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7802" r:id="rId2"/>
    <p:sldMasterId id="2147487816" r:id="rId3"/>
  </p:sldMasterIdLst>
  <p:notesMasterIdLst>
    <p:notesMasterId r:id="rId59"/>
  </p:notesMasterIdLst>
  <p:handoutMasterIdLst>
    <p:handoutMasterId r:id="rId60"/>
  </p:handoutMasterIdLst>
  <p:sldIdLst>
    <p:sldId id="256" r:id="rId4"/>
    <p:sldId id="1420" r:id="rId5"/>
    <p:sldId id="1254" r:id="rId6"/>
    <p:sldId id="1364" r:id="rId7"/>
    <p:sldId id="1367" r:id="rId8"/>
    <p:sldId id="1308" r:id="rId9"/>
    <p:sldId id="1351" r:id="rId10"/>
    <p:sldId id="1374" r:id="rId11"/>
    <p:sldId id="1373" r:id="rId12"/>
    <p:sldId id="1375" r:id="rId13"/>
    <p:sldId id="1421" r:id="rId14"/>
    <p:sldId id="1434" r:id="rId15"/>
    <p:sldId id="1411" r:id="rId16"/>
    <p:sldId id="1412" r:id="rId17"/>
    <p:sldId id="1422" r:id="rId18"/>
    <p:sldId id="1414" r:id="rId19"/>
    <p:sldId id="1415" r:id="rId20"/>
    <p:sldId id="1424" r:id="rId21"/>
    <p:sldId id="1417" r:id="rId22"/>
    <p:sldId id="1377" r:id="rId23"/>
    <p:sldId id="1428" r:id="rId24"/>
    <p:sldId id="1365" r:id="rId25"/>
    <p:sldId id="1381" r:id="rId26"/>
    <p:sldId id="1378" r:id="rId27"/>
    <p:sldId id="1321" r:id="rId28"/>
    <p:sldId id="1322" r:id="rId29"/>
    <p:sldId id="1383" r:id="rId30"/>
    <p:sldId id="1390" r:id="rId31"/>
    <p:sldId id="1389" r:id="rId32"/>
    <p:sldId id="1359" r:id="rId33"/>
    <p:sldId id="1384" r:id="rId34"/>
    <p:sldId id="1385" r:id="rId35"/>
    <p:sldId id="1388" r:id="rId36"/>
    <p:sldId id="1391" r:id="rId37"/>
    <p:sldId id="1386" r:id="rId38"/>
    <p:sldId id="1387" r:id="rId39"/>
    <p:sldId id="1419" r:id="rId40"/>
    <p:sldId id="1394" r:id="rId41"/>
    <p:sldId id="1306" r:id="rId42"/>
    <p:sldId id="1307" r:id="rId43"/>
    <p:sldId id="1397" r:id="rId44"/>
    <p:sldId id="1396" r:id="rId45"/>
    <p:sldId id="1395" r:id="rId46"/>
    <p:sldId id="1423" r:id="rId47"/>
    <p:sldId id="1435" r:id="rId48"/>
    <p:sldId id="1430" r:id="rId49"/>
    <p:sldId id="1432" r:id="rId50"/>
    <p:sldId id="1433" r:id="rId51"/>
    <p:sldId id="1418" r:id="rId52"/>
    <p:sldId id="1427" r:id="rId53"/>
    <p:sldId id="1313" r:id="rId54"/>
    <p:sldId id="1317" r:id="rId55"/>
    <p:sldId id="1318" r:id="rId56"/>
    <p:sldId id="1425" r:id="rId57"/>
    <p:sldId id="1426" r:id="rId58"/>
  </p:sldIdLst>
  <p:sldSz cx="9144000" cy="6858000" type="screen4x3"/>
  <p:notesSz cx="6858000" cy="9144000"/>
  <p:defaultTextStyle>
    <a:defPPr>
      <a:defRPr lang="en-GB"/>
    </a:defPPr>
    <a:lvl1pPr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1pPr>
    <a:lvl2pPr marL="742950" indent="-28575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2pPr>
    <a:lvl3pPr marL="1143000" indent="-22860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3pPr>
    <a:lvl4pPr marL="1600200" indent="-22860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4pPr>
    <a:lvl5pPr marL="2057400" indent="-22860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5pPr>
    <a:lvl6pPr marL="2286000" algn="l" defTabSz="457200" rtl="0" eaLnBrk="1" latinLnBrk="0" hangingPunct="1">
      <a:defRPr sz="2400" kern="1200">
        <a:solidFill>
          <a:schemeClr val="bg1"/>
        </a:solidFill>
        <a:latin typeface="Arial" charset="0"/>
        <a:ea typeface="ＭＳ Ｐゴシック" charset="0"/>
        <a:cs typeface="ＭＳ Ｐゴシック" charset="0"/>
      </a:defRPr>
    </a:lvl6pPr>
    <a:lvl7pPr marL="2743200" algn="l" defTabSz="457200" rtl="0" eaLnBrk="1" latinLnBrk="0" hangingPunct="1">
      <a:defRPr sz="2400" kern="1200">
        <a:solidFill>
          <a:schemeClr val="bg1"/>
        </a:solidFill>
        <a:latin typeface="Arial" charset="0"/>
        <a:ea typeface="ＭＳ Ｐゴシック" charset="0"/>
        <a:cs typeface="ＭＳ Ｐゴシック" charset="0"/>
      </a:defRPr>
    </a:lvl7pPr>
    <a:lvl8pPr marL="3200400" algn="l" defTabSz="457200" rtl="0" eaLnBrk="1" latinLnBrk="0" hangingPunct="1">
      <a:defRPr sz="2400" kern="1200">
        <a:solidFill>
          <a:schemeClr val="bg1"/>
        </a:solidFill>
        <a:latin typeface="Arial" charset="0"/>
        <a:ea typeface="ＭＳ Ｐゴシック" charset="0"/>
        <a:cs typeface="ＭＳ Ｐゴシック" charset="0"/>
      </a:defRPr>
    </a:lvl8pPr>
    <a:lvl9pPr marL="3657600" algn="l" defTabSz="457200" rtl="0" eaLnBrk="1" latinLnBrk="0" hangingPunct="1">
      <a:defRPr sz="2400" kern="1200">
        <a:solidFill>
          <a:schemeClr val="bg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5A8DFB"/>
    <a:srgbClr val="618FFD"/>
    <a:srgbClr val="00264D"/>
    <a:srgbClr val="636464"/>
    <a:srgbClr val="F3F3F3"/>
    <a:srgbClr val="46FF77"/>
    <a:srgbClr val="E8161F"/>
    <a:srgbClr val="E8E1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888" y="-34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200" d="100"/>
        <a:sy n="200" d="100"/>
      </p:scale>
      <p:origin x="0" y="2488"/>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notesMaster" Target="notesMasters/notesMaster1.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buClr>
                <a:srgbClr val="000000"/>
              </a:buClr>
              <a:buSzPct val="100000"/>
              <a:buFont typeface="Times New Roman" charset="0"/>
              <a:buNone/>
              <a:defRPr sz="1200">
                <a:ea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buClr>
                <a:srgbClr val="000000"/>
              </a:buClr>
              <a:buSzPct val="100000"/>
              <a:buFont typeface="Times New Roman" charset="0"/>
              <a:buNone/>
              <a:defRPr sz="1200">
                <a:cs typeface="Arial" charset="0"/>
              </a:defRPr>
            </a:lvl1pPr>
          </a:lstStyle>
          <a:p>
            <a:pPr>
              <a:defRPr/>
            </a:pPr>
            <a:fld id="{48D443D6-FB5E-7C42-B16E-7EDDCD870E40}" type="datetime1">
              <a:rPr lang="en-US"/>
              <a:pPr>
                <a:defRPr/>
              </a:pPr>
              <a:t>2/13/13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buClr>
                <a:srgbClr val="000000"/>
              </a:buClr>
              <a:buSzPct val="100000"/>
              <a:buFont typeface="Times New Roman" charset="0"/>
              <a:buNone/>
              <a:defRPr sz="1200">
                <a:ea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buClr>
                <a:srgbClr val="000000"/>
              </a:buClr>
              <a:buSzPct val="100000"/>
              <a:buFont typeface="Times New Roman" charset="0"/>
              <a:buNone/>
              <a:defRPr sz="1200">
                <a:cs typeface="Arial" charset="0"/>
              </a:defRPr>
            </a:lvl1pPr>
          </a:lstStyle>
          <a:p>
            <a:pPr>
              <a:defRPr/>
            </a:pPr>
            <a:fld id="{E037FB44-4180-0044-AD26-22E8151291E6}" type="slidenum">
              <a:rPr lang="en-US"/>
              <a:pPr>
                <a:defRPr/>
              </a:pPr>
              <a:t>‹#›</a:t>
            </a:fld>
            <a:endParaRPr lang="en-US"/>
          </a:p>
        </p:txBody>
      </p:sp>
    </p:spTree>
    <p:extLst>
      <p:ext uri="{BB962C8B-B14F-4D97-AF65-F5344CB8AC3E}">
        <p14:creationId xmlns:p14="http://schemas.microsoft.com/office/powerpoint/2010/main" val="41108116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21507" name="AutoShape 2"/>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21508" name="Text Box 3"/>
          <p:cNvSpPr txBox="1">
            <a:spLocks noChangeArrowheads="1"/>
          </p:cNvSpPr>
          <p:nvPr/>
        </p:nvSpPr>
        <p:spPr bwMode="auto">
          <a:xfrm>
            <a:off x="0" y="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3076" name="Rectangle 4"/>
          <p:cNvSpPr>
            <a:spLocks noGrp="1" noChangeArrowheads="1"/>
          </p:cNvSpPr>
          <p:nvPr>
            <p:ph type="dt"/>
          </p:nvPr>
        </p:nvSpPr>
        <p:spPr bwMode="auto">
          <a:xfrm>
            <a:off x="3884613" y="0"/>
            <a:ext cx="29686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tabLst>
                <a:tab pos="723900" algn="l"/>
                <a:tab pos="1447800" algn="l"/>
                <a:tab pos="2171700" algn="l"/>
                <a:tab pos="2895600" algn="l"/>
              </a:tabLst>
              <a:defRPr sz="1200">
                <a:solidFill>
                  <a:srgbClr val="000000"/>
                </a:solidFill>
                <a:latin typeface="Calibri" charset="0"/>
                <a:ea typeface="Arial" charset="0"/>
                <a:cs typeface="Arial" charset="0"/>
              </a:defRPr>
            </a:lvl1pPr>
          </a:lstStyle>
          <a:p>
            <a:pPr>
              <a:defRPr/>
            </a:pPr>
            <a:endParaRPr lang="en-US"/>
          </a:p>
        </p:txBody>
      </p:sp>
      <p:sp>
        <p:nvSpPr>
          <p:cNvPr id="21510" name="Rectangle 5"/>
          <p:cNvSpPr>
            <a:spLocks noGrp="1" noRot="1" noChangeAspect="1" noChangeArrowheads="1"/>
          </p:cNvSpPr>
          <p:nvPr>
            <p:ph type="sldImg"/>
          </p:nvPr>
        </p:nvSpPr>
        <p:spPr bwMode="auto">
          <a:xfrm>
            <a:off x="1143000" y="685800"/>
            <a:ext cx="4568825" cy="3425825"/>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8" name="Rectangle 6"/>
          <p:cNvSpPr>
            <a:spLocks noGrp="1" noChangeArrowheads="1"/>
          </p:cNvSpPr>
          <p:nvPr>
            <p:ph type="body"/>
          </p:nvPr>
        </p:nvSpPr>
        <p:spPr bwMode="auto">
          <a:xfrm>
            <a:off x="685800" y="4343400"/>
            <a:ext cx="5483225" cy="41116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21512" name="Text Box 7"/>
          <p:cNvSpPr txBox="1">
            <a:spLocks noChangeArrowheads="1"/>
          </p:cNvSpPr>
          <p:nvPr/>
        </p:nvSpPr>
        <p:spPr bwMode="auto">
          <a:xfrm>
            <a:off x="0" y="86836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3080" name="Rectangle 8"/>
          <p:cNvSpPr>
            <a:spLocks noGrp="1" noChangeArrowheads="1"/>
          </p:cNvSpPr>
          <p:nvPr>
            <p:ph type="sldNum"/>
          </p:nvPr>
        </p:nvSpPr>
        <p:spPr bwMode="auto">
          <a:xfrm>
            <a:off x="3884613" y="8685213"/>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000000"/>
              </a:buClr>
              <a:buSzPct val="100000"/>
              <a:buFont typeface="Times New Roman" charset="0"/>
              <a:buNone/>
              <a:tabLst>
                <a:tab pos="723900" algn="l"/>
                <a:tab pos="1447800" algn="l"/>
                <a:tab pos="2171700" algn="l"/>
                <a:tab pos="2895600" algn="l"/>
              </a:tabLst>
              <a:defRPr sz="1200">
                <a:solidFill>
                  <a:srgbClr val="000000"/>
                </a:solidFill>
                <a:latin typeface="Calibri" charset="0"/>
                <a:cs typeface="Arial" charset="0"/>
              </a:defRPr>
            </a:lvl1pPr>
          </a:lstStyle>
          <a:p>
            <a:pPr>
              <a:defRPr/>
            </a:pPr>
            <a:fld id="{D7113CB9-9A72-F24E-8D2E-4CA3AFA73C24}" type="slidenum">
              <a:rPr lang="en-US"/>
              <a:pPr>
                <a:defRPr/>
              </a:pPr>
              <a:t>‹#›</a:t>
            </a:fld>
            <a:endParaRPr lang="en-US"/>
          </a:p>
        </p:txBody>
      </p:sp>
    </p:spTree>
    <p:extLst>
      <p:ext uri="{BB962C8B-B14F-4D97-AF65-F5344CB8AC3E}">
        <p14:creationId xmlns:p14="http://schemas.microsoft.com/office/powerpoint/2010/main" val="188909305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ＭＳ Ｐゴシック" charset="-128"/>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670ED531-658C-4640-BF33-A8FA3EEF0D5A}" type="slidenum">
              <a:rPr lang="en-US" sz="1200">
                <a:solidFill>
                  <a:srgbClr val="000000"/>
                </a:solidFill>
                <a:latin typeface="Calibri" charset="0"/>
              </a:rPr>
              <a:pPr eaLnBrk="1" hangingPunct="1"/>
              <a:t>1</a:t>
            </a:fld>
            <a:endParaRPr lang="en-US" sz="1200">
              <a:solidFill>
                <a:srgbClr val="000000"/>
              </a:solidFill>
              <a:latin typeface="Calibri" charset="0"/>
            </a:endParaRPr>
          </a:p>
        </p:txBody>
      </p:sp>
      <p:sp>
        <p:nvSpPr>
          <p:cNvPr id="2355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charset="0"/>
              <a:buNone/>
            </a:pPr>
            <a:endParaRPr lang="en-US" sz="1800"/>
          </a:p>
        </p:txBody>
      </p:sp>
      <p:sp>
        <p:nvSpPr>
          <p:cNvPr id="23556" name="Rectangle 2"/>
          <p:cNvSpPr>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D7113CB9-9A72-F24E-8D2E-4CA3AFA73C24}" type="slidenum">
              <a:rPr lang="en-US" smtClean="0"/>
              <a:pPr>
                <a:defRPr/>
              </a:pPr>
              <a:t>8</a:t>
            </a:fld>
            <a:endParaRPr lang="en-US"/>
          </a:p>
        </p:txBody>
      </p:sp>
    </p:spTree>
    <p:extLst>
      <p:ext uri="{BB962C8B-B14F-4D97-AF65-F5344CB8AC3E}">
        <p14:creationId xmlns:p14="http://schemas.microsoft.com/office/powerpoint/2010/main" val="2078730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D7113CB9-9A72-F24E-8D2E-4CA3AFA73C24}" type="slidenum">
              <a:rPr lang="en-US" smtClean="0"/>
              <a:pPr>
                <a:defRPr/>
              </a:pPr>
              <a:t>9</a:t>
            </a:fld>
            <a:endParaRPr lang="en-US"/>
          </a:p>
        </p:txBody>
      </p:sp>
    </p:spTree>
    <p:extLst>
      <p:ext uri="{BB962C8B-B14F-4D97-AF65-F5344CB8AC3E}">
        <p14:creationId xmlns:p14="http://schemas.microsoft.com/office/powerpoint/2010/main" val="207873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p:cNvSpPr>
          <p:nvPr>
            <p:ph type="sldImg"/>
          </p:nvPr>
        </p:nvSpPr>
        <p:spPr>
          <a:ln/>
        </p:spPr>
      </p:sp>
      <p:sp>
        <p:nvSpPr>
          <p:cNvPr id="2181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charset="0"/>
              <a:ea typeface="ＭＳ Ｐゴシック" charset="0"/>
              <a:cs typeface="ＭＳ Ｐゴシック" charset="0"/>
            </a:endParaRPr>
          </a:p>
        </p:txBody>
      </p:sp>
      <p:sp>
        <p:nvSpPr>
          <p:cNvPr id="218115"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defTabSz="455613" eaLnBrk="1" hangingPunct="1"/>
            <a:fld id="{7289EFB8-BB8F-584C-9FA8-8035DA35046C}" type="slidenum">
              <a:rPr lang="en-US" sz="1200">
                <a:solidFill>
                  <a:srgbClr val="000000"/>
                </a:solidFill>
                <a:latin typeface="Calibri" charset="0"/>
                <a:cs typeface="Arial" charset="0"/>
              </a:rPr>
              <a:pPr defTabSz="455613" eaLnBrk="1" hangingPunct="1"/>
              <a:t>14</a:t>
            </a:fld>
            <a:endParaRPr lang="en-US" sz="1200">
              <a:solidFill>
                <a:srgbClr val="000000"/>
              </a:solidFill>
              <a:latin typeface="Calibri"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D7113CB9-9A72-F24E-8D2E-4CA3AFA73C24}" type="slidenum">
              <a:rPr lang="en-US" smtClean="0"/>
              <a:pPr>
                <a:defRPr/>
              </a:pPr>
              <a:t>54</a:t>
            </a:fld>
            <a:endParaRPr lang="en-US"/>
          </a:p>
        </p:txBody>
      </p:sp>
    </p:spTree>
    <p:extLst>
      <p:ext uri="{BB962C8B-B14F-4D97-AF65-F5344CB8AC3E}">
        <p14:creationId xmlns:p14="http://schemas.microsoft.com/office/powerpoint/2010/main" val="1335163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365B7102-0CB9-2C4E-AEDB-C4FD3D7C4C68}" type="slidenum">
              <a:rPr lang="en-US"/>
              <a:pPr>
                <a:defRPr/>
              </a:pPr>
              <a:t>‹#›</a:t>
            </a:fld>
            <a:endParaRPr lang="en-US"/>
          </a:p>
        </p:txBody>
      </p:sp>
    </p:spTree>
    <p:extLst>
      <p:ext uri="{BB962C8B-B14F-4D97-AF65-F5344CB8AC3E}">
        <p14:creationId xmlns:p14="http://schemas.microsoft.com/office/powerpoint/2010/main" val="4006404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71725733-1B8F-5449-9ECF-042DB0F4900F}" type="slidenum">
              <a:rPr lang="en-US"/>
              <a:pPr>
                <a:defRPr/>
              </a:pPr>
              <a:t>‹#›</a:t>
            </a:fld>
            <a:endParaRPr lang="en-US"/>
          </a:p>
        </p:txBody>
      </p:sp>
    </p:spTree>
    <p:extLst>
      <p:ext uri="{BB962C8B-B14F-4D97-AF65-F5344CB8AC3E}">
        <p14:creationId xmlns:p14="http://schemas.microsoft.com/office/powerpoint/2010/main" val="2129013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9B43069C-7532-0A4A-B02D-62BF9FBF5EC4}" type="slidenum">
              <a:rPr lang="en-US"/>
              <a:pPr>
                <a:defRPr/>
              </a:pPr>
              <a:t>‹#›</a:t>
            </a:fld>
            <a:endParaRPr lang="en-US"/>
          </a:p>
        </p:txBody>
      </p:sp>
    </p:spTree>
    <p:extLst>
      <p:ext uri="{BB962C8B-B14F-4D97-AF65-F5344CB8AC3E}">
        <p14:creationId xmlns:p14="http://schemas.microsoft.com/office/powerpoint/2010/main" val="294978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B1CA5223-C332-5245-A96F-DC10F9F2F1FE}" type="slidenum">
              <a:rPr lang="en-US"/>
              <a:pPr>
                <a:defRPr/>
              </a:pPr>
              <a:t>‹#›</a:t>
            </a:fld>
            <a:endParaRPr lang="en-US"/>
          </a:p>
        </p:txBody>
      </p:sp>
    </p:spTree>
    <p:extLst>
      <p:ext uri="{BB962C8B-B14F-4D97-AF65-F5344CB8AC3E}">
        <p14:creationId xmlns:p14="http://schemas.microsoft.com/office/powerpoint/2010/main" val="3249507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BA592C28-389E-D14B-B82F-305FC6877BE8}" type="slidenum">
              <a:rPr lang="en-US"/>
              <a:pPr>
                <a:defRPr/>
              </a:pPr>
              <a:t>‹#›</a:t>
            </a:fld>
            <a:endParaRPr lang="en-US"/>
          </a:p>
        </p:txBody>
      </p:sp>
    </p:spTree>
    <p:extLst>
      <p:ext uri="{BB962C8B-B14F-4D97-AF65-F5344CB8AC3E}">
        <p14:creationId xmlns:p14="http://schemas.microsoft.com/office/powerpoint/2010/main" val="1042701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296C00B1-3557-B143-BB4A-6D53182C1372}" type="slidenum">
              <a:rPr lang="en-US"/>
              <a:pPr>
                <a:defRPr/>
              </a:pPr>
              <a:t>‹#›</a:t>
            </a:fld>
            <a:endParaRPr lang="en-US"/>
          </a:p>
        </p:txBody>
      </p:sp>
    </p:spTree>
    <p:extLst>
      <p:ext uri="{BB962C8B-B14F-4D97-AF65-F5344CB8AC3E}">
        <p14:creationId xmlns:p14="http://schemas.microsoft.com/office/powerpoint/2010/main" val="3972637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339725"/>
            <a:ext cx="2055812" cy="6051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339725"/>
            <a:ext cx="6018213" cy="605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8E7B655C-271A-2642-B6AB-CDB6F2DA9D96}" type="slidenum">
              <a:rPr lang="en-US"/>
              <a:pPr>
                <a:defRPr/>
              </a:pPr>
              <a:t>‹#›</a:t>
            </a:fld>
            <a:endParaRPr lang="en-US"/>
          </a:p>
        </p:txBody>
      </p:sp>
    </p:spTree>
    <p:extLst>
      <p:ext uri="{BB962C8B-B14F-4D97-AF65-F5344CB8AC3E}">
        <p14:creationId xmlns:p14="http://schemas.microsoft.com/office/powerpoint/2010/main" val="1415004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1" y="1600200"/>
            <a:ext cx="4037013" cy="4111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4037012" cy="197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732214"/>
            <a:ext cx="4037012" cy="1979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idx="10"/>
          </p:nvPr>
        </p:nvSpPr>
        <p:spPr>
          <a:ln/>
        </p:spPr>
        <p:txBody>
          <a:bodyPr/>
          <a:lstStyle>
            <a:lvl1pPr>
              <a:defRPr/>
            </a:lvl1pPr>
          </a:lstStyle>
          <a:p>
            <a:pPr>
              <a:defRPr/>
            </a:pPr>
            <a:fld id="{71459861-D434-8847-B793-6F241F81396B}" type="slidenum">
              <a:rPr lang="en-US"/>
              <a:pPr>
                <a:defRPr/>
              </a:pPr>
              <a:t>‹#›</a:t>
            </a:fld>
            <a:endParaRPr lang="en-US"/>
          </a:p>
        </p:txBody>
      </p:sp>
    </p:spTree>
    <p:extLst>
      <p:ext uri="{BB962C8B-B14F-4D97-AF65-F5344CB8AC3E}">
        <p14:creationId xmlns:p14="http://schemas.microsoft.com/office/powerpoint/2010/main" val="400717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F9FBD444-948A-3A40-AE17-80DA105D5622}" type="slidenum">
              <a:rPr lang="en-US"/>
              <a:pPr>
                <a:defRPr/>
              </a:pPr>
              <a:t>‹#›</a:t>
            </a:fld>
            <a:endParaRPr lang="en-US"/>
          </a:p>
        </p:txBody>
      </p:sp>
    </p:spTree>
    <p:extLst>
      <p:ext uri="{BB962C8B-B14F-4D97-AF65-F5344CB8AC3E}">
        <p14:creationId xmlns:p14="http://schemas.microsoft.com/office/powerpoint/2010/main" val="2578635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82BC35-E172-FB40-BC07-59E57C75D7E6}" type="datetimeFigureOut">
              <a:rPr lang="en-US" smtClean="0">
                <a:solidFill>
                  <a:prstClr val="black">
                    <a:tint val="75000"/>
                  </a:prstClr>
                </a:solidFill>
                <a:latin typeface="Calibri"/>
              </a:rPr>
              <a:pPr/>
              <a:t>2/13/13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E1C50A-A548-314E-A0B9-6004DAD6FBA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02851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82BC35-E172-FB40-BC07-59E57C75D7E6}" type="datetimeFigureOut">
              <a:rPr lang="en-US" smtClean="0">
                <a:solidFill>
                  <a:prstClr val="black">
                    <a:tint val="75000"/>
                  </a:prstClr>
                </a:solidFill>
                <a:latin typeface="Calibri"/>
              </a:rPr>
              <a:pPr/>
              <a:t>2/13/13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E1C50A-A548-314E-A0B9-6004DAD6FBA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18132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noChangeArrowheads="1"/>
          </p:cNvSpPr>
          <p:nvPr>
            <p:ph type="sldNum" idx="10"/>
          </p:nvPr>
        </p:nvSpPr>
        <p:spPr>
          <a:xfrm>
            <a:off x="6858000" y="6248400"/>
            <a:ext cx="2130425" cy="473075"/>
          </a:xfrm>
          <a:prstGeom prst="rect">
            <a:avLst/>
          </a:prstGeom>
        </p:spPr>
        <p:txBody>
          <a:bodyPr/>
          <a:lstStyle>
            <a:lvl1pPr>
              <a:defRPr>
                <a:ea typeface="ＭＳ Ｐゴシック" charset="-128"/>
                <a:cs typeface="ＭＳ Ｐゴシック" charset="-128"/>
              </a:defRPr>
            </a:lvl1pPr>
          </a:lstStyle>
          <a:p>
            <a:pPr>
              <a:defRPr/>
            </a:pPr>
            <a:fld id="{D7740E11-9CFB-B54D-84A8-E9F7C80E41CB}" type="slidenum">
              <a:rPr lang="en-US"/>
              <a:pPr>
                <a:defRPr/>
              </a:pPr>
              <a:t>‹#›</a:t>
            </a:fld>
            <a:r>
              <a:rPr lang="en-US"/>
              <a:t> of 12</a:t>
            </a:r>
          </a:p>
        </p:txBody>
      </p:sp>
    </p:spTree>
    <p:extLst>
      <p:ext uri="{BB962C8B-B14F-4D97-AF65-F5344CB8AC3E}">
        <p14:creationId xmlns:p14="http://schemas.microsoft.com/office/powerpoint/2010/main" val="170411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82BC35-E172-FB40-BC07-59E57C75D7E6}" type="datetimeFigureOut">
              <a:rPr lang="en-US" smtClean="0">
                <a:solidFill>
                  <a:prstClr val="black">
                    <a:tint val="75000"/>
                  </a:prstClr>
                </a:solidFill>
                <a:latin typeface="Calibri"/>
              </a:rPr>
              <a:pPr/>
              <a:t>2/13/13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E1C50A-A548-314E-A0B9-6004DAD6FBA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07869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82BC35-E172-FB40-BC07-59E57C75D7E6}" type="datetimeFigureOut">
              <a:rPr lang="en-US" smtClean="0">
                <a:solidFill>
                  <a:prstClr val="black">
                    <a:tint val="75000"/>
                  </a:prstClr>
                </a:solidFill>
                <a:latin typeface="Calibri"/>
              </a:rPr>
              <a:pPr/>
              <a:t>2/13/13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CE1C50A-A548-314E-A0B9-6004DAD6FBA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42625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82BC35-E172-FB40-BC07-59E57C75D7E6}" type="datetimeFigureOut">
              <a:rPr lang="en-US" smtClean="0">
                <a:solidFill>
                  <a:prstClr val="black">
                    <a:tint val="75000"/>
                  </a:prstClr>
                </a:solidFill>
                <a:latin typeface="Calibri"/>
              </a:rPr>
              <a:pPr/>
              <a:t>2/13/13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CE1C50A-A548-314E-A0B9-6004DAD6FBA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29197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82BC35-E172-FB40-BC07-59E57C75D7E6}" type="datetimeFigureOut">
              <a:rPr lang="en-US" smtClean="0">
                <a:solidFill>
                  <a:prstClr val="black">
                    <a:tint val="75000"/>
                  </a:prstClr>
                </a:solidFill>
                <a:latin typeface="Calibri"/>
              </a:rPr>
              <a:pPr/>
              <a:t>2/13/13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CE1C50A-A548-314E-A0B9-6004DAD6FBA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70919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82BC35-E172-FB40-BC07-59E57C75D7E6}" type="datetimeFigureOut">
              <a:rPr lang="en-US" smtClean="0">
                <a:solidFill>
                  <a:prstClr val="black">
                    <a:tint val="75000"/>
                  </a:prstClr>
                </a:solidFill>
                <a:latin typeface="Calibri"/>
              </a:rPr>
              <a:pPr/>
              <a:t>2/13/13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CE1C50A-A548-314E-A0B9-6004DAD6FBA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20551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82BC35-E172-FB40-BC07-59E57C75D7E6}" type="datetimeFigureOut">
              <a:rPr lang="en-US" smtClean="0">
                <a:solidFill>
                  <a:prstClr val="black">
                    <a:tint val="75000"/>
                  </a:prstClr>
                </a:solidFill>
                <a:latin typeface="Calibri"/>
              </a:rPr>
              <a:pPr/>
              <a:t>2/13/13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CE1C50A-A548-314E-A0B9-6004DAD6FBA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56844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82BC35-E172-FB40-BC07-59E57C75D7E6}" type="datetimeFigureOut">
              <a:rPr lang="en-US" smtClean="0">
                <a:solidFill>
                  <a:prstClr val="black">
                    <a:tint val="75000"/>
                  </a:prstClr>
                </a:solidFill>
                <a:latin typeface="Calibri"/>
              </a:rPr>
              <a:pPr/>
              <a:t>2/13/13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CE1C50A-A548-314E-A0B9-6004DAD6FBA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511895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82BC35-E172-FB40-BC07-59E57C75D7E6}" type="datetimeFigureOut">
              <a:rPr lang="en-US" smtClean="0">
                <a:solidFill>
                  <a:prstClr val="black">
                    <a:tint val="75000"/>
                  </a:prstClr>
                </a:solidFill>
                <a:latin typeface="Calibri"/>
              </a:rPr>
              <a:pPr/>
              <a:t>2/13/13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E1C50A-A548-314E-A0B9-6004DAD6FBA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627397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82BC35-E172-FB40-BC07-59E57C75D7E6}" type="datetimeFigureOut">
              <a:rPr lang="en-US" smtClean="0">
                <a:solidFill>
                  <a:prstClr val="black">
                    <a:tint val="75000"/>
                  </a:prstClr>
                </a:solidFill>
                <a:latin typeface="Calibri"/>
              </a:rPr>
              <a:pPr/>
              <a:t>2/13/13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E1C50A-A548-314E-A0B9-6004DAD6FBA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42373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0991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58E93E3D-F40E-5E49-AE61-FB4A0F70F1C0}" type="slidenum">
              <a:rPr lang="en-US"/>
              <a:pPr>
                <a:defRPr/>
              </a:pPr>
              <a:t>‹#›</a:t>
            </a:fld>
            <a:endParaRPr lang="en-US"/>
          </a:p>
        </p:txBody>
      </p:sp>
    </p:spTree>
    <p:extLst>
      <p:ext uri="{BB962C8B-B14F-4D97-AF65-F5344CB8AC3E}">
        <p14:creationId xmlns:p14="http://schemas.microsoft.com/office/powerpoint/2010/main" val="3793015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solidFill>
                  <a:srgbClr val="19196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3DABE530-3E2A-7240-84D3-6888A7CE5524}" type="slidenum">
              <a:rPr lang="en-US"/>
              <a:pPr>
                <a:defRPr/>
              </a:pPr>
              <a:t>‹#›</a:t>
            </a:fld>
            <a:endParaRPr lang="en-US"/>
          </a:p>
        </p:txBody>
      </p:sp>
    </p:spTree>
    <p:extLst>
      <p:ext uri="{BB962C8B-B14F-4D97-AF65-F5344CB8AC3E}">
        <p14:creationId xmlns:p14="http://schemas.microsoft.com/office/powerpoint/2010/main" val="117403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sldNum" idx="10"/>
          </p:nvPr>
        </p:nvSpPr>
        <p:spPr>
          <a:xfrm>
            <a:off x="6858000" y="6248400"/>
            <a:ext cx="2130425" cy="473075"/>
          </a:xfrm>
        </p:spPr>
        <p:txBody>
          <a:bodyPr/>
          <a:lstStyle>
            <a:lvl1pPr>
              <a:buFont typeface="Times New Roman" charset="0"/>
              <a:buNone/>
              <a:defRPr>
                <a:latin typeface="Arial" charset="0"/>
                <a:ea typeface="ＭＳ Ｐゴシック" charset="-128"/>
                <a:cs typeface="ＭＳ Ｐゴシック" charset="-128"/>
              </a:defRPr>
            </a:lvl1pPr>
          </a:lstStyle>
          <a:p>
            <a:pPr>
              <a:defRPr/>
            </a:pPr>
            <a:fld id="{7C24571C-B371-CC4A-8428-B01298E573C2}" type="slidenum">
              <a:rPr lang="en-US"/>
              <a:pPr>
                <a:defRPr/>
              </a:pPr>
              <a:t>‹#›</a:t>
            </a:fld>
            <a:r>
              <a:rPr lang="en-US"/>
              <a:t> of 12</a:t>
            </a:r>
          </a:p>
        </p:txBody>
      </p:sp>
    </p:spTree>
    <p:extLst>
      <p:ext uri="{BB962C8B-B14F-4D97-AF65-F5344CB8AC3E}">
        <p14:creationId xmlns:p14="http://schemas.microsoft.com/office/powerpoint/2010/main" val="2557186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C3FA231B-5FB3-5A40-BE9D-42A9501D0B21}" type="slidenum">
              <a:rPr lang="en-US"/>
              <a:pPr>
                <a:defRPr/>
              </a:pPr>
              <a:t>‹#›</a:t>
            </a:fld>
            <a:endParaRPr lang="en-US"/>
          </a:p>
        </p:txBody>
      </p:sp>
    </p:spTree>
    <p:extLst>
      <p:ext uri="{BB962C8B-B14F-4D97-AF65-F5344CB8AC3E}">
        <p14:creationId xmlns:p14="http://schemas.microsoft.com/office/powerpoint/2010/main" val="1447243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600200"/>
            <a:ext cx="40370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C48521AB-964B-6343-9853-22B16767F21B}" type="slidenum">
              <a:rPr lang="en-US"/>
              <a:pPr>
                <a:defRPr/>
              </a:pPr>
              <a:t>‹#›</a:t>
            </a:fld>
            <a:endParaRPr lang="en-US"/>
          </a:p>
        </p:txBody>
      </p:sp>
    </p:spTree>
    <p:extLst>
      <p:ext uri="{BB962C8B-B14F-4D97-AF65-F5344CB8AC3E}">
        <p14:creationId xmlns:p14="http://schemas.microsoft.com/office/powerpoint/2010/main" val="346710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52C0D95B-840C-0D40-8AC9-68A719E9EF8F}" type="slidenum">
              <a:rPr lang="en-US"/>
              <a:pPr>
                <a:defRPr/>
              </a:pPr>
              <a:t>‹#›</a:t>
            </a:fld>
            <a:endParaRPr lang="en-US"/>
          </a:p>
        </p:txBody>
      </p:sp>
    </p:spTree>
    <p:extLst>
      <p:ext uri="{BB962C8B-B14F-4D97-AF65-F5344CB8AC3E}">
        <p14:creationId xmlns:p14="http://schemas.microsoft.com/office/powerpoint/2010/main" val="35287729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slideLayout" Target="../slideLayouts/slideLayout16.xml"/><Relationship Id="rId13" Type="http://schemas.openxmlformats.org/officeDocument/2006/relationships/slideLayout" Target="../slideLayouts/slideLayout17.xml"/><Relationship Id="rId14" Type="http://schemas.openxmlformats.org/officeDocument/2006/relationships/theme" Target="../theme/theme2.xml"/><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theme" Target="../theme/theme3.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Tree>
  </p:cSld>
  <p:clrMap bg1="lt1" tx1="dk1" bg2="lt2" tx2="dk2" accent1="accent1" accent2="accent2" accent3="accent3" accent4="accent4" accent5="accent5" accent6="accent6" hlink="hlink" folHlink="folHlink"/>
  <p:sldLayoutIdLst>
    <p:sldLayoutId id="2147487797" r:id="rId1"/>
    <p:sldLayoutId id="2147487798" r:id="rId2"/>
    <p:sldLayoutId id="2147487784" r:id="rId3"/>
    <p:sldLayoutId id="2147487799" r:id="rId4"/>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400">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000">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89989" tIns="46794" rIns="89989" bIns="46794" numCol="1" anchor="b" anchorCtr="0" compatLnSpc="1">
            <a:prstTxWarp prst="textNoShape">
              <a:avLst/>
            </a:prstTxWarp>
          </a:bodyPr>
          <a:lstStyle/>
          <a:p>
            <a:pPr lvl="0"/>
            <a:r>
              <a:rPr lang="en-US"/>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89989" tIns="46794" rIns="89989" bIns="46794" numCol="1" anchor="t" anchorCtr="0" compatLnSpc="1">
            <a:prstTxWarp prst="textNoShape">
              <a:avLst/>
            </a:prstTxWarp>
          </a:body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4"/>
            <a:r>
              <a:rPr lang="en-US"/>
              <a:t>Sixth Outline Level</a:t>
            </a:r>
          </a:p>
          <a:p>
            <a:pPr lvl="4"/>
            <a:r>
              <a:rPr lang="en-US"/>
              <a:t>Seventh Outline Level</a:t>
            </a:r>
          </a:p>
          <a:p>
            <a:pPr lvl="4"/>
            <a:r>
              <a:rPr lang="en-US"/>
              <a:t>Eighth Outline Level</a:t>
            </a:r>
          </a:p>
          <a:p>
            <a:pPr lvl="4"/>
            <a:r>
              <a:rPr lang="en-US"/>
              <a:t>Ninth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defTabSz="455613" eaLnBrk="1" hangingPunct="1">
              <a:buClr>
                <a:srgbClr val="000000"/>
              </a:buClr>
              <a:buSzPct val="100000"/>
              <a:buFont typeface="Times New Roman" charset="0"/>
              <a:buNone/>
              <a:defRPr/>
            </a:pPr>
            <a:endParaRPr lang="en-US" sz="1800" smtClean="0">
              <a:solidFill>
                <a:prstClr val="white"/>
              </a:solidFill>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29" tIns="45714" rIns="91429" bIns="45714"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defTabSz="455613" eaLnBrk="1" hangingPunct="1">
              <a:buClr>
                <a:srgbClr val="000000"/>
              </a:buClr>
              <a:buSzPct val="100000"/>
              <a:buFont typeface="Times New Roman" charset="0"/>
              <a:buNone/>
              <a:defRPr/>
            </a:pPr>
            <a:endParaRPr lang="en-US" sz="1800" smtClean="0">
              <a:solidFill>
                <a:prstClr val="white"/>
              </a:solidFill>
              <a:cs typeface="Arial" charset="0"/>
            </a:endParaRPr>
          </a:p>
        </p:txBody>
      </p:sp>
      <p:sp>
        <p:nvSpPr>
          <p:cNvPr id="2"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89989" tIns="46794" rIns="89989" bIns="46794" numCol="1" anchor="t" anchorCtr="0" compatLnSpc="1">
            <a:prstTxWarp prst="textNoShape">
              <a:avLst/>
            </a:prstTxWarp>
          </a:bodyPr>
          <a:lstStyle>
            <a:lvl1pPr algn="r" defTabSz="457196">
              <a:buClr>
                <a:srgbClr val="000000"/>
              </a:buClr>
              <a:buSzPct val="100000"/>
              <a:buFont typeface="Times New Roman" charset="0"/>
              <a:buNone/>
              <a:defRPr sz="1400">
                <a:solidFill>
                  <a:srgbClr val="000000"/>
                </a:solidFill>
                <a:cs typeface="Arial" charset="0"/>
              </a:defRPr>
            </a:lvl1pPr>
          </a:lstStyle>
          <a:p>
            <a:pPr>
              <a:defRPr/>
            </a:pPr>
            <a:fld id="{724FCD50-430D-1349-82F6-75068281572A}" type="slidenum">
              <a:rPr lang="en-US"/>
              <a:pPr>
                <a:defRPr/>
              </a:pPr>
              <a:t>‹#›</a:t>
            </a:fld>
            <a:endParaRPr lang="en-US"/>
          </a:p>
        </p:txBody>
      </p:sp>
    </p:spTree>
    <p:extLst>
      <p:ext uri="{BB962C8B-B14F-4D97-AF65-F5344CB8AC3E}">
        <p14:creationId xmlns:p14="http://schemas.microsoft.com/office/powerpoint/2010/main" val="4154715796"/>
      </p:ext>
    </p:extLst>
  </p:cSld>
  <p:clrMap bg1="lt1" tx1="dk1" bg2="lt2" tx2="dk2" accent1="accent1" accent2="accent2" accent3="accent3" accent4="accent4" accent5="accent5" accent6="accent6" hlink="hlink" folHlink="folHlink"/>
  <p:sldLayoutIdLst>
    <p:sldLayoutId id="2147487803" r:id="rId1"/>
    <p:sldLayoutId id="2147487804" r:id="rId2"/>
    <p:sldLayoutId id="2147487805" r:id="rId3"/>
    <p:sldLayoutId id="2147487806" r:id="rId4"/>
    <p:sldLayoutId id="2147487807" r:id="rId5"/>
    <p:sldLayoutId id="2147487808" r:id="rId6"/>
    <p:sldLayoutId id="2147487809" r:id="rId7"/>
    <p:sldLayoutId id="2147487810" r:id="rId8"/>
    <p:sldLayoutId id="2147487811" r:id="rId9"/>
    <p:sldLayoutId id="2147487812" r:id="rId10"/>
    <p:sldLayoutId id="2147487813" r:id="rId11"/>
    <p:sldLayoutId id="2147487814" r:id="rId12"/>
    <p:sldLayoutId id="2147487815" r:id="rId13"/>
  </p:sldLayoutIdLst>
  <p:hf sldNum="0" hdr="0" ftr="0" dt="0"/>
  <p:txStyles>
    <p:titleStyle>
      <a:lvl1pPr algn="l" defTabSz="455613"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5613"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5613"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5613"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5613"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575" indent="-228597" algn="l" defTabSz="457196" rtl="0" eaLnBrk="1" fontAlgn="base" hangingPunct="1">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770" indent="-228597" algn="l" defTabSz="457196" rtl="0" eaLnBrk="1" fontAlgn="base" hangingPunct="1">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8966" indent="-228597" algn="l" defTabSz="457196" rtl="0" eaLnBrk="1" fontAlgn="base" hangingPunct="1">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161" indent="-228597" algn="l" defTabSz="457196" rtl="0" eaLnBrk="1" fontAlgn="base" hangingPunct="1">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1313" indent="-341313" algn="l" defTabSz="455613"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1363" indent="-284163" algn="l" defTabSz="455613"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1413" indent="-227013" algn="l" defTabSz="455613"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598613" indent="-227013" algn="l" defTabSz="455613"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5813" indent="-227013" algn="l" defTabSz="455613"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575" indent="-228597" algn="l" defTabSz="457196" rtl="0" eaLnBrk="1" fontAlgn="base" hangingPunct="1">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770" indent="-228597" algn="l" defTabSz="457196" rtl="0" eaLnBrk="1" fontAlgn="base" hangingPunct="1">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8966" indent="-228597" algn="l" defTabSz="457196" rtl="0" eaLnBrk="1" fontAlgn="base" hangingPunct="1">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161" indent="-228597" algn="l" defTabSz="457196" rtl="0" eaLnBrk="1" fontAlgn="base" hangingPunct="1">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482BC35-E172-FB40-BC07-59E57C75D7E6}" type="datetimeFigureOut">
              <a:rPr lang="en-US" smtClean="0">
                <a:solidFill>
                  <a:prstClr val="black">
                    <a:tint val="75000"/>
                  </a:prstClr>
                </a:solidFill>
                <a:latin typeface="Calibri"/>
                <a:ea typeface="+mn-ea"/>
                <a:cs typeface="+mn-cs"/>
              </a:rPr>
              <a:pPr fontAlgn="auto">
                <a:spcBef>
                  <a:spcPts val="0"/>
                </a:spcBef>
                <a:spcAft>
                  <a:spcPts val="0"/>
                </a:spcAft>
              </a:pPr>
              <a:t>2/13/13</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CE1C50A-A548-314E-A0B9-6004DAD6FBA4}"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015382363"/>
      </p:ext>
    </p:extLst>
  </p:cSld>
  <p:clrMap bg1="lt1" tx1="dk1" bg2="lt2" tx2="dk2" accent1="accent1" accent2="accent2" accent3="accent3" accent4="accent4" accent5="accent5" accent6="accent6" hlink="hlink" folHlink="folHlink"/>
  <p:sldLayoutIdLst>
    <p:sldLayoutId id="2147487817" r:id="rId1"/>
    <p:sldLayoutId id="2147487818" r:id="rId2"/>
    <p:sldLayoutId id="2147487819" r:id="rId3"/>
    <p:sldLayoutId id="2147487820" r:id="rId4"/>
    <p:sldLayoutId id="2147487821" r:id="rId5"/>
    <p:sldLayoutId id="2147487822" r:id="rId6"/>
    <p:sldLayoutId id="2147487823" r:id="rId7"/>
    <p:sldLayoutId id="2147487824" r:id="rId8"/>
    <p:sldLayoutId id="2147487825" r:id="rId9"/>
    <p:sldLayoutId id="2147487826" r:id="rId10"/>
    <p:sldLayoutId id="214748782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png"/><Relationship Id="rId3"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 Id="rId3" Type="http://schemas.openxmlformats.org/officeDocument/2006/relationships/hyperlink" Target="http://www.cs.duke.edu"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10.xml"/><Relationship Id="rId2"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cs.duke.edu"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7.png"/><Relationship Id="rId1" Type="http://schemas.openxmlformats.org/officeDocument/2006/relationships/slideLayout" Target="../slideLayouts/slideLayout10.xml"/><Relationship Id="rId2"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image" Target="../media/image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1.png"/><Relationship Id="rId3" Type="http://schemas.openxmlformats.org/officeDocument/2006/relationships/image" Target="../media/image2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1066800" y="1524000"/>
            <a:ext cx="7162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nchorCtr="1"/>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pPr>
            <a:r>
              <a:rPr lang="en-US" sz="3200" b="1" dirty="0" smtClean="0">
                <a:solidFill>
                  <a:srgbClr val="161645"/>
                </a:solidFill>
                <a:latin typeface="Calibri" charset="0"/>
              </a:rPr>
              <a:t>Unix: Process I/O and IPC</a:t>
            </a:r>
            <a:endParaRPr lang="en-US" b="1" dirty="0">
              <a:solidFill>
                <a:srgbClr val="161645"/>
              </a:solidFill>
              <a:latin typeface="Calibri" charset="0"/>
            </a:endParaRPr>
          </a:p>
        </p:txBody>
      </p:sp>
      <p:sp>
        <p:nvSpPr>
          <p:cNvPr id="22530" name="Text Box 2"/>
          <p:cNvSpPr txBox="1">
            <a:spLocks noChangeArrowheads="1"/>
          </p:cNvSpPr>
          <p:nvPr/>
        </p:nvSpPr>
        <p:spPr bwMode="auto">
          <a:xfrm>
            <a:off x="152400" y="3581400"/>
            <a:ext cx="845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nchorCtr="1"/>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eaLnBrk="1" hangingPunct="1">
              <a:spcBef>
                <a:spcPts val="700"/>
              </a:spcBef>
              <a:buClr>
                <a:srgbClr val="000000"/>
              </a:buClr>
              <a:buSzPct val="100000"/>
              <a:buFont typeface="Times New Roman" charset="0"/>
              <a:buNone/>
            </a:pPr>
            <a:r>
              <a:rPr lang="en-US" b="1" dirty="0">
                <a:solidFill>
                  <a:srgbClr val="161645"/>
                </a:solidFill>
                <a:latin typeface="Calibri" charset="0"/>
              </a:rPr>
              <a:t>Jeff Chase</a:t>
            </a:r>
          </a:p>
          <a:p>
            <a:pPr algn="ctr" eaLnBrk="1" hangingPunct="1">
              <a:spcBef>
                <a:spcPts val="700"/>
              </a:spcBef>
              <a:buClr>
                <a:srgbClr val="000000"/>
              </a:buClr>
              <a:buSzPct val="100000"/>
              <a:buFont typeface="Times New Roman" charset="0"/>
              <a:buNone/>
            </a:pPr>
            <a:r>
              <a:rPr lang="en-US" b="1" dirty="0">
                <a:solidFill>
                  <a:srgbClr val="161645"/>
                </a:solidFill>
                <a:latin typeface="Calibri" charset="0"/>
              </a:rPr>
              <a:t>Duke University</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dirty="0">
                <a:latin typeface="Arial" charset="0"/>
                <a:ea typeface="ＭＳ Ｐゴシック" charset="0"/>
                <a:cs typeface="Arial" charset="0"/>
              </a:rPr>
              <a:t>Shell and </a:t>
            </a:r>
            <a:r>
              <a:rPr lang="en-US" dirty="0" smtClean="0">
                <a:latin typeface="Arial" charset="0"/>
                <a:ea typeface="ＭＳ Ｐゴシック" charset="0"/>
                <a:cs typeface="Arial" charset="0"/>
              </a:rPr>
              <a:t>child</a:t>
            </a:r>
            <a:endParaRPr lang="en-US" dirty="0">
              <a:latin typeface="Arial" charset="0"/>
              <a:ea typeface="ＭＳ Ｐゴシック" charset="0"/>
              <a:cs typeface="Arial" charset="0"/>
            </a:endParaRPr>
          </a:p>
        </p:txBody>
      </p:sp>
      <p:sp>
        <p:nvSpPr>
          <p:cNvPr id="80941" name="Rectangle 2"/>
          <p:cNvSpPr>
            <a:spLocks noChangeArrowheads="1"/>
          </p:cNvSpPr>
          <p:nvPr/>
        </p:nvSpPr>
        <p:spPr bwMode="auto">
          <a:xfrm>
            <a:off x="2583656" y="2214562"/>
            <a:ext cx="776288" cy="757238"/>
          </a:xfrm>
          <a:prstGeom prst="rect">
            <a:avLst/>
          </a:prstGeom>
          <a:solidFill>
            <a:schemeClr val="bg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grpSp>
        <p:nvGrpSpPr>
          <p:cNvPr id="18" name="Group 17"/>
          <p:cNvGrpSpPr/>
          <p:nvPr/>
        </p:nvGrpSpPr>
        <p:grpSpPr>
          <a:xfrm>
            <a:off x="2707481" y="2286000"/>
            <a:ext cx="554038" cy="555625"/>
            <a:chOff x="4383881" y="2035175"/>
            <a:chExt cx="554038" cy="555625"/>
          </a:xfrm>
        </p:grpSpPr>
        <p:sp>
          <p:nvSpPr>
            <p:cNvPr id="7" name="Oval 7"/>
            <p:cNvSpPr>
              <a:spLocks noChangeArrowheads="1"/>
            </p:cNvSpPr>
            <p:nvPr/>
          </p:nvSpPr>
          <p:spPr bwMode="auto">
            <a:xfrm>
              <a:off x="4383881" y="2035175"/>
              <a:ext cx="554038" cy="555625"/>
            </a:xfrm>
            <a:prstGeom prst="ellipse">
              <a:avLst/>
            </a:prstGeom>
            <a:solidFill>
              <a:schemeClr val="accent4"/>
            </a:solidFill>
            <a:ln w="12700">
              <a:solidFill>
                <a:schemeClr val="tx1"/>
              </a:solidFill>
              <a:round/>
              <a:headEnd type="none" w="sm" len="sm"/>
              <a:tailEnd type="none" w="sm" len="sm"/>
            </a:ln>
          </p:spPr>
          <p:txBody>
            <a:bodyPr wrap="none" anchor="ctr"/>
            <a:lstStyle/>
            <a:p>
              <a:pPr>
                <a:buClr>
                  <a:srgbClr val="000000"/>
                </a:buClr>
                <a:buSzPct val="100000"/>
                <a:buFont typeface="Times New Roman" charset="0"/>
                <a:buNone/>
                <a:defRPr/>
              </a:pPr>
              <a:endParaRPr lang="en-US">
                <a:solidFill>
                  <a:srgbClr val="FFFFFF"/>
                </a:solidFill>
              </a:endParaRPr>
            </a:p>
          </p:txBody>
        </p:sp>
        <p:sp>
          <p:nvSpPr>
            <p:cNvPr id="80943" name="AutoShape 8"/>
            <p:cNvSpPr>
              <a:spLocks noChangeArrowheads="1"/>
            </p:cNvSpPr>
            <p:nvPr/>
          </p:nvSpPr>
          <p:spPr bwMode="auto">
            <a:xfrm flipH="1">
              <a:off x="4577251" y="2181008"/>
              <a:ext cx="189024" cy="324659"/>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buClr>
                  <a:srgbClr val="000000"/>
                </a:buClr>
                <a:buSzPct val="100000"/>
                <a:buFont typeface="Times New Roman" charset="0"/>
                <a:buNone/>
              </a:pPr>
              <a:endParaRPr lang="en-US">
                <a:solidFill>
                  <a:srgbClr val="FFFFFF"/>
                </a:solidFill>
              </a:endParaRPr>
            </a:p>
          </p:txBody>
        </p:sp>
        <p:sp>
          <p:nvSpPr>
            <p:cNvPr id="80944" name="AutoShape 9"/>
            <p:cNvSpPr>
              <a:spLocks noChangeArrowheads="1"/>
            </p:cNvSpPr>
            <p:nvPr/>
          </p:nvSpPr>
          <p:spPr bwMode="auto">
            <a:xfrm rot="13139611">
              <a:off x="4407781" y="2133071"/>
              <a:ext cx="67354" cy="71904"/>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grpSp>
      <p:sp>
        <p:nvSpPr>
          <p:cNvPr id="75" name="TextBox 74"/>
          <p:cNvSpPr txBox="1"/>
          <p:nvPr/>
        </p:nvSpPr>
        <p:spPr>
          <a:xfrm>
            <a:off x="2681553" y="1839912"/>
            <a:ext cx="595047" cy="369332"/>
          </a:xfrm>
          <a:prstGeom prst="rect">
            <a:avLst/>
          </a:prstGeom>
          <a:noFill/>
        </p:spPr>
        <p:txBody>
          <a:bodyPr wrap="none">
            <a:spAutoFit/>
          </a:bodyPr>
          <a:lstStyle/>
          <a:p>
            <a:pPr>
              <a:defRPr/>
            </a:pPr>
            <a:r>
              <a:rPr lang="en-US" sz="1800" b="1" dirty="0" err="1" smtClean="0">
                <a:solidFill>
                  <a:srgbClr val="003367">
                    <a:lumMod val="75000"/>
                  </a:srgbClr>
                </a:solidFill>
              </a:rPr>
              <a:t>dsh</a:t>
            </a:r>
            <a:endParaRPr lang="en-US" sz="1800" b="1" dirty="0">
              <a:solidFill>
                <a:srgbClr val="003367">
                  <a:lumMod val="75000"/>
                </a:srgbClr>
              </a:solidFill>
            </a:endParaRPr>
          </a:p>
        </p:txBody>
      </p:sp>
      <p:pic>
        <p:nvPicPr>
          <p:cNvPr id="77" name="Picture 76"/>
          <p:cNvPicPr>
            <a:picLocks noChangeAspect="1"/>
          </p:cNvPicPr>
          <p:nvPr/>
        </p:nvPicPr>
        <p:blipFill>
          <a:blip r:embed="rId2"/>
          <a:stretch>
            <a:fillRect/>
          </a:stretch>
        </p:blipFill>
        <p:spPr>
          <a:xfrm>
            <a:off x="381000" y="2057400"/>
            <a:ext cx="1066800" cy="1066800"/>
          </a:xfrm>
          <a:prstGeom prst="rect">
            <a:avLst/>
          </a:prstGeom>
        </p:spPr>
      </p:pic>
      <p:sp>
        <p:nvSpPr>
          <p:cNvPr id="78" name="Text Box 93"/>
          <p:cNvSpPr txBox="1">
            <a:spLocks noChangeArrowheads="1"/>
          </p:cNvSpPr>
          <p:nvPr/>
        </p:nvSpPr>
        <p:spPr bwMode="auto">
          <a:xfrm>
            <a:off x="457200" y="1752600"/>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fontAlgn="auto" hangingPunct="1">
              <a:spcBef>
                <a:spcPts val="0"/>
              </a:spcBef>
              <a:spcAft>
                <a:spcPts val="0"/>
              </a:spcAft>
            </a:pPr>
            <a:r>
              <a:rPr lang="en-US" sz="1800" b="1" kern="0" dirty="0" err="1" smtClean="0">
                <a:solidFill>
                  <a:srgbClr val="000000"/>
                </a:solidFill>
              </a:rPr>
              <a:t>tty</a:t>
            </a:r>
            <a:endParaRPr lang="en-US" sz="1800" b="1" kern="0" dirty="0" smtClean="0">
              <a:solidFill>
                <a:srgbClr val="000000"/>
              </a:solidFill>
            </a:endParaRPr>
          </a:p>
        </p:txBody>
      </p:sp>
      <p:cxnSp>
        <p:nvCxnSpPr>
          <p:cNvPr id="95" name="Straight Connector 94"/>
          <p:cNvCxnSpPr/>
          <p:nvPr/>
        </p:nvCxnSpPr>
        <p:spPr bwMode="auto">
          <a:xfrm>
            <a:off x="1447800" y="2286000"/>
            <a:ext cx="1128712" cy="1"/>
          </a:xfrm>
          <a:prstGeom prst="line">
            <a:avLst/>
          </a:prstGeom>
          <a:solidFill>
            <a:srgbClr val="00B8FF"/>
          </a:solidFill>
          <a:ln w="38100" cap="flat" cmpd="sng" algn="ctr">
            <a:solidFill>
              <a:schemeClr val="tx1"/>
            </a:solidFill>
            <a:prstDash val="solid"/>
            <a:round/>
            <a:headEnd type="none" w="med" len="med"/>
            <a:tailEnd type="triangle" w="med" len="med"/>
          </a:ln>
          <a:effectLst/>
        </p:spPr>
      </p:cxnSp>
      <p:sp>
        <p:nvSpPr>
          <p:cNvPr id="96" name="Text Box 93"/>
          <p:cNvSpPr txBox="1">
            <a:spLocks noChangeArrowheads="1"/>
          </p:cNvSpPr>
          <p:nvPr/>
        </p:nvSpPr>
        <p:spPr bwMode="auto">
          <a:xfrm>
            <a:off x="1524000" y="2219287"/>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fontAlgn="auto" hangingPunct="1">
              <a:spcBef>
                <a:spcPts val="0"/>
              </a:spcBef>
              <a:spcAft>
                <a:spcPts val="0"/>
              </a:spcAft>
            </a:pPr>
            <a:r>
              <a:rPr lang="en-US" sz="1800" b="1" kern="0" dirty="0" err="1" smtClean="0">
                <a:solidFill>
                  <a:srgbClr val="000000"/>
                </a:solidFill>
              </a:rPr>
              <a:t>stdout</a:t>
            </a:r>
            <a:endParaRPr lang="en-US" sz="1800" b="1" kern="0" dirty="0" smtClean="0">
              <a:solidFill>
                <a:srgbClr val="000000"/>
              </a:solidFill>
            </a:endParaRPr>
          </a:p>
        </p:txBody>
      </p:sp>
      <p:sp>
        <p:nvSpPr>
          <p:cNvPr id="97" name="Text Box 93"/>
          <p:cNvSpPr txBox="1">
            <a:spLocks noChangeArrowheads="1"/>
          </p:cNvSpPr>
          <p:nvPr/>
        </p:nvSpPr>
        <p:spPr bwMode="auto">
          <a:xfrm>
            <a:off x="1600200" y="2524087"/>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fontAlgn="auto" hangingPunct="1">
              <a:spcBef>
                <a:spcPts val="0"/>
              </a:spcBef>
              <a:spcAft>
                <a:spcPts val="0"/>
              </a:spcAft>
            </a:pPr>
            <a:r>
              <a:rPr lang="en-US" sz="1800" b="1" kern="0" dirty="0" err="1" smtClean="0">
                <a:solidFill>
                  <a:srgbClr val="000000"/>
                </a:solidFill>
              </a:rPr>
              <a:t>stderr</a:t>
            </a:r>
            <a:endParaRPr lang="en-US" sz="1800" b="1" kern="0" dirty="0" smtClean="0">
              <a:solidFill>
                <a:srgbClr val="000000"/>
              </a:solidFill>
            </a:endParaRPr>
          </a:p>
        </p:txBody>
      </p:sp>
      <p:cxnSp>
        <p:nvCxnSpPr>
          <p:cNvPr id="98" name="Straight Connector 97"/>
          <p:cNvCxnSpPr/>
          <p:nvPr/>
        </p:nvCxnSpPr>
        <p:spPr bwMode="auto">
          <a:xfrm flipH="1">
            <a:off x="1447800" y="2895600"/>
            <a:ext cx="11430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sp>
        <p:nvSpPr>
          <p:cNvPr id="99" name="Text Box 93"/>
          <p:cNvSpPr txBox="1">
            <a:spLocks noChangeArrowheads="1"/>
          </p:cNvSpPr>
          <p:nvPr/>
        </p:nvSpPr>
        <p:spPr bwMode="auto">
          <a:xfrm>
            <a:off x="1600200" y="1828800"/>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fontAlgn="auto" hangingPunct="1">
              <a:spcBef>
                <a:spcPts val="0"/>
              </a:spcBef>
              <a:spcAft>
                <a:spcPts val="0"/>
              </a:spcAft>
            </a:pPr>
            <a:r>
              <a:rPr lang="en-US" sz="1800" b="1" kern="0" dirty="0" err="1" smtClean="0">
                <a:solidFill>
                  <a:srgbClr val="000000"/>
                </a:solidFill>
              </a:rPr>
              <a:t>stdin</a:t>
            </a:r>
            <a:endParaRPr lang="en-US" sz="1800" b="1" kern="0" dirty="0" smtClean="0">
              <a:solidFill>
                <a:srgbClr val="000000"/>
              </a:solidFill>
            </a:endParaRPr>
          </a:p>
        </p:txBody>
      </p:sp>
      <p:cxnSp>
        <p:nvCxnSpPr>
          <p:cNvPr id="100" name="Straight Connector 99"/>
          <p:cNvCxnSpPr/>
          <p:nvPr/>
        </p:nvCxnSpPr>
        <p:spPr bwMode="auto">
          <a:xfrm flipH="1">
            <a:off x="1447800" y="2581313"/>
            <a:ext cx="11430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sp>
        <p:nvSpPr>
          <p:cNvPr id="48" name="Rectangle 2"/>
          <p:cNvSpPr>
            <a:spLocks noChangeArrowheads="1"/>
          </p:cNvSpPr>
          <p:nvPr/>
        </p:nvSpPr>
        <p:spPr bwMode="auto">
          <a:xfrm>
            <a:off x="7758112" y="2203450"/>
            <a:ext cx="776288" cy="757238"/>
          </a:xfrm>
          <a:prstGeom prst="rect">
            <a:avLst/>
          </a:prstGeom>
          <a:solidFill>
            <a:schemeClr val="bg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grpSp>
        <p:nvGrpSpPr>
          <p:cNvPr id="49" name="Group 48"/>
          <p:cNvGrpSpPr/>
          <p:nvPr/>
        </p:nvGrpSpPr>
        <p:grpSpPr>
          <a:xfrm>
            <a:off x="7881937" y="2274888"/>
            <a:ext cx="554038" cy="555625"/>
            <a:chOff x="4383881" y="2035175"/>
            <a:chExt cx="554038" cy="555625"/>
          </a:xfrm>
        </p:grpSpPr>
        <p:sp>
          <p:nvSpPr>
            <p:cNvPr id="50" name="Oval 7"/>
            <p:cNvSpPr>
              <a:spLocks noChangeArrowheads="1"/>
            </p:cNvSpPr>
            <p:nvPr/>
          </p:nvSpPr>
          <p:spPr bwMode="auto">
            <a:xfrm>
              <a:off x="4383881" y="2035175"/>
              <a:ext cx="554038" cy="555625"/>
            </a:xfrm>
            <a:prstGeom prst="ellipse">
              <a:avLst/>
            </a:prstGeom>
            <a:solidFill>
              <a:schemeClr val="accent4"/>
            </a:solidFill>
            <a:ln w="12700">
              <a:solidFill>
                <a:schemeClr val="tx1"/>
              </a:solidFill>
              <a:round/>
              <a:headEnd type="none" w="sm" len="sm"/>
              <a:tailEnd type="none" w="sm" len="sm"/>
            </a:ln>
          </p:spPr>
          <p:txBody>
            <a:bodyPr wrap="none" anchor="ctr"/>
            <a:lstStyle/>
            <a:p>
              <a:pPr>
                <a:buClr>
                  <a:srgbClr val="000000"/>
                </a:buClr>
                <a:buSzPct val="100000"/>
                <a:buFont typeface="Times New Roman" charset="0"/>
                <a:buNone/>
                <a:defRPr/>
              </a:pPr>
              <a:endParaRPr lang="en-US">
                <a:solidFill>
                  <a:srgbClr val="FFFFFF"/>
                </a:solidFill>
              </a:endParaRPr>
            </a:p>
          </p:txBody>
        </p:sp>
        <p:sp>
          <p:nvSpPr>
            <p:cNvPr id="51" name="AutoShape 8"/>
            <p:cNvSpPr>
              <a:spLocks noChangeArrowheads="1"/>
            </p:cNvSpPr>
            <p:nvPr/>
          </p:nvSpPr>
          <p:spPr bwMode="auto">
            <a:xfrm flipH="1">
              <a:off x="4577251" y="2181008"/>
              <a:ext cx="189024" cy="324659"/>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buClr>
                  <a:srgbClr val="000000"/>
                </a:buClr>
                <a:buSzPct val="100000"/>
                <a:buFont typeface="Times New Roman" charset="0"/>
                <a:buNone/>
              </a:pPr>
              <a:endParaRPr lang="en-US">
                <a:solidFill>
                  <a:srgbClr val="FFFFFF"/>
                </a:solidFill>
              </a:endParaRPr>
            </a:p>
          </p:txBody>
        </p:sp>
        <p:sp>
          <p:nvSpPr>
            <p:cNvPr id="52" name="AutoShape 9"/>
            <p:cNvSpPr>
              <a:spLocks noChangeArrowheads="1"/>
            </p:cNvSpPr>
            <p:nvPr/>
          </p:nvSpPr>
          <p:spPr bwMode="auto">
            <a:xfrm rot="13139611">
              <a:off x="4407781" y="2133071"/>
              <a:ext cx="67354" cy="71904"/>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grpSp>
      <p:grpSp>
        <p:nvGrpSpPr>
          <p:cNvPr id="53" name="Group 52"/>
          <p:cNvGrpSpPr/>
          <p:nvPr/>
        </p:nvGrpSpPr>
        <p:grpSpPr>
          <a:xfrm>
            <a:off x="4169568" y="4348163"/>
            <a:ext cx="776288" cy="757237"/>
            <a:chOff x="5548312" y="3048000"/>
            <a:chExt cx="776288" cy="757237"/>
          </a:xfrm>
        </p:grpSpPr>
        <p:sp>
          <p:nvSpPr>
            <p:cNvPr id="54" name="Rectangle 4"/>
            <p:cNvSpPr>
              <a:spLocks noChangeArrowheads="1"/>
            </p:cNvSpPr>
            <p:nvPr/>
          </p:nvSpPr>
          <p:spPr bwMode="auto">
            <a:xfrm>
              <a:off x="5548312" y="3048000"/>
              <a:ext cx="776288" cy="757237"/>
            </a:xfrm>
            <a:prstGeom prst="rect">
              <a:avLst/>
            </a:prstGeom>
            <a:solidFill>
              <a:schemeClr val="bg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grpSp>
          <p:nvGrpSpPr>
            <p:cNvPr id="55" name="Group 15"/>
            <p:cNvGrpSpPr>
              <a:grpSpLocks/>
            </p:cNvGrpSpPr>
            <p:nvPr/>
          </p:nvGrpSpPr>
          <p:grpSpPr bwMode="auto">
            <a:xfrm>
              <a:off x="5678487" y="3140074"/>
              <a:ext cx="547688" cy="547688"/>
              <a:chOff x="3689" y="1658"/>
              <a:chExt cx="576" cy="576"/>
            </a:xfrm>
          </p:grpSpPr>
          <p:grpSp>
            <p:nvGrpSpPr>
              <p:cNvPr id="57" name="Group 16"/>
              <p:cNvGrpSpPr>
                <a:grpSpLocks/>
              </p:cNvGrpSpPr>
              <p:nvPr/>
            </p:nvGrpSpPr>
            <p:grpSpPr bwMode="auto">
              <a:xfrm>
                <a:off x="3689" y="1658"/>
                <a:ext cx="576" cy="576"/>
                <a:chOff x="4269" y="2781"/>
                <a:chExt cx="576" cy="576"/>
              </a:xfrm>
            </p:grpSpPr>
            <p:sp>
              <p:nvSpPr>
                <p:cNvPr id="60" name="Oval 17"/>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sp>
              <p:nvSpPr>
                <p:cNvPr id="61" name="AutoShape 18"/>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buClr>
                      <a:srgbClr val="000000"/>
                    </a:buClr>
                    <a:buSzPct val="100000"/>
                    <a:buFont typeface="Times New Roman" charset="0"/>
                    <a:buNone/>
                  </a:pPr>
                  <a:endParaRPr lang="en-US">
                    <a:solidFill>
                      <a:srgbClr val="FFFFFF"/>
                    </a:solidFill>
                  </a:endParaRPr>
                </a:p>
              </p:txBody>
            </p:sp>
          </p:grpSp>
          <p:sp>
            <p:nvSpPr>
              <p:cNvPr id="59" name="AutoShape 19"/>
              <p:cNvSpPr>
                <a:spLocks noChangeArrowheads="1"/>
              </p:cNvSpPr>
              <p:nvPr/>
            </p:nvSpPr>
            <p:spPr bwMode="auto">
              <a:xfrm rot="-8460389">
                <a:off x="3714" y="1735"/>
                <a:ext cx="69" cy="7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grpSp>
      </p:grpSp>
      <p:cxnSp>
        <p:nvCxnSpPr>
          <p:cNvPr id="68" name="AutoShape 20"/>
          <p:cNvCxnSpPr>
            <a:cxnSpLocks noChangeShapeType="1"/>
            <a:stCxn id="54" idx="0"/>
          </p:cNvCxnSpPr>
          <p:nvPr/>
        </p:nvCxnSpPr>
        <p:spPr bwMode="auto">
          <a:xfrm flipV="1">
            <a:off x="4557712" y="3048000"/>
            <a:ext cx="2384" cy="1300163"/>
          </a:xfrm>
          <a:prstGeom prst="straightConnector1">
            <a:avLst/>
          </a:prstGeom>
          <a:noFill/>
          <a:ln w="38100" cmpd="sng">
            <a:solidFill>
              <a:schemeClr val="accent4"/>
            </a:solidFill>
            <a:round/>
            <a:headEnd type="none"/>
            <a:tailEnd type="none" w="med" len="med"/>
          </a:ln>
          <a:extLst>
            <a:ext uri="{909E8E84-426E-40dd-AFC4-6F175D3DCCD1}">
              <a14:hiddenFill xmlns:a14="http://schemas.microsoft.com/office/drawing/2010/main">
                <a:noFill/>
              </a14:hiddenFill>
            </a:ext>
          </a:extLst>
        </p:spPr>
      </p:cxnSp>
      <p:sp>
        <p:nvSpPr>
          <p:cNvPr id="69" name="TextBox 68"/>
          <p:cNvSpPr txBox="1"/>
          <p:nvPr/>
        </p:nvSpPr>
        <p:spPr>
          <a:xfrm>
            <a:off x="7855744" y="1828800"/>
            <a:ext cx="595312" cy="369888"/>
          </a:xfrm>
          <a:prstGeom prst="rect">
            <a:avLst/>
          </a:prstGeom>
          <a:noFill/>
        </p:spPr>
        <p:txBody>
          <a:bodyPr wrap="none">
            <a:spAutoFit/>
          </a:bodyPr>
          <a:lstStyle/>
          <a:p>
            <a:pPr>
              <a:defRPr/>
            </a:pPr>
            <a:r>
              <a:rPr lang="en-US" sz="1800" b="1" dirty="0" err="1">
                <a:solidFill>
                  <a:srgbClr val="003367">
                    <a:lumMod val="75000"/>
                  </a:srgbClr>
                </a:solidFill>
              </a:rPr>
              <a:t>dsh</a:t>
            </a:r>
            <a:endParaRPr lang="en-US" sz="1800" b="1" dirty="0">
              <a:solidFill>
                <a:srgbClr val="003367">
                  <a:lumMod val="75000"/>
                </a:srgbClr>
              </a:solidFill>
            </a:endParaRPr>
          </a:p>
        </p:txBody>
      </p:sp>
      <p:pic>
        <p:nvPicPr>
          <p:cNvPr id="70" name="Picture 69"/>
          <p:cNvPicPr>
            <a:picLocks noChangeAspect="1"/>
          </p:cNvPicPr>
          <p:nvPr/>
        </p:nvPicPr>
        <p:blipFill>
          <a:blip r:embed="rId2"/>
          <a:stretch>
            <a:fillRect/>
          </a:stretch>
        </p:blipFill>
        <p:spPr>
          <a:xfrm>
            <a:off x="1981200" y="4202112"/>
            <a:ext cx="1066800" cy="1066800"/>
          </a:xfrm>
          <a:prstGeom prst="rect">
            <a:avLst/>
          </a:prstGeom>
        </p:spPr>
      </p:pic>
      <p:sp>
        <p:nvSpPr>
          <p:cNvPr id="73" name="Text Box 93"/>
          <p:cNvSpPr txBox="1">
            <a:spLocks noChangeArrowheads="1"/>
          </p:cNvSpPr>
          <p:nvPr/>
        </p:nvSpPr>
        <p:spPr bwMode="auto">
          <a:xfrm>
            <a:off x="2057400" y="3897312"/>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fontAlgn="auto" hangingPunct="1">
              <a:spcBef>
                <a:spcPts val="0"/>
              </a:spcBef>
              <a:spcAft>
                <a:spcPts val="0"/>
              </a:spcAft>
            </a:pPr>
            <a:r>
              <a:rPr lang="en-US" sz="1800" b="1" kern="0" dirty="0" err="1" smtClean="0">
                <a:solidFill>
                  <a:srgbClr val="000000"/>
                </a:solidFill>
              </a:rPr>
              <a:t>tty</a:t>
            </a:r>
            <a:endParaRPr lang="en-US" sz="1800" b="1" kern="0" dirty="0" smtClean="0">
              <a:solidFill>
                <a:srgbClr val="000000"/>
              </a:solidFill>
            </a:endParaRPr>
          </a:p>
        </p:txBody>
      </p:sp>
      <p:cxnSp>
        <p:nvCxnSpPr>
          <p:cNvPr id="74" name="Straight Connector 73"/>
          <p:cNvCxnSpPr/>
          <p:nvPr/>
        </p:nvCxnSpPr>
        <p:spPr bwMode="auto">
          <a:xfrm>
            <a:off x="3048000" y="4430712"/>
            <a:ext cx="1128712" cy="1"/>
          </a:xfrm>
          <a:prstGeom prst="line">
            <a:avLst/>
          </a:prstGeom>
          <a:solidFill>
            <a:srgbClr val="00B8FF"/>
          </a:solidFill>
          <a:ln w="38100" cap="flat" cmpd="sng" algn="ctr">
            <a:solidFill>
              <a:schemeClr val="tx1"/>
            </a:solidFill>
            <a:prstDash val="solid"/>
            <a:round/>
            <a:headEnd type="none" w="med" len="med"/>
            <a:tailEnd type="triangle" w="med" len="med"/>
          </a:ln>
          <a:effectLst/>
        </p:spPr>
      </p:cxnSp>
      <p:sp>
        <p:nvSpPr>
          <p:cNvPr id="76" name="Text Box 93"/>
          <p:cNvSpPr txBox="1">
            <a:spLocks noChangeArrowheads="1"/>
          </p:cNvSpPr>
          <p:nvPr/>
        </p:nvSpPr>
        <p:spPr bwMode="auto">
          <a:xfrm>
            <a:off x="3124200" y="4363999"/>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fontAlgn="auto" hangingPunct="1">
              <a:spcBef>
                <a:spcPts val="0"/>
              </a:spcBef>
              <a:spcAft>
                <a:spcPts val="0"/>
              </a:spcAft>
            </a:pPr>
            <a:r>
              <a:rPr lang="en-US" sz="1800" b="1" kern="0" dirty="0" err="1" smtClean="0">
                <a:solidFill>
                  <a:srgbClr val="000000"/>
                </a:solidFill>
              </a:rPr>
              <a:t>stdout</a:t>
            </a:r>
            <a:endParaRPr lang="en-US" sz="1800" b="1" kern="0" dirty="0" smtClean="0">
              <a:solidFill>
                <a:srgbClr val="000000"/>
              </a:solidFill>
            </a:endParaRPr>
          </a:p>
        </p:txBody>
      </p:sp>
      <p:sp>
        <p:nvSpPr>
          <p:cNvPr id="79" name="Text Box 93"/>
          <p:cNvSpPr txBox="1">
            <a:spLocks noChangeArrowheads="1"/>
          </p:cNvSpPr>
          <p:nvPr/>
        </p:nvSpPr>
        <p:spPr bwMode="auto">
          <a:xfrm>
            <a:off x="3200400" y="4668799"/>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fontAlgn="auto" hangingPunct="1">
              <a:spcBef>
                <a:spcPts val="0"/>
              </a:spcBef>
              <a:spcAft>
                <a:spcPts val="0"/>
              </a:spcAft>
            </a:pPr>
            <a:r>
              <a:rPr lang="en-US" sz="1800" b="1" kern="0" dirty="0" err="1" smtClean="0">
                <a:solidFill>
                  <a:srgbClr val="000000"/>
                </a:solidFill>
              </a:rPr>
              <a:t>stderr</a:t>
            </a:r>
            <a:endParaRPr lang="en-US" sz="1800" b="1" kern="0" dirty="0" smtClean="0">
              <a:solidFill>
                <a:srgbClr val="000000"/>
              </a:solidFill>
            </a:endParaRPr>
          </a:p>
        </p:txBody>
      </p:sp>
      <p:cxnSp>
        <p:nvCxnSpPr>
          <p:cNvPr id="80" name="Straight Connector 79"/>
          <p:cNvCxnSpPr/>
          <p:nvPr/>
        </p:nvCxnSpPr>
        <p:spPr bwMode="auto">
          <a:xfrm flipH="1">
            <a:off x="3048000" y="5040312"/>
            <a:ext cx="11430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sp>
        <p:nvSpPr>
          <p:cNvPr id="82" name="Text Box 93"/>
          <p:cNvSpPr txBox="1">
            <a:spLocks noChangeArrowheads="1"/>
          </p:cNvSpPr>
          <p:nvPr/>
        </p:nvSpPr>
        <p:spPr bwMode="auto">
          <a:xfrm>
            <a:off x="3200400" y="3973512"/>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fontAlgn="auto" hangingPunct="1">
              <a:spcBef>
                <a:spcPts val="0"/>
              </a:spcBef>
              <a:spcAft>
                <a:spcPts val="0"/>
              </a:spcAft>
            </a:pPr>
            <a:r>
              <a:rPr lang="en-US" sz="1800" b="1" kern="0" dirty="0" err="1" smtClean="0">
                <a:solidFill>
                  <a:srgbClr val="000000"/>
                </a:solidFill>
              </a:rPr>
              <a:t>stdin</a:t>
            </a:r>
            <a:endParaRPr lang="en-US" sz="1800" b="1" kern="0" dirty="0" smtClean="0">
              <a:solidFill>
                <a:srgbClr val="000000"/>
              </a:solidFill>
            </a:endParaRPr>
          </a:p>
        </p:txBody>
      </p:sp>
      <p:cxnSp>
        <p:nvCxnSpPr>
          <p:cNvPr id="83" name="Straight Connector 82"/>
          <p:cNvCxnSpPr/>
          <p:nvPr/>
        </p:nvCxnSpPr>
        <p:spPr bwMode="auto">
          <a:xfrm flipH="1">
            <a:off x="3048000" y="4726025"/>
            <a:ext cx="11430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pic>
        <p:nvPicPr>
          <p:cNvPr id="84" name="Picture 83"/>
          <p:cNvPicPr>
            <a:picLocks noChangeAspect="1"/>
          </p:cNvPicPr>
          <p:nvPr/>
        </p:nvPicPr>
        <p:blipFill>
          <a:blip r:embed="rId2"/>
          <a:stretch>
            <a:fillRect/>
          </a:stretch>
        </p:blipFill>
        <p:spPr>
          <a:xfrm>
            <a:off x="5562600" y="2057400"/>
            <a:ext cx="1066800" cy="1066800"/>
          </a:xfrm>
          <a:prstGeom prst="rect">
            <a:avLst/>
          </a:prstGeom>
        </p:spPr>
      </p:pic>
      <p:sp>
        <p:nvSpPr>
          <p:cNvPr id="86" name="Text Box 93"/>
          <p:cNvSpPr txBox="1">
            <a:spLocks noChangeArrowheads="1"/>
          </p:cNvSpPr>
          <p:nvPr/>
        </p:nvSpPr>
        <p:spPr bwMode="auto">
          <a:xfrm>
            <a:off x="5638800" y="1752600"/>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fontAlgn="auto" hangingPunct="1">
              <a:spcBef>
                <a:spcPts val="0"/>
              </a:spcBef>
              <a:spcAft>
                <a:spcPts val="0"/>
              </a:spcAft>
            </a:pPr>
            <a:r>
              <a:rPr lang="en-US" sz="1800" b="1" kern="0" dirty="0" err="1" smtClean="0">
                <a:solidFill>
                  <a:srgbClr val="000000"/>
                </a:solidFill>
              </a:rPr>
              <a:t>tty</a:t>
            </a:r>
            <a:endParaRPr lang="en-US" sz="1800" b="1" kern="0" dirty="0" smtClean="0">
              <a:solidFill>
                <a:srgbClr val="000000"/>
              </a:solidFill>
            </a:endParaRPr>
          </a:p>
        </p:txBody>
      </p:sp>
      <p:cxnSp>
        <p:nvCxnSpPr>
          <p:cNvPr id="88" name="Straight Connector 87"/>
          <p:cNvCxnSpPr/>
          <p:nvPr/>
        </p:nvCxnSpPr>
        <p:spPr bwMode="auto">
          <a:xfrm>
            <a:off x="6629400" y="2286000"/>
            <a:ext cx="1128712" cy="1"/>
          </a:xfrm>
          <a:prstGeom prst="line">
            <a:avLst/>
          </a:prstGeom>
          <a:solidFill>
            <a:srgbClr val="00B8FF"/>
          </a:solidFill>
          <a:ln w="38100" cap="flat" cmpd="sng" algn="ctr">
            <a:solidFill>
              <a:schemeClr val="tx1"/>
            </a:solidFill>
            <a:prstDash val="solid"/>
            <a:round/>
            <a:headEnd type="none" w="med" len="med"/>
            <a:tailEnd type="triangle" w="med" len="med"/>
          </a:ln>
          <a:effectLst/>
        </p:spPr>
      </p:cxnSp>
      <p:sp>
        <p:nvSpPr>
          <p:cNvPr id="89" name="Text Box 93"/>
          <p:cNvSpPr txBox="1">
            <a:spLocks noChangeArrowheads="1"/>
          </p:cNvSpPr>
          <p:nvPr/>
        </p:nvSpPr>
        <p:spPr bwMode="auto">
          <a:xfrm>
            <a:off x="6705600" y="2219287"/>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fontAlgn="auto" hangingPunct="1">
              <a:spcBef>
                <a:spcPts val="0"/>
              </a:spcBef>
              <a:spcAft>
                <a:spcPts val="0"/>
              </a:spcAft>
            </a:pPr>
            <a:r>
              <a:rPr lang="en-US" sz="1800" b="1" kern="0" dirty="0" err="1" smtClean="0">
                <a:solidFill>
                  <a:srgbClr val="000000"/>
                </a:solidFill>
              </a:rPr>
              <a:t>stdout</a:t>
            </a:r>
            <a:endParaRPr lang="en-US" sz="1800" b="1" kern="0" dirty="0" smtClean="0">
              <a:solidFill>
                <a:srgbClr val="000000"/>
              </a:solidFill>
            </a:endParaRPr>
          </a:p>
        </p:txBody>
      </p:sp>
      <p:sp>
        <p:nvSpPr>
          <p:cNvPr id="90" name="Text Box 93"/>
          <p:cNvSpPr txBox="1">
            <a:spLocks noChangeArrowheads="1"/>
          </p:cNvSpPr>
          <p:nvPr/>
        </p:nvSpPr>
        <p:spPr bwMode="auto">
          <a:xfrm>
            <a:off x="6781800" y="2524087"/>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fontAlgn="auto" hangingPunct="1">
              <a:spcBef>
                <a:spcPts val="0"/>
              </a:spcBef>
              <a:spcAft>
                <a:spcPts val="0"/>
              </a:spcAft>
            </a:pPr>
            <a:r>
              <a:rPr lang="en-US" sz="1800" b="1" kern="0" dirty="0" err="1" smtClean="0">
                <a:solidFill>
                  <a:srgbClr val="000000"/>
                </a:solidFill>
              </a:rPr>
              <a:t>stderr</a:t>
            </a:r>
            <a:endParaRPr lang="en-US" sz="1800" b="1" kern="0" dirty="0" smtClean="0">
              <a:solidFill>
                <a:srgbClr val="000000"/>
              </a:solidFill>
            </a:endParaRPr>
          </a:p>
        </p:txBody>
      </p:sp>
      <p:cxnSp>
        <p:nvCxnSpPr>
          <p:cNvPr id="91" name="Straight Connector 90"/>
          <p:cNvCxnSpPr/>
          <p:nvPr/>
        </p:nvCxnSpPr>
        <p:spPr bwMode="auto">
          <a:xfrm flipH="1">
            <a:off x="6629400" y="2895600"/>
            <a:ext cx="11430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sp>
        <p:nvSpPr>
          <p:cNvPr id="92" name="Text Box 93"/>
          <p:cNvSpPr txBox="1">
            <a:spLocks noChangeArrowheads="1"/>
          </p:cNvSpPr>
          <p:nvPr/>
        </p:nvSpPr>
        <p:spPr bwMode="auto">
          <a:xfrm>
            <a:off x="6781800" y="1828800"/>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fontAlgn="auto" hangingPunct="1">
              <a:spcBef>
                <a:spcPts val="0"/>
              </a:spcBef>
              <a:spcAft>
                <a:spcPts val="0"/>
              </a:spcAft>
            </a:pPr>
            <a:r>
              <a:rPr lang="en-US" sz="1800" b="1" kern="0" dirty="0" err="1" smtClean="0">
                <a:solidFill>
                  <a:srgbClr val="000000"/>
                </a:solidFill>
              </a:rPr>
              <a:t>stdin</a:t>
            </a:r>
            <a:endParaRPr lang="en-US" sz="1800" b="1" kern="0" dirty="0" smtClean="0">
              <a:solidFill>
                <a:srgbClr val="000000"/>
              </a:solidFill>
            </a:endParaRPr>
          </a:p>
        </p:txBody>
      </p:sp>
      <p:cxnSp>
        <p:nvCxnSpPr>
          <p:cNvPr id="93" name="Straight Connector 92"/>
          <p:cNvCxnSpPr/>
          <p:nvPr/>
        </p:nvCxnSpPr>
        <p:spPr bwMode="auto">
          <a:xfrm flipH="1">
            <a:off x="6629400" y="2581313"/>
            <a:ext cx="11430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sp>
        <p:nvSpPr>
          <p:cNvPr id="94" name="Text Box 93"/>
          <p:cNvSpPr txBox="1">
            <a:spLocks noChangeArrowheads="1"/>
          </p:cNvSpPr>
          <p:nvPr/>
        </p:nvSpPr>
        <p:spPr bwMode="auto">
          <a:xfrm>
            <a:off x="3962400" y="1905000"/>
            <a:ext cx="1219200" cy="147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fontAlgn="auto" hangingPunct="1">
              <a:spcBef>
                <a:spcPts val="0"/>
              </a:spcBef>
              <a:spcAft>
                <a:spcPts val="0"/>
              </a:spcAft>
            </a:pPr>
            <a:r>
              <a:rPr lang="en-US" sz="1800" b="1" kern="0" dirty="0">
                <a:solidFill>
                  <a:srgbClr val="000000"/>
                </a:solidFill>
              </a:rPr>
              <a:t>f</a:t>
            </a:r>
            <a:r>
              <a:rPr lang="en-US" sz="1800" b="1" kern="0" dirty="0" smtClean="0">
                <a:solidFill>
                  <a:srgbClr val="000000"/>
                </a:solidFill>
              </a:rPr>
              <a:t>ork</a:t>
            </a:r>
          </a:p>
          <a:p>
            <a:pPr algn="ctr" defTabSz="914400" eaLnBrk="1" fontAlgn="auto" hangingPunct="1">
              <a:spcBef>
                <a:spcPts val="0"/>
              </a:spcBef>
              <a:spcAft>
                <a:spcPts val="0"/>
              </a:spcAft>
            </a:pPr>
            <a:r>
              <a:rPr lang="en-US" sz="1800" b="1" kern="0" dirty="0" err="1" smtClean="0">
                <a:solidFill>
                  <a:schemeClr val="bg1">
                    <a:lumMod val="65000"/>
                  </a:schemeClr>
                </a:solidFill>
              </a:rPr>
              <a:t>tcsetpgrp</a:t>
            </a:r>
            <a:endParaRPr lang="en-US" sz="1800" b="1" kern="0" dirty="0" smtClean="0">
              <a:solidFill>
                <a:schemeClr val="bg1">
                  <a:lumMod val="65000"/>
                </a:schemeClr>
              </a:solidFill>
            </a:endParaRPr>
          </a:p>
          <a:p>
            <a:pPr algn="ctr" defTabSz="914400" eaLnBrk="1" fontAlgn="auto" hangingPunct="1">
              <a:spcBef>
                <a:spcPts val="0"/>
              </a:spcBef>
              <a:spcAft>
                <a:spcPts val="0"/>
              </a:spcAft>
            </a:pPr>
            <a:r>
              <a:rPr lang="en-US" sz="1800" b="1" kern="0" dirty="0" smtClean="0">
                <a:solidFill>
                  <a:srgbClr val="000000"/>
                </a:solidFill>
              </a:rPr>
              <a:t>exec</a:t>
            </a:r>
          </a:p>
          <a:p>
            <a:pPr algn="ctr" defTabSz="914400" eaLnBrk="1" fontAlgn="auto" hangingPunct="1">
              <a:spcBef>
                <a:spcPts val="0"/>
              </a:spcBef>
              <a:spcAft>
                <a:spcPts val="0"/>
              </a:spcAft>
            </a:pPr>
            <a:r>
              <a:rPr lang="en-US" sz="1800" b="1" kern="0" dirty="0" smtClean="0">
                <a:solidFill>
                  <a:srgbClr val="000000"/>
                </a:solidFill>
              </a:rPr>
              <a:t>wait</a:t>
            </a:r>
          </a:p>
          <a:p>
            <a:pPr algn="ctr" defTabSz="914400" eaLnBrk="1" fontAlgn="auto" hangingPunct="1">
              <a:spcBef>
                <a:spcPts val="0"/>
              </a:spcBef>
              <a:spcAft>
                <a:spcPts val="0"/>
              </a:spcAft>
            </a:pPr>
            <a:endParaRPr lang="en-US" sz="1800" b="1" kern="0" dirty="0" smtClean="0">
              <a:solidFill>
                <a:srgbClr val="000000"/>
              </a:solidFill>
            </a:endParaRPr>
          </a:p>
        </p:txBody>
      </p:sp>
      <p:sp>
        <p:nvSpPr>
          <p:cNvPr id="101" name="Rectangle 100"/>
          <p:cNvSpPr/>
          <p:nvPr/>
        </p:nvSpPr>
        <p:spPr>
          <a:xfrm>
            <a:off x="533400" y="5562600"/>
            <a:ext cx="8229600" cy="1041054"/>
          </a:xfrm>
          <a:prstGeom prst="rect">
            <a:avLst/>
          </a:prstGeom>
        </p:spPr>
        <p:txBody>
          <a:bodyPr wrap="square">
            <a:spAutoFit/>
          </a:bodyPr>
          <a:lstStyle/>
          <a:p>
            <a:pPr defTabSz="914400" fontAlgn="auto">
              <a:lnSpc>
                <a:spcPct val="85000"/>
              </a:lnSpc>
              <a:spcBef>
                <a:spcPts val="0"/>
              </a:spcBef>
              <a:spcAft>
                <a:spcPts val="0"/>
              </a:spcAft>
              <a:defRPr/>
            </a:pPr>
            <a:r>
              <a:rPr lang="en-US" sz="1800" u="sng" kern="0" dirty="0" smtClean="0">
                <a:solidFill>
                  <a:srgbClr val="0036A6"/>
                </a:solidFill>
              </a:rPr>
              <a:t>If child is to run in the </a:t>
            </a:r>
            <a:r>
              <a:rPr lang="en-US" sz="1800" b="1" u="sng" kern="0" dirty="0" smtClean="0">
                <a:solidFill>
                  <a:srgbClr val="0036A6"/>
                </a:solidFill>
              </a:rPr>
              <a:t>foreground</a:t>
            </a:r>
            <a:r>
              <a:rPr lang="en-US" sz="1800" u="sng" kern="0" dirty="0" smtClean="0">
                <a:solidFill>
                  <a:srgbClr val="0036A6"/>
                </a:solidFill>
              </a:rPr>
              <a:t>:</a:t>
            </a:r>
          </a:p>
          <a:p>
            <a:pPr defTabSz="914400" fontAlgn="auto">
              <a:lnSpc>
                <a:spcPct val="85000"/>
              </a:lnSpc>
              <a:spcBef>
                <a:spcPts val="0"/>
              </a:spcBef>
              <a:spcAft>
                <a:spcPts val="0"/>
              </a:spcAft>
              <a:defRPr/>
            </a:pPr>
            <a:r>
              <a:rPr lang="en-US" sz="1800" kern="0" dirty="0" smtClean="0">
                <a:solidFill>
                  <a:srgbClr val="0036A6"/>
                </a:solidFill>
              </a:rPr>
              <a:t>Child receives/takes control </a:t>
            </a:r>
            <a:r>
              <a:rPr lang="en-US" sz="1800" kern="0" dirty="0">
                <a:solidFill>
                  <a:srgbClr val="0036A6"/>
                </a:solidFill>
              </a:rPr>
              <a:t>of the terminal (</a:t>
            </a:r>
            <a:r>
              <a:rPr lang="en-US" sz="1800" kern="0" dirty="0" err="1">
                <a:solidFill>
                  <a:srgbClr val="0036A6"/>
                </a:solidFill>
              </a:rPr>
              <a:t>tty</a:t>
            </a:r>
            <a:r>
              <a:rPr lang="en-US" sz="1800" kern="0" dirty="0">
                <a:solidFill>
                  <a:srgbClr val="0036A6"/>
                </a:solidFill>
              </a:rPr>
              <a:t>) </a:t>
            </a:r>
            <a:r>
              <a:rPr lang="en-US" sz="1800" kern="0" dirty="0" smtClean="0">
                <a:solidFill>
                  <a:srgbClr val="0036A6"/>
                </a:solidFill>
              </a:rPr>
              <a:t>input (</a:t>
            </a:r>
            <a:r>
              <a:rPr lang="en-US" sz="1800" kern="0" dirty="0" err="1" smtClean="0">
                <a:solidFill>
                  <a:srgbClr val="0036A6"/>
                </a:solidFill>
              </a:rPr>
              <a:t>tcsetpgrp</a:t>
            </a:r>
            <a:r>
              <a:rPr lang="en-US" sz="1800" kern="0" dirty="0" smtClean="0">
                <a:solidFill>
                  <a:srgbClr val="0036A6"/>
                </a:solidFill>
              </a:rPr>
              <a:t>).</a:t>
            </a:r>
          </a:p>
          <a:p>
            <a:pPr defTabSz="914400" fontAlgn="auto">
              <a:lnSpc>
                <a:spcPct val="85000"/>
              </a:lnSpc>
              <a:spcBef>
                <a:spcPts val="0"/>
              </a:spcBef>
              <a:spcAft>
                <a:spcPts val="0"/>
              </a:spcAft>
              <a:defRPr/>
            </a:pPr>
            <a:r>
              <a:rPr lang="en-US" sz="1800" kern="0" dirty="0" smtClean="0">
                <a:solidFill>
                  <a:srgbClr val="0036A6"/>
                </a:solidFill>
              </a:rPr>
              <a:t>The foreground process receives all </a:t>
            </a:r>
            <a:r>
              <a:rPr lang="en-US" sz="1800" kern="0" dirty="0" err="1" smtClean="0">
                <a:solidFill>
                  <a:srgbClr val="0036A6"/>
                </a:solidFill>
              </a:rPr>
              <a:t>tty</a:t>
            </a:r>
            <a:r>
              <a:rPr lang="en-US" sz="1800" kern="0" dirty="0" smtClean="0">
                <a:solidFill>
                  <a:srgbClr val="0036A6"/>
                </a:solidFill>
              </a:rPr>
              <a:t> input until it stops or exits.</a:t>
            </a:r>
          </a:p>
          <a:p>
            <a:pPr defTabSz="914400" fontAlgn="auto">
              <a:lnSpc>
                <a:spcPct val="85000"/>
              </a:lnSpc>
              <a:spcBef>
                <a:spcPts val="0"/>
              </a:spcBef>
              <a:spcAft>
                <a:spcPts val="0"/>
              </a:spcAft>
              <a:defRPr/>
            </a:pPr>
            <a:r>
              <a:rPr lang="en-US" sz="1800" kern="0" dirty="0" smtClean="0">
                <a:solidFill>
                  <a:srgbClr val="0036A6"/>
                </a:solidFill>
              </a:rPr>
              <a:t>The parent </a:t>
            </a:r>
            <a:r>
              <a:rPr lang="en-US" sz="1800" b="1" kern="0" dirty="0" smtClean="0">
                <a:solidFill>
                  <a:srgbClr val="0036A6"/>
                </a:solidFill>
              </a:rPr>
              <a:t>waits</a:t>
            </a:r>
            <a:r>
              <a:rPr lang="en-US" sz="1800" kern="0" dirty="0" smtClean="0">
                <a:solidFill>
                  <a:srgbClr val="0036A6"/>
                </a:solidFill>
              </a:rPr>
              <a:t> for a foreground child to stop or exit.</a:t>
            </a:r>
          </a:p>
        </p:txBody>
      </p:sp>
      <p:sp>
        <p:nvSpPr>
          <p:cNvPr id="4" name="Rectangle 3"/>
          <p:cNvSpPr/>
          <p:nvPr/>
        </p:nvSpPr>
        <p:spPr>
          <a:xfrm>
            <a:off x="5562600" y="3886200"/>
            <a:ext cx="3276600" cy="884858"/>
          </a:xfrm>
          <a:prstGeom prst="rect">
            <a:avLst/>
          </a:prstGeom>
        </p:spPr>
        <p:txBody>
          <a:bodyPr wrap="square">
            <a:spAutoFit/>
          </a:bodyPr>
          <a:lstStyle/>
          <a:p>
            <a:pPr defTabSz="914400" fontAlgn="auto">
              <a:lnSpc>
                <a:spcPct val="85000"/>
              </a:lnSpc>
              <a:spcBef>
                <a:spcPts val="0"/>
              </a:spcBef>
              <a:spcAft>
                <a:spcPts val="0"/>
              </a:spcAft>
              <a:defRPr/>
            </a:pPr>
            <a:r>
              <a:rPr lang="en-US" sz="2000" kern="0" dirty="0">
                <a:solidFill>
                  <a:srgbClr val="0036A6"/>
                </a:solidFill>
              </a:rPr>
              <a:t>Child process inherits standard I/O </a:t>
            </a:r>
            <a:r>
              <a:rPr lang="en-US" sz="2000" kern="0" dirty="0" smtClean="0">
                <a:solidFill>
                  <a:srgbClr val="0036A6"/>
                </a:solidFill>
              </a:rPr>
              <a:t>channels to </a:t>
            </a:r>
            <a:r>
              <a:rPr lang="en-US" sz="2000" kern="0" dirty="0">
                <a:solidFill>
                  <a:srgbClr val="0036A6"/>
                </a:solidFill>
              </a:rPr>
              <a:t>the terminal (</a:t>
            </a:r>
            <a:r>
              <a:rPr lang="en-US" sz="2000" kern="0" dirty="0" err="1">
                <a:solidFill>
                  <a:srgbClr val="0036A6"/>
                </a:solidFill>
              </a:rPr>
              <a:t>tty</a:t>
            </a:r>
            <a:r>
              <a:rPr lang="en-US" sz="2000" kern="0" dirty="0">
                <a:solidFill>
                  <a:srgbClr val="0036A6"/>
                </a:solidFill>
              </a:rPr>
              <a:t>)</a:t>
            </a:r>
            <a:r>
              <a:rPr lang="en-US" sz="2000" kern="0" dirty="0" smtClean="0">
                <a:solidFill>
                  <a:srgbClr val="0036A6"/>
                </a:solidFill>
              </a:rPr>
              <a:t>.</a:t>
            </a:r>
            <a:endParaRPr lang="en-US" sz="2000" kern="0" dirty="0">
              <a:solidFill>
                <a:srgbClr val="0036A6"/>
              </a:solidFill>
            </a:endParaRPr>
          </a:p>
        </p:txBody>
      </p:sp>
      <p:grpSp>
        <p:nvGrpSpPr>
          <p:cNvPr id="102" name="Group 123"/>
          <p:cNvGrpSpPr>
            <a:grpSpLocks/>
          </p:cNvGrpSpPr>
          <p:nvPr/>
        </p:nvGrpSpPr>
        <p:grpSpPr bwMode="auto">
          <a:xfrm>
            <a:off x="1143000" y="1443038"/>
            <a:ext cx="457200" cy="461962"/>
            <a:chOff x="8991600" y="2362200"/>
            <a:chExt cx="457200" cy="461665"/>
          </a:xfrm>
        </p:grpSpPr>
        <p:sp>
          <p:nvSpPr>
            <p:cNvPr id="103" name="TextBox 120"/>
            <p:cNvSpPr txBox="1">
              <a:spLocks noChangeArrowheads="1"/>
            </p:cNvSpPr>
            <p:nvPr/>
          </p:nvSpPr>
          <p:spPr bwMode="auto">
            <a:xfrm>
              <a:off x="8991600" y="2362200"/>
              <a:ext cx="45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r>
                <a:rPr lang="en-US" sz="1800" b="1" dirty="0">
                  <a:solidFill>
                    <a:srgbClr val="0000FF"/>
                  </a:solidFill>
                  <a:latin typeface="Calibri" charset="0"/>
                </a:rPr>
                <a:t>1</a:t>
              </a:r>
            </a:p>
          </p:txBody>
        </p:sp>
        <p:sp>
          <p:nvSpPr>
            <p:cNvPr id="104" name="Oval 121"/>
            <p:cNvSpPr>
              <a:spLocks noChangeArrowheads="1"/>
            </p:cNvSpPr>
            <p:nvPr/>
          </p:nvSpPr>
          <p:spPr bwMode="auto">
            <a:xfrm>
              <a:off x="9029700" y="2402532"/>
              <a:ext cx="381000" cy="381000"/>
            </a:xfrm>
            <a:prstGeom prst="ellipse">
              <a:avLst/>
            </a:prstGeom>
            <a:noFill/>
            <a:ln w="222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a:solidFill>
                  <a:srgbClr val="0000FF"/>
                </a:solidFill>
                <a:latin typeface="Calibri" charset="0"/>
                <a:cs typeface="Arial" charset="0"/>
              </a:endParaRPr>
            </a:p>
          </p:txBody>
        </p:sp>
      </p:grpSp>
      <p:grpSp>
        <p:nvGrpSpPr>
          <p:cNvPr id="105" name="Group 123"/>
          <p:cNvGrpSpPr>
            <a:grpSpLocks/>
          </p:cNvGrpSpPr>
          <p:nvPr/>
        </p:nvGrpSpPr>
        <p:grpSpPr bwMode="auto">
          <a:xfrm>
            <a:off x="3429000" y="3505200"/>
            <a:ext cx="457200" cy="420688"/>
            <a:chOff x="8991600" y="2362200"/>
            <a:chExt cx="457200" cy="421332"/>
          </a:xfrm>
        </p:grpSpPr>
        <p:sp>
          <p:nvSpPr>
            <p:cNvPr id="106" name="TextBox 120"/>
            <p:cNvSpPr txBox="1">
              <a:spLocks noChangeArrowheads="1"/>
            </p:cNvSpPr>
            <p:nvPr/>
          </p:nvSpPr>
          <p:spPr bwMode="auto">
            <a:xfrm>
              <a:off x="8991600" y="2362200"/>
              <a:ext cx="457200" cy="36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r>
                <a:rPr lang="en-US" sz="1800" b="1">
                  <a:solidFill>
                    <a:srgbClr val="0000FF"/>
                  </a:solidFill>
                  <a:latin typeface="Calibri" charset="0"/>
                </a:rPr>
                <a:t>2</a:t>
              </a:r>
            </a:p>
          </p:txBody>
        </p:sp>
        <p:sp>
          <p:nvSpPr>
            <p:cNvPr id="107" name="Oval 121"/>
            <p:cNvSpPr>
              <a:spLocks noChangeArrowheads="1"/>
            </p:cNvSpPr>
            <p:nvPr/>
          </p:nvSpPr>
          <p:spPr bwMode="auto">
            <a:xfrm>
              <a:off x="9029700" y="2402532"/>
              <a:ext cx="381000" cy="381000"/>
            </a:xfrm>
            <a:prstGeom prst="ellipse">
              <a:avLst/>
            </a:prstGeom>
            <a:noFill/>
            <a:ln w="222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a:solidFill>
                  <a:srgbClr val="0000FF"/>
                </a:solidFill>
                <a:latin typeface="Calibri" charset="0"/>
                <a:cs typeface="Arial" charset="0"/>
              </a:endParaRPr>
            </a:p>
          </p:txBody>
        </p:sp>
      </p:grpSp>
      <p:grpSp>
        <p:nvGrpSpPr>
          <p:cNvPr id="108" name="Group 123"/>
          <p:cNvGrpSpPr>
            <a:grpSpLocks/>
          </p:cNvGrpSpPr>
          <p:nvPr/>
        </p:nvGrpSpPr>
        <p:grpSpPr bwMode="auto">
          <a:xfrm>
            <a:off x="5334000" y="1447800"/>
            <a:ext cx="457200" cy="420688"/>
            <a:chOff x="8991600" y="2362200"/>
            <a:chExt cx="457200" cy="421332"/>
          </a:xfrm>
        </p:grpSpPr>
        <p:sp>
          <p:nvSpPr>
            <p:cNvPr id="109" name="TextBox 120"/>
            <p:cNvSpPr txBox="1">
              <a:spLocks noChangeArrowheads="1"/>
            </p:cNvSpPr>
            <p:nvPr/>
          </p:nvSpPr>
          <p:spPr bwMode="auto">
            <a:xfrm>
              <a:off x="8991600" y="2362200"/>
              <a:ext cx="457200" cy="36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r>
                <a:rPr lang="en-US" sz="1800" b="1" dirty="0" smtClean="0">
                  <a:solidFill>
                    <a:srgbClr val="0000FF"/>
                  </a:solidFill>
                  <a:latin typeface="Calibri" charset="0"/>
                </a:rPr>
                <a:t>3</a:t>
              </a:r>
              <a:endParaRPr lang="en-US" sz="1800" b="1" dirty="0">
                <a:solidFill>
                  <a:srgbClr val="0000FF"/>
                </a:solidFill>
                <a:latin typeface="Calibri" charset="0"/>
              </a:endParaRPr>
            </a:p>
          </p:txBody>
        </p:sp>
        <p:sp>
          <p:nvSpPr>
            <p:cNvPr id="110" name="Oval 121"/>
            <p:cNvSpPr>
              <a:spLocks noChangeArrowheads="1"/>
            </p:cNvSpPr>
            <p:nvPr/>
          </p:nvSpPr>
          <p:spPr bwMode="auto">
            <a:xfrm>
              <a:off x="9029700" y="2402532"/>
              <a:ext cx="381000" cy="381000"/>
            </a:xfrm>
            <a:prstGeom prst="ellipse">
              <a:avLst/>
            </a:prstGeom>
            <a:noFill/>
            <a:ln w="222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a:solidFill>
                  <a:srgbClr val="0000FF"/>
                </a:solidFill>
                <a:latin typeface="Calibri" charset="0"/>
                <a:cs typeface="Arial" charset="0"/>
              </a:endParaRPr>
            </a:p>
          </p:txBody>
        </p:sp>
      </p:grpSp>
    </p:spTree>
    <p:extLst>
      <p:ext uri="{BB962C8B-B14F-4D97-AF65-F5344CB8AC3E}">
        <p14:creationId xmlns:p14="http://schemas.microsoft.com/office/powerpoint/2010/main" val="27080731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81800" y="1676400"/>
            <a:ext cx="1905000" cy="1309007"/>
          </a:xfrm>
          <a:prstGeom prst="rect">
            <a:avLst/>
          </a:prstGeom>
        </p:spPr>
      </p:pic>
      <p:sp>
        <p:nvSpPr>
          <p:cNvPr id="2" name="Title 1"/>
          <p:cNvSpPr>
            <a:spLocks noGrp="1"/>
          </p:cNvSpPr>
          <p:nvPr>
            <p:ph type="title"/>
          </p:nvPr>
        </p:nvSpPr>
        <p:spPr/>
        <p:txBody>
          <a:bodyPr/>
          <a:lstStyle/>
          <a:p>
            <a:r>
              <a:rPr lang="en-US" dirty="0" smtClean="0"/>
              <a:t>Jobs and job control</a:t>
            </a:r>
            <a:endParaRPr lang="en-US" dirty="0"/>
          </a:p>
        </p:txBody>
      </p:sp>
      <p:sp>
        <p:nvSpPr>
          <p:cNvPr id="3" name="Content Placeholder 2"/>
          <p:cNvSpPr>
            <a:spLocks noGrp="1"/>
          </p:cNvSpPr>
          <p:nvPr>
            <p:ph idx="1"/>
          </p:nvPr>
        </p:nvSpPr>
        <p:spPr>
          <a:xfrm>
            <a:off x="457200" y="1679575"/>
            <a:ext cx="8226425" cy="4111625"/>
          </a:xfrm>
        </p:spPr>
        <p:txBody>
          <a:bodyPr/>
          <a:lstStyle/>
          <a:p>
            <a:r>
              <a:rPr lang="en-US" sz="2000" b="0" dirty="0" smtClean="0"/>
              <a:t>A </a:t>
            </a:r>
            <a:r>
              <a:rPr lang="en-US" sz="2000" dirty="0" smtClean="0">
                <a:solidFill>
                  <a:schemeClr val="accent2"/>
                </a:solidFill>
              </a:rPr>
              <a:t>job</a:t>
            </a:r>
            <a:r>
              <a:rPr lang="en-US" sz="2000" b="0" dirty="0" smtClean="0">
                <a:solidFill>
                  <a:schemeClr val="accent2"/>
                </a:solidFill>
              </a:rPr>
              <a:t> </a:t>
            </a:r>
            <a:r>
              <a:rPr lang="en-US" sz="2000" b="0" dirty="0" smtClean="0"/>
              <a:t>is a set of processes that run together.</a:t>
            </a:r>
          </a:p>
          <a:p>
            <a:pPr lvl="1"/>
            <a:r>
              <a:rPr lang="en-US" sz="1800" b="0" dirty="0"/>
              <a:t>T</a:t>
            </a:r>
            <a:r>
              <a:rPr lang="en-US" sz="1800" b="0" dirty="0" smtClean="0"/>
              <a:t>he processes are joined in a </a:t>
            </a:r>
            <a:r>
              <a:rPr lang="en-US" sz="1800" dirty="0" smtClean="0">
                <a:solidFill>
                  <a:srgbClr val="651222"/>
                </a:solidFill>
              </a:rPr>
              <a:t>process group</a:t>
            </a:r>
            <a:r>
              <a:rPr lang="en-US" sz="1800" b="0" dirty="0" smtClean="0"/>
              <a:t>.</a:t>
            </a:r>
          </a:p>
          <a:p>
            <a:pPr lvl="1"/>
            <a:r>
              <a:rPr lang="en-US" sz="1800" b="0" dirty="0" smtClean="0"/>
              <a:t>Process group ID (</a:t>
            </a:r>
            <a:r>
              <a:rPr lang="en-US" sz="1800" dirty="0" err="1" smtClean="0">
                <a:solidFill>
                  <a:srgbClr val="651222"/>
                </a:solidFill>
              </a:rPr>
              <a:t>pgid</a:t>
            </a:r>
            <a:r>
              <a:rPr lang="en-US" sz="1800" b="0" dirty="0" smtClean="0"/>
              <a:t>) is </a:t>
            </a:r>
            <a:r>
              <a:rPr lang="en-US" sz="1800" b="0" dirty="0" err="1" smtClean="0"/>
              <a:t>pid</a:t>
            </a:r>
            <a:r>
              <a:rPr lang="en-US" sz="1800" b="0" dirty="0" smtClean="0"/>
              <a:t> of leader.</a:t>
            </a:r>
          </a:p>
          <a:p>
            <a:r>
              <a:rPr lang="en-US" sz="2000" b="0" dirty="0" smtClean="0"/>
              <a:t>A foreground job receives/takes control of the </a:t>
            </a:r>
            <a:r>
              <a:rPr lang="en-US" sz="2000" b="0" dirty="0" err="1" smtClean="0"/>
              <a:t>tty</a:t>
            </a:r>
            <a:r>
              <a:rPr lang="en-US" sz="2000" b="0" dirty="0" smtClean="0"/>
              <a:t>.</a:t>
            </a:r>
          </a:p>
          <a:p>
            <a:pPr lvl="1"/>
            <a:r>
              <a:rPr lang="en-US" sz="1800" b="0" dirty="0" smtClean="0"/>
              <a:t>The parent passes control; the job’s process group takes control; parent waits on processes in group.  Call this “</a:t>
            </a:r>
            <a:r>
              <a:rPr lang="en-US" sz="1800" dirty="0" smtClean="0"/>
              <a:t>set-</a:t>
            </a:r>
            <a:r>
              <a:rPr lang="en-US" sz="1800" dirty="0" err="1" smtClean="0"/>
              <a:t>fg</a:t>
            </a:r>
            <a:r>
              <a:rPr lang="en-US" sz="1800" b="0" dirty="0" smtClean="0"/>
              <a:t>”.</a:t>
            </a:r>
          </a:p>
          <a:p>
            <a:r>
              <a:rPr lang="en-US" sz="2000" b="0" dirty="0" smtClean="0"/>
              <a:t>When a foreground job stops or completes, the parent awakes and receives/takes back control of the </a:t>
            </a:r>
            <a:r>
              <a:rPr lang="en-US" sz="2000" b="0" dirty="0" err="1" smtClean="0"/>
              <a:t>tty</a:t>
            </a:r>
            <a:r>
              <a:rPr lang="en-US" sz="2000" b="0" dirty="0" smtClean="0"/>
              <a:t>.</a:t>
            </a:r>
          </a:p>
          <a:p>
            <a:r>
              <a:rPr lang="en-US" sz="2000" b="0" dirty="0" smtClean="0"/>
              <a:t>These mechanisms exist to share the controlling </a:t>
            </a:r>
            <a:r>
              <a:rPr lang="en-US" sz="2000" b="0" dirty="0" err="1" smtClean="0"/>
              <a:t>tty</a:t>
            </a:r>
            <a:r>
              <a:rPr lang="en-US" sz="2000" b="0" dirty="0" smtClean="0"/>
              <a:t> among multiple processes/jobs that active at the same time.</a:t>
            </a:r>
          </a:p>
          <a:p>
            <a:r>
              <a:rPr lang="en-US" sz="2000" b="0" dirty="0" smtClean="0"/>
              <a:t>Before the advent of GUIs, each user had only one </a:t>
            </a:r>
            <a:r>
              <a:rPr lang="en-US" sz="2000" b="0" dirty="0" err="1" smtClean="0"/>
              <a:t>tty</a:t>
            </a:r>
            <a:r>
              <a:rPr lang="en-US" sz="2000" b="0" dirty="0" smtClean="0"/>
              <a:t>!  Job control was an important innovation that enabled users to “multitask”.</a:t>
            </a:r>
          </a:p>
        </p:txBody>
      </p:sp>
    </p:spTree>
    <p:extLst>
      <p:ext uri="{BB962C8B-B14F-4D97-AF65-F5344CB8AC3E}">
        <p14:creationId xmlns:p14="http://schemas.microsoft.com/office/powerpoint/2010/main" val="24659987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81800" y="1662793"/>
            <a:ext cx="1905000" cy="1309007"/>
          </a:xfrm>
          <a:prstGeom prst="rect">
            <a:avLst/>
          </a:prstGeom>
        </p:spPr>
      </p:pic>
      <p:sp>
        <p:nvSpPr>
          <p:cNvPr id="2" name="Title 1"/>
          <p:cNvSpPr>
            <a:spLocks noGrp="1"/>
          </p:cNvSpPr>
          <p:nvPr>
            <p:ph type="title"/>
          </p:nvPr>
        </p:nvSpPr>
        <p:spPr/>
        <p:txBody>
          <a:bodyPr/>
          <a:lstStyle/>
          <a:p>
            <a:r>
              <a:rPr lang="en-US" dirty="0" smtClean="0"/>
              <a:t>Process </a:t>
            </a:r>
            <a:r>
              <a:rPr lang="en-US" dirty="0" err="1" smtClean="0"/>
              <a:t>goups</a:t>
            </a:r>
            <a:endParaRPr lang="en-US" dirty="0"/>
          </a:p>
        </p:txBody>
      </p:sp>
      <p:sp>
        <p:nvSpPr>
          <p:cNvPr id="3" name="Content Placeholder 2"/>
          <p:cNvSpPr>
            <a:spLocks noGrp="1"/>
          </p:cNvSpPr>
          <p:nvPr>
            <p:ph idx="1"/>
          </p:nvPr>
        </p:nvSpPr>
        <p:spPr>
          <a:xfrm>
            <a:off x="457200" y="1603375"/>
            <a:ext cx="8382000" cy="4111625"/>
          </a:xfrm>
        </p:spPr>
        <p:txBody>
          <a:bodyPr/>
          <a:lstStyle/>
          <a:p>
            <a:r>
              <a:rPr lang="en-US" sz="2000" b="0" dirty="0" smtClean="0"/>
              <a:t>The process(</a:t>
            </a:r>
            <a:r>
              <a:rPr lang="en-US" sz="2000" b="0" dirty="0" err="1" smtClean="0"/>
              <a:t>es</a:t>
            </a:r>
            <a:r>
              <a:rPr lang="en-US" sz="2000" b="0" dirty="0" smtClean="0"/>
              <a:t>) of a job run as a </a:t>
            </a:r>
            <a:r>
              <a:rPr lang="en-US" sz="2000" dirty="0" smtClean="0">
                <a:solidFill>
                  <a:srgbClr val="651222"/>
                </a:solidFill>
              </a:rPr>
              <a:t>process group</a:t>
            </a:r>
            <a:r>
              <a:rPr lang="en-US" sz="2000" b="0" dirty="0" smtClean="0"/>
              <a:t>.</a:t>
            </a:r>
          </a:p>
          <a:p>
            <a:pPr lvl="1"/>
            <a:r>
              <a:rPr lang="en-US" sz="1800" b="0" dirty="0" smtClean="0"/>
              <a:t>Process group ID (</a:t>
            </a:r>
            <a:r>
              <a:rPr lang="en-US" sz="1800" dirty="0" err="1" smtClean="0">
                <a:solidFill>
                  <a:srgbClr val="651222"/>
                </a:solidFill>
              </a:rPr>
              <a:t>pgid</a:t>
            </a:r>
            <a:r>
              <a:rPr lang="en-US" sz="1800" b="0" dirty="0" smtClean="0"/>
              <a:t>) is </a:t>
            </a:r>
            <a:r>
              <a:rPr lang="en-US" sz="1800" b="0" dirty="0" err="1" smtClean="0"/>
              <a:t>pid</a:t>
            </a:r>
            <a:r>
              <a:rPr lang="en-US" sz="1800" b="0" dirty="0" smtClean="0"/>
              <a:t> of leader.</a:t>
            </a:r>
          </a:p>
          <a:p>
            <a:pPr lvl="1"/>
            <a:r>
              <a:rPr lang="en-US" sz="1800" b="0" dirty="0" smtClean="0"/>
              <a:t>Every process is in exactly one process group.</a:t>
            </a:r>
          </a:p>
          <a:p>
            <a:pPr lvl="1"/>
            <a:r>
              <a:rPr lang="en-US" sz="1800" b="0" dirty="0" smtClean="0"/>
              <a:t>Exactly one process group controls the </a:t>
            </a:r>
            <a:r>
              <a:rPr lang="en-US" sz="1800" b="0" dirty="0" err="1" smtClean="0"/>
              <a:t>tty</a:t>
            </a:r>
            <a:r>
              <a:rPr lang="en-US" sz="1800" b="0" dirty="0" smtClean="0"/>
              <a:t>.</a:t>
            </a:r>
          </a:p>
          <a:p>
            <a:pPr lvl="1"/>
            <a:r>
              <a:rPr lang="en-US" sz="1800" b="0" dirty="0" smtClean="0"/>
              <a:t>The members of the controlling process group are </a:t>
            </a:r>
            <a:r>
              <a:rPr lang="en-US" sz="1800" dirty="0" smtClean="0"/>
              <a:t>foreground</a:t>
            </a:r>
            <a:r>
              <a:rPr lang="en-US" sz="1800" b="0" dirty="0" smtClean="0"/>
              <a:t>.</a:t>
            </a:r>
          </a:p>
          <a:p>
            <a:r>
              <a:rPr lang="en-US" sz="2000" b="0" dirty="0" smtClean="0"/>
              <a:t>If a user types ctrl-c (</a:t>
            </a:r>
            <a:r>
              <a:rPr lang="en-US" sz="2000" b="0" i="1" dirty="0" smtClean="0"/>
              <a:t>cancel</a:t>
            </a:r>
            <a:r>
              <a:rPr lang="en-US" sz="2000" b="0" dirty="0" smtClean="0"/>
              <a:t>) or ctrl-z (</a:t>
            </a:r>
            <a:r>
              <a:rPr lang="en-US" sz="2000" b="0" i="1" dirty="0" smtClean="0"/>
              <a:t>snooze</a:t>
            </a:r>
            <a:r>
              <a:rPr lang="en-US" sz="2000" b="0" dirty="0" smtClean="0"/>
              <a:t>):</a:t>
            </a:r>
          </a:p>
          <a:p>
            <a:pPr lvl="1"/>
            <a:r>
              <a:rPr lang="en-US" sz="1800" b="0" dirty="0"/>
              <a:t>T</a:t>
            </a:r>
            <a:r>
              <a:rPr lang="en-US" sz="1800" b="0" dirty="0" smtClean="0"/>
              <a:t>he kernel (</a:t>
            </a:r>
            <a:r>
              <a:rPr lang="en-US" sz="1800" b="0" dirty="0" err="1" smtClean="0"/>
              <a:t>tty</a:t>
            </a:r>
            <a:r>
              <a:rPr lang="en-US" sz="1800" b="0" dirty="0" smtClean="0"/>
              <a:t> driver) sends a </a:t>
            </a:r>
            <a:r>
              <a:rPr lang="en-US" sz="1800" dirty="0" smtClean="0"/>
              <a:t>signal</a:t>
            </a:r>
            <a:r>
              <a:rPr lang="en-US" sz="1800" b="0" dirty="0" smtClean="0"/>
              <a:t> to all members of the controlling process group.  They die or stop if they don’t catch it.</a:t>
            </a:r>
          </a:p>
          <a:p>
            <a:pPr lvl="1"/>
            <a:r>
              <a:rPr lang="en-US" sz="1800" b="0" dirty="0" smtClean="0"/>
              <a:t>The shell keeps its own process group separate from its children, so it doesn’t receive their signals. </a:t>
            </a:r>
            <a:endParaRPr lang="en-US" sz="1400" b="0" dirty="0" smtClean="0"/>
          </a:p>
          <a:p>
            <a:r>
              <a:rPr lang="en-US" sz="2000" b="0" dirty="0" smtClean="0"/>
              <a:t>If a process does a </a:t>
            </a:r>
            <a:r>
              <a:rPr lang="en-US" sz="2000" dirty="0" smtClean="0"/>
              <a:t>read</a:t>
            </a:r>
            <a:r>
              <a:rPr lang="en-US" sz="2000" b="0" dirty="0" smtClean="0"/>
              <a:t> from the </a:t>
            </a:r>
            <a:r>
              <a:rPr lang="en-US" sz="2000" b="0" dirty="0" err="1" smtClean="0"/>
              <a:t>tty</a:t>
            </a:r>
            <a:r>
              <a:rPr lang="en-US" sz="2000" b="0" dirty="0" smtClean="0"/>
              <a:t>:</a:t>
            </a:r>
          </a:p>
          <a:p>
            <a:pPr lvl="1"/>
            <a:r>
              <a:rPr lang="en-US" sz="1800" b="0" dirty="0" smtClean="0"/>
              <a:t>If it is not in the foreground then it receives a </a:t>
            </a:r>
            <a:r>
              <a:rPr lang="en-US" sz="1800" dirty="0" smtClean="0"/>
              <a:t>signal</a:t>
            </a:r>
            <a:r>
              <a:rPr lang="en-US" sz="1800" b="0" dirty="0" smtClean="0"/>
              <a:t> (SIGTTIN).  It stops if it doesn’t catch it.  Optionally, </a:t>
            </a:r>
            <a:r>
              <a:rPr lang="en-US" sz="1800" dirty="0" smtClean="0"/>
              <a:t>write</a:t>
            </a:r>
            <a:r>
              <a:rPr lang="en-US" sz="1800" b="0" dirty="0" smtClean="0"/>
              <a:t> generates a signal too (SIGTTOU).</a:t>
            </a:r>
          </a:p>
        </p:txBody>
      </p:sp>
    </p:spTree>
    <p:extLst>
      <p:ext uri="{BB962C8B-B14F-4D97-AF65-F5344CB8AC3E}">
        <p14:creationId xmlns:p14="http://schemas.microsoft.com/office/powerpoint/2010/main" val="25772515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a:latin typeface="Arial" charset="0"/>
                <a:ea typeface="ＭＳ Ｐゴシック" charset="0"/>
                <a:cs typeface="Arial" charset="0"/>
              </a:rPr>
              <a:t>Job states and transitions</a:t>
            </a:r>
          </a:p>
        </p:txBody>
      </p:sp>
      <p:sp>
        <p:nvSpPr>
          <p:cNvPr id="15" name="Oval 3"/>
          <p:cNvSpPr>
            <a:spLocks noChangeArrowheads="1"/>
          </p:cNvSpPr>
          <p:nvPr/>
        </p:nvSpPr>
        <p:spPr bwMode="auto">
          <a:xfrm>
            <a:off x="5386388" y="1752600"/>
            <a:ext cx="1066800" cy="1066800"/>
          </a:xfrm>
          <a:prstGeom prst="ellipse">
            <a:avLst/>
          </a:prstGeom>
          <a:solidFill>
            <a:srgbClr val="618FFD"/>
          </a:solidFill>
          <a:ln w="12700">
            <a:solidFill>
              <a:srgbClr val="000000"/>
            </a:solidFill>
            <a:round/>
            <a:headEnd type="none" w="sm" len="sm"/>
            <a:tailEnd type="none" w="sm" len="sm"/>
          </a:ln>
        </p:spPr>
        <p:txBody>
          <a:bodyPr wrap="none" anchor="ctr"/>
          <a:lstStyle/>
          <a:p>
            <a:pPr algn="ctr" fontAlgn="auto">
              <a:spcBef>
                <a:spcPts val="0"/>
              </a:spcBef>
              <a:spcAft>
                <a:spcPts val="0"/>
              </a:spcAft>
              <a:defRPr/>
            </a:pPr>
            <a:r>
              <a:rPr lang="en-US" kern="0" dirty="0" err="1">
                <a:solidFill>
                  <a:sysClr val="windowText" lastClr="000000"/>
                </a:solidFill>
                <a:ea typeface="Arial" charset="0"/>
              </a:rPr>
              <a:t>fg</a:t>
            </a:r>
            <a:endParaRPr lang="en-US" kern="0" dirty="0">
              <a:solidFill>
                <a:sysClr val="windowText" lastClr="000000"/>
              </a:solidFill>
              <a:ea typeface="Arial" charset="0"/>
            </a:endParaRPr>
          </a:p>
        </p:txBody>
      </p:sp>
      <p:sp>
        <p:nvSpPr>
          <p:cNvPr id="16" name="Oval 4"/>
          <p:cNvSpPr>
            <a:spLocks noChangeArrowheads="1"/>
          </p:cNvSpPr>
          <p:nvPr/>
        </p:nvSpPr>
        <p:spPr bwMode="auto">
          <a:xfrm>
            <a:off x="7010400" y="3779837"/>
            <a:ext cx="1066800" cy="1066800"/>
          </a:xfrm>
          <a:prstGeom prst="ellipse">
            <a:avLst/>
          </a:prstGeom>
          <a:solidFill>
            <a:srgbClr val="618FFD"/>
          </a:solidFill>
          <a:ln w="12700">
            <a:solidFill>
              <a:srgbClr val="000000"/>
            </a:solidFill>
            <a:round/>
            <a:headEnd type="none" w="sm" len="sm"/>
            <a:tailEnd type="none" w="sm" len="sm"/>
          </a:ln>
        </p:spPr>
        <p:txBody>
          <a:bodyPr wrap="none" anchor="ctr"/>
          <a:lstStyle/>
          <a:p>
            <a:pPr algn="ctr" fontAlgn="auto">
              <a:spcBef>
                <a:spcPts val="0"/>
              </a:spcBef>
              <a:spcAft>
                <a:spcPts val="0"/>
              </a:spcAft>
              <a:defRPr/>
            </a:pPr>
            <a:r>
              <a:rPr lang="en-US" kern="0" dirty="0" err="1">
                <a:solidFill>
                  <a:sysClr val="windowText" lastClr="000000"/>
                </a:solidFill>
                <a:ea typeface="Arial" charset="0"/>
              </a:rPr>
              <a:t>bg</a:t>
            </a:r>
            <a:endParaRPr lang="en-US" kern="0" dirty="0">
              <a:solidFill>
                <a:sysClr val="windowText" lastClr="000000"/>
              </a:solidFill>
              <a:ea typeface="Arial" charset="0"/>
            </a:endParaRPr>
          </a:p>
        </p:txBody>
      </p:sp>
      <p:sp>
        <p:nvSpPr>
          <p:cNvPr id="17" name="Oval 5"/>
          <p:cNvSpPr>
            <a:spLocks noChangeArrowheads="1"/>
          </p:cNvSpPr>
          <p:nvPr/>
        </p:nvSpPr>
        <p:spPr bwMode="auto">
          <a:xfrm>
            <a:off x="3633788" y="3779837"/>
            <a:ext cx="1066800" cy="1066800"/>
          </a:xfrm>
          <a:prstGeom prst="ellipse">
            <a:avLst/>
          </a:prstGeom>
          <a:solidFill>
            <a:srgbClr val="618FFD"/>
          </a:solidFill>
          <a:ln w="12700">
            <a:solidFill>
              <a:srgbClr val="000000"/>
            </a:solidFill>
            <a:round/>
            <a:headEnd type="none" w="sm" len="sm"/>
            <a:tailEnd type="none" w="sm" len="sm"/>
          </a:ln>
        </p:spPr>
        <p:txBody>
          <a:bodyPr wrap="none" anchor="ctr"/>
          <a:lstStyle/>
          <a:p>
            <a:pPr algn="ctr" fontAlgn="auto">
              <a:spcBef>
                <a:spcPts val="0"/>
              </a:spcBef>
              <a:spcAft>
                <a:spcPts val="0"/>
              </a:spcAft>
              <a:defRPr/>
            </a:pPr>
            <a:r>
              <a:rPr lang="en-US" kern="0" dirty="0">
                <a:solidFill>
                  <a:sysClr val="windowText" lastClr="000000"/>
                </a:solidFill>
                <a:ea typeface="Arial" charset="0"/>
              </a:rPr>
              <a:t>stop</a:t>
            </a:r>
          </a:p>
        </p:txBody>
      </p:sp>
      <p:cxnSp>
        <p:nvCxnSpPr>
          <p:cNvPr id="77829" name="AutoShape 6"/>
          <p:cNvCxnSpPr>
            <a:cxnSpLocks noChangeShapeType="1"/>
            <a:stCxn id="15" idx="3"/>
            <a:endCxn id="17" idx="7"/>
          </p:cNvCxnSpPr>
          <p:nvPr/>
        </p:nvCxnSpPr>
        <p:spPr bwMode="auto">
          <a:xfrm flipH="1">
            <a:off x="4545013" y="2663825"/>
            <a:ext cx="996950" cy="1271587"/>
          </a:xfrm>
          <a:prstGeom prst="straightConnector1">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cxnSp>
      <p:cxnSp>
        <p:nvCxnSpPr>
          <p:cNvPr id="77830" name="AutoShape 7"/>
          <p:cNvCxnSpPr>
            <a:cxnSpLocks noChangeShapeType="1"/>
          </p:cNvCxnSpPr>
          <p:nvPr/>
        </p:nvCxnSpPr>
        <p:spPr bwMode="auto">
          <a:xfrm>
            <a:off x="4700588" y="4198937"/>
            <a:ext cx="2309812" cy="0"/>
          </a:xfrm>
          <a:prstGeom prst="straightConnector1">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cxnSp>
      <p:cxnSp>
        <p:nvCxnSpPr>
          <p:cNvPr id="77831" name="AutoShape 11"/>
          <p:cNvCxnSpPr>
            <a:cxnSpLocks noChangeShapeType="1"/>
            <a:stCxn id="17" idx="0"/>
            <a:endCxn id="15" idx="2"/>
          </p:cNvCxnSpPr>
          <p:nvPr/>
        </p:nvCxnSpPr>
        <p:spPr bwMode="auto">
          <a:xfrm rot="5400000" flipH="1" flipV="1">
            <a:off x="4029869" y="2423319"/>
            <a:ext cx="1493837" cy="1219200"/>
          </a:xfrm>
          <a:prstGeom prst="curvedConnector2">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cxnSp>
      <p:sp>
        <p:nvSpPr>
          <p:cNvPr id="24" name="Text Box 12"/>
          <p:cNvSpPr txBox="1">
            <a:spLocks noChangeArrowheads="1"/>
          </p:cNvSpPr>
          <p:nvPr/>
        </p:nvSpPr>
        <p:spPr bwMode="auto">
          <a:xfrm>
            <a:off x="7412038" y="2430462"/>
            <a:ext cx="184150" cy="336550"/>
          </a:xfrm>
          <a:prstGeom prst="rect">
            <a:avLst/>
          </a:prstGeom>
          <a:noFill/>
          <a:ln w="12700">
            <a:noFill/>
            <a:miter lim="800000"/>
            <a:headEnd type="none" w="sm" len="sm"/>
            <a:tailEnd type="none" w="sm" len="sm"/>
          </a:ln>
        </p:spPr>
        <p:txBody>
          <a:bodyPr wrap="none">
            <a:spAutoFit/>
          </a:bodyPr>
          <a:lstStyle/>
          <a:p>
            <a:pPr fontAlgn="auto">
              <a:spcBef>
                <a:spcPts val="0"/>
              </a:spcBef>
              <a:spcAft>
                <a:spcPts val="0"/>
              </a:spcAft>
              <a:defRPr/>
            </a:pPr>
            <a:endParaRPr lang="en-US" sz="1600" i="1" kern="0">
              <a:solidFill>
                <a:sysClr val="windowText" lastClr="000000"/>
              </a:solidFill>
              <a:ea typeface="Arial" charset="0"/>
            </a:endParaRPr>
          </a:p>
        </p:txBody>
      </p:sp>
      <p:cxnSp>
        <p:nvCxnSpPr>
          <p:cNvPr id="77833" name="AutoShape 13"/>
          <p:cNvCxnSpPr>
            <a:cxnSpLocks noChangeShapeType="1"/>
            <a:stCxn id="15" idx="6"/>
            <a:endCxn id="18" idx="2"/>
          </p:cNvCxnSpPr>
          <p:nvPr/>
        </p:nvCxnSpPr>
        <p:spPr bwMode="auto">
          <a:xfrm>
            <a:off x="6453188" y="2286000"/>
            <a:ext cx="862012" cy="7937"/>
          </a:xfrm>
          <a:prstGeom prst="straightConnector1">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cxnSp>
      <p:sp>
        <p:nvSpPr>
          <p:cNvPr id="18" name="Oval 3"/>
          <p:cNvSpPr>
            <a:spLocks noChangeArrowheads="1"/>
          </p:cNvSpPr>
          <p:nvPr/>
        </p:nvSpPr>
        <p:spPr bwMode="auto">
          <a:xfrm>
            <a:off x="7315200" y="1760537"/>
            <a:ext cx="1066800" cy="1066800"/>
          </a:xfrm>
          <a:prstGeom prst="ellipse">
            <a:avLst/>
          </a:prstGeom>
          <a:solidFill>
            <a:srgbClr val="618FFD"/>
          </a:solidFill>
          <a:ln w="12700">
            <a:solidFill>
              <a:srgbClr val="000000"/>
            </a:solidFill>
            <a:round/>
            <a:headEnd type="none" w="sm" len="sm"/>
            <a:tailEnd type="none" w="sm" len="sm"/>
          </a:ln>
        </p:spPr>
        <p:txBody>
          <a:bodyPr wrap="none" anchor="ctr"/>
          <a:lstStyle/>
          <a:p>
            <a:pPr algn="ctr" fontAlgn="auto">
              <a:spcBef>
                <a:spcPts val="0"/>
              </a:spcBef>
              <a:spcAft>
                <a:spcPts val="0"/>
              </a:spcAft>
              <a:defRPr/>
            </a:pPr>
            <a:endParaRPr lang="en-US" kern="0" dirty="0">
              <a:solidFill>
                <a:sysClr val="windowText" lastClr="000000"/>
              </a:solidFill>
              <a:ea typeface="Arial" charset="0"/>
            </a:endParaRPr>
          </a:p>
        </p:txBody>
      </p:sp>
      <p:cxnSp>
        <p:nvCxnSpPr>
          <p:cNvPr id="77835" name="AutoShape 13"/>
          <p:cNvCxnSpPr>
            <a:cxnSpLocks noChangeShapeType="1"/>
            <a:stCxn id="16" idx="0"/>
            <a:endCxn id="18" idx="4"/>
          </p:cNvCxnSpPr>
          <p:nvPr/>
        </p:nvCxnSpPr>
        <p:spPr bwMode="auto">
          <a:xfrm flipV="1">
            <a:off x="7543800" y="2827337"/>
            <a:ext cx="304800" cy="952500"/>
          </a:xfrm>
          <a:prstGeom prst="straightConnector1">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cxnSp>
      <p:cxnSp>
        <p:nvCxnSpPr>
          <p:cNvPr id="77836" name="AutoShape 7"/>
          <p:cNvCxnSpPr>
            <a:cxnSpLocks noChangeShapeType="1"/>
          </p:cNvCxnSpPr>
          <p:nvPr/>
        </p:nvCxnSpPr>
        <p:spPr bwMode="auto">
          <a:xfrm flipH="1">
            <a:off x="4700588" y="4503737"/>
            <a:ext cx="2309812" cy="0"/>
          </a:xfrm>
          <a:prstGeom prst="straightConnector1">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cxnSp>
      <p:sp>
        <p:nvSpPr>
          <p:cNvPr id="77837" name="Rectangle 58"/>
          <p:cNvSpPr>
            <a:spLocks noChangeArrowheads="1"/>
          </p:cNvSpPr>
          <p:nvPr/>
        </p:nvSpPr>
        <p:spPr bwMode="auto">
          <a:xfrm>
            <a:off x="7239000" y="3132137"/>
            <a:ext cx="914400" cy="400050"/>
          </a:xfrm>
          <a:prstGeom prst="rect">
            <a:avLst/>
          </a:prstGeom>
          <a:solidFill>
            <a:srgbClr val="FFFFFF"/>
          </a:solidFill>
          <a:ln>
            <a:noFill/>
          </a:ln>
          <a:extLst/>
        </p:spPr>
        <p:txBody>
          <a:bodyPr anchor="ctr">
            <a:spAutoFit/>
          </a:bodyPr>
          <a:lstStyle/>
          <a:p>
            <a:pPr algn="ctr" defTabSz="914400"/>
            <a:r>
              <a:rPr lang="en-US" sz="2000" b="1" dirty="0">
                <a:solidFill>
                  <a:srgbClr val="000000"/>
                </a:solidFill>
                <a:cs typeface="Arial" charset="0"/>
              </a:rPr>
              <a:t>exit</a:t>
            </a:r>
          </a:p>
        </p:txBody>
      </p:sp>
      <p:sp>
        <p:nvSpPr>
          <p:cNvPr id="77838" name="Rectangle 58"/>
          <p:cNvSpPr>
            <a:spLocks noChangeArrowheads="1"/>
          </p:cNvSpPr>
          <p:nvPr/>
        </p:nvSpPr>
        <p:spPr bwMode="auto">
          <a:xfrm>
            <a:off x="6400800" y="1836737"/>
            <a:ext cx="91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defTabSz="914400"/>
            <a:r>
              <a:rPr lang="en-US" sz="2000" b="1">
                <a:solidFill>
                  <a:srgbClr val="000000"/>
                </a:solidFill>
                <a:cs typeface="Arial" charset="0"/>
              </a:rPr>
              <a:t>exit</a:t>
            </a:r>
          </a:p>
        </p:txBody>
      </p:sp>
      <p:sp>
        <p:nvSpPr>
          <p:cNvPr id="77839" name="Rectangle 58"/>
          <p:cNvSpPr>
            <a:spLocks noChangeArrowheads="1"/>
          </p:cNvSpPr>
          <p:nvPr/>
        </p:nvSpPr>
        <p:spPr bwMode="auto">
          <a:xfrm>
            <a:off x="5410200" y="4275137"/>
            <a:ext cx="990600" cy="708025"/>
          </a:xfrm>
          <a:prstGeom prst="rect">
            <a:avLst/>
          </a:prstGeom>
          <a:solidFill>
            <a:srgbClr val="FFFFFF"/>
          </a:solidFill>
          <a:ln>
            <a:noFill/>
          </a:ln>
          <a:extLst/>
        </p:spPr>
        <p:txBody>
          <a:bodyPr wrap="square" anchor="ctr">
            <a:spAutoFit/>
          </a:bodyPr>
          <a:lstStyle/>
          <a:p>
            <a:pPr algn="ctr" defTabSz="914400"/>
            <a:r>
              <a:rPr lang="en-US" sz="2000" b="1" dirty="0" err="1">
                <a:solidFill>
                  <a:srgbClr val="000000"/>
                </a:solidFill>
                <a:cs typeface="Arial" charset="0"/>
              </a:rPr>
              <a:t>tty</a:t>
            </a:r>
            <a:r>
              <a:rPr lang="en-US" sz="2000" b="1" dirty="0">
                <a:solidFill>
                  <a:srgbClr val="000000"/>
                </a:solidFill>
                <a:cs typeface="Arial" charset="0"/>
              </a:rPr>
              <a:t> in</a:t>
            </a:r>
          </a:p>
          <a:p>
            <a:pPr algn="ctr" defTabSz="914400"/>
            <a:r>
              <a:rPr lang="en-US" sz="2000" b="1" dirty="0" err="1">
                <a:solidFill>
                  <a:srgbClr val="000000"/>
                </a:solidFill>
                <a:cs typeface="Arial" charset="0"/>
              </a:rPr>
              <a:t>tty</a:t>
            </a:r>
            <a:r>
              <a:rPr lang="en-US" sz="2000" b="1" dirty="0">
                <a:solidFill>
                  <a:srgbClr val="000000"/>
                </a:solidFill>
                <a:cs typeface="Arial" charset="0"/>
              </a:rPr>
              <a:t> out</a:t>
            </a:r>
          </a:p>
        </p:txBody>
      </p:sp>
      <p:sp>
        <p:nvSpPr>
          <p:cNvPr id="77840" name="Rectangle 58"/>
          <p:cNvSpPr>
            <a:spLocks noChangeArrowheads="1"/>
          </p:cNvSpPr>
          <p:nvPr/>
        </p:nvSpPr>
        <p:spPr bwMode="auto">
          <a:xfrm>
            <a:off x="5105400" y="3798887"/>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defTabSz="914400"/>
            <a:r>
              <a:rPr lang="en-US" sz="2000" b="1">
                <a:solidFill>
                  <a:srgbClr val="000000"/>
                </a:solidFill>
                <a:cs typeface="Arial" charset="0"/>
              </a:rPr>
              <a:t>SIGCONT</a:t>
            </a:r>
          </a:p>
        </p:txBody>
      </p:sp>
      <p:sp>
        <p:nvSpPr>
          <p:cNvPr id="77841" name="Rectangle 58"/>
          <p:cNvSpPr>
            <a:spLocks noChangeArrowheads="1"/>
          </p:cNvSpPr>
          <p:nvPr/>
        </p:nvSpPr>
        <p:spPr bwMode="auto">
          <a:xfrm>
            <a:off x="3657600" y="2598737"/>
            <a:ext cx="1371600" cy="708025"/>
          </a:xfrm>
          <a:prstGeom prst="rect">
            <a:avLst/>
          </a:prstGeom>
          <a:solidFill>
            <a:schemeClr val="bg1"/>
          </a:solidFill>
          <a:ln>
            <a:noFill/>
          </a:ln>
          <a:extLst/>
        </p:spPr>
        <p:txBody>
          <a:bodyPr anchor="ctr">
            <a:spAutoFit/>
          </a:bodyPr>
          <a:lstStyle/>
          <a:p>
            <a:pPr defTabSz="914400"/>
            <a:r>
              <a:rPr lang="en-US" sz="2000" b="1" dirty="0">
                <a:solidFill>
                  <a:srgbClr val="000000"/>
                </a:solidFill>
                <a:cs typeface="Arial" charset="0"/>
              </a:rPr>
              <a:t>SIGCONT</a:t>
            </a:r>
          </a:p>
          <a:p>
            <a:pPr defTabSz="914400"/>
            <a:r>
              <a:rPr lang="en-US" sz="2000" b="1" dirty="0">
                <a:solidFill>
                  <a:srgbClr val="000000"/>
                </a:solidFill>
                <a:cs typeface="Arial" charset="0"/>
              </a:rPr>
              <a:t>set-</a:t>
            </a:r>
            <a:r>
              <a:rPr lang="en-US" sz="2000" b="1" dirty="0" err="1">
                <a:solidFill>
                  <a:srgbClr val="000000"/>
                </a:solidFill>
                <a:cs typeface="Arial" charset="0"/>
              </a:rPr>
              <a:t>fg</a:t>
            </a:r>
            <a:endParaRPr lang="en-US" sz="2000" b="1" dirty="0">
              <a:solidFill>
                <a:srgbClr val="000000"/>
              </a:solidFill>
              <a:cs typeface="Arial" charset="0"/>
            </a:endParaRPr>
          </a:p>
        </p:txBody>
      </p:sp>
      <p:sp>
        <p:nvSpPr>
          <p:cNvPr id="77842" name="Rectangle 58"/>
          <p:cNvSpPr>
            <a:spLocks noChangeArrowheads="1"/>
          </p:cNvSpPr>
          <p:nvPr/>
        </p:nvSpPr>
        <p:spPr bwMode="auto">
          <a:xfrm>
            <a:off x="5181600" y="2902019"/>
            <a:ext cx="1447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p>
            <a:pPr defTabSz="914400"/>
            <a:r>
              <a:rPr lang="en-US" sz="2000" b="1" dirty="0">
                <a:solidFill>
                  <a:srgbClr val="000000"/>
                </a:solidFill>
                <a:cs typeface="Arial" charset="0"/>
              </a:rPr>
              <a:t>ctrl-z (</a:t>
            </a:r>
            <a:r>
              <a:rPr lang="en-US" sz="2000" b="1" dirty="0" smtClean="0">
                <a:solidFill>
                  <a:srgbClr val="000000"/>
                </a:solidFill>
                <a:cs typeface="Arial" charset="0"/>
              </a:rPr>
              <a:t>SIGTSTP</a:t>
            </a:r>
            <a:r>
              <a:rPr lang="en-US" sz="2000" b="1" dirty="0">
                <a:solidFill>
                  <a:srgbClr val="000000"/>
                </a:solidFill>
                <a:cs typeface="Arial" charset="0"/>
              </a:rPr>
              <a:t>)</a:t>
            </a:r>
          </a:p>
        </p:txBody>
      </p:sp>
      <p:grpSp>
        <p:nvGrpSpPr>
          <p:cNvPr id="20" name="Group 56"/>
          <p:cNvGrpSpPr>
            <a:grpSpLocks/>
          </p:cNvGrpSpPr>
          <p:nvPr/>
        </p:nvGrpSpPr>
        <p:grpSpPr bwMode="auto">
          <a:xfrm>
            <a:off x="3762375" y="3970337"/>
            <a:ext cx="809625" cy="692150"/>
            <a:chOff x="7696200" y="2812458"/>
            <a:chExt cx="808973" cy="692742"/>
          </a:xfrm>
        </p:grpSpPr>
        <p:sp>
          <p:nvSpPr>
            <p:cNvPr id="21" name="Octagon 57"/>
            <p:cNvSpPr>
              <a:spLocks noChangeArrowheads="1"/>
            </p:cNvSpPr>
            <p:nvPr/>
          </p:nvSpPr>
          <p:spPr bwMode="auto">
            <a:xfrm>
              <a:off x="7754315" y="2812458"/>
              <a:ext cx="692742" cy="692742"/>
            </a:xfrm>
            <a:prstGeom prst="octagon">
              <a:avLst>
                <a:gd name="adj" fmla="val 29287"/>
              </a:avLst>
            </a:prstGeom>
            <a:solidFill>
              <a:srgbClr val="E8161F"/>
            </a:solidFill>
            <a:ln w="9525">
              <a:solidFill>
                <a:schemeClr val="tx1"/>
              </a:solidFill>
              <a:round/>
              <a:headEnd/>
              <a:tailEnd/>
            </a:ln>
          </p:spPr>
          <p:txBody>
            <a:bodyPr/>
            <a:lstStyle/>
            <a:p>
              <a:pPr>
                <a:buClr>
                  <a:srgbClr val="000000"/>
                </a:buClr>
                <a:buSzPct val="100000"/>
                <a:buFont typeface="Times New Roman" charset="0"/>
                <a:buNone/>
              </a:pPr>
              <a:endParaRPr lang="en-US" sz="1800">
                <a:cs typeface="Arial" charset="0"/>
              </a:endParaRPr>
            </a:p>
          </p:txBody>
        </p:sp>
        <p:sp>
          <p:nvSpPr>
            <p:cNvPr id="22" name="Text Box 23"/>
            <p:cNvSpPr txBox="1">
              <a:spLocks noChangeArrowheads="1"/>
            </p:cNvSpPr>
            <p:nvPr/>
          </p:nvSpPr>
          <p:spPr bwMode="auto">
            <a:xfrm>
              <a:off x="7696200" y="2974163"/>
              <a:ext cx="8089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dirty="0">
                  <a:cs typeface="Arial" charset="0"/>
                </a:rPr>
                <a:t>STOP</a:t>
              </a:r>
              <a:endParaRPr lang="en-US" sz="1400" dirty="0">
                <a:cs typeface="Arial" charset="0"/>
              </a:endParaRPr>
            </a:p>
          </p:txBody>
        </p:sp>
      </p:grpSp>
      <p:sp>
        <p:nvSpPr>
          <p:cNvPr id="23" name="Text Box 15"/>
          <p:cNvSpPr txBox="1">
            <a:spLocks noChangeArrowheads="1"/>
          </p:cNvSpPr>
          <p:nvPr/>
        </p:nvSpPr>
        <p:spPr bwMode="auto">
          <a:xfrm>
            <a:off x="7467600" y="2065337"/>
            <a:ext cx="740536" cy="338554"/>
          </a:xfrm>
          <a:prstGeom prst="rect">
            <a:avLst/>
          </a:prstGeom>
          <a:solidFill>
            <a:schemeClr val="bg1">
              <a:lumMod val="85000"/>
            </a:schemeClr>
          </a:solidFill>
          <a:ln w="28575" cmpd="sng">
            <a:solidFill>
              <a:srgbClr val="000000"/>
            </a:solidFill>
            <a:miter lim="800000"/>
            <a:headEnd/>
            <a:tailEnd/>
          </a:ln>
        </p:spPr>
        <p:txBody>
          <a:bodyPr wrap="square">
            <a:spAutoFit/>
          </a:bodyPr>
          <a:lstStyle/>
          <a:p>
            <a:pPr>
              <a:defRPr/>
            </a:pPr>
            <a:r>
              <a:rPr lang="en-US" sz="1600" b="1" dirty="0" smtClean="0">
                <a:solidFill>
                  <a:srgbClr val="CC0000"/>
                </a:solidFill>
              </a:rPr>
              <a:t> EXIT</a:t>
            </a:r>
            <a:endParaRPr lang="en-US" sz="1600" b="1" dirty="0">
              <a:solidFill>
                <a:srgbClr val="CC0000"/>
              </a:solidFill>
            </a:endParaRPr>
          </a:p>
        </p:txBody>
      </p:sp>
      <p:cxnSp>
        <p:nvCxnSpPr>
          <p:cNvPr id="25" name="AutoShape 7"/>
          <p:cNvCxnSpPr>
            <a:cxnSpLocks noChangeShapeType="1"/>
          </p:cNvCxnSpPr>
          <p:nvPr/>
        </p:nvCxnSpPr>
        <p:spPr bwMode="auto">
          <a:xfrm>
            <a:off x="4953000" y="2141537"/>
            <a:ext cx="481012" cy="0"/>
          </a:xfrm>
          <a:prstGeom prst="straightConnector1">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cxnSp>
      <p:sp>
        <p:nvSpPr>
          <p:cNvPr id="26" name="Rectangle 58"/>
          <p:cNvSpPr>
            <a:spLocks noChangeArrowheads="1"/>
          </p:cNvSpPr>
          <p:nvPr/>
        </p:nvSpPr>
        <p:spPr bwMode="auto">
          <a:xfrm>
            <a:off x="3429000" y="1912937"/>
            <a:ext cx="1676400" cy="400110"/>
          </a:xfrm>
          <a:prstGeom prst="rect">
            <a:avLst/>
          </a:prstGeom>
          <a:solidFill>
            <a:schemeClr val="bg1"/>
          </a:solidFill>
          <a:ln>
            <a:noFill/>
          </a:ln>
          <a:extLst/>
        </p:spPr>
        <p:txBody>
          <a:bodyPr wrap="square" anchor="ctr">
            <a:spAutoFit/>
          </a:bodyPr>
          <a:lstStyle/>
          <a:p>
            <a:pPr defTabSz="914400"/>
            <a:r>
              <a:rPr lang="en-US" sz="2000" b="1" dirty="0">
                <a:solidFill>
                  <a:srgbClr val="000000"/>
                </a:solidFill>
                <a:cs typeface="Arial" charset="0"/>
              </a:rPr>
              <a:t>f</a:t>
            </a:r>
            <a:r>
              <a:rPr lang="en-US" sz="2000" b="1" dirty="0" smtClean="0">
                <a:solidFill>
                  <a:srgbClr val="000000"/>
                </a:solidFill>
                <a:cs typeface="Arial" charset="0"/>
              </a:rPr>
              <a:t>ork + set</a:t>
            </a:r>
            <a:r>
              <a:rPr lang="en-US" sz="2000" b="1" dirty="0">
                <a:solidFill>
                  <a:srgbClr val="000000"/>
                </a:solidFill>
                <a:cs typeface="Arial" charset="0"/>
              </a:rPr>
              <a:t>-</a:t>
            </a:r>
            <a:r>
              <a:rPr lang="en-US" sz="2000" b="1" dirty="0" err="1">
                <a:solidFill>
                  <a:srgbClr val="000000"/>
                </a:solidFill>
                <a:cs typeface="Arial" charset="0"/>
              </a:rPr>
              <a:t>fg</a:t>
            </a:r>
            <a:endParaRPr lang="en-US" sz="2000" b="1" dirty="0">
              <a:solidFill>
                <a:srgbClr val="000000"/>
              </a:solidFill>
              <a:cs typeface="Arial" charset="0"/>
            </a:endParaRPr>
          </a:p>
        </p:txBody>
      </p:sp>
      <p:sp>
        <p:nvSpPr>
          <p:cNvPr id="27" name="Rectangle 58"/>
          <p:cNvSpPr>
            <a:spLocks noChangeArrowheads="1"/>
          </p:cNvSpPr>
          <p:nvPr/>
        </p:nvSpPr>
        <p:spPr bwMode="auto">
          <a:xfrm>
            <a:off x="533400" y="5532566"/>
            <a:ext cx="8229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p>
            <a:pPr defTabSz="914400"/>
            <a:r>
              <a:rPr lang="en-US" sz="1800" b="1" dirty="0" smtClean="0">
                <a:solidFill>
                  <a:srgbClr val="000000"/>
                </a:solidFill>
                <a:cs typeface="Arial" charset="0"/>
              </a:rPr>
              <a:t>P </a:t>
            </a:r>
            <a:r>
              <a:rPr lang="en-US" sz="1800" dirty="0" smtClean="0">
                <a:solidFill>
                  <a:srgbClr val="000000"/>
                </a:solidFill>
                <a:cs typeface="Arial" charset="0"/>
              </a:rPr>
              <a:t>receives SIGTTIN if it attempts to read from </a:t>
            </a:r>
            <a:r>
              <a:rPr lang="en-US" sz="1800" dirty="0" err="1" smtClean="0">
                <a:solidFill>
                  <a:srgbClr val="000000"/>
                </a:solidFill>
                <a:cs typeface="Arial" charset="0"/>
              </a:rPr>
              <a:t>tty</a:t>
            </a:r>
            <a:r>
              <a:rPr lang="en-US" sz="1800" dirty="0" smtClean="0">
                <a:solidFill>
                  <a:srgbClr val="000000"/>
                </a:solidFill>
                <a:cs typeface="Arial" charset="0"/>
              </a:rPr>
              <a:t> and is not in controlling process group.  Optionally, </a:t>
            </a:r>
            <a:r>
              <a:rPr lang="en-US" sz="1800" b="1" dirty="0" smtClean="0">
                <a:solidFill>
                  <a:srgbClr val="000000"/>
                </a:solidFill>
                <a:cs typeface="Arial" charset="0"/>
              </a:rPr>
              <a:t>P</a:t>
            </a:r>
            <a:r>
              <a:rPr lang="en-US" sz="1800" dirty="0" smtClean="0">
                <a:solidFill>
                  <a:srgbClr val="000000"/>
                </a:solidFill>
                <a:cs typeface="Arial" charset="0"/>
              </a:rPr>
              <a:t> receives SIGTTOU if it attempts to write to </a:t>
            </a:r>
            <a:r>
              <a:rPr lang="en-US" sz="1800" dirty="0" err="1" smtClean="0">
                <a:solidFill>
                  <a:srgbClr val="000000"/>
                </a:solidFill>
                <a:cs typeface="Arial" charset="0"/>
              </a:rPr>
              <a:t>tty</a:t>
            </a:r>
            <a:r>
              <a:rPr lang="en-US" sz="1800" dirty="0" smtClean="0">
                <a:solidFill>
                  <a:srgbClr val="000000"/>
                </a:solidFill>
                <a:cs typeface="Arial" charset="0"/>
              </a:rPr>
              <a:t> and is not in controlling process group.  Default action of these signals is </a:t>
            </a:r>
            <a:r>
              <a:rPr lang="en-US" sz="1800" b="1" dirty="0" smtClean="0">
                <a:solidFill>
                  <a:srgbClr val="000000"/>
                </a:solidFill>
                <a:cs typeface="Arial" charset="0"/>
              </a:rPr>
              <a:t>STOP</a:t>
            </a:r>
            <a:r>
              <a:rPr lang="en-US" sz="1800" dirty="0" smtClean="0">
                <a:solidFill>
                  <a:srgbClr val="000000"/>
                </a:solidFill>
                <a:cs typeface="Arial" charset="0"/>
              </a:rPr>
              <a:t>.  </a:t>
            </a:r>
            <a:r>
              <a:rPr lang="en-US" sz="1800" dirty="0">
                <a:solidFill>
                  <a:srgbClr val="000000"/>
                </a:solidFill>
                <a:cs typeface="Arial" charset="0"/>
              </a:rPr>
              <a:t> </a:t>
            </a:r>
          </a:p>
        </p:txBody>
      </p:sp>
      <p:sp>
        <p:nvSpPr>
          <p:cNvPr id="28" name="Rectangle 58"/>
          <p:cNvSpPr>
            <a:spLocks noChangeArrowheads="1"/>
          </p:cNvSpPr>
          <p:nvPr/>
        </p:nvSpPr>
        <p:spPr bwMode="auto">
          <a:xfrm>
            <a:off x="609600" y="1827312"/>
            <a:ext cx="25908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p>
            <a:pPr defTabSz="914400"/>
            <a:r>
              <a:rPr lang="en-US" sz="2000" dirty="0" smtClean="0">
                <a:solidFill>
                  <a:srgbClr val="000000"/>
                </a:solidFill>
                <a:cs typeface="Arial" charset="0"/>
              </a:rPr>
              <a:t>User can send a STOP signal to a foreground process/job by typing </a:t>
            </a:r>
            <a:r>
              <a:rPr lang="en-US" sz="2000" b="1" dirty="0" smtClean="0">
                <a:solidFill>
                  <a:srgbClr val="000000"/>
                </a:solidFill>
                <a:cs typeface="Arial" charset="0"/>
              </a:rPr>
              <a:t>ctrl-z</a:t>
            </a:r>
            <a:r>
              <a:rPr lang="en-US" sz="2000" dirty="0">
                <a:solidFill>
                  <a:srgbClr val="000000"/>
                </a:solidFill>
                <a:cs typeface="Arial" charset="0"/>
              </a:rPr>
              <a:t> </a:t>
            </a:r>
            <a:r>
              <a:rPr lang="en-US" sz="2000" dirty="0" smtClean="0">
                <a:solidFill>
                  <a:srgbClr val="000000"/>
                </a:solidFill>
                <a:cs typeface="Arial" charset="0"/>
              </a:rPr>
              <a:t>on </a:t>
            </a:r>
            <a:r>
              <a:rPr lang="en-US" sz="2000" dirty="0" err="1" smtClean="0">
                <a:solidFill>
                  <a:srgbClr val="000000"/>
                </a:solidFill>
                <a:cs typeface="Arial" charset="0"/>
              </a:rPr>
              <a:t>tty</a:t>
            </a:r>
            <a:r>
              <a:rPr lang="en-US" sz="2000" dirty="0" smtClean="0">
                <a:solidFill>
                  <a:srgbClr val="000000"/>
                </a:solidFill>
                <a:cs typeface="Arial" charset="0"/>
              </a:rPr>
              <a:t>.</a:t>
            </a:r>
            <a:endParaRPr lang="en-US" sz="2000" dirty="0">
              <a:solidFill>
                <a:srgbClr val="000000"/>
              </a:solidFill>
              <a:cs typeface="Arial" charset="0"/>
            </a:endParaRPr>
          </a:p>
        </p:txBody>
      </p:sp>
      <p:sp>
        <p:nvSpPr>
          <p:cNvPr id="29" name="Rectangle 58"/>
          <p:cNvSpPr>
            <a:spLocks noChangeArrowheads="1"/>
          </p:cNvSpPr>
          <p:nvPr/>
        </p:nvSpPr>
        <p:spPr bwMode="auto">
          <a:xfrm>
            <a:off x="609600" y="3703529"/>
            <a:ext cx="2590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p>
            <a:pPr defTabSz="914400"/>
            <a:r>
              <a:rPr lang="en-US" sz="1800" dirty="0" smtClean="0">
                <a:solidFill>
                  <a:srgbClr val="000000"/>
                </a:solidFill>
                <a:cs typeface="Arial" charset="0"/>
              </a:rPr>
              <a:t>Continue a stopped process or job by sending it a SIGCONT signal with “</a:t>
            </a:r>
            <a:r>
              <a:rPr lang="en-US" sz="1800" b="1" dirty="0" smtClean="0">
                <a:solidFill>
                  <a:srgbClr val="000000"/>
                </a:solidFill>
                <a:cs typeface="Arial" charset="0"/>
              </a:rPr>
              <a:t>kill”</a:t>
            </a:r>
            <a:r>
              <a:rPr lang="en-US" sz="1800" dirty="0" smtClean="0">
                <a:solidFill>
                  <a:srgbClr val="000000"/>
                </a:solidFill>
                <a:cs typeface="Arial" charset="0"/>
              </a:rPr>
              <a:t> or “</a:t>
            </a:r>
            <a:r>
              <a:rPr lang="en-US" sz="1800" b="1" dirty="0" err="1" smtClean="0">
                <a:solidFill>
                  <a:srgbClr val="000000"/>
                </a:solidFill>
                <a:cs typeface="Arial" charset="0"/>
              </a:rPr>
              <a:t>killpg</a:t>
            </a:r>
            <a:r>
              <a:rPr lang="en-US" sz="1800" dirty="0" smtClean="0">
                <a:solidFill>
                  <a:srgbClr val="000000"/>
                </a:solidFill>
                <a:cs typeface="Arial" charset="0"/>
              </a:rPr>
              <a:t>” </a:t>
            </a:r>
            <a:r>
              <a:rPr lang="en-US" sz="1800" dirty="0" err="1" smtClean="0">
                <a:solidFill>
                  <a:srgbClr val="000000"/>
                </a:solidFill>
                <a:cs typeface="Arial" charset="0"/>
              </a:rPr>
              <a:t>syscall</a:t>
            </a:r>
            <a:r>
              <a:rPr lang="en-US" sz="1800" dirty="0" smtClean="0">
                <a:solidFill>
                  <a:srgbClr val="000000"/>
                </a:solidFill>
                <a:cs typeface="Arial" charset="0"/>
              </a:rPr>
              <a:t>.</a:t>
            </a:r>
            <a:endParaRPr lang="en-US" sz="1800" dirty="0">
              <a:solidFill>
                <a:srgbClr val="000000"/>
              </a:solidFill>
              <a:cs typeface="Arial" charset="0"/>
            </a:endParaRPr>
          </a:p>
        </p:txBody>
      </p:sp>
    </p:spTree>
    <p:extLst>
      <p:ext uri="{BB962C8B-B14F-4D97-AF65-F5344CB8AC3E}">
        <p14:creationId xmlns:p14="http://schemas.microsoft.com/office/powerpoint/2010/main" val="896798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p:nvPr>
        </p:nvSpPr>
        <p:spPr>
          <a:xfrm>
            <a:off x="457200" y="-339725"/>
            <a:ext cx="8382000" cy="1554163"/>
          </a:xfrm>
        </p:spPr>
        <p:txBody>
          <a:bodyPr/>
          <a:lstStyle/>
          <a:p>
            <a:pPr eaLnBrk="1" hangingPunct="1"/>
            <a:r>
              <a:rPr lang="en-US" sz="3600" dirty="0" smtClean="0">
                <a:latin typeface="Arial" charset="0"/>
                <a:ea typeface="ＭＳ Ｐゴシック" charset="0"/>
              </a:rPr>
              <a:t>Unix: signals</a:t>
            </a:r>
            <a:endParaRPr lang="en-US" sz="3600" dirty="0">
              <a:latin typeface="Arial" charset="0"/>
              <a:ea typeface="ＭＳ Ｐゴシック" charset="0"/>
            </a:endParaRPr>
          </a:p>
        </p:txBody>
      </p:sp>
      <p:sp>
        <p:nvSpPr>
          <p:cNvPr id="217090" name="Content Placeholder 2"/>
          <p:cNvSpPr>
            <a:spLocks noGrp="1"/>
          </p:cNvSpPr>
          <p:nvPr>
            <p:ph idx="1"/>
          </p:nvPr>
        </p:nvSpPr>
        <p:spPr>
          <a:xfrm>
            <a:off x="457200" y="1371600"/>
            <a:ext cx="8382000" cy="4800600"/>
          </a:xfrm>
        </p:spPr>
        <p:txBody>
          <a:bodyPr/>
          <a:lstStyle/>
          <a:p>
            <a:pPr eaLnBrk="1" hangingPunct="1"/>
            <a:r>
              <a:rPr lang="en-US" sz="2000" b="0" dirty="0" smtClean="0">
                <a:latin typeface="Arial" charset="0"/>
                <a:ea typeface="ＭＳ Ｐゴシック" charset="0"/>
              </a:rPr>
              <a:t>A </a:t>
            </a:r>
            <a:r>
              <a:rPr lang="en-US" sz="2000" dirty="0" smtClean="0">
                <a:solidFill>
                  <a:srgbClr val="800000"/>
                </a:solidFill>
                <a:latin typeface="Arial" charset="0"/>
                <a:ea typeface="ＭＳ Ｐゴシック" charset="0"/>
              </a:rPr>
              <a:t>signal</a:t>
            </a:r>
            <a:r>
              <a:rPr lang="en-US" sz="2000" b="0" dirty="0" smtClean="0">
                <a:latin typeface="Arial" charset="0"/>
                <a:ea typeface="ＭＳ Ｐゴシック" charset="0"/>
              </a:rPr>
              <a:t> is a typed </a:t>
            </a:r>
            <a:r>
              <a:rPr lang="en-US" sz="2000" b="0" dirty="0" err="1" smtClean="0">
                <a:latin typeface="Arial" charset="0"/>
                <a:ea typeface="ＭＳ Ｐゴシック" charset="0"/>
              </a:rPr>
              <a:t>upcall</a:t>
            </a:r>
            <a:r>
              <a:rPr lang="en-US" sz="2000" b="0" dirty="0" smtClean="0">
                <a:latin typeface="Arial" charset="0"/>
                <a:ea typeface="ＭＳ Ｐゴシック" charset="0"/>
              </a:rPr>
              <a:t> event delivered to a process by kernel.</a:t>
            </a:r>
          </a:p>
          <a:p>
            <a:pPr lvl="1" eaLnBrk="1" hangingPunct="1"/>
            <a:r>
              <a:rPr lang="en-US" sz="1800" b="0" dirty="0" smtClean="0">
                <a:latin typeface="Arial" charset="0"/>
                <a:ea typeface="ＭＳ Ｐゴシック" charset="0"/>
              </a:rPr>
              <a:t>Process </a:t>
            </a:r>
            <a:r>
              <a:rPr lang="en-US" sz="1800" dirty="0" smtClean="0">
                <a:latin typeface="Arial" charset="0"/>
                <a:ea typeface="ＭＳ Ｐゴシック" charset="0"/>
              </a:rPr>
              <a:t>P</a:t>
            </a:r>
            <a:r>
              <a:rPr lang="en-US" sz="1800" b="0" dirty="0" smtClean="0">
                <a:latin typeface="Arial" charset="0"/>
                <a:ea typeface="ＭＳ Ｐゴシック" charset="0"/>
              </a:rPr>
              <a:t> may use </a:t>
            </a:r>
            <a:r>
              <a:rPr lang="en-US" sz="1800" dirty="0">
                <a:latin typeface="Arial" charset="0"/>
                <a:ea typeface="ＭＳ Ｐゴシック" charset="0"/>
              </a:rPr>
              <a:t>kill*</a:t>
            </a:r>
            <a:r>
              <a:rPr lang="en-US" sz="1800" b="0" dirty="0">
                <a:latin typeface="Arial" charset="0"/>
                <a:ea typeface="ＭＳ Ｐゴシック" charset="0"/>
              </a:rPr>
              <a:t> system </a:t>
            </a:r>
            <a:r>
              <a:rPr lang="en-US" sz="1800" b="0" dirty="0" smtClean="0">
                <a:latin typeface="Arial" charset="0"/>
                <a:ea typeface="ＭＳ Ｐゴシック" charset="0"/>
              </a:rPr>
              <a:t>call to request signal delivery to </a:t>
            </a:r>
            <a:r>
              <a:rPr lang="en-US" sz="1800" dirty="0" smtClean="0">
                <a:latin typeface="Arial" charset="0"/>
                <a:ea typeface="ＭＳ Ｐゴシック" charset="0"/>
              </a:rPr>
              <a:t>Q</a:t>
            </a:r>
            <a:r>
              <a:rPr lang="en-US" sz="1800" b="0" dirty="0" smtClean="0">
                <a:latin typeface="Arial" charset="0"/>
                <a:ea typeface="ＭＳ Ｐゴシック" charset="0"/>
              </a:rPr>
              <a:t>.</a:t>
            </a:r>
          </a:p>
          <a:p>
            <a:pPr lvl="1" eaLnBrk="1" hangingPunct="1"/>
            <a:r>
              <a:rPr lang="en-US" sz="1800" b="0" dirty="0" smtClean="0">
                <a:latin typeface="Arial" charset="0"/>
                <a:ea typeface="ＭＳ Ｐゴシック" charset="0"/>
              </a:rPr>
              <a:t>Process </a:t>
            </a:r>
            <a:r>
              <a:rPr lang="en-US" sz="1800" b="0" dirty="0">
                <a:latin typeface="Arial" charset="0"/>
                <a:ea typeface="ＭＳ Ｐゴシック" charset="0"/>
              </a:rPr>
              <a:t>may </a:t>
            </a:r>
            <a:r>
              <a:rPr lang="en-US" sz="1800" b="0" dirty="0" smtClean="0">
                <a:latin typeface="Arial" charset="0"/>
                <a:ea typeface="ＭＳ Ｐゴシック" charset="0"/>
              </a:rPr>
              <a:t>register </a:t>
            </a:r>
            <a:r>
              <a:rPr lang="en-US" sz="1800" dirty="0">
                <a:solidFill>
                  <a:schemeClr val="accent2"/>
                </a:solidFill>
                <a:latin typeface="Arial" charset="0"/>
                <a:ea typeface="ＭＳ Ｐゴシック" charset="0"/>
              </a:rPr>
              <a:t>signal handlers</a:t>
            </a:r>
            <a:r>
              <a:rPr lang="en-US" sz="1800" dirty="0">
                <a:latin typeface="Arial" charset="0"/>
                <a:ea typeface="ＭＳ Ｐゴシック" charset="0"/>
              </a:rPr>
              <a:t> </a:t>
            </a:r>
            <a:r>
              <a:rPr lang="en-US" sz="1800" b="0" dirty="0" smtClean="0">
                <a:latin typeface="Arial" charset="0"/>
                <a:ea typeface="ＭＳ Ｐゴシック" charset="0"/>
              </a:rPr>
              <a:t>for signal types.  A signal handler is a procedure that is invoked when a signal of a given type is delivered.  Runs in user mode, then returns to normal control flow.</a:t>
            </a:r>
          </a:p>
          <a:p>
            <a:pPr lvl="1" eaLnBrk="1" hangingPunct="1"/>
            <a:r>
              <a:rPr lang="en-US" sz="1800" b="0" dirty="0" smtClean="0">
                <a:latin typeface="Arial" charset="0"/>
                <a:ea typeface="ＭＳ Ｐゴシック" charset="0"/>
              </a:rPr>
              <a:t>A signal delivered to a registered handler is said to be </a:t>
            </a:r>
            <a:r>
              <a:rPr lang="en-US" sz="1800" dirty="0" smtClean="0">
                <a:solidFill>
                  <a:schemeClr val="accent2"/>
                </a:solidFill>
                <a:latin typeface="Arial" charset="0"/>
                <a:ea typeface="ＭＳ Ｐゴシック" charset="0"/>
              </a:rPr>
              <a:t>caught</a:t>
            </a:r>
            <a:r>
              <a:rPr lang="en-US" sz="1800" b="0" dirty="0" smtClean="0">
                <a:latin typeface="Arial" charset="0"/>
                <a:ea typeface="ＭＳ Ｐゴシック" charset="0"/>
              </a:rPr>
              <a:t>.  If there is no registered handler then the signal triggers a default action (e.g., “die”).</a:t>
            </a:r>
            <a:endParaRPr lang="en-US" sz="1800" b="0" dirty="0">
              <a:latin typeface="Arial" charset="0"/>
              <a:ea typeface="ＭＳ Ｐゴシック" charset="0"/>
            </a:endParaRPr>
          </a:p>
          <a:p>
            <a:pPr eaLnBrk="1" hangingPunct="1"/>
            <a:r>
              <a:rPr lang="en-US" sz="2000" b="0" dirty="0" smtClean="0">
                <a:latin typeface="Arial" charset="0"/>
                <a:ea typeface="ＭＳ Ｐゴシック" charset="0"/>
              </a:rPr>
              <a:t>A process </a:t>
            </a:r>
            <a:r>
              <a:rPr lang="en-US" sz="2000" b="0" dirty="0">
                <a:latin typeface="Arial" charset="0"/>
                <a:ea typeface="ＭＳ Ｐゴシック" charset="0"/>
              </a:rPr>
              <a:t>lives until it exits voluntarily or </a:t>
            </a:r>
            <a:r>
              <a:rPr lang="en-US" sz="2000" b="0" dirty="0" smtClean="0">
                <a:latin typeface="Arial" charset="0"/>
                <a:ea typeface="ＭＳ Ｐゴシック" charset="0"/>
              </a:rPr>
              <a:t>receives a fatal signal.</a:t>
            </a:r>
            <a:endParaRPr lang="en-US" sz="2000" b="0" dirty="0">
              <a:latin typeface="Arial" charset="0"/>
              <a:ea typeface="ＭＳ Ｐゴシック" charset="0"/>
            </a:endParaRPr>
          </a:p>
        </p:txBody>
      </p:sp>
      <p:sp>
        <p:nvSpPr>
          <p:cNvPr id="217092" name="AutoShape 3"/>
          <p:cNvSpPr>
            <a:spLocks noChangeArrowheads="1"/>
          </p:cNvSpPr>
          <p:nvPr/>
        </p:nvSpPr>
        <p:spPr bwMode="auto">
          <a:xfrm>
            <a:off x="2918157" y="4467528"/>
            <a:ext cx="591608" cy="227489"/>
          </a:xfrm>
          <a:prstGeom prst="flowChartProcess">
            <a:avLst/>
          </a:prstGeom>
          <a:solidFill>
            <a:srgbClr val="3366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400">
              <a:solidFill>
                <a:prstClr val="white"/>
              </a:solidFill>
            </a:endParaRPr>
          </a:p>
        </p:txBody>
      </p:sp>
      <p:sp>
        <p:nvSpPr>
          <p:cNvPr id="217093" name="AutoShape 4"/>
          <p:cNvSpPr>
            <a:spLocks noChangeArrowheads="1"/>
          </p:cNvSpPr>
          <p:nvPr/>
        </p:nvSpPr>
        <p:spPr bwMode="auto">
          <a:xfrm>
            <a:off x="2918157" y="4695017"/>
            <a:ext cx="591608" cy="136493"/>
          </a:xfrm>
          <a:prstGeom prst="flowChartProcess">
            <a:avLst/>
          </a:prstGeom>
          <a:solidFill>
            <a:srgbClr val="008080"/>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r>
              <a:rPr lang="en-US" sz="1600">
                <a:solidFill>
                  <a:prstClr val="white"/>
                </a:solidFill>
              </a:rPr>
              <a:t>data</a:t>
            </a:r>
            <a:endParaRPr lang="en-US" sz="1400">
              <a:solidFill>
                <a:prstClr val="white"/>
              </a:solidFill>
            </a:endParaRPr>
          </a:p>
        </p:txBody>
      </p:sp>
      <p:sp>
        <p:nvSpPr>
          <p:cNvPr id="217094" name="AutoShape 5"/>
          <p:cNvSpPr>
            <a:spLocks noChangeArrowheads="1"/>
          </p:cNvSpPr>
          <p:nvPr/>
        </p:nvSpPr>
        <p:spPr bwMode="auto">
          <a:xfrm>
            <a:off x="2918157" y="4831510"/>
            <a:ext cx="591608" cy="227489"/>
          </a:xfrm>
          <a:prstGeom prst="flowChartProcess">
            <a:avLst/>
          </a:prstGeom>
          <a:solidFill>
            <a:srgbClr val="666699"/>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a:solidFill>
                <a:prstClr val="white"/>
              </a:solidFill>
            </a:endParaRPr>
          </a:p>
        </p:txBody>
      </p:sp>
      <p:sp>
        <p:nvSpPr>
          <p:cNvPr id="217095" name="AutoShape 6"/>
          <p:cNvSpPr>
            <a:spLocks noChangeArrowheads="1"/>
          </p:cNvSpPr>
          <p:nvPr/>
        </p:nvSpPr>
        <p:spPr bwMode="auto">
          <a:xfrm>
            <a:off x="2918157" y="5058999"/>
            <a:ext cx="591608" cy="45498"/>
          </a:xfrm>
          <a:prstGeom prst="flowChartProcess">
            <a:avLst/>
          </a:prstGeom>
          <a:solidFill>
            <a:srgbClr val="FFFFFF"/>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sz="1800">
              <a:solidFill>
                <a:prstClr val="white"/>
              </a:solidFill>
            </a:endParaRPr>
          </a:p>
        </p:txBody>
      </p:sp>
      <p:sp>
        <p:nvSpPr>
          <p:cNvPr id="217096" name="AutoShape 7"/>
          <p:cNvSpPr>
            <a:spLocks noChangeArrowheads="1"/>
          </p:cNvSpPr>
          <p:nvPr/>
        </p:nvSpPr>
        <p:spPr bwMode="auto">
          <a:xfrm>
            <a:off x="2918157" y="5104496"/>
            <a:ext cx="591608" cy="227489"/>
          </a:xfrm>
          <a:prstGeom prst="flowChartProcess">
            <a:avLst/>
          </a:prstGeom>
          <a:solidFill>
            <a:srgbClr val="969696"/>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600">
              <a:solidFill>
                <a:prstClr val="white"/>
              </a:solidFill>
            </a:endParaRPr>
          </a:p>
        </p:txBody>
      </p:sp>
      <p:sp>
        <p:nvSpPr>
          <p:cNvPr id="217097" name="AutoShape 8"/>
          <p:cNvSpPr>
            <a:spLocks noChangeArrowheads="1"/>
          </p:cNvSpPr>
          <p:nvPr/>
        </p:nvSpPr>
        <p:spPr bwMode="auto">
          <a:xfrm>
            <a:off x="2918157" y="5331985"/>
            <a:ext cx="591608" cy="136493"/>
          </a:xfrm>
          <a:prstGeom prst="flowChartProcess">
            <a:avLst/>
          </a:prstGeom>
          <a:solidFill>
            <a:srgbClr val="800080"/>
          </a:solidFill>
          <a:ln w="12700">
            <a:solidFill>
              <a:schemeClr val="tx1"/>
            </a:solidFill>
            <a:miter lim="800000"/>
            <a:headEnd type="none" w="sm" len="sm"/>
            <a:tailEnd type="none" w="sm" len="sm"/>
          </a:ln>
        </p:spPr>
        <p:txBody>
          <a:bodyPr wrap="none" anchor="ctr" anchorCtr="1"/>
          <a:lstStyle/>
          <a:p>
            <a:pPr algn="ctr">
              <a:buClr>
                <a:srgbClr val="000000"/>
              </a:buClr>
              <a:buSzPct val="100000"/>
              <a:buFont typeface="Times New Roman" charset="0"/>
              <a:buNone/>
            </a:pPr>
            <a:endParaRPr lang="en-US" sz="1800">
              <a:solidFill>
                <a:prstClr val="white"/>
              </a:solidFill>
            </a:endParaRPr>
          </a:p>
        </p:txBody>
      </p:sp>
      <p:sp>
        <p:nvSpPr>
          <p:cNvPr id="217098" name="AutoShape 9"/>
          <p:cNvSpPr>
            <a:spLocks noChangeArrowheads="1"/>
          </p:cNvSpPr>
          <p:nvPr/>
        </p:nvSpPr>
        <p:spPr bwMode="auto">
          <a:xfrm>
            <a:off x="2918157" y="4695017"/>
            <a:ext cx="591608" cy="136493"/>
          </a:xfrm>
          <a:prstGeom prst="flowChartProcess">
            <a:avLst/>
          </a:prstGeom>
          <a:solidFill>
            <a:srgbClr val="008080"/>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400">
              <a:solidFill>
                <a:prstClr val="white"/>
              </a:solidFill>
            </a:endParaRPr>
          </a:p>
        </p:txBody>
      </p:sp>
      <p:sp>
        <p:nvSpPr>
          <p:cNvPr id="217099" name="AutoShape 10"/>
          <p:cNvSpPr>
            <a:spLocks noChangeArrowheads="1"/>
          </p:cNvSpPr>
          <p:nvPr/>
        </p:nvSpPr>
        <p:spPr bwMode="auto">
          <a:xfrm>
            <a:off x="2872648" y="5946934"/>
            <a:ext cx="3276600" cy="682466"/>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a:solidFill>
                <a:prstClr val="white"/>
              </a:solidFill>
            </a:endParaRPr>
          </a:p>
        </p:txBody>
      </p:sp>
      <p:sp>
        <p:nvSpPr>
          <p:cNvPr id="217100" name="AutoShape 11"/>
          <p:cNvSpPr>
            <a:spLocks noChangeArrowheads="1"/>
          </p:cNvSpPr>
          <p:nvPr/>
        </p:nvSpPr>
        <p:spPr bwMode="auto">
          <a:xfrm>
            <a:off x="3191207" y="5488623"/>
            <a:ext cx="45508" cy="454977"/>
          </a:xfrm>
          <a:prstGeom prst="upDownArrow">
            <a:avLst>
              <a:gd name="adj1" fmla="val 50000"/>
              <a:gd name="adj2" fmla="val 200000"/>
            </a:avLst>
          </a:prstGeom>
          <a:solidFill>
            <a:srgbClr val="000000"/>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sz="1800">
              <a:solidFill>
                <a:prstClr val="white"/>
              </a:solidFill>
            </a:endParaRPr>
          </a:p>
        </p:txBody>
      </p:sp>
      <p:sp>
        <p:nvSpPr>
          <p:cNvPr id="217101" name="AutoShape 12"/>
          <p:cNvSpPr>
            <a:spLocks noChangeArrowheads="1"/>
          </p:cNvSpPr>
          <p:nvPr/>
        </p:nvSpPr>
        <p:spPr bwMode="auto">
          <a:xfrm>
            <a:off x="4465440" y="5474405"/>
            <a:ext cx="45508" cy="454977"/>
          </a:xfrm>
          <a:prstGeom prst="upDownArrow">
            <a:avLst>
              <a:gd name="adj1" fmla="val 50000"/>
              <a:gd name="adj2" fmla="val 200000"/>
            </a:avLst>
          </a:prstGeom>
          <a:solidFill>
            <a:srgbClr val="000000"/>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sz="1800">
              <a:solidFill>
                <a:prstClr val="white"/>
              </a:solidFill>
            </a:endParaRPr>
          </a:p>
        </p:txBody>
      </p:sp>
      <p:sp>
        <p:nvSpPr>
          <p:cNvPr id="217102" name="AutoShape 13"/>
          <p:cNvSpPr>
            <a:spLocks noChangeArrowheads="1"/>
          </p:cNvSpPr>
          <p:nvPr/>
        </p:nvSpPr>
        <p:spPr bwMode="auto">
          <a:xfrm>
            <a:off x="5739673" y="5474405"/>
            <a:ext cx="45508" cy="454977"/>
          </a:xfrm>
          <a:prstGeom prst="upDownArrow">
            <a:avLst>
              <a:gd name="adj1" fmla="val 50000"/>
              <a:gd name="adj2" fmla="val 200000"/>
            </a:avLst>
          </a:prstGeom>
          <a:solidFill>
            <a:srgbClr val="000000"/>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sz="1800">
              <a:solidFill>
                <a:prstClr val="white"/>
              </a:solidFill>
            </a:endParaRPr>
          </a:p>
        </p:txBody>
      </p:sp>
      <p:sp>
        <p:nvSpPr>
          <p:cNvPr id="217103" name="AutoShape 14"/>
          <p:cNvSpPr>
            <a:spLocks noChangeArrowheads="1"/>
          </p:cNvSpPr>
          <p:nvPr/>
        </p:nvSpPr>
        <p:spPr bwMode="auto">
          <a:xfrm>
            <a:off x="4192390" y="4467528"/>
            <a:ext cx="591608" cy="227489"/>
          </a:xfrm>
          <a:prstGeom prst="flowChartProcess">
            <a:avLst/>
          </a:prstGeom>
          <a:solidFill>
            <a:srgbClr val="3366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400">
              <a:solidFill>
                <a:prstClr val="white"/>
              </a:solidFill>
            </a:endParaRPr>
          </a:p>
        </p:txBody>
      </p:sp>
      <p:sp>
        <p:nvSpPr>
          <p:cNvPr id="217104" name="AutoShape 15"/>
          <p:cNvSpPr>
            <a:spLocks noChangeArrowheads="1"/>
          </p:cNvSpPr>
          <p:nvPr/>
        </p:nvSpPr>
        <p:spPr bwMode="auto">
          <a:xfrm>
            <a:off x="4192390" y="4695017"/>
            <a:ext cx="591608" cy="136493"/>
          </a:xfrm>
          <a:prstGeom prst="flowChartProcess">
            <a:avLst/>
          </a:prstGeom>
          <a:solidFill>
            <a:srgbClr val="008080"/>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r>
              <a:rPr lang="en-US" sz="1600">
                <a:solidFill>
                  <a:prstClr val="white"/>
                </a:solidFill>
              </a:rPr>
              <a:t>data</a:t>
            </a:r>
            <a:endParaRPr lang="en-US" sz="1400">
              <a:solidFill>
                <a:prstClr val="white"/>
              </a:solidFill>
            </a:endParaRPr>
          </a:p>
        </p:txBody>
      </p:sp>
      <p:sp>
        <p:nvSpPr>
          <p:cNvPr id="217105" name="AutoShape 16"/>
          <p:cNvSpPr>
            <a:spLocks noChangeArrowheads="1"/>
          </p:cNvSpPr>
          <p:nvPr/>
        </p:nvSpPr>
        <p:spPr bwMode="auto">
          <a:xfrm>
            <a:off x="4192390" y="4831510"/>
            <a:ext cx="591608" cy="227489"/>
          </a:xfrm>
          <a:prstGeom prst="flowChartProcess">
            <a:avLst/>
          </a:prstGeom>
          <a:solidFill>
            <a:srgbClr val="666699"/>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a:solidFill>
                <a:prstClr val="white"/>
              </a:solidFill>
            </a:endParaRPr>
          </a:p>
        </p:txBody>
      </p:sp>
      <p:sp>
        <p:nvSpPr>
          <p:cNvPr id="217106" name="AutoShape 17"/>
          <p:cNvSpPr>
            <a:spLocks noChangeArrowheads="1"/>
          </p:cNvSpPr>
          <p:nvPr/>
        </p:nvSpPr>
        <p:spPr bwMode="auto">
          <a:xfrm>
            <a:off x="4192390" y="5058999"/>
            <a:ext cx="591608" cy="45498"/>
          </a:xfrm>
          <a:prstGeom prst="flowChartProcess">
            <a:avLst/>
          </a:prstGeom>
          <a:solidFill>
            <a:srgbClr val="FFFFFF"/>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sz="1800">
              <a:solidFill>
                <a:prstClr val="white"/>
              </a:solidFill>
            </a:endParaRPr>
          </a:p>
        </p:txBody>
      </p:sp>
      <p:sp>
        <p:nvSpPr>
          <p:cNvPr id="217107" name="AutoShape 18"/>
          <p:cNvSpPr>
            <a:spLocks noChangeArrowheads="1"/>
          </p:cNvSpPr>
          <p:nvPr/>
        </p:nvSpPr>
        <p:spPr bwMode="auto">
          <a:xfrm>
            <a:off x="4192390" y="5104496"/>
            <a:ext cx="591608" cy="227489"/>
          </a:xfrm>
          <a:prstGeom prst="flowChartProcess">
            <a:avLst/>
          </a:prstGeom>
          <a:solidFill>
            <a:srgbClr val="969696"/>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600">
              <a:solidFill>
                <a:prstClr val="white"/>
              </a:solidFill>
            </a:endParaRPr>
          </a:p>
        </p:txBody>
      </p:sp>
      <p:sp>
        <p:nvSpPr>
          <p:cNvPr id="217108" name="AutoShape 19"/>
          <p:cNvSpPr>
            <a:spLocks noChangeArrowheads="1"/>
          </p:cNvSpPr>
          <p:nvPr/>
        </p:nvSpPr>
        <p:spPr bwMode="auto">
          <a:xfrm>
            <a:off x="4192390" y="5331985"/>
            <a:ext cx="591608" cy="136493"/>
          </a:xfrm>
          <a:prstGeom prst="flowChartProcess">
            <a:avLst/>
          </a:prstGeom>
          <a:solidFill>
            <a:srgbClr val="800080"/>
          </a:solidFill>
          <a:ln w="12700">
            <a:solidFill>
              <a:schemeClr val="tx1"/>
            </a:solidFill>
            <a:miter lim="800000"/>
            <a:headEnd type="none" w="sm" len="sm"/>
            <a:tailEnd type="none" w="sm" len="sm"/>
          </a:ln>
        </p:spPr>
        <p:txBody>
          <a:bodyPr wrap="none" anchor="ctr" anchorCtr="1"/>
          <a:lstStyle/>
          <a:p>
            <a:pPr algn="ctr">
              <a:buClr>
                <a:srgbClr val="000000"/>
              </a:buClr>
              <a:buSzPct val="100000"/>
              <a:buFont typeface="Times New Roman" charset="0"/>
              <a:buNone/>
            </a:pPr>
            <a:endParaRPr lang="en-US" sz="1800">
              <a:solidFill>
                <a:prstClr val="white"/>
              </a:solidFill>
            </a:endParaRPr>
          </a:p>
        </p:txBody>
      </p:sp>
      <p:sp>
        <p:nvSpPr>
          <p:cNvPr id="217109" name="AutoShape 20"/>
          <p:cNvSpPr>
            <a:spLocks noChangeArrowheads="1"/>
          </p:cNvSpPr>
          <p:nvPr/>
        </p:nvSpPr>
        <p:spPr bwMode="auto">
          <a:xfrm>
            <a:off x="4192390" y="4695017"/>
            <a:ext cx="591608" cy="136493"/>
          </a:xfrm>
          <a:prstGeom prst="flowChartProcess">
            <a:avLst/>
          </a:prstGeom>
          <a:solidFill>
            <a:srgbClr val="008080"/>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400">
              <a:solidFill>
                <a:prstClr val="white"/>
              </a:solidFill>
            </a:endParaRPr>
          </a:p>
        </p:txBody>
      </p:sp>
      <p:sp>
        <p:nvSpPr>
          <p:cNvPr id="217110" name="AutoShape 21"/>
          <p:cNvSpPr>
            <a:spLocks noChangeArrowheads="1"/>
          </p:cNvSpPr>
          <p:nvPr/>
        </p:nvSpPr>
        <p:spPr bwMode="auto">
          <a:xfrm>
            <a:off x="5466623" y="4467528"/>
            <a:ext cx="591608" cy="227489"/>
          </a:xfrm>
          <a:prstGeom prst="flowChartProcess">
            <a:avLst/>
          </a:prstGeom>
          <a:solidFill>
            <a:srgbClr val="3366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400">
              <a:solidFill>
                <a:prstClr val="white"/>
              </a:solidFill>
            </a:endParaRPr>
          </a:p>
        </p:txBody>
      </p:sp>
      <p:sp>
        <p:nvSpPr>
          <p:cNvPr id="217111" name="AutoShape 22"/>
          <p:cNvSpPr>
            <a:spLocks noChangeArrowheads="1"/>
          </p:cNvSpPr>
          <p:nvPr/>
        </p:nvSpPr>
        <p:spPr bwMode="auto">
          <a:xfrm>
            <a:off x="5466623" y="4695017"/>
            <a:ext cx="591608" cy="136493"/>
          </a:xfrm>
          <a:prstGeom prst="flowChartProcess">
            <a:avLst/>
          </a:prstGeom>
          <a:solidFill>
            <a:srgbClr val="008080"/>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400">
              <a:solidFill>
                <a:prstClr val="white"/>
              </a:solidFill>
            </a:endParaRPr>
          </a:p>
        </p:txBody>
      </p:sp>
      <p:sp>
        <p:nvSpPr>
          <p:cNvPr id="217112" name="AutoShape 23"/>
          <p:cNvSpPr>
            <a:spLocks noChangeArrowheads="1"/>
          </p:cNvSpPr>
          <p:nvPr/>
        </p:nvSpPr>
        <p:spPr bwMode="auto">
          <a:xfrm>
            <a:off x="5466623" y="4831510"/>
            <a:ext cx="591608" cy="227489"/>
          </a:xfrm>
          <a:prstGeom prst="flowChartProcess">
            <a:avLst/>
          </a:prstGeom>
          <a:solidFill>
            <a:srgbClr val="666699"/>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a:solidFill>
                <a:prstClr val="white"/>
              </a:solidFill>
            </a:endParaRPr>
          </a:p>
        </p:txBody>
      </p:sp>
      <p:sp>
        <p:nvSpPr>
          <p:cNvPr id="217113" name="AutoShape 24"/>
          <p:cNvSpPr>
            <a:spLocks noChangeArrowheads="1"/>
          </p:cNvSpPr>
          <p:nvPr/>
        </p:nvSpPr>
        <p:spPr bwMode="auto">
          <a:xfrm>
            <a:off x="5466623" y="5058999"/>
            <a:ext cx="591608" cy="45498"/>
          </a:xfrm>
          <a:prstGeom prst="flowChartProcess">
            <a:avLst/>
          </a:prstGeom>
          <a:solidFill>
            <a:srgbClr val="FFFFFF"/>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sz="1800">
              <a:solidFill>
                <a:prstClr val="white"/>
              </a:solidFill>
            </a:endParaRPr>
          </a:p>
        </p:txBody>
      </p:sp>
      <p:sp>
        <p:nvSpPr>
          <p:cNvPr id="217114" name="AutoShape 25"/>
          <p:cNvSpPr>
            <a:spLocks noChangeArrowheads="1"/>
          </p:cNvSpPr>
          <p:nvPr/>
        </p:nvSpPr>
        <p:spPr bwMode="auto">
          <a:xfrm>
            <a:off x="5466623" y="5104496"/>
            <a:ext cx="591608" cy="227489"/>
          </a:xfrm>
          <a:prstGeom prst="flowChartProcess">
            <a:avLst/>
          </a:prstGeom>
          <a:solidFill>
            <a:srgbClr val="969696"/>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600">
              <a:solidFill>
                <a:prstClr val="white"/>
              </a:solidFill>
            </a:endParaRPr>
          </a:p>
        </p:txBody>
      </p:sp>
      <p:sp>
        <p:nvSpPr>
          <p:cNvPr id="217115" name="AutoShape 26"/>
          <p:cNvSpPr>
            <a:spLocks noChangeArrowheads="1"/>
          </p:cNvSpPr>
          <p:nvPr/>
        </p:nvSpPr>
        <p:spPr bwMode="auto">
          <a:xfrm>
            <a:off x="5466623" y="5331985"/>
            <a:ext cx="591608" cy="136493"/>
          </a:xfrm>
          <a:prstGeom prst="flowChartProcess">
            <a:avLst/>
          </a:prstGeom>
          <a:solidFill>
            <a:srgbClr val="800080"/>
          </a:solidFill>
          <a:ln w="12700">
            <a:solidFill>
              <a:schemeClr val="tx1"/>
            </a:solidFill>
            <a:miter lim="800000"/>
            <a:headEnd type="none" w="sm" len="sm"/>
            <a:tailEnd type="none" w="sm" len="sm"/>
          </a:ln>
        </p:spPr>
        <p:txBody>
          <a:bodyPr wrap="none" anchor="ctr" anchorCtr="1"/>
          <a:lstStyle/>
          <a:p>
            <a:pPr algn="ctr">
              <a:buClr>
                <a:srgbClr val="000000"/>
              </a:buClr>
              <a:buSzPct val="100000"/>
              <a:buFont typeface="Times New Roman" charset="0"/>
              <a:buNone/>
            </a:pPr>
            <a:endParaRPr lang="en-US" sz="1800">
              <a:solidFill>
                <a:prstClr val="white"/>
              </a:solidFill>
            </a:endParaRPr>
          </a:p>
        </p:txBody>
      </p:sp>
      <p:grpSp>
        <p:nvGrpSpPr>
          <p:cNvPr id="217116" name="Group 27"/>
          <p:cNvGrpSpPr>
            <a:grpSpLocks/>
          </p:cNvGrpSpPr>
          <p:nvPr/>
        </p:nvGrpSpPr>
        <p:grpSpPr bwMode="auto">
          <a:xfrm>
            <a:off x="4344084" y="6164944"/>
            <a:ext cx="241763" cy="241706"/>
            <a:chOff x="4784" y="2819"/>
            <a:chExt cx="255" cy="255"/>
          </a:xfrm>
        </p:grpSpPr>
        <p:sp>
          <p:nvSpPr>
            <p:cNvPr id="217141" name="Oval 28"/>
            <p:cNvSpPr>
              <a:spLocks noChangeArrowheads="1"/>
            </p:cNvSpPr>
            <p:nvPr/>
          </p:nvSpPr>
          <p:spPr bwMode="auto">
            <a:xfrm>
              <a:off x="4784" y="2819"/>
              <a:ext cx="255" cy="255"/>
            </a:xfrm>
            <a:prstGeom prst="ellipse">
              <a:avLst/>
            </a:prstGeom>
            <a:solidFill>
              <a:srgbClr val="008080"/>
            </a:solidFill>
            <a:ln w="12700">
              <a:solidFill>
                <a:schemeClr val="tx1"/>
              </a:solidFill>
              <a:round/>
              <a:headEnd type="none" w="sm" len="sm"/>
              <a:tailEnd type="none" w="sm" len="sm"/>
            </a:ln>
          </p:spPr>
          <p:txBody>
            <a:bodyPr wrap="none" anchor="ctr"/>
            <a:lstStyle/>
            <a:p>
              <a:pPr>
                <a:buClr>
                  <a:srgbClr val="000000"/>
                </a:buClr>
                <a:buSzPct val="100000"/>
                <a:buFont typeface="Times New Roman" charset="0"/>
                <a:buNone/>
              </a:pPr>
              <a:endParaRPr lang="en-US" sz="1800">
                <a:solidFill>
                  <a:prstClr val="white"/>
                </a:solidFill>
              </a:endParaRPr>
            </a:p>
          </p:txBody>
        </p:sp>
        <p:sp>
          <p:nvSpPr>
            <p:cNvPr id="217142" name="AutoShape 29"/>
            <p:cNvSpPr>
              <a:spLocks noChangeArrowheads="1"/>
            </p:cNvSpPr>
            <p:nvPr/>
          </p:nvSpPr>
          <p:spPr bwMode="auto">
            <a:xfrm flipH="1">
              <a:off x="4873" y="2875"/>
              <a:ext cx="87" cy="149"/>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buClr>
                  <a:srgbClr val="000000"/>
                </a:buClr>
                <a:buSzPct val="100000"/>
                <a:buFont typeface="Times New Roman" charset="0"/>
                <a:buNone/>
              </a:pPr>
              <a:endParaRPr lang="en-US" sz="1800">
                <a:solidFill>
                  <a:prstClr val="white"/>
                </a:solidFill>
              </a:endParaRPr>
            </a:p>
          </p:txBody>
        </p:sp>
        <p:sp>
          <p:nvSpPr>
            <p:cNvPr id="217143" name="AutoShape 30"/>
            <p:cNvSpPr>
              <a:spLocks noChangeArrowheads="1"/>
            </p:cNvSpPr>
            <p:nvPr/>
          </p:nvSpPr>
          <p:spPr bwMode="auto">
            <a:xfrm rot="-8460389">
              <a:off x="4795" y="2853"/>
              <a:ext cx="31" cy="33"/>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sz="1800">
                <a:solidFill>
                  <a:prstClr val="white"/>
                </a:solidFill>
              </a:endParaRPr>
            </a:p>
          </p:txBody>
        </p:sp>
      </p:grpSp>
      <p:grpSp>
        <p:nvGrpSpPr>
          <p:cNvPr id="217117" name="Group 31"/>
          <p:cNvGrpSpPr>
            <a:grpSpLocks/>
          </p:cNvGrpSpPr>
          <p:nvPr/>
        </p:nvGrpSpPr>
        <p:grpSpPr bwMode="auto">
          <a:xfrm>
            <a:off x="5642020" y="6164944"/>
            <a:ext cx="241763" cy="241706"/>
            <a:chOff x="4201" y="2912"/>
            <a:chExt cx="255" cy="255"/>
          </a:xfrm>
        </p:grpSpPr>
        <p:sp>
          <p:nvSpPr>
            <p:cNvPr id="217138" name="Oval 32"/>
            <p:cNvSpPr>
              <a:spLocks noChangeArrowheads="1"/>
            </p:cNvSpPr>
            <p:nvPr/>
          </p:nvSpPr>
          <p:spPr bwMode="auto">
            <a:xfrm>
              <a:off x="4201" y="2912"/>
              <a:ext cx="255" cy="255"/>
            </a:xfrm>
            <a:prstGeom prst="ellipse">
              <a:avLst/>
            </a:prstGeom>
            <a:solidFill>
              <a:srgbClr val="800080"/>
            </a:solidFill>
            <a:ln w="12700">
              <a:solidFill>
                <a:schemeClr val="tx1"/>
              </a:solidFill>
              <a:round/>
              <a:headEnd type="none" w="sm" len="sm"/>
              <a:tailEnd type="none" w="sm" len="sm"/>
            </a:ln>
          </p:spPr>
          <p:txBody>
            <a:bodyPr wrap="none" anchor="ctr"/>
            <a:lstStyle/>
            <a:p>
              <a:pPr>
                <a:buClr>
                  <a:srgbClr val="000000"/>
                </a:buClr>
                <a:buSzPct val="100000"/>
                <a:buFont typeface="Times New Roman" charset="0"/>
                <a:buNone/>
              </a:pPr>
              <a:endParaRPr lang="en-US" sz="1800">
                <a:solidFill>
                  <a:prstClr val="white"/>
                </a:solidFill>
              </a:endParaRPr>
            </a:p>
          </p:txBody>
        </p:sp>
        <p:sp>
          <p:nvSpPr>
            <p:cNvPr id="217139" name="AutoShape 33"/>
            <p:cNvSpPr>
              <a:spLocks noChangeArrowheads="1"/>
            </p:cNvSpPr>
            <p:nvPr/>
          </p:nvSpPr>
          <p:spPr bwMode="auto">
            <a:xfrm flipH="1">
              <a:off x="4290" y="2968"/>
              <a:ext cx="87" cy="149"/>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buClr>
                  <a:srgbClr val="000000"/>
                </a:buClr>
                <a:buSzPct val="100000"/>
                <a:buFont typeface="Times New Roman" charset="0"/>
                <a:buNone/>
              </a:pPr>
              <a:endParaRPr lang="en-US" sz="1800">
                <a:solidFill>
                  <a:prstClr val="white"/>
                </a:solidFill>
              </a:endParaRPr>
            </a:p>
          </p:txBody>
        </p:sp>
        <p:sp>
          <p:nvSpPr>
            <p:cNvPr id="217140" name="AutoShape 34"/>
            <p:cNvSpPr>
              <a:spLocks noChangeArrowheads="1"/>
            </p:cNvSpPr>
            <p:nvPr/>
          </p:nvSpPr>
          <p:spPr bwMode="auto">
            <a:xfrm rot="-8460389">
              <a:off x="4212" y="2946"/>
              <a:ext cx="31" cy="33"/>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sz="1800">
                <a:solidFill>
                  <a:prstClr val="white"/>
                </a:solidFill>
              </a:endParaRPr>
            </a:p>
          </p:txBody>
        </p:sp>
      </p:grpSp>
      <p:grpSp>
        <p:nvGrpSpPr>
          <p:cNvPr id="217118" name="Group 35"/>
          <p:cNvGrpSpPr>
            <a:grpSpLocks/>
          </p:cNvGrpSpPr>
          <p:nvPr/>
        </p:nvGrpSpPr>
        <p:grpSpPr bwMode="auto">
          <a:xfrm>
            <a:off x="3088813" y="6164944"/>
            <a:ext cx="238919" cy="238863"/>
            <a:chOff x="3689" y="1658"/>
            <a:chExt cx="576" cy="576"/>
          </a:xfrm>
        </p:grpSpPr>
        <p:grpSp>
          <p:nvGrpSpPr>
            <p:cNvPr id="217134" name="Group 36"/>
            <p:cNvGrpSpPr>
              <a:grpSpLocks/>
            </p:cNvGrpSpPr>
            <p:nvPr/>
          </p:nvGrpSpPr>
          <p:grpSpPr bwMode="auto">
            <a:xfrm>
              <a:off x="3689" y="1658"/>
              <a:ext cx="576" cy="576"/>
              <a:chOff x="4269" y="2781"/>
              <a:chExt cx="576" cy="576"/>
            </a:xfrm>
          </p:grpSpPr>
          <p:sp>
            <p:nvSpPr>
              <p:cNvPr id="217136" name="Oval 37"/>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pPr>
                  <a:buClr>
                    <a:srgbClr val="000000"/>
                  </a:buClr>
                  <a:buSzPct val="100000"/>
                  <a:buFont typeface="Times New Roman" charset="0"/>
                  <a:buNone/>
                </a:pPr>
                <a:endParaRPr lang="en-US" sz="1800">
                  <a:solidFill>
                    <a:prstClr val="white"/>
                  </a:solidFill>
                </a:endParaRPr>
              </a:p>
            </p:txBody>
          </p:sp>
          <p:sp>
            <p:nvSpPr>
              <p:cNvPr id="217137" name="AutoShape 38"/>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buClr>
                    <a:srgbClr val="000000"/>
                  </a:buClr>
                  <a:buSzPct val="100000"/>
                  <a:buFont typeface="Times New Roman" charset="0"/>
                  <a:buNone/>
                </a:pPr>
                <a:endParaRPr lang="en-US" sz="1800">
                  <a:solidFill>
                    <a:prstClr val="white"/>
                  </a:solidFill>
                </a:endParaRPr>
              </a:p>
            </p:txBody>
          </p:sp>
        </p:grpSp>
        <p:sp>
          <p:nvSpPr>
            <p:cNvPr id="217135" name="AutoShape 39"/>
            <p:cNvSpPr>
              <a:spLocks noChangeArrowheads="1"/>
            </p:cNvSpPr>
            <p:nvPr/>
          </p:nvSpPr>
          <p:spPr bwMode="auto">
            <a:xfrm rot="-8460389">
              <a:off x="3714" y="1735"/>
              <a:ext cx="69" cy="7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sz="1800">
                <a:solidFill>
                  <a:prstClr val="white"/>
                </a:solidFill>
              </a:endParaRPr>
            </a:p>
          </p:txBody>
        </p:sp>
      </p:grpSp>
      <p:grpSp>
        <p:nvGrpSpPr>
          <p:cNvPr id="217119" name="Group 40"/>
          <p:cNvGrpSpPr>
            <a:grpSpLocks/>
          </p:cNvGrpSpPr>
          <p:nvPr/>
        </p:nvGrpSpPr>
        <p:grpSpPr bwMode="auto">
          <a:xfrm>
            <a:off x="3076487" y="4907339"/>
            <a:ext cx="238919" cy="238863"/>
            <a:chOff x="3689" y="1658"/>
            <a:chExt cx="576" cy="576"/>
          </a:xfrm>
        </p:grpSpPr>
        <p:grpSp>
          <p:nvGrpSpPr>
            <p:cNvPr id="217130" name="Group 41"/>
            <p:cNvGrpSpPr>
              <a:grpSpLocks/>
            </p:cNvGrpSpPr>
            <p:nvPr/>
          </p:nvGrpSpPr>
          <p:grpSpPr bwMode="auto">
            <a:xfrm>
              <a:off x="3689" y="1658"/>
              <a:ext cx="576" cy="576"/>
              <a:chOff x="4269" y="2781"/>
              <a:chExt cx="576" cy="576"/>
            </a:xfrm>
          </p:grpSpPr>
          <p:sp>
            <p:nvSpPr>
              <p:cNvPr id="217132" name="Oval 42"/>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pPr>
                  <a:buClr>
                    <a:srgbClr val="000000"/>
                  </a:buClr>
                  <a:buSzPct val="100000"/>
                  <a:buFont typeface="Times New Roman" charset="0"/>
                  <a:buNone/>
                </a:pPr>
                <a:endParaRPr lang="en-US" sz="1800">
                  <a:solidFill>
                    <a:prstClr val="white"/>
                  </a:solidFill>
                </a:endParaRPr>
              </a:p>
            </p:txBody>
          </p:sp>
          <p:sp>
            <p:nvSpPr>
              <p:cNvPr id="217133" name="AutoShape 43"/>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buClr>
                    <a:srgbClr val="000000"/>
                  </a:buClr>
                  <a:buSzPct val="100000"/>
                  <a:buFont typeface="Times New Roman" charset="0"/>
                  <a:buNone/>
                </a:pPr>
                <a:endParaRPr lang="en-US" sz="1800">
                  <a:solidFill>
                    <a:prstClr val="white"/>
                  </a:solidFill>
                </a:endParaRPr>
              </a:p>
            </p:txBody>
          </p:sp>
        </p:grpSp>
        <p:sp>
          <p:nvSpPr>
            <p:cNvPr id="217131" name="AutoShape 44"/>
            <p:cNvSpPr>
              <a:spLocks noChangeArrowheads="1"/>
            </p:cNvSpPr>
            <p:nvPr/>
          </p:nvSpPr>
          <p:spPr bwMode="auto">
            <a:xfrm rot="-8460389">
              <a:off x="3714" y="1735"/>
              <a:ext cx="69" cy="7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sz="1800">
                <a:solidFill>
                  <a:prstClr val="white"/>
                </a:solidFill>
              </a:endParaRPr>
            </a:p>
          </p:txBody>
        </p:sp>
      </p:grpSp>
      <p:grpSp>
        <p:nvGrpSpPr>
          <p:cNvPr id="217120" name="Group 45"/>
          <p:cNvGrpSpPr>
            <a:grpSpLocks/>
          </p:cNvGrpSpPr>
          <p:nvPr/>
        </p:nvGrpSpPr>
        <p:grpSpPr bwMode="auto">
          <a:xfrm>
            <a:off x="4381060" y="4895017"/>
            <a:ext cx="241763" cy="241707"/>
            <a:chOff x="4784" y="2819"/>
            <a:chExt cx="255" cy="255"/>
          </a:xfrm>
        </p:grpSpPr>
        <p:sp>
          <p:nvSpPr>
            <p:cNvPr id="217127" name="Oval 46"/>
            <p:cNvSpPr>
              <a:spLocks noChangeArrowheads="1"/>
            </p:cNvSpPr>
            <p:nvPr/>
          </p:nvSpPr>
          <p:spPr bwMode="auto">
            <a:xfrm>
              <a:off x="4784" y="2819"/>
              <a:ext cx="255" cy="255"/>
            </a:xfrm>
            <a:prstGeom prst="ellipse">
              <a:avLst/>
            </a:prstGeom>
            <a:solidFill>
              <a:srgbClr val="008080"/>
            </a:solidFill>
            <a:ln w="12700">
              <a:solidFill>
                <a:schemeClr val="tx1"/>
              </a:solidFill>
              <a:round/>
              <a:headEnd type="none" w="sm" len="sm"/>
              <a:tailEnd type="none" w="sm" len="sm"/>
            </a:ln>
          </p:spPr>
          <p:txBody>
            <a:bodyPr wrap="none" anchor="ctr"/>
            <a:lstStyle/>
            <a:p>
              <a:pPr>
                <a:buClr>
                  <a:srgbClr val="000000"/>
                </a:buClr>
                <a:buSzPct val="100000"/>
                <a:buFont typeface="Times New Roman" charset="0"/>
                <a:buNone/>
              </a:pPr>
              <a:endParaRPr lang="en-US" sz="1800">
                <a:solidFill>
                  <a:prstClr val="white"/>
                </a:solidFill>
              </a:endParaRPr>
            </a:p>
          </p:txBody>
        </p:sp>
        <p:sp>
          <p:nvSpPr>
            <p:cNvPr id="217128" name="AutoShape 47"/>
            <p:cNvSpPr>
              <a:spLocks noChangeArrowheads="1"/>
            </p:cNvSpPr>
            <p:nvPr/>
          </p:nvSpPr>
          <p:spPr bwMode="auto">
            <a:xfrm flipH="1">
              <a:off x="4873" y="2875"/>
              <a:ext cx="87" cy="149"/>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buClr>
                  <a:srgbClr val="000000"/>
                </a:buClr>
                <a:buSzPct val="100000"/>
                <a:buFont typeface="Times New Roman" charset="0"/>
                <a:buNone/>
              </a:pPr>
              <a:endParaRPr lang="en-US" sz="1800">
                <a:solidFill>
                  <a:prstClr val="white"/>
                </a:solidFill>
              </a:endParaRPr>
            </a:p>
          </p:txBody>
        </p:sp>
        <p:sp>
          <p:nvSpPr>
            <p:cNvPr id="217129" name="AutoShape 48"/>
            <p:cNvSpPr>
              <a:spLocks noChangeArrowheads="1"/>
            </p:cNvSpPr>
            <p:nvPr/>
          </p:nvSpPr>
          <p:spPr bwMode="auto">
            <a:xfrm rot="-8460389">
              <a:off x="4795" y="2853"/>
              <a:ext cx="31" cy="33"/>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sz="1800">
                <a:solidFill>
                  <a:prstClr val="white"/>
                </a:solidFill>
              </a:endParaRPr>
            </a:p>
          </p:txBody>
        </p:sp>
      </p:grpSp>
      <p:grpSp>
        <p:nvGrpSpPr>
          <p:cNvPr id="217121" name="Group 49"/>
          <p:cNvGrpSpPr>
            <a:grpSpLocks/>
          </p:cNvGrpSpPr>
          <p:nvPr/>
        </p:nvGrpSpPr>
        <p:grpSpPr bwMode="auto">
          <a:xfrm>
            <a:off x="5660034" y="4889330"/>
            <a:ext cx="241763" cy="241707"/>
            <a:chOff x="4201" y="2912"/>
            <a:chExt cx="255" cy="255"/>
          </a:xfrm>
        </p:grpSpPr>
        <p:sp>
          <p:nvSpPr>
            <p:cNvPr id="217124" name="Oval 50"/>
            <p:cNvSpPr>
              <a:spLocks noChangeArrowheads="1"/>
            </p:cNvSpPr>
            <p:nvPr/>
          </p:nvSpPr>
          <p:spPr bwMode="auto">
            <a:xfrm>
              <a:off x="4201" y="2912"/>
              <a:ext cx="255" cy="255"/>
            </a:xfrm>
            <a:prstGeom prst="ellipse">
              <a:avLst/>
            </a:prstGeom>
            <a:solidFill>
              <a:srgbClr val="800080"/>
            </a:solidFill>
            <a:ln w="12700">
              <a:solidFill>
                <a:schemeClr val="tx1"/>
              </a:solidFill>
              <a:round/>
              <a:headEnd type="none" w="sm" len="sm"/>
              <a:tailEnd type="none" w="sm" len="sm"/>
            </a:ln>
          </p:spPr>
          <p:txBody>
            <a:bodyPr wrap="none" anchor="ctr"/>
            <a:lstStyle/>
            <a:p>
              <a:pPr>
                <a:buClr>
                  <a:srgbClr val="000000"/>
                </a:buClr>
                <a:buSzPct val="100000"/>
                <a:buFont typeface="Times New Roman" charset="0"/>
                <a:buNone/>
              </a:pPr>
              <a:endParaRPr lang="en-US" sz="1800">
                <a:solidFill>
                  <a:prstClr val="white"/>
                </a:solidFill>
              </a:endParaRPr>
            </a:p>
          </p:txBody>
        </p:sp>
        <p:sp>
          <p:nvSpPr>
            <p:cNvPr id="217125" name="AutoShape 51"/>
            <p:cNvSpPr>
              <a:spLocks noChangeArrowheads="1"/>
            </p:cNvSpPr>
            <p:nvPr/>
          </p:nvSpPr>
          <p:spPr bwMode="auto">
            <a:xfrm flipH="1">
              <a:off x="4290" y="2968"/>
              <a:ext cx="87" cy="149"/>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buClr>
                  <a:srgbClr val="000000"/>
                </a:buClr>
                <a:buSzPct val="100000"/>
                <a:buFont typeface="Times New Roman" charset="0"/>
                <a:buNone/>
              </a:pPr>
              <a:endParaRPr lang="en-US" sz="1800">
                <a:solidFill>
                  <a:prstClr val="white"/>
                </a:solidFill>
              </a:endParaRPr>
            </a:p>
          </p:txBody>
        </p:sp>
        <p:sp>
          <p:nvSpPr>
            <p:cNvPr id="217126" name="AutoShape 52"/>
            <p:cNvSpPr>
              <a:spLocks noChangeArrowheads="1"/>
            </p:cNvSpPr>
            <p:nvPr/>
          </p:nvSpPr>
          <p:spPr bwMode="auto">
            <a:xfrm rot="-8460389">
              <a:off x="4212" y="2946"/>
              <a:ext cx="31" cy="33"/>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sz="1800">
                <a:solidFill>
                  <a:prstClr val="white"/>
                </a:solidFill>
              </a:endParaRPr>
            </a:p>
          </p:txBody>
        </p:sp>
      </p:grpSp>
      <p:sp>
        <p:nvSpPr>
          <p:cNvPr id="217122" name="Text Box 54"/>
          <p:cNvSpPr txBox="1">
            <a:spLocks noChangeArrowheads="1"/>
          </p:cNvSpPr>
          <p:nvPr/>
        </p:nvSpPr>
        <p:spPr bwMode="auto">
          <a:xfrm>
            <a:off x="838200" y="5106815"/>
            <a:ext cx="1752600" cy="7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pPr>
            <a:r>
              <a:rPr lang="en-US" sz="2000">
                <a:solidFill>
                  <a:srgbClr val="0036A6"/>
                </a:solidFill>
              </a:rPr>
              <a:t>Protected system calls </a:t>
            </a:r>
          </a:p>
        </p:txBody>
      </p:sp>
      <p:sp>
        <p:nvSpPr>
          <p:cNvPr id="217123" name="Text Box 55"/>
          <p:cNvSpPr txBox="1">
            <a:spLocks noChangeArrowheads="1"/>
          </p:cNvSpPr>
          <p:nvPr/>
        </p:nvSpPr>
        <p:spPr bwMode="auto">
          <a:xfrm>
            <a:off x="6400800" y="4707086"/>
            <a:ext cx="251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buClr>
                <a:srgbClr val="000000"/>
              </a:buClr>
              <a:buSzPct val="100000"/>
              <a:buFont typeface="Times New Roman" charset="0"/>
              <a:buNone/>
            </a:pPr>
            <a:r>
              <a:rPr lang="en-US" sz="1800" dirty="0">
                <a:solidFill>
                  <a:srgbClr val="0036A6"/>
                </a:solidFill>
                <a:cs typeface="Arial" charset="0"/>
              </a:rPr>
              <a:t>...and </a:t>
            </a:r>
            <a:r>
              <a:rPr lang="en-US" sz="1800" dirty="0" err="1" smtClean="0">
                <a:solidFill>
                  <a:srgbClr val="0036A6"/>
                </a:solidFill>
                <a:cs typeface="Arial" charset="0"/>
              </a:rPr>
              <a:t>upcalls</a:t>
            </a:r>
            <a:r>
              <a:rPr lang="en-US" sz="1800" dirty="0">
                <a:solidFill>
                  <a:srgbClr val="0036A6"/>
                </a:solidFill>
                <a:cs typeface="Arial" charset="0"/>
              </a:rPr>
              <a:t> </a:t>
            </a:r>
            <a:r>
              <a:rPr lang="en-US" sz="1800" dirty="0" smtClean="0">
                <a:solidFill>
                  <a:srgbClr val="0036A6"/>
                </a:solidFill>
                <a:cs typeface="Arial" charset="0"/>
              </a:rPr>
              <a:t>(signals)</a:t>
            </a:r>
          </a:p>
          <a:p>
            <a:pPr eaLnBrk="1" hangingPunct="1">
              <a:buClr>
                <a:srgbClr val="000000"/>
              </a:buClr>
              <a:buSzPct val="100000"/>
              <a:buFont typeface="Times New Roman" charset="0"/>
              <a:buNone/>
            </a:pPr>
            <a:r>
              <a:rPr lang="en-US" sz="1800" dirty="0" smtClean="0">
                <a:solidFill>
                  <a:srgbClr val="0036A6"/>
                </a:solidFill>
                <a:cs typeface="Arial" charset="0"/>
              </a:rPr>
              <a:t>Kernel sends signals, e.g., to notify processes of faults.</a:t>
            </a:r>
            <a:endParaRPr lang="en-US" sz="1800" dirty="0">
              <a:solidFill>
                <a:srgbClr val="0036A6"/>
              </a:solidFill>
              <a:cs typeface="Arial" charset="0"/>
            </a:endParaRPr>
          </a:p>
        </p:txBody>
      </p:sp>
    </p:spTree>
    <p:extLst>
      <p:ext uri="{BB962C8B-B14F-4D97-AF65-F5344CB8AC3E}">
        <p14:creationId xmlns:p14="http://schemas.microsoft.com/office/powerpoint/2010/main" val="28938200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715000" y="1877350"/>
            <a:ext cx="3145270" cy="2161250"/>
          </a:xfrm>
          <a:prstGeom prst="rect">
            <a:avLst/>
          </a:prstGeom>
        </p:spPr>
      </p:pic>
      <p:sp>
        <p:nvSpPr>
          <p:cNvPr id="6" name="Rectangle 5"/>
          <p:cNvSpPr/>
          <p:nvPr/>
        </p:nvSpPr>
        <p:spPr>
          <a:xfrm>
            <a:off x="609600" y="2057400"/>
            <a:ext cx="7467600" cy="1938992"/>
          </a:xfrm>
          <a:prstGeom prst="rect">
            <a:avLst/>
          </a:prstGeom>
        </p:spPr>
        <p:txBody>
          <a:bodyPr wrap="square">
            <a:spAutoFit/>
          </a:bodyPr>
          <a:lstStyle/>
          <a:p>
            <a:r>
              <a:rPr lang="hu-HU" u="sng" dirty="0" smtClean="0">
                <a:solidFill>
                  <a:srgbClr val="00264D"/>
                </a:solidFill>
              </a:rPr>
              <a:t>How to seize control of the terminal</a:t>
            </a:r>
          </a:p>
          <a:p>
            <a:r>
              <a:rPr lang="hu-HU" dirty="0" smtClean="0">
                <a:solidFill>
                  <a:schemeClr val="accent3">
                    <a:lumMod val="60000"/>
                    <a:lumOff val="40000"/>
                  </a:schemeClr>
                </a:solidFill>
              </a:rPr>
              <a:t>if (</a:t>
            </a:r>
            <a:r>
              <a:rPr lang="hu-HU" b="1" dirty="0">
                <a:solidFill>
                  <a:schemeClr val="accent3">
                    <a:lumMod val="60000"/>
                    <a:lumOff val="40000"/>
                  </a:schemeClr>
                </a:solidFill>
              </a:rPr>
              <a:t>tcsetpgrp</a:t>
            </a:r>
            <a:r>
              <a:rPr lang="hu-HU" dirty="0" smtClean="0">
                <a:solidFill>
                  <a:schemeClr val="accent3">
                    <a:lumMod val="60000"/>
                    <a:lumOff val="40000"/>
                  </a:schemeClr>
                </a:solidFill>
              </a:rPr>
              <a:t>(0, getpid()) </a:t>
            </a:r>
            <a:r>
              <a:rPr lang="hu-HU" dirty="0">
                <a:solidFill>
                  <a:schemeClr val="accent3">
                    <a:lumMod val="60000"/>
                    <a:lumOff val="40000"/>
                  </a:schemeClr>
                </a:solidFill>
              </a:rPr>
              <a:t>&lt; 0) {</a:t>
            </a:r>
          </a:p>
          <a:p>
            <a:r>
              <a:rPr lang="hu-HU" dirty="0">
                <a:solidFill>
                  <a:schemeClr val="accent3">
                    <a:lumMod val="60000"/>
                    <a:lumOff val="40000"/>
                  </a:schemeClr>
                </a:solidFill>
              </a:rPr>
              <a:t>	    perror("tcsetpgrp failure");</a:t>
            </a:r>
          </a:p>
          <a:p>
            <a:r>
              <a:rPr lang="hu-HU" dirty="0">
                <a:solidFill>
                  <a:schemeClr val="accent3">
                    <a:lumMod val="60000"/>
                    <a:lumOff val="40000"/>
                  </a:schemeClr>
                </a:solidFill>
              </a:rPr>
              <a:t>	    exit(EXIT_FAILURE)</a:t>
            </a:r>
            <a:r>
              <a:rPr lang="hu-HU" dirty="0" smtClean="0">
                <a:solidFill>
                  <a:schemeClr val="accent3">
                    <a:lumMod val="60000"/>
                    <a:lumOff val="40000"/>
                  </a:schemeClr>
                </a:solidFill>
              </a:rPr>
              <a:t>;</a:t>
            </a:r>
          </a:p>
          <a:p>
            <a:r>
              <a:rPr lang="hu-HU" dirty="0" smtClean="0">
                <a:solidFill>
                  <a:schemeClr val="accent3">
                    <a:lumMod val="60000"/>
                    <a:lumOff val="40000"/>
                  </a:schemeClr>
                </a:solidFill>
              </a:rPr>
              <a:t>}</a:t>
            </a:r>
            <a:endParaRPr lang="hu-HU" dirty="0">
              <a:solidFill>
                <a:schemeClr val="accent3">
                  <a:lumMod val="60000"/>
                  <a:lumOff val="40000"/>
                </a:schemeClr>
              </a:solidFill>
            </a:endParaRPr>
          </a:p>
        </p:txBody>
      </p:sp>
      <p:sp>
        <p:nvSpPr>
          <p:cNvPr id="8" name="Title 7"/>
          <p:cNvSpPr>
            <a:spLocks noGrp="1"/>
          </p:cNvSpPr>
          <p:nvPr>
            <p:ph type="title"/>
          </p:nvPr>
        </p:nvSpPr>
        <p:spPr/>
        <p:txBody>
          <a:bodyPr/>
          <a:lstStyle/>
          <a:p>
            <a:r>
              <a:rPr lang="en-US" dirty="0" smtClean="0"/>
              <a:t>You shouldn’t have to know</a:t>
            </a:r>
            <a:endParaRPr lang="en-US" dirty="0"/>
          </a:p>
        </p:txBody>
      </p:sp>
      <p:sp>
        <p:nvSpPr>
          <p:cNvPr id="9" name="TextBox 8"/>
          <p:cNvSpPr txBox="1"/>
          <p:nvPr/>
        </p:nvSpPr>
        <p:spPr>
          <a:xfrm>
            <a:off x="990601" y="4343400"/>
            <a:ext cx="6629400" cy="1938992"/>
          </a:xfrm>
          <a:prstGeom prst="rect">
            <a:avLst/>
          </a:prstGeom>
          <a:noFill/>
        </p:spPr>
        <p:txBody>
          <a:bodyPr wrap="square" rtlCol="0">
            <a:spAutoFit/>
          </a:bodyPr>
          <a:lstStyle/>
          <a:p>
            <a:r>
              <a:rPr lang="en-US" sz="2000" b="1" dirty="0" smtClean="0">
                <a:solidFill>
                  <a:srgbClr val="00264D"/>
                </a:solidFill>
              </a:rPr>
              <a:t>Translation</a:t>
            </a:r>
            <a:r>
              <a:rPr lang="en-US" sz="2000" dirty="0" smtClean="0">
                <a:solidFill>
                  <a:srgbClr val="00264D"/>
                </a:solidFill>
              </a:rPr>
              <a:t>: “Terminal control set process group for </a:t>
            </a:r>
            <a:r>
              <a:rPr lang="en-US" sz="2000" dirty="0" err="1" smtClean="0">
                <a:solidFill>
                  <a:srgbClr val="00264D"/>
                </a:solidFill>
              </a:rPr>
              <a:t>stdin</a:t>
            </a:r>
            <a:r>
              <a:rPr lang="en-US" sz="2000" dirty="0" smtClean="0">
                <a:solidFill>
                  <a:srgbClr val="00264D"/>
                </a:solidFill>
              </a:rPr>
              <a:t> (file descriptor 0) to the process group of which I am a leader.  </a:t>
            </a:r>
            <a:r>
              <a:rPr lang="en-US" sz="2000" dirty="0" err="1" smtClean="0">
                <a:solidFill>
                  <a:srgbClr val="00264D"/>
                </a:solidFill>
              </a:rPr>
              <a:t>Stdin</a:t>
            </a:r>
            <a:r>
              <a:rPr lang="en-US" sz="2000" dirty="0" smtClean="0">
                <a:solidFill>
                  <a:srgbClr val="00264D"/>
                </a:solidFill>
              </a:rPr>
              <a:t> is a </a:t>
            </a:r>
            <a:r>
              <a:rPr lang="en-US" sz="2000" dirty="0" err="1" smtClean="0">
                <a:solidFill>
                  <a:srgbClr val="00264D"/>
                </a:solidFill>
              </a:rPr>
              <a:t>tty</a:t>
            </a:r>
            <a:r>
              <a:rPr lang="en-US" sz="2000" dirty="0" smtClean="0">
                <a:solidFill>
                  <a:srgbClr val="00264D"/>
                </a:solidFill>
              </a:rPr>
              <a:t> and I want control of it.”</a:t>
            </a:r>
          </a:p>
          <a:p>
            <a:endParaRPr lang="en-US" sz="2000" dirty="0">
              <a:solidFill>
                <a:srgbClr val="00264D"/>
              </a:solidFill>
            </a:endParaRPr>
          </a:p>
          <a:p>
            <a:r>
              <a:rPr lang="en-US" sz="2000" dirty="0" smtClean="0">
                <a:solidFill>
                  <a:srgbClr val="00264D"/>
                </a:solidFill>
              </a:rPr>
              <a:t>You can also use </a:t>
            </a:r>
            <a:r>
              <a:rPr lang="en-US" sz="2000" b="1" dirty="0" err="1" smtClean="0">
                <a:solidFill>
                  <a:srgbClr val="00264D"/>
                </a:solidFill>
              </a:rPr>
              <a:t>tcsetpgrp</a:t>
            </a:r>
            <a:r>
              <a:rPr lang="en-US" sz="2000" dirty="0" smtClean="0">
                <a:solidFill>
                  <a:srgbClr val="00264D"/>
                </a:solidFill>
              </a:rPr>
              <a:t> to pass control of the terminal to some other process group named by </a:t>
            </a:r>
            <a:r>
              <a:rPr lang="en-US" sz="2000" dirty="0" err="1" smtClean="0">
                <a:solidFill>
                  <a:srgbClr val="00264D"/>
                </a:solidFill>
              </a:rPr>
              <a:t>pgid</a:t>
            </a:r>
            <a:r>
              <a:rPr lang="en-US" sz="2000" dirty="0" smtClean="0">
                <a:solidFill>
                  <a:srgbClr val="00264D"/>
                </a:solidFill>
              </a:rPr>
              <a:t>.</a:t>
            </a:r>
            <a:endParaRPr lang="en-US" sz="2000" dirty="0">
              <a:solidFill>
                <a:srgbClr val="00264D"/>
              </a:solidFill>
            </a:endParaRPr>
          </a:p>
        </p:txBody>
      </p:sp>
    </p:spTree>
    <p:extLst>
      <p:ext uri="{BB962C8B-B14F-4D97-AF65-F5344CB8AC3E}">
        <p14:creationId xmlns:p14="http://schemas.microsoft.com/office/powerpoint/2010/main" val="24323804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457200" y="3862387"/>
            <a:ext cx="2362200" cy="11430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80898" name="Title 1"/>
          <p:cNvSpPr>
            <a:spLocks noGrp="1"/>
          </p:cNvSpPr>
          <p:nvPr>
            <p:ph type="title"/>
          </p:nvPr>
        </p:nvSpPr>
        <p:spPr/>
        <p:txBody>
          <a:bodyPr/>
          <a:lstStyle/>
          <a:p>
            <a:r>
              <a:rPr lang="en-US">
                <a:latin typeface="Arial" charset="0"/>
                <a:ea typeface="ＭＳ Ｐゴシック" charset="0"/>
                <a:cs typeface="Arial" charset="0"/>
              </a:rPr>
              <a:t>Shell and children</a:t>
            </a:r>
          </a:p>
        </p:txBody>
      </p:sp>
      <p:sp>
        <p:nvSpPr>
          <p:cNvPr id="80899" name="Rectangle 3"/>
          <p:cNvSpPr>
            <a:spLocks noChangeArrowheads="1"/>
          </p:cNvSpPr>
          <p:nvPr/>
        </p:nvSpPr>
        <p:spPr bwMode="auto">
          <a:xfrm>
            <a:off x="590550" y="3911600"/>
            <a:ext cx="776288" cy="755650"/>
          </a:xfrm>
          <a:prstGeom prst="rect">
            <a:avLst/>
          </a:prstGeom>
          <a:solidFill>
            <a:schemeClr val="bg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sp>
        <p:nvSpPr>
          <p:cNvPr id="80900" name="Rectangle 4"/>
          <p:cNvSpPr>
            <a:spLocks noChangeArrowheads="1"/>
          </p:cNvSpPr>
          <p:nvPr/>
        </p:nvSpPr>
        <p:spPr bwMode="auto">
          <a:xfrm>
            <a:off x="1917700" y="3943350"/>
            <a:ext cx="776288" cy="757237"/>
          </a:xfrm>
          <a:prstGeom prst="rect">
            <a:avLst/>
          </a:prstGeom>
          <a:solidFill>
            <a:schemeClr val="bg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grpSp>
        <p:nvGrpSpPr>
          <p:cNvPr id="80901" name="Group 37"/>
          <p:cNvGrpSpPr>
            <a:grpSpLocks/>
          </p:cNvGrpSpPr>
          <p:nvPr/>
        </p:nvGrpSpPr>
        <p:grpSpPr bwMode="auto">
          <a:xfrm>
            <a:off x="1981200" y="1881187"/>
            <a:ext cx="776288" cy="757238"/>
            <a:chOff x="4111625" y="1600200"/>
            <a:chExt cx="776287" cy="757238"/>
          </a:xfrm>
        </p:grpSpPr>
        <p:sp>
          <p:nvSpPr>
            <p:cNvPr id="80941" name="Rectangle 2"/>
            <p:cNvSpPr>
              <a:spLocks noChangeArrowheads="1"/>
            </p:cNvSpPr>
            <p:nvPr/>
          </p:nvSpPr>
          <p:spPr bwMode="auto">
            <a:xfrm>
              <a:off x="4111625" y="1600200"/>
              <a:ext cx="776287" cy="757238"/>
            </a:xfrm>
            <a:prstGeom prst="rect">
              <a:avLst/>
            </a:prstGeom>
            <a:solidFill>
              <a:schemeClr val="bg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sp>
          <p:nvSpPr>
            <p:cNvPr id="7" name="Oval 7"/>
            <p:cNvSpPr>
              <a:spLocks noChangeArrowheads="1"/>
            </p:cNvSpPr>
            <p:nvPr/>
          </p:nvSpPr>
          <p:spPr bwMode="auto">
            <a:xfrm>
              <a:off x="4235450" y="1712913"/>
              <a:ext cx="554037" cy="555625"/>
            </a:xfrm>
            <a:prstGeom prst="ellipse">
              <a:avLst/>
            </a:prstGeom>
            <a:solidFill>
              <a:schemeClr val="accent4"/>
            </a:solidFill>
            <a:ln w="12700">
              <a:solidFill>
                <a:schemeClr val="tx1"/>
              </a:solidFill>
              <a:round/>
              <a:headEnd type="none" w="sm" len="sm"/>
              <a:tailEnd type="none" w="sm" len="sm"/>
            </a:ln>
          </p:spPr>
          <p:txBody>
            <a:bodyPr wrap="none" anchor="ctr"/>
            <a:lstStyle/>
            <a:p>
              <a:pPr>
                <a:buClr>
                  <a:srgbClr val="000000"/>
                </a:buClr>
                <a:buSzPct val="100000"/>
                <a:buFont typeface="Times New Roman" charset="0"/>
                <a:buNone/>
                <a:defRPr/>
              </a:pPr>
              <a:endParaRPr lang="en-US">
                <a:solidFill>
                  <a:srgbClr val="FFFFFF"/>
                </a:solidFill>
              </a:endParaRPr>
            </a:p>
          </p:txBody>
        </p:sp>
        <p:sp>
          <p:nvSpPr>
            <p:cNvPr id="80943" name="AutoShape 8"/>
            <p:cNvSpPr>
              <a:spLocks noChangeArrowheads="1"/>
            </p:cNvSpPr>
            <p:nvPr/>
          </p:nvSpPr>
          <p:spPr bwMode="auto">
            <a:xfrm flipH="1">
              <a:off x="4428820" y="1834933"/>
              <a:ext cx="189024" cy="324659"/>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buClr>
                  <a:srgbClr val="000000"/>
                </a:buClr>
                <a:buSzPct val="100000"/>
                <a:buFont typeface="Times New Roman" charset="0"/>
                <a:buNone/>
              </a:pPr>
              <a:endParaRPr lang="en-US">
                <a:solidFill>
                  <a:srgbClr val="FFFFFF"/>
                </a:solidFill>
              </a:endParaRPr>
            </a:p>
          </p:txBody>
        </p:sp>
        <p:sp>
          <p:nvSpPr>
            <p:cNvPr id="80944" name="AutoShape 9"/>
            <p:cNvSpPr>
              <a:spLocks noChangeArrowheads="1"/>
            </p:cNvSpPr>
            <p:nvPr/>
          </p:nvSpPr>
          <p:spPr bwMode="auto">
            <a:xfrm rot="-8460389">
              <a:off x="4259350" y="1786996"/>
              <a:ext cx="67354" cy="71904"/>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grpSp>
      <p:grpSp>
        <p:nvGrpSpPr>
          <p:cNvPr id="80902" name="Group 10"/>
          <p:cNvGrpSpPr>
            <a:grpSpLocks/>
          </p:cNvGrpSpPr>
          <p:nvPr/>
        </p:nvGrpSpPr>
        <p:grpSpPr bwMode="auto">
          <a:xfrm>
            <a:off x="688975" y="4029075"/>
            <a:ext cx="547688" cy="547687"/>
            <a:chOff x="3689" y="1658"/>
            <a:chExt cx="576" cy="576"/>
          </a:xfrm>
        </p:grpSpPr>
        <p:grpSp>
          <p:nvGrpSpPr>
            <p:cNvPr id="80937" name="Group 11"/>
            <p:cNvGrpSpPr>
              <a:grpSpLocks/>
            </p:cNvGrpSpPr>
            <p:nvPr/>
          </p:nvGrpSpPr>
          <p:grpSpPr bwMode="auto">
            <a:xfrm>
              <a:off x="3689" y="1658"/>
              <a:ext cx="576" cy="576"/>
              <a:chOff x="4269" y="2781"/>
              <a:chExt cx="576" cy="576"/>
            </a:xfrm>
          </p:grpSpPr>
          <p:sp>
            <p:nvSpPr>
              <p:cNvPr id="80939" name="Oval 12"/>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sp>
            <p:nvSpPr>
              <p:cNvPr id="80940" name="AutoShape 13"/>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buClr>
                    <a:srgbClr val="000000"/>
                  </a:buClr>
                  <a:buSzPct val="100000"/>
                  <a:buFont typeface="Times New Roman" charset="0"/>
                  <a:buNone/>
                </a:pPr>
                <a:endParaRPr lang="en-US">
                  <a:solidFill>
                    <a:srgbClr val="FFFFFF"/>
                  </a:solidFill>
                </a:endParaRPr>
              </a:p>
            </p:txBody>
          </p:sp>
        </p:grpSp>
        <p:sp>
          <p:nvSpPr>
            <p:cNvPr id="80938" name="AutoShape 14"/>
            <p:cNvSpPr>
              <a:spLocks noChangeArrowheads="1"/>
            </p:cNvSpPr>
            <p:nvPr/>
          </p:nvSpPr>
          <p:spPr bwMode="auto">
            <a:xfrm rot="-8460389">
              <a:off x="3714" y="1735"/>
              <a:ext cx="69" cy="7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grpSp>
      <p:grpSp>
        <p:nvGrpSpPr>
          <p:cNvPr id="80903" name="Group 15"/>
          <p:cNvGrpSpPr>
            <a:grpSpLocks/>
          </p:cNvGrpSpPr>
          <p:nvPr/>
        </p:nvGrpSpPr>
        <p:grpSpPr bwMode="auto">
          <a:xfrm>
            <a:off x="2047875" y="4040187"/>
            <a:ext cx="547688" cy="547688"/>
            <a:chOff x="3689" y="1658"/>
            <a:chExt cx="576" cy="576"/>
          </a:xfrm>
        </p:grpSpPr>
        <p:grpSp>
          <p:nvGrpSpPr>
            <p:cNvPr id="80933" name="Group 16"/>
            <p:cNvGrpSpPr>
              <a:grpSpLocks/>
            </p:cNvGrpSpPr>
            <p:nvPr/>
          </p:nvGrpSpPr>
          <p:grpSpPr bwMode="auto">
            <a:xfrm>
              <a:off x="3689" y="1658"/>
              <a:ext cx="576" cy="576"/>
              <a:chOff x="4269" y="2781"/>
              <a:chExt cx="576" cy="576"/>
            </a:xfrm>
          </p:grpSpPr>
          <p:sp>
            <p:nvSpPr>
              <p:cNvPr id="80935" name="Oval 17"/>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sp>
            <p:nvSpPr>
              <p:cNvPr id="80936" name="AutoShape 18"/>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buClr>
                    <a:srgbClr val="000000"/>
                  </a:buClr>
                  <a:buSzPct val="100000"/>
                  <a:buFont typeface="Times New Roman" charset="0"/>
                  <a:buNone/>
                </a:pPr>
                <a:endParaRPr lang="en-US">
                  <a:solidFill>
                    <a:srgbClr val="FFFFFF"/>
                  </a:solidFill>
                </a:endParaRPr>
              </a:p>
            </p:txBody>
          </p:sp>
        </p:grpSp>
        <p:sp>
          <p:nvSpPr>
            <p:cNvPr id="80934" name="AutoShape 19"/>
            <p:cNvSpPr>
              <a:spLocks noChangeArrowheads="1"/>
            </p:cNvSpPr>
            <p:nvPr/>
          </p:nvSpPr>
          <p:spPr bwMode="auto">
            <a:xfrm rot="-8460389">
              <a:off x="3714" y="1735"/>
              <a:ext cx="69" cy="7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grpSp>
      <p:cxnSp>
        <p:nvCxnSpPr>
          <p:cNvPr id="20" name="AutoShape 20"/>
          <p:cNvCxnSpPr>
            <a:cxnSpLocks noChangeShapeType="1"/>
          </p:cNvCxnSpPr>
          <p:nvPr/>
        </p:nvCxnSpPr>
        <p:spPr bwMode="auto">
          <a:xfrm>
            <a:off x="1524000" y="3252787"/>
            <a:ext cx="3048000" cy="0"/>
          </a:xfrm>
          <a:prstGeom prst="straightConnector1">
            <a:avLst/>
          </a:prstGeom>
          <a:noFill/>
          <a:ln w="38100" cmpd="sng">
            <a:solidFill>
              <a:schemeClr val="accent4"/>
            </a:solidFill>
            <a:round/>
            <a:headEnd type="none"/>
            <a:tailEnd type="none" w="med" len="med"/>
          </a:ln>
          <a:extLst>
            <a:ext uri="{909E8E84-426E-40dd-AFC4-6F175D3DCCD1}">
              <a14:hiddenFill xmlns:a14="http://schemas.microsoft.com/office/drawing/2010/main">
                <a:noFill/>
              </a14:hiddenFill>
            </a:ext>
          </a:extLst>
        </p:spPr>
      </p:cxnSp>
      <p:sp>
        <p:nvSpPr>
          <p:cNvPr id="80905" name="AutoShape 26"/>
          <p:cNvSpPr>
            <a:spLocks noChangeArrowheads="1"/>
          </p:cNvSpPr>
          <p:nvPr/>
        </p:nvSpPr>
        <p:spPr bwMode="auto">
          <a:xfrm>
            <a:off x="1371600" y="4167187"/>
            <a:ext cx="554038" cy="290513"/>
          </a:xfrm>
          <a:prstGeom prst="rightArrow">
            <a:avLst>
              <a:gd name="adj1" fmla="val 50000"/>
              <a:gd name="adj2" fmla="val 67349"/>
            </a:avLst>
          </a:prstGeom>
          <a:solidFill>
            <a:srgbClr val="808080"/>
          </a:solidFill>
          <a:ln w="9525">
            <a:solidFill>
              <a:srgbClr val="808080"/>
            </a:solidFill>
            <a:miter lim="800000"/>
            <a:headEnd/>
            <a:tailEnd/>
          </a:ln>
        </p:spPr>
        <p:txBody>
          <a:bodyPr wrap="none" lIns="92075" tIns="46038" rIns="92075" bIns="0" anchor="ctr"/>
          <a:lstStyle/>
          <a:p>
            <a:pPr>
              <a:buClr>
                <a:srgbClr val="000000"/>
              </a:buClr>
              <a:buSzPct val="100000"/>
              <a:buFont typeface="Times New Roman" charset="0"/>
              <a:buNone/>
            </a:pPr>
            <a:endParaRPr lang="en-US">
              <a:solidFill>
                <a:srgbClr val="FFFFFF"/>
              </a:solidFill>
            </a:endParaRPr>
          </a:p>
        </p:txBody>
      </p:sp>
      <p:sp>
        <p:nvSpPr>
          <p:cNvPr id="30" name="TextBox 29"/>
          <p:cNvSpPr txBox="1"/>
          <p:nvPr/>
        </p:nvSpPr>
        <p:spPr>
          <a:xfrm>
            <a:off x="1981200" y="4624387"/>
            <a:ext cx="812800" cy="400050"/>
          </a:xfrm>
          <a:prstGeom prst="rect">
            <a:avLst/>
          </a:prstGeom>
          <a:noFill/>
        </p:spPr>
        <p:txBody>
          <a:bodyPr wrap="none">
            <a:spAutoFit/>
          </a:bodyPr>
          <a:lstStyle/>
          <a:p>
            <a:pPr>
              <a:defRPr/>
            </a:pPr>
            <a:r>
              <a:rPr lang="en-US" sz="2000" dirty="0">
                <a:solidFill>
                  <a:srgbClr val="003367">
                    <a:lumMod val="75000"/>
                  </a:srgbClr>
                </a:solidFill>
              </a:rPr>
              <a:t>Job 1</a:t>
            </a:r>
          </a:p>
        </p:txBody>
      </p:sp>
      <p:cxnSp>
        <p:nvCxnSpPr>
          <p:cNvPr id="39" name="AutoShape 20"/>
          <p:cNvCxnSpPr>
            <a:cxnSpLocks noChangeShapeType="1"/>
          </p:cNvCxnSpPr>
          <p:nvPr/>
        </p:nvCxnSpPr>
        <p:spPr bwMode="auto">
          <a:xfrm flipV="1">
            <a:off x="2368550" y="2643187"/>
            <a:ext cx="0" cy="609600"/>
          </a:xfrm>
          <a:prstGeom prst="straightConnector1">
            <a:avLst/>
          </a:prstGeom>
          <a:noFill/>
          <a:ln w="38100" cmpd="sng">
            <a:solidFill>
              <a:schemeClr val="accent4"/>
            </a:solidFill>
            <a:round/>
            <a:headEnd type="none"/>
            <a:tailEnd type="none" w="med" len="med"/>
          </a:ln>
          <a:extLst>
            <a:ext uri="{909E8E84-426E-40dd-AFC4-6F175D3DCCD1}">
              <a14:hiddenFill xmlns:a14="http://schemas.microsoft.com/office/drawing/2010/main">
                <a:noFill/>
              </a14:hiddenFill>
            </a:ext>
          </a:extLst>
        </p:spPr>
      </p:cxnSp>
      <p:cxnSp>
        <p:nvCxnSpPr>
          <p:cNvPr id="42" name="AutoShape 20"/>
          <p:cNvCxnSpPr>
            <a:cxnSpLocks noChangeShapeType="1"/>
          </p:cNvCxnSpPr>
          <p:nvPr/>
        </p:nvCxnSpPr>
        <p:spPr bwMode="auto">
          <a:xfrm flipV="1">
            <a:off x="1524000" y="3252787"/>
            <a:ext cx="0" cy="609600"/>
          </a:xfrm>
          <a:prstGeom prst="straightConnector1">
            <a:avLst/>
          </a:prstGeom>
          <a:noFill/>
          <a:ln w="38100" cmpd="sng">
            <a:solidFill>
              <a:schemeClr val="accent4"/>
            </a:solidFill>
            <a:round/>
            <a:headEnd type="none"/>
            <a:tailEnd type="none" w="med" len="med"/>
          </a:ln>
          <a:extLst>
            <a:ext uri="{909E8E84-426E-40dd-AFC4-6F175D3DCCD1}">
              <a14:hiddenFill xmlns:a14="http://schemas.microsoft.com/office/drawing/2010/main">
                <a:noFill/>
              </a14:hiddenFill>
            </a:ext>
          </a:extLst>
        </p:spPr>
      </p:cxnSp>
      <p:cxnSp>
        <p:nvCxnSpPr>
          <p:cNvPr id="43" name="AutoShape 20"/>
          <p:cNvCxnSpPr>
            <a:cxnSpLocks noChangeShapeType="1"/>
          </p:cNvCxnSpPr>
          <p:nvPr/>
        </p:nvCxnSpPr>
        <p:spPr bwMode="auto">
          <a:xfrm flipV="1">
            <a:off x="3127375" y="3252787"/>
            <a:ext cx="0" cy="2209800"/>
          </a:xfrm>
          <a:prstGeom prst="straightConnector1">
            <a:avLst/>
          </a:prstGeom>
          <a:noFill/>
          <a:ln w="38100" cmpd="sng">
            <a:solidFill>
              <a:schemeClr val="accent4"/>
            </a:solidFill>
            <a:round/>
            <a:headEnd type="none"/>
            <a:tailEnd type="none" w="med" len="med"/>
          </a:ln>
          <a:extLst>
            <a:ext uri="{909E8E84-426E-40dd-AFC4-6F175D3DCCD1}">
              <a14:hiddenFill xmlns:a14="http://schemas.microsoft.com/office/drawing/2010/main">
                <a:noFill/>
              </a14:hiddenFill>
            </a:ext>
          </a:extLst>
        </p:spPr>
      </p:cxnSp>
      <p:sp>
        <p:nvSpPr>
          <p:cNvPr id="45" name="Rectangle 44"/>
          <p:cNvSpPr/>
          <p:nvPr/>
        </p:nvSpPr>
        <p:spPr bwMode="auto">
          <a:xfrm>
            <a:off x="2590800" y="5448300"/>
            <a:ext cx="1066800" cy="11430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80911" name="Rectangle 45"/>
          <p:cNvSpPr>
            <a:spLocks noChangeArrowheads="1"/>
          </p:cNvSpPr>
          <p:nvPr/>
        </p:nvSpPr>
        <p:spPr bwMode="auto">
          <a:xfrm>
            <a:off x="2724150" y="5497512"/>
            <a:ext cx="776288" cy="755650"/>
          </a:xfrm>
          <a:prstGeom prst="rect">
            <a:avLst/>
          </a:prstGeom>
          <a:solidFill>
            <a:schemeClr val="bg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grpSp>
        <p:nvGrpSpPr>
          <p:cNvPr id="80912" name="Group 10"/>
          <p:cNvGrpSpPr>
            <a:grpSpLocks/>
          </p:cNvGrpSpPr>
          <p:nvPr/>
        </p:nvGrpSpPr>
        <p:grpSpPr bwMode="auto">
          <a:xfrm>
            <a:off x="2822575" y="5614987"/>
            <a:ext cx="547688" cy="547688"/>
            <a:chOff x="3689" y="1658"/>
            <a:chExt cx="576" cy="576"/>
          </a:xfrm>
        </p:grpSpPr>
        <p:grpSp>
          <p:nvGrpSpPr>
            <p:cNvPr id="80929" name="Group 11"/>
            <p:cNvGrpSpPr>
              <a:grpSpLocks/>
            </p:cNvGrpSpPr>
            <p:nvPr/>
          </p:nvGrpSpPr>
          <p:grpSpPr bwMode="auto">
            <a:xfrm>
              <a:off x="3689" y="1658"/>
              <a:ext cx="576" cy="576"/>
              <a:chOff x="4269" y="2781"/>
              <a:chExt cx="576" cy="576"/>
            </a:xfrm>
          </p:grpSpPr>
          <p:sp>
            <p:nvSpPr>
              <p:cNvPr id="80931" name="Oval 50"/>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sp>
            <p:nvSpPr>
              <p:cNvPr id="80932" name="AutoShape 13"/>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buClr>
                    <a:srgbClr val="000000"/>
                  </a:buClr>
                  <a:buSzPct val="100000"/>
                  <a:buFont typeface="Times New Roman" charset="0"/>
                  <a:buNone/>
                </a:pPr>
                <a:endParaRPr lang="en-US">
                  <a:solidFill>
                    <a:srgbClr val="FFFFFF"/>
                  </a:solidFill>
                </a:endParaRPr>
              </a:p>
            </p:txBody>
          </p:sp>
        </p:grpSp>
        <p:sp>
          <p:nvSpPr>
            <p:cNvPr id="80930" name="AutoShape 14"/>
            <p:cNvSpPr>
              <a:spLocks noChangeArrowheads="1"/>
            </p:cNvSpPr>
            <p:nvPr/>
          </p:nvSpPr>
          <p:spPr bwMode="auto">
            <a:xfrm rot="-8460389">
              <a:off x="3714" y="1735"/>
              <a:ext cx="69" cy="7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grpSp>
      <p:sp>
        <p:nvSpPr>
          <p:cNvPr id="59" name="TextBox 58"/>
          <p:cNvSpPr txBox="1"/>
          <p:nvPr/>
        </p:nvSpPr>
        <p:spPr>
          <a:xfrm>
            <a:off x="2895600" y="6229350"/>
            <a:ext cx="812800" cy="400050"/>
          </a:xfrm>
          <a:prstGeom prst="rect">
            <a:avLst/>
          </a:prstGeom>
          <a:noFill/>
        </p:spPr>
        <p:txBody>
          <a:bodyPr wrap="none">
            <a:spAutoFit/>
          </a:bodyPr>
          <a:lstStyle/>
          <a:p>
            <a:pPr>
              <a:defRPr/>
            </a:pPr>
            <a:r>
              <a:rPr lang="en-US" sz="2000" dirty="0">
                <a:solidFill>
                  <a:srgbClr val="003367">
                    <a:lumMod val="75000"/>
                  </a:srgbClr>
                </a:solidFill>
              </a:rPr>
              <a:t>Job 2</a:t>
            </a:r>
          </a:p>
        </p:txBody>
      </p:sp>
      <p:cxnSp>
        <p:nvCxnSpPr>
          <p:cNvPr id="60" name="AutoShape 20"/>
          <p:cNvCxnSpPr>
            <a:cxnSpLocks noChangeShapeType="1"/>
          </p:cNvCxnSpPr>
          <p:nvPr/>
        </p:nvCxnSpPr>
        <p:spPr bwMode="auto">
          <a:xfrm flipV="1">
            <a:off x="4575175" y="3252787"/>
            <a:ext cx="0" cy="762000"/>
          </a:xfrm>
          <a:prstGeom prst="straightConnector1">
            <a:avLst/>
          </a:prstGeom>
          <a:noFill/>
          <a:ln w="38100" cmpd="sng">
            <a:solidFill>
              <a:schemeClr val="accent4"/>
            </a:solidFill>
            <a:round/>
            <a:headEnd type="none"/>
            <a:tailEnd type="none" w="med" len="med"/>
          </a:ln>
          <a:extLst>
            <a:ext uri="{909E8E84-426E-40dd-AFC4-6F175D3DCCD1}">
              <a14:hiddenFill xmlns:a14="http://schemas.microsoft.com/office/drawing/2010/main">
                <a:noFill/>
              </a14:hiddenFill>
            </a:ext>
          </a:extLst>
        </p:spPr>
      </p:cxnSp>
      <p:sp>
        <p:nvSpPr>
          <p:cNvPr id="61" name="Rectangle 60"/>
          <p:cNvSpPr/>
          <p:nvPr/>
        </p:nvSpPr>
        <p:spPr bwMode="auto">
          <a:xfrm>
            <a:off x="4038600" y="4014787"/>
            <a:ext cx="1066800" cy="11430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80916" name="Rectangle 61"/>
          <p:cNvSpPr>
            <a:spLocks noChangeArrowheads="1"/>
          </p:cNvSpPr>
          <p:nvPr/>
        </p:nvSpPr>
        <p:spPr bwMode="auto">
          <a:xfrm>
            <a:off x="4171950" y="4064000"/>
            <a:ext cx="776288" cy="755650"/>
          </a:xfrm>
          <a:prstGeom prst="rect">
            <a:avLst/>
          </a:prstGeom>
          <a:solidFill>
            <a:schemeClr val="bg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grpSp>
        <p:nvGrpSpPr>
          <p:cNvPr id="80917" name="Group 10"/>
          <p:cNvGrpSpPr>
            <a:grpSpLocks/>
          </p:cNvGrpSpPr>
          <p:nvPr/>
        </p:nvGrpSpPr>
        <p:grpSpPr bwMode="auto">
          <a:xfrm>
            <a:off x="4270375" y="4181475"/>
            <a:ext cx="547688" cy="547687"/>
            <a:chOff x="3689" y="1658"/>
            <a:chExt cx="576" cy="576"/>
          </a:xfrm>
        </p:grpSpPr>
        <p:grpSp>
          <p:nvGrpSpPr>
            <p:cNvPr id="80925" name="Group 11"/>
            <p:cNvGrpSpPr>
              <a:grpSpLocks/>
            </p:cNvGrpSpPr>
            <p:nvPr/>
          </p:nvGrpSpPr>
          <p:grpSpPr bwMode="auto">
            <a:xfrm>
              <a:off x="3689" y="1658"/>
              <a:ext cx="576" cy="576"/>
              <a:chOff x="4269" y="2781"/>
              <a:chExt cx="576" cy="576"/>
            </a:xfrm>
          </p:grpSpPr>
          <p:sp>
            <p:nvSpPr>
              <p:cNvPr id="80927" name="Oval 65"/>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sp>
            <p:nvSpPr>
              <p:cNvPr id="80928" name="AutoShape 13"/>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buClr>
                    <a:srgbClr val="000000"/>
                  </a:buClr>
                  <a:buSzPct val="100000"/>
                  <a:buFont typeface="Times New Roman" charset="0"/>
                  <a:buNone/>
                </a:pPr>
                <a:endParaRPr lang="en-US">
                  <a:solidFill>
                    <a:srgbClr val="FFFFFF"/>
                  </a:solidFill>
                </a:endParaRPr>
              </a:p>
            </p:txBody>
          </p:sp>
        </p:grpSp>
        <p:sp>
          <p:nvSpPr>
            <p:cNvPr id="80926" name="AutoShape 14"/>
            <p:cNvSpPr>
              <a:spLocks noChangeArrowheads="1"/>
            </p:cNvSpPr>
            <p:nvPr/>
          </p:nvSpPr>
          <p:spPr bwMode="auto">
            <a:xfrm rot="-8460389">
              <a:off x="3714" y="1735"/>
              <a:ext cx="69" cy="7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grpSp>
      <p:sp>
        <p:nvSpPr>
          <p:cNvPr id="68" name="TextBox 67"/>
          <p:cNvSpPr txBox="1"/>
          <p:nvPr/>
        </p:nvSpPr>
        <p:spPr>
          <a:xfrm>
            <a:off x="4343400" y="4795837"/>
            <a:ext cx="812800" cy="400050"/>
          </a:xfrm>
          <a:prstGeom prst="rect">
            <a:avLst/>
          </a:prstGeom>
          <a:noFill/>
        </p:spPr>
        <p:txBody>
          <a:bodyPr wrap="none">
            <a:spAutoFit/>
          </a:bodyPr>
          <a:lstStyle/>
          <a:p>
            <a:pPr>
              <a:defRPr/>
            </a:pPr>
            <a:r>
              <a:rPr lang="en-US" sz="2000" dirty="0">
                <a:solidFill>
                  <a:srgbClr val="003367">
                    <a:lumMod val="75000"/>
                  </a:srgbClr>
                </a:solidFill>
              </a:rPr>
              <a:t>Job 3</a:t>
            </a:r>
          </a:p>
        </p:txBody>
      </p:sp>
      <p:sp>
        <p:nvSpPr>
          <p:cNvPr id="71" name="TextBox 70"/>
          <p:cNvSpPr txBox="1"/>
          <p:nvPr/>
        </p:nvSpPr>
        <p:spPr>
          <a:xfrm>
            <a:off x="685800" y="4090987"/>
            <a:ext cx="620713" cy="369888"/>
          </a:xfrm>
          <a:prstGeom prst="rect">
            <a:avLst/>
          </a:prstGeom>
          <a:noFill/>
        </p:spPr>
        <p:txBody>
          <a:bodyPr wrap="none">
            <a:spAutoFit/>
          </a:bodyPr>
          <a:lstStyle/>
          <a:p>
            <a:pPr>
              <a:defRPr/>
            </a:pPr>
            <a:r>
              <a:rPr lang="en-US" sz="1800" dirty="0">
                <a:solidFill>
                  <a:srgbClr val="003367">
                    <a:lumMod val="75000"/>
                  </a:srgbClr>
                </a:solidFill>
              </a:rPr>
              <a:t>P1A</a:t>
            </a:r>
          </a:p>
        </p:txBody>
      </p:sp>
      <p:sp>
        <p:nvSpPr>
          <p:cNvPr id="72" name="TextBox 71"/>
          <p:cNvSpPr txBox="1"/>
          <p:nvPr/>
        </p:nvSpPr>
        <p:spPr>
          <a:xfrm>
            <a:off x="2046288" y="4090987"/>
            <a:ext cx="620712" cy="369888"/>
          </a:xfrm>
          <a:prstGeom prst="rect">
            <a:avLst/>
          </a:prstGeom>
          <a:noFill/>
        </p:spPr>
        <p:txBody>
          <a:bodyPr wrap="none">
            <a:spAutoFit/>
          </a:bodyPr>
          <a:lstStyle/>
          <a:p>
            <a:pPr>
              <a:defRPr/>
            </a:pPr>
            <a:r>
              <a:rPr lang="en-US" sz="1800" dirty="0">
                <a:solidFill>
                  <a:srgbClr val="003367">
                    <a:lumMod val="75000"/>
                  </a:srgbClr>
                </a:solidFill>
              </a:rPr>
              <a:t>P1B</a:t>
            </a:r>
          </a:p>
        </p:txBody>
      </p:sp>
      <p:sp>
        <p:nvSpPr>
          <p:cNvPr id="73" name="TextBox 72"/>
          <p:cNvSpPr txBox="1"/>
          <p:nvPr/>
        </p:nvSpPr>
        <p:spPr>
          <a:xfrm>
            <a:off x="2819400" y="5614987"/>
            <a:ext cx="620713" cy="369888"/>
          </a:xfrm>
          <a:prstGeom prst="rect">
            <a:avLst/>
          </a:prstGeom>
          <a:noFill/>
        </p:spPr>
        <p:txBody>
          <a:bodyPr wrap="none">
            <a:spAutoFit/>
          </a:bodyPr>
          <a:lstStyle/>
          <a:p>
            <a:pPr>
              <a:defRPr/>
            </a:pPr>
            <a:r>
              <a:rPr lang="en-US" sz="1800" dirty="0">
                <a:solidFill>
                  <a:srgbClr val="003367">
                    <a:lumMod val="75000"/>
                  </a:srgbClr>
                </a:solidFill>
              </a:rPr>
              <a:t>P2A</a:t>
            </a:r>
          </a:p>
        </p:txBody>
      </p:sp>
      <p:sp>
        <p:nvSpPr>
          <p:cNvPr id="74" name="TextBox 73"/>
          <p:cNvSpPr txBox="1"/>
          <p:nvPr/>
        </p:nvSpPr>
        <p:spPr>
          <a:xfrm>
            <a:off x="4267200" y="4243387"/>
            <a:ext cx="620713" cy="369888"/>
          </a:xfrm>
          <a:prstGeom prst="rect">
            <a:avLst/>
          </a:prstGeom>
          <a:noFill/>
        </p:spPr>
        <p:txBody>
          <a:bodyPr wrap="none">
            <a:spAutoFit/>
          </a:bodyPr>
          <a:lstStyle/>
          <a:p>
            <a:pPr>
              <a:defRPr/>
            </a:pPr>
            <a:r>
              <a:rPr lang="en-US" sz="1800" dirty="0">
                <a:solidFill>
                  <a:srgbClr val="003367">
                    <a:lumMod val="75000"/>
                  </a:srgbClr>
                </a:solidFill>
              </a:rPr>
              <a:t>P3A</a:t>
            </a:r>
          </a:p>
        </p:txBody>
      </p:sp>
      <p:sp>
        <p:nvSpPr>
          <p:cNvPr id="75" name="TextBox 74"/>
          <p:cNvSpPr txBox="1"/>
          <p:nvPr/>
        </p:nvSpPr>
        <p:spPr>
          <a:xfrm>
            <a:off x="2071688" y="1458912"/>
            <a:ext cx="595312" cy="369888"/>
          </a:xfrm>
          <a:prstGeom prst="rect">
            <a:avLst/>
          </a:prstGeom>
          <a:noFill/>
        </p:spPr>
        <p:txBody>
          <a:bodyPr wrap="none">
            <a:spAutoFit/>
          </a:bodyPr>
          <a:lstStyle/>
          <a:p>
            <a:pPr>
              <a:defRPr/>
            </a:pPr>
            <a:r>
              <a:rPr lang="en-US" sz="1800" b="1" dirty="0" err="1">
                <a:solidFill>
                  <a:srgbClr val="003367">
                    <a:lumMod val="75000"/>
                  </a:srgbClr>
                </a:solidFill>
              </a:rPr>
              <a:t>dsh</a:t>
            </a:r>
            <a:endParaRPr lang="en-US" sz="1800" b="1" dirty="0">
              <a:solidFill>
                <a:srgbClr val="003367">
                  <a:lumMod val="75000"/>
                </a:srgbClr>
              </a:solidFill>
            </a:endParaRPr>
          </a:p>
        </p:txBody>
      </p:sp>
      <p:sp>
        <p:nvSpPr>
          <p:cNvPr id="80924" name="Rectangle 58"/>
          <p:cNvSpPr>
            <a:spLocks noChangeArrowheads="1"/>
          </p:cNvSpPr>
          <p:nvPr/>
        </p:nvSpPr>
        <p:spPr bwMode="auto">
          <a:xfrm>
            <a:off x="4495800" y="1600200"/>
            <a:ext cx="3581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4400"/>
            <a:r>
              <a:rPr lang="en-US" dirty="0">
                <a:solidFill>
                  <a:srgbClr val="000000"/>
                </a:solidFill>
                <a:cs typeface="Arial" charset="0"/>
              </a:rPr>
              <a:t>Any of these child     jobs/processes could </a:t>
            </a:r>
            <a:r>
              <a:rPr lang="en-US" b="1" dirty="0">
                <a:solidFill>
                  <a:srgbClr val="000000"/>
                </a:solidFill>
                <a:cs typeface="Arial" charset="0"/>
              </a:rPr>
              <a:t>exit</a:t>
            </a:r>
            <a:r>
              <a:rPr lang="en-US" dirty="0">
                <a:solidFill>
                  <a:srgbClr val="000000"/>
                </a:solidFill>
                <a:cs typeface="Arial" charset="0"/>
              </a:rPr>
              <a:t> or </a:t>
            </a:r>
            <a:r>
              <a:rPr lang="en-US" b="1" dirty="0">
                <a:solidFill>
                  <a:srgbClr val="000000"/>
                </a:solidFill>
                <a:cs typeface="Arial" charset="0"/>
              </a:rPr>
              <a:t>stop</a:t>
            </a:r>
            <a:r>
              <a:rPr lang="en-US" dirty="0">
                <a:solidFill>
                  <a:srgbClr val="000000"/>
                </a:solidFill>
                <a:cs typeface="Arial" charset="0"/>
              </a:rPr>
              <a:t> at any time.</a:t>
            </a:r>
          </a:p>
        </p:txBody>
      </p:sp>
      <p:sp>
        <p:nvSpPr>
          <p:cNvPr id="52" name="Rectangle 58"/>
          <p:cNvSpPr>
            <a:spLocks noChangeArrowheads="1"/>
          </p:cNvSpPr>
          <p:nvPr/>
        </p:nvSpPr>
        <p:spPr bwMode="auto">
          <a:xfrm>
            <a:off x="5715000" y="3248323"/>
            <a:ext cx="30480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defTabSz="914400"/>
            <a:r>
              <a:rPr lang="en-US" sz="2000" dirty="0" smtClean="0">
                <a:solidFill>
                  <a:schemeClr val="accent6"/>
                </a:solidFill>
                <a:cs typeface="Arial" charset="0"/>
              </a:rPr>
              <a:t>How should a process wait for the next event, if there are many possible events to wait for?</a:t>
            </a:r>
          </a:p>
          <a:p>
            <a:pPr defTabSz="914400"/>
            <a:endParaRPr lang="en-US" dirty="0">
              <a:solidFill>
                <a:schemeClr val="accent6"/>
              </a:solidFill>
              <a:cs typeface="Arial" charset="0"/>
            </a:endParaRPr>
          </a:p>
          <a:p>
            <a:pPr defTabSz="914400"/>
            <a:r>
              <a:rPr lang="en-US" sz="2000" dirty="0" smtClean="0">
                <a:solidFill>
                  <a:schemeClr val="accent6"/>
                </a:solidFill>
                <a:cs typeface="Arial" charset="0"/>
              </a:rPr>
              <a:t>If the process blocks to wait for for one event, could it miss another event that happens first?  </a:t>
            </a:r>
          </a:p>
        </p:txBody>
      </p:sp>
      <p:sp>
        <p:nvSpPr>
          <p:cNvPr id="4" name="Rectangle 3"/>
          <p:cNvSpPr/>
          <p:nvPr/>
        </p:nvSpPr>
        <p:spPr>
          <a:xfrm>
            <a:off x="1524000" y="3352800"/>
            <a:ext cx="406932" cy="461665"/>
          </a:xfrm>
          <a:prstGeom prst="rect">
            <a:avLst/>
          </a:prstGeom>
        </p:spPr>
        <p:txBody>
          <a:bodyPr wrap="none">
            <a:spAutoFit/>
          </a:bodyPr>
          <a:lstStyle/>
          <a:p>
            <a:r>
              <a:rPr lang="en-US" b="1" dirty="0" smtClean="0">
                <a:solidFill>
                  <a:srgbClr val="000000"/>
                </a:solidFill>
                <a:cs typeface="Arial" charset="0"/>
              </a:rPr>
              <a:t>&amp;</a:t>
            </a:r>
            <a:endParaRPr lang="en-US" dirty="0"/>
          </a:p>
        </p:txBody>
      </p:sp>
      <p:sp>
        <p:nvSpPr>
          <p:cNvPr id="54" name="Rectangle 53"/>
          <p:cNvSpPr/>
          <p:nvPr/>
        </p:nvSpPr>
        <p:spPr>
          <a:xfrm>
            <a:off x="3124200" y="4953000"/>
            <a:ext cx="406932" cy="461665"/>
          </a:xfrm>
          <a:prstGeom prst="rect">
            <a:avLst/>
          </a:prstGeom>
        </p:spPr>
        <p:txBody>
          <a:bodyPr wrap="none">
            <a:spAutoFit/>
          </a:bodyPr>
          <a:lstStyle/>
          <a:p>
            <a:r>
              <a:rPr lang="en-US" b="1" dirty="0" smtClean="0">
                <a:solidFill>
                  <a:srgbClr val="000000"/>
                </a:solidFill>
                <a:cs typeface="Arial" charset="0"/>
              </a:rPr>
              <a:t>&amp;</a:t>
            </a:r>
            <a:endParaRPr lang="en-US" dirty="0"/>
          </a:p>
        </p:txBody>
      </p:sp>
    </p:spTree>
    <p:extLst>
      <p:ext uri="{BB962C8B-B14F-4D97-AF65-F5344CB8AC3E}">
        <p14:creationId xmlns:p14="http://schemas.microsoft.com/office/powerpoint/2010/main" val="15580632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849" name="AutoShape 19"/>
          <p:cNvCxnSpPr>
            <a:cxnSpLocks noChangeShapeType="1"/>
          </p:cNvCxnSpPr>
          <p:nvPr/>
        </p:nvCxnSpPr>
        <p:spPr bwMode="auto">
          <a:xfrm>
            <a:off x="6127750" y="2209800"/>
            <a:ext cx="0" cy="914400"/>
          </a:xfrm>
          <a:prstGeom prst="straightConnector1">
            <a:avLst/>
          </a:prstGeom>
          <a:noFill/>
          <a:ln w="28575">
            <a:solidFill>
              <a:srgbClr val="000080"/>
            </a:solidFill>
            <a:round/>
            <a:headEnd type="none" w="sm" len="sm"/>
            <a:tailEnd type="triangle" w="sm" len="sm"/>
          </a:ln>
          <a:extLst>
            <a:ext uri="{909E8E84-426E-40dd-AFC4-6F175D3DCCD1}">
              <a14:hiddenFill xmlns:a14="http://schemas.microsoft.com/office/drawing/2010/main">
                <a:noFill/>
              </a14:hiddenFill>
            </a:ext>
          </a:extLst>
        </p:spPr>
      </p:cxnSp>
      <p:sp>
        <p:nvSpPr>
          <p:cNvPr id="78850" name="Title 1"/>
          <p:cNvSpPr>
            <a:spLocks noGrp="1"/>
          </p:cNvSpPr>
          <p:nvPr>
            <p:ph type="title"/>
          </p:nvPr>
        </p:nvSpPr>
        <p:spPr/>
        <p:txBody>
          <a:bodyPr/>
          <a:lstStyle/>
          <a:p>
            <a:r>
              <a:rPr lang="en-US" sz="3600">
                <a:latin typeface="Arial" charset="0"/>
                <a:ea typeface="ＭＳ Ｐゴシック" charset="0"/>
                <a:cs typeface="Arial" charset="0"/>
              </a:rPr>
              <a:t>Monitoring background jobs</a:t>
            </a:r>
          </a:p>
        </p:txBody>
      </p:sp>
      <p:grpSp>
        <p:nvGrpSpPr>
          <p:cNvPr id="78851" name="Group 3"/>
          <p:cNvGrpSpPr>
            <a:grpSpLocks/>
          </p:cNvGrpSpPr>
          <p:nvPr/>
        </p:nvGrpSpPr>
        <p:grpSpPr bwMode="auto">
          <a:xfrm>
            <a:off x="5897563" y="2127250"/>
            <a:ext cx="461962" cy="330200"/>
            <a:chOff x="1432" y="956"/>
            <a:chExt cx="291" cy="208"/>
          </a:xfrm>
        </p:grpSpPr>
        <p:sp>
          <p:nvSpPr>
            <p:cNvPr id="78892" name="AutoShape 4"/>
            <p:cNvSpPr>
              <a:spLocks noChangeArrowheads="1"/>
            </p:cNvSpPr>
            <p:nvPr/>
          </p:nvSpPr>
          <p:spPr bwMode="auto">
            <a:xfrm>
              <a:off x="1432" y="956"/>
              <a:ext cx="291" cy="42"/>
            </a:xfrm>
            <a:prstGeom prst="flowChartProcess">
              <a:avLst/>
            </a:prstGeom>
            <a:solidFill>
              <a:srgbClr val="3366FF"/>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78893" name="AutoShape 5"/>
            <p:cNvSpPr>
              <a:spLocks noChangeArrowheads="1"/>
            </p:cNvSpPr>
            <p:nvPr/>
          </p:nvSpPr>
          <p:spPr bwMode="auto">
            <a:xfrm>
              <a:off x="1432" y="998"/>
              <a:ext cx="291" cy="41"/>
            </a:xfrm>
            <a:prstGeom prst="flowChartProcess">
              <a:avLst/>
            </a:prstGeom>
            <a:solidFill>
              <a:srgbClr val="008080"/>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78894" name="AutoShape 6"/>
            <p:cNvSpPr>
              <a:spLocks noChangeArrowheads="1"/>
            </p:cNvSpPr>
            <p:nvPr/>
          </p:nvSpPr>
          <p:spPr bwMode="auto">
            <a:xfrm>
              <a:off x="1432" y="1039"/>
              <a:ext cx="291" cy="50"/>
            </a:xfrm>
            <a:prstGeom prst="flowChartProcess">
              <a:avLst/>
            </a:prstGeom>
            <a:solidFill>
              <a:srgbClr val="666699"/>
            </a:solidFill>
            <a:ln w="12700">
              <a:solidFill>
                <a:srgbClr val="000000"/>
              </a:solidFill>
              <a:miter lim="800000"/>
              <a:headEnd type="none" w="sm" len="sm"/>
              <a:tailEnd type="none" w="sm" len="sm"/>
            </a:ln>
          </p:spPr>
          <p:txBody>
            <a:bodyPr wrap="none" anchor="ctr"/>
            <a:lstStyle/>
            <a:p>
              <a:pPr algn="ctr" defTabSz="914400"/>
              <a:endParaRPr lang="en-US" sz="1800">
                <a:solidFill>
                  <a:srgbClr val="000000"/>
                </a:solidFill>
                <a:cs typeface="Arial" charset="0"/>
              </a:endParaRPr>
            </a:p>
          </p:txBody>
        </p:sp>
        <p:sp>
          <p:nvSpPr>
            <p:cNvPr id="78895" name="AutoShape 7"/>
            <p:cNvSpPr>
              <a:spLocks noChangeArrowheads="1"/>
            </p:cNvSpPr>
            <p:nvPr/>
          </p:nvSpPr>
          <p:spPr bwMode="auto">
            <a:xfrm>
              <a:off x="1432" y="1081"/>
              <a:ext cx="291" cy="41"/>
            </a:xfrm>
            <a:prstGeom prst="flowChartProcess">
              <a:avLst/>
            </a:prstGeom>
            <a:solidFill>
              <a:srgbClr val="969696"/>
            </a:solidFill>
            <a:ln w="12700">
              <a:solidFill>
                <a:srgbClr val="000000"/>
              </a:solidFill>
              <a:miter lim="800000"/>
              <a:headEnd type="none" w="sm" len="sm"/>
              <a:tailEnd type="none" w="sm" len="sm"/>
            </a:ln>
          </p:spPr>
          <p:txBody>
            <a:bodyPr wrap="none" anchor="ctr"/>
            <a:lstStyle/>
            <a:p>
              <a:pPr algn="ctr" defTabSz="914400"/>
              <a:endParaRPr lang="en-US" sz="1600">
                <a:solidFill>
                  <a:srgbClr val="000000"/>
                </a:solidFill>
                <a:cs typeface="Arial" charset="0"/>
              </a:endParaRPr>
            </a:p>
          </p:txBody>
        </p:sp>
        <p:sp>
          <p:nvSpPr>
            <p:cNvPr id="78896" name="AutoShape 8"/>
            <p:cNvSpPr>
              <a:spLocks noChangeArrowheads="1"/>
            </p:cNvSpPr>
            <p:nvPr/>
          </p:nvSpPr>
          <p:spPr bwMode="auto">
            <a:xfrm>
              <a:off x="1432" y="1122"/>
              <a:ext cx="291" cy="42"/>
            </a:xfrm>
            <a:prstGeom prst="flowChartProcess">
              <a:avLst/>
            </a:prstGeom>
            <a:solidFill>
              <a:srgbClr val="993366"/>
            </a:solidFill>
            <a:ln w="12700">
              <a:solidFill>
                <a:srgbClr val="000000"/>
              </a:solidFill>
              <a:miter lim="800000"/>
              <a:headEnd type="none" w="sm" len="sm"/>
              <a:tailEnd type="none" w="sm" len="sm"/>
            </a:ln>
          </p:spPr>
          <p:txBody>
            <a:bodyPr wrap="none" anchor="ctr" anchorCtr="1"/>
            <a:lstStyle/>
            <a:p>
              <a:pPr algn="ctr" defTabSz="914400"/>
              <a:endParaRPr lang="en-US" sz="1600">
                <a:solidFill>
                  <a:srgbClr val="000000"/>
                </a:solidFill>
                <a:cs typeface="Arial" charset="0"/>
              </a:endParaRPr>
            </a:p>
          </p:txBody>
        </p:sp>
      </p:grpSp>
      <p:cxnSp>
        <p:nvCxnSpPr>
          <p:cNvPr id="78852" name="AutoShape 20"/>
          <p:cNvCxnSpPr>
            <a:cxnSpLocks noChangeShapeType="1"/>
            <a:stCxn id="78886" idx="2"/>
            <a:endCxn id="78887" idx="0"/>
          </p:cNvCxnSpPr>
          <p:nvPr/>
        </p:nvCxnSpPr>
        <p:spPr bwMode="auto">
          <a:xfrm>
            <a:off x="7994650" y="2997200"/>
            <a:ext cx="0" cy="660400"/>
          </a:xfrm>
          <a:prstGeom prst="straightConnector1">
            <a:avLst/>
          </a:prstGeom>
          <a:noFill/>
          <a:ln w="28575">
            <a:solidFill>
              <a:srgbClr val="000080"/>
            </a:solidFill>
            <a:round/>
            <a:headEnd type="none" w="sm" len="sm"/>
            <a:tailEnd type="triangle" w="sm" len="sm"/>
          </a:ln>
          <a:extLst>
            <a:ext uri="{909E8E84-426E-40dd-AFC4-6F175D3DCCD1}">
              <a14:hiddenFill xmlns:a14="http://schemas.microsoft.com/office/drawing/2010/main">
                <a:noFill/>
              </a14:hiddenFill>
            </a:ext>
          </a:extLst>
        </p:spPr>
      </p:cxnSp>
      <p:sp>
        <p:nvSpPr>
          <p:cNvPr id="78853" name="Text Box 22"/>
          <p:cNvSpPr txBox="1">
            <a:spLocks noChangeArrowheads="1"/>
          </p:cNvSpPr>
          <p:nvPr/>
        </p:nvSpPr>
        <p:spPr bwMode="auto">
          <a:xfrm>
            <a:off x="6477000" y="2438400"/>
            <a:ext cx="633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0000"/>
                </a:solidFill>
                <a:cs typeface="Arial" charset="0"/>
              </a:rPr>
              <a:t>fork</a:t>
            </a:r>
            <a:endParaRPr lang="en-US" sz="1800">
              <a:solidFill>
                <a:srgbClr val="000000"/>
              </a:solidFill>
              <a:cs typeface="Arial" charset="0"/>
            </a:endParaRPr>
          </a:p>
        </p:txBody>
      </p:sp>
      <p:cxnSp>
        <p:nvCxnSpPr>
          <p:cNvPr id="78854" name="AutoShape 45"/>
          <p:cNvCxnSpPr>
            <a:cxnSpLocks noChangeShapeType="1"/>
            <a:stCxn id="78891" idx="2"/>
            <a:endCxn id="66" idx="0"/>
          </p:cNvCxnSpPr>
          <p:nvPr/>
        </p:nvCxnSpPr>
        <p:spPr bwMode="auto">
          <a:xfrm>
            <a:off x="7994650" y="3987800"/>
            <a:ext cx="0" cy="431800"/>
          </a:xfrm>
          <a:prstGeom prst="straightConnector1">
            <a:avLst/>
          </a:prstGeom>
          <a:noFill/>
          <a:ln w="28575">
            <a:solidFill>
              <a:srgbClr val="000080"/>
            </a:solidFill>
            <a:round/>
            <a:headEnd type="none" w="sm" len="sm"/>
            <a:tailEnd type="triangle" w="sm" len="sm"/>
          </a:ln>
          <a:extLst>
            <a:ext uri="{909E8E84-426E-40dd-AFC4-6F175D3DCCD1}">
              <a14:hiddenFill xmlns:a14="http://schemas.microsoft.com/office/drawing/2010/main">
                <a:noFill/>
              </a14:hiddenFill>
            </a:ext>
          </a:extLst>
        </p:spPr>
      </p:cxnSp>
      <p:grpSp>
        <p:nvGrpSpPr>
          <p:cNvPr id="78855" name="Group 46"/>
          <p:cNvGrpSpPr>
            <a:grpSpLocks/>
          </p:cNvGrpSpPr>
          <p:nvPr/>
        </p:nvGrpSpPr>
        <p:grpSpPr bwMode="auto">
          <a:xfrm>
            <a:off x="7762875" y="3657600"/>
            <a:ext cx="461963" cy="330200"/>
            <a:chOff x="1248" y="2256"/>
            <a:chExt cx="336" cy="240"/>
          </a:xfrm>
        </p:grpSpPr>
        <p:sp>
          <p:nvSpPr>
            <p:cNvPr id="78887" name="AutoShape 47"/>
            <p:cNvSpPr>
              <a:spLocks noChangeArrowheads="1"/>
            </p:cNvSpPr>
            <p:nvPr/>
          </p:nvSpPr>
          <p:spPr bwMode="auto">
            <a:xfrm>
              <a:off x="1248" y="2256"/>
              <a:ext cx="336" cy="48"/>
            </a:xfrm>
            <a:prstGeom prst="flowChartProcess">
              <a:avLst/>
            </a:prstGeom>
            <a:solidFill>
              <a:srgbClr val="3366FF"/>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78888" name="AutoShape 48"/>
            <p:cNvSpPr>
              <a:spLocks noChangeArrowheads="1"/>
            </p:cNvSpPr>
            <p:nvPr/>
          </p:nvSpPr>
          <p:spPr bwMode="auto">
            <a:xfrm>
              <a:off x="1248" y="2304"/>
              <a:ext cx="336" cy="45"/>
            </a:xfrm>
            <a:prstGeom prst="flowChartProcess">
              <a:avLst/>
            </a:prstGeom>
            <a:solidFill>
              <a:srgbClr val="000080"/>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78889" name="AutoShape 49"/>
            <p:cNvSpPr>
              <a:spLocks noChangeArrowheads="1"/>
            </p:cNvSpPr>
            <p:nvPr/>
          </p:nvSpPr>
          <p:spPr bwMode="auto">
            <a:xfrm>
              <a:off x="1248" y="2352"/>
              <a:ext cx="336" cy="58"/>
            </a:xfrm>
            <a:prstGeom prst="flowChartProcess">
              <a:avLst/>
            </a:prstGeom>
            <a:solidFill>
              <a:srgbClr val="666699"/>
            </a:solidFill>
            <a:ln w="12700">
              <a:solidFill>
                <a:srgbClr val="000000"/>
              </a:solidFill>
              <a:miter lim="800000"/>
              <a:headEnd type="none" w="sm" len="sm"/>
              <a:tailEnd type="none" w="sm" len="sm"/>
            </a:ln>
          </p:spPr>
          <p:txBody>
            <a:bodyPr wrap="none" anchor="ctr"/>
            <a:lstStyle/>
            <a:p>
              <a:pPr algn="ctr" defTabSz="914400"/>
              <a:endParaRPr lang="en-US" sz="1800">
                <a:solidFill>
                  <a:srgbClr val="000000"/>
                </a:solidFill>
                <a:cs typeface="Arial" charset="0"/>
              </a:endParaRPr>
            </a:p>
          </p:txBody>
        </p:sp>
        <p:sp>
          <p:nvSpPr>
            <p:cNvPr id="78890" name="AutoShape 50"/>
            <p:cNvSpPr>
              <a:spLocks noChangeArrowheads="1"/>
            </p:cNvSpPr>
            <p:nvPr/>
          </p:nvSpPr>
          <p:spPr bwMode="auto">
            <a:xfrm>
              <a:off x="1248" y="2400"/>
              <a:ext cx="336" cy="47"/>
            </a:xfrm>
            <a:prstGeom prst="flowChartProcess">
              <a:avLst/>
            </a:prstGeom>
            <a:solidFill>
              <a:srgbClr val="333399"/>
            </a:solidFill>
            <a:ln w="12700">
              <a:solidFill>
                <a:srgbClr val="000000"/>
              </a:solidFill>
              <a:miter lim="800000"/>
              <a:headEnd type="none" w="sm" len="sm"/>
              <a:tailEnd type="none" w="sm" len="sm"/>
            </a:ln>
          </p:spPr>
          <p:txBody>
            <a:bodyPr wrap="none" anchor="ctr"/>
            <a:lstStyle/>
            <a:p>
              <a:pPr algn="ctr" defTabSz="914400"/>
              <a:endParaRPr lang="en-US" sz="1600">
                <a:solidFill>
                  <a:srgbClr val="000000"/>
                </a:solidFill>
                <a:cs typeface="Arial" charset="0"/>
              </a:endParaRPr>
            </a:p>
          </p:txBody>
        </p:sp>
        <p:sp>
          <p:nvSpPr>
            <p:cNvPr id="78891" name="AutoShape 51"/>
            <p:cNvSpPr>
              <a:spLocks noChangeArrowheads="1"/>
            </p:cNvSpPr>
            <p:nvPr/>
          </p:nvSpPr>
          <p:spPr bwMode="auto">
            <a:xfrm>
              <a:off x="1248" y="2448"/>
              <a:ext cx="336" cy="48"/>
            </a:xfrm>
            <a:prstGeom prst="flowChartProcess">
              <a:avLst/>
            </a:prstGeom>
            <a:solidFill>
              <a:srgbClr val="3366FF"/>
            </a:solidFill>
            <a:ln w="12700">
              <a:solidFill>
                <a:srgbClr val="000000"/>
              </a:solidFill>
              <a:miter lim="800000"/>
              <a:headEnd type="none" w="sm" len="sm"/>
              <a:tailEnd type="none" w="sm" len="sm"/>
            </a:ln>
          </p:spPr>
          <p:txBody>
            <a:bodyPr wrap="none" anchor="ctr" anchorCtr="1"/>
            <a:lstStyle/>
            <a:p>
              <a:pPr algn="ctr" defTabSz="914400"/>
              <a:endParaRPr lang="en-US" sz="1600">
                <a:solidFill>
                  <a:srgbClr val="000000"/>
                </a:solidFill>
                <a:cs typeface="Arial" charset="0"/>
              </a:endParaRPr>
            </a:p>
          </p:txBody>
        </p:sp>
      </p:grpSp>
      <p:grpSp>
        <p:nvGrpSpPr>
          <p:cNvPr id="78856" name="Group 52"/>
          <p:cNvGrpSpPr>
            <a:grpSpLocks/>
          </p:cNvGrpSpPr>
          <p:nvPr/>
        </p:nvGrpSpPr>
        <p:grpSpPr bwMode="auto">
          <a:xfrm>
            <a:off x="7762875" y="2667000"/>
            <a:ext cx="461963" cy="330200"/>
            <a:chOff x="1432" y="956"/>
            <a:chExt cx="291" cy="208"/>
          </a:xfrm>
        </p:grpSpPr>
        <p:sp>
          <p:nvSpPr>
            <p:cNvPr id="78882" name="AutoShape 53"/>
            <p:cNvSpPr>
              <a:spLocks noChangeArrowheads="1"/>
            </p:cNvSpPr>
            <p:nvPr/>
          </p:nvSpPr>
          <p:spPr bwMode="auto">
            <a:xfrm>
              <a:off x="1432" y="956"/>
              <a:ext cx="291" cy="42"/>
            </a:xfrm>
            <a:prstGeom prst="flowChartProcess">
              <a:avLst/>
            </a:prstGeom>
            <a:solidFill>
              <a:srgbClr val="3366FF"/>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78883" name="AutoShape 54"/>
            <p:cNvSpPr>
              <a:spLocks noChangeArrowheads="1"/>
            </p:cNvSpPr>
            <p:nvPr/>
          </p:nvSpPr>
          <p:spPr bwMode="auto">
            <a:xfrm>
              <a:off x="1432" y="998"/>
              <a:ext cx="291" cy="41"/>
            </a:xfrm>
            <a:prstGeom prst="flowChartProcess">
              <a:avLst/>
            </a:prstGeom>
            <a:solidFill>
              <a:srgbClr val="008080"/>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78884" name="AutoShape 55"/>
            <p:cNvSpPr>
              <a:spLocks noChangeArrowheads="1"/>
            </p:cNvSpPr>
            <p:nvPr/>
          </p:nvSpPr>
          <p:spPr bwMode="auto">
            <a:xfrm>
              <a:off x="1432" y="1039"/>
              <a:ext cx="291" cy="50"/>
            </a:xfrm>
            <a:prstGeom prst="flowChartProcess">
              <a:avLst/>
            </a:prstGeom>
            <a:solidFill>
              <a:srgbClr val="666699"/>
            </a:solidFill>
            <a:ln w="12700">
              <a:solidFill>
                <a:srgbClr val="000000"/>
              </a:solidFill>
              <a:miter lim="800000"/>
              <a:headEnd type="none" w="sm" len="sm"/>
              <a:tailEnd type="none" w="sm" len="sm"/>
            </a:ln>
          </p:spPr>
          <p:txBody>
            <a:bodyPr wrap="none" anchor="ctr"/>
            <a:lstStyle/>
            <a:p>
              <a:pPr algn="ctr" defTabSz="914400"/>
              <a:endParaRPr lang="en-US" sz="1800">
                <a:solidFill>
                  <a:srgbClr val="000000"/>
                </a:solidFill>
                <a:cs typeface="Arial" charset="0"/>
              </a:endParaRPr>
            </a:p>
          </p:txBody>
        </p:sp>
        <p:sp>
          <p:nvSpPr>
            <p:cNvPr id="78885" name="AutoShape 56"/>
            <p:cNvSpPr>
              <a:spLocks noChangeArrowheads="1"/>
            </p:cNvSpPr>
            <p:nvPr/>
          </p:nvSpPr>
          <p:spPr bwMode="auto">
            <a:xfrm>
              <a:off x="1432" y="1081"/>
              <a:ext cx="291" cy="41"/>
            </a:xfrm>
            <a:prstGeom prst="flowChartProcess">
              <a:avLst/>
            </a:prstGeom>
            <a:solidFill>
              <a:srgbClr val="969696"/>
            </a:solidFill>
            <a:ln w="12700">
              <a:solidFill>
                <a:srgbClr val="000000"/>
              </a:solidFill>
              <a:miter lim="800000"/>
              <a:headEnd type="none" w="sm" len="sm"/>
              <a:tailEnd type="none" w="sm" len="sm"/>
            </a:ln>
          </p:spPr>
          <p:txBody>
            <a:bodyPr wrap="none" anchor="ctr"/>
            <a:lstStyle/>
            <a:p>
              <a:pPr algn="ctr" defTabSz="914400"/>
              <a:endParaRPr lang="en-US" sz="1600">
                <a:solidFill>
                  <a:srgbClr val="000000"/>
                </a:solidFill>
                <a:cs typeface="Arial" charset="0"/>
              </a:endParaRPr>
            </a:p>
          </p:txBody>
        </p:sp>
        <p:sp>
          <p:nvSpPr>
            <p:cNvPr id="78886" name="AutoShape 57"/>
            <p:cNvSpPr>
              <a:spLocks noChangeArrowheads="1"/>
            </p:cNvSpPr>
            <p:nvPr/>
          </p:nvSpPr>
          <p:spPr bwMode="auto">
            <a:xfrm>
              <a:off x="1432" y="1122"/>
              <a:ext cx="291" cy="42"/>
            </a:xfrm>
            <a:prstGeom prst="flowChartProcess">
              <a:avLst/>
            </a:prstGeom>
            <a:solidFill>
              <a:srgbClr val="993366"/>
            </a:solidFill>
            <a:ln w="12700">
              <a:solidFill>
                <a:srgbClr val="000000"/>
              </a:solidFill>
              <a:miter lim="800000"/>
              <a:headEnd type="none" w="sm" len="sm"/>
              <a:tailEnd type="none" w="sm" len="sm"/>
            </a:ln>
          </p:spPr>
          <p:txBody>
            <a:bodyPr wrap="none" anchor="ctr" anchorCtr="1"/>
            <a:lstStyle/>
            <a:p>
              <a:pPr algn="ctr" defTabSz="914400"/>
              <a:endParaRPr lang="en-US" sz="1600">
                <a:solidFill>
                  <a:srgbClr val="000000"/>
                </a:solidFill>
                <a:cs typeface="Arial" charset="0"/>
              </a:endParaRPr>
            </a:p>
          </p:txBody>
        </p:sp>
      </p:grpSp>
      <p:sp>
        <p:nvSpPr>
          <p:cNvPr id="78857" name="Rectangle 58"/>
          <p:cNvSpPr>
            <a:spLocks noChangeArrowheads="1"/>
          </p:cNvSpPr>
          <p:nvPr/>
        </p:nvSpPr>
        <p:spPr bwMode="auto">
          <a:xfrm>
            <a:off x="7315200" y="3200400"/>
            <a:ext cx="69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defTabSz="914400"/>
            <a:r>
              <a:rPr lang="en-US" sz="1800" b="1">
                <a:solidFill>
                  <a:srgbClr val="000000"/>
                </a:solidFill>
                <a:cs typeface="Arial" charset="0"/>
              </a:rPr>
              <a:t>exec</a:t>
            </a:r>
          </a:p>
        </p:txBody>
      </p:sp>
      <p:sp>
        <p:nvSpPr>
          <p:cNvPr id="66" name="Text Box 15"/>
          <p:cNvSpPr txBox="1">
            <a:spLocks noChangeArrowheads="1"/>
          </p:cNvSpPr>
          <p:nvPr/>
        </p:nvSpPr>
        <p:spPr bwMode="auto">
          <a:xfrm>
            <a:off x="7664450" y="4419600"/>
            <a:ext cx="658813" cy="338138"/>
          </a:xfrm>
          <a:prstGeom prst="rect">
            <a:avLst/>
          </a:prstGeom>
          <a:solidFill>
            <a:schemeClr val="bg1">
              <a:lumMod val="85000"/>
            </a:schemeClr>
          </a:solidFill>
          <a:ln w="28575" cmpd="sng">
            <a:solidFill>
              <a:srgbClr val="000000"/>
            </a:solidFill>
            <a:miter lim="800000"/>
            <a:headEnd/>
            <a:tailEnd/>
          </a:ln>
        </p:spPr>
        <p:txBody>
          <a:bodyPr>
            <a:spAutoFit/>
          </a:bodyPr>
          <a:lstStyle/>
          <a:p>
            <a:pPr>
              <a:defRPr/>
            </a:pPr>
            <a:r>
              <a:rPr lang="en-US" sz="1600" b="1" dirty="0">
                <a:solidFill>
                  <a:srgbClr val="CC0000"/>
                </a:solidFill>
              </a:rPr>
              <a:t>EXIT</a:t>
            </a:r>
          </a:p>
        </p:txBody>
      </p:sp>
      <p:grpSp>
        <p:nvGrpSpPr>
          <p:cNvPr id="78859" name="Group 11"/>
          <p:cNvGrpSpPr>
            <a:grpSpLocks/>
          </p:cNvGrpSpPr>
          <p:nvPr/>
        </p:nvGrpSpPr>
        <p:grpSpPr bwMode="auto">
          <a:xfrm>
            <a:off x="4894263" y="1676400"/>
            <a:ext cx="531812" cy="650875"/>
            <a:chOff x="1970088" y="3170238"/>
            <a:chExt cx="1152525" cy="2058987"/>
          </a:xfrm>
        </p:grpSpPr>
        <p:sp>
          <p:nvSpPr>
            <p:cNvPr id="70" name="Line 2"/>
            <p:cNvSpPr>
              <a:spLocks noChangeShapeType="1"/>
            </p:cNvSpPr>
            <p:nvPr/>
          </p:nvSpPr>
          <p:spPr bwMode="auto">
            <a:xfrm>
              <a:off x="2427657" y="3627234"/>
              <a:ext cx="0" cy="91398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71" name="Line 3"/>
            <p:cNvSpPr>
              <a:spLocks noChangeShapeType="1"/>
            </p:cNvSpPr>
            <p:nvPr/>
          </p:nvSpPr>
          <p:spPr bwMode="auto">
            <a:xfrm flipV="1">
              <a:off x="2200592" y="4541224"/>
              <a:ext cx="227065" cy="68800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72" name="Line 4"/>
            <p:cNvSpPr>
              <a:spLocks noChangeShapeType="1"/>
            </p:cNvSpPr>
            <p:nvPr/>
          </p:nvSpPr>
          <p:spPr bwMode="auto">
            <a:xfrm flipH="1" flipV="1">
              <a:off x="2427657" y="4541224"/>
              <a:ext cx="230506" cy="68800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73" name="Line 5"/>
            <p:cNvSpPr>
              <a:spLocks noChangeShapeType="1"/>
            </p:cNvSpPr>
            <p:nvPr/>
          </p:nvSpPr>
          <p:spPr bwMode="auto">
            <a:xfrm flipH="1">
              <a:off x="2424218" y="3737716"/>
              <a:ext cx="629588" cy="12052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74" name="Line 6"/>
            <p:cNvSpPr>
              <a:spLocks noChangeShapeType="1"/>
            </p:cNvSpPr>
            <p:nvPr/>
          </p:nvSpPr>
          <p:spPr bwMode="auto">
            <a:xfrm flipV="1">
              <a:off x="1970088" y="3853219"/>
              <a:ext cx="457569" cy="46201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75" name="Oval 7"/>
            <p:cNvSpPr>
              <a:spLocks noChangeArrowheads="1"/>
            </p:cNvSpPr>
            <p:nvPr/>
          </p:nvSpPr>
          <p:spPr bwMode="auto">
            <a:xfrm>
              <a:off x="2200592" y="3170238"/>
              <a:ext cx="454130" cy="456996"/>
            </a:xfrm>
            <a:prstGeom prst="ellipse">
              <a:avLst/>
            </a:prstGeom>
            <a:solidFill>
              <a:srgbClr val="99CCFF">
                <a:alpha val="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6" name="Rectangle 13"/>
            <p:cNvSpPr>
              <a:spLocks noChangeArrowheads="1"/>
            </p:cNvSpPr>
            <p:nvPr/>
          </p:nvSpPr>
          <p:spPr bwMode="auto">
            <a:xfrm>
              <a:off x="2892109" y="3612167"/>
              <a:ext cx="230504" cy="225988"/>
            </a:xfrm>
            <a:prstGeom prst="rect">
              <a:avLst/>
            </a:prstGeom>
            <a:solidFill>
              <a:srgbClr val="5C852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7" name="Rectangle 25"/>
            <p:cNvSpPr>
              <a:spLocks noChangeArrowheads="1"/>
            </p:cNvSpPr>
            <p:nvPr/>
          </p:nvSpPr>
          <p:spPr bwMode="auto">
            <a:xfrm>
              <a:off x="2431098" y="3838155"/>
              <a:ext cx="137615" cy="140614"/>
            </a:xfrm>
            <a:prstGeom prst="rect">
              <a:avLst/>
            </a:prstGeom>
            <a:solidFill>
              <a:srgbClr val="FFFF6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
        <p:nvSpPr>
          <p:cNvPr id="78" name="Rectangle 77"/>
          <p:cNvSpPr/>
          <p:nvPr/>
        </p:nvSpPr>
        <p:spPr>
          <a:xfrm>
            <a:off x="4419600" y="2457450"/>
            <a:ext cx="2286000" cy="361950"/>
          </a:xfrm>
          <a:prstGeom prst="rect">
            <a:avLst/>
          </a:prstGeom>
        </p:spPr>
        <p:txBody>
          <a:bodyPr>
            <a:spAutoFit/>
          </a:bodyPr>
          <a:lstStyle/>
          <a:p>
            <a:pPr defTabSz="914400" fontAlgn="auto">
              <a:lnSpc>
                <a:spcPct val="85000"/>
              </a:lnSpc>
              <a:spcBef>
                <a:spcPts val="0"/>
              </a:spcBef>
              <a:spcAft>
                <a:spcPts val="0"/>
              </a:spcAft>
              <a:defRPr/>
            </a:pPr>
            <a:r>
              <a:rPr lang="en-US" sz="2000" kern="0" dirty="0">
                <a:solidFill>
                  <a:schemeClr val="accent3"/>
                </a:solidFill>
              </a:rPr>
              <a:t>“echo y&amp;”</a:t>
            </a:r>
            <a:endParaRPr lang="en-US" sz="3600" kern="0" dirty="0">
              <a:solidFill>
                <a:schemeClr val="accent3"/>
              </a:solidFill>
            </a:endParaRPr>
          </a:p>
        </p:txBody>
      </p:sp>
      <p:sp>
        <p:nvSpPr>
          <p:cNvPr id="79" name="TextBox 78"/>
          <p:cNvSpPr txBox="1"/>
          <p:nvPr/>
        </p:nvSpPr>
        <p:spPr>
          <a:xfrm>
            <a:off x="5830888" y="1828800"/>
            <a:ext cx="595312" cy="369888"/>
          </a:xfrm>
          <a:prstGeom prst="rect">
            <a:avLst/>
          </a:prstGeom>
          <a:noFill/>
        </p:spPr>
        <p:txBody>
          <a:bodyPr wrap="none">
            <a:spAutoFit/>
          </a:bodyPr>
          <a:lstStyle/>
          <a:p>
            <a:pPr>
              <a:defRPr/>
            </a:pPr>
            <a:r>
              <a:rPr lang="en-US" sz="1800" b="1" dirty="0" err="1">
                <a:solidFill>
                  <a:schemeClr val="tx1">
                    <a:lumMod val="75000"/>
                  </a:schemeClr>
                </a:solidFill>
              </a:rPr>
              <a:t>dsh</a:t>
            </a:r>
            <a:endParaRPr lang="en-US" sz="1800" b="1" dirty="0">
              <a:solidFill>
                <a:schemeClr val="tx1">
                  <a:lumMod val="75000"/>
                </a:schemeClr>
              </a:solidFill>
            </a:endParaRPr>
          </a:p>
        </p:txBody>
      </p:sp>
      <p:cxnSp>
        <p:nvCxnSpPr>
          <p:cNvPr id="80" name="Straight Connector 79"/>
          <p:cNvCxnSpPr>
            <a:cxnSpLocks noChangeShapeType="1"/>
            <a:stCxn id="78868" idx="2"/>
          </p:cNvCxnSpPr>
          <p:nvPr/>
        </p:nvCxnSpPr>
        <p:spPr bwMode="auto">
          <a:xfrm flipH="1">
            <a:off x="5656263" y="2609850"/>
            <a:ext cx="395287" cy="0"/>
          </a:xfrm>
          <a:prstGeom prst="line">
            <a:avLst/>
          </a:prstGeom>
          <a:noFill/>
          <a:ln w="9525" cmpd="sng">
            <a:solidFill>
              <a:schemeClr val="accent6">
                <a:lumMod val="50000"/>
              </a:schemeClr>
            </a:solidFill>
            <a:prstDash val="sysDash"/>
            <a:round/>
            <a:headEnd type="triangle"/>
            <a:tailEnd type="none"/>
          </a:ln>
          <a:extLst>
            <a:ext uri="{909E8E84-426E-40dd-AFC4-6F175D3DCCD1}">
              <a14:hiddenFill xmlns:a14="http://schemas.microsoft.com/office/drawing/2010/main">
                <a:noFill/>
              </a14:hiddenFill>
            </a:ext>
          </a:extLst>
        </p:spPr>
      </p:cxnSp>
      <p:sp>
        <p:nvSpPr>
          <p:cNvPr id="101" name="Rectangle 100"/>
          <p:cNvSpPr/>
          <p:nvPr/>
        </p:nvSpPr>
        <p:spPr>
          <a:xfrm>
            <a:off x="4513263" y="2971800"/>
            <a:ext cx="914400" cy="361950"/>
          </a:xfrm>
          <a:prstGeom prst="rect">
            <a:avLst/>
          </a:prstGeom>
        </p:spPr>
        <p:txBody>
          <a:bodyPr>
            <a:spAutoFit/>
          </a:bodyPr>
          <a:lstStyle/>
          <a:p>
            <a:pPr defTabSz="914400" fontAlgn="auto">
              <a:lnSpc>
                <a:spcPct val="85000"/>
              </a:lnSpc>
              <a:spcBef>
                <a:spcPts val="0"/>
              </a:spcBef>
              <a:spcAft>
                <a:spcPts val="0"/>
              </a:spcAft>
              <a:defRPr/>
            </a:pPr>
            <a:r>
              <a:rPr lang="en-US" sz="2000" kern="0" dirty="0">
                <a:solidFill>
                  <a:schemeClr val="accent3"/>
                </a:solidFill>
              </a:rPr>
              <a:t>“jobs”</a:t>
            </a:r>
            <a:endParaRPr lang="en-US" sz="3600" kern="0" dirty="0">
              <a:solidFill>
                <a:schemeClr val="accent3"/>
              </a:solidFill>
            </a:endParaRPr>
          </a:p>
        </p:txBody>
      </p:sp>
      <p:cxnSp>
        <p:nvCxnSpPr>
          <p:cNvPr id="102" name="Straight Connector 101"/>
          <p:cNvCxnSpPr>
            <a:cxnSpLocks noChangeShapeType="1"/>
            <a:stCxn id="78867" idx="2"/>
          </p:cNvCxnSpPr>
          <p:nvPr/>
        </p:nvCxnSpPr>
        <p:spPr bwMode="auto">
          <a:xfrm flipH="1">
            <a:off x="5275263" y="3181350"/>
            <a:ext cx="776287" cy="0"/>
          </a:xfrm>
          <a:prstGeom prst="line">
            <a:avLst/>
          </a:prstGeom>
          <a:noFill/>
          <a:ln w="9525" cmpd="sng">
            <a:solidFill>
              <a:schemeClr val="accent6">
                <a:lumMod val="50000"/>
              </a:schemeClr>
            </a:solidFill>
            <a:prstDash val="sysDash"/>
            <a:round/>
            <a:headEnd type="triangle"/>
            <a:tailEnd type="none"/>
          </a:ln>
          <a:extLst>
            <a:ext uri="{909E8E84-426E-40dd-AFC4-6F175D3DCCD1}">
              <a14:hiddenFill xmlns:a14="http://schemas.microsoft.com/office/drawing/2010/main">
                <a:noFill/>
              </a14:hiddenFill>
            </a:ext>
          </a:extLst>
        </p:spPr>
      </p:cxnSp>
      <p:cxnSp>
        <p:nvCxnSpPr>
          <p:cNvPr id="78865" name="AutoShape 19"/>
          <p:cNvCxnSpPr>
            <a:cxnSpLocks noChangeShapeType="1"/>
            <a:stCxn id="78867" idx="4"/>
            <a:endCxn id="78872" idx="2"/>
          </p:cNvCxnSpPr>
          <p:nvPr/>
        </p:nvCxnSpPr>
        <p:spPr bwMode="auto">
          <a:xfrm>
            <a:off x="6127750" y="3257550"/>
            <a:ext cx="0" cy="400050"/>
          </a:xfrm>
          <a:prstGeom prst="straightConnector1">
            <a:avLst/>
          </a:prstGeom>
          <a:noFill/>
          <a:ln w="28575">
            <a:solidFill>
              <a:srgbClr val="000080"/>
            </a:solidFill>
            <a:round/>
            <a:headEnd type="none" w="sm" len="sm"/>
            <a:tailEnd type="triangle" w="sm" len="sm"/>
          </a:ln>
          <a:extLst>
            <a:ext uri="{909E8E84-426E-40dd-AFC4-6F175D3DCCD1}">
              <a14:hiddenFill xmlns:a14="http://schemas.microsoft.com/office/drawing/2010/main">
                <a:noFill/>
              </a14:hiddenFill>
            </a:ext>
          </a:extLst>
        </p:spPr>
      </p:cxnSp>
      <p:grpSp>
        <p:nvGrpSpPr>
          <p:cNvPr id="78866" name="Group 113"/>
          <p:cNvGrpSpPr>
            <a:grpSpLocks/>
          </p:cNvGrpSpPr>
          <p:nvPr/>
        </p:nvGrpSpPr>
        <p:grpSpPr bwMode="auto">
          <a:xfrm>
            <a:off x="5732463" y="3657600"/>
            <a:ext cx="792162" cy="639763"/>
            <a:chOff x="1905000" y="2895599"/>
            <a:chExt cx="792162" cy="639765"/>
          </a:xfrm>
        </p:grpSpPr>
        <p:sp>
          <p:nvSpPr>
            <p:cNvPr id="78872" name="Merge 60"/>
            <p:cNvSpPr>
              <a:spLocks noChangeArrowheads="1"/>
            </p:cNvSpPr>
            <p:nvPr/>
          </p:nvSpPr>
          <p:spPr bwMode="auto">
            <a:xfrm flipV="1">
              <a:off x="1905000" y="2895599"/>
              <a:ext cx="792162" cy="639765"/>
            </a:xfrm>
            <a:prstGeom prst="flowChartMerg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a:cs typeface="Arial" charset="0"/>
              </a:endParaRPr>
            </a:p>
          </p:txBody>
        </p:sp>
        <p:sp>
          <p:nvSpPr>
            <p:cNvPr id="78873" name="Text Box 23"/>
            <p:cNvSpPr txBox="1">
              <a:spLocks noChangeArrowheads="1"/>
            </p:cNvSpPr>
            <p:nvPr/>
          </p:nvSpPr>
          <p:spPr bwMode="auto">
            <a:xfrm>
              <a:off x="1984284" y="3135868"/>
              <a:ext cx="6335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0000"/>
                  </a:solidFill>
                  <a:cs typeface="Arial" charset="0"/>
                </a:rPr>
                <a:t>wait</a:t>
              </a:r>
              <a:endParaRPr lang="en-US" sz="1400">
                <a:solidFill>
                  <a:srgbClr val="000000"/>
                </a:solidFill>
                <a:cs typeface="Arial" charset="0"/>
              </a:endParaRPr>
            </a:p>
          </p:txBody>
        </p:sp>
      </p:grpSp>
      <p:sp>
        <p:nvSpPr>
          <p:cNvPr id="78867" name="Oval 64"/>
          <p:cNvSpPr>
            <a:spLocks noChangeArrowheads="1"/>
          </p:cNvSpPr>
          <p:nvPr/>
        </p:nvSpPr>
        <p:spPr bwMode="auto">
          <a:xfrm>
            <a:off x="6051550" y="3105150"/>
            <a:ext cx="152400" cy="152400"/>
          </a:xfrm>
          <a:prstGeom prst="ellipse">
            <a:avLst/>
          </a:prstGeom>
          <a:solidFill>
            <a:srgbClr val="E8161F"/>
          </a:solidFill>
          <a:ln w="9525">
            <a:solidFill>
              <a:schemeClr val="tx1"/>
            </a:solidFill>
            <a:round/>
            <a:headEnd/>
            <a:tailEnd/>
          </a:ln>
        </p:spPr>
        <p:txBody>
          <a:bodyPr/>
          <a:lstStyle/>
          <a:p>
            <a:pPr>
              <a:buClr>
                <a:srgbClr val="000000"/>
              </a:buClr>
              <a:buSzPct val="100000"/>
              <a:buFont typeface="Times New Roman" charset="0"/>
              <a:buNone/>
            </a:pPr>
            <a:endParaRPr lang="en-US" sz="1800">
              <a:cs typeface="Arial" charset="0"/>
            </a:endParaRPr>
          </a:p>
        </p:txBody>
      </p:sp>
      <p:sp>
        <p:nvSpPr>
          <p:cNvPr id="78868" name="Oval 67"/>
          <p:cNvSpPr>
            <a:spLocks noChangeArrowheads="1"/>
          </p:cNvSpPr>
          <p:nvPr/>
        </p:nvSpPr>
        <p:spPr bwMode="auto">
          <a:xfrm>
            <a:off x="6051550" y="2533650"/>
            <a:ext cx="152400" cy="152400"/>
          </a:xfrm>
          <a:prstGeom prst="ellipse">
            <a:avLst/>
          </a:prstGeom>
          <a:solidFill>
            <a:srgbClr val="E8161F"/>
          </a:solidFill>
          <a:ln w="9525">
            <a:solidFill>
              <a:schemeClr val="tx1"/>
            </a:solidFill>
            <a:round/>
            <a:headEnd/>
            <a:tailEnd/>
          </a:ln>
        </p:spPr>
        <p:txBody>
          <a:bodyPr/>
          <a:lstStyle/>
          <a:p>
            <a:pPr>
              <a:buClr>
                <a:srgbClr val="000000"/>
              </a:buClr>
              <a:buSzPct val="100000"/>
              <a:buFont typeface="Times New Roman" charset="0"/>
              <a:buNone/>
            </a:pPr>
            <a:endParaRPr lang="en-US" sz="1800">
              <a:cs typeface="Arial" charset="0"/>
            </a:endParaRPr>
          </a:p>
        </p:txBody>
      </p:sp>
      <p:cxnSp>
        <p:nvCxnSpPr>
          <p:cNvPr id="81" name="Straight Connector 80"/>
          <p:cNvCxnSpPr>
            <a:cxnSpLocks noChangeShapeType="1"/>
            <a:stCxn id="78883" idx="1"/>
          </p:cNvCxnSpPr>
          <p:nvPr/>
        </p:nvCxnSpPr>
        <p:spPr bwMode="auto">
          <a:xfrm flipH="1" flipV="1">
            <a:off x="6127750" y="2762250"/>
            <a:ext cx="1635125" cy="4763"/>
          </a:xfrm>
          <a:prstGeom prst="line">
            <a:avLst/>
          </a:prstGeom>
          <a:noFill/>
          <a:ln w="9525" cmpd="sng">
            <a:solidFill>
              <a:schemeClr val="accent6">
                <a:lumMod val="50000"/>
              </a:schemeClr>
            </a:solidFill>
            <a:prstDash val="sysDash"/>
            <a:round/>
            <a:headEnd type="triangle"/>
            <a:tailEnd type="none"/>
          </a:ln>
          <a:extLst>
            <a:ext uri="{909E8E84-426E-40dd-AFC4-6F175D3DCCD1}">
              <a14:hiddenFill xmlns:a14="http://schemas.microsoft.com/office/drawing/2010/main">
                <a:noFill/>
              </a14:hiddenFill>
            </a:ext>
          </a:extLst>
        </p:spPr>
      </p:cxnSp>
      <p:sp>
        <p:nvSpPr>
          <p:cNvPr id="78870" name="Rectangle 58"/>
          <p:cNvSpPr>
            <a:spLocks noChangeArrowheads="1"/>
          </p:cNvSpPr>
          <p:nvPr/>
        </p:nvSpPr>
        <p:spPr bwMode="auto">
          <a:xfrm>
            <a:off x="914400" y="4851668"/>
            <a:ext cx="6705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defTabSz="914400"/>
            <a:r>
              <a:rPr lang="en-US" sz="2000" dirty="0" smtClean="0">
                <a:solidFill>
                  <a:srgbClr val="000000"/>
                </a:solidFill>
                <a:cs typeface="Arial" charset="0"/>
              </a:rPr>
              <a:t>But how </a:t>
            </a:r>
            <a:r>
              <a:rPr lang="en-US" sz="2000" dirty="0">
                <a:solidFill>
                  <a:srgbClr val="000000"/>
                </a:solidFill>
                <a:cs typeface="Arial" charset="0"/>
              </a:rPr>
              <a:t>should a parent learn of status changes to a child if </a:t>
            </a:r>
            <a:r>
              <a:rPr lang="en-US" sz="2000" dirty="0" smtClean="0">
                <a:solidFill>
                  <a:srgbClr val="000000"/>
                </a:solidFill>
                <a:cs typeface="Arial" charset="0"/>
              </a:rPr>
              <a:t>parent is </a:t>
            </a:r>
            <a:r>
              <a:rPr lang="en-US" sz="2000" dirty="0">
                <a:solidFill>
                  <a:srgbClr val="000000"/>
                </a:solidFill>
                <a:cs typeface="Arial" charset="0"/>
              </a:rPr>
              <a:t>busy </a:t>
            </a:r>
            <a:r>
              <a:rPr lang="en-US" sz="2000" dirty="0" smtClean="0">
                <a:solidFill>
                  <a:srgbClr val="000000"/>
                </a:solidFill>
                <a:cs typeface="Arial" charset="0"/>
              </a:rPr>
              <a:t>with </a:t>
            </a:r>
            <a:r>
              <a:rPr lang="en-US" sz="2000" dirty="0">
                <a:solidFill>
                  <a:srgbClr val="000000"/>
                </a:solidFill>
                <a:cs typeface="Arial" charset="0"/>
              </a:rPr>
              <a:t>something else and does not poll?</a:t>
            </a:r>
          </a:p>
          <a:p>
            <a:pPr algn="ctr" defTabSz="914400"/>
            <a:endParaRPr lang="en-US" sz="2000" dirty="0">
              <a:solidFill>
                <a:srgbClr val="000000"/>
              </a:solidFill>
              <a:cs typeface="Arial" charset="0"/>
            </a:endParaRPr>
          </a:p>
          <a:p>
            <a:pPr algn="ctr" defTabSz="914400"/>
            <a:r>
              <a:rPr lang="en-US" sz="2000" dirty="0">
                <a:solidFill>
                  <a:srgbClr val="00264D"/>
                </a:solidFill>
                <a:cs typeface="Arial" charset="0"/>
              </a:rPr>
              <a:t>“Do you know where your children are?”</a:t>
            </a:r>
          </a:p>
        </p:txBody>
      </p:sp>
      <p:sp>
        <p:nvSpPr>
          <p:cNvPr id="78871" name="Rectangle 58"/>
          <p:cNvSpPr>
            <a:spLocks noChangeArrowheads="1"/>
          </p:cNvSpPr>
          <p:nvPr/>
        </p:nvSpPr>
        <p:spPr bwMode="auto">
          <a:xfrm>
            <a:off x="381000" y="2119462"/>
            <a:ext cx="38100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p>
            <a:pPr algn="ctr" defTabSz="914400"/>
            <a:r>
              <a:rPr lang="en-US" sz="2000" dirty="0">
                <a:solidFill>
                  <a:srgbClr val="000000"/>
                </a:solidFill>
                <a:cs typeface="Arial" charset="0"/>
              </a:rPr>
              <a:t>Parent can use a non-blocking </a:t>
            </a:r>
            <a:r>
              <a:rPr lang="en-US" sz="2000" b="1" dirty="0">
                <a:solidFill>
                  <a:srgbClr val="000000"/>
                </a:solidFill>
                <a:cs typeface="Arial" charset="0"/>
              </a:rPr>
              <a:t>wait</a:t>
            </a:r>
            <a:r>
              <a:rPr lang="en-US" sz="2000" dirty="0">
                <a:solidFill>
                  <a:srgbClr val="000000"/>
                </a:solidFill>
                <a:cs typeface="Arial" charset="0"/>
              </a:rPr>
              <a:t> </a:t>
            </a:r>
            <a:r>
              <a:rPr lang="en-US" sz="2000" dirty="0" err="1" smtClean="0">
                <a:solidFill>
                  <a:srgbClr val="000000"/>
                </a:solidFill>
                <a:cs typeface="Arial" charset="0"/>
              </a:rPr>
              <a:t>syscall</a:t>
            </a:r>
            <a:r>
              <a:rPr lang="en-US" sz="2000" dirty="0" smtClean="0">
                <a:solidFill>
                  <a:srgbClr val="000000"/>
                </a:solidFill>
                <a:cs typeface="Arial" charset="0"/>
              </a:rPr>
              <a:t> to </a:t>
            </a:r>
            <a:r>
              <a:rPr lang="en-US" sz="2000" b="1" dirty="0" smtClean="0">
                <a:solidFill>
                  <a:srgbClr val="800000"/>
                </a:solidFill>
                <a:cs typeface="Arial" charset="0"/>
              </a:rPr>
              <a:t>poll</a:t>
            </a:r>
            <a:r>
              <a:rPr lang="en-US" sz="2000" dirty="0">
                <a:solidFill>
                  <a:srgbClr val="800000"/>
                </a:solidFill>
                <a:cs typeface="Arial" charset="0"/>
              </a:rPr>
              <a:t> </a:t>
            </a:r>
            <a:r>
              <a:rPr lang="en-US" sz="2000" dirty="0" smtClean="0">
                <a:solidFill>
                  <a:srgbClr val="000000"/>
                </a:solidFill>
                <a:cs typeface="Arial" charset="0"/>
              </a:rPr>
              <a:t>(query) the </a:t>
            </a:r>
            <a:r>
              <a:rPr lang="en-US" sz="2000" dirty="0">
                <a:solidFill>
                  <a:srgbClr val="000000"/>
                </a:solidFill>
                <a:cs typeface="Arial" charset="0"/>
              </a:rPr>
              <a:t>status of a child</a:t>
            </a:r>
            <a:r>
              <a:rPr lang="en-US" sz="2000" dirty="0" smtClean="0">
                <a:solidFill>
                  <a:srgbClr val="000000"/>
                </a:solidFill>
                <a:cs typeface="Arial" charset="0"/>
              </a:rPr>
              <a:t>.</a:t>
            </a:r>
          </a:p>
          <a:p>
            <a:pPr algn="ctr" defTabSz="914400"/>
            <a:endParaRPr lang="en-US" sz="2000" dirty="0" smtClean="0">
              <a:solidFill>
                <a:srgbClr val="000000"/>
              </a:solidFill>
              <a:cs typeface="Arial" charset="0"/>
            </a:endParaRPr>
          </a:p>
          <a:p>
            <a:pPr algn="ctr" defTabSz="914400"/>
            <a:r>
              <a:rPr lang="en-US" sz="1800" b="1" dirty="0" err="1">
                <a:solidFill>
                  <a:srgbClr val="000000"/>
                </a:solidFill>
                <a:cs typeface="Arial" charset="0"/>
              </a:rPr>
              <a:t>w</a:t>
            </a:r>
            <a:r>
              <a:rPr lang="en-US" sz="1800" b="1" dirty="0" err="1" smtClean="0">
                <a:solidFill>
                  <a:srgbClr val="000000"/>
                </a:solidFill>
                <a:cs typeface="Arial" charset="0"/>
              </a:rPr>
              <a:t>aitpid</a:t>
            </a:r>
            <a:r>
              <a:rPr lang="en-US" sz="1800" dirty="0" smtClean="0">
                <a:solidFill>
                  <a:srgbClr val="000000"/>
                </a:solidFill>
                <a:cs typeface="Arial" charset="0"/>
              </a:rPr>
              <a:t>(</a:t>
            </a:r>
            <a:r>
              <a:rPr lang="en-US" sz="1800" dirty="0" err="1" smtClean="0">
                <a:solidFill>
                  <a:srgbClr val="000000"/>
                </a:solidFill>
                <a:cs typeface="Arial" charset="0"/>
              </a:rPr>
              <a:t>pid</a:t>
            </a:r>
            <a:r>
              <a:rPr lang="en-US" sz="1800" dirty="0" smtClean="0">
                <a:solidFill>
                  <a:srgbClr val="000000"/>
                </a:solidFill>
                <a:cs typeface="Arial" charset="0"/>
              </a:rPr>
              <a:t>, &amp;status, WNOHANG);</a:t>
            </a:r>
            <a:endParaRPr lang="en-US" sz="1800" dirty="0">
              <a:solidFill>
                <a:srgbClr val="000000"/>
              </a:solidFill>
              <a:cs typeface="Arial" charset="0"/>
            </a:endParaRPr>
          </a:p>
        </p:txBody>
      </p:sp>
    </p:spTree>
    <p:extLst>
      <p:ext uri="{BB962C8B-B14F-4D97-AF65-F5344CB8AC3E}">
        <p14:creationId xmlns:p14="http://schemas.microsoft.com/office/powerpoint/2010/main" val="7329708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873" name="AutoShape 19"/>
          <p:cNvCxnSpPr>
            <a:cxnSpLocks noChangeShapeType="1"/>
          </p:cNvCxnSpPr>
          <p:nvPr/>
        </p:nvCxnSpPr>
        <p:spPr bwMode="auto">
          <a:xfrm>
            <a:off x="6415088" y="1828800"/>
            <a:ext cx="0" cy="914400"/>
          </a:xfrm>
          <a:prstGeom prst="straightConnector1">
            <a:avLst/>
          </a:prstGeom>
          <a:noFill/>
          <a:ln w="28575">
            <a:solidFill>
              <a:srgbClr val="000080"/>
            </a:solidFill>
            <a:round/>
            <a:headEnd type="none" w="sm" len="sm"/>
            <a:tailEnd type="triangle" w="sm" len="sm"/>
          </a:ln>
          <a:extLst>
            <a:ext uri="{909E8E84-426E-40dd-AFC4-6F175D3DCCD1}">
              <a14:hiddenFill xmlns:a14="http://schemas.microsoft.com/office/drawing/2010/main">
                <a:noFill/>
              </a14:hiddenFill>
            </a:ext>
          </a:extLst>
        </p:spPr>
      </p:cxnSp>
      <p:sp>
        <p:nvSpPr>
          <p:cNvPr id="79874" name="Title 1"/>
          <p:cNvSpPr>
            <a:spLocks noGrp="1"/>
          </p:cNvSpPr>
          <p:nvPr>
            <p:ph type="title"/>
          </p:nvPr>
        </p:nvSpPr>
        <p:spPr/>
        <p:txBody>
          <a:bodyPr/>
          <a:lstStyle/>
          <a:p>
            <a:r>
              <a:rPr lang="en-US" sz="3600">
                <a:latin typeface="Arial" charset="0"/>
                <a:ea typeface="ＭＳ Ｐゴシック" charset="0"/>
                <a:cs typeface="Arial" charset="0"/>
              </a:rPr>
              <a:t>Monitoring background jobs</a:t>
            </a:r>
          </a:p>
        </p:txBody>
      </p:sp>
      <p:grpSp>
        <p:nvGrpSpPr>
          <p:cNvPr id="79875" name="Group 3"/>
          <p:cNvGrpSpPr>
            <a:grpSpLocks/>
          </p:cNvGrpSpPr>
          <p:nvPr/>
        </p:nvGrpSpPr>
        <p:grpSpPr bwMode="auto">
          <a:xfrm>
            <a:off x="6184900" y="1746250"/>
            <a:ext cx="461963" cy="330200"/>
            <a:chOff x="1432" y="956"/>
            <a:chExt cx="291" cy="208"/>
          </a:xfrm>
        </p:grpSpPr>
        <p:sp>
          <p:nvSpPr>
            <p:cNvPr id="79912" name="AutoShape 4"/>
            <p:cNvSpPr>
              <a:spLocks noChangeArrowheads="1"/>
            </p:cNvSpPr>
            <p:nvPr/>
          </p:nvSpPr>
          <p:spPr bwMode="auto">
            <a:xfrm>
              <a:off x="1432" y="956"/>
              <a:ext cx="291" cy="42"/>
            </a:xfrm>
            <a:prstGeom prst="flowChartProcess">
              <a:avLst/>
            </a:prstGeom>
            <a:solidFill>
              <a:srgbClr val="3366FF"/>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79913" name="AutoShape 5"/>
            <p:cNvSpPr>
              <a:spLocks noChangeArrowheads="1"/>
            </p:cNvSpPr>
            <p:nvPr/>
          </p:nvSpPr>
          <p:spPr bwMode="auto">
            <a:xfrm>
              <a:off x="1432" y="998"/>
              <a:ext cx="291" cy="41"/>
            </a:xfrm>
            <a:prstGeom prst="flowChartProcess">
              <a:avLst/>
            </a:prstGeom>
            <a:solidFill>
              <a:srgbClr val="008080"/>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79914" name="AutoShape 6"/>
            <p:cNvSpPr>
              <a:spLocks noChangeArrowheads="1"/>
            </p:cNvSpPr>
            <p:nvPr/>
          </p:nvSpPr>
          <p:spPr bwMode="auto">
            <a:xfrm>
              <a:off x="1432" y="1039"/>
              <a:ext cx="291" cy="50"/>
            </a:xfrm>
            <a:prstGeom prst="flowChartProcess">
              <a:avLst/>
            </a:prstGeom>
            <a:solidFill>
              <a:srgbClr val="666699"/>
            </a:solidFill>
            <a:ln w="12700">
              <a:solidFill>
                <a:srgbClr val="000000"/>
              </a:solidFill>
              <a:miter lim="800000"/>
              <a:headEnd type="none" w="sm" len="sm"/>
              <a:tailEnd type="none" w="sm" len="sm"/>
            </a:ln>
          </p:spPr>
          <p:txBody>
            <a:bodyPr wrap="none" anchor="ctr"/>
            <a:lstStyle/>
            <a:p>
              <a:pPr algn="ctr" defTabSz="914400"/>
              <a:endParaRPr lang="en-US" sz="1800">
                <a:solidFill>
                  <a:srgbClr val="000000"/>
                </a:solidFill>
                <a:cs typeface="Arial" charset="0"/>
              </a:endParaRPr>
            </a:p>
          </p:txBody>
        </p:sp>
        <p:sp>
          <p:nvSpPr>
            <p:cNvPr id="79915" name="AutoShape 7"/>
            <p:cNvSpPr>
              <a:spLocks noChangeArrowheads="1"/>
            </p:cNvSpPr>
            <p:nvPr/>
          </p:nvSpPr>
          <p:spPr bwMode="auto">
            <a:xfrm>
              <a:off x="1432" y="1081"/>
              <a:ext cx="291" cy="41"/>
            </a:xfrm>
            <a:prstGeom prst="flowChartProcess">
              <a:avLst/>
            </a:prstGeom>
            <a:solidFill>
              <a:srgbClr val="969696"/>
            </a:solidFill>
            <a:ln w="12700">
              <a:solidFill>
                <a:srgbClr val="000000"/>
              </a:solidFill>
              <a:miter lim="800000"/>
              <a:headEnd type="none" w="sm" len="sm"/>
              <a:tailEnd type="none" w="sm" len="sm"/>
            </a:ln>
          </p:spPr>
          <p:txBody>
            <a:bodyPr wrap="none" anchor="ctr"/>
            <a:lstStyle/>
            <a:p>
              <a:pPr algn="ctr" defTabSz="914400"/>
              <a:endParaRPr lang="en-US" sz="1600">
                <a:solidFill>
                  <a:srgbClr val="000000"/>
                </a:solidFill>
                <a:cs typeface="Arial" charset="0"/>
              </a:endParaRPr>
            </a:p>
          </p:txBody>
        </p:sp>
        <p:sp>
          <p:nvSpPr>
            <p:cNvPr id="79916" name="AutoShape 8"/>
            <p:cNvSpPr>
              <a:spLocks noChangeArrowheads="1"/>
            </p:cNvSpPr>
            <p:nvPr/>
          </p:nvSpPr>
          <p:spPr bwMode="auto">
            <a:xfrm>
              <a:off x="1432" y="1122"/>
              <a:ext cx="291" cy="42"/>
            </a:xfrm>
            <a:prstGeom prst="flowChartProcess">
              <a:avLst/>
            </a:prstGeom>
            <a:solidFill>
              <a:srgbClr val="993366"/>
            </a:solidFill>
            <a:ln w="12700">
              <a:solidFill>
                <a:srgbClr val="000000"/>
              </a:solidFill>
              <a:miter lim="800000"/>
              <a:headEnd type="none" w="sm" len="sm"/>
              <a:tailEnd type="none" w="sm" len="sm"/>
            </a:ln>
          </p:spPr>
          <p:txBody>
            <a:bodyPr wrap="none" anchor="ctr" anchorCtr="1"/>
            <a:lstStyle/>
            <a:p>
              <a:pPr algn="ctr" defTabSz="914400"/>
              <a:endParaRPr lang="en-US" sz="1600">
                <a:solidFill>
                  <a:srgbClr val="000000"/>
                </a:solidFill>
                <a:cs typeface="Arial" charset="0"/>
              </a:endParaRPr>
            </a:p>
          </p:txBody>
        </p:sp>
      </p:grpSp>
      <p:cxnSp>
        <p:nvCxnSpPr>
          <p:cNvPr id="79876" name="AutoShape 20"/>
          <p:cNvCxnSpPr>
            <a:cxnSpLocks noChangeShapeType="1"/>
            <a:stCxn id="79906" idx="2"/>
            <a:endCxn id="79907" idx="0"/>
          </p:cNvCxnSpPr>
          <p:nvPr/>
        </p:nvCxnSpPr>
        <p:spPr bwMode="auto">
          <a:xfrm>
            <a:off x="8281988" y="2616200"/>
            <a:ext cx="0" cy="660400"/>
          </a:xfrm>
          <a:prstGeom prst="straightConnector1">
            <a:avLst/>
          </a:prstGeom>
          <a:noFill/>
          <a:ln w="28575">
            <a:solidFill>
              <a:srgbClr val="000080"/>
            </a:solidFill>
            <a:round/>
            <a:headEnd type="none" w="sm" len="sm"/>
            <a:tailEnd type="triangle" w="sm" len="sm"/>
          </a:ln>
          <a:extLst>
            <a:ext uri="{909E8E84-426E-40dd-AFC4-6F175D3DCCD1}">
              <a14:hiddenFill xmlns:a14="http://schemas.microsoft.com/office/drawing/2010/main">
                <a:noFill/>
              </a14:hiddenFill>
            </a:ext>
          </a:extLst>
        </p:spPr>
      </p:cxnSp>
      <p:sp>
        <p:nvSpPr>
          <p:cNvPr id="79877" name="Text Box 22"/>
          <p:cNvSpPr txBox="1">
            <a:spLocks noChangeArrowheads="1"/>
          </p:cNvSpPr>
          <p:nvPr/>
        </p:nvSpPr>
        <p:spPr bwMode="auto">
          <a:xfrm>
            <a:off x="6764338" y="2057400"/>
            <a:ext cx="633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0000"/>
                </a:solidFill>
                <a:cs typeface="Arial" charset="0"/>
              </a:rPr>
              <a:t>fork</a:t>
            </a:r>
            <a:endParaRPr lang="en-US" sz="1800">
              <a:solidFill>
                <a:srgbClr val="000000"/>
              </a:solidFill>
              <a:cs typeface="Arial" charset="0"/>
            </a:endParaRPr>
          </a:p>
        </p:txBody>
      </p:sp>
      <p:cxnSp>
        <p:nvCxnSpPr>
          <p:cNvPr id="79878" name="AutoShape 45"/>
          <p:cNvCxnSpPr>
            <a:cxnSpLocks noChangeShapeType="1"/>
            <a:stCxn id="79911" idx="2"/>
            <a:endCxn id="66" idx="0"/>
          </p:cNvCxnSpPr>
          <p:nvPr/>
        </p:nvCxnSpPr>
        <p:spPr bwMode="auto">
          <a:xfrm>
            <a:off x="8281988" y="3606800"/>
            <a:ext cx="0" cy="431800"/>
          </a:xfrm>
          <a:prstGeom prst="straightConnector1">
            <a:avLst/>
          </a:prstGeom>
          <a:noFill/>
          <a:ln w="28575">
            <a:solidFill>
              <a:srgbClr val="000080"/>
            </a:solidFill>
            <a:round/>
            <a:headEnd type="none" w="sm" len="sm"/>
            <a:tailEnd type="triangle" w="sm" len="sm"/>
          </a:ln>
          <a:extLst>
            <a:ext uri="{909E8E84-426E-40dd-AFC4-6F175D3DCCD1}">
              <a14:hiddenFill xmlns:a14="http://schemas.microsoft.com/office/drawing/2010/main">
                <a:noFill/>
              </a14:hiddenFill>
            </a:ext>
          </a:extLst>
        </p:spPr>
      </p:cxnSp>
      <p:grpSp>
        <p:nvGrpSpPr>
          <p:cNvPr id="79879" name="Group 46"/>
          <p:cNvGrpSpPr>
            <a:grpSpLocks/>
          </p:cNvGrpSpPr>
          <p:nvPr/>
        </p:nvGrpSpPr>
        <p:grpSpPr bwMode="auto">
          <a:xfrm>
            <a:off x="8050213" y="3276600"/>
            <a:ext cx="461962" cy="330200"/>
            <a:chOff x="1248" y="2256"/>
            <a:chExt cx="336" cy="240"/>
          </a:xfrm>
        </p:grpSpPr>
        <p:sp>
          <p:nvSpPr>
            <p:cNvPr id="79907" name="AutoShape 47"/>
            <p:cNvSpPr>
              <a:spLocks noChangeArrowheads="1"/>
            </p:cNvSpPr>
            <p:nvPr/>
          </p:nvSpPr>
          <p:spPr bwMode="auto">
            <a:xfrm>
              <a:off x="1248" y="2256"/>
              <a:ext cx="336" cy="48"/>
            </a:xfrm>
            <a:prstGeom prst="flowChartProcess">
              <a:avLst/>
            </a:prstGeom>
            <a:solidFill>
              <a:srgbClr val="3366FF"/>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79908" name="AutoShape 48"/>
            <p:cNvSpPr>
              <a:spLocks noChangeArrowheads="1"/>
            </p:cNvSpPr>
            <p:nvPr/>
          </p:nvSpPr>
          <p:spPr bwMode="auto">
            <a:xfrm>
              <a:off x="1248" y="2304"/>
              <a:ext cx="336" cy="45"/>
            </a:xfrm>
            <a:prstGeom prst="flowChartProcess">
              <a:avLst/>
            </a:prstGeom>
            <a:solidFill>
              <a:srgbClr val="000080"/>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79909" name="AutoShape 49"/>
            <p:cNvSpPr>
              <a:spLocks noChangeArrowheads="1"/>
            </p:cNvSpPr>
            <p:nvPr/>
          </p:nvSpPr>
          <p:spPr bwMode="auto">
            <a:xfrm>
              <a:off x="1248" y="2352"/>
              <a:ext cx="336" cy="58"/>
            </a:xfrm>
            <a:prstGeom prst="flowChartProcess">
              <a:avLst/>
            </a:prstGeom>
            <a:solidFill>
              <a:srgbClr val="666699"/>
            </a:solidFill>
            <a:ln w="12700">
              <a:solidFill>
                <a:srgbClr val="000000"/>
              </a:solidFill>
              <a:miter lim="800000"/>
              <a:headEnd type="none" w="sm" len="sm"/>
              <a:tailEnd type="none" w="sm" len="sm"/>
            </a:ln>
          </p:spPr>
          <p:txBody>
            <a:bodyPr wrap="none" anchor="ctr"/>
            <a:lstStyle/>
            <a:p>
              <a:pPr algn="ctr" defTabSz="914400"/>
              <a:endParaRPr lang="en-US" sz="1800">
                <a:solidFill>
                  <a:srgbClr val="000000"/>
                </a:solidFill>
                <a:cs typeface="Arial" charset="0"/>
              </a:endParaRPr>
            </a:p>
          </p:txBody>
        </p:sp>
        <p:sp>
          <p:nvSpPr>
            <p:cNvPr id="79910" name="AutoShape 50"/>
            <p:cNvSpPr>
              <a:spLocks noChangeArrowheads="1"/>
            </p:cNvSpPr>
            <p:nvPr/>
          </p:nvSpPr>
          <p:spPr bwMode="auto">
            <a:xfrm>
              <a:off x="1248" y="2400"/>
              <a:ext cx="336" cy="47"/>
            </a:xfrm>
            <a:prstGeom prst="flowChartProcess">
              <a:avLst/>
            </a:prstGeom>
            <a:solidFill>
              <a:srgbClr val="333399"/>
            </a:solidFill>
            <a:ln w="12700">
              <a:solidFill>
                <a:srgbClr val="000000"/>
              </a:solidFill>
              <a:miter lim="800000"/>
              <a:headEnd type="none" w="sm" len="sm"/>
              <a:tailEnd type="none" w="sm" len="sm"/>
            </a:ln>
          </p:spPr>
          <p:txBody>
            <a:bodyPr wrap="none" anchor="ctr"/>
            <a:lstStyle/>
            <a:p>
              <a:pPr algn="ctr" defTabSz="914400"/>
              <a:endParaRPr lang="en-US" sz="1600">
                <a:solidFill>
                  <a:srgbClr val="000000"/>
                </a:solidFill>
                <a:cs typeface="Arial" charset="0"/>
              </a:endParaRPr>
            </a:p>
          </p:txBody>
        </p:sp>
        <p:sp>
          <p:nvSpPr>
            <p:cNvPr id="79911" name="AutoShape 51"/>
            <p:cNvSpPr>
              <a:spLocks noChangeArrowheads="1"/>
            </p:cNvSpPr>
            <p:nvPr/>
          </p:nvSpPr>
          <p:spPr bwMode="auto">
            <a:xfrm>
              <a:off x="1248" y="2448"/>
              <a:ext cx="336" cy="48"/>
            </a:xfrm>
            <a:prstGeom prst="flowChartProcess">
              <a:avLst/>
            </a:prstGeom>
            <a:solidFill>
              <a:srgbClr val="3366FF"/>
            </a:solidFill>
            <a:ln w="12700">
              <a:solidFill>
                <a:srgbClr val="000000"/>
              </a:solidFill>
              <a:miter lim="800000"/>
              <a:headEnd type="none" w="sm" len="sm"/>
              <a:tailEnd type="none" w="sm" len="sm"/>
            </a:ln>
          </p:spPr>
          <p:txBody>
            <a:bodyPr wrap="none" anchor="ctr" anchorCtr="1"/>
            <a:lstStyle/>
            <a:p>
              <a:pPr algn="ctr" defTabSz="914400"/>
              <a:endParaRPr lang="en-US" sz="1600">
                <a:solidFill>
                  <a:srgbClr val="000000"/>
                </a:solidFill>
                <a:cs typeface="Arial" charset="0"/>
              </a:endParaRPr>
            </a:p>
          </p:txBody>
        </p:sp>
      </p:grpSp>
      <p:grpSp>
        <p:nvGrpSpPr>
          <p:cNvPr id="79880" name="Group 52"/>
          <p:cNvGrpSpPr>
            <a:grpSpLocks/>
          </p:cNvGrpSpPr>
          <p:nvPr/>
        </p:nvGrpSpPr>
        <p:grpSpPr bwMode="auto">
          <a:xfrm>
            <a:off x="8050213" y="2286000"/>
            <a:ext cx="461962" cy="330200"/>
            <a:chOff x="1432" y="956"/>
            <a:chExt cx="291" cy="208"/>
          </a:xfrm>
        </p:grpSpPr>
        <p:sp>
          <p:nvSpPr>
            <p:cNvPr id="79902" name="AutoShape 53"/>
            <p:cNvSpPr>
              <a:spLocks noChangeArrowheads="1"/>
            </p:cNvSpPr>
            <p:nvPr/>
          </p:nvSpPr>
          <p:spPr bwMode="auto">
            <a:xfrm>
              <a:off x="1432" y="956"/>
              <a:ext cx="291" cy="42"/>
            </a:xfrm>
            <a:prstGeom prst="flowChartProcess">
              <a:avLst/>
            </a:prstGeom>
            <a:solidFill>
              <a:srgbClr val="3366FF"/>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79903" name="AutoShape 54"/>
            <p:cNvSpPr>
              <a:spLocks noChangeArrowheads="1"/>
            </p:cNvSpPr>
            <p:nvPr/>
          </p:nvSpPr>
          <p:spPr bwMode="auto">
            <a:xfrm>
              <a:off x="1432" y="998"/>
              <a:ext cx="291" cy="41"/>
            </a:xfrm>
            <a:prstGeom prst="flowChartProcess">
              <a:avLst/>
            </a:prstGeom>
            <a:solidFill>
              <a:srgbClr val="008080"/>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79904" name="AutoShape 55"/>
            <p:cNvSpPr>
              <a:spLocks noChangeArrowheads="1"/>
            </p:cNvSpPr>
            <p:nvPr/>
          </p:nvSpPr>
          <p:spPr bwMode="auto">
            <a:xfrm>
              <a:off x="1432" y="1039"/>
              <a:ext cx="291" cy="50"/>
            </a:xfrm>
            <a:prstGeom prst="flowChartProcess">
              <a:avLst/>
            </a:prstGeom>
            <a:solidFill>
              <a:srgbClr val="666699"/>
            </a:solidFill>
            <a:ln w="12700">
              <a:solidFill>
                <a:srgbClr val="000000"/>
              </a:solidFill>
              <a:miter lim="800000"/>
              <a:headEnd type="none" w="sm" len="sm"/>
              <a:tailEnd type="none" w="sm" len="sm"/>
            </a:ln>
          </p:spPr>
          <p:txBody>
            <a:bodyPr wrap="none" anchor="ctr"/>
            <a:lstStyle/>
            <a:p>
              <a:pPr algn="ctr" defTabSz="914400"/>
              <a:endParaRPr lang="en-US" sz="1800">
                <a:solidFill>
                  <a:srgbClr val="000000"/>
                </a:solidFill>
                <a:cs typeface="Arial" charset="0"/>
              </a:endParaRPr>
            </a:p>
          </p:txBody>
        </p:sp>
        <p:sp>
          <p:nvSpPr>
            <p:cNvPr id="79905" name="AutoShape 56"/>
            <p:cNvSpPr>
              <a:spLocks noChangeArrowheads="1"/>
            </p:cNvSpPr>
            <p:nvPr/>
          </p:nvSpPr>
          <p:spPr bwMode="auto">
            <a:xfrm>
              <a:off x="1432" y="1081"/>
              <a:ext cx="291" cy="41"/>
            </a:xfrm>
            <a:prstGeom prst="flowChartProcess">
              <a:avLst/>
            </a:prstGeom>
            <a:solidFill>
              <a:srgbClr val="969696"/>
            </a:solidFill>
            <a:ln w="12700">
              <a:solidFill>
                <a:srgbClr val="000000"/>
              </a:solidFill>
              <a:miter lim="800000"/>
              <a:headEnd type="none" w="sm" len="sm"/>
              <a:tailEnd type="none" w="sm" len="sm"/>
            </a:ln>
          </p:spPr>
          <p:txBody>
            <a:bodyPr wrap="none" anchor="ctr"/>
            <a:lstStyle/>
            <a:p>
              <a:pPr algn="ctr" defTabSz="914400"/>
              <a:endParaRPr lang="en-US" sz="1600">
                <a:solidFill>
                  <a:srgbClr val="000000"/>
                </a:solidFill>
                <a:cs typeface="Arial" charset="0"/>
              </a:endParaRPr>
            </a:p>
          </p:txBody>
        </p:sp>
        <p:sp>
          <p:nvSpPr>
            <p:cNvPr id="79906" name="AutoShape 57"/>
            <p:cNvSpPr>
              <a:spLocks noChangeArrowheads="1"/>
            </p:cNvSpPr>
            <p:nvPr/>
          </p:nvSpPr>
          <p:spPr bwMode="auto">
            <a:xfrm>
              <a:off x="1432" y="1122"/>
              <a:ext cx="291" cy="42"/>
            </a:xfrm>
            <a:prstGeom prst="flowChartProcess">
              <a:avLst/>
            </a:prstGeom>
            <a:solidFill>
              <a:srgbClr val="993366"/>
            </a:solidFill>
            <a:ln w="12700">
              <a:solidFill>
                <a:srgbClr val="000000"/>
              </a:solidFill>
              <a:miter lim="800000"/>
              <a:headEnd type="none" w="sm" len="sm"/>
              <a:tailEnd type="none" w="sm" len="sm"/>
            </a:ln>
          </p:spPr>
          <p:txBody>
            <a:bodyPr wrap="none" anchor="ctr" anchorCtr="1"/>
            <a:lstStyle/>
            <a:p>
              <a:pPr algn="ctr" defTabSz="914400"/>
              <a:endParaRPr lang="en-US" sz="1600">
                <a:solidFill>
                  <a:srgbClr val="000000"/>
                </a:solidFill>
                <a:cs typeface="Arial" charset="0"/>
              </a:endParaRPr>
            </a:p>
          </p:txBody>
        </p:sp>
      </p:grpSp>
      <p:sp>
        <p:nvSpPr>
          <p:cNvPr id="79881" name="Rectangle 58"/>
          <p:cNvSpPr>
            <a:spLocks noChangeArrowheads="1"/>
          </p:cNvSpPr>
          <p:nvPr/>
        </p:nvSpPr>
        <p:spPr bwMode="auto">
          <a:xfrm>
            <a:off x="7602538" y="2819400"/>
            <a:ext cx="69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defTabSz="914400"/>
            <a:r>
              <a:rPr lang="en-US" sz="1800" b="1">
                <a:solidFill>
                  <a:srgbClr val="000000"/>
                </a:solidFill>
                <a:cs typeface="Arial" charset="0"/>
              </a:rPr>
              <a:t>exec</a:t>
            </a:r>
          </a:p>
        </p:txBody>
      </p:sp>
      <p:sp>
        <p:nvSpPr>
          <p:cNvPr id="66" name="Text Box 15"/>
          <p:cNvSpPr txBox="1">
            <a:spLocks noChangeArrowheads="1"/>
          </p:cNvSpPr>
          <p:nvPr/>
        </p:nvSpPr>
        <p:spPr bwMode="auto">
          <a:xfrm>
            <a:off x="7951788" y="4038600"/>
            <a:ext cx="658812" cy="338138"/>
          </a:xfrm>
          <a:prstGeom prst="rect">
            <a:avLst/>
          </a:prstGeom>
          <a:solidFill>
            <a:schemeClr val="bg1">
              <a:lumMod val="85000"/>
            </a:schemeClr>
          </a:solidFill>
          <a:ln w="28575" cmpd="sng">
            <a:solidFill>
              <a:srgbClr val="000000"/>
            </a:solidFill>
            <a:miter lim="800000"/>
            <a:headEnd/>
            <a:tailEnd/>
          </a:ln>
        </p:spPr>
        <p:txBody>
          <a:bodyPr>
            <a:spAutoFit/>
          </a:bodyPr>
          <a:lstStyle/>
          <a:p>
            <a:pPr>
              <a:defRPr/>
            </a:pPr>
            <a:r>
              <a:rPr lang="en-US" sz="1600" b="1" dirty="0">
                <a:solidFill>
                  <a:srgbClr val="CC0000"/>
                </a:solidFill>
              </a:rPr>
              <a:t>EXIT</a:t>
            </a:r>
          </a:p>
        </p:txBody>
      </p:sp>
      <p:grpSp>
        <p:nvGrpSpPr>
          <p:cNvPr id="79883" name="Group 11"/>
          <p:cNvGrpSpPr>
            <a:grpSpLocks/>
          </p:cNvGrpSpPr>
          <p:nvPr/>
        </p:nvGrpSpPr>
        <p:grpSpPr bwMode="auto">
          <a:xfrm>
            <a:off x="5181600" y="1295400"/>
            <a:ext cx="531813" cy="650875"/>
            <a:chOff x="1970088" y="3170238"/>
            <a:chExt cx="1152525" cy="2058987"/>
          </a:xfrm>
        </p:grpSpPr>
        <p:sp>
          <p:nvSpPr>
            <p:cNvPr id="70" name="Line 2"/>
            <p:cNvSpPr>
              <a:spLocks noChangeShapeType="1"/>
            </p:cNvSpPr>
            <p:nvPr/>
          </p:nvSpPr>
          <p:spPr bwMode="auto">
            <a:xfrm>
              <a:off x="2427658" y="3627234"/>
              <a:ext cx="0" cy="91398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71" name="Line 3"/>
            <p:cNvSpPr>
              <a:spLocks noChangeShapeType="1"/>
            </p:cNvSpPr>
            <p:nvPr/>
          </p:nvSpPr>
          <p:spPr bwMode="auto">
            <a:xfrm flipV="1">
              <a:off x="2200594" y="4541224"/>
              <a:ext cx="227064" cy="68800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72" name="Line 4"/>
            <p:cNvSpPr>
              <a:spLocks noChangeShapeType="1"/>
            </p:cNvSpPr>
            <p:nvPr/>
          </p:nvSpPr>
          <p:spPr bwMode="auto">
            <a:xfrm flipH="1" flipV="1">
              <a:off x="2427658" y="4541224"/>
              <a:ext cx="230504" cy="68800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73" name="Line 5"/>
            <p:cNvSpPr>
              <a:spLocks noChangeShapeType="1"/>
            </p:cNvSpPr>
            <p:nvPr/>
          </p:nvSpPr>
          <p:spPr bwMode="auto">
            <a:xfrm flipH="1">
              <a:off x="2424217" y="3737716"/>
              <a:ext cx="629589" cy="12052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74" name="Line 6"/>
            <p:cNvSpPr>
              <a:spLocks noChangeShapeType="1"/>
            </p:cNvSpPr>
            <p:nvPr/>
          </p:nvSpPr>
          <p:spPr bwMode="auto">
            <a:xfrm flipV="1">
              <a:off x="1970088" y="3853219"/>
              <a:ext cx="457570" cy="46201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75" name="Oval 7"/>
            <p:cNvSpPr>
              <a:spLocks noChangeArrowheads="1"/>
            </p:cNvSpPr>
            <p:nvPr/>
          </p:nvSpPr>
          <p:spPr bwMode="auto">
            <a:xfrm>
              <a:off x="2200594" y="3170238"/>
              <a:ext cx="454129" cy="456996"/>
            </a:xfrm>
            <a:prstGeom prst="ellipse">
              <a:avLst/>
            </a:prstGeom>
            <a:solidFill>
              <a:srgbClr val="99CCFF">
                <a:alpha val="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6" name="Rectangle 13"/>
            <p:cNvSpPr>
              <a:spLocks noChangeArrowheads="1"/>
            </p:cNvSpPr>
            <p:nvPr/>
          </p:nvSpPr>
          <p:spPr bwMode="auto">
            <a:xfrm>
              <a:off x="2892107" y="3612167"/>
              <a:ext cx="230506" cy="225988"/>
            </a:xfrm>
            <a:prstGeom prst="rect">
              <a:avLst/>
            </a:prstGeom>
            <a:solidFill>
              <a:srgbClr val="5C852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7" name="Rectangle 25"/>
            <p:cNvSpPr>
              <a:spLocks noChangeArrowheads="1"/>
            </p:cNvSpPr>
            <p:nvPr/>
          </p:nvSpPr>
          <p:spPr bwMode="auto">
            <a:xfrm>
              <a:off x="2431098" y="3838155"/>
              <a:ext cx="137615" cy="140614"/>
            </a:xfrm>
            <a:prstGeom prst="rect">
              <a:avLst/>
            </a:prstGeom>
            <a:solidFill>
              <a:srgbClr val="FFFF6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
        <p:nvSpPr>
          <p:cNvPr id="78" name="Rectangle 77"/>
          <p:cNvSpPr/>
          <p:nvPr/>
        </p:nvSpPr>
        <p:spPr>
          <a:xfrm>
            <a:off x="4706938" y="2076450"/>
            <a:ext cx="2286000" cy="361950"/>
          </a:xfrm>
          <a:prstGeom prst="rect">
            <a:avLst/>
          </a:prstGeom>
        </p:spPr>
        <p:txBody>
          <a:bodyPr>
            <a:spAutoFit/>
          </a:bodyPr>
          <a:lstStyle/>
          <a:p>
            <a:pPr defTabSz="914400" fontAlgn="auto">
              <a:lnSpc>
                <a:spcPct val="85000"/>
              </a:lnSpc>
              <a:spcBef>
                <a:spcPts val="0"/>
              </a:spcBef>
              <a:spcAft>
                <a:spcPts val="0"/>
              </a:spcAft>
              <a:defRPr/>
            </a:pPr>
            <a:r>
              <a:rPr lang="en-US" sz="2000" kern="0" dirty="0">
                <a:solidFill>
                  <a:schemeClr val="accent3"/>
                </a:solidFill>
              </a:rPr>
              <a:t>“echo y&amp;”</a:t>
            </a:r>
            <a:endParaRPr lang="en-US" sz="3600" kern="0" dirty="0">
              <a:solidFill>
                <a:schemeClr val="accent3"/>
              </a:solidFill>
            </a:endParaRPr>
          </a:p>
        </p:txBody>
      </p:sp>
      <p:sp>
        <p:nvSpPr>
          <p:cNvPr id="79" name="TextBox 78"/>
          <p:cNvSpPr txBox="1"/>
          <p:nvPr/>
        </p:nvSpPr>
        <p:spPr>
          <a:xfrm>
            <a:off x="6118225" y="1447800"/>
            <a:ext cx="595313" cy="369888"/>
          </a:xfrm>
          <a:prstGeom prst="rect">
            <a:avLst/>
          </a:prstGeom>
          <a:noFill/>
        </p:spPr>
        <p:txBody>
          <a:bodyPr wrap="none">
            <a:spAutoFit/>
          </a:bodyPr>
          <a:lstStyle/>
          <a:p>
            <a:pPr>
              <a:defRPr/>
            </a:pPr>
            <a:r>
              <a:rPr lang="en-US" sz="1800" b="1" dirty="0" err="1">
                <a:solidFill>
                  <a:schemeClr val="tx1">
                    <a:lumMod val="75000"/>
                  </a:schemeClr>
                </a:solidFill>
              </a:rPr>
              <a:t>dsh</a:t>
            </a:r>
            <a:endParaRPr lang="en-US" sz="1800" b="1" dirty="0">
              <a:solidFill>
                <a:schemeClr val="tx1">
                  <a:lumMod val="75000"/>
                </a:schemeClr>
              </a:solidFill>
            </a:endParaRPr>
          </a:p>
        </p:txBody>
      </p:sp>
      <p:cxnSp>
        <p:nvCxnSpPr>
          <p:cNvPr id="80" name="Straight Connector 79"/>
          <p:cNvCxnSpPr>
            <a:cxnSpLocks noChangeShapeType="1"/>
            <a:stCxn id="79888" idx="2"/>
          </p:cNvCxnSpPr>
          <p:nvPr/>
        </p:nvCxnSpPr>
        <p:spPr bwMode="auto">
          <a:xfrm flipH="1">
            <a:off x="5943600" y="2228850"/>
            <a:ext cx="395288" cy="0"/>
          </a:xfrm>
          <a:prstGeom prst="line">
            <a:avLst/>
          </a:prstGeom>
          <a:noFill/>
          <a:ln w="9525" cmpd="sng">
            <a:solidFill>
              <a:schemeClr val="accent6">
                <a:lumMod val="50000"/>
              </a:schemeClr>
            </a:solidFill>
            <a:prstDash val="sysDash"/>
            <a:round/>
            <a:headEnd type="triangle"/>
            <a:tailEnd type="none"/>
          </a:ln>
          <a:extLst>
            <a:ext uri="{909E8E84-426E-40dd-AFC4-6F175D3DCCD1}">
              <a14:hiddenFill xmlns:a14="http://schemas.microsoft.com/office/drawing/2010/main">
                <a:noFill/>
              </a14:hiddenFill>
            </a:ext>
          </a:extLst>
        </p:spPr>
      </p:cxnSp>
      <p:sp>
        <p:nvSpPr>
          <p:cNvPr id="79887" name="Oval 64"/>
          <p:cNvSpPr>
            <a:spLocks noChangeArrowheads="1"/>
          </p:cNvSpPr>
          <p:nvPr/>
        </p:nvSpPr>
        <p:spPr bwMode="auto">
          <a:xfrm>
            <a:off x="6338888" y="2724150"/>
            <a:ext cx="152400" cy="152400"/>
          </a:xfrm>
          <a:prstGeom prst="ellipse">
            <a:avLst/>
          </a:prstGeom>
          <a:solidFill>
            <a:srgbClr val="E8161F"/>
          </a:solidFill>
          <a:ln w="9525">
            <a:solidFill>
              <a:schemeClr val="tx1"/>
            </a:solidFill>
            <a:round/>
            <a:headEnd/>
            <a:tailEnd/>
          </a:ln>
        </p:spPr>
        <p:txBody>
          <a:bodyPr/>
          <a:lstStyle/>
          <a:p>
            <a:pPr>
              <a:buClr>
                <a:srgbClr val="000000"/>
              </a:buClr>
              <a:buSzPct val="100000"/>
              <a:buFont typeface="Times New Roman" charset="0"/>
              <a:buNone/>
            </a:pPr>
            <a:endParaRPr lang="en-US" sz="1800">
              <a:cs typeface="Arial" charset="0"/>
            </a:endParaRPr>
          </a:p>
        </p:txBody>
      </p:sp>
      <p:sp>
        <p:nvSpPr>
          <p:cNvPr id="79888" name="Oval 67"/>
          <p:cNvSpPr>
            <a:spLocks noChangeArrowheads="1"/>
          </p:cNvSpPr>
          <p:nvPr/>
        </p:nvSpPr>
        <p:spPr bwMode="auto">
          <a:xfrm>
            <a:off x="6338888" y="2152650"/>
            <a:ext cx="152400" cy="152400"/>
          </a:xfrm>
          <a:prstGeom prst="ellipse">
            <a:avLst/>
          </a:prstGeom>
          <a:solidFill>
            <a:srgbClr val="E8161F"/>
          </a:solidFill>
          <a:ln w="9525">
            <a:solidFill>
              <a:schemeClr val="tx1"/>
            </a:solidFill>
            <a:round/>
            <a:headEnd/>
            <a:tailEnd/>
          </a:ln>
        </p:spPr>
        <p:txBody>
          <a:bodyPr/>
          <a:lstStyle/>
          <a:p>
            <a:pPr>
              <a:buClr>
                <a:srgbClr val="000000"/>
              </a:buClr>
              <a:buSzPct val="100000"/>
              <a:buFont typeface="Times New Roman" charset="0"/>
              <a:buNone/>
            </a:pPr>
            <a:endParaRPr lang="en-US" sz="1800">
              <a:cs typeface="Arial" charset="0"/>
            </a:endParaRPr>
          </a:p>
        </p:txBody>
      </p:sp>
      <p:cxnSp>
        <p:nvCxnSpPr>
          <p:cNvPr id="81" name="Straight Connector 80"/>
          <p:cNvCxnSpPr>
            <a:cxnSpLocks noChangeShapeType="1"/>
            <a:stCxn id="79903" idx="1"/>
          </p:cNvCxnSpPr>
          <p:nvPr/>
        </p:nvCxnSpPr>
        <p:spPr bwMode="auto">
          <a:xfrm flipH="1" flipV="1">
            <a:off x="6415088" y="2381250"/>
            <a:ext cx="1635125" cy="4763"/>
          </a:xfrm>
          <a:prstGeom prst="line">
            <a:avLst/>
          </a:prstGeom>
          <a:noFill/>
          <a:ln w="9525" cmpd="sng">
            <a:solidFill>
              <a:schemeClr val="accent6">
                <a:lumMod val="50000"/>
              </a:schemeClr>
            </a:solidFill>
            <a:prstDash val="sysDash"/>
            <a:round/>
            <a:headEnd type="triangle"/>
            <a:tailEnd type="none"/>
          </a:ln>
          <a:extLst>
            <a:ext uri="{909E8E84-426E-40dd-AFC4-6F175D3DCCD1}">
              <a14:hiddenFill xmlns:a14="http://schemas.microsoft.com/office/drawing/2010/main">
                <a:noFill/>
              </a14:hiddenFill>
            </a:ext>
          </a:extLst>
        </p:spPr>
      </p:cxnSp>
      <p:sp>
        <p:nvSpPr>
          <p:cNvPr id="79890" name="Rectangle 58"/>
          <p:cNvSpPr>
            <a:spLocks noChangeArrowheads="1"/>
          </p:cNvSpPr>
          <p:nvPr/>
        </p:nvSpPr>
        <p:spPr bwMode="auto">
          <a:xfrm>
            <a:off x="4953000" y="4692650"/>
            <a:ext cx="38862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defTabSz="914400"/>
            <a:r>
              <a:rPr lang="en-US" sz="2000" dirty="0">
                <a:solidFill>
                  <a:srgbClr val="000000"/>
                </a:solidFill>
                <a:cs typeface="Arial" charset="0"/>
              </a:rPr>
              <a:t>Parent is waiting for </a:t>
            </a:r>
            <a:r>
              <a:rPr lang="en-US" sz="2000" b="1" dirty="0">
                <a:solidFill>
                  <a:srgbClr val="000000"/>
                </a:solidFill>
                <a:cs typeface="Arial" charset="0"/>
              </a:rPr>
              <a:t>read</a:t>
            </a:r>
            <a:r>
              <a:rPr lang="en-US" sz="2000" dirty="0">
                <a:solidFill>
                  <a:srgbClr val="000000"/>
                </a:solidFill>
                <a:cs typeface="Arial" charset="0"/>
              </a:rPr>
              <a:t> to return the next input command.</a:t>
            </a:r>
          </a:p>
          <a:p>
            <a:pPr algn="ctr" defTabSz="914400"/>
            <a:endParaRPr lang="en-US" sz="2000" dirty="0">
              <a:solidFill>
                <a:srgbClr val="000000"/>
              </a:solidFill>
              <a:cs typeface="Arial" charset="0"/>
            </a:endParaRPr>
          </a:p>
          <a:p>
            <a:pPr algn="ctr" defTabSz="914400"/>
            <a:r>
              <a:rPr lang="en-US" sz="2000" dirty="0">
                <a:solidFill>
                  <a:srgbClr val="000000"/>
                </a:solidFill>
                <a:cs typeface="Arial" charset="0"/>
              </a:rPr>
              <a:t>How should parent learn of the child exit event?  </a:t>
            </a:r>
          </a:p>
        </p:txBody>
      </p:sp>
      <p:sp>
        <p:nvSpPr>
          <p:cNvPr id="51" name="Rectangle 50"/>
          <p:cNvSpPr/>
          <p:nvPr/>
        </p:nvSpPr>
        <p:spPr>
          <a:xfrm>
            <a:off x="4724400" y="2743200"/>
            <a:ext cx="2286000" cy="361950"/>
          </a:xfrm>
          <a:prstGeom prst="rect">
            <a:avLst/>
          </a:prstGeom>
        </p:spPr>
        <p:txBody>
          <a:bodyPr>
            <a:spAutoFit/>
          </a:bodyPr>
          <a:lstStyle/>
          <a:p>
            <a:pPr defTabSz="914400" fontAlgn="auto">
              <a:lnSpc>
                <a:spcPct val="85000"/>
              </a:lnSpc>
              <a:spcBef>
                <a:spcPts val="0"/>
              </a:spcBef>
              <a:spcAft>
                <a:spcPts val="0"/>
              </a:spcAft>
              <a:defRPr/>
            </a:pPr>
            <a:r>
              <a:rPr lang="en-US" sz="2000" kern="0" dirty="0">
                <a:solidFill>
                  <a:schemeClr val="accent3"/>
                </a:solidFill>
              </a:rPr>
              <a:t>coffee….</a:t>
            </a:r>
            <a:endParaRPr lang="en-US" sz="3600" kern="0" dirty="0">
              <a:solidFill>
                <a:schemeClr val="accent3"/>
              </a:solidFill>
            </a:endParaRPr>
          </a:p>
        </p:txBody>
      </p:sp>
      <p:sp>
        <p:nvSpPr>
          <p:cNvPr id="79892" name="Rectangle 58"/>
          <p:cNvSpPr>
            <a:spLocks noChangeArrowheads="1"/>
          </p:cNvSpPr>
          <p:nvPr/>
        </p:nvSpPr>
        <p:spPr bwMode="auto">
          <a:xfrm>
            <a:off x="457200" y="2133600"/>
            <a:ext cx="4038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defTabSz="914400"/>
            <a:r>
              <a:rPr lang="en-US" sz="2000">
                <a:solidFill>
                  <a:srgbClr val="000000"/>
                </a:solidFill>
                <a:cs typeface="Arial" charset="0"/>
              </a:rPr>
              <a:t>What if a child changes state while the shell is blocked on some other event, e.g., waiting for input, or waiting for a foreground job to complete?  </a:t>
            </a:r>
          </a:p>
        </p:txBody>
      </p:sp>
      <p:sp>
        <p:nvSpPr>
          <p:cNvPr id="79893" name="Rectangle 58"/>
          <p:cNvSpPr>
            <a:spLocks noChangeArrowheads="1"/>
          </p:cNvSpPr>
          <p:nvPr/>
        </p:nvSpPr>
        <p:spPr bwMode="auto">
          <a:xfrm>
            <a:off x="381000" y="4318000"/>
            <a:ext cx="4038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defTabSz="914400"/>
            <a:r>
              <a:rPr lang="en-US" sz="2000">
                <a:solidFill>
                  <a:srgbClr val="000000"/>
                </a:solidFill>
                <a:cs typeface="Arial" charset="0"/>
              </a:rPr>
              <a:t>A “real” shell should notice and inform the user immediately.  But </a:t>
            </a:r>
            <a:r>
              <a:rPr lang="en-US" sz="2000" b="1">
                <a:solidFill>
                  <a:srgbClr val="000000"/>
                </a:solidFill>
                <a:cs typeface="Arial" charset="0"/>
              </a:rPr>
              <a:t>dsh</a:t>
            </a:r>
            <a:r>
              <a:rPr lang="en-US" sz="2000">
                <a:solidFill>
                  <a:srgbClr val="000000"/>
                </a:solidFill>
                <a:cs typeface="Arial" charset="0"/>
              </a:rPr>
              <a:t> will not.</a:t>
            </a:r>
          </a:p>
        </p:txBody>
      </p:sp>
    </p:spTree>
    <p:extLst>
      <p:ext uri="{BB962C8B-B14F-4D97-AF65-F5344CB8AC3E}">
        <p14:creationId xmlns:p14="http://schemas.microsoft.com/office/powerpoint/2010/main" val="273169950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921" name="AutoShape 19"/>
          <p:cNvCxnSpPr>
            <a:cxnSpLocks noChangeShapeType="1"/>
          </p:cNvCxnSpPr>
          <p:nvPr/>
        </p:nvCxnSpPr>
        <p:spPr bwMode="auto">
          <a:xfrm>
            <a:off x="6415088" y="1828800"/>
            <a:ext cx="0" cy="914400"/>
          </a:xfrm>
          <a:prstGeom prst="straightConnector1">
            <a:avLst/>
          </a:prstGeom>
          <a:noFill/>
          <a:ln w="28575">
            <a:solidFill>
              <a:srgbClr val="000080"/>
            </a:solidFill>
            <a:round/>
            <a:headEnd type="none" w="sm" len="sm"/>
            <a:tailEnd type="triangle" w="sm" len="sm"/>
          </a:ln>
          <a:extLst>
            <a:ext uri="{909E8E84-426E-40dd-AFC4-6F175D3DCCD1}">
              <a14:hiddenFill xmlns:a14="http://schemas.microsoft.com/office/drawing/2010/main">
                <a:noFill/>
              </a14:hiddenFill>
            </a:ext>
          </a:extLst>
        </p:spPr>
      </p:cxnSp>
      <p:sp>
        <p:nvSpPr>
          <p:cNvPr id="81922" name="Title 1"/>
          <p:cNvSpPr>
            <a:spLocks noGrp="1"/>
          </p:cNvSpPr>
          <p:nvPr>
            <p:ph type="title"/>
          </p:nvPr>
        </p:nvSpPr>
        <p:spPr/>
        <p:txBody>
          <a:bodyPr/>
          <a:lstStyle/>
          <a:p>
            <a:r>
              <a:rPr lang="en-US" sz="3600">
                <a:latin typeface="Arial" charset="0"/>
                <a:ea typeface="ＭＳ Ｐゴシック" charset="0"/>
                <a:cs typeface="Arial" charset="0"/>
              </a:rPr>
              <a:t>Monitoring background jobs</a:t>
            </a:r>
          </a:p>
        </p:txBody>
      </p:sp>
      <p:grpSp>
        <p:nvGrpSpPr>
          <p:cNvPr id="81923" name="Group 3"/>
          <p:cNvGrpSpPr>
            <a:grpSpLocks/>
          </p:cNvGrpSpPr>
          <p:nvPr/>
        </p:nvGrpSpPr>
        <p:grpSpPr bwMode="auto">
          <a:xfrm>
            <a:off x="6184900" y="1746250"/>
            <a:ext cx="461963" cy="330200"/>
            <a:chOff x="1432" y="956"/>
            <a:chExt cx="291" cy="208"/>
          </a:xfrm>
        </p:grpSpPr>
        <p:sp>
          <p:nvSpPr>
            <p:cNvPr id="81970" name="AutoShape 4"/>
            <p:cNvSpPr>
              <a:spLocks noChangeArrowheads="1"/>
            </p:cNvSpPr>
            <p:nvPr/>
          </p:nvSpPr>
          <p:spPr bwMode="auto">
            <a:xfrm>
              <a:off x="1432" y="956"/>
              <a:ext cx="291" cy="42"/>
            </a:xfrm>
            <a:prstGeom prst="flowChartProcess">
              <a:avLst/>
            </a:prstGeom>
            <a:solidFill>
              <a:srgbClr val="3366FF"/>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81971" name="AutoShape 5"/>
            <p:cNvSpPr>
              <a:spLocks noChangeArrowheads="1"/>
            </p:cNvSpPr>
            <p:nvPr/>
          </p:nvSpPr>
          <p:spPr bwMode="auto">
            <a:xfrm>
              <a:off x="1432" y="998"/>
              <a:ext cx="291" cy="41"/>
            </a:xfrm>
            <a:prstGeom prst="flowChartProcess">
              <a:avLst/>
            </a:prstGeom>
            <a:solidFill>
              <a:srgbClr val="008080"/>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81972" name="AutoShape 6"/>
            <p:cNvSpPr>
              <a:spLocks noChangeArrowheads="1"/>
            </p:cNvSpPr>
            <p:nvPr/>
          </p:nvSpPr>
          <p:spPr bwMode="auto">
            <a:xfrm>
              <a:off x="1432" y="1039"/>
              <a:ext cx="291" cy="50"/>
            </a:xfrm>
            <a:prstGeom prst="flowChartProcess">
              <a:avLst/>
            </a:prstGeom>
            <a:solidFill>
              <a:srgbClr val="666699"/>
            </a:solidFill>
            <a:ln w="12700">
              <a:solidFill>
                <a:srgbClr val="000000"/>
              </a:solidFill>
              <a:miter lim="800000"/>
              <a:headEnd type="none" w="sm" len="sm"/>
              <a:tailEnd type="none" w="sm" len="sm"/>
            </a:ln>
          </p:spPr>
          <p:txBody>
            <a:bodyPr wrap="none" anchor="ctr"/>
            <a:lstStyle/>
            <a:p>
              <a:pPr algn="ctr" defTabSz="914400"/>
              <a:endParaRPr lang="en-US" sz="1800">
                <a:solidFill>
                  <a:srgbClr val="000000"/>
                </a:solidFill>
                <a:cs typeface="Arial" charset="0"/>
              </a:endParaRPr>
            </a:p>
          </p:txBody>
        </p:sp>
        <p:sp>
          <p:nvSpPr>
            <p:cNvPr id="81973" name="AutoShape 7"/>
            <p:cNvSpPr>
              <a:spLocks noChangeArrowheads="1"/>
            </p:cNvSpPr>
            <p:nvPr/>
          </p:nvSpPr>
          <p:spPr bwMode="auto">
            <a:xfrm>
              <a:off x="1432" y="1081"/>
              <a:ext cx="291" cy="41"/>
            </a:xfrm>
            <a:prstGeom prst="flowChartProcess">
              <a:avLst/>
            </a:prstGeom>
            <a:solidFill>
              <a:srgbClr val="969696"/>
            </a:solidFill>
            <a:ln w="12700">
              <a:solidFill>
                <a:srgbClr val="000000"/>
              </a:solidFill>
              <a:miter lim="800000"/>
              <a:headEnd type="none" w="sm" len="sm"/>
              <a:tailEnd type="none" w="sm" len="sm"/>
            </a:ln>
          </p:spPr>
          <p:txBody>
            <a:bodyPr wrap="none" anchor="ctr"/>
            <a:lstStyle/>
            <a:p>
              <a:pPr algn="ctr" defTabSz="914400"/>
              <a:endParaRPr lang="en-US" sz="1600">
                <a:solidFill>
                  <a:srgbClr val="000000"/>
                </a:solidFill>
                <a:cs typeface="Arial" charset="0"/>
              </a:endParaRPr>
            </a:p>
          </p:txBody>
        </p:sp>
        <p:sp>
          <p:nvSpPr>
            <p:cNvPr id="81974" name="AutoShape 8"/>
            <p:cNvSpPr>
              <a:spLocks noChangeArrowheads="1"/>
            </p:cNvSpPr>
            <p:nvPr/>
          </p:nvSpPr>
          <p:spPr bwMode="auto">
            <a:xfrm>
              <a:off x="1432" y="1122"/>
              <a:ext cx="291" cy="42"/>
            </a:xfrm>
            <a:prstGeom prst="flowChartProcess">
              <a:avLst/>
            </a:prstGeom>
            <a:solidFill>
              <a:srgbClr val="993366"/>
            </a:solidFill>
            <a:ln w="12700">
              <a:solidFill>
                <a:srgbClr val="000000"/>
              </a:solidFill>
              <a:miter lim="800000"/>
              <a:headEnd type="none" w="sm" len="sm"/>
              <a:tailEnd type="none" w="sm" len="sm"/>
            </a:ln>
          </p:spPr>
          <p:txBody>
            <a:bodyPr wrap="none" anchor="ctr" anchorCtr="1"/>
            <a:lstStyle/>
            <a:p>
              <a:pPr algn="ctr" defTabSz="914400"/>
              <a:endParaRPr lang="en-US" sz="1600">
                <a:solidFill>
                  <a:srgbClr val="000000"/>
                </a:solidFill>
                <a:cs typeface="Arial" charset="0"/>
              </a:endParaRPr>
            </a:p>
          </p:txBody>
        </p:sp>
      </p:grpSp>
      <p:cxnSp>
        <p:nvCxnSpPr>
          <p:cNvPr id="81924" name="AutoShape 20"/>
          <p:cNvCxnSpPr>
            <a:cxnSpLocks noChangeShapeType="1"/>
          </p:cNvCxnSpPr>
          <p:nvPr/>
        </p:nvCxnSpPr>
        <p:spPr bwMode="auto">
          <a:xfrm>
            <a:off x="8458200" y="2616200"/>
            <a:ext cx="0" cy="660400"/>
          </a:xfrm>
          <a:prstGeom prst="straightConnector1">
            <a:avLst/>
          </a:prstGeom>
          <a:noFill/>
          <a:ln w="28575">
            <a:solidFill>
              <a:srgbClr val="000080"/>
            </a:solidFill>
            <a:round/>
            <a:headEnd type="none" w="sm" len="sm"/>
            <a:tailEnd type="triangle" w="sm" len="sm"/>
          </a:ln>
          <a:extLst>
            <a:ext uri="{909E8E84-426E-40dd-AFC4-6F175D3DCCD1}">
              <a14:hiddenFill xmlns:a14="http://schemas.microsoft.com/office/drawing/2010/main">
                <a:noFill/>
              </a14:hiddenFill>
            </a:ext>
          </a:extLst>
        </p:spPr>
      </p:cxnSp>
      <p:sp>
        <p:nvSpPr>
          <p:cNvPr id="81925" name="Text Box 22"/>
          <p:cNvSpPr txBox="1">
            <a:spLocks noChangeArrowheads="1"/>
          </p:cNvSpPr>
          <p:nvPr/>
        </p:nvSpPr>
        <p:spPr bwMode="auto">
          <a:xfrm>
            <a:off x="6764338" y="2057400"/>
            <a:ext cx="633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solidFill>
                  <a:srgbClr val="000000"/>
                </a:solidFill>
                <a:cs typeface="Arial" charset="0"/>
              </a:rPr>
              <a:t>fork</a:t>
            </a:r>
            <a:endParaRPr lang="en-US" sz="1800">
              <a:solidFill>
                <a:srgbClr val="000000"/>
              </a:solidFill>
              <a:cs typeface="Arial" charset="0"/>
            </a:endParaRPr>
          </a:p>
        </p:txBody>
      </p:sp>
      <p:cxnSp>
        <p:nvCxnSpPr>
          <p:cNvPr id="81926" name="AutoShape 45"/>
          <p:cNvCxnSpPr>
            <a:cxnSpLocks noChangeShapeType="1"/>
            <a:stCxn id="81940" idx="4"/>
            <a:endCxn id="66" idx="0"/>
          </p:cNvCxnSpPr>
          <p:nvPr/>
        </p:nvCxnSpPr>
        <p:spPr bwMode="auto">
          <a:xfrm>
            <a:off x="8458200" y="5181600"/>
            <a:ext cx="0" cy="381000"/>
          </a:xfrm>
          <a:prstGeom prst="straightConnector1">
            <a:avLst/>
          </a:prstGeom>
          <a:noFill/>
          <a:ln w="28575">
            <a:solidFill>
              <a:srgbClr val="000080"/>
            </a:solidFill>
            <a:round/>
            <a:headEnd type="none" w="sm" len="sm"/>
            <a:tailEnd type="triangle" w="sm" len="sm"/>
          </a:ln>
          <a:extLst>
            <a:ext uri="{909E8E84-426E-40dd-AFC4-6F175D3DCCD1}">
              <a14:hiddenFill xmlns:a14="http://schemas.microsoft.com/office/drawing/2010/main">
                <a:noFill/>
              </a14:hiddenFill>
            </a:ext>
          </a:extLst>
        </p:spPr>
      </p:cxnSp>
      <p:grpSp>
        <p:nvGrpSpPr>
          <p:cNvPr id="81927" name="Group 46"/>
          <p:cNvGrpSpPr>
            <a:grpSpLocks/>
          </p:cNvGrpSpPr>
          <p:nvPr/>
        </p:nvGrpSpPr>
        <p:grpSpPr bwMode="auto">
          <a:xfrm>
            <a:off x="8228013" y="3276600"/>
            <a:ext cx="460375" cy="330200"/>
            <a:chOff x="1248" y="2256"/>
            <a:chExt cx="336" cy="240"/>
          </a:xfrm>
        </p:grpSpPr>
        <p:sp>
          <p:nvSpPr>
            <p:cNvPr id="81965" name="AutoShape 47"/>
            <p:cNvSpPr>
              <a:spLocks noChangeArrowheads="1"/>
            </p:cNvSpPr>
            <p:nvPr/>
          </p:nvSpPr>
          <p:spPr bwMode="auto">
            <a:xfrm>
              <a:off x="1248" y="2256"/>
              <a:ext cx="336" cy="48"/>
            </a:xfrm>
            <a:prstGeom prst="flowChartProcess">
              <a:avLst/>
            </a:prstGeom>
            <a:solidFill>
              <a:srgbClr val="3366FF"/>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81966" name="AutoShape 48"/>
            <p:cNvSpPr>
              <a:spLocks noChangeArrowheads="1"/>
            </p:cNvSpPr>
            <p:nvPr/>
          </p:nvSpPr>
          <p:spPr bwMode="auto">
            <a:xfrm>
              <a:off x="1248" y="2304"/>
              <a:ext cx="336" cy="45"/>
            </a:xfrm>
            <a:prstGeom prst="flowChartProcess">
              <a:avLst/>
            </a:prstGeom>
            <a:solidFill>
              <a:srgbClr val="000080"/>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81967" name="AutoShape 49"/>
            <p:cNvSpPr>
              <a:spLocks noChangeArrowheads="1"/>
            </p:cNvSpPr>
            <p:nvPr/>
          </p:nvSpPr>
          <p:spPr bwMode="auto">
            <a:xfrm>
              <a:off x="1248" y="2352"/>
              <a:ext cx="336" cy="58"/>
            </a:xfrm>
            <a:prstGeom prst="flowChartProcess">
              <a:avLst/>
            </a:prstGeom>
            <a:solidFill>
              <a:srgbClr val="666699"/>
            </a:solidFill>
            <a:ln w="12700">
              <a:solidFill>
                <a:srgbClr val="000000"/>
              </a:solidFill>
              <a:miter lim="800000"/>
              <a:headEnd type="none" w="sm" len="sm"/>
              <a:tailEnd type="none" w="sm" len="sm"/>
            </a:ln>
          </p:spPr>
          <p:txBody>
            <a:bodyPr wrap="none" anchor="ctr"/>
            <a:lstStyle/>
            <a:p>
              <a:pPr algn="ctr" defTabSz="914400"/>
              <a:endParaRPr lang="en-US" sz="1800">
                <a:solidFill>
                  <a:srgbClr val="000000"/>
                </a:solidFill>
                <a:cs typeface="Arial" charset="0"/>
              </a:endParaRPr>
            </a:p>
          </p:txBody>
        </p:sp>
        <p:sp>
          <p:nvSpPr>
            <p:cNvPr id="81968" name="AutoShape 50"/>
            <p:cNvSpPr>
              <a:spLocks noChangeArrowheads="1"/>
            </p:cNvSpPr>
            <p:nvPr/>
          </p:nvSpPr>
          <p:spPr bwMode="auto">
            <a:xfrm>
              <a:off x="1248" y="2400"/>
              <a:ext cx="336" cy="47"/>
            </a:xfrm>
            <a:prstGeom prst="flowChartProcess">
              <a:avLst/>
            </a:prstGeom>
            <a:solidFill>
              <a:srgbClr val="333399"/>
            </a:solidFill>
            <a:ln w="12700">
              <a:solidFill>
                <a:srgbClr val="000000"/>
              </a:solidFill>
              <a:miter lim="800000"/>
              <a:headEnd type="none" w="sm" len="sm"/>
              <a:tailEnd type="none" w="sm" len="sm"/>
            </a:ln>
          </p:spPr>
          <p:txBody>
            <a:bodyPr wrap="none" anchor="ctr"/>
            <a:lstStyle/>
            <a:p>
              <a:pPr algn="ctr" defTabSz="914400"/>
              <a:endParaRPr lang="en-US" sz="1600">
                <a:solidFill>
                  <a:srgbClr val="000000"/>
                </a:solidFill>
                <a:cs typeface="Arial" charset="0"/>
              </a:endParaRPr>
            </a:p>
          </p:txBody>
        </p:sp>
        <p:sp>
          <p:nvSpPr>
            <p:cNvPr id="81969" name="AutoShape 51"/>
            <p:cNvSpPr>
              <a:spLocks noChangeArrowheads="1"/>
            </p:cNvSpPr>
            <p:nvPr/>
          </p:nvSpPr>
          <p:spPr bwMode="auto">
            <a:xfrm>
              <a:off x="1248" y="2448"/>
              <a:ext cx="336" cy="48"/>
            </a:xfrm>
            <a:prstGeom prst="flowChartProcess">
              <a:avLst/>
            </a:prstGeom>
            <a:solidFill>
              <a:srgbClr val="3366FF"/>
            </a:solidFill>
            <a:ln w="12700">
              <a:solidFill>
                <a:srgbClr val="000000"/>
              </a:solidFill>
              <a:miter lim="800000"/>
              <a:headEnd type="none" w="sm" len="sm"/>
              <a:tailEnd type="none" w="sm" len="sm"/>
            </a:ln>
          </p:spPr>
          <p:txBody>
            <a:bodyPr wrap="none" anchor="ctr" anchorCtr="1"/>
            <a:lstStyle/>
            <a:p>
              <a:pPr algn="ctr" defTabSz="914400"/>
              <a:endParaRPr lang="en-US" sz="1600">
                <a:solidFill>
                  <a:srgbClr val="000000"/>
                </a:solidFill>
                <a:cs typeface="Arial" charset="0"/>
              </a:endParaRPr>
            </a:p>
          </p:txBody>
        </p:sp>
      </p:grpSp>
      <p:grpSp>
        <p:nvGrpSpPr>
          <p:cNvPr id="81928" name="Group 52"/>
          <p:cNvGrpSpPr>
            <a:grpSpLocks/>
          </p:cNvGrpSpPr>
          <p:nvPr/>
        </p:nvGrpSpPr>
        <p:grpSpPr bwMode="auto">
          <a:xfrm>
            <a:off x="8228013" y="2286000"/>
            <a:ext cx="460375" cy="330200"/>
            <a:chOff x="1432" y="956"/>
            <a:chExt cx="291" cy="208"/>
          </a:xfrm>
        </p:grpSpPr>
        <p:sp>
          <p:nvSpPr>
            <p:cNvPr id="81960" name="AutoShape 53"/>
            <p:cNvSpPr>
              <a:spLocks noChangeArrowheads="1"/>
            </p:cNvSpPr>
            <p:nvPr/>
          </p:nvSpPr>
          <p:spPr bwMode="auto">
            <a:xfrm>
              <a:off x="1432" y="956"/>
              <a:ext cx="291" cy="42"/>
            </a:xfrm>
            <a:prstGeom prst="flowChartProcess">
              <a:avLst/>
            </a:prstGeom>
            <a:solidFill>
              <a:srgbClr val="3366FF"/>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81961" name="AutoShape 54"/>
            <p:cNvSpPr>
              <a:spLocks noChangeArrowheads="1"/>
            </p:cNvSpPr>
            <p:nvPr/>
          </p:nvSpPr>
          <p:spPr bwMode="auto">
            <a:xfrm>
              <a:off x="1432" y="998"/>
              <a:ext cx="291" cy="41"/>
            </a:xfrm>
            <a:prstGeom prst="flowChartProcess">
              <a:avLst/>
            </a:prstGeom>
            <a:solidFill>
              <a:srgbClr val="008080"/>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81962" name="AutoShape 55"/>
            <p:cNvSpPr>
              <a:spLocks noChangeArrowheads="1"/>
            </p:cNvSpPr>
            <p:nvPr/>
          </p:nvSpPr>
          <p:spPr bwMode="auto">
            <a:xfrm>
              <a:off x="1432" y="1039"/>
              <a:ext cx="291" cy="50"/>
            </a:xfrm>
            <a:prstGeom prst="flowChartProcess">
              <a:avLst/>
            </a:prstGeom>
            <a:solidFill>
              <a:srgbClr val="666699"/>
            </a:solidFill>
            <a:ln w="12700">
              <a:solidFill>
                <a:srgbClr val="000000"/>
              </a:solidFill>
              <a:miter lim="800000"/>
              <a:headEnd type="none" w="sm" len="sm"/>
              <a:tailEnd type="none" w="sm" len="sm"/>
            </a:ln>
          </p:spPr>
          <p:txBody>
            <a:bodyPr wrap="none" anchor="ctr"/>
            <a:lstStyle/>
            <a:p>
              <a:pPr algn="ctr" defTabSz="914400"/>
              <a:endParaRPr lang="en-US" sz="1800">
                <a:solidFill>
                  <a:srgbClr val="000000"/>
                </a:solidFill>
                <a:cs typeface="Arial" charset="0"/>
              </a:endParaRPr>
            </a:p>
          </p:txBody>
        </p:sp>
        <p:sp>
          <p:nvSpPr>
            <p:cNvPr id="81963" name="AutoShape 56"/>
            <p:cNvSpPr>
              <a:spLocks noChangeArrowheads="1"/>
            </p:cNvSpPr>
            <p:nvPr/>
          </p:nvSpPr>
          <p:spPr bwMode="auto">
            <a:xfrm>
              <a:off x="1432" y="1081"/>
              <a:ext cx="291" cy="41"/>
            </a:xfrm>
            <a:prstGeom prst="flowChartProcess">
              <a:avLst/>
            </a:prstGeom>
            <a:solidFill>
              <a:srgbClr val="969696"/>
            </a:solidFill>
            <a:ln w="12700">
              <a:solidFill>
                <a:srgbClr val="000000"/>
              </a:solidFill>
              <a:miter lim="800000"/>
              <a:headEnd type="none" w="sm" len="sm"/>
              <a:tailEnd type="none" w="sm" len="sm"/>
            </a:ln>
          </p:spPr>
          <p:txBody>
            <a:bodyPr wrap="none" anchor="ctr"/>
            <a:lstStyle/>
            <a:p>
              <a:pPr algn="ctr" defTabSz="914400"/>
              <a:endParaRPr lang="en-US" sz="1600">
                <a:solidFill>
                  <a:srgbClr val="000000"/>
                </a:solidFill>
                <a:cs typeface="Arial" charset="0"/>
              </a:endParaRPr>
            </a:p>
          </p:txBody>
        </p:sp>
        <p:sp>
          <p:nvSpPr>
            <p:cNvPr id="81964" name="AutoShape 57"/>
            <p:cNvSpPr>
              <a:spLocks noChangeArrowheads="1"/>
            </p:cNvSpPr>
            <p:nvPr/>
          </p:nvSpPr>
          <p:spPr bwMode="auto">
            <a:xfrm>
              <a:off x="1432" y="1122"/>
              <a:ext cx="291" cy="42"/>
            </a:xfrm>
            <a:prstGeom prst="flowChartProcess">
              <a:avLst/>
            </a:prstGeom>
            <a:solidFill>
              <a:srgbClr val="993366"/>
            </a:solidFill>
            <a:ln w="12700">
              <a:solidFill>
                <a:srgbClr val="000000"/>
              </a:solidFill>
              <a:miter lim="800000"/>
              <a:headEnd type="none" w="sm" len="sm"/>
              <a:tailEnd type="none" w="sm" len="sm"/>
            </a:ln>
          </p:spPr>
          <p:txBody>
            <a:bodyPr wrap="none" anchor="ctr" anchorCtr="1"/>
            <a:lstStyle/>
            <a:p>
              <a:pPr algn="ctr" defTabSz="914400"/>
              <a:endParaRPr lang="en-US" sz="1600">
                <a:solidFill>
                  <a:srgbClr val="000000"/>
                </a:solidFill>
                <a:cs typeface="Arial" charset="0"/>
              </a:endParaRPr>
            </a:p>
          </p:txBody>
        </p:sp>
      </p:grpSp>
      <p:sp>
        <p:nvSpPr>
          <p:cNvPr id="81929" name="Rectangle 58"/>
          <p:cNvSpPr>
            <a:spLocks noChangeArrowheads="1"/>
          </p:cNvSpPr>
          <p:nvPr/>
        </p:nvSpPr>
        <p:spPr bwMode="auto">
          <a:xfrm>
            <a:off x="7602538" y="2819400"/>
            <a:ext cx="69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defTabSz="914400"/>
            <a:r>
              <a:rPr lang="en-US" sz="1800" b="1">
                <a:solidFill>
                  <a:srgbClr val="000000"/>
                </a:solidFill>
                <a:cs typeface="Arial" charset="0"/>
              </a:rPr>
              <a:t>exec</a:t>
            </a:r>
          </a:p>
        </p:txBody>
      </p:sp>
      <p:sp>
        <p:nvSpPr>
          <p:cNvPr id="66" name="Text Box 15"/>
          <p:cNvSpPr txBox="1">
            <a:spLocks noChangeArrowheads="1"/>
          </p:cNvSpPr>
          <p:nvPr/>
        </p:nvSpPr>
        <p:spPr bwMode="auto">
          <a:xfrm>
            <a:off x="8129588" y="5562600"/>
            <a:ext cx="657225" cy="338138"/>
          </a:xfrm>
          <a:prstGeom prst="rect">
            <a:avLst/>
          </a:prstGeom>
          <a:solidFill>
            <a:schemeClr val="bg1">
              <a:lumMod val="85000"/>
            </a:schemeClr>
          </a:solidFill>
          <a:ln w="28575" cmpd="sng">
            <a:solidFill>
              <a:srgbClr val="000000"/>
            </a:solidFill>
            <a:miter lim="800000"/>
            <a:headEnd/>
            <a:tailEnd/>
          </a:ln>
        </p:spPr>
        <p:txBody>
          <a:bodyPr>
            <a:spAutoFit/>
          </a:bodyPr>
          <a:lstStyle/>
          <a:p>
            <a:pPr>
              <a:defRPr/>
            </a:pPr>
            <a:r>
              <a:rPr lang="en-US" sz="1600" b="1" dirty="0">
                <a:solidFill>
                  <a:srgbClr val="CC0000"/>
                </a:solidFill>
              </a:rPr>
              <a:t>EXIT</a:t>
            </a:r>
          </a:p>
        </p:txBody>
      </p:sp>
      <p:grpSp>
        <p:nvGrpSpPr>
          <p:cNvPr id="81931" name="Group 11"/>
          <p:cNvGrpSpPr>
            <a:grpSpLocks/>
          </p:cNvGrpSpPr>
          <p:nvPr/>
        </p:nvGrpSpPr>
        <p:grpSpPr bwMode="auto">
          <a:xfrm>
            <a:off x="5181600" y="1295400"/>
            <a:ext cx="531813" cy="650875"/>
            <a:chOff x="1970088" y="3170238"/>
            <a:chExt cx="1152525" cy="2058987"/>
          </a:xfrm>
        </p:grpSpPr>
        <p:sp>
          <p:nvSpPr>
            <p:cNvPr id="70" name="Line 2"/>
            <p:cNvSpPr>
              <a:spLocks noChangeShapeType="1"/>
            </p:cNvSpPr>
            <p:nvPr/>
          </p:nvSpPr>
          <p:spPr bwMode="auto">
            <a:xfrm>
              <a:off x="2427658" y="3627234"/>
              <a:ext cx="0" cy="91398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71" name="Line 3"/>
            <p:cNvSpPr>
              <a:spLocks noChangeShapeType="1"/>
            </p:cNvSpPr>
            <p:nvPr/>
          </p:nvSpPr>
          <p:spPr bwMode="auto">
            <a:xfrm flipV="1">
              <a:off x="2200594" y="4541224"/>
              <a:ext cx="227064" cy="68800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72" name="Line 4"/>
            <p:cNvSpPr>
              <a:spLocks noChangeShapeType="1"/>
            </p:cNvSpPr>
            <p:nvPr/>
          </p:nvSpPr>
          <p:spPr bwMode="auto">
            <a:xfrm flipH="1" flipV="1">
              <a:off x="2427658" y="4541224"/>
              <a:ext cx="230504" cy="68800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73" name="Line 5"/>
            <p:cNvSpPr>
              <a:spLocks noChangeShapeType="1"/>
            </p:cNvSpPr>
            <p:nvPr/>
          </p:nvSpPr>
          <p:spPr bwMode="auto">
            <a:xfrm flipH="1">
              <a:off x="2424217" y="3737716"/>
              <a:ext cx="629589" cy="12052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74" name="Line 6"/>
            <p:cNvSpPr>
              <a:spLocks noChangeShapeType="1"/>
            </p:cNvSpPr>
            <p:nvPr/>
          </p:nvSpPr>
          <p:spPr bwMode="auto">
            <a:xfrm flipV="1">
              <a:off x="1970088" y="3853219"/>
              <a:ext cx="457570" cy="46201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75" name="Oval 7"/>
            <p:cNvSpPr>
              <a:spLocks noChangeArrowheads="1"/>
            </p:cNvSpPr>
            <p:nvPr/>
          </p:nvSpPr>
          <p:spPr bwMode="auto">
            <a:xfrm>
              <a:off x="2200594" y="3170238"/>
              <a:ext cx="454129" cy="456996"/>
            </a:xfrm>
            <a:prstGeom prst="ellipse">
              <a:avLst/>
            </a:prstGeom>
            <a:solidFill>
              <a:srgbClr val="99CCFF">
                <a:alpha val="0"/>
              </a:srgbClr>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6" name="Rectangle 13"/>
            <p:cNvSpPr>
              <a:spLocks noChangeArrowheads="1"/>
            </p:cNvSpPr>
            <p:nvPr/>
          </p:nvSpPr>
          <p:spPr bwMode="auto">
            <a:xfrm>
              <a:off x="2892107" y="3612167"/>
              <a:ext cx="230506" cy="225988"/>
            </a:xfrm>
            <a:prstGeom prst="rect">
              <a:avLst/>
            </a:prstGeom>
            <a:solidFill>
              <a:srgbClr val="5C852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77" name="Rectangle 25"/>
            <p:cNvSpPr>
              <a:spLocks noChangeArrowheads="1"/>
            </p:cNvSpPr>
            <p:nvPr/>
          </p:nvSpPr>
          <p:spPr bwMode="auto">
            <a:xfrm>
              <a:off x="2431098" y="3838155"/>
              <a:ext cx="137615" cy="140614"/>
            </a:xfrm>
            <a:prstGeom prst="rect">
              <a:avLst/>
            </a:prstGeom>
            <a:solidFill>
              <a:srgbClr val="FFFF66"/>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sp>
        <p:nvSpPr>
          <p:cNvPr id="78" name="Rectangle 77"/>
          <p:cNvSpPr/>
          <p:nvPr/>
        </p:nvSpPr>
        <p:spPr>
          <a:xfrm>
            <a:off x="4706938" y="2076450"/>
            <a:ext cx="2286000" cy="361950"/>
          </a:xfrm>
          <a:prstGeom prst="rect">
            <a:avLst/>
          </a:prstGeom>
        </p:spPr>
        <p:txBody>
          <a:bodyPr>
            <a:spAutoFit/>
          </a:bodyPr>
          <a:lstStyle/>
          <a:p>
            <a:pPr defTabSz="914400" fontAlgn="auto">
              <a:lnSpc>
                <a:spcPct val="85000"/>
              </a:lnSpc>
              <a:spcBef>
                <a:spcPts val="0"/>
              </a:spcBef>
              <a:spcAft>
                <a:spcPts val="0"/>
              </a:spcAft>
              <a:defRPr/>
            </a:pPr>
            <a:r>
              <a:rPr lang="en-US" sz="2000" kern="0" dirty="0">
                <a:solidFill>
                  <a:schemeClr val="accent3"/>
                </a:solidFill>
              </a:rPr>
              <a:t>“echo y&amp;”</a:t>
            </a:r>
            <a:endParaRPr lang="en-US" sz="3600" kern="0" dirty="0">
              <a:solidFill>
                <a:schemeClr val="accent3"/>
              </a:solidFill>
            </a:endParaRPr>
          </a:p>
        </p:txBody>
      </p:sp>
      <p:sp>
        <p:nvSpPr>
          <p:cNvPr id="79" name="TextBox 78"/>
          <p:cNvSpPr txBox="1"/>
          <p:nvPr/>
        </p:nvSpPr>
        <p:spPr>
          <a:xfrm>
            <a:off x="6118225" y="1447800"/>
            <a:ext cx="595313" cy="369888"/>
          </a:xfrm>
          <a:prstGeom prst="rect">
            <a:avLst/>
          </a:prstGeom>
          <a:noFill/>
        </p:spPr>
        <p:txBody>
          <a:bodyPr wrap="none">
            <a:spAutoFit/>
          </a:bodyPr>
          <a:lstStyle/>
          <a:p>
            <a:pPr>
              <a:defRPr/>
            </a:pPr>
            <a:r>
              <a:rPr lang="en-US" sz="1800" b="1" dirty="0" err="1">
                <a:solidFill>
                  <a:schemeClr val="tx1">
                    <a:lumMod val="75000"/>
                  </a:schemeClr>
                </a:solidFill>
              </a:rPr>
              <a:t>dsh</a:t>
            </a:r>
            <a:endParaRPr lang="en-US" sz="1800" b="1" dirty="0">
              <a:solidFill>
                <a:schemeClr val="tx1">
                  <a:lumMod val="75000"/>
                </a:schemeClr>
              </a:solidFill>
            </a:endParaRPr>
          </a:p>
        </p:txBody>
      </p:sp>
      <p:cxnSp>
        <p:nvCxnSpPr>
          <p:cNvPr id="80" name="Straight Connector 79"/>
          <p:cNvCxnSpPr>
            <a:cxnSpLocks noChangeShapeType="1"/>
            <a:stCxn id="81935" idx="2"/>
          </p:cNvCxnSpPr>
          <p:nvPr/>
        </p:nvCxnSpPr>
        <p:spPr bwMode="auto">
          <a:xfrm flipH="1">
            <a:off x="5943600" y="2228850"/>
            <a:ext cx="395288" cy="0"/>
          </a:xfrm>
          <a:prstGeom prst="line">
            <a:avLst/>
          </a:prstGeom>
          <a:noFill/>
          <a:ln w="9525" cmpd="sng">
            <a:solidFill>
              <a:schemeClr val="accent6">
                <a:lumMod val="50000"/>
              </a:schemeClr>
            </a:solidFill>
            <a:prstDash val="sysDash"/>
            <a:round/>
            <a:headEnd type="triangle"/>
            <a:tailEnd type="none"/>
          </a:ln>
          <a:extLst>
            <a:ext uri="{909E8E84-426E-40dd-AFC4-6F175D3DCCD1}">
              <a14:hiddenFill xmlns:a14="http://schemas.microsoft.com/office/drawing/2010/main">
                <a:noFill/>
              </a14:hiddenFill>
            </a:ext>
          </a:extLst>
        </p:spPr>
      </p:cxnSp>
      <p:sp>
        <p:nvSpPr>
          <p:cNvPr id="81935" name="Oval 67"/>
          <p:cNvSpPr>
            <a:spLocks noChangeArrowheads="1"/>
          </p:cNvSpPr>
          <p:nvPr/>
        </p:nvSpPr>
        <p:spPr bwMode="auto">
          <a:xfrm>
            <a:off x="6338888" y="2152650"/>
            <a:ext cx="152400" cy="152400"/>
          </a:xfrm>
          <a:prstGeom prst="ellipse">
            <a:avLst/>
          </a:prstGeom>
          <a:solidFill>
            <a:srgbClr val="E8161F"/>
          </a:solidFill>
          <a:ln w="9525">
            <a:solidFill>
              <a:schemeClr val="tx1"/>
            </a:solidFill>
            <a:round/>
            <a:headEnd/>
            <a:tailEnd/>
          </a:ln>
        </p:spPr>
        <p:txBody>
          <a:bodyPr/>
          <a:lstStyle/>
          <a:p>
            <a:pPr>
              <a:buClr>
                <a:srgbClr val="000000"/>
              </a:buClr>
              <a:buSzPct val="100000"/>
              <a:buFont typeface="Times New Roman" charset="0"/>
              <a:buNone/>
            </a:pPr>
            <a:endParaRPr lang="en-US" sz="1800">
              <a:cs typeface="Arial" charset="0"/>
            </a:endParaRPr>
          </a:p>
        </p:txBody>
      </p:sp>
      <p:cxnSp>
        <p:nvCxnSpPr>
          <p:cNvPr id="81" name="Straight Connector 80"/>
          <p:cNvCxnSpPr>
            <a:cxnSpLocks noChangeShapeType="1"/>
            <a:stCxn id="81961" idx="1"/>
          </p:cNvCxnSpPr>
          <p:nvPr/>
        </p:nvCxnSpPr>
        <p:spPr bwMode="auto">
          <a:xfrm flipH="1" flipV="1">
            <a:off x="6415088" y="2381250"/>
            <a:ext cx="1812925" cy="4763"/>
          </a:xfrm>
          <a:prstGeom prst="line">
            <a:avLst/>
          </a:prstGeom>
          <a:noFill/>
          <a:ln w="9525" cmpd="sng">
            <a:solidFill>
              <a:schemeClr val="accent6">
                <a:lumMod val="50000"/>
              </a:schemeClr>
            </a:solidFill>
            <a:prstDash val="sysDash"/>
            <a:round/>
            <a:headEnd type="triangle"/>
            <a:tailEnd type="none"/>
          </a:ln>
          <a:extLst>
            <a:ext uri="{909E8E84-426E-40dd-AFC4-6F175D3DCCD1}">
              <a14:hiddenFill xmlns:a14="http://schemas.microsoft.com/office/drawing/2010/main">
                <a:noFill/>
              </a14:hiddenFill>
            </a:ext>
          </a:extLst>
        </p:spPr>
      </p:cxnSp>
      <p:cxnSp>
        <p:nvCxnSpPr>
          <p:cNvPr id="67" name="Straight Connector 66"/>
          <p:cNvCxnSpPr>
            <a:cxnSpLocks noChangeShapeType="1"/>
          </p:cNvCxnSpPr>
          <p:nvPr/>
        </p:nvCxnSpPr>
        <p:spPr bwMode="auto">
          <a:xfrm>
            <a:off x="6400800" y="4800600"/>
            <a:ext cx="1905000" cy="0"/>
          </a:xfrm>
          <a:prstGeom prst="line">
            <a:avLst/>
          </a:prstGeom>
          <a:noFill/>
          <a:ln w="9525" cmpd="sng">
            <a:solidFill>
              <a:schemeClr val="accent6">
                <a:lumMod val="50000"/>
              </a:schemeClr>
            </a:solidFill>
            <a:prstDash val="sysDash"/>
            <a:round/>
            <a:headEnd type="triangle"/>
            <a:tailEnd type="none"/>
          </a:ln>
          <a:extLst>
            <a:ext uri="{909E8E84-426E-40dd-AFC4-6F175D3DCCD1}">
              <a14:hiddenFill xmlns:a14="http://schemas.microsoft.com/office/drawing/2010/main">
                <a:noFill/>
              </a14:hiddenFill>
            </a:ext>
          </a:extLst>
        </p:spPr>
      </p:cxnSp>
      <p:sp>
        <p:nvSpPr>
          <p:cNvPr id="81938" name="Text Box 22"/>
          <p:cNvSpPr txBox="1">
            <a:spLocks noChangeArrowheads="1"/>
          </p:cNvSpPr>
          <p:nvPr/>
        </p:nvSpPr>
        <p:spPr bwMode="auto">
          <a:xfrm>
            <a:off x="6629400" y="4419600"/>
            <a:ext cx="1211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a:solidFill>
                  <a:srgbClr val="5B5B5B"/>
                </a:solidFill>
                <a:cs typeface="Arial" charset="0"/>
              </a:rPr>
              <a:t>SIGCHLD</a:t>
            </a:r>
          </a:p>
        </p:txBody>
      </p:sp>
      <p:sp>
        <p:nvSpPr>
          <p:cNvPr id="81939" name="Rectangle 58"/>
          <p:cNvSpPr>
            <a:spLocks noChangeArrowheads="1"/>
          </p:cNvSpPr>
          <p:nvPr/>
        </p:nvSpPr>
        <p:spPr bwMode="auto">
          <a:xfrm>
            <a:off x="4953000" y="3810000"/>
            <a:ext cx="350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defTabSz="914400"/>
            <a:r>
              <a:rPr lang="en-US" sz="2000">
                <a:solidFill>
                  <a:srgbClr val="000000"/>
                </a:solidFill>
                <a:cs typeface="Arial" charset="0"/>
              </a:rPr>
              <a:t>Event notifications</a:t>
            </a:r>
          </a:p>
        </p:txBody>
      </p:sp>
      <p:sp>
        <p:nvSpPr>
          <p:cNvPr id="81940" name="Oval 54"/>
          <p:cNvSpPr>
            <a:spLocks noChangeArrowheads="1"/>
          </p:cNvSpPr>
          <p:nvPr/>
        </p:nvSpPr>
        <p:spPr bwMode="auto">
          <a:xfrm>
            <a:off x="8382000" y="5029200"/>
            <a:ext cx="152400" cy="152400"/>
          </a:xfrm>
          <a:prstGeom prst="ellipse">
            <a:avLst/>
          </a:prstGeom>
          <a:solidFill>
            <a:srgbClr val="008000"/>
          </a:solidFill>
          <a:ln w="9525">
            <a:solidFill>
              <a:schemeClr val="tx1"/>
            </a:solidFill>
            <a:round/>
            <a:headEnd/>
            <a:tailEnd/>
          </a:ln>
        </p:spPr>
        <p:txBody>
          <a:bodyPr/>
          <a:lstStyle/>
          <a:p>
            <a:pPr>
              <a:buClr>
                <a:srgbClr val="000000"/>
              </a:buClr>
              <a:buSzPct val="100000"/>
              <a:buFont typeface="Times New Roman" charset="0"/>
              <a:buNone/>
            </a:pPr>
            <a:endParaRPr lang="en-US" sz="1800">
              <a:cs typeface="Arial" charset="0"/>
            </a:endParaRPr>
          </a:p>
        </p:txBody>
      </p:sp>
      <p:cxnSp>
        <p:nvCxnSpPr>
          <p:cNvPr id="81941" name="AutoShape 45"/>
          <p:cNvCxnSpPr>
            <a:cxnSpLocks noChangeShapeType="1"/>
            <a:stCxn id="81969" idx="2"/>
          </p:cNvCxnSpPr>
          <p:nvPr/>
        </p:nvCxnSpPr>
        <p:spPr bwMode="auto">
          <a:xfrm>
            <a:off x="8458200" y="3606800"/>
            <a:ext cx="0" cy="355600"/>
          </a:xfrm>
          <a:prstGeom prst="straightConnector1">
            <a:avLst/>
          </a:prstGeom>
          <a:noFill/>
          <a:ln w="28575">
            <a:solidFill>
              <a:srgbClr val="000080"/>
            </a:solidFill>
            <a:round/>
            <a:headEnd type="none" w="sm" len="sm"/>
            <a:tailEnd type="triangle" w="sm" len="sm"/>
          </a:ln>
          <a:extLst>
            <a:ext uri="{909E8E84-426E-40dd-AFC4-6F175D3DCCD1}">
              <a14:hiddenFill xmlns:a14="http://schemas.microsoft.com/office/drawing/2010/main">
                <a:noFill/>
              </a14:hiddenFill>
            </a:ext>
          </a:extLst>
        </p:spPr>
      </p:cxnSp>
      <p:grpSp>
        <p:nvGrpSpPr>
          <p:cNvPr id="81942" name="Group 56"/>
          <p:cNvGrpSpPr>
            <a:grpSpLocks/>
          </p:cNvGrpSpPr>
          <p:nvPr/>
        </p:nvGrpSpPr>
        <p:grpSpPr bwMode="auto">
          <a:xfrm>
            <a:off x="8053388" y="3962400"/>
            <a:ext cx="809625" cy="692150"/>
            <a:chOff x="7696200" y="2812458"/>
            <a:chExt cx="808973" cy="692742"/>
          </a:xfrm>
        </p:grpSpPr>
        <p:sp>
          <p:nvSpPr>
            <p:cNvPr id="81950" name="Octagon 57"/>
            <p:cNvSpPr>
              <a:spLocks noChangeArrowheads="1"/>
            </p:cNvSpPr>
            <p:nvPr/>
          </p:nvSpPr>
          <p:spPr bwMode="auto">
            <a:xfrm>
              <a:off x="7754315" y="2812458"/>
              <a:ext cx="692742" cy="692742"/>
            </a:xfrm>
            <a:prstGeom prst="octagon">
              <a:avLst>
                <a:gd name="adj" fmla="val 29287"/>
              </a:avLst>
            </a:prstGeom>
            <a:solidFill>
              <a:srgbClr val="E8161F"/>
            </a:solidFill>
            <a:ln w="9525">
              <a:solidFill>
                <a:schemeClr val="tx1"/>
              </a:solidFill>
              <a:round/>
              <a:headEnd/>
              <a:tailEnd/>
            </a:ln>
          </p:spPr>
          <p:txBody>
            <a:bodyPr/>
            <a:lstStyle/>
            <a:p>
              <a:pPr>
                <a:buClr>
                  <a:srgbClr val="000000"/>
                </a:buClr>
                <a:buSzPct val="100000"/>
                <a:buFont typeface="Times New Roman" charset="0"/>
                <a:buNone/>
              </a:pPr>
              <a:endParaRPr lang="en-US" sz="1800">
                <a:cs typeface="Arial" charset="0"/>
              </a:endParaRPr>
            </a:p>
          </p:txBody>
        </p:sp>
        <p:sp>
          <p:nvSpPr>
            <p:cNvPr id="81951" name="Text Box 23"/>
            <p:cNvSpPr txBox="1">
              <a:spLocks noChangeArrowheads="1"/>
            </p:cNvSpPr>
            <p:nvPr/>
          </p:nvSpPr>
          <p:spPr bwMode="auto">
            <a:xfrm>
              <a:off x="7696200" y="2974163"/>
              <a:ext cx="8089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a:cs typeface="Arial" charset="0"/>
                </a:rPr>
                <a:t>STOP</a:t>
              </a:r>
              <a:endParaRPr lang="en-US" sz="1400">
                <a:cs typeface="Arial" charset="0"/>
              </a:endParaRPr>
            </a:p>
          </p:txBody>
        </p:sp>
      </p:grpSp>
      <p:cxnSp>
        <p:nvCxnSpPr>
          <p:cNvPr id="64" name="Straight Connector 63"/>
          <p:cNvCxnSpPr>
            <a:cxnSpLocks noChangeShapeType="1"/>
          </p:cNvCxnSpPr>
          <p:nvPr/>
        </p:nvCxnSpPr>
        <p:spPr bwMode="auto">
          <a:xfrm>
            <a:off x="6400800" y="6096000"/>
            <a:ext cx="1905000" cy="0"/>
          </a:xfrm>
          <a:prstGeom prst="line">
            <a:avLst/>
          </a:prstGeom>
          <a:noFill/>
          <a:ln w="9525" cmpd="sng">
            <a:solidFill>
              <a:schemeClr val="accent6">
                <a:lumMod val="50000"/>
              </a:schemeClr>
            </a:solidFill>
            <a:prstDash val="sysDash"/>
            <a:round/>
            <a:headEnd type="triangle"/>
            <a:tailEnd type="none"/>
          </a:ln>
          <a:extLst>
            <a:ext uri="{909E8E84-426E-40dd-AFC4-6F175D3DCCD1}">
              <a14:hiddenFill xmlns:a14="http://schemas.microsoft.com/office/drawing/2010/main">
                <a:noFill/>
              </a14:hiddenFill>
            </a:ext>
          </a:extLst>
        </p:spPr>
      </p:cxnSp>
      <p:sp>
        <p:nvSpPr>
          <p:cNvPr id="81944" name="Text Box 22"/>
          <p:cNvSpPr txBox="1">
            <a:spLocks noChangeArrowheads="1"/>
          </p:cNvSpPr>
          <p:nvPr/>
        </p:nvSpPr>
        <p:spPr bwMode="auto">
          <a:xfrm>
            <a:off x="6629400" y="5715000"/>
            <a:ext cx="1211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a:solidFill>
                  <a:srgbClr val="5B5B5B"/>
                </a:solidFill>
                <a:cs typeface="Arial" charset="0"/>
              </a:rPr>
              <a:t>SIGCHLD</a:t>
            </a:r>
          </a:p>
        </p:txBody>
      </p:sp>
      <p:cxnSp>
        <p:nvCxnSpPr>
          <p:cNvPr id="81945" name="AutoShape 19"/>
          <p:cNvCxnSpPr>
            <a:cxnSpLocks noChangeShapeType="1"/>
            <a:stCxn id="81935" idx="4"/>
          </p:cNvCxnSpPr>
          <p:nvPr/>
        </p:nvCxnSpPr>
        <p:spPr bwMode="auto">
          <a:xfrm>
            <a:off x="6415088" y="2305050"/>
            <a:ext cx="0" cy="438150"/>
          </a:xfrm>
          <a:prstGeom prst="straightConnector1">
            <a:avLst/>
          </a:prstGeom>
          <a:noFill/>
          <a:ln w="28575">
            <a:solidFill>
              <a:srgbClr val="000080"/>
            </a:solidFill>
            <a:round/>
            <a:headEnd type="none" w="sm" len="sm"/>
            <a:tailEnd type="triangle" w="sm" len="sm"/>
          </a:ln>
          <a:extLst>
            <a:ext uri="{909E8E84-426E-40dd-AFC4-6F175D3DCCD1}">
              <a14:hiddenFill xmlns:a14="http://schemas.microsoft.com/office/drawing/2010/main">
                <a:noFill/>
              </a14:hiddenFill>
            </a:ext>
          </a:extLst>
        </p:spPr>
      </p:cxnSp>
      <p:sp>
        <p:nvSpPr>
          <p:cNvPr id="81946" name="Oval 85"/>
          <p:cNvSpPr>
            <a:spLocks noChangeArrowheads="1"/>
          </p:cNvSpPr>
          <p:nvPr/>
        </p:nvSpPr>
        <p:spPr bwMode="auto">
          <a:xfrm>
            <a:off x="6338888" y="2724150"/>
            <a:ext cx="152400" cy="152400"/>
          </a:xfrm>
          <a:prstGeom prst="ellipse">
            <a:avLst/>
          </a:prstGeom>
          <a:solidFill>
            <a:srgbClr val="E8161F"/>
          </a:solidFill>
          <a:ln w="9525">
            <a:solidFill>
              <a:schemeClr val="tx1"/>
            </a:solidFill>
            <a:round/>
            <a:headEnd/>
            <a:tailEnd/>
          </a:ln>
        </p:spPr>
        <p:txBody>
          <a:bodyPr/>
          <a:lstStyle/>
          <a:p>
            <a:pPr>
              <a:buClr>
                <a:srgbClr val="000000"/>
              </a:buClr>
              <a:buSzPct val="100000"/>
              <a:buFont typeface="Times New Roman" charset="0"/>
              <a:buNone/>
            </a:pPr>
            <a:endParaRPr lang="en-US" sz="1800">
              <a:cs typeface="Arial" charset="0"/>
            </a:endParaRPr>
          </a:p>
        </p:txBody>
      </p:sp>
      <p:sp>
        <p:nvSpPr>
          <p:cNvPr id="87" name="Rectangle 86"/>
          <p:cNvSpPr/>
          <p:nvPr/>
        </p:nvSpPr>
        <p:spPr>
          <a:xfrm>
            <a:off x="4800600" y="2590800"/>
            <a:ext cx="2286000" cy="361950"/>
          </a:xfrm>
          <a:prstGeom prst="rect">
            <a:avLst/>
          </a:prstGeom>
        </p:spPr>
        <p:txBody>
          <a:bodyPr>
            <a:spAutoFit/>
          </a:bodyPr>
          <a:lstStyle/>
          <a:p>
            <a:pPr defTabSz="914400" fontAlgn="auto">
              <a:lnSpc>
                <a:spcPct val="85000"/>
              </a:lnSpc>
              <a:spcBef>
                <a:spcPts val="0"/>
              </a:spcBef>
              <a:spcAft>
                <a:spcPts val="0"/>
              </a:spcAft>
              <a:defRPr/>
            </a:pPr>
            <a:r>
              <a:rPr lang="en-US" sz="2000" kern="0" dirty="0">
                <a:solidFill>
                  <a:schemeClr val="accent3"/>
                </a:solidFill>
              </a:rPr>
              <a:t>coffee….</a:t>
            </a:r>
            <a:endParaRPr lang="en-US" sz="3600" kern="0" dirty="0">
              <a:solidFill>
                <a:schemeClr val="accent3"/>
              </a:solidFill>
            </a:endParaRPr>
          </a:p>
        </p:txBody>
      </p:sp>
      <p:sp>
        <p:nvSpPr>
          <p:cNvPr id="81948" name="Rectangle 58"/>
          <p:cNvSpPr>
            <a:spLocks noChangeArrowheads="1"/>
          </p:cNvSpPr>
          <p:nvPr/>
        </p:nvSpPr>
        <p:spPr bwMode="auto">
          <a:xfrm>
            <a:off x="533400" y="2020888"/>
            <a:ext cx="40386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defTabSz="914400"/>
            <a:r>
              <a:rPr lang="en-US" sz="2000" dirty="0">
                <a:solidFill>
                  <a:srgbClr val="000000"/>
                </a:solidFill>
                <a:cs typeface="Arial" charset="0"/>
              </a:rPr>
              <a:t>A “real” shell receives </a:t>
            </a:r>
            <a:r>
              <a:rPr lang="en-US" sz="2000" b="1" dirty="0">
                <a:solidFill>
                  <a:srgbClr val="000000"/>
                </a:solidFill>
                <a:cs typeface="Arial" charset="0"/>
              </a:rPr>
              <a:t>SIGCHLD </a:t>
            </a:r>
            <a:r>
              <a:rPr lang="en-US" sz="2000" dirty="0">
                <a:solidFill>
                  <a:srgbClr val="000000"/>
                </a:solidFill>
                <a:cs typeface="Arial" charset="0"/>
              </a:rPr>
              <a:t>signals from the kernel when a child changes state.</a:t>
            </a:r>
          </a:p>
          <a:p>
            <a:pPr algn="ctr" defTabSz="914400"/>
            <a:endParaRPr lang="en-US" sz="2000" dirty="0">
              <a:solidFill>
                <a:srgbClr val="000000"/>
              </a:solidFill>
              <a:cs typeface="Arial" charset="0"/>
            </a:endParaRPr>
          </a:p>
          <a:p>
            <a:pPr algn="ctr" defTabSz="914400"/>
            <a:r>
              <a:rPr lang="en-US" sz="2000" dirty="0">
                <a:solidFill>
                  <a:srgbClr val="000000"/>
                </a:solidFill>
                <a:cs typeface="Arial" charset="0"/>
              </a:rPr>
              <a:t>If the shell is blocked on some other system call (e.g., read), then </a:t>
            </a:r>
            <a:r>
              <a:rPr lang="en-US" sz="2000" b="1" dirty="0">
                <a:solidFill>
                  <a:srgbClr val="000000"/>
                </a:solidFill>
                <a:cs typeface="Arial" charset="0"/>
              </a:rPr>
              <a:t>SIGCHLD</a:t>
            </a:r>
            <a:r>
              <a:rPr lang="en-US" sz="2000" dirty="0">
                <a:solidFill>
                  <a:srgbClr val="000000"/>
                </a:solidFill>
                <a:cs typeface="Arial" charset="0"/>
              </a:rPr>
              <a:t> interrupts the read.</a:t>
            </a:r>
          </a:p>
        </p:txBody>
      </p:sp>
      <p:sp>
        <p:nvSpPr>
          <p:cNvPr id="81949" name="Rectangle 58"/>
          <p:cNvSpPr>
            <a:spLocks noChangeArrowheads="1"/>
          </p:cNvSpPr>
          <p:nvPr/>
        </p:nvSpPr>
        <p:spPr bwMode="auto">
          <a:xfrm>
            <a:off x="457200" y="4575175"/>
            <a:ext cx="48006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defTabSz="914400"/>
            <a:r>
              <a:rPr lang="en-US" sz="2000" u="sng" dirty="0">
                <a:solidFill>
                  <a:srgbClr val="000000"/>
                </a:solidFill>
                <a:cs typeface="Arial" charset="0"/>
              </a:rPr>
              <a:t>Key point</a:t>
            </a:r>
            <a:r>
              <a:rPr lang="en-US" sz="2000" dirty="0">
                <a:solidFill>
                  <a:srgbClr val="000000"/>
                </a:solidFill>
                <a:cs typeface="Arial" charset="0"/>
              </a:rPr>
              <a:t>: many programs need to be able to receive and handle multiple event types promptly, regardless of what order they arrive in.  Unix has grown some funky mechanisms to deal with that.</a:t>
            </a:r>
          </a:p>
        </p:txBody>
      </p:sp>
    </p:spTree>
    <p:extLst>
      <p:ext uri="{BB962C8B-B14F-4D97-AF65-F5344CB8AC3E}">
        <p14:creationId xmlns:p14="http://schemas.microsoft.com/office/powerpoint/2010/main" val="11412510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44445" y="3581400"/>
            <a:ext cx="2661455" cy="1828800"/>
          </a:xfrm>
          <a:prstGeom prst="rect">
            <a:avLst/>
          </a:prstGeom>
        </p:spPr>
      </p:pic>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p:txBody>
          <a:bodyPr/>
          <a:lstStyle/>
          <a:p>
            <a:r>
              <a:rPr lang="en-US" dirty="0" smtClean="0"/>
              <a:t>Day 2 of Unix Boot Camp</a:t>
            </a:r>
          </a:p>
          <a:p>
            <a:r>
              <a:rPr lang="en-US" dirty="0" smtClean="0"/>
              <a:t>How processes interact and do I/O</a:t>
            </a:r>
          </a:p>
          <a:p>
            <a:pPr lvl="1"/>
            <a:r>
              <a:rPr lang="en-US" dirty="0" smtClean="0"/>
              <a:t>How parents control their children</a:t>
            </a:r>
          </a:p>
          <a:p>
            <a:r>
              <a:rPr lang="en-US" dirty="0" smtClean="0"/>
              <a:t>I/O objects / kernel </a:t>
            </a:r>
            <a:r>
              <a:rPr lang="en-US" b="1" dirty="0" smtClean="0"/>
              <a:t>abstractions</a:t>
            </a:r>
            <a:r>
              <a:rPr lang="en-US" dirty="0" smtClean="0"/>
              <a:t> / channel types:</a:t>
            </a:r>
          </a:p>
          <a:p>
            <a:pPr lvl="1"/>
            <a:r>
              <a:rPr lang="en-US" b="1" dirty="0" smtClean="0"/>
              <a:t>Terminal</a:t>
            </a:r>
            <a:r>
              <a:rPr lang="en-US" dirty="0" smtClean="0"/>
              <a:t>: user interaction via “teletypewriter”: </a:t>
            </a:r>
            <a:r>
              <a:rPr lang="en-US" b="1" dirty="0" err="1" smtClean="0">
                <a:solidFill>
                  <a:srgbClr val="800000"/>
                </a:solidFill>
              </a:rPr>
              <a:t>tty</a:t>
            </a:r>
            <a:endParaRPr lang="en-US" b="1" dirty="0">
              <a:solidFill>
                <a:srgbClr val="800000"/>
              </a:solidFill>
            </a:endParaRPr>
          </a:p>
          <a:p>
            <a:pPr lvl="1"/>
            <a:r>
              <a:rPr lang="en-US" b="1" dirty="0" smtClean="0"/>
              <a:t>Pipe</a:t>
            </a:r>
            <a:r>
              <a:rPr lang="en-US" dirty="0" smtClean="0"/>
              <a:t>: Inter Process Communication (</a:t>
            </a:r>
            <a:r>
              <a:rPr lang="en-US" b="1" dirty="0" smtClean="0">
                <a:solidFill>
                  <a:srgbClr val="800000"/>
                </a:solidFill>
              </a:rPr>
              <a:t>IPC</a:t>
            </a:r>
            <a:r>
              <a:rPr lang="en-US" dirty="0" smtClean="0"/>
              <a:t>)</a:t>
            </a:r>
          </a:p>
          <a:p>
            <a:pPr lvl="1"/>
            <a:r>
              <a:rPr lang="en-US" b="1" dirty="0" smtClean="0"/>
              <a:t>Socket</a:t>
            </a:r>
            <a:r>
              <a:rPr lang="en-US" dirty="0"/>
              <a:t>: </a:t>
            </a:r>
            <a:r>
              <a:rPr lang="en-US" dirty="0" smtClean="0"/>
              <a:t>networking</a:t>
            </a:r>
          </a:p>
          <a:p>
            <a:pPr lvl="1"/>
            <a:r>
              <a:rPr lang="en-US" b="1" dirty="0" smtClean="0"/>
              <a:t>File</a:t>
            </a:r>
            <a:r>
              <a:rPr lang="en-US" dirty="0" smtClean="0"/>
              <a:t>: storage</a:t>
            </a:r>
          </a:p>
          <a:p>
            <a:r>
              <a:rPr lang="en-US" b="1" dirty="0" smtClean="0"/>
              <a:t>Signals</a:t>
            </a:r>
            <a:r>
              <a:rPr lang="en-US" dirty="0" smtClean="0"/>
              <a:t> for IPC, process control, faults</a:t>
            </a:r>
          </a:p>
          <a:p>
            <a:r>
              <a:rPr lang="en-US" dirty="0" smtClean="0"/>
              <a:t>Some </a:t>
            </a:r>
            <a:r>
              <a:rPr lang="en-US" dirty="0" err="1" smtClean="0"/>
              <a:t>shellish</a:t>
            </a:r>
            <a:r>
              <a:rPr lang="en-US" dirty="0" smtClean="0"/>
              <a:t> grunge needed for Lab 2</a:t>
            </a:r>
            <a:endParaRPr lang="en-US" dirty="0"/>
          </a:p>
          <a:p>
            <a:pPr lvl="1"/>
            <a:endParaRPr lang="en-US" dirty="0" smtClean="0"/>
          </a:p>
        </p:txBody>
      </p:sp>
      <p:sp>
        <p:nvSpPr>
          <p:cNvPr id="6" name="Text Box 93"/>
          <p:cNvSpPr txBox="1">
            <a:spLocks noChangeArrowheads="1"/>
          </p:cNvSpPr>
          <p:nvPr/>
        </p:nvSpPr>
        <p:spPr bwMode="auto">
          <a:xfrm>
            <a:off x="7162801" y="5410200"/>
            <a:ext cx="1600199"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dirty="0" smtClean="0">
                <a:solidFill>
                  <a:srgbClr val="800000"/>
                </a:solidFill>
              </a:rPr>
              <a:t>“typewriter”</a:t>
            </a:r>
            <a:endParaRPr kumimoji="0" lang="en-US" i="0" u="none" strike="noStrike" kern="0" cap="none" spc="0" normalizeH="0" baseline="0" noProof="0" dirty="0" smtClean="0">
              <a:ln>
                <a:noFill/>
              </a:ln>
              <a:solidFill>
                <a:srgbClr val="800000"/>
              </a:solidFill>
              <a:effectLst/>
              <a:uLnTx/>
              <a:uFillTx/>
            </a:endParaRPr>
          </a:p>
        </p:txBody>
      </p:sp>
    </p:spTree>
    <p:extLst>
      <p:ext uri="{BB962C8B-B14F-4D97-AF65-F5344CB8AC3E}">
        <p14:creationId xmlns:p14="http://schemas.microsoft.com/office/powerpoint/2010/main" val="125778116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Pipes</a:t>
            </a:r>
            <a:endParaRPr lang="en-US" dirty="0"/>
          </a:p>
        </p:txBody>
      </p:sp>
      <p:sp>
        <p:nvSpPr>
          <p:cNvPr id="15" name="Content Placeholder 14"/>
          <p:cNvSpPr>
            <a:spLocks noGrp="1"/>
          </p:cNvSpPr>
          <p:nvPr>
            <p:ph idx="1"/>
          </p:nvPr>
        </p:nvSpPr>
        <p:spPr>
          <a:xfrm>
            <a:off x="457200" y="3965575"/>
            <a:ext cx="8226425" cy="1444625"/>
          </a:xfrm>
        </p:spPr>
        <p:txBody>
          <a:bodyPr/>
          <a:lstStyle/>
          <a:p>
            <a:r>
              <a:rPr lang="en-US" sz="2000" b="0" dirty="0" smtClean="0"/>
              <a:t>The </a:t>
            </a:r>
            <a:r>
              <a:rPr lang="en-US" sz="2000" dirty="0" smtClean="0"/>
              <a:t>pipe</a:t>
            </a:r>
            <a:r>
              <a:rPr lang="en-US" sz="2000" b="0" dirty="0" smtClean="0"/>
              <a:t>() system call creates a </a:t>
            </a:r>
            <a:r>
              <a:rPr lang="en-US" sz="2000" dirty="0" smtClean="0">
                <a:solidFill>
                  <a:srgbClr val="800000"/>
                </a:solidFill>
              </a:rPr>
              <a:t>pipe</a:t>
            </a:r>
            <a:r>
              <a:rPr lang="en-US" sz="2000" b="0" dirty="0" smtClean="0">
                <a:solidFill>
                  <a:srgbClr val="800000"/>
                </a:solidFill>
              </a:rPr>
              <a:t> </a:t>
            </a:r>
            <a:r>
              <a:rPr lang="en-US" sz="2000" b="0" dirty="0" smtClean="0"/>
              <a:t>object.</a:t>
            </a:r>
          </a:p>
          <a:p>
            <a:r>
              <a:rPr lang="en-US" sz="2000" b="0" dirty="0" smtClean="0"/>
              <a:t>A pipe has one read end and one write end: </a:t>
            </a:r>
            <a:r>
              <a:rPr lang="en-US" sz="2000" dirty="0" smtClean="0"/>
              <a:t>unidirectional</a:t>
            </a:r>
            <a:r>
              <a:rPr lang="en-US" sz="2000" b="0" dirty="0" smtClean="0"/>
              <a:t>.</a:t>
            </a:r>
          </a:p>
          <a:p>
            <a:r>
              <a:rPr lang="en-US" sz="2000" b="0" dirty="0" smtClean="0"/>
              <a:t>Bytes placed in the pipe with </a:t>
            </a:r>
            <a:r>
              <a:rPr lang="en-US" sz="2000" dirty="0" smtClean="0"/>
              <a:t>write</a:t>
            </a:r>
            <a:r>
              <a:rPr lang="en-US" sz="2000" b="0" dirty="0" smtClean="0"/>
              <a:t> are returned by </a:t>
            </a:r>
            <a:r>
              <a:rPr lang="en-US" sz="2000" dirty="0" smtClean="0"/>
              <a:t>read</a:t>
            </a:r>
            <a:r>
              <a:rPr lang="en-US" sz="2000" b="0" dirty="0" smtClean="0"/>
              <a:t> in order.</a:t>
            </a:r>
          </a:p>
          <a:p>
            <a:r>
              <a:rPr lang="en-US" sz="2000" b="0" dirty="0" smtClean="0"/>
              <a:t>The </a:t>
            </a:r>
            <a:r>
              <a:rPr lang="en-US" sz="2000" dirty="0" smtClean="0"/>
              <a:t>read</a:t>
            </a:r>
            <a:r>
              <a:rPr lang="en-US" sz="2000" b="0" dirty="0" smtClean="0"/>
              <a:t> </a:t>
            </a:r>
            <a:r>
              <a:rPr lang="en-US" sz="2000" b="0" dirty="0" err="1" smtClean="0"/>
              <a:t>syscall</a:t>
            </a:r>
            <a:r>
              <a:rPr lang="en-US" sz="2000" b="0" dirty="0" smtClean="0"/>
              <a:t> blocks if the pipe is empty.</a:t>
            </a:r>
          </a:p>
          <a:p>
            <a:r>
              <a:rPr lang="en-US" sz="2000" b="0" dirty="0" smtClean="0"/>
              <a:t>The </a:t>
            </a:r>
            <a:r>
              <a:rPr lang="en-US" sz="2000" dirty="0" smtClean="0"/>
              <a:t>write</a:t>
            </a:r>
            <a:r>
              <a:rPr lang="en-US" sz="2000" b="0" dirty="0" smtClean="0"/>
              <a:t> </a:t>
            </a:r>
            <a:r>
              <a:rPr lang="en-US" sz="2000" b="0" dirty="0" err="1" smtClean="0"/>
              <a:t>syscall</a:t>
            </a:r>
            <a:r>
              <a:rPr lang="en-US" sz="2000" b="0" dirty="0" smtClean="0"/>
              <a:t> blocks if the pipe is full.</a:t>
            </a:r>
          </a:p>
          <a:p>
            <a:r>
              <a:rPr lang="en-US" sz="2000" smtClean="0"/>
              <a:t>Write</a:t>
            </a:r>
            <a:r>
              <a:rPr lang="en-US" sz="2000" b="0" smtClean="0"/>
              <a:t> </a:t>
            </a:r>
            <a:r>
              <a:rPr lang="en-US" sz="2000" b="0" dirty="0" smtClean="0"/>
              <a:t>fails (SIGPIPE) if no process has the other end open.</a:t>
            </a:r>
            <a:endParaRPr lang="en-US" sz="2000" b="0" dirty="0"/>
          </a:p>
        </p:txBody>
      </p:sp>
      <p:sp>
        <p:nvSpPr>
          <p:cNvPr id="3" name="Rectangle 2"/>
          <p:cNvSpPr/>
          <p:nvPr/>
        </p:nvSpPr>
        <p:spPr bwMode="auto">
          <a:xfrm>
            <a:off x="3406510" y="1676400"/>
            <a:ext cx="1013090" cy="1828800"/>
          </a:xfrm>
          <a:prstGeom prst="rect">
            <a:avLst/>
          </a:prstGeom>
          <a:solidFill>
            <a:sysClr val="window" lastClr="FFFFFF">
              <a:lumMod val="50000"/>
            </a:sysClr>
          </a:solidFill>
          <a:ln w="19050" cap="flat" cmpd="sng" algn="ctr">
            <a:solidFill>
              <a:srgbClr val="003367"/>
            </a:solidFill>
            <a:prstDash val="solid"/>
            <a:round/>
            <a:headEnd type="none" w="med" len="med"/>
            <a:tailEnd type="none" w="med" len="med"/>
          </a:ln>
          <a:effectLst/>
        </p:spPr>
        <p:txBody>
          <a:bodyPr/>
          <a:lstStyle/>
          <a:p>
            <a:pPr marL="0" marR="0" lvl="0" indent="0" defTabSz="4572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sysClr val="windowText" lastClr="000000"/>
              </a:solidFill>
              <a:effectLst/>
              <a:uLnTx/>
              <a:uFillTx/>
              <a:cs typeface="Arial" charset="0"/>
            </a:endParaRPr>
          </a:p>
        </p:txBody>
      </p:sp>
      <p:grpSp>
        <p:nvGrpSpPr>
          <p:cNvPr id="4" name="Group 9"/>
          <p:cNvGrpSpPr>
            <a:grpSpLocks/>
          </p:cNvGrpSpPr>
          <p:nvPr/>
        </p:nvGrpSpPr>
        <p:grpSpPr bwMode="auto">
          <a:xfrm>
            <a:off x="3612760" y="1828800"/>
            <a:ext cx="600591" cy="600710"/>
            <a:chOff x="4480" y="2017"/>
            <a:chExt cx="576" cy="576"/>
          </a:xfrm>
        </p:grpSpPr>
        <p:sp>
          <p:nvSpPr>
            <p:cNvPr id="5" name="Oval 10"/>
            <p:cNvSpPr>
              <a:spLocks noChangeArrowheads="1"/>
            </p:cNvSpPr>
            <p:nvPr/>
          </p:nvSpPr>
          <p:spPr bwMode="auto">
            <a:xfrm>
              <a:off x="4480" y="2017"/>
              <a:ext cx="576" cy="576"/>
            </a:xfrm>
            <a:prstGeom prst="ellipse">
              <a:avLst/>
            </a:prstGeom>
            <a:solidFill>
              <a:srgbClr val="800080"/>
            </a:solidFill>
            <a:ln w="12700">
              <a:solidFill>
                <a:srgbClr val="000000"/>
              </a:solidFill>
              <a:round/>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6" name="AutoShape 11"/>
            <p:cNvSpPr>
              <a:spLocks noChangeArrowheads="1"/>
            </p:cNvSpPr>
            <p:nvPr/>
          </p:nvSpPr>
          <p:spPr bwMode="auto">
            <a:xfrm flipH="1">
              <a:off x="4680" y="2144"/>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7" name="AutoShape 12"/>
            <p:cNvSpPr>
              <a:spLocks noChangeArrowheads="1"/>
            </p:cNvSpPr>
            <p:nvPr/>
          </p:nvSpPr>
          <p:spPr bwMode="auto">
            <a:xfrm rot="-8460389">
              <a:off x="4505" y="2094"/>
              <a:ext cx="69" cy="75"/>
            </a:xfrm>
            <a:prstGeom prst="triangle">
              <a:avLst>
                <a:gd name="adj" fmla="val 50000"/>
              </a:avLst>
            </a:prstGeom>
            <a:solidFill>
              <a:srgbClr val="000000"/>
            </a:solidFill>
            <a:ln w="12700">
              <a:solidFill>
                <a:srgbClr val="000000"/>
              </a:solid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sp>
        <p:nvSpPr>
          <p:cNvPr id="8" name="Snip Single Corner Rectangle 7"/>
          <p:cNvSpPr/>
          <p:nvPr/>
        </p:nvSpPr>
        <p:spPr bwMode="auto">
          <a:xfrm flipH="1">
            <a:off x="3577111" y="2590800"/>
            <a:ext cx="671889" cy="762000"/>
          </a:xfrm>
          <a:prstGeom prst="snip1Rect">
            <a:avLst/>
          </a:prstGeom>
          <a:solidFill>
            <a:srgbClr val="998674"/>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cxnSp>
        <p:nvCxnSpPr>
          <p:cNvPr id="10" name="Straight Connector 9"/>
          <p:cNvCxnSpPr/>
          <p:nvPr/>
        </p:nvCxnSpPr>
        <p:spPr bwMode="auto">
          <a:xfrm>
            <a:off x="2093647" y="2209800"/>
            <a:ext cx="12954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cxnSp>
        <p:nvCxnSpPr>
          <p:cNvPr id="11" name="Straight Connector 10"/>
          <p:cNvCxnSpPr/>
          <p:nvPr/>
        </p:nvCxnSpPr>
        <p:spPr bwMode="auto">
          <a:xfrm flipH="1">
            <a:off x="2093647" y="2374900"/>
            <a:ext cx="12954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pic>
        <p:nvPicPr>
          <p:cNvPr id="12"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134" y="1981200"/>
            <a:ext cx="1044575" cy="60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93"/>
          <p:cNvSpPr txBox="1">
            <a:spLocks noChangeArrowheads="1"/>
          </p:cNvSpPr>
          <p:nvPr/>
        </p:nvSpPr>
        <p:spPr bwMode="auto">
          <a:xfrm>
            <a:off x="931596" y="1600200"/>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smtClean="0">
                <a:solidFill>
                  <a:srgbClr val="000000"/>
                </a:solidFill>
              </a:rPr>
              <a:t>pipe</a:t>
            </a:r>
          </a:p>
        </p:txBody>
      </p:sp>
      <p:sp>
        <p:nvSpPr>
          <p:cNvPr id="16" name="Rectangle 15"/>
          <p:cNvSpPr/>
          <p:nvPr/>
        </p:nvSpPr>
        <p:spPr>
          <a:xfrm>
            <a:off x="5105400" y="1163121"/>
            <a:ext cx="7239000" cy="2646879"/>
          </a:xfrm>
          <a:prstGeom prst="rect">
            <a:avLst/>
          </a:prstGeom>
        </p:spPr>
        <p:txBody>
          <a:bodyPr wrap="square">
            <a:spAutoFit/>
          </a:bodyPr>
          <a:lstStyle/>
          <a:p>
            <a:r>
              <a:rPr lang="en-US" sz="1800" dirty="0" err="1">
                <a:solidFill>
                  <a:schemeClr val="accent5">
                    <a:lumMod val="50000"/>
                  </a:schemeClr>
                </a:solidFill>
              </a:rPr>
              <a:t>int</a:t>
            </a:r>
            <a:r>
              <a:rPr lang="en-US" sz="1800" dirty="0">
                <a:solidFill>
                  <a:schemeClr val="accent5">
                    <a:lumMod val="50000"/>
                  </a:schemeClr>
                </a:solidFill>
              </a:rPr>
              <a:t> </a:t>
            </a:r>
            <a:r>
              <a:rPr lang="en-US" sz="1800" dirty="0" err="1">
                <a:solidFill>
                  <a:schemeClr val="accent5">
                    <a:lumMod val="50000"/>
                  </a:schemeClr>
                </a:solidFill>
              </a:rPr>
              <a:t>pfd</a:t>
            </a:r>
            <a:r>
              <a:rPr lang="en-US" sz="1800" dirty="0">
                <a:solidFill>
                  <a:schemeClr val="accent5">
                    <a:lumMod val="50000"/>
                  </a:schemeClr>
                </a:solidFill>
              </a:rPr>
              <a:t>[2] = {0, 0}</a:t>
            </a:r>
            <a:r>
              <a:rPr lang="en-US" sz="1800" dirty="0" smtClean="0">
                <a:solidFill>
                  <a:schemeClr val="accent5">
                    <a:lumMod val="50000"/>
                  </a:schemeClr>
                </a:solidFill>
              </a:rPr>
              <a:t>;</a:t>
            </a:r>
          </a:p>
          <a:p>
            <a:r>
              <a:rPr lang="en-US" sz="1800" dirty="0" smtClean="0">
                <a:solidFill>
                  <a:schemeClr val="accent5">
                    <a:lumMod val="50000"/>
                  </a:schemeClr>
                </a:solidFill>
              </a:rPr>
              <a:t>pipe</a:t>
            </a:r>
            <a:r>
              <a:rPr lang="en-US" sz="1800" dirty="0">
                <a:solidFill>
                  <a:schemeClr val="accent5">
                    <a:lumMod val="50000"/>
                  </a:schemeClr>
                </a:solidFill>
              </a:rPr>
              <a:t>(</a:t>
            </a:r>
            <a:r>
              <a:rPr lang="en-US" sz="1800" dirty="0" err="1">
                <a:solidFill>
                  <a:schemeClr val="accent5">
                    <a:lumMod val="50000"/>
                  </a:schemeClr>
                </a:solidFill>
              </a:rPr>
              <a:t>pfd</a:t>
            </a:r>
            <a:r>
              <a:rPr lang="en-US" sz="1800" dirty="0">
                <a:solidFill>
                  <a:schemeClr val="accent5">
                    <a:lumMod val="50000"/>
                  </a:schemeClr>
                </a:solidFill>
              </a:rPr>
              <a:t>)</a:t>
            </a:r>
            <a:r>
              <a:rPr lang="en-US" sz="1800" dirty="0" smtClean="0">
                <a:solidFill>
                  <a:schemeClr val="accent5">
                    <a:lumMod val="50000"/>
                  </a:schemeClr>
                </a:solidFill>
              </a:rPr>
              <a:t>;</a:t>
            </a:r>
          </a:p>
          <a:p>
            <a:r>
              <a:rPr lang="en-US" sz="1800" dirty="0">
                <a:solidFill>
                  <a:schemeClr val="accent5">
                    <a:lumMod val="50000"/>
                  </a:schemeClr>
                </a:solidFill>
              </a:rPr>
              <a:t>/*</a:t>
            </a:r>
            <a:r>
              <a:rPr lang="en-US" sz="1800" dirty="0" err="1">
                <a:solidFill>
                  <a:schemeClr val="accent5">
                    <a:lumMod val="50000"/>
                  </a:schemeClr>
                </a:solidFill>
              </a:rPr>
              <a:t>pfd</a:t>
            </a:r>
            <a:r>
              <a:rPr lang="en-US" sz="1800" dirty="0">
                <a:solidFill>
                  <a:schemeClr val="accent5">
                    <a:lumMod val="50000"/>
                  </a:schemeClr>
                </a:solidFill>
              </a:rPr>
              <a:t>[0] is read, </a:t>
            </a:r>
            <a:r>
              <a:rPr lang="en-US" sz="1800" dirty="0" err="1">
                <a:solidFill>
                  <a:schemeClr val="accent5">
                    <a:lumMod val="50000"/>
                  </a:schemeClr>
                </a:solidFill>
              </a:rPr>
              <a:t>pfd</a:t>
            </a:r>
            <a:r>
              <a:rPr lang="en-US" sz="1800" dirty="0">
                <a:solidFill>
                  <a:schemeClr val="accent5">
                    <a:lumMod val="50000"/>
                  </a:schemeClr>
                </a:solidFill>
              </a:rPr>
              <a:t>[1] is write */</a:t>
            </a:r>
          </a:p>
          <a:p>
            <a:endParaRPr lang="en-US" sz="1800" dirty="0">
              <a:solidFill>
                <a:schemeClr val="accent5">
                  <a:lumMod val="50000"/>
                </a:schemeClr>
              </a:solidFill>
            </a:endParaRPr>
          </a:p>
          <a:p>
            <a:r>
              <a:rPr lang="en-US" sz="1800" dirty="0" smtClean="0">
                <a:solidFill>
                  <a:schemeClr val="accent5">
                    <a:lumMod val="50000"/>
                  </a:schemeClr>
                </a:solidFill>
              </a:rPr>
              <a:t>b = </a:t>
            </a:r>
            <a:r>
              <a:rPr lang="en-US" sz="1800" dirty="0">
                <a:solidFill>
                  <a:schemeClr val="accent5">
                    <a:lumMod val="50000"/>
                  </a:schemeClr>
                </a:solidFill>
              </a:rPr>
              <a:t>write(</a:t>
            </a:r>
            <a:r>
              <a:rPr lang="en-US" sz="1800" dirty="0" err="1">
                <a:solidFill>
                  <a:schemeClr val="accent5">
                    <a:lumMod val="50000"/>
                  </a:schemeClr>
                </a:solidFill>
              </a:rPr>
              <a:t>pfd</a:t>
            </a:r>
            <a:r>
              <a:rPr lang="en-US" sz="1800" dirty="0">
                <a:solidFill>
                  <a:schemeClr val="accent5">
                    <a:lumMod val="50000"/>
                  </a:schemeClr>
                </a:solidFill>
              </a:rPr>
              <a:t>[1], "12345\n", 6);</a:t>
            </a:r>
          </a:p>
          <a:p>
            <a:r>
              <a:rPr lang="en-US" sz="1800" dirty="0" smtClean="0">
                <a:solidFill>
                  <a:schemeClr val="accent5">
                    <a:lumMod val="50000"/>
                  </a:schemeClr>
                </a:solidFill>
              </a:rPr>
              <a:t>b = </a:t>
            </a:r>
            <a:r>
              <a:rPr lang="en-US" sz="1800" dirty="0">
                <a:solidFill>
                  <a:schemeClr val="accent5">
                    <a:lumMod val="50000"/>
                  </a:schemeClr>
                </a:solidFill>
              </a:rPr>
              <a:t>read(</a:t>
            </a:r>
            <a:r>
              <a:rPr lang="en-US" sz="1800" dirty="0" err="1">
                <a:solidFill>
                  <a:schemeClr val="accent5">
                    <a:lumMod val="50000"/>
                  </a:schemeClr>
                </a:solidFill>
              </a:rPr>
              <a:t>pfd</a:t>
            </a:r>
            <a:r>
              <a:rPr lang="en-US" sz="1800" dirty="0">
                <a:solidFill>
                  <a:schemeClr val="accent5">
                    <a:lumMod val="50000"/>
                  </a:schemeClr>
                </a:solidFill>
              </a:rPr>
              <a:t>[0], </a:t>
            </a:r>
            <a:r>
              <a:rPr lang="en-US" sz="1800" dirty="0" err="1">
                <a:solidFill>
                  <a:schemeClr val="accent5">
                    <a:lumMod val="50000"/>
                  </a:schemeClr>
                </a:solidFill>
              </a:rPr>
              <a:t>buf</a:t>
            </a:r>
            <a:r>
              <a:rPr lang="en-US" sz="1800" dirty="0">
                <a:solidFill>
                  <a:schemeClr val="accent5">
                    <a:lumMod val="50000"/>
                  </a:schemeClr>
                </a:solidFill>
              </a:rPr>
              <a:t>, </a:t>
            </a:r>
            <a:r>
              <a:rPr lang="en-US" sz="1800" dirty="0" smtClean="0">
                <a:solidFill>
                  <a:schemeClr val="accent5">
                    <a:lumMod val="50000"/>
                  </a:schemeClr>
                </a:solidFill>
              </a:rPr>
              <a:t>b);</a:t>
            </a:r>
            <a:endParaRPr lang="en-US" sz="1800" dirty="0">
              <a:solidFill>
                <a:schemeClr val="accent5">
                  <a:lumMod val="50000"/>
                </a:schemeClr>
              </a:solidFill>
            </a:endParaRPr>
          </a:p>
          <a:p>
            <a:r>
              <a:rPr lang="en-US" sz="1800" dirty="0" smtClean="0">
                <a:solidFill>
                  <a:schemeClr val="accent5">
                    <a:lumMod val="50000"/>
                  </a:schemeClr>
                </a:solidFill>
              </a:rPr>
              <a:t>b = </a:t>
            </a:r>
            <a:r>
              <a:rPr lang="en-US" sz="1800" dirty="0">
                <a:solidFill>
                  <a:schemeClr val="accent5">
                    <a:lumMod val="50000"/>
                  </a:schemeClr>
                </a:solidFill>
              </a:rPr>
              <a:t>write(1, </a:t>
            </a:r>
            <a:r>
              <a:rPr lang="en-US" sz="1800" dirty="0" err="1">
                <a:solidFill>
                  <a:schemeClr val="accent5">
                    <a:lumMod val="50000"/>
                  </a:schemeClr>
                </a:solidFill>
              </a:rPr>
              <a:t>buf</a:t>
            </a:r>
            <a:r>
              <a:rPr lang="en-US" sz="1800" dirty="0">
                <a:solidFill>
                  <a:schemeClr val="accent5">
                    <a:lumMod val="50000"/>
                  </a:schemeClr>
                </a:solidFill>
              </a:rPr>
              <a:t>, </a:t>
            </a:r>
            <a:r>
              <a:rPr lang="en-US" sz="1800" dirty="0" smtClean="0">
                <a:solidFill>
                  <a:schemeClr val="accent5">
                    <a:lumMod val="50000"/>
                  </a:schemeClr>
                </a:solidFill>
              </a:rPr>
              <a:t>b);</a:t>
            </a:r>
          </a:p>
          <a:p>
            <a:endParaRPr lang="en-US" sz="2000" dirty="0">
              <a:solidFill>
                <a:schemeClr val="accent5">
                  <a:lumMod val="50000"/>
                </a:schemeClr>
              </a:solidFill>
            </a:endParaRPr>
          </a:p>
          <a:p>
            <a:endParaRPr lang="en-US" sz="2000" dirty="0" smtClean="0">
              <a:solidFill>
                <a:schemeClr val="accent5">
                  <a:lumMod val="50000"/>
                </a:schemeClr>
              </a:solidFill>
            </a:endParaRPr>
          </a:p>
        </p:txBody>
      </p:sp>
      <p:sp>
        <p:nvSpPr>
          <p:cNvPr id="17" name="Rectangle 16"/>
          <p:cNvSpPr/>
          <p:nvPr/>
        </p:nvSpPr>
        <p:spPr>
          <a:xfrm>
            <a:off x="5105400" y="3220521"/>
            <a:ext cx="5105400" cy="369332"/>
          </a:xfrm>
          <a:prstGeom prst="rect">
            <a:avLst/>
          </a:prstGeom>
        </p:spPr>
        <p:txBody>
          <a:bodyPr wrap="square">
            <a:spAutoFit/>
          </a:bodyPr>
          <a:lstStyle/>
          <a:p>
            <a:r>
              <a:rPr lang="en-US" sz="1800" dirty="0" smtClean="0">
                <a:solidFill>
                  <a:srgbClr val="0000FF"/>
                </a:solidFill>
              </a:rPr>
              <a:t>12345</a:t>
            </a:r>
            <a:endParaRPr lang="en-US" sz="1800" dirty="0">
              <a:solidFill>
                <a:srgbClr val="0000FF"/>
              </a:solidFill>
            </a:endParaRPr>
          </a:p>
        </p:txBody>
      </p:sp>
      <p:sp>
        <p:nvSpPr>
          <p:cNvPr id="18" name="Rectangle 17"/>
          <p:cNvSpPr/>
          <p:nvPr/>
        </p:nvSpPr>
        <p:spPr>
          <a:xfrm>
            <a:off x="702996" y="2819400"/>
            <a:ext cx="2590800" cy="805605"/>
          </a:xfrm>
          <a:prstGeom prst="rect">
            <a:avLst/>
          </a:prstGeom>
        </p:spPr>
        <p:txBody>
          <a:bodyPr wrap="square">
            <a:spAutoFit/>
          </a:bodyPr>
          <a:lstStyle/>
          <a:p>
            <a:pPr defTabSz="914400" fontAlgn="auto">
              <a:lnSpc>
                <a:spcPct val="85000"/>
              </a:lnSpc>
              <a:spcBef>
                <a:spcPts val="0"/>
              </a:spcBef>
              <a:spcAft>
                <a:spcPts val="0"/>
              </a:spcAft>
              <a:defRPr/>
            </a:pPr>
            <a:r>
              <a:rPr lang="en-US" sz="1800" kern="0" dirty="0" smtClean="0">
                <a:solidFill>
                  <a:srgbClr val="0036A6"/>
                </a:solidFill>
              </a:rPr>
              <a:t>A </a:t>
            </a:r>
            <a:r>
              <a:rPr lang="en-US" sz="1800" b="1" kern="0" dirty="0" smtClean="0">
                <a:solidFill>
                  <a:srgbClr val="0036A6"/>
                </a:solidFill>
              </a:rPr>
              <a:t>pipe</a:t>
            </a:r>
            <a:r>
              <a:rPr lang="en-US" sz="1800" kern="0" dirty="0" smtClean="0">
                <a:solidFill>
                  <a:srgbClr val="0036A6"/>
                </a:solidFill>
              </a:rPr>
              <a:t> is a bounded kernel buffer for passing bytes.</a:t>
            </a:r>
          </a:p>
        </p:txBody>
      </p:sp>
    </p:spTree>
    <p:extLst>
      <p:ext uri="{BB962C8B-B14F-4D97-AF65-F5344CB8AC3E}">
        <p14:creationId xmlns:p14="http://schemas.microsoft.com/office/powerpoint/2010/main" val="10016740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on pipes</a:t>
            </a:r>
            <a:endParaRPr lang="en-US" dirty="0"/>
          </a:p>
        </p:txBody>
      </p:sp>
      <p:sp>
        <p:nvSpPr>
          <p:cNvPr id="3" name="Content Placeholder 2"/>
          <p:cNvSpPr>
            <a:spLocks noGrp="1"/>
          </p:cNvSpPr>
          <p:nvPr>
            <p:ph idx="1"/>
          </p:nvPr>
        </p:nvSpPr>
        <p:spPr>
          <a:xfrm>
            <a:off x="457200" y="1600200"/>
            <a:ext cx="8382000" cy="4111625"/>
          </a:xfrm>
        </p:spPr>
        <p:txBody>
          <a:bodyPr/>
          <a:lstStyle/>
          <a:p>
            <a:r>
              <a:rPr lang="en-US" sz="2000" b="0" dirty="0" smtClean="0"/>
              <a:t>All the processes in a pipeline run </a:t>
            </a:r>
            <a:r>
              <a:rPr lang="en-US" sz="2000" dirty="0" smtClean="0"/>
              <a:t>concurrently</a:t>
            </a:r>
            <a:r>
              <a:rPr lang="en-US" sz="2000" b="0" dirty="0" smtClean="0"/>
              <a:t>.  The order in which they run is not defined.  They may execute at the same time on multiple cores.</a:t>
            </a:r>
          </a:p>
          <a:p>
            <a:r>
              <a:rPr lang="en-US" sz="2000" b="0" dirty="0" smtClean="0"/>
              <a:t>Their execution is “synchronized by producer/consumer bounded buffer”.  (More about this next month.)  It means that a writer blocks if there is no space to </a:t>
            </a:r>
            <a:r>
              <a:rPr lang="en-US" sz="2000" dirty="0" smtClean="0"/>
              <a:t>write</a:t>
            </a:r>
            <a:r>
              <a:rPr lang="en-US" sz="2000" b="0" dirty="0" smtClean="0"/>
              <a:t>, and a reader blocks if there are no bytes to </a:t>
            </a:r>
            <a:r>
              <a:rPr lang="en-US" sz="2000" dirty="0" smtClean="0"/>
              <a:t>read</a:t>
            </a:r>
            <a:r>
              <a:rPr lang="en-US" sz="2000" b="0" dirty="0" smtClean="0"/>
              <a:t>.  Otherwise they may both run: they might not, but they could.</a:t>
            </a:r>
          </a:p>
          <a:p>
            <a:r>
              <a:rPr lang="en-US" sz="2000" b="0" dirty="0" smtClean="0"/>
              <a:t>The </a:t>
            </a:r>
            <a:r>
              <a:rPr lang="en-US" sz="2000" dirty="0" smtClean="0"/>
              <a:t>pipe</a:t>
            </a:r>
            <a:r>
              <a:rPr lang="en-US" sz="2000" b="0" dirty="0" smtClean="0"/>
              <a:t> itself must be created by a common parent.  The children inherit the pipe’s file descriptors from the parent on </a:t>
            </a:r>
            <a:r>
              <a:rPr lang="en-US" sz="2000" dirty="0" smtClean="0"/>
              <a:t>fork</a:t>
            </a:r>
            <a:r>
              <a:rPr lang="en-US" sz="2000" b="0" dirty="0" smtClean="0"/>
              <a:t>.  Unix has no other way to pass a file descriptor to another process.</a:t>
            </a:r>
          </a:p>
          <a:p>
            <a:r>
              <a:rPr lang="en-US" sz="2000" b="0" dirty="0" smtClean="0"/>
              <a:t>How does a reader “know” that it has read all the data coming to it through a pipe?   </a:t>
            </a:r>
            <a:r>
              <a:rPr lang="en-US" sz="2000" dirty="0" smtClean="0"/>
              <a:t>Answer</a:t>
            </a:r>
            <a:r>
              <a:rPr lang="en-US" sz="2000" b="0" dirty="0" smtClean="0"/>
              <a:t>: there are no bytes in the pipe, and no process has the write side open.  Then the </a:t>
            </a:r>
            <a:r>
              <a:rPr lang="en-US" sz="2000" dirty="0" smtClean="0"/>
              <a:t>read</a:t>
            </a:r>
            <a:r>
              <a:rPr lang="en-US" sz="2000" b="0" dirty="0" smtClean="0"/>
              <a:t> </a:t>
            </a:r>
            <a:r>
              <a:rPr lang="en-US" sz="2000" b="0" dirty="0" err="1" smtClean="0"/>
              <a:t>syscall</a:t>
            </a:r>
            <a:r>
              <a:rPr lang="en-US" sz="2000" b="0" dirty="0" smtClean="0"/>
              <a:t> returns EOF.  By convention a process exits if it reads EOF from </a:t>
            </a:r>
            <a:r>
              <a:rPr lang="en-US" sz="2000" dirty="0" err="1" smtClean="0"/>
              <a:t>stdin</a:t>
            </a:r>
            <a:r>
              <a:rPr lang="en-US" sz="2000" b="0" dirty="0" smtClean="0"/>
              <a:t>.</a:t>
            </a:r>
          </a:p>
          <a:p>
            <a:endParaRPr lang="en-US" sz="2000" b="0" dirty="0" smtClean="0"/>
          </a:p>
          <a:p>
            <a:endParaRPr lang="en-US" sz="2000" b="0" dirty="0" smtClean="0"/>
          </a:p>
          <a:p>
            <a:endParaRPr lang="en-US" dirty="0"/>
          </a:p>
        </p:txBody>
      </p:sp>
    </p:spTree>
    <p:extLst>
      <p:ext uri="{BB962C8B-B14F-4D97-AF65-F5344CB8AC3E}">
        <p14:creationId xmlns:p14="http://schemas.microsoft.com/office/powerpoint/2010/main" val="3133313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2895600" y="3581400"/>
            <a:ext cx="3048000" cy="609600"/>
          </a:xfrm>
          <a:prstGeom prst="rect">
            <a:avLst/>
          </a:prstGeom>
          <a:noFill/>
          <a:ln w="38100" cmpd="sng">
            <a:solidFill>
              <a:schemeClr val="accent4"/>
            </a:solidFill>
            <a:round/>
            <a:headEnd type="none"/>
            <a:tailEnd type="none" w="med" len="med"/>
          </a:ln>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29" name="Rectangle 28"/>
          <p:cNvSpPr/>
          <p:nvPr/>
        </p:nvSpPr>
        <p:spPr bwMode="auto">
          <a:xfrm>
            <a:off x="2095500" y="3927475"/>
            <a:ext cx="4648200" cy="1143000"/>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cs typeface="Arial" charset="0"/>
            </a:endParaRPr>
          </a:p>
        </p:txBody>
      </p:sp>
      <p:sp>
        <p:nvSpPr>
          <p:cNvPr id="80898" name="Title 1"/>
          <p:cNvSpPr>
            <a:spLocks noGrp="1"/>
          </p:cNvSpPr>
          <p:nvPr>
            <p:ph type="title"/>
          </p:nvPr>
        </p:nvSpPr>
        <p:spPr/>
        <p:txBody>
          <a:bodyPr/>
          <a:lstStyle/>
          <a:p>
            <a:r>
              <a:rPr lang="en-US" dirty="0">
                <a:latin typeface="Arial" charset="0"/>
                <a:ea typeface="ＭＳ Ｐゴシック" charset="0"/>
                <a:cs typeface="Arial" charset="0"/>
              </a:rPr>
              <a:t>Shell and children</a:t>
            </a:r>
          </a:p>
        </p:txBody>
      </p:sp>
      <p:sp>
        <p:nvSpPr>
          <p:cNvPr id="80899" name="Rectangle 3"/>
          <p:cNvSpPr>
            <a:spLocks noChangeArrowheads="1"/>
          </p:cNvSpPr>
          <p:nvPr/>
        </p:nvSpPr>
        <p:spPr bwMode="auto">
          <a:xfrm>
            <a:off x="2514600" y="4027488"/>
            <a:ext cx="776288" cy="755650"/>
          </a:xfrm>
          <a:prstGeom prst="rect">
            <a:avLst/>
          </a:prstGeom>
          <a:solidFill>
            <a:schemeClr val="bg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sp>
        <p:nvSpPr>
          <p:cNvPr id="80900" name="Rectangle 4"/>
          <p:cNvSpPr>
            <a:spLocks noChangeArrowheads="1"/>
          </p:cNvSpPr>
          <p:nvPr/>
        </p:nvSpPr>
        <p:spPr bwMode="auto">
          <a:xfrm>
            <a:off x="5548312" y="4008438"/>
            <a:ext cx="776288" cy="757237"/>
          </a:xfrm>
          <a:prstGeom prst="rect">
            <a:avLst/>
          </a:prstGeom>
          <a:solidFill>
            <a:schemeClr val="bg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sp>
        <p:nvSpPr>
          <p:cNvPr id="80941" name="Rectangle 2"/>
          <p:cNvSpPr>
            <a:spLocks noChangeArrowheads="1"/>
          </p:cNvSpPr>
          <p:nvPr/>
        </p:nvSpPr>
        <p:spPr bwMode="auto">
          <a:xfrm>
            <a:off x="4031456" y="2214562"/>
            <a:ext cx="776288" cy="757238"/>
          </a:xfrm>
          <a:prstGeom prst="rect">
            <a:avLst/>
          </a:prstGeom>
          <a:solidFill>
            <a:schemeClr val="bg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grpSp>
        <p:nvGrpSpPr>
          <p:cNvPr id="18" name="Group 17"/>
          <p:cNvGrpSpPr/>
          <p:nvPr/>
        </p:nvGrpSpPr>
        <p:grpSpPr>
          <a:xfrm>
            <a:off x="4155281" y="2286000"/>
            <a:ext cx="554038" cy="555625"/>
            <a:chOff x="4383881" y="2035175"/>
            <a:chExt cx="554038" cy="555625"/>
          </a:xfrm>
        </p:grpSpPr>
        <p:sp>
          <p:nvSpPr>
            <p:cNvPr id="7" name="Oval 7"/>
            <p:cNvSpPr>
              <a:spLocks noChangeArrowheads="1"/>
            </p:cNvSpPr>
            <p:nvPr/>
          </p:nvSpPr>
          <p:spPr bwMode="auto">
            <a:xfrm>
              <a:off x="4383881" y="2035175"/>
              <a:ext cx="554038" cy="555625"/>
            </a:xfrm>
            <a:prstGeom prst="ellipse">
              <a:avLst/>
            </a:prstGeom>
            <a:solidFill>
              <a:schemeClr val="accent4"/>
            </a:solidFill>
            <a:ln w="12700">
              <a:solidFill>
                <a:schemeClr val="tx1"/>
              </a:solidFill>
              <a:round/>
              <a:headEnd type="none" w="sm" len="sm"/>
              <a:tailEnd type="none" w="sm" len="sm"/>
            </a:ln>
          </p:spPr>
          <p:txBody>
            <a:bodyPr wrap="none" anchor="ctr"/>
            <a:lstStyle/>
            <a:p>
              <a:pPr>
                <a:buClr>
                  <a:srgbClr val="000000"/>
                </a:buClr>
                <a:buSzPct val="100000"/>
                <a:buFont typeface="Times New Roman" charset="0"/>
                <a:buNone/>
                <a:defRPr/>
              </a:pPr>
              <a:endParaRPr lang="en-US">
                <a:solidFill>
                  <a:srgbClr val="FFFFFF"/>
                </a:solidFill>
              </a:endParaRPr>
            </a:p>
          </p:txBody>
        </p:sp>
        <p:sp>
          <p:nvSpPr>
            <p:cNvPr id="80943" name="AutoShape 8"/>
            <p:cNvSpPr>
              <a:spLocks noChangeArrowheads="1"/>
            </p:cNvSpPr>
            <p:nvPr/>
          </p:nvSpPr>
          <p:spPr bwMode="auto">
            <a:xfrm flipH="1">
              <a:off x="4577251" y="2181008"/>
              <a:ext cx="189024" cy="324659"/>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buClr>
                  <a:srgbClr val="000000"/>
                </a:buClr>
                <a:buSzPct val="100000"/>
                <a:buFont typeface="Times New Roman" charset="0"/>
                <a:buNone/>
              </a:pPr>
              <a:endParaRPr lang="en-US">
                <a:solidFill>
                  <a:srgbClr val="FFFFFF"/>
                </a:solidFill>
              </a:endParaRPr>
            </a:p>
          </p:txBody>
        </p:sp>
        <p:sp>
          <p:nvSpPr>
            <p:cNvPr id="80944" name="AutoShape 9"/>
            <p:cNvSpPr>
              <a:spLocks noChangeArrowheads="1"/>
            </p:cNvSpPr>
            <p:nvPr/>
          </p:nvSpPr>
          <p:spPr bwMode="auto">
            <a:xfrm rot="13139611">
              <a:off x="4407781" y="2133071"/>
              <a:ext cx="67354" cy="71904"/>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grpSp>
      <p:grpSp>
        <p:nvGrpSpPr>
          <p:cNvPr id="80902" name="Group 10"/>
          <p:cNvGrpSpPr>
            <a:grpSpLocks/>
          </p:cNvGrpSpPr>
          <p:nvPr/>
        </p:nvGrpSpPr>
        <p:grpSpPr bwMode="auto">
          <a:xfrm>
            <a:off x="2613025" y="4144963"/>
            <a:ext cx="547688" cy="547687"/>
            <a:chOff x="3689" y="1658"/>
            <a:chExt cx="576" cy="576"/>
          </a:xfrm>
        </p:grpSpPr>
        <p:grpSp>
          <p:nvGrpSpPr>
            <p:cNvPr id="80937" name="Group 11"/>
            <p:cNvGrpSpPr>
              <a:grpSpLocks/>
            </p:cNvGrpSpPr>
            <p:nvPr/>
          </p:nvGrpSpPr>
          <p:grpSpPr bwMode="auto">
            <a:xfrm>
              <a:off x="3689" y="1658"/>
              <a:ext cx="576" cy="576"/>
              <a:chOff x="4269" y="2781"/>
              <a:chExt cx="576" cy="576"/>
            </a:xfrm>
          </p:grpSpPr>
          <p:sp>
            <p:nvSpPr>
              <p:cNvPr id="80939" name="Oval 12"/>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sp>
            <p:nvSpPr>
              <p:cNvPr id="80940" name="AutoShape 13"/>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buClr>
                    <a:srgbClr val="000000"/>
                  </a:buClr>
                  <a:buSzPct val="100000"/>
                  <a:buFont typeface="Times New Roman" charset="0"/>
                  <a:buNone/>
                </a:pPr>
                <a:endParaRPr lang="en-US">
                  <a:solidFill>
                    <a:srgbClr val="FFFFFF"/>
                  </a:solidFill>
                </a:endParaRPr>
              </a:p>
            </p:txBody>
          </p:sp>
        </p:grpSp>
        <p:sp>
          <p:nvSpPr>
            <p:cNvPr id="80938" name="AutoShape 14"/>
            <p:cNvSpPr>
              <a:spLocks noChangeArrowheads="1"/>
            </p:cNvSpPr>
            <p:nvPr/>
          </p:nvSpPr>
          <p:spPr bwMode="auto">
            <a:xfrm rot="-8460389">
              <a:off x="3714" y="1735"/>
              <a:ext cx="69" cy="7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grpSp>
      <p:grpSp>
        <p:nvGrpSpPr>
          <p:cNvPr id="80903" name="Group 15"/>
          <p:cNvGrpSpPr>
            <a:grpSpLocks/>
          </p:cNvGrpSpPr>
          <p:nvPr/>
        </p:nvGrpSpPr>
        <p:grpSpPr bwMode="auto">
          <a:xfrm>
            <a:off x="5678487" y="4105275"/>
            <a:ext cx="547688" cy="547688"/>
            <a:chOff x="3689" y="1658"/>
            <a:chExt cx="576" cy="576"/>
          </a:xfrm>
        </p:grpSpPr>
        <p:grpSp>
          <p:nvGrpSpPr>
            <p:cNvPr id="80933" name="Group 16"/>
            <p:cNvGrpSpPr>
              <a:grpSpLocks/>
            </p:cNvGrpSpPr>
            <p:nvPr/>
          </p:nvGrpSpPr>
          <p:grpSpPr bwMode="auto">
            <a:xfrm>
              <a:off x="3689" y="1658"/>
              <a:ext cx="576" cy="576"/>
              <a:chOff x="4269" y="2781"/>
              <a:chExt cx="576" cy="576"/>
            </a:xfrm>
          </p:grpSpPr>
          <p:sp>
            <p:nvSpPr>
              <p:cNvPr id="80935" name="Oval 17"/>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sp>
            <p:nvSpPr>
              <p:cNvPr id="80936" name="AutoShape 18"/>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buClr>
                    <a:srgbClr val="000000"/>
                  </a:buClr>
                  <a:buSzPct val="100000"/>
                  <a:buFont typeface="Times New Roman" charset="0"/>
                  <a:buNone/>
                </a:pPr>
                <a:endParaRPr lang="en-US">
                  <a:solidFill>
                    <a:srgbClr val="FFFFFF"/>
                  </a:solidFill>
                </a:endParaRPr>
              </a:p>
            </p:txBody>
          </p:sp>
        </p:grpSp>
        <p:sp>
          <p:nvSpPr>
            <p:cNvPr id="80934" name="AutoShape 19"/>
            <p:cNvSpPr>
              <a:spLocks noChangeArrowheads="1"/>
            </p:cNvSpPr>
            <p:nvPr/>
          </p:nvSpPr>
          <p:spPr bwMode="auto">
            <a:xfrm rot="-8460389">
              <a:off x="3714" y="1735"/>
              <a:ext cx="69" cy="7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grpSp>
      <p:sp>
        <p:nvSpPr>
          <p:cNvPr id="30" name="TextBox 29"/>
          <p:cNvSpPr txBox="1"/>
          <p:nvPr/>
        </p:nvSpPr>
        <p:spPr>
          <a:xfrm>
            <a:off x="4114800" y="3581400"/>
            <a:ext cx="598191" cy="400110"/>
          </a:xfrm>
          <a:prstGeom prst="rect">
            <a:avLst/>
          </a:prstGeom>
          <a:noFill/>
        </p:spPr>
        <p:txBody>
          <a:bodyPr wrap="none">
            <a:spAutoFit/>
          </a:bodyPr>
          <a:lstStyle/>
          <a:p>
            <a:pPr>
              <a:defRPr/>
            </a:pPr>
            <a:r>
              <a:rPr lang="en-US" sz="2000" dirty="0">
                <a:solidFill>
                  <a:schemeClr val="tx1">
                    <a:lumMod val="75000"/>
                  </a:schemeClr>
                </a:solidFill>
              </a:rPr>
              <a:t>Job </a:t>
            </a:r>
          </a:p>
        </p:txBody>
      </p:sp>
      <p:cxnSp>
        <p:nvCxnSpPr>
          <p:cNvPr id="39" name="AutoShape 20"/>
          <p:cNvCxnSpPr>
            <a:cxnSpLocks noChangeShapeType="1"/>
            <a:stCxn id="14" idx="0"/>
          </p:cNvCxnSpPr>
          <p:nvPr/>
        </p:nvCxnSpPr>
        <p:spPr bwMode="auto">
          <a:xfrm flipH="1" flipV="1">
            <a:off x="4414839" y="2971800"/>
            <a:ext cx="4761" cy="609600"/>
          </a:xfrm>
          <a:prstGeom prst="straightConnector1">
            <a:avLst/>
          </a:prstGeom>
          <a:noFill/>
          <a:ln w="38100" cmpd="sng">
            <a:solidFill>
              <a:schemeClr val="accent4"/>
            </a:solidFill>
            <a:round/>
            <a:headEnd type="none"/>
            <a:tailEnd type="none" w="med" len="med"/>
          </a:ln>
          <a:extLst>
            <a:ext uri="{909E8E84-426E-40dd-AFC4-6F175D3DCCD1}">
              <a14:hiddenFill xmlns:a14="http://schemas.microsoft.com/office/drawing/2010/main">
                <a:noFill/>
              </a14:hiddenFill>
            </a:ext>
          </a:extLst>
        </p:spPr>
      </p:cxnSp>
      <p:sp>
        <p:nvSpPr>
          <p:cNvPr id="71" name="TextBox 70"/>
          <p:cNvSpPr txBox="1"/>
          <p:nvPr/>
        </p:nvSpPr>
        <p:spPr>
          <a:xfrm>
            <a:off x="2609850" y="4713288"/>
            <a:ext cx="620946" cy="369332"/>
          </a:xfrm>
          <a:prstGeom prst="rect">
            <a:avLst/>
          </a:prstGeom>
          <a:noFill/>
        </p:spPr>
        <p:txBody>
          <a:bodyPr wrap="none">
            <a:spAutoFit/>
          </a:bodyPr>
          <a:lstStyle/>
          <a:p>
            <a:pPr>
              <a:defRPr/>
            </a:pPr>
            <a:r>
              <a:rPr lang="en-US" sz="1800" dirty="0" smtClean="0">
                <a:solidFill>
                  <a:schemeClr val="tx1">
                    <a:lumMod val="75000"/>
                  </a:schemeClr>
                </a:solidFill>
              </a:rPr>
              <a:t>who</a:t>
            </a:r>
            <a:endParaRPr lang="en-US" sz="1800" dirty="0">
              <a:solidFill>
                <a:schemeClr val="tx1">
                  <a:lumMod val="75000"/>
                </a:schemeClr>
              </a:solidFill>
            </a:endParaRPr>
          </a:p>
        </p:txBody>
      </p:sp>
      <p:sp>
        <p:nvSpPr>
          <p:cNvPr id="72" name="TextBox 71"/>
          <p:cNvSpPr txBox="1"/>
          <p:nvPr/>
        </p:nvSpPr>
        <p:spPr>
          <a:xfrm>
            <a:off x="5676900" y="4724400"/>
            <a:ext cx="646669" cy="369332"/>
          </a:xfrm>
          <a:prstGeom prst="rect">
            <a:avLst/>
          </a:prstGeom>
          <a:noFill/>
        </p:spPr>
        <p:txBody>
          <a:bodyPr wrap="none">
            <a:spAutoFit/>
          </a:bodyPr>
          <a:lstStyle/>
          <a:p>
            <a:pPr>
              <a:defRPr/>
            </a:pPr>
            <a:r>
              <a:rPr lang="en-US" sz="1800" dirty="0" err="1" smtClean="0">
                <a:solidFill>
                  <a:schemeClr val="tx1">
                    <a:lumMod val="75000"/>
                  </a:schemeClr>
                </a:solidFill>
              </a:rPr>
              <a:t>grep</a:t>
            </a:r>
            <a:endParaRPr lang="en-US" sz="1800" dirty="0">
              <a:solidFill>
                <a:schemeClr val="tx1">
                  <a:lumMod val="75000"/>
                </a:schemeClr>
              </a:solidFill>
            </a:endParaRPr>
          </a:p>
        </p:txBody>
      </p:sp>
      <p:sp>
        <p:nvSpPr>
          <p:cNvPr id="75" name="TextBox 74"/>
          <p:cNvSpPr txBox="1"/>
          <p:nvPr/>
        </p:nvSpPr>
        <p:spPr>
          <a:xfrm>
            <a:off x="4129088" y="1839912"/>
            <a:ext cx="595312" cy="369888"/>
          </a:xfrm>
          <a:prstGeom prst="rect">
            <a:avLst/>
          </a:prstGeom>
          <a:noFill/>
        </p:spPr>
        <p:txBody>
          <a:bodyPr wrap="none">
            <a:spAutoFit/>
          </a:bodyPr>
          <a:lstStyle/>
          <a:p>
            <a:pPr>
              <a:defRPr/>
            </a:pPr>
            <a:r>
              <a:rPr lang="en-US" sz="1800" b="1" dirty="0" err="1">
                <a:solidFill>
                  <a:schemeClr val="tx1">
                    <a:lumMod val="75000"/>
                  </a:schemeClr>
                </a:solidFill>
              </a:rPr>
              <a:t>dsh</a:t>
            </a:r>
            <a:endParaRPr lang="en-US" sz="1800" b="1" dirty="0">
              <a:solidFill>
                <a:schemeClr val="tx1">
                  <a:lumMod val="75000"/>
                </a:schemeClr>
              </a:solidFill>
            </a:endParaRPr>
          </a:p>
        </p:txBody>
      </p:sp>
      <p:cxnSp>
        <p:nvCxnSpPr>
          <p:cNvPr id="56" name="Straight Connector 55"/>
          <p:cNvCxnSpPr>
            <a:endCxn id="80900" idx="1"/>
          </p:cNvCxnSpPr>
          <p:nvPr/>
        </p:nvCxnSpPr>
        <p:spPr bwMode="auto">
          <a:xfrm flipV="1">
            <a:off x="3276600" y="4387057"/>
            <a:ext cx="2271712" cy="21431"/>
          </a:xfrm>
          <a:prstGeom prst="line">
            <a:avLst/>
          </a:prstGeom>
          <a:solidFill>
            <a:srgbClr val="00B8FF"/>
          </a:solidFill>
          <a:ln w="38100" cap="flat" cmpd="sng" algn="ctr">
            <a:solidFill>
              <a:schemeClr val="tx1"/>
            </a:solidFill>
            <a:prstDash val="solid"/>
            <a:round/>
            <a:headEnd type="none" w="med" len="med"/>
            <a:tailEnd type="triangle" w="med" len="med"/>
          </a:ln>
          <a:effectLst/>
        </p:spPr>
      </p:cxnSp>
      <p:pic>
        <p:nvPicPr>
          <p:cNvPr id="5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32225" y="5181600"/>
            <a:ext cx="1044575" cy="60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3" name="Straight Connector 62"/>
          <p:cNvCxnSpPr/>
          <p:nvPr/>
        </p:nvCxnSpPr>
        <p:spPr bwMode="auto">
          <a:xfrm>
            <a:off x="1371600" y="4419600"/>
            <a:ext cx="1128712" cy="1"/>
          </a:xfrm>
          <a:prstGeom prst="line">
            <a:avLst/>
          </a:prstGeom>
          <a:solidFill>
            <a:srgbClr val="00B8FF"/>
          </a:solidFill>
          <a:ln w="38100" cap="flat" cmpd="sng" algn="ctr">
            <a:solidFill>
              <a:schemeClr val="tx1"/>
            </a:solidFill>
            <a:prstDash val="solid"/>
            <a:round/>
            <a:headEnd type="none" w="med" len="med"/>
            <a:tailEnd type="triangle" w="med" len="med"/>
          </a:ln>
          <a:effectLst/>
        </p:spPr>
      </p:cxnSp>
      <p:cxnSp>
        <p:nvCxnSpPr>
          <p:cNvPr id="64" name="Straight Connector 63"/>
          <p:cNvCxnSpPr/>
          <p:nvPr/>
        </p:nvCxnSpPr>
        <p:spPr bwMode="auto">
          <a:xfrm flipV="1">
            <a:off x="6324600" y="4419600"/>
            <a:ext cx="1371600" cy="1"/>
          </a:xfrm>
          <a:prstGeom prst="line">
            <a:avLst/>
          </a:prstGeom>
          <a:solidFill>
            <a:srgbClr val="00B8FF"/>
          </a:solidFill>
          <a:ln w="38100" cap="flat" cmpd="sng" algn="ctr">
            <a:solidFill>
              <a:schemeClr val="tx1"/>
            </a:solidFill>
            <a:prstDash val="solid"/>
            <a:round/>
            <a:headEnd type="none" w="med" len="med"/>
            <a:tailEnd type="triangle" w="med" len="med"/>
          </a:ln>
          <a:effectLst/>
        </p:spPr>
      </p:cxnSp>
      <p:sp>
        <p:nvSpPr>
          <p:cNvPr id="65" name="Text Box 93"/>
          <p:cNvSpPr txBox="1">
            <a:spLocks noChangeArrowheads="1"/>
          </p:cNvSpPr>
          <p:nvPr/>
        </p:nvSpPr>
        <p:spPr bwMode="auto">
          <a:xfrm>
            <a:off x="1219200" y="4352887"/>
            <a:ext cx="8382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stdin</a:t>
            </a:r>
            <a:endParaRPr lang="en-US" sz="1800" b="1" kern="0" dirty="0" smtClean="0">
              <a:solidFill>
                <a:srgbClr val="000000"/>
              </a:solidFill>
            </a:endParaRPr>
          </a:p>
        </p:txBody>
      </p:sp>
      <p:sp>
        <p:nvSpPr>
          <p:cNvPr id="66" name="Text Box 93"/>
          <p:cNvSpPr txBox="1">
            <a:spLocks noChangeArrowheads="1"/>
          </p:cNvSpPr>
          <p:nvPr/>
        </p:nvSpPr>
        <p:spPr bwMode="auto">
          <a:xfrm>
            <a:off x="6705600" y="4429087"/>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stdout</a:t>
            </a:r>
            <a:endParaRPr lang="en-US" sz="1800" b="1" kern="0" dirty="0" smtClean="0">
              <a:solidFill>
                <a:srgbClr val="000000"/>
              </a:solidFill>
            </a:endParaRPr>
          </a:p>
        </p:txBody>
      </p:sp>
      <p:sp>
        <p:nvSpPr>
          <p:cNvPr id="67" name="Text Box 93"/>
          <p:cNvSpPr txBox="1">
            <a:spLocks noChangeArrowheads="1"/>
          </p:cNvSpPr>
          <p:nvPr/>
        </p:nvSpPr>
        <p:spPr bwMode="auto">
          <a:xfrm>
            <a:off x="1219200" y="3743287"/>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stderr</a:t>
            </a:r>
            <a:endParaRPr lang="en-US" sz="1800" b="1" kern="0" dirty="0" smtClean="0">
              <a:solidFill>
                <a:srgbClr val="000000"/>
              </a:solidFill>
            </a:endParaRPr>
          </a:p>
        </p:txBody>
      </p:sp>
      <p:pic>
        <p:nvPicPr>
          <p:cNvPr id="77" name="Picture 76"/>
          <p:cNvPicPr>
            <a:picLocks noChangeAspect="1"/>
          </p:cNvPicPr>
          <p:nvPr/>
        </p:nvPicPr>
        <p:blipFill>
          <a:blip r:embed="rId3"/>
          <a:stretch>
            <a:fillRect/>
          </a:stretch>
        </p:blipFill>
        <p:spPr>
          <a:xfrm>
            <a:off x="1828800" y="2057400"/>
            <a:ext cx="1066800" cy="1066800"/>
          </a:xfrm>
          <a:prstGeom prst="rect">
            <a:avLst/>
          </a:prstGeom>
        </p:spPr>
      </p:pic>
      <p:sp>
        <p:nvSpPr>
          <p:cNvPr id="78" name="Text Box 93"/>
          <p:cNvSpPr txBox="1">
            <a:spLocks noChangeArrowheads="1"/>
          </p:cNvSpPr>
          <p:nvPr/>
        </p:nvSpPr>
        <p:spPr bwMode="auto">
          <a:xfrm>
            <a:off x="1905000" y="1752600"/>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tty</a:t>
            </a:r>
            <a:endParaRPr lang="en-US" sz="1800" b="1" kern="0" dirty="0" smtClean="0">
              <a:solidFill>
                <a:srgbClr val="000000"/>
              </a:solidFill>
            </a:endParaRPr>
          </a:p>
        </p:txBody>
      </p:sp>
      <p:cxnSp>
        <p:nvCxnSpPr>
          <p:cNvPr id="81" name="Straight Connector 80"/>
          <p:cNvCxnSpPr/>
          <p:nvPr/>
        </p:nvCxnSpPr>
        <p:spPr bwMode="auto">
          <a:xfrm>
            <a:off x="6324600" y="4114800"/>
            <a:ext cx="13716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cxnSp>
        <p:nvCxnSpPr>
          <p:cNvPr id="85" name="Straight Connector 84"/>
          <p:cNvCxnSpPr/>
          <p:nvPr/>
        </p:nvCxnSpPr>
        <p:spPr bwMode="auto">
          <a:xfrm flipH="1">
            <a:off x="1371600" y="4114800"/>
            <a:ext cx="11430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sp>
        <p:nvSpPr>
          <p:cNvPr id="87" name="Text Box 93"/>
          <p:cNvSpPr txBox="1">
            <a:spLocks noChangeArrowheads="1"/>
          </p:cNvSpPr>
          <p:nvPr/>
        </p:nvSpPr>
        <p:spPr bwMode="auto">
          <a:xfrm>
            <a:off x="6705600" y="3733800"/>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stderr</a:t>
            </a:r>
            <a:endParaRPr lang="en-US" sz="1800" b="1" kern="0" dirty="0" smtClean="0">
              <a:solidFill>
                <a:srgbClr val="000000"/>
              </a:solidFill>
            </a:endParaRPr>
          </a:p>
        </p:txBody>
      </p:sp>
      <p:cxnSp>
        <p:nvCxnSpPr>
          <p:cNvPr id="95" name="Straight Connector 94"/>
          <p:cNvCxnSpPr/>
          <p:nvPr/>
        </p:nvCxnSpPr>
        <p:spPr bwMode="auto">
          <a:xfrm>
            <a:off x="2895600" y="2286000"/>
            <a:ext cx="1128712" cy="1"/>
          </a:xfrm>
          <a:prstGeom prst="line">
            <a:avLst/>
          </a:prstGeom>
          <a:solidFill>
            <a:srgbClr val="00B8FF"/>
          </a:solidFill>
          <a:ln w="38100" cap="flat" cmpd="sng" algn="ctr">
            <a:solidFill>
              <a:schemeClr val="tx1"/>
            </a:solidFill>
            <a:prstDash val="solid"/>
            <a:round/>
            <a:headEnd type="none" w="med" len="med"/>
            <a:tailEnd type="triangle" w="med" len="med"/>
          </a:ln>
          <a:effectLst/>
        </p:spPr>
      </p:cxnSp>
      <p:sp>
        <p:nvSpPr>
          <p:cNvPr id="96" name="Text Box 93"/>
          <p:cNvSpPr txBox="1">
            <a:spLocks noChangeArrowheads="1"/>
          </p:cNvSpPr>
          <p:nvPr/>
        </p:nvSpPr>
        <p:spPr bwMode="auto">
          <a:xfrm>
            <a:off x="2971800" y="2219287"/>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stdout</a:t>
            </a:r>
            <a:endParaRPr lang="en-US" sz="1800" b="1" kern="0" dirty="0" smtClean="0">
              <a:solidFill>
                <a:srgbClr val="000000"/>
              </a:solidFill>
            </a:endParaRPr>
          </a:p>
        </p:txBody>
      </p:sp>
      <p:sp>
        <p:nvSpPr>
          <p:cNvPr id="97" name="Text Box 93"/>
          <p:cNvSpPr txBox="1">
            <a:spLocks noChangeArrowheads="1"/>
          </p:cNvSpPr>
          <p:nvPr/>
        </p:nvSpPr>
        <p:spPr bwMode="auto">
          <a:xfrm>
            <a:off x="3048000" y="2524087"/>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stderr</a:t>
            </a:r>
            <a:endParaRPr lang="en-US" sz="1800" b="1" kern="0" dirty="0" smtClean="0">
              <a:solidFill>
                <a:srgbClr val="000000"/>
              </a:solidFill>
            </a:endParaRPr>
          </a:p>
        </p:txBody>
      </p:sp>
      <p:cxnSp>
        <p:nvCxnSpPr>
          <p:cNvPr id="98" name="Straight Connector 97"/>
          <p:cNvCxnSpPr/>
          <p:nvPr/>
        </p:nvCxnSpPr>
        <p:spPr bwMode="auto">
          <a:xfrm flipH="1">
            <a:off x="2895600" y="2895600"/>
            <a:ext cx="11430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sp>
        <p:nvSpPr>
          <p:cNvPr id="99" name="Text Box 93"/>
          <p:cNvSpPr txBox="1">
            <a:spLocks noChangeArrowheads="1"/>
          </p:cNvSpPr>
          <p:nvPr/>
        </p:nvSpPr>
        <p:spPr bwMode="auto">
          <a:xfrm>
            <a:off x="3048000" y="1828800"/>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stdin</a:t>
            </a:r>
            <a:endParaRPr lang="en-US" sz="1800" b="1" kern="0" dirty="0" smtClean="0">
              <a:solidFill>
                <a:srgbClr val="000000"/>
              </a:solidFill>
            </a:endParaRPr>
          </a:p>
        </p:txBody>
      </p:sp>
      <p:cxnSp>
        <p:nvCxnSpPr>
          <p:cNvPr id="100" name="Straight Connector 99"/>
          <p:cNvCxnSpPr/>
          <p:nvPr/>
        </p:nvCxnSpPr>
        <p:spPr bwMode="auto">
          <a:xfrm flipH="1">
            <a:off x="2895600" y="2581313"/>
            <a:ext cx="11430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sp>
        <p:nvSpPr>
          <p:cNvPr id="31" name="Rectangle 30"/>
          <p:cNvSpPr/>
          <p:nvPr/>
        </p:nvSpPr>
        <p:spPr>
          <a:xfrm>
            <a:off x="5486400" y="1524000"/>
            <a:ext cx="4572000" cy="1477328"/>
          </a:xfrm>
          <a:prstGeom prst="rect">
            <a:avLst/>
          </a:prstGeom>
        </p:spPr>
        <p:txBody>
          <a:bodyPr>
            <a:spAutoFit/>
          </a:bodyPr>
          <a:lstStyle/>
          <a:p>
            <a:r>
              <a:rPr lang="en-US" sz="1800" dirty="0">
                <a:solidFill>
                  <a:srgbClr val="0000FF"/>
                </a:solidFill>
              </a:rPr>
              <a:t>chase$ who | </a:t>
            </a:r>
            <a:r>
              <a:rPr lang="en-US" sz="1800" dirty="0" err="1">
                <a:solidFill>
                  <a:srgbClr val="0000FF"/>
                </a:solidFill>
              </a:rPr>
              <a:t>grep</a:t>
            </a:r>
            <a:r>
              <a:rPr lang="en-US" sz="1800" dirty="0">
                <a:solidFill>
                  <a:srgbClr val="0000FF"/>
                </a:solidFill>
              </a:rPr>
              <a:t> chase</a:t>
            </a:r>
          </a:p>
          <a:p>
            <a:r>
              <a:rPr lang="en-US" sz="1800" dirty="0">
                <a:solidFill>
                  <a:srgbClr val="0000FF"/>
                </a:solidFill>
              </a:rPr>
              <a:t>chase    console  Jan 13 21:08 </a:t>
            </a:r>
          </a:p>
          <a:p>
            <a:r>
              <a:rPr lang="en-US" sz="1800" dirty="0">
                <a:solidFill>
                  <a:srgbClr val="0000FF"/>
                </a:solidFill>
              </a:rPr>
              <a:t>chase    ttys000  Jan 16 11:37 </a:t>
            </a:r>
          </a:p>
          <a:p>
            <a:r>
              <a:rPr lang="en-US" sz="1800" dirty="0">
                <a:solidFill>
                  <a:srgbClr val="0000FF"/>
                </a:solidFill>
              </a:rPr>
              <a:t>chase    ttys001  Jan 16 15:00 </a:t>
            </a:r>
          </a:p>
          <a:p>
            <a:r>
              <a:rPr lang="en-US" sz="1800" dirty="0" smtClean="0">
                <a:solidFill>
                  <a:srgbClr val="0000FF"/>
                </a:solidFill>
              </a:rPr>
              <a:t>chase</a:t>
            </a:r>
            <a:r>
              <a:rPr lang="en-US" sz="1800" dirty="0">
                <a:solidFill>
                  <a:srgbClr val="0000FF"/>
                </a:solidFill>
              </a:rPr>
              <a:t>$ </a:t>
            </a:r>
          </a:p>
        </p:txBody>
      </p:sp>
      <p:sp>
        <p:nvSpPr>
          <p:cNvPr id="104" name="Text Box 93"/>
          <p:cNvSpPr txBox="1">
            <a:spLocks noChangeArrowheads="1"/>
          </p:cNvSpPr>
          <p:nvPr/>
        </p:nvSpPr>
        <p:spPr bwMode="auto">
          <a:xfrm>
            <a:off x="381000" y="3886200"/>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tty</a:t>
            </a:r>
            <a:endParaRPr lang="en-US" sz="1800" b="1" kern="0" dirty="0" smtClean="0">
              <a:solidFill>
                <a:srgbClr val="000000"/>
              </a:solidFill>
            </a:endParaRPr>
          </a:p>
        </p:txBody>
      </p:sp>
      <p:sp>
        <p:nvSpPr>
          <p:cNvPr id="105" name="Text Box 93"/>
          <p:cNvSpPr txBox="1">
            <a:spLocks noChangeArrowheads="1"/>
          </p:cNvSpPr>
          <p:nvPr/>
        </p:nvSpPr>
        <p:spPr bwMode="auto">
          <a:xfrm>
            <a:off x="381000" y="4191000"/>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tty</a:t>
            </a:r>
            <a:endParaRPr lang="en-US" sz="1800" b="1" kern="0" dirty="0" smtClean="0">
              <a:solidFill>
                <a:srgbClr val="000000"/>
              </a:solidFill>
            </a:endParaRPr>
          </a:p>
        </p:txBody>
      </p:sp>
      <p:sp>
        <p:nvSpPr>
          <p:cNvPr id="106" name="Text Box 93"/>
          <p:cNvSpPr txBox="1">
            <a:spLocks noChangeArrowheads="1"/>
          </p:cNvSpPr>
          <p:nvPr/>
        </p:nvSpPr>
        <p:spPr bwMode="auto">
          <a:xfrm>
            <a:off x="3276600" y="4038600"/>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stdout</a:t>
            </a:r>
            <a:endParaRPr lang="en-US" sz="1800" b="1" kern="0" dirty="0" smtClean="0">
              <a:solidFill>
                <a:srgbClr val="000000"/>
              </a:solidFill>
            </a:endParaRPr>
          </a:p>
        </p:txBody>
      </p:sp>
      <p:sp>
        <p:nvSpPr>
          <p:cNvPr id="107" name="Text Box 93"/>
          <p:cNvSpPr txBox="1">
            <a:spLocks noChangeArrowheads="1"/>
          </p:cNvSpPr>
          <p:nvPr/>
        </p:nvSpPr>
        <p:spPr bwMode="auto">
          <a:xfrm>
            <a:off x="4800600" y="4048087"/>
            <a:ext cx="8382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stdin</a:t>
            </a:r>
            <a:endParaRPr lang="en-US" sz="1800" b="1" kern="0" dirty="0" smtClean="0">
              <a:solidFill>
                <a:srgbClr val="000000"/>
              </a:solidFill>
            </a:endParaRPr>
          </a:p>
        </p:txBody>
      </p:sp>
      <p:sp>
        <p:nvSpPr>
          <p:cNvPr id="108" name="Text Box 93"/>
          <p:cNvSpPr txBox="1">
            <a:spLocks noChangeArrowheads="1"/>
          </p:cNvSpPr>
          <p:nvPr/>
        </p:nvSpPr>
        <p:spPr bwMode="auto">
          <a:xfrm>
            <a:off x="7467600" y="3886200"/>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tty</a:t>
            </a:r>
            <a:endParaRPr lang="en-US" sz="1800" b="1" kern="0" dirty="0" smtClean="0">
              <a:solidFill>
                <a:srgbClr val="000000"/>
              </a:solidFill>
            </a:endParaRPr>
          </a:p>
        </p:txBody>
      </p:sp>
      <p:sp>
        <p:nvSpPr>
          <p:cNvPr id="109" name="Text Box 93"/>
          <p:cNvSpPr txBox="1">
            <a:spLocks noChangeArrowheads="1"/>
          </p:cNvSpPr>
          <p:nvPr/>
        </p:nvSpPr>
        <p:spPr bwMode="auto">
          <a:xfrm>
            <a:off x="7467600" y="4191000"/>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tty</a:t>
            </a:r>
            <a:endParaRPr lang="en-US" sz="1800" b="1" kern="0" dirty="0" smtClean="0">
              <a:solidFill>
                <a:srgbClr val="000000"/>
              </a:solidFill>
            </a:endParaRPr>
          </a:p>
        </p:txBody>
      </p:sp>
      <p:sp>
        <p:nvSpPr>
          <p:cNvPr id="110" name="Text Box 93"/>
          <p:cNvSpPr txBox="1">
            <a:spLocks noChangeArrowheads="1"/>
          </p:cNvSpPr>
          <p:nvPr/>
        </p:nvSpPr>
        <p:spPr bwMode="auto">
          <a:xfrm>
            <a:off x="3962400" y="4352887"/>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smtClean="0">
                <a:solidFill>
                  <a:srgbClr val="000000"/>
                </a:solidFill>
              </a:rPr>
              <a:t>pipe</a:t>
            </a:r>
          </a:p>
        </p:txBody>
      </p:sp>
    </p:spTree>
    <p:extLst>
      <p:ext uri="{BB962C8B-B14F-4D97-AF65-F5344CB8AC3E}">
        <p14:creationId xmlns:p14="http://schemas.microsoft.com/office/powerpoint/2010/main" val="275608824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2895600" y="3581400"/>
            <a:ext cx="3048000" cy="609600"/>
          </a:xfrm>
          <a:prstGeom prst="rect">
            <a:avLst/>
          </a:prstGeom>
          <a:noFill/>
          <a:ln w="38100" cmpd="sng">
            <a:solidFill>
              <a:schemeClr val="accent4"/>
            </a:solidFill>
            <a:round/>
            <a:headEnd type="none"/>
            <a:tailEnd type="none" w="med" len="med"/>
          </a:ln>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29" name="Rectangle 28"/>
          <p:cNvSpPr/>
          <p:nvPr/>
        </p:nvSpPr>
        <p:spPr bwMode="auto">
          <a:xfrm>
            <a:off x="2095500" y="3927475"/>
            <a:ext cx="4648200" cy="1143000"/>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cs typeface="Arial" charset="0"/>
            </a:endParaRPr>
          </a:p>
        </p:txBody>
      </p:sp>
      <p:sp>
        <p:nvSpPr>
          <p:cNvPr id="80898" name="Title 1"/>
          <p:cNvSpPr>
            <a:spLocks noGrp="1"/>
          </p:cNvSpPr>
          <p:nvPr>
            <p:ph type="title"/>
          </p:nvPr>
        </p:nvSpPr>
        <p:spPr/>
        <p:txBody>
          <a:bodyPr/>
          <a:lstStyle/>
          <a:p>
            <a:r>
              <a:rPr lang="en-US" dirty="0" smtClean="0">
                <a:latin typeface="Arial" charset="0"/>
                <a:ea typeface="ＭＳ Ｐゴシック" charset="0"/>
                <a:cs typeface="Arial" charset="0"/>
              </a:rPr>
              <a:t>But how to rewire the pipe?</a:t>
            </a:r>
            <a:endParaRPr lang="en-US" dirty="0">
              <a:latin typeface="Arial" charset="0"/>
              <a:ea typeface="ＭＳ Ｐゴシック" charset="0"/>
              <a:cs typeface="Arial" charset="0"/>
            </a:endParaRPr>
          </a:p>
        </p:txBody>
      </p:sp>
      <p:sp>
        <p:nvSpPr>
          <p:cNvPr id="80899" name="Rectangle 3"/>
          <p:cNvSpPr>
            <a:spLocks noChangeArrowheads="1"/>
          </p:cNvSpPr>
          <p:nvPr/>
        </p:nvSpPr>
        <p:spPr bwMode="auto">
          <a:xfrm>
            <a:off x="2514600" y="4027488"/>
            <a:ext cx="776288" cy="755650"/>
          </a:xfrm>
          <a:prstGeom prst="rect">
            <a:avLst/>
          </a:prstGeom>
          <a:solidFill>
            <a:schemeClr val="bg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sp>
        <p:nvSpPr>
          <p:cNvPr id="80900" name="Rectangle 4"/>
          <p:cNvSpPr>
            <a:spLocks noChangeArrowheads="1"/>
          </p:cNvSpPr>
          <p:nvPr/>
        </p:nvSpPr>
        <p:spPr bwMode="auto">
          <a:xfrm>
            <a:off x="5548312" y="4008438"/>
            <a:ext cx="776288" cy="757237"/>
          </a:xfrm>
          <a:prstGeom prst="rect">
            <a:avLst/>
          </a:prstGeom>
          <a:solidFill>
            <a:schemeClr val="bg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sp>
        <p:nvSpPr>
          <p:cNvPr id="80941" name="Rectangle 2"/>
          <p:cNvSpPr>
            <a:spLocks noChangeArrowheads="1"/>
          </p:cNvSpPr>
          <p:nvPr/>
        </p:nvSpPr>
        <p:spPr bwMode="auto">
          <a:xfrm>
            <a:off x="4031456" y="2214562"/>
            <a:ext cx="776288" cy="757238"/>
          </a:xfrm>
          <a:prstGeom prst="rect">
            <a:avLst/>
          </a:prstGeom>
          <a:solidFill>
            <a:schemeClr val="bg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grpSp>
        <p:nvGrpSpPr>
          <p:cNvPr id="18" name="Group 17"/>
          <p:cNvGrpSpPr/>
          <p:nvPr/>
        </p:nvGrpSpPr>
        <p:grpSpPr>
          <a:xfrm>
            <a:off x="4155281" y="2286000"/>
            <a:ext cx="554038" cy="555625"/>
            <a:chOff x="4383881" y="2035175"/>
            <a:chExt cx="554038" cy="555625"/>
          </a:xfrm>
        </p:grpSpPr>
        <p:sp>
          <p:nvSpPr>
            <p:cNvPr id="7" name="Oval 7"/>
            <p:cNvSpPr>
              <a:spLocks noChangeArrowheads="1"/>
            </p:cNvSpPr>
            <p:nvPr/>
          </p:nvSpPr>
          <p:spPr bwMode="auto">
            <a:xfrm>
              <a:off x="4383881" y="2035175"/>
              <a:ext cx="554038" cy="555625"/>
            </a:xfrm>
            <a:prstGeom prst="ellipse">
              <a:avLst/>
            </a:prstGeom>
            <a:solidFill>
              <a:schemeClr val="accent4"/>
            </a:solidFill>
            <a:ln w="12700">
              <a:solidFill>
                <a:schemeClr val="tx1"/>
              </a:solidFill>
              <a:round/>
              <a:headEnd type="none" w="sm" len="sm"/>
              <a:tailEnd type="none" w="sm" len="sm"/>
            </a:ln>
          </p:spPr>
          <p:txBody>
            <a:bodyPr wrap="none" anchor="ctr"/>
            <a:lstStyle/>
            <a:p>
              <a:pPr>
                <a:buClr>
                  <a:srgbClr val="000000"/>
                </a:buClr>
                <a:buSzPct val="100000"/>
                <a:buFont typeface="Times New Roman" charset="0"/>
                <a:buNone/>
                <a:defRPr/>
              </a:pPr>
              <a:endParaRPr lang="en-US">
                <a:solidFill>
                  <a:srgbClr val="FFFFFF"/>
                </a:solidFill>
              </a:endParaRPr>
            </a:p>
          </p:txBody>
        </p:sp>
        <p:sp>
          <p:nvSpPr>
            <p:cNvPr id="80943" name="AutoShape 8"/>
            <p:cNvSpPr>
              <a:spLocks noChangeArrowheads="1"/>
            </p:cNvSpPr>
            <p:nvPr/>
          </p:nvSpPr>
          <p:spPr bwMode="auto">
            <a:xfrm flipH="1">
              <a:off x="4577251" y="2181008"/>
              <a:ext cx="189024" cy="324659"/>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buClr>
                  <a:srgbClr val="000000"/>
                </a:buClr>
                <a:buSzPct val="100000"/>
                <a:buFont typeface="Times New Roman" charset="0"/>
                <a:buNone/>
              </a:pPr>
              <a:endParaRPr lang="en-US">
                <a:solidFill>
                  <a:srgbClr val="FFFFFF"/>
                </a:solidFill>
              </a:endParaRPr>
            </a:p>
          </p:txBody>
        </p:sp>
        <p:sp>
          <p:nvSpPr>
            <p:cNvPr id="80944" name="AutoShape 9"/>
            <p:cNvSpPr>
              <a:spLocks noChangeArrowheads="1"/>
            </p:cNvSpPr>
            <p:nvPr/>
          </p:nvSpPr>
          <p:spPr bwMode="auto">
            <a:xfrm rot="13139611">
              <a:off x="4407781" y="2133071"/>
              <a:ext cx="67354" cy="71904"/>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grpSp>
      <p:grpSp>
        <p:nvGrpSpPr>
          <p:cNvPr id="80902" name="Group 10"/>
          <p:cNvGrpSpPr>
            <a:grpSpLocks/>
          </p:cNvGrpSpPr>
          <p:nvPr/>
        </p:nvGrpSpPr>
        <p:grpSpPr bwMode="auto">
          <a:xfrm>
            <a:off x="2613025" y="4144963"/>
            <a:ext cx="547688" cy="547687"/>
            <a:chOff x="3689" y="1658"/>
            <a:chExt cx="576" cy="576"/>
          </a:xfrm>
        </p:grpSpPr>
        <p:grpSp>
          <p:nvGrpSpPr>
            <p:cNvPr id="80937" name="Group 11"/>
            <p:cNvGrpSpPr>
              <a:grpSpLocks/>
            </p:cNvGrpSpPr>
            <p:nvPr/>
          </p:nvGrpSpPr>
          <p:grpSpPr bwMode="auto">
            <a:xfrm>
              <a:off x="3689" y="1658"/>
              <a:ext cx="576" cy="576"/>
              <a:chOff x="4269" y="2781"/>
              <a:chExt cx="576" cy="576"/>
            </a:xfrm>
          </p:grpSpPr>
          <p:sp>
            <p:nvSpPr>
              <p:cNvPr id="80939" name="Oval 12"/>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sp>
            <p:nvSpPr>
              <p:cNvPr id="80940" name="AutoShape 13"/>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buClr>
                    <a:srgbClr val="000000"/>
                  </a:buClr>
                  <a:buSzPct val="100000"/>
                  <a:buFont typeface="Times New Roman" charset="0"/>
                  <a:buNone/>
                </a:pPr>
                <a:endParaRPr lang="en-US">
                  <a:solidFill>
                    <a:srgbClr val="FFFFFF"/>
                  </a:solidFill>
                </a:endParaRPr>
              </a:p>
            </p:txBody>
          </p:sp>
        </p:grpSp>
        <p:sp>
          <p:nvSpPr>
            <p:cNvPr id="80938" name="AutoShape 14"/>
            <p:cNvSpPr>
              <a:spLocks noChangeArrowheads="1"/>
            </p:cNvSpPr>
            <p:nvPr/>
          </p:nvSpPr>
          <p:spPr bwMode="auto">
            <a:xfrm rot="-8460389">
              <a:off x="3714" y="1735"/>
              <a:ext cx="69" cy="7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grpSp>
      <p:grpSp>
        <p:nvGrpSpPr>
          <p:cNvPr id="80903" name="Group 15"/>
          <p:cNvGrpSpPr>
            <a:grpSpLocks/>
          </p:cNvGrpSpPr>
          <p:nvPr/>
        </p:nvGrpSpPr>
        <p:grpSpPr bwMode="auto">
          <a:xfrm>
            <a:off x="5678487" y="4105275"/>
            <a:ext cx="547688" cy="547688"/>
            <a:chOff x="3689" y="1658"/>
            <a:chExt cx="576" cy="576"/>
          </a:xfrm>
        </p:grpSpPr>
        <p:grpSp>
          <p:nvGrpSpPr>
            <p:cNvPr id="80933" name="Group 16"/>
            <p:cNvGrpSpPr>
              <a:grpSpLocks/>
            </p:cNvGrpSpPr>
            <p:nvPr/>
          </p:nvGrpSpPr>
          <p:grpSpPr bwMode="auto">
            <a:xfrm>
              <a:off x="3689" y="1658"/>
              <a:ext cx="576" cy="576"/>
              <a:chOff x="4269" y="2781"/>
              <a:chExt cx="576" cy="576"/>
            </a:xfrm>
          </p:grpSpPr>
          <p:sp>
            <p:nvSpPr>
              <p:cNvPr id="80935" name="Oval 17"/>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sp>
            <p:nvSpPr>
              <p:cNvPr id="80936" name="AutoShape 18"/>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buClr>
                    <a:srgbClr val="000000"/>
                  </a:buClr>
                  <a:buSzPct val="100000"/>
                  <a:buFont typeface="Times New Roman" charset="0"/>
                  <a:buNone/>
                </a:pPr>
                <a:endParaRPr lang="en-US">
                  <a:solidFill>
                    <a:srgbClr val="FFFFFF"/>
                  </a:solidFill>
                </a:endParaRPr>
              </a:p>
            </p:txBody>
          </p:sp>
        </p:grpSp>
        <p:sp>
          <p:nvSpPr>
            <p:cNvPr id="80934" name="AutoShape 19"/>
            <p:cNvSpPr>
              <a:spLocks noChangeArrowheads="1"/>
            </p:cNvSpPr>
            <p:nvPr/>
          </p:nvSpPr>
          <p:spPr bwMode="auto">
            <a:xfrm rot="-8460389">
              <a:off x="3714" y="1735"/>
              <a:ext cx="69" cy="7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grpSp>
      <p:cxnSp>
        <p:nvCxnSpPr>
          <p:cNvPr id="39" name="AutoShape 20"/>
          <p:cNvCxnSpPr>
            <a:cxnSpLocks noChangeShapeType="1"/>
            <a:stCxn id="14" idx="0"/>
          </p:cNvCxnSpPr>
          <p:nvPr/>
        </p:nvCxnSpPr>
        <p:spPr bwMode="auto">
          <a:xfrm flipH="1" flipV="1">
            <a:off x="4414839" y="2971800"/>
            <a:ext cx="4761" cy="609600"/>
          </a:xfrm>
          <a:prstGeom prst="straightConnector1">
            <a:avLst/>
          </a:prstGeom>
          <a:noFill/>
          <a:ln w="38100" cmpd="sng">
            <a:solidFill>
              <a:schemeClr val="accent4"/>
            </a:solidFill>
            <a:round/>
            <a:headEnd type="none"/>
            <a:tailEnd type="none" w="med" len="med"/>
          </a:ln>
          <a:extLst>
            <a:ext uri="{909E8E84-426E-40dd-AFC4-6F175D3DCCD1}">
              <a14:hiddenFill xmlns:a14="http://schemas.microsoft.com/office/drawing/2010/main">
                <a:noFill/>
              </a14:hiddenFill>
            </a:ext>
          </a:extLst>
        </p:spPr>
      </p:cxnSp>
      <p:sp>
        <p:nvSpPr>
          <p:cNvPr id="71" name="TextBox 70"/>
          <p:cNvSpPr txBox="1"/>
          <p:nvPr/>
        </p:nvSpPr>
        <p:spPr>
          <a:xfrm>
            <a:off x="2644456" y="4713288"/>
            <a:ext cx="479744" cy="369332"/>
          </a:xfrm>
          <a:prstGeom prst="rect">
            <a:avLst/>
          </a:prstGeom>
          <a:noFill/>
        </p:spPr>
        <p:txBody>
          <a:bodyPr wrap="none">
            <a:spAutoFit/>
          </a:bodyPr>
          <a:lstStyle/>
          <a:p>
            <a:pPr>
              <a:defRPr/>
            </a:pPr>
            <a:r>
              <a:rPr lang="en-US" sz="1800" dirty="0" smtClean="0">
                <a:solidFill>
                  <a:schemeClr val="tx1">
                    <a:lumMod val="75000"/>
                  </a:schemeClr>
                </a:solidFill>
              </a:rPr>
              <a:t>C1</a:t>
            </a:r>
            <a:endParaRPr lang="en-US" sz="1800" dirty="0">
              <a:solidFill>
                <a:schemeClr val="tx1">
                  <a:lumMod val="75000"/>
                </a:schemeClr>
              </a:solidFill>
            </a:endParaRPr>
          </a:p>
        </p:txBody>
      </p:sp>
      <p:sp>
        <p:nvSpPr>
          <p:cNvPr id="72" name="TextBox 71"/>
          <p:cNvSpPr txBox="1"/>
          <p:nvPr/>
        </p:nvSpPr>
        <p:spPr>
          <a:xfrm>
            <a:off x="5692456" y="4724400"/>
            <a:ext cx="479744" cy="369332"/>
          </a:xfrm>
          <a:prstGeom prst="rect">
            <a:avLst/>
          </a:prstGeom>
          <a:noFill/>
        </p:spPr>
        <p:txBody>
          <a:bodyPr wrap="none">
            <a:spAutoFit/>
          </a:bodyPr>
          <a:lstStyle/>
          <a:p>
            <a:pPr>
              <a:defRPr/>
            </a:pPr>
            <a:r>
              <a:rPr lang="en-US" sz="1800" dirty="0" smtClean="0">
                <a:solidFill>
                  <a:schemeClr val="tx1">
                    <a:lumMod val="75000"/>
                  </a:schemeClr>
                </a:solidFill>
              </a:rPr>
              <a:t>C2</a:t>
            </a:r>
            <a:endParaRPr lang="en-US" sz="1800" dirty="0">
              <a:solidFill>
                <a:schemeClr val="tx1">
                  <a:lumMod val="75000"/>
                </a:schemeClr>
              </a:solidFill>
            </a:endParaRPr>
          </a:p>
        </p:txBody>
      </p:sp>
      <p:cxnSp>
        <p:nvCxnSpPr>
          <p:cNvPr id="56" name="Straight Connector 55"/>
          <p:cNvCxnSpPr>
            <a:endCxn id="80900" idx="1"/>
          </p:cNvCxnSpPr>
          <p:nvPr/>
        </p:nvCxnSpPr>
        <p:spPr bwMode="auto">
          <a:xfrm flipV="1">
            <a:off x="3276600" y="4387057"/>
            <a:ext cx="2271712" cy="21431"/>
          </a:xfrm>
          <a:prstGeom prst="line">
            <a:avLst/>
          </a:prstGeom>
          <a:solidFill>
            <a:srgbClr val="00B8FF"/>
          </a:solidFill>
          <a:ln w="38100" cap="flat" cmpd="sng" algn="ctr">
            <a:solidFill>
              <a:schemeClr val="tx1"/>
            </a:solidFill>
            <a:prstDash val="solid"/>
            <a:round/>
            <a:headEnd type="none" w="med" len="med"/>
            <a:tailEnd type="triangle" w="med" len="med"/>
          </a:ln>
          <a:effectLst/>
        </p:spPr>
      </p:cxnSp>
      <p:cxnSp>
        <p:nvCxnSpPr>
          <p:cNvPr id="63" name="Straight Connector 62"/>
          <p:cNvCxnSpPr/>
          <p:nvPr/>
        </p:nvCxnSpPr>
        <p:spPr bwMode="auto">
          <a:xfrm>
            <a:off x="1371600" y="4419600"/>
            <a:ext cx="1128712" cy="1"/>
          </a:xfrm>
          <a:prstGeom prst="line">
            <a:avLst/>
          </a:prstGeom>
          <a:solidFill>
            <a:srgbClr val="00B8FF"/>
          </a:solidFill>
          <a:ln w="38100" cap="flat" cmpd="sng" algn="ctr">
            <a:solidFill>
              <a:schemeClr val="tx1"/>
            </a:solidFill>
            <a:prstDash val="solid"/>
            <a:round/>
            <a:headEnd type="none" w="med" len="med"/>
            <a:tailEnd type="triangle" w="med" len="med"/>
          </a:ln>
          <a:effectLst/>
        </p:spPr>
      </p:cxnSp>
      <p:cxnSp>
        <p:nvCxnSpPr>
          <p:cNvPr id="64" name="Straight Connector 63"/>
          <p:cNvCxnSpPr/>
          <p:nvPr/>
        </p:nvCxnSpPr>
        <p:spPr bwMode="auto">
          <a:xfrm flipV="1">
            <a:off x="6324600" y="4419600"/>
            <a:ext cx="1371600" cy="1"/>
          </a:xfrm>
          <a:prstGeom prst="line">
            <a:avLst/>
          </a:prstGeom>
          <a:solidFill>
            <a:srgbClr val="00B8FF"/>
          </a:solidFill>
          <a:ln w="38100" cap="flat" cmpd="sng" algn="ctr">
            <a:solidFill>
              <a:schemeClr val="tx1"/>
            </a:solidFill>
            <a:prstDash val="solid"/>
            <a:round/>
            <a:headEnd type="none" w="med" len="med"/>
            <a:tailEnd type="triangle" w="med" len="med"/>
          </a:ln>
          <a:effectLst/>
        </p:spPr>
      </p:cxnSp>
      <p:sp>
        <p:nvSpPr>
          <p:cNvPr id="65" name="Text Box 93"/>
          <p:cNvSpPr txBox="1">
            <a:spLocks noChangeArrowheads="1"/>
          </p:cNvSpPr>
          <p:nvPr/>
        </p:nvSpPr>
        <p:spPr bwMode="auto">
          <a:xfrm>
            <a:off x="1219200" y="4352887"/>
            <a:ext cx="8382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stdin</a:t>
            </a:r>
            <a:endParaRPr lang="en-US" sz="1800" b="1" kern="0" dirty="0" smtClean="0">
              <a:solidFill>
                <a:srgbClr val="000000"/>
              </a:solidFill>
            </a:endParaRPr>
          </a:p>
        </p:txBody>
      </p:sp>
      <p:sp>
        <p:nvSpPr>
          <p:cNvPr id="66" name="Text Box 93"/>
          <p:cNvSpPr txBox="1">
            <a:spLocks noChangeArrowheads="1"/>
          </p:cNvSpPr>
          <p:nvPr/>
        </p:nvSpPr>
        <p:spPr bwMode="auto">
          <a:xfrm>
            <a:off x="6705600" y="4429087"/>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stdout</a:t>
            </a:r>
            <a:endParaRPr lang="en-US" sz="1800" b="1" kern="0" dirty="0" smtClean="0">
              <a:solidFill>
                <a:srgbClr val="000000"/>
              </a:solidFill>
            </a:endParaRPr>
          </a:p>
        </p:txBody>
      </p:sp>
      <p:sp>
        <p:nvSpPr>
          <p:cNvPr id="105" name="Text Box 93"/>
          <p:cNvSpPr txBox="1">
            <a:spLocks noChangeArrowheads="1"/>
          </p:cNvSpPr>
          <p:nvPr/>
        </p:nvSpPr>
        <p:spPr bwMode="auto">
          <a:xfrm>
            <a:off x="685800" y="4191000"/>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tty</a:t>
            </a:r>
            <a:endParaRPr lang="en-US" sz="1800" b="1" kern="0" dirty="0" smtClean="0">
              <a:solidFill>
                <a:srgbClr val="000000"/>
              </a:solidFill>
            </a:endParaRPr>
          </a:p>
        </p:txBody>
      </p:sp>
      <p:sp>
        <p:nvSpPr>
          <p:cNvPr id="106" name="Text Box 93"/>
          <p:cNvSpPr txBox="1">
            <a:spLocks noChangeArrowheads="1"/>
          </p:cNvSpPr>
          <p:nvPr/>
        </p:nvSpPr>
        <p:spPr bwMode="auto">
          <a:xfrm>
            <a:off x="3276600" y="4038600"/>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stdout</a:t>
            </a:r>
            <a:endParaRPr lang="en-US" sz="1800" b="1" kern="0" dirty="0" smtClean="0">
              <a:solidFill>
                <a:srgbClr val="000000"/>
              </a:solidFill>
            </a:endParaRPr>
          </a:p>
        </p:txBody>
      </p:sp>
      <p:sp>
        <p:nvSpPr>
          <p:cNvPr id="107" name="Text Box 93"/>
          <p:cNvSpPr txBox="1">
            <a:spLocks noChangeArrowheads="1"/>
          </p:cNvSpPr>
          <p:nvPr/>
        </p:nvSpPr>
        <p:spPr bwMode="auto">
          <a:xfrm>
            <a:off x="4800600" y="4048087"/>
            <a:ext cx="8382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stdin</a:t>
            </a:r>
            <a:endParaRPr lang="en-US" sz="1800" b="1" kern="0" dirty="0" smtClean="0">
              <a:solidFill>
                <a:srgbClr val="000000"/>
              </a:solidFill>
            </a:endParaRPr>
          </a:p>
        </p:txBody>
      </p:sp>
      <p:sp>
        <p:nvSpPr>
          <p:cNvPr id="109" name="Text Box 93"/>
          <p:cNvSpPr txBox="1">
            <a:spLocks noChangeArrowheads="1"/>
          </p:cNvSpPr>
          <p:nvPr/>
        </p:nvSpPr>
        <p:spPr bwMode="auto">
          <a:xfrm>
            <a:off x="7467600" y="4191000"/>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tty</a:t>
            </a:r>
            <a:endParaRPr lang="en-US" sz="1800" b="1" kern="0" dirty="0" smtClean="0">
              <a:solidFill>
                <a:srgbClr val="000000"/>
              </a:solidFill>
            </a:endParaRPr>
          </a:p>
        </p:txBody>
      </p:sp>
      <p:grpSp>
        <p:nvGrpSpPr>
          <p:cNvPr id="53" name="Group 123"/>
          <p:cNvGrpSpPr>
            <a:grpSpLocks/>
          </p:cNvGrpSpPr>
          <p:nvPr/>
        </p:nvGrpSpPr>
        <p:grpSpPr bwMode="auto">
          <a:xfrm>
            <a:off x="609600" y="1752600"/>
            <a:ext cx="457200" cy="461962"/>
            <a:chOff x="8991600" y="2362200"/>
            <a:chExt cx="457200" cy="461665"/>
          </a:xfrm>
        </p:grpSpPr>
        <p:sp>
          <p:nvSpPr>
            <p:cNvPr id="54" name="TextBox 120"/>
            <p:cNvSpPr txBox="1">
              <a:spLocks noChangeArrowheads="1"/>
            </p:cNvSpPr>
            <p:nvPr/>
          </p:nvSpPr>
          <p:spPr bwMode="auto">
            <a:xfrm>
              <a:off x="8991600" y="2362200"/>
              <a:ext cx="45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r>
                <a:rPr lang="en-US" sz="1800" b="1" dirty="0">
                  <a:solidFill>
                    <a:srgbClr val="0000FF"/>
                  </a:solidFill>
                  <a:latin typeface="Calibri" charset="0"/>
                </a:rPr>
                <a:t>1</a:t>
              </a:r>
            </a:p>
          </p:txBody>
        </p:sp>
        <p:sp>
          <p:nvSpPr>
            <p:cNvPr id="55" name="Oval 121"/>
            <p:cNvSpPr>
              <a:spLocks noChangeArrowheads="1"/>
            </p:cNvSpPr>
            <p:nvPr/>
          </p:nvSpPr>
          <p:spPr bwMode="auto">
            <a:xfrm>
              <a:off x="9029700" y="2402532"/>
              <a:ext cx="381000" cy="381000"/>
            </a:xfrm>
            <a:prstGeom prst="ellipse">
              <a:avLst/>
            </a:prstGeom>
            <a:noFill/>
            <a:ln w="222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a:solidFill>
                  <a:srgbClr val="0000FF"/>
                </a:solidFill>
                <a:latin typeface="Calibri" charset="0"/>
                <a:cs typeface="Arial" charset="0"/>
              </a:endParaRPr>
            </a:p>
          </p:txBody>
        </p:sp>
      </p:grpSp>
      <p:grpSp>
        <p:nvGrpSpPr>
          <p:cNvPr id="57" name="Group 123"/>
          <p:cNvGrpSpPr>
            <a:grpSpLocks/>
          </p:cNvGrpSpPr>
          <p:nvPr/>
        </p:nvGrpSpPr>
        <p:grpSpPr bwMode="auto">
          <a:xfrm>
            <a:off x="5257800" y="1828800"/>
            <a:ext cx="457200" cy="420688"/>
            <a:chOff x="8991600" y="2362200"/>
            <a:chExt cx="457200" cy="421332"/>
          </a:xfrm>
        </p:grpSpPr>
        <p:sp>
          <p:nvSpPr>
            <p:cNvPr id="59" name="TextBox 120"/>
            <p:cNvSpPr txBox="1">
              <a:spLocks noChangeArrowheads="1"/>
            </p:cNvSpPr>
            <p:nvPr/>
          </p:nvSpPr>
          <p:spPr bwMode="auto">
            <a:xfrm>
              <a:off x="8991600" y="2362200"/>
              <a:ext cx="457200" cy="36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r>
                <a:rPr lang="en-US" sz="1800" b="1">
                  <a:solidFill>
                    <a:srgbClr val="0000FF"/>
                  </a:solidFill>
                  <a:latin typeface="Calibri" charset="0"/>
                </a:rPr>
                <a:t>2</a:t>
              </a:r>
            </a:p>
          </p:txBody>
        </p:sp>
        <p:sp>
          <p:nvSpPr>
            <p:cNvPr id="60" name="Oval 121"/>
            <p:cNvSpPr>
              <a:spLocks noChangeArrowheads="1"/>
            </p:cNvSpPr>
            <p:nvPr/>
          </p:nvSpPr>
          <p:spPr bwMode="auto">
            <a:xfrm>
              <a:off x="9029700" y="2402532"/>
              <a:ext cx="381000" cy="381000"/>
            </a:xfrm>
            <a:prstGeom prst="ellipse">
              <a:avLst/>
            </a:prstGeom>
            <a:noFill/>
            <a:ln w="222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a:solidFill>
                  <a:srgbClr val="0000FF"/>
                </a:solidFill>
                <a:latin typeface="Calibri" charset="0"/>
                <a:cs typeface="Arial" charset="0"/>
              </a:endParaRPr>
            </a:p>
          </p:txBody>
        </p:sp>
      </p:grpSp>
      <p:sp>
        <p:nvSpPr>
          <p:cNvPr id="61" name="Rectangle 60"/>
          <p:cNvSpPr/>
          <p:nvPr/>
        </p:nvSpPr>
        <p:spPr>
          <a:xfrm>
            <a:off x="1143000" y="1828800"/>
            <a:ext cx="2819400" cy="361637"/>
          </a:xfrm>
          <a:prstGeom prst="rect">
            <a:avLst/>
          </a:prstGeom>
        </p:spPr>
        <p:txBody>
          <a:bodyPr wrap="square">
            <a:spAutoFit/>
          </a:bodyPr>
          <a:lstStyle/>
          <a:p>
            <a:pPr defTabSz="914400" fontAlgn="auto">
              <a:lnSpc>
                <a:spcPct val="85000"/>
              </a:lnSpc>
              <a:spcBef>
                <a:spcPts val="0"/>
              </a:spcBef>
              <a:spcAft>
                <a:spcPts val="0"/>
              </a:spcAft>
              <a:defRPr/>
            </a:pPr>
            <a:r>
              <a:rPr lang="en-US" sz="2000" kern="0" dirty="0" smtClean="0">
                <a:solidFill>
                  <a:srgbClr val="0036A6"/>
                </a:solidFill>
              </a:rPr>
              <a:t>P creates pipe.</a:t>
            </a:r>
            <a:endParaRPr lang="en-US" sz="2000" kern="0" dirty="0">
              <a:solidFill>
                <a:srgbClr val="0036A6"/>
              </a:solidFill>
            </a:endParaRPr>
          </a:p>
        </p:txBody>
      </p:sp>
      <p:sp>
        <p:nvSpPr>
          <p:cNvPr id="62" name="TextBox 61"/>
          <p:cNvSpPr txBox="1"/>
          <p:nvPr/>
        </p:nvSpPr>
        <p:spPr>
          <a:xfrm>
            <a:off x="4267200" y="1828800"/>
            <a:ext cx="334459" cy="369332"/>
          </a:xfrm>
          <a:prstGeom prst="rect">
            <a:avLst/>
          </a:prstGeom>
          <a:noFill/>
        </p:spPr>
        <p:txBody>
          <a:bodyPr wrap="none">
            <a:spAutoFit/>
          </a:bodyPr>
          <a:lstStyle/>
          <a:p>
            <a:pPr>
              <a:defRPr/>
            </a:pPr>
            <a:r>
              <a:rPr lang="en-US" sz="1800" dirty="0" smtClean="0">
                <a:solidFill>
                  <a:schemeClr val="tx1">
                    <a:lumMod val="75000"/>
                  </a:schemeClr>
                </a:solidFill>
              </a:rPr>
              <a:t>P</a:t>
            </a:r>
            <a:endParaRPr lang="en-US" sz="1800" dirty="0">
              <a:solidFill>
                <a:schemeClr val="tx1">
                  <a:lumMod val="75000"/>
                </a:schemeClr>
              </a:solidFill>
            </a:endParaRPr>
          </a:p>
        </p:txBody>
      </p:sp>
      <p:sp>
        <p:nvSpPr>
          <p:cNvPr id="68" name="Rectangle 67"/>
          <p:cNvSpPr/>
          <p:nvPr/>
        </p:nvSpPr>
        <p:spPr>
          <a:xfrm>
            <a:off x="1143000" y="5406732"/>
            <a:ext cx="3276600" cy="1146468"/>
          </a:xfrm>
          <a:prstGeom prst="rect">
            <a:avLst/>
          </a:prstGeom>
        </p:spPr>
        <p:txBody>
          <a:bodyPr wrap="square">
            <a:spAutoFit/>
          </a:bodyPr>
          <a:lstStyle/>
          <a:p>
            <a:pPr defTabSz="914400" fontAlgn="auto">
              <a:lnSpc>
                <a:spcPct val="85000"/>
              </a:lnSpc>
              <a:spcBef>
                <a:spcPts val="0"/>
              </a:spcBef>
              <a:spcAft>
                <a:spcPts val="0"/>
              </a:spcAft>
              <a:defRPr/>
            </a:pPr>
            <a:r>
              <a:rPr lang="en-US" sz="2000" kern="0" dirty="0" smtClean="0">
                <a:solidFill>
                  <a:srgbClr val="0036A6"/>
                </a:solidFill>
              </a:rPr>
              <a:t>C1 closes the read end of the pipe, closes its </a:t>
            </a:r>
            <a:r>
              <a:rPr lang="en-US" sz="2000" kern="0" dirty="0" err="1" smtClean="0">
                <a:solidFill>
                  <a:srgbClr val="0036A6"/>
                </a:solidFill>
              </a:rPr>
              <a:t>stdout</a:t>
            </a:r>
            <a:r>
              <a:rPr lang="en-US" sz="2000" kern="0" dirty="0" smtClean="0">
                <a:solidFill>
                  <a:srgbClr val="0036A6"/>
                </a:solidFill>
              </a:rPr>
              <a:t>, “dups” the write end onto </a:t>
            </a:r>
            <a:r>
              <a:rPr lang="en-US" sz="2000" kern="0" dirty="0" err="1" smtClean="0">
                <a:solidFill>
                  <a:srgbClr val="0036A6"/>
                </a:solidFill>
              </a:rPr>
              <a:t>stdout</a:t>
            </a:r>
            <a:r>
              <a:rPr lang="en-US" sz="2000" kern="0" dirty="0" smtClean="0">
                <a:solidFill>
                  <a:srgbClr val="0036A6"/>
                </a:solidFill>
              </a:rPr>
              <a:t>, and execs. </a:t>
            </a:r>
            <a:endParaRPr lang="en-US" sz="2000" kern="0" dirty="0">
              <a:solidFill>
                <a:srgbClr val="0036A6"/>
              </a:solidFill>
            </a:endParaRPr>
          </a:p>
        </p:txBody>
      </p:sp>
      <p:sp>
        <p:nvSpPr>
          <p:cNvPr id="69" name="Rectangle 68"/>
          <p:cNvSpPr/>
          <p:nvPr/>
        </p:nvSpPr>
        <p:spPr>
          <a:xfrm>
            <a:off x="5867400" y="1858342"/>
            <a:ext cx="2819400" cy="1563505"/>
          </a:xfrm>
          <a:prstGeom prst="rect">
            <a:avLst/>
          </a:prstGeom>
        </p:spPr>
        <p:txBody>
          <a:bodyPr wrap="square">
            <a:spAutoFit/>
          </a:bodyPr>
          <a:lstStyle/>
          <a:p>
            <a:pPr defTabSz="914400" fontAlgn="auto">
              <a:lnSpc>
                <a:spcPct val="85000"/>
              </a:lnSpc>
              <a:spcBef>
                <a:spcPts val="0"/>
              </a:spcBef>
              <a:spcAft>
                <a:spcPts val="0"/>
              </a:spcAft>
              <a:defRPr/>
            </a:pPr>
            <a:r>
              <a:rPr lang="en-US" sz="2000" kern="0" dirty="0" smtClean="0">
                <a:solidFill>
                  <a:srgbClr val="0036A6"/>
                </a:solidFill>
              </a:rPr>
              <a:t>P forks C1 and C2.</a:t>
            </a:r>
            <a:endParaRPr lang="en-US" sz="2000" kern="0" dirty="0">
              <a:solidFill>
                <a:srgbClr val="0036A6"/>
              </a:solidFill>
            </a:endParaRPr>
          </a:p>
          <a:p>
            <a:pPr defTabSz="914400" fontAlgn="auto">
              <a:lnSpc>
                <a:spcPct val="85000"/>
              </a:lnSpc>
              <a:spcBef>
                <a:spcPts val="0"/>
              </a:spcBef>
              <a:spcAft>
                <a:spcPts val="0"/>
              </a:spcAft>
              <a:defRPr/>
            </a:pPr>
            <a:r>
              <a:rPr lang="en-US" sz="2000" kern="0" dirty="0" smtClean="0">
                <a:solidFill>
                  <a:srgbClr val="0036A6"/>
                </a:solidFill>
              </a:rPr>
              <a:t>Both children inherit both ends of the pipe, and </a:t>
            </a:r>
            <a:r>
              <a:rPr lang="en-US" sz="2000" kern="0" dirty="0" err="1" smtClean="0">
                <a:solidFill>
                  <a:srgbClr val="0036A6"/>
                </a:solidFill>
              </a:rPr>
              <a:t>stdin</a:t>
            </a:r>
            <a:r>
              <a:rPr lang="en-US" sz="2000" kern="0" dirty="0" smtClean="0">
                <a:solidFill>
                  <a:srgbClr val="0036A6"/>
                </a:solidFill>
              </a:rPr>
              <a:t>/</a:t>
            </a:r>
            <a:r>
              <a:rPr lang="en-US" sz="2000" kern="0" dirty="0" err="1" smtClean="0">
                <a:solidFill>
                  <a:srgbClr val="0036A6"/>
                </a:solidFill>
              </a:rPr>
              <a:t>stdout</a:t>
            </a:r>
            <a:r>
              <a:rPr lang="en-US" sz="2000" kern="0" dirty="0" smtClean="0">
                <a:solidFill>
                  <a:srgbClr val="0036A6"/>
                </a:solidFill>
              </a:rPr>
              <a:t>/</a:t>
            </a:r>
            <a:r>
              <a:rPr lang="en-US" sz="2000" kern="0" dirty="0" err="1" smtClean="0">
                <a:solidFill>
                  <a:srgbClr val="0036A6"/>
                </a:solidFill>
              </a:rPr>
              <a:t>stderr</a:t>
            </a:r>
            <a:r>
              <a:rPr lang="en-US" sz="2000" kern="0" dirty="0" smtClean="0">
                <a:solidFill>
                  <a:srgbClr val="0036A6"/>
                </a:solidFill>
              </a:rPr>
              <a:t>.</a:t>
            </a:r>
          </a:p>
          <a:p>
            <a:pPr defTabSz="914400" fontAlgn="auto">
              <a:lnSpc>
                <a:spcPct val="85000"/>
              </a:lnSpc>
              <a:spcBef>
                <a:spcPts val="0"/>
              </a:spcBef>
              <a:spcAft>
                <a:spcPts val="0"/>
              </a:spcAft>
              <a:defRPr/>
            </a:pPr>
            <a:r>
              <a:rPr lang="en-US" sz="1600" kern="0" dirty="0" smtClean="0">
                <a:solidFill>
                  <a:schemeClr val="bg1">
                    <a:lumMod val="50000"/>
                  </a:schemeClr>
                </a:solidFill>
              </a:rPr>
              <a:t>Parent closes both ends of pipe after fork.</a:t>
            </a:r>
            <a:endParaRPr lang="en-US" sz="1600" kern="0" dirty="0">
              <a:solidFill>
                <a:schemeClr val="bg1">
                  <a:lumMod val="50000"/>
                </a:schemeClr>
              </a:solidFill>
            </a:endParaRPr>
          </a:p>
        </p:txBody>
      </p:sp>
      <p:grpSp>
        <p:nvGrpSpPr>
          <p:cNvPr id="70" name="Group 123"/>
          <p:cNvGrpSpPr>
            <a:grpSpLocks/>
          </p:cNvGrpSpPr>
          <p:nvPr/>
        </p:nvGrpSpPr>
        <p:grpSpPr bwMode="auto">
          <a:xfrm>
            <a:off x="609600" y="5294312"/>
            <a:ext cx="457200" cy="420688"/>
            <a:chOff x="8991600" y="2362200"/>
            <a:chExt cx="457200" cy="421332"/>
          </a:xfrm>
        </p:grpSpPr>
        <p:sp>
          <p:nvSpPr>
            <p:cNvPr id="73" name="TextBox 120"/>
            <p:cNvSpPr txBox="1">
              <a:spLocks noChangeArrowheads="1"/>
            </p:cNvSpPr>
            <p:nvPr/>
          </p:nvSpPr>
          <p:spPr bwMode="auto">
            <a:xfrm>
              <a:off x="8991600" y="2362200"/>
              <a:ext cx="457200" cy="36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r>
                <a:rPr lang="en-US" sz="1800" b="1" dirty="0" smtClean="0">
                  <a:solidFill>
                    <a:srgbClr val="0000FF"/>
                  </a:solidFill>
                  <a:latin typeface="Calibri" charset="0"/>
                </a:rPr>
                <a:t>3A</a:t>
              </a:r>
              <a:endParaRPr lang="en-US" sz="1800" b="1" dirty="0">
                <a:solidFill>
                  <a:srgbClr val="0000FF"/>
                </a:solidFill>
                <a:latin typeface="Calibri" charset="0"/>
              </a:endParaRPr>
            </a:p>
          </p:txBody>
        </p:sp>
        <p:sp>
          <p:nvSpPr>
            <p:cNvPr id="74" name="Oval 121"/>
            <p:cNvSpPr>
              <a:spLocks noChangeArrowheads="1"/>
            </p:cNvSpPr>
            <p:nvPr/>
          </p:nvSpPr>
          <p:spPr bwMode="auto">
            <a:xfrm>
              <a:off x="9029700" y="2402532"/>
              <a:ext cx="381000" cy="381000"/>
            </a:xfrm>
            <a:prstGeom prst="ellipse">
              <a:avLst/>
            </a:prstGeom>
            <a:noFill/>
            <a:ln w="222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a:solidFill>
                  <a:srgbClr val="0000FF"/>
                </a:solidFill>
                <a:latin typeface="Calibri" charset="0"/>
                <a:cs typeface="Arial" charset="0"/>
              </a:endParaRPr>
            </a:p>
          </p:txBody>
        </p:sp>
      </p:grpSp>
      <p:sp>
        <p:nvSpPr>
          <p:cNvPr id="76" name="Rectangle 75"/>
          <p:cNvSpPr/>
          <p:nvPr/>
        </p:nvSpPr>
        <p:spPr>
          <a:xfrm>
            <a:off x="5410200" y="5406732"/>
            <a:ext cx="3200400" cy="1146468"/>
          </a:xfrm>
          <a:prstGeom prst="rect">
            <a:avLst/>
          </a:prstGeom>
        </p:spPr>
        <p:txBody>
          <a:bodyPr wrap="square">
            <a:spAutoFit/>
          </a:bodyPr>
          <a:lstStyle/>
          <a:p>
            <a:pPr defTabSz="914400" fontAlgn="auto">
              <a:lnSpc>
                <a:spcPct val="85000"/>
              </a:lnSpc>
              <a:spcBef>
                <a:spcPts val="0"/>
              </a:spcBef>
              <a:spcAft>
                <a:spcPts val="0"/>
              </a:spcAft>
              <a:defRPr/>
            </a:pPr>
            <a:r>
              <a:rPr lang="en-US" sz="2000" kern="0" dirty="0" smtClean="0">
                <a:solidFill>
                  <a:srgbClr val="0036A6"/>
                </a:solidFill>
              </a:rPr>
              <a:t>C2 closes the write end of the pipe, closes its </a:t>
            </a:r>
            <a:r>
              <a:rPr lang="en-US" sz="2000" kern="0" dirty="0" err="1" smtClean="0">
                <a:solidFill>
                  <a:srgbClr val="0036A6"/>
                </a:solidFill>
              </a:rPr>
              <a:t>stdin</a:t>
            </a:r>
            <a:r>
              <a:rPr lang="en-US" sz="2000" kern="0" dirty="0" smtClean="0">
                <a:solidFill>
                  <a:srgbClr val="0036A6"/>
                </a:solidFill>
              </a:rPr>
              <a:t>, “dups” the read end onto </a:t>
            </a:r>
            <a:r>
              <a:rPr lang="en-US" sz="2000" kern="0" dirty="0" err="1" smtClean="0">
                <a:solidFill>
                  <a:srgbClr val="0036A6"/>
                </a:solidFill>
              </a:rPr>
              <a:t>stdin</a:t>
            </a:r>
            <a:r>
              <a:rPr lang="en-US" sz="2000" kern="0" dirty="0" smtClean="0">
                <a:solidFill>
                  <a:srgbClr val="0036A6"/>
                </a:solidFill>
              </a:rPr>
              <a:t>, and execs.</a:t>
            </a:r>
            <a:endParaRPr lang="en-US" sz="2000" kern="0" dirty="0">
              <a:solidFill>
                <a:srgbClr val="0036A6"/>
              </a:solidFill>
            </a:endParaRPr>
          </a:p>
        </p:txBody>
      </p:sp>
      <p:grpSp>
        <p:nvGrpSpPr>
          <p:cNvPr id="79" name="Group 123"/>
          <p:cNvGrpSpPr>
            <a:grpSpLocks/>
          </p:cNvGrpSpPr>
          <p:nvPr/>
        </p:nvGrpSpPr>
        <p:grpSpPr bwMode="auto">
          <a:xfrm>
            <a:off x="4953000" y="5294312"/>
            <a:ext cx="457200" cy="420688"/>
            <a:chOff x="8991600" y="2362200"/>
            <a:chExt cx="457200" cy="421332"/>
          </a:xfrm>
        </p:grpSpPr>
        <p:sp>
          <p:nvSpPr>
            <p:cNvPr id="80" name="TextBox 120"/>
            <p:cNvSpPr txBox="1">
              <a:spLocks noChangeArrowheads="1"/>
            </p:cNvSpPr>
            <p:nvPr/>
          </p:nvSpPr>
          <p:spPr bwMode="auto">
            <a:xfrm>
              <a:off x="8991600" y="2362200"/>
              <a:ext cx="457200" cy="36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r>
                <a:rPr lang="en-US" sz="1800" b="1" dirty="0" smtClean="0">
                  <a:solidFill>
                    <a:srgbClr val="0000FF"/>
                  </a:solidFill>
                  <a:latin typeface="Calibri" charset="0"/>
                </a:rPr>
                <a:t>3B</a:t>
              </a:r>
              <a:endParaRPr lang="en-US" sz="1800" b="1" dirty="0">
                <a:solidFill>
                  <a:srgbClr val="0000FF"/>
                </a:solidFill>
                <a:latin typeface="Calibri" charset="0"/>
              </a:endParaRPr>
            </a:p>
          </p:txBody>
        </p:sp>
        <p:sp>
          <p:nvSpPr>
            <p:cNvPr id="82" name="Oval 121"/>
            <p:cNvSpPr>
              <a:spLocks noChangeArrowheads="1"/>
            </p:cNvSpPr>
            <p:nvPr/>
          </p:nvSpPr>
          <p:spPr bwMode="auto">
            <a:xfrm>
              <a:off x="9029700" y="2402532"/>
              <a:ext cx="381000" cy="381000"/>
            </a:xfrm>
            <a:prstGeom prst="ellipse">
              <a:avLst/>
            </a:prstGeom>
            <a:noFill/>
            <a:ln w="222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a:solidFill>
                  <a:srgbClr val="0000FF"/>
                </a:solidFill>
                <a:latin typeface="Calibri" charset="0"/>
                <a:cs typeface="Arial" charset="0"/>
              </a:endParaRPr>
            </a:p>
          </p:txBody>
        </p:sp>
      </p:grpSp>
    </p:spTree>
    <p:extLst>
      <p:ext uri="{BB962C8B-B14F-4D97-AF65-F5344CB8AC3E}">
        <p14:creationId xmlns:p14="http://schemas.microsoft.com/office/powerpoint/2010/main" val="362567062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57200" y="-30163"/>
            <a:ext cx="8226425" cy="1554163"/>
          </a:xfrm>
        </p:spPr>
        <p:txBody>
          <a:bodyPr/>
          <a:lstStyle/>
          <a:p>
            <a:r>
              <a:rPr lang="en-US" sz="3200" dirty="0" smtClean="0">
                <a:latin typeface="Arial" charset="0"/>
                <a:ea typeface="ＭＳ Ｐゴシック" charset="0"/>
                <a:cs typeface="Arial" charset="0"/>
              </a:rPr>
              <a:t>Simpler example</a:t>
            </a:r>
            <a:br>
              <a:rPr lang="en-US" sz="3200" dirty="0" smtClean="0">
                <a:latin typeface="Arial" charset="0"/>
                <a:ea typeface="ＭＳ Ｐゴシック" charset="0"/>
                <a:cs typeface="Arial" charset="0"/>
              </a:rPr>
            </a:br>
            <a:r>
              <a:rPr lang="en-US" dirty="0">
                <a:latin typeface="Arial" charset="0"/>
                <a:ea typeface="ＭＳ Ｐゴシック" charset="0"/>
                <a:cs typeface="Arial" charset="0"/>
              </a:rPr>
              <a:t>F</a:t>
            </a:r>
            <a:r>
              <a:rPr lang="en-US" dirty="0" smtClean="0">
                <a:latin typeface="Arial" charset="0"/>
                <a:ea typeface="ＭＳ Ｐゴシック" charset="0"/>
                <a:cs typeface="Arial" charset="0"/>
              </a:rPr>
              <a:t>eeding a child through a pipe</a:t>
            </a:r>
            <a:endParaRPr lang="en-US" dirty="0">
              <a:latin typeface="Arial" charset="0"/>
              <a:ea typeface="ＭＳ Ｐゴシック" charset="0"/>
              <a:cs typeface="Arial" charset="0"/>
            </a:endParaRPr>
          </a:p>
        </p:txBody>
      </p:sp>
      <p:grpSp>
        <p:nvGrpSpPr>
          <p:cNvPr id="10" name="Group 9"/>
          <p:cNvGrpSpPr/>
          <p:nvPr/>
        </p:nvGrpSpPr>
        <p:grpSpPr>
          <a:xfrm>
            <a:off x="2957512" y="2451854"/>
            <a:ext cx="776288" cy="757238"/>
            <a:chOff x="2576512" y="2214562"/>
            <a:chExt cx="776288" cy="757238"/>
          </a:xfrm>
        </p:grpSpPr>
        <p:sp>
          <p:nvSpPr>
            <p:cNvPr id="80941" name="Rectangle 2"/>
            <p:cNvSpPr>
              <a:spLocks noChangeArrowheads="1"/>
            </p:cNvSpPr>
            <p:nvPr/>
          </p:nvSpPr>
          <p:spPr bwMode="auto">
            <a:xfrm>
              <a:off x="2576512" y="2214562"/>
              <a:ext cx="776288" cy="757238"/>
            </a:xfrm>
            <a:prstGeom prst="rect">
              <a:avLst/>
            </a:prstGeom>
            <a:solidFill>
              <a:schemeClr val="bg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grpSp>
          <p:nvGrpSpPr>
            <p:cNvPr id="18" name="Group 17"/>
            <p:cNvGrpSpPr/>
            <p:nvPr/>
          </p:nvGrpSpPr>
          <p:grpSpPr>
            <a:xfrm>
              <a:off x="2707481" y="2286000"/>
              <a:ext cx="554038" cy="555625"/>
              <a:chOff x="4383881" y="2035175"/>
              <a:chExt cx="554038" cy="555625"/>
            </a:xfrm>
          </p:grpSpPr>
          <p:sp>
            <p:nvSpPr>
              <p:cNvPr id="7" name="Oval 7"/>
              <p:cNvSpPr>
                <a:spLocks noChangeArrowheads="1"/>
              </p:cNvSpPr>
              <p:nvPr/>
            </p:nvSpPr>
            <p:spPr bwMode="auto">
              <a:xfrm>
                <a:off x="4383881" y="2035175"/>
                <a:ext cx="554038" cy="555625"/>
              </a:xfrm>
              <a:prstGeom prst="ellipse">
                <a:avLst/>
              </a:prstGeom>
              <a:solidFill>
                <a:schemeClr val="accent4"/>
              </a:solidFill>
              <a:ln w="12700">
                <a:solidFill>
                  <a:schemeClr val="tx1"/>
                </a:solidFill>
                <a:round/>
                <a:headEnd type="none" w="sm" len="sm"/>
                <a:tailEnd type="none" w="sm" len="sm"/>
              </a:ln>
            </p:spPr>
            <p:txBody>
              <a:bodyPr wrap="none" anchor="ctr"/>
              <a:lstStyle/>
              <a:p>
                <a:pPr>
                  <a:buClr>
                    <a:srgbClr val="000000"/>
                  </a:buClr>
                  <a:buSzPct val="100000"/>
                  <a:buFont typeface="Times New Roman" charset="0"/>
                  <a:buNone/>
                  <a:defRPr/>
                </a:pPr>
                <a:endParaRPr lang="en-US">
                  <a:solidFill>
                    <a:srgbClr val="FFFFFF"/>
                  </a:solidFill>
                </a:endParaRPr>
              </a:p>
            </p:txBody>
          </p:sp>
          <p:sp>
            <p:nvSpPr>
              <p:cNvPr id="80943" name="AutoShape 8"/>
              <p:cNvSpPr>
                <a:spLocks noChangeArrowheads="1"/>
              </p:cNvSpPr>
              <p:nvPr/>
            </p:nvSpPr>
            <p:spPr bwMode="auto">
              <a:xfrm flipH="1">
                <a:off x="4577251" y="2181008"/>
                <a:ext cx="189024" cy="324659"/>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buClr>
                    <a:srgbClr val="000000"/>
                  </a:buClr>
                  <a:buSzPct val="100000"/>
                  <a:buFont typeface="Times New Roman" charset="0"/>
                  <a:buNone/>
                </a:pPr>
                <a:endParaRPr lang="en-US">
                  <a:solidFill>
                    <a:srgbClr val="FFFFFF"/>
                  </a:solidFill>
                </a:endParaRPr>
              </a:p>
            </p:txBody>
          </p:sp>
          <p:sp>
            <p:nvSpPr>
              <p:cNvPr id="80944" name="AutoShape 9"/>
              <p:cNvSpPr>
                <a:spLocks noChangeArrowheads="1"/>
              </p:cNvSpPr>
              <p:nvPr/>
            </p:nvSpPr>
            <p:spPr bwMode="auto">
              <a:xfrm rot="13139611">
                <a:off x="4407781" y="2133071"/>
                <a:ext cx="67354" cy="71904"/>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grpSp>
      </p:grpSp>
      <p:sp>
        <p:nvSpPr>
          <p:cNvPr id="75" name="TextBox 74"/>
          <p:cNvSpPr txBox="1"/>
          <p:nvPr/>
        </p:nvSpPr>
        <p:spPr>
          <a:xfrm>
            <a:off x="2895600" y="2066092"/>
            <a:ext cx="890125" cy="369332"/>
          </a:xfrm>
          <a:prstGeom prst="rect">
            <a:avLst/>
          </a:prstGeom>
          <a:noFill/>
        </p:spPr>
        <p:txBody>
          <a:bodyPr wrap="none">
            <a:spAutoFit/>
          </a:bodyPr>
          <a:lstStyle/>
          <a:p>
            <a:pPr>
              <a:defRPr/>
            </a:pPr>
            <a:r>
              <a:rPr lang="en-US" sz="1800" b="1" dirty="0">
                <a:solidFill>
                  <a:srgbClr val="003367">
                    <a:lumMod val="75000"/>
                  </a:srgbClr>
                </a:solidFill>
              </a:rPr>
              <a:t>p</a:t>
            </a:r>
            <a:r>
              <a:rPr lang="en-US" sz="1800" b="1" dirty="0" smtClean="0">
                <a:solidFill>
                  <a:srgbClr val="003367">
                    <a:lumMod val="75000"/>
                  </a:srgbClr>
                </a:solidFill>
              </a:rPr>
              <a:t>arent</a:t>
            </a:r>
            <a:endParaRPr lang="en-US" sz="1800" b="1" dirty="0">
              <a:solidFill>
                <a:srgbClr val="003367">
                  <a:lumMod val="75000"/>
                </a:srgbClr>
              </a:solidFill>
            </a:endParaRPr>
          </a:p>
        </p:txBody>
      </p:sp>
      <p:grpSp>
        <p:nvGrpSpPr>
          <p:cNvPr id="53" name="Group 52"/>
          <p:cNvGrpSpPr/>
          <p:nvPr/>
        </p:nvGrpSpPr>
        <p:grpSpPr>
          <a:xfrm>
            <a:off x="2950368" y="4509255"/>
            <a:ext cx="776288" cy="757237"/>
            <a:chOff x="5548312" y="3048000"/>
            <a:chExt cx="776288" cy="757237"/>
          </a:xfrm>
        </p:grpSpPr>
        <p:sp>
          <p:nvSpPr>
            <p:cNvPr id="54" name="Rectangle 4"/>
            <p:cNvSpPr>
              <a:spLocks noChangeArrowheads="1"/>
            </p:cNvSpPr>
            <p:nvPr/>
          </p:nvSpPr>
          <p:spPr bwMode="auto">
            <a:xfrm>
              <a:off x="5548312" y="3048000"/>
              <a:ext cx="776288" cy="757237"/>
            </a:xfrm>
            <a:prstGeom prst="rect">
              <a:avLst/>
            </a:prstGeom>
            <a:solidFill>
              <a:schemeClr val="bg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grpSp>
          <p:nvGrpSpPr>
            <p:cNvPr id="55" name="Group 15"/>
            <p:cNvGrpSpPr>
              <a:grpSpLocks/>
            </p:cNvGrpSpPr>
            <p:nvPr/>
          </p:nvGrpSpPr>
          <p:grpSpPr bwMode="auto">
            <a:xfrm>
              <a:off x="5678487" y="3140074"/>
              <a:ext cx="547688" cy="547688"/>
              <a:chOff x="3689" y="1658"/>
              <a:chExt cx="576" cy="576"/>
            </a:xfrm>
          </p:grpSpPr>
          <p:grpSp>
            <p:nvGrpSpPr>
              <p:cNvPr id="57" name="Group 16"/>
              <p:cNvGrpSpPr>
                <a:grpSpLocks/>
              </p:cNvGrpSpPr>
              <p:nvPr/>
            </p:nvGrpSpPr>
            <p:grpSpPr bwMode="auto">
              <a:xfrm>
                <a:off x="3689" y="1658"/>
                <a:ext cx="576" cy="576"/>
                <a:chOff x="4269" y="2781"/>
                <a:chExt cx="576" cy="576"/>
              </a:xfrm>
            </p:grpSpPr>
            <p:sp>
              <p:nvSpPr>
                <p:cNvPr id="60" name="Oval 17"/>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sp>
              <p:nvSpPr>
                <p:cNvPr id="61" name="AutoShape 18"/>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buClr>
                      <a:srgbClr val="000000"/>
                    </a:buClr>
                    <a:buSzPct val="100000"/>
                    <a:buFont typeface="Times New Roman" charset="0"/>
                    <a:buNone/>
                  </a:pPr>
                  <a:endParaRPr lang="en-US">
                    <a:solidFill>
                      <a:srgbClr val="FFFFFF"/>
                    </a:solidFill>
                  </a:endParaRPr>
                </a:p>
              </p:txBody>
            </p:sp>
          </p:grpSp>
          <p:sp>
            <p:nvSpPr>
              <p:cNvPr id="59" name="AutoShape 19"/>
              <p:cNvSpPr>
                <a:spLocks noChangeArrowheads="1"/>
              </p:cNvSpPr>
              <p:nvPr/>
            </p:nvSpPr>
            <p:spPr bwMode="auto">
              <a:xfrm rot="-8460389">
                <a:off x="3714" y="1735"/>
                <a:ext cx="69" cy="7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grpSp>
      </p:grpSp>
      <p:cxnSp>
        <p:nvCxnSpPr>
          <p:cNvPr id="64" name="Straight Connector 63"/>
          <p:cNvCxnSpPr/>
          <p:nvPr/>
        </p:nvCxnSpPr>
        <p:spPr bwMode="auto">
          <a:xfrm rot="16200000" flipH="1">
            <a:off x="2705100" y="3856792"/>
            <a:ext cx="12954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sp>
        <p:nvSpPr>
          <p:cNvPr id="108" name="Text Box 93"/>
          <p:cNvSpPr txBox="1">
            <a:spLocks noChangeArrowheads="1"/>
          </p:cNvSpPr>
          <p:nvPr/>
        </p:nvSpPr>
        <p:spPr bwMode="auto">
          <a:xfrm>
            <a:off x="2590800" y="4047292"/>
            <a:ext cx="8382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stdin</a:t>
            </a:r>
            <a:endParaRPr lang="en-US" sz="1800" b="1" kern="0" dirty="0" smtClean="0">
              <a:solidFill>
                <a:srgbClr val="000000"/>
              </a:solidFill>
            </a:endParaRPr>
          </a:p>
        </p:txBody>
      </p:sp>
      <p:cxnSp>
        <p:nvCxnSpPr>
          <p:cNvPr id="110" name="Straight Connector 109"/>
          <p:cNvCxnSpPr/>
          <p:nvPr/>
        </p:nvCxnSpPr>
        <p:spPr bwMode="auto">
          <a:xfrm>
            <a:off x="3733800" y="3056692"/>
            <a:ext cx="8382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sp>
        <p:nvSpPr>
          <p:cNvPr id="111" name="Text Box 93"/>
          <p:cNvSpPr txBox="1">
            <a:spLocks noChangeArrowheads="1"/>
          </p:cNvSpPr>
          <p:nvPr/>
        </p:nvSpPr>
        <p:spPr bwMode="auto">
          <a:xfrm>
            <a:off x="3733800" y="2685179"/>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stderr</a:t>
            </a:r>
            <a:endParaRPr lang="en-US" sz="1800" b="1" kern="0" dirty="0" smtClean="0">
              <a:solidFill>
                <a:srgbClr val="000000"/>
              </a:solidFill>
            </a:endParaRPr>
          </a:p>
        </p:txBody>
      </p:sp>
      <p:cxnSp>
        <p:nvCxnSpPr>
          <p:cNvPr id="113" name="Straight Connector 112"/>
          <p:cNvCxnSpPr/>
          <p:nvPr/>
        </p:nvCxnSpPr>
        <p:spPr bwMode="auto">
          <a:xfrm>
            <a:off x="3733800" y="2675692"/>
            <a:ext cx="8382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sp>
        <p:nvSpPr>
          <p:cNvPr id="114" name="Text Box 93"/>
          <p:cNvSpPr txBox="1">
            <a:spLocks noChangeArrowheads="1"/>
          </p:cNvSpPr>
          <p:nvPr/>
        </p:nvSpPr>
        <p:spPr bwMode="auto">
          <a:xfrm>
            <a:off x="3733800" y="2294692"/>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stdout</a:t>
            </a:r>
            <a:endParaRPr lang="en-US" sz="1800" b="1" kern="0" dirty="0" smtClean="0">
              <a:solidFill>
                <a:srgbClr val="000000"/>
              </a:solidFill>
            </a:endParaRPr>
          </a:p>
        </p:txBody>
      </p:sp>
      <p:cxnSp>
        <p:nvCxnSpPr>
          <p:cNvPr id="118" name="Straight Connector 117"/>
          <p:cNvCxnSpPr/>
          <p:nvPr/>
        </p:nvCxnSpPr>
        <p:spPr bwMode="auto">
          <a:xfrm>
            <a:off x="2133600" y="2828092"/>
            <a:ext cx="8382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sp>
        <p:nvSpPr>
          <p:cNvPr id="119" name="Text Box 93"/>
          <p:cNvSpPr txBox="1">
            <a:spLocks noChangeArrowheads="1"/>
          </p:cNvSpPr>
          <p:nvPr/>
        </p:nvSpPr>
        <p:spPr bwMode="auto">
          <a:xfrm>
            <a:off x="2133600" y="2447092"/>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stdin</a:t>
            </a:r>
            <a:endParaRPr lang="en-US" sz="1800" b="1" kern="0" dirty="0" smtClean="0">
              <a:solidFill>
                <a:srgbClr val="000000"/>
              </a:solidFill>
            </a:endParaRPr>
          </a:p>
        </p:txBody>
      </p:sp>
      <p:cxnSp>
        <p:nvCxnSpPr>
          <p:cNvPr id="120" name="Straight Connector 119"/>
          <p:cNvCxnSpPr/>
          <p:nvPr/>
        </p:nvCxnSpPr>
        <p:spPr bwMode="auto">
          <a:xfrm>
            <a:off x="3733800" y="5190292"/>
            <a:ext cx="8382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sp>
        <p:nvSpPr>
          <p:cNvPr id="121" name="Text Box 93"/>
          <p:cNvSpPr txBox="1">
            <a:spLocks noChangeArrowheads="1"/>
          </p:cNvSpPr>
          <p:nvPr/>
        </p:nvSpPr>
        <p:spPr bwMode="auto">
          <a:xfrm>
            <a:off x="3733800" y="4818779"/>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stderr</a:t>
            </a:r>
            <a:endParaRPr lang="en-US" sz="1800" b="1" kern="0" dirty="0" smtClean="0">
              <a:solidFill>
                <a:srgbClr val="000000"/>
              </a:solidFill>
            </a:endParaRPr>
          </a:p>
        </p:txBody>
      </p:sp>
      <p:cxnSp>
        <p:nvCxnSpPr>
          <p:cNvPr id="122" name="Straight Connector 121"/>
          <p:cNvCxnSpPr/>
          <p:nvPr/>
        </p:nvCxnSpPr>
        <p:spPr bwMode="auto">
          <a:xfrm>
            <a:off x="3733800" y="4809292"/>
            <a:ext cx="8382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sp>
        <p:nvSpPr>
          <p:cNvPr id="123" name="Text Box 93"/>
          <p:cNvSpPr txBox="1">
            <a:spLocks noChangeArrowheads="1"/>
          </p:cNvSpPr>
          <p:nvPr/>
        </p:nvSpPr>
        <p:spPr bwMode="auto">
          <a:xfrm>
            <a:off x="3733800" y="4428292"/>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stdout</a:t>
            </a:r>
            <a:endParaRPr lang="en-US" sz="1800" b="1" kern="0" dirty="0" smtClean="0">
              <a:solidFill>
                <a:srgbClr val="000000"/>
              </a:solidFill>
            </a:endParaRPr>
          </a:p>
        </p:txBody>
      </p:sp>
      <p:sp>
        <p:nvSpPr>
          <p:cNvPr id="124" name="TextBox 123"/>
          <p:cNvSpPr txBox="1"/>
          <p:nvPr/>
        </p:nvSpPr>
        <p:spPr>
          <a:xfrm>
            <a:off x="2743200" y="5266492"/>
            <a:ext cx="1120957" cy="369332"/>
          </a:xfrm>
          <a:prstGeom prst="rect">
            <a:avLst/>
          </a:prstGeom>
          <a:noFill/>
        </p:spPr>
        <p:txBody>
          <a:bodyPr wrap="none">
            <a:spAutoFit/>
          </a:bodyPr>
          <a:lstStyle/>
          <a:p>
            <a:pPr>
              <a:defRPr/>
            </a:pPr>
            <a:r>
              <a:rPr lang="en-US" sz="1800" b="1" dirty="0">
                <a:solidFill>
                  <a:srgbClr val="003367">
                    <a:lumMod val="75000"/>
                  </a:srgbClr>
                </a:solidFill>
              </a:rPr>
              <a:t>c</a:t>
            </a:r>
            <a:r>
              <a:rPr lang="en-US" sz="1800" b="1" dirty="0" smtClean="0">
                <a:solidFill>
                  <a:srgbClr val="003367">
                    <a:lumMod val="75000"/>
                  </a:srgbClr>
                </a:solidFill>
              </a:rPr>
              <a:t>hild </a:t>
            </a:r>
            <a:r>
              <a:rPr lang="en-US" sz="1800" b="1" dirty="0" err="1" smtClean="0">
                <a:solidFill>
                  <a:srgbClr val="003367">
                    <a:lumMod val="75000"/>
                  </a:srgbClr>
                </a:solidFill>
              </a:rPr>
              <a:t>cid</a:t>
            </a:r>
            <a:endParaRPr lang="en-US" sz="1800" b="1" dirty="0">
              <a:solidFill>
                <a:srgbClr val="003367">
                  <a:lumMod val="75000"/>
                </a:srgbClr>
              </a:solidFill>
            </a:endParaRPr>
          </a:p>
        </p:txBody>
      </p:sp>
      <p:sp>
        <p:nvSpPr>
          <p:cNvPr id="125" name="Rectangle 124"/>
          <p:cNvSpPr/>
          <p:nvPr/>
        </p:nvSpPr>
        <p:spPr>
          <a:xfrm>
            <a:off x="228600" y="2187476"/>
            <a:ext cx="2362200" cy="1323439"/>
          </a:xfrm>
          <a:prstGeom prst="rect">
            <a:avLst/>
          </a:prstGeom>
        </p:spPr>
        <p:txBody>
          <a:bodyPr wrap="square">
            <a:spAutoFit/>
          </a:bodyPr>
          <a:lstStyle/>
          <a:p>
            <a:r>
              <a:rPr lang="en-US" sz="2000" u="sng" dirty="0" smtClean="0">
                <a:solidFill>
                  <a:schemeClr val="accent5">
                    <a:lumMod val="50000"/>
                  </a:schemeClr>
                </a:solidFill>
              </a:rPr>
              <a:t>P</a:t>
            </a:r>
            <a:r>
              <a:rPr lang="nl-NL" sz="2000" u="sng" dirty="0" err="1" smtClean="0">
                <a:solidFill>
                  <a:schemeClr val="accent5">
                    <a:lumMod val="50000"/>
                  </a:schemeClr>
                </a:solidFill>
              </a:rPr>
              <a:t>arent</a:t>
            </a:r>
            <a:endParaRPr lang="nl-NL" sz="2000" u="sng" dirty="0" smtClean="0">
              <a:solidFill>
                <a:schemeClr val="accent5">
                  <a:lumMod val="50000"/>
                </a:schemeClr>
              </a:solidFill>
            </a:endParaRPr>
          </a:p>
          <a:p>
            <a:r>
              <a:rPr lang="nl-NL" sz="2000" dirty="0" smtClean="0">
                <a:solidFill>
                  <a:schemeClr val="accent5">
                    <a:lumMod val="50000"/>
                  </a:schemeClr>
                </a:solidFill>
              </a:rPr>
              <a:t>int </a:t>
            </a:r>
            <a:r>
              <a:rPr lang="nl-NL" sz="2000" dirty="0" err="1">
                <a:solidFill>
                  <a:schemeClr val="accent5">
                    <a:lumMod val="50000"/>
                  </a:schemeClr>
                </a:solidFill>
              </a:rPr>
              <a:t>ifd</a:t>
            </a:r>
            <a:r>
              <a:rPr lang="nl-NL" sz="2000" dirty="0">
                <a:solidFill>
                  <a:schemeClr val="accent5">
                    <a:lumMod val="50000"/>
                  </a:schemeClr>
                </a:solidFill>
              </a:rPr>
              <a:t>[2] = {0, 0</a:t>
            </a:r>
            <a:r>
              <a:rPr lang="nl-NL" sz="2000" dirty="0" smtClean="0">
                <a:solidFill>
                  <a:schemeClr val="accent5">
                    <a:lumMod val="50000"/>
                  </a:schemeClr>
                </a:solidFill>
              </a:rPr>
              <a:t>};</a:t>
            </a:r>
          </a:p>
          <a:p>
            <a:r>
              <a:rPr lang="en-US" sz="2000" dirty="0" smtClean="0">
                <a:solidFill>
                  <a:schemeClr val="accent5">
                    <a:lumMod val="50000"/>
                  </a:schemeClr>
                </a:solidFill>
              </a:rPr>
              <a:t>pipe</a:t>
            </a:r>
            <a:r>
              <a:rPr lang="en-US" sz="2000" dirty="0">
                <a:solidFill>
                  <a:schemeClr val="accent5">
                    <a:lumMod val="50000"/>
                  </a:schemeClr>
                </a:solidFill>
              </a:rPr>
              <a:t>(</a:t>
            </a:r>
            <a:r>
              <a:rPr lang="en-US" sz="2000" dirty="0" err="1">
                <a:solidFill>
                  <a:schemeClr val="accent5">
                    <a:lumMod val="50000"/>
                  </a:schemeClr>
                </a:solidFill>
              </a:rPr>
              <a:t>ifd</a:t>
            </a:r>
            <a:r>
              <a:rPr lang="en-US" sz="2000" dirty="0">
                <a:solidFill>
                  <a:schemeClr val="accent5">
                    <a:lumMod val="50000"/>
                  </a:schemeClr>
                </a:solidFill>
              </a:rPr>
              <a:t>)</a:t>
            </a:r>
            <a:r>
              <a:rPr lang="en-US" sz="2000" dirty="0" smtClean="0">
                <a:solidFill>
                  <a:schemeClr val="accent5">
                    <a:lumMod val="50000"/>
                  </a:schemeClr>
                </a:solidFill>
              </a:rPr>
              <a:t>;</a:t>
            </a:r>
          </a:p>
          <a:p>
            <a:r>
              <a:rPr lang="en-US" sz="2000" dirty="0" err="1" smtClean="0">
                <a:solidFill>
                  <a:schemeClr val="accent5">
                    <a:lumMod val="50000"/>
                  </a:schemeClr>
                </a:solidFill>
              </a:rPr>
              <a:t>cid</a:t>
            </a:r>
            <a:r>
              <a:rPr lang="en-US" sz="2000" dirty="0" smtClean="0">
                <a:solidFill>
                  <a:schemeClr val="accent5">
                    <a:lumMod val="50000"/>
                  </a:schemeClr>
                </a:solidFill>
              </a:rPr>
              <a:t> = fork</a:t>
            </a:r>
            <a:r>
              <a:rPr lang="en-US" sz="2000" dirty="0">
                <a:solidFill>
                  <a:schemeClr val="accent5">
                    <a:lumMod val="50000"/>
                  </a:schemeClr>
                </a:solidFill>
              </a:rPr>
              <a:t>()</a:t>
            </a:r>
            <a:r>
              <a:rPr lang="en-US" sz="2000" dirty="0" smtClean="0">
                <a:solidFill>
                  <a:schemeClr val="accent5">
                    <a:lumMod val="50000"/>
                  </a:schemeClr>
                </a:solidFill>
              </a:rPr>
              <a:t>;</a:t>
            </a:r>
            <a:endParaRPr lang="en-US" sz="2000" dirty="0">
              <a:solidFill>
                <a:schemeClr val="accent5">
                  <a:lumMod val="50000"/>
                </a:schemeClr>
              </a:solidFill>
            </a:endParaRPr>
          </a:p>
        </p:txBody>
      </p:sp>
      <p:sp>
        <p:nvSpPr>
          <p:cNvPr id="126" name="Rectangle 125"/>
          <p:cNvSpPr/>
          <p:nvPr/>
        </p:nvSpPr>
        <p:spPr>
          <a:xfrm>
            <a:off x="5181600" y="1905000"/>
            <a:ext cx="6400800" cy="1938992"/>
          </a:xfrm>
          <a:prstGeom prst="rect">
            <a:avLst/>
          </a:prstGeom>
        </p:spPr>
        <p:txBody>
          <a:bodyPr wrap="square">
            <a:spAutoFit/>
          </a:bodyPr>
          <a:lstStyle/>
          <a:p>
            <a:r>
              <a:rPr lang="en-US" sz="2000" u="sng" dirty="0" smtClean="0">
                <a:solidFill>
                  <a:schemeClr val="accent5">
                    <a:lumMod val="50000"/>
                  </a:schemeClr>
                </a:solidFill>
              </a:rPr>
              <a:t>Parent</a:t>
            </a:r>
          </a:p>
          <a:p>
            <a:r>
              <a:rPr lang="en-US" sz="2000" dirty="0" smtClean="0">
                <a:solidFill>
                  <a:schemeClr val="accent5">
                    <a:lumMod val="50000"/>
                  </a:schemeClr>
                </a:solidFill>
              </a:rPr>
              <a:t>close</a:t>
            </a:r>
            <a:r>
              <a:rPr lang="en-US" sz="2000" dirty="0">
                <a:solidFill>
                  <a:schemeClr val="accent5">
                    <a:lumMod val="50000"/>
                  </a:schemeClr>
                </a:solidFill>
              </a:rPr>
              <a:t>(</a:t>
            </a:r>
            <a:r>
              <a:rPr lang="en-US" sz="2000" dirty="0" err="1">
                <a:solidFill>
                  <a:schemeClr val="accent5">
                    <a:lumMod val="50000"/>
                  </a:schemeClr>
                </a:solidFill>
              </a:rPr>
              <a:t>ifd</a:t>
            </a:r>
            <a:r>
              <a:rPr lang="en-US" sz="2000" dirty="0">
                <a:solidFill>
                  <a:schemeClr val="accent5">
                    <a:lumMod val="50000"/>
                  </a:schemeClr>
                </a:solidFill>
              </a:rPr>
              <a:t>[0]);</a:t>
            </a:r>
          </a:p>
          <a:p>
            <a:r>
              <a:rPr lang="en-US" sz="2000" dirty="0" smtClean="0">
                <a:solidFill>
                  <a:schemeClr val="accent5">
                    <a:lumMod val="50000"/>
                  </a:schemeClr>
                </a:solidFill>
              </a:rPr>
              <a:t>count </a:t>
            </a:r>
            <a:r>
              <a:rPr lang="en-US" sz="2000" dirty="0">
                <a:solidFill>
                  <a:schemeClr val="accent5">
                    <a:lumMod val="50000"/>
                  </a:schemeClr>
                </a:solidFill>
              </a:rPr>
              <a:t>= read(0, </a:t>
            </a:r>
            <a:r>
              <a:rPr lang="en-US" sz="2000" dirty="0" err="1">
                <a:solidFill>
                  <a:schemeClr val="accent5">
                    <a:lumMod val="50000"/>
                  </a:schemeClr>
                </a:solidFill>
              </a:rPr>
              <a:t>buf</a:t>
            </a:r>
            <a:r>
              <a:rPr lang="en-US" sz="2000" dirty="0">
                <a:solidFill>
                  <a:schemeClr val="accent5">
                    <a:lumMod val="50000"/>
                  </a:schemeClr>
                </a:solidFill>
              </a:rPr>
              <a:t>, </a:t>
            </a:r>
            <a:r>
              <a:rPr lang="en-US" sz="2000" dirty="0" smtClean="0">
                <a:solidFill>
                  <a:schemeClr val="accent5">
                    <a:lumMod val="50000"/>
                  </a:schemeClr>
                </a:solidFill>
              </a:rPr>
              <a:t>5);</a:t>
            </a:r>
          </a:p>
          <a:p>
            <a:r>
              <a:rPr lang="en-US" sz="2000" dirty="0" smtClean="0">
                <a:solidFill>
                  <a:schemeClr val="accent5">
                    <a:lumMod val="50000"/>
                  </a:schemeClr>
                </a:solidFill>
              </a:rPr>
              <a:t>count </a:t>
            </a:r>
            <a:r>
              <a:rPr lang="en-US" sz="2000" dirty="0">
                <a:solidFill>
                  <a:schemeClr val="accent5">
                    <a:lumMod val="50000"/>
                  </a:schemeClr>
                </a:solidFill>
              </a:rPr>
              <a:t>= write(</a:t>
            </a:r>
            <a:r>
              <a:rPr lang="en-US" sz="2000" dirty="0" err="1">
                <a:solidFill>
                  <a:schemeClr val="accent5">
                    <a:lumMod val="50000"/>
                  </a:schemeClr>
                </a:solidFill>
              </a:rPr>
              <a:t>ifd</a:t>
            </a:r>
            <a:r>
              <a:rPr lang="en-US" sz="2000" dirty="0">
                <a:solidFill>
                  <a:schemeClr val="accent5">
                    <a:lumMod val="50000"/>
                  </a:schemeClr>
                </a:solidFill>
              </a:rPr>
              <a:t>[1], </a:t>
            </a:r>
            <a:r>
              <a:rPr lang="en-US" sz="2000" dirty="0" err="1">
                <a:solidFill>
                  <a:schemeClr val="accent5">
                    <a:lumMod val="50000"/>
                  </a:schemeClr>
                </a:solidFill>
              </a:rPr>
              <a:t>buf</a:t>
            </a:r>
            <a:r>
              <a:rPr lang="en-US" sz="2000" dirty="0">
                <a:solidFill>
                  <a:schemeClr val="accent5">
                    <a:lumMod val="50000"/>
                  </a:schemeClr>
                </a:solidFill>
              </a:rPr>
              <a:t>, </a:t>
            </a:r>
            <a:r>
              <a:rPr lang="en-US" sz="2000" dirty="0" smtClean="0">
                <a:solidFill>
                  <a:schemeClr val="accent5">
                    <a:lumMod val="50000"/>
                  </a:schemeClr>
                </a:solidFill>
              </a:rPr>
              <a:t>5)</a:t>
            </a:r>
            <a:r>
              <a:rPr lang="en-US" sz="2000" dirty="0">
                <a:solidFill>
                  <a:schemeClr val="accent5">
                    <a:lumMod val="50000"/>
                  </a:schemeClr>
                </a:solidFill>
              </a:rPr>
              <a:t>;</a:t>
            </a:r>
          </a:p>
          <a:p>
            <a:r>
              <a:rPr lang="en-US" sz="2000" dirty="0" err="1" smtClean="0">
                <a:solidFill>
                  <a:schemeClr val="accent5">
                    <a:lumMod val="50000"/>
                  </a:schemeClr>
                </a:solidFill>
              </a:rPr>
              <a:t>waitpid</a:t>
            </a:r>
            <a:r>
              <a:rPr lang="en-US" sz="2000" dirty="0" smtClean="0">
                <a:solidFill>
                  <a:schemeClr val="accent5">
                    <a:lumMod val="50000"/>
                  </a:schemeClr>
                </a:solidFill>
              </a:rPr>
              <a:t>(</a:t>
            </a:r>
            <a:r>
              <a:rPr lang="en-US" sz="2000" dirty="0" err="1" smtClean="0">
                <a:solidFill>
                  <a:schemeClr val="accent5">
                    <a:lumMod val="50000"/>
                  </a:schemeClr>
                </a:solidFill>
              </a:rPr>
              <a:t>cid</a:t>
            </a:r>
            <a:r>
              <a:rPr lang="en-US" sz="2000" dirty="0" smtClean="0">
                <a:solidFill>
                  <a:schemeClr val="accent5">
                    <a:lumMod val="50000"/>
                  </a:schemeClr>
                </a:solidFill>
              </a:rPr>
              <a:t>, </a:t>
            </a:r>
            <a:r>
              <a:rPr lang="en-US" sz="2000" dirty="0">
                <a:solidFill>
                  <a:schemeClr val="accent5">
                    <a:lumMod val="50000"/>
                  </a:schemeClr>
                </a:solidFill>
              </a:rPr>
              <a:t>&amp;status, 0)</a:t>
            </a:r>
            <a:r>
              <a:rPr lang="en-US" sz="2000" dirty="0" smtClean="0">
                <a:solidFill>
                  <a:schemeClr val="accent5">
                    <a:lumMod val="50000"/>
                  </a:schemeClr>
                </a:solidFill>
              </a:rPr>
              <a:t>;</a:t>
            </a:r>
          </a:p>
          <a:p>
            <a:r>
              <a:rPr lang="en-US" sz="2000" dirty="0" err="1">
                <a:solidFill>
                  <a:schemeClr val="accent5">
                    <a:lumMod val="50000"/>
                  </a:schemeClr>
                </a:solidFill>
              </a:rPr>
              <a:t>printf</a:t>
            </a:r>
            <a:r>
              <a:rPr lang="en-US" sz="2000" dirty="0">
                <a:solidFill>
                  <a:schemeClr val="accent5">
                    <a:lumMod val="50000"/>
                  </a:schemeClr>
                </a:solidFill>
              </a:rPr>
              <a:t>("child %d </a:t>
            </a:r>
            <a:r>
              <a:rPr lang="en-US" sz="2000" dirty="0" smtClean="0">
                <a:solidFill>
                  <a:schemeClr val="accent5">
                    <a:lumMod val="50000"/>
                  </a:schemeClr>
                </a:solidFill>
              </a:rPr>
              <a:t>exited…”);</a:t>
            </a:r>
            <a:endParaRPr lang="en-US" sz="2000" dirty="0">
              <a:solidFill>
                <a:schemeClr val="accent5">
                  <a:lumMod val="50000"/>
                </a:schemeClr>
              </a:solidFill>
            </a:endParaRPr>
          </a:p>
        </p:txBody>
      </p:sp>
      <p:sp>
        <p:nvSpPr>
          <p:cNvPr id="127" name="Rectangle 126"/>
          <p:cNvSpPr/>
          <p:nvPr/>
        </p:nvSpPr>
        <p:spPr>
          <a:xfrm>
            <a:off x="609600" y="4123492"/>
            <a:ext cx="2057400" cy="2246769"/>
          </a:xfrm>
          <a:prstGeom prst="rect">
            <a:avLst/>
          </a:prstGeom>
        </p:spPr>
        <p:txBody>
          <a:bodyPr wrap="square">
            <a:spAutoFit/>
          </a:bodyPr>
          <a:lstStyle/>
          <a:p>
            <a:r>
              <a:rPr lang="en-US" sz="2000" u="sng" dirty="0" smtClean="0">
                <a:solidFill>
                  <a:schemeClr val="accent5">
                    <a:lumMod val="50000"/>
                  </a:schemeClr>
                </a:solidFill>
              </a:rPr>
              <a:t>Child</a:t>
            </a:r>
          </a:p>
          <a:p>
            <a:r>
              <a:rPr lang="en-US" sz="2000" dirty="0" smtClean="0">
                <a:solidFill>
                  <a:schemeClr val="accent5">
                    <a:lumMod val="50000"/>
                  </a:schemeClr>
                </a:solidFill>
              </a:rPr>
              <a:t>close</a:t>
            </a:r>
            <a:r>
              <a:rPr lang="en-US" sz="2000" dirty="0">
                <a:solidFill>
                  <a:schemeClr val="accent5">
                    <a:lumMod val="50000"/>
                  </a:schemeClr>
                </a:solidFill>
              </a:rPr>
              <a:t>(0);</a:t>
            </a:r>
          </a:p>
          <a:p>
            <a:r>
              <a:rPr lang="en-US" sz="2000" dirty="0" smtClean="0">
                <a:solidFill>
                  <a:schemeClr val="accent5">
                    <a:lumMod val="50000"/>
                  </a:schemeClr>
                </a:solidFill>
              </a:rPr>
              <a:t>close</a:t>
            </a:r>
            <a:r>
              <a:rPr lang="en-US" sz="2000" dirty="0">
                <a:solidFill>
                  <a:schemeClr val="accent5">
                    <a:lumMod val="50000"/>
                  </a:schemeClr>
                </a:solidFill>
              </a:rPr>
              <a:t>(</a:t>
            </a:r>
            <a:r>
              <a:rPr lang="en-US" sz="2000" dirty="0" err="1">
                <a:solidFill>
                  <a:schemeClr val="accent5">
                    <a:lumMod val="50000"/>
                  </a:schemeClr>
                </a:solidFill>
              </a:rPr>
              <a:t>ifd</a:t>
            </a:r>
            <a:r>
              <a:rPr lang="en-US" sz="2000" dirty="0">
                <a:solidFill>
                  <a:schemeClr val="accent5">
                    <a:lumMod val="50000"/>
                  </a:schemeClr>
                </a:solidFill>
              </a:rPr>
              <a:t>[1]);</a:t>
            </a:r>
          </a:p>
          <a:p>
            <a:r>
              <a:rPr lang="en-US" sz="2000" b="1" dirty="0" smtClean="0">
                <a:solidFill>
                  <a:srgbClr val="800000"/>
                </a:solidFill>
              </a:rPr>
              <a:t>dup2</a:t>
            </a:r>
            <a:r>
              <a:rPr lang="en-US" sz="2000" dirty="0" smtClean="0">
                <a:solidFill>
                  <a:schemeClr val="accent5">
                    <a:lumMod val="50000"/>
                  </a:schemeClr>
                </a:solidFill>
              </a:rPr>
              <a:t>(</a:t>
            </a:r>
            <a:r>
              <a:rPr lang="en-US" sz="2000" dirty="0" err="1" smtClean="0">
                <a:solidFill>
                  <a:schemeClr val="accent5">
                    <a:lumMod val="50000"/>
                  </a:schemeClr>
                </a:solidFill>
              </a:rPr>
              <a:t>ifd</a:t>
            </a:r>
            <a:r>
              <a:rPr lang="en-US" sz="2000" dirty="0">
                <a:solidFill>
                  <a:schemeClr val="accent5">
                    <a:lumMod val="50000"/>
                  </a:schemeClr>
                </a:solidFill>
              </a:rPr>
              <a:t>[0</a:t>
            </a:r>
            <a:r>
              <a:rPr lang="en-US" sz="2000" dirty="0" smtClean="0">
                <a:solidFill>
                  <a:schemeClr val="accent5">
                    <a:lumMod val="50000"/>
                  </a:schemeClr>
                </a:solidFill>
              </a:rPr>
              <a:t>],0);</a:t>
            </a:r>
          </a:p>
          <a:p>
            <a:r>
              <a:rPr lang="en-US" sz="2000" dirty="0">
                <a:solidFill>
                  <a:schemeClr val="accent5">
                    <a:lumMod val="50000"/>
                  </a:schemeClr>
                </a:solidFill>
              </a:rPr>
              <a:t>c</a:t>
            </a:r>
            <a:r>
              <a:rPr lang="en-US" sz="2000" dirty="0" smtClean="0">
                <a:solidFill>
                  <a:schemeClr val="accent5">
                    <a:lumMod val="50000"/>
                  </a:schemeClr>
                </a:solidFill>
              </a:rPr>
              <a:t>lose(</a:t>
            </a:r>
            <a:r>
              <a:rPr lang="en-US" sz="2000" dirty="0" err="1" smtClean="0">
                <a:solidFill>
                  <a:schemeClr val="accent5">
                    <a:lumMod val="50000"/>
                  </a:schemeClr>
                </a:solidFill>
              </a:rPr>
              <a:t>ifd</a:t>
            </a:r>
            <a:r>
              <a:rPr lang="en-US" sz="2000" dirty="0" smtClean="0">
                <a:solidFill>
                  <a:schemeClr val="accent5">
                    <a:lumMod val="50000"/>
                  </a:schemeClr>
                </a:solidFill>
              </a:rPr>
              <a:t>[0]);</a:t>
            </a:r>
            <a:endParaRPr lang="en-US" sz="2000" dirty="0">
              <a:solidFill>
                <a:schemeClr val="accent5">
                  <a:lumMod val="50000"/>
                </a:schemeClr>
              </a:solidFill>
            </a:endParaRPr>
          </a:p>
          <a:p>
            <a:r>
              <a:rPr lang="en-US" sz="2000" dirty="0" err="1" smtClean="0">
                <a:solidFill>
                  <a:schemeClr val="accent5">
                    <a:lumMod val="50000"/>
                  </a:schemeClr>
                </a:solidFill>
              </a:rPr>
              <a:t>execve</a:t>
            </a:r>
            <a:r>
              <a:rPr lang="en-US" sz="2000" dirty="0" smtClean="0">
                <a:solidFill>
                  <a:schemeClr val="accent5">
                    <a:lumMod val="50000"/>
                  </a:schemeClr>
                </a:solidFill>
              </a:rPr>
              <a:t>(…)</a:t>
            </a:r>
            <a:r>
              <a:rPr lang="en-US" sz="2000" dirty="0">
                <a:solidFill>
                  <a:schemeClr val="accent5">
                    <a:lumMod val="50000"/>
                  </a:schemeClr>
                </a:solidFill>
              </a:rPr>
              <a:t>;</a:t>
            </a:r>
          </a:p>
          <a:p>
            <a:r>
              <a:rPr lang="en-US" sz="2000" dirty="0">
                <a:solidFill>
                  <a:schemeClr val="accent5">
                    <a:lumMod val="50000"/>
                  </a:schemeClr>
                </a:solidFill>
              </a:rPr>
              <a:t>  </a:t>
            </a:r>
          </a:p>
        </p:txBody>
      </p:sp>
      <p:sp>
        <p:nvSpPr>
          <p:cNvPr id="128" name="Rectangle 127"/>
          <p:cNvSpPr/>
          <p:nvPr/>
        </p:nvSpPr>
        <p:spPr>
          <a:xfrm>
            <a:off x="5257800" y="4168676"/>
            <a:ext cx="4572000" cy="2308324"/>
          </a:xfrm>
          <a:prstGeom prst="rect">
            <a:avLst/>
          </a:prstGeom>
        </p:spPr>
        <p:txBody>
          <a:bodyPr>
            <a:spAutoFit/>
          </a:bodyPr>
          <a:lstStyle/>
          <a:p>
            <a:r>
              <a:rPr lang="en-US" sz="1800" dirty="0">
                <a:solidFill>
                  <a:srgbClr val="0000FF"/>
                </a:solidFill>
              </a:rPr>
              <a:t>chase</a:t>
            </a:r>
            <a:r>
              <a:rPr lang="en-US" sz="1800" dirty="0" smtClean="0">
                <a:solidFill>
                  <a:srgbClr val="0000FF"/>
                </a:solidFill>
              </a:rPr>
              <a:t>$ man dup2</a:t>
            </a:r>
          </a:p>
          <a:p>
            <a:r>
              <a:rPr lang="en-US" sz="1800" dirty="0" smtClean="0">
                <a:solidFill>
                  <a:srgbClr val="0000FF"/>
                </a:solidFill>
              </a:rPr>
              <a:t>chase</a:t>
            </a:r>
            <a:r>
              <a:rPr lang="en-US" sz="1800" dirty="0">
                <a:solidFill>
                  <a:srgbClr val="0000FF"/>
                </a:solidFill>
              </a:rPr>
              <a:t>$ cc -o </a:t>
            </a:r>
            <a:r>
              <a:rPr lang="en-US" sz="1800" dirty="0" err="1">
                <a:solidFill>
                  <a:srgbClr val="0000FF"/>
                </a:solidFill>
              </a:rPr>
              <a:t>childin</a:t>
            </a:r>
            <a:r>
              <a:rPr lang="en-US" sz="1800" dirty="0">
                <a:solidFill>
                  <a:srgbClr val="0000FF"/>
                </a:solidFill>
              </a:rPr>
              <a:t> </a:t>
            </a:r>
            <a:r>
              <a:rPr lang="en-US" sz="1800" dirty="0" err="1">
                <a:solidFill>
                  <a:srgbClr val="0000FF"/>
                </a:solidFill>
              </a:rPr>
              <a:t>childin.c</a:t>
            </a:r>
            <a:endParaRPr lang="en-US" sz="1800" dirty="0">
              <a:solidFill>
                <a:srgbClr val="0000FF"/>
              </a:solidFill>
            </a:endParaRPr>
          </a:p>
          <a:p>
            <a:r>
              <a:rPr lang="en-US" sz="1800" dirty="0" smtClean="0">
                <a:solidFill>
                  <a:srgbClr val="0000FF"/>
                </a:solidFill>
              </a:rPr>
              <a:t>chase</a:t>
            </a:r>
            <a:r>
              <a:rPr lang="en-US" sz="1800" dirty="0">
                <a:solidFill>
                  <a:srgbClr val="0000FF"/>
                </a:solidFill>
              </a:rPr>
              <a:t>$ ./</a:t>
            </a:r>
            <a:r>
              <a:rPr lang="en-US" sz="1800" dirty="0" err="1">
                <a:solidFill>
                  <a:srgbClr val="0000FF"/>
                </a:solidFill>
              </a:rPr>
              <a:t>childin</a:t>
            </a:r>
            <a:r>
              <a:rPr lang="en-US" sz="1800" dirty="0">
                <a:solidFill>
                  <a:srgbClr val="0000FF"/>
                </a:solidFill>
              </a:rPr>
              <a:t> cat5</a:t>
            </a:r>
          </a:p>
          <a:p>
            <a:r>
              <a:rPr lang="en-US" sz="1800" dirty="0">
                <a:solidFill>
                  <a:srgbClr val="3A4200"/>
                </a:solidFill>
              </a:rPr>
              <a:t>12345</a:t>
            </a:r>
          </a:p>
          <a:p>
            <a:r>
              <a:rPr lang="en-US" sz="1800" dirty="0">
                <a:solidFill>
                  <a:srgbClr val="0000FF"/>
                </a:solidFill>
              </a:rPr>
              <a:t>12345</a:t>
            </a:r>
          </a:p>
          <a:p>
            <a:r>
              <a:rPr lang="en-US" sz="1800" dirty="0">
                <a:solidFill>
                  <a:srgbClr val="0000FF"/>
                </a:solidFill>
              </a:rPr>
              <a:t>5 bytes moved</a:t>
            </a:r>
          </a:p>
          <a:p>
            <a:r>
              <a:rPr lang="en-US" sz="1800" dirty="0">
                <a:solidFill>
                  <a:srgbClr val="0000FF"/>
                </a:solidFill>
              </a:rPr>
              <a:t>child 23185 exited with status 0</a:t>
            </a:r>
          </a:p>
          <a:p>
            <a:r>
              <a:rPr lang="en-US" sz="1800" dirty="0" smtClean="0">
                <a:solidFill>
                  <a:srgbClr val="0000FF"/>
                </a:solidFill>
              </a:rPr>
              <a:t>chase</a:t>
            </a:r>
            <a:r>
              <a:rPr lang="en-US" sz="1800" dirty="0">
                <a:solidFill>
                  <a:srgbClr val="0000FF"/>
                </a:solidFill>
              </a:rPr>
              <a:t>$ </a:t>
            </a:r>
          </a:p>
        </p:txBody>
      </p:sp>
      <p:pic>
        <p:nvPicPr>
          <p:cNvPr id="12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429000"/>
            <a:ext cx="1044575" cy="60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Text Box 93"/>
          <p:cNvSpPr txBox="1">
            <a:spLocks noChangeArrowheads="1"/>
          </p:cNvSpPr>
          <p:nvPr/>
        </p:nvSpPr>
        <p:spPr bwMode="auto">
          <a:xfrm>
            <a:off x="2514600" y="3810000"/>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smtClean="0">
                <a:solidFill>
                  <a:srgbClr val="000000"/>
                </a:solidFill>
              </a:rPr>
              <a:t>pipe</a:t>
            </a:r>
          </a:p>
        </p:txBody>
      </p:sp>
    </p:spTree>
    <p:extLst>
      <p:ext uri="{BB962C8B-B14F-4D97-AF65-F5344CB8AC3E}">
        <p14:creationId xmlns:p14="http://schemas.microsoft.com/office/powerpoint/2010/main" val="285709345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7" name="Picture 2" descr="pipes.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1813" y="1066800"/>
            <a:ext cx="5640387"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78" name="Title 1"/>
          <p:cNvSpPr>
            <a:spLocks noGrp="1"/>
          </p:cNvSpPr>
          <p:nvPr>
            <p:ph type="title"/>
          </p:nvPr>
        </p:nvSpPr>
        <p:spPr/>
        <p:txBody>
          <a:bodyPr/>
          <a:lstStyle/>
          <a:p>
            <a:pPr eaLnBrk="1" hangingPunct="1"/>
            <a:r>
              <a:rPr lang="en-US">
                <a:latin typeface="Arial" charset="0"/>
                <a:ea typeface="ＭＳ Ｐゴシック" charset="0"/>
              </a:rPr>
              <a:t>A key idea: Unix pipes</a:t>
            </a:r>
          </a:p>
        </p:txBody>
      </p:sp>
      <p:sp>
        <p:nvSpPr>
          <p:cNvPr id="152579" name="Rectangle 28"/>
          <p:cNvSpPr>
            <a:spLocks noChangeArrowheads="1"/>
          </p:cNvSpPr>
          <p:nvPr/>
        </p:nvSpPr>
        <p:spPr bwMode="auto">
          <a:xfrm>
            <a:off x="3581400" y="6519863"/>
            <a:ext cx="5562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charset="0"/>
              <a:buNone/>
            </a:pPr>
            <a:r>
              <a:rPr lang="en-US" sz="1600">
                <a:solidFill>
                  <a:srgbClr val="003367"/>
                </a:solidFill>
              </a:rPr>
              <a:t>[http://www.bell-labs.com/history/unix/philosophy.html]</a:t>
            </a:r>
          </a:p>
        </p:txBody>
      </p:sp>
      <p:sp>
        <p:nvSpPr>
          <p:cNvPr id="5" name="Freeform 4"/>
          <p:cNvSpPr>
            <a:spLocks noChangeArrowheads="1"/>
          </p:cNvSpPr>
          <p:nvPr/>
        </p:nvSpPr>
        <p:spPr bwMode="auto">
          <a:xfrm>
            <a:off x="406400" y="2133600"/>
            <a:ext cx="6350000" cy="990600"/>
          </a:xfrm>
          <a:custGeom>
            <a:avLst/>
            <a:gdLst>
              <a:gd name="T0" fmla="*/ 1558608 w 1804908"/>
              <a:gd name="T1" fmla="*/ 145281 h 510567"/>
              <a:gd name="T2" fmla="*/ 1212251 w 1804908"/>
              <a:gd name="T3" fmla="*/ 87412 h 510567"/>
              <a:gd name="T4" fmla="*/ 1058314 w 1804908"/>
              <a:gd name="T5" fmla="*/ 48832 h 510567"/>
              <a:gd name="T6" fmla="*/ 1000589 w 1804908"/>
              <a:gd name="T7" fmla="*/ 29543 h 510567"/>
              <a:gd name="T8" fmla="*/ 865894 w 1804908"/>
              <a:gd name="T9" fmla="*/ 10253 h 510567"/>
              <a:gd name="T10" fmla="*/ 153937 w 1804908"/>
              <a:gd name="T11" fmla="*/ 68122 h 510567"/>
              <a:gd name="T12" fmla="*/ 96210 w 1804908"/>
              <a:gd name="T13" fmla="*/ 87412 h 510567"/>
              <a:gd name="T14" fmla="*/ 19242 w 1804908"/>
              <a:gd name="T15" fmla="*/ 125991 h 510567"/>
              <a:gd name="T16" fmla="*/ 0 w 1804908"/>
              <a:gd name="T17" fmla="*/ 183860 h 510567"/>
              <a:gd name="T18" fmla="*/ 19242 w 1804908"/>
              <a:gd name="T19" fmla="*/ 396046 h 510567"/>
              <a:gd name="T20" fmla="*/ 115452 w 1804908"/>
              <a:gd name="T21" fmla="*/ 473204 h 510567"/>
              <a:gd name="T22" fmla="*/ 442567 w 1804908"/>
              <a:gd name="T23" fmla="*/ 511784 h 510567"/>
              <a:gd name="T24" fmla="*/ 942862 w 1804908"/>
              <a:gd name="T25" fmla="*/ 492494 h 510567"/>
              <a:gd name="T26" fmla="*/ 1269978 w 1804908"/>
              <a:gd name="T27" fmla="*/ 473204 h 510567"/>
              <a:gd name="T28" fmla="*/ 1712546 w 1804908"/>
              <a:gd name="T29" fmla="*/ 453915 h 510567"/>
              <a:gd name="T30" fmla="*/ 1770271 w 1804908"/>
              <a:gd name="T31" fmla="*/ 415335 h 510567"/>
              <a:gd name="T32" fmla="*/ 1770271 w 1804908"/>
              <a:gd name="T33" fmla="*/ 241729 h 510567"/>
              <a:gd name="T34" fmla="*/ 1712546 w 1804908"/>
              <a:gd name="T35" fmla="*/ 183860 h 510567"/>
              <a:gd name="T36" fmla="*/ 1539366 w 1804908"/>
              <a:gd name="T37" fmla="*/ 106702 h 510567"/>
              <a:gd name="T38" fmla="*/ 1481641 w 1804908"/>
              <a:gd name="T39" fmla="*/ 87412 h 510567"/>
              <a:gd name="T40" fmla="*/ 1327704 w 1804908"/>
              <a:gd name="T41" fmla="*/ 87412 h 510567"/>
              <a:gd name="T42" fmla="*/ 1327704 w 1804908"/>
              <a:gd name="T43" fmla="*/ 87412 h 5105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4908"/>
              <a:gd name="T67" fmla="*/ 0 h 510567"/>
              <a:gd name="T68" fmla="*/ 1804908 w 1804908"/>
              <a:gd name="T69" fmla="*/ 510567 h 5105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4908" h="510567">
                <a:moveTo>
                  <a:pt x="1558472" y="144935"/>
                </a:moveTo>
                <a:cubicBezTo>
                  <a:pt x="1443030" y="125691"/>
                  <a:pt x="1327074" y="109310"/>
                  <a:pt x="1212145" y="87204"/>
                </a:cubicBezTo>
                <a:cubicBezTo>
                  <a:pt x="1160210" y="77215"/>
                  <a:pt x="1108395" y="65443"/>
                  <a:pt x="1058222" y="48716"/>
                </a:cubicBezTo>
                <a:cubicBezTo>
                  <a:pt x="1038982" y="42302"/>
                  <a:pt x="1020388" y="33451"/>
                  <a:pt x="1000501" y="29473"/>
                </a:cubicBezTo>
                <a:cubicBezTo>
                  <a:pt x="956032" y="20578"/>
                  <a:pt x="910712" y="16644"/>
                  <a:pt x="865818" y="10229"/>
                </a:cubicBezTo>
                <a:cubicBezTo>
                  <a:pt x="564078" y="28519"/>
                  <a:pt x="391739" y="0"/>
                  <a:pt x="153923" y="67960"/>
                </a:cubicBezTo>
                <a:cubicBezTo>
                  <a:pt x="134422" y="73533"/>
                  <a:pt x="114843" y="79214"/>
                  <a:pt x="96202" y="87204"/>
                </a:cubicBezTo>
                <a:cubicBezTo>
                  <a:pt x="69839" y="98504"/>
                  <a:pt x="44894" y="112862"/>
                  <a:pt x="19240" y="125691"/>
                </a:cubicBezTo>
                <a:cubicBezTo>
                  <a:pt x="12827" y="144935"/>
                  <a:pt x="0" y="163138"/>
                  <a:pt x="0" y="183423"/>
                </a:cubicBezTo>
                <a:cubicBezTo>
                  <a:pt x="0" y="254274"/>
                  <a:pt x="4397" y="325825"/>
                  <a:pt x="19240" y="395104"/>
                </a:cubicBezTo>
                <a:cubicBezTo>
                  <a:pt x="31002" y="450004"/>
                  <a:pt x="69077" y="462804"/>
                  <a:pt x="115442" y="472079"/>
                </a:cubicBezTo>
                <a:cubicBezTo>
                  <a:pt x="200513" y="489096"/>
                  <a:pt x="366197" y="502932"/>
                  <a:pt x="442529" y="510567"/>
                </a:cubicBezTo>
                <a:lnTo>
                  <a:pt x="942780" y="491323"/>
                </a:lnTo>
                <a:cubicBezTo>
                  <a:pt x="1051879" y="486248"/>
                  <a:pt x="1160785" y="477534"/>
                  <a:pt x="1269866" y="472079"/>
                </a:cubicBezTo>
                <a:lnTo>
                  <a:pt x="1712396" y="452836"/>
                </a:lnTo>
                <a:cubicBezTo>
                  <a:pt x="1731636" y="440007"/>
                  <a:pt x="1755672" y="432407"/>
                  <a:pt x="1770117" y="414348"/>
                </a:cubicBezTo>
                <a:cubicBezTo>
                  <a:pt x="1804908" y="370851"/>
                  <a:pt x="1786508" y="278040"/>
                  <a:pt x="1770117" y="241154"/>
                </a:cubicBezTo>
                <a:cubicBezTo>
                  <a:pt x="1759067" y="216286"/>
                  <a:pt x="1733300" y="200846"/>
                  <a:pt x="1712396" y="183423"/>
                </a:cubicBezTo>
                <a:cubicBezTo>
                  <a:pt x="1651415" y="132597"/>
                  <a:pt x="1623133" y="134420"/>
                  <a:pt x="1539232" y="106448"/>
                </a:cubicBezTo>
                <a:cubicBezTo>
                  <a:pt x="1519992" y="100033"/>
                  <a:pt x="1501792" y="87204"/>
                  <a:pt x="1481511" y="87204"/>
                </a:cubicBezTo>
                <a:lnTo>
                  <a:pt x="1327588" y="87204"/>
                </a:lnTo>
              </a:path>
            </a:pathLst>
          </a:custGeom>
          <a:noFill/>
          <a:ln w="28575">
            <a:solidFill>
              <a:srgbClr val="FF0000"/>
            </a:solidFill>
            <a:round/>
            <a:headEnd/>
            <a:tailEnd/>
          </a:ln>
        </p:spPr>
        <p:txBody>
          <a:bodyPr/>
          <a:lstStyle/>
          <a:p>
            <a:pPr defTabSz="914400">
              <a:buClr>
                <a:srgbClr val="000000"/>
              </a:buClr>
              <a:buSzPct val="100000"/>
              <a:buFont typeface="Times New Roman" charset="0"/>
              <a:buNone/>
              <a:defRPr/>
            </a:pPr>
            <a:endParaRPr lang="en-US" sz="1800" dirty="0">
              <a:ln>
                <a:solidFill>
                  <a:srgbClr val="FF0000"/>
                </a:solidFill>
              </a:ln>
              <a:solidFill>
                <a:srgbClr val="FF3300"/>
              </a:solidFill>
              <a:ea typeface="Arial" charset="0"/>
              <a:cs typeface="Arial" charset="0"/>
            </a:endParaRPr>
          </a:p>
        </p:txBody>
      </p:sp>
    </p:spTree>
    <p:extLst>
      <p:ext uri="{BB962C8B-B14F-4D97-AF65-F5344CB8AC3E}">
        <p14:creationId xmlns:p14="http://schemas.microsoft.com/office/powerpoint/2010/main" val="411029011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p:txBody>
          <a:bodyPr/>
          <a:lstStyle/>
          <a:p>
            <a:r>
              <a:rPr lang="en-US">
                <a:latin typeface="Arial" charset="0"/>
                <a:ea typeface="ＭＳ Ｐゴシック" charset="0"/>
              </a:rPr>
              <a:t>Unix programming environment</a:t>
            </a:r>
          </a:p>
        </p:txBody>
      </p:sp>
      <p:sp>
        <p:nvSpPr>
          <p:cNvPr id="153602" name="Rectangle 2"/>
          <p:cNvSpPr>
            <a:spLocks noChangeArrowheads="1"/>
          </p:cNvSpPr>
          <p:nvPr/>
        </p:nvSpPr>
        <p:spPr bwMode="auto">
          <a:xfrm>
            <a:off x="4160838" y="2743200"/>
            <a:ext cx="776287" cy="757238"/>
          </a:xfrm>
          <a:prstGeom prst="rect">
            <a:avLst/>
          </a:prstGeom>
          <a:solidFill>
            <a:schemeClr val="bg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sp>
        <p:nvSpPr>
          <p:cNvPr id="153603" name="Rectangle 3"/>
          <p:cNvSpPr>
            <a:spLocks noChangeArrowheads="1"/>
          </p:cNvSpPr>
          <p:nvPr/>
        </p:nvSpPr>
        <p:spPr bwMode="auto">
          <a:xfrm>
            <a:off x="3486150" y="4011613"/>
            <a:ext cx="776288" cy="755650"/>
          </a:xfrm>
          <a:prstGeom prst="rect">
            <a:avLst/>
          </a:prstGeom>
          <a:solidFill>
            <a:schemeClr val="bg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sp>
        <p:nvSpPr>
          <p:cNvPr id="153604" name="Rectangle 4"/>
          <p:cNvSpPr>
            <a:spLocks noChangeArrowheads="1"/>
          </p:cNvSpPr>
          <p:nvPr/>
        </p:nvSpPr>
        <p:spPr bwMode="auto">
          <a:xfrm>
            <a:off x="4813300" y="4043363"/>
            <a:ext cx="776288" cy="757237"/>
          </a:xfrm>
          <a:prstGeom prst="rect">
            <a:avLst/>
          </a:prstGeom>
          <a:solidFill>
            <a:schemeClr val="bg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grpSp>
        <p:nvGrpSpPr>
          <p:cNvPr id="153605" name="Group 6"/>
          <p:cNvGrpSpPr>
            <a:grpSpLocks/>
          </p:cNvGrpSpPr>
          <p:nvPr/>
        </p:nvGrpSpPr>
        <p:grpSpPr bwMode="auto">
          <a:xfrm>
            <a:off x="4284663" y="2855913"/>
            <a:ext cx="554037" cy="555625"/>
            <a:chOff x="4784" y="2819"/>
            <a:chExt cx="255" cy="255"/>
          </a:xfrm>
        </p:grpSpPr>
        <p:sp>
          <p:nvSpPr>
            <p:cNvPr id="153632" name="Oval 7"/>
            <p:cNvSpPr>
              <a:spLocks noChangeArrowheads="1"/>
            </p:cNvSpPr>
            <p:nvPr/>
          </p:nvSpPr>
          <p:spPr bwMode="auto">
            <a:xfrm>
              <a:off x="4784" y="2819"/>
              <a:ext cx="255" cy="255"/>
            </a:xfrm>
            <a:prstGeom prst="ellipse">
              <a:avLst/>
            </a:prstGeom>
            <a:solidFill>
              <a:srgbClr val="008080"/>
            </a:solidFill>
            <a:ln w="12700">
              <a:solidFill>
                <a:schemeClr val="tx1"/>
              </a:solidFill>
              <a:round/>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sp>
          <p:nvSpPr>
            <p:cNvPr id="153633" name="AutoShape 8"/>
            <p:cNvSpPr>
              <a:spLocks noChangeArrowheads="1"/>
            </p:cNvSpPr>
            <p:nvPr/>
          </p:nvSpPr>
          <p:spPr bwMode="auto">
            <a:xfrm flipH="1">
              <a:off x="4873" y="2875"/>
              <a:ext cx="87" cy="149"/>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buClr>
                  <a:srgbClr val="000000"/>
                </a:buClr>
                <a:buSzPct val="100000"/>
                <a:buFont typeface="Times New Roman" charset="0"/>
                <a:buNone/>
              </a:pPr>
              <a:endParaRPr lang="en-US">
                <a:solidFill>
                  <a:srgbClr val="FFFFFF"/>
                </a:solidFill>
              </a:endParaRPr>
            </a:p>
          </p:txBody>
        </p:sp>
        <p:sp>
          <p:nvSpPr>
            <p:cNvPr id="153634" name="AutoShape 9"/>
            <p:cNvSpPr>
              <a:spLocks noChangeArrowheads="1"/>
            </p:cNvSpPr>
            <p:nvPr/>
          </p:nvSpPr>
          <p:spPr bwMode="auto">
            <a:xfrm rot="-8460389">
              <a:off x="4795" y="2853"/>
              <a:ext cx="31" cy="33"/>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grpSp>
      <p:grpSp>
        <p:nvGrpSpPr>
          <p:cNvPr id="153606" name="Group 10"/>
          <p:cNvGrpSpPr>
            <a:grpSpLocks/>
          </p:cNvGrpSpPr>
          <p:nvPr/>
        </p:nvGrpSpPr>
        <p:grpSpPr bwMode="auto">
          <a:xfrm>
            <a:off x="3584575" y="4129088"/>
            <a:ext cx="547688" cy="547687"/>
            <a:chOff x="3689" y="1658"/>
            <a:chExt cx="576" cy="576"/>
          </a:xfrm>
        </p:grpSpPr>
        <p:grpSp>
          <p:nvGrpSpPr>
            <p:cNvPr id="153628" name="Group 11"/>
            <p:cNvGrpSpPr>
              <a:grpSpLocks/>
            </p:cNvGrpSpPr>
            <p:nvPr/>
          </p:nvGrpSpPr>
          <p:grpSpPr bwMode="auto">
            <a:xfrm>
              <a:off x="3689" y="1658"/>
              <a:ext cx="576" cy="576"/>
              <a:chOff x="4269" y="2781"/>
              <a:chExt cx="576" cy="576"/>
            </a:xfrm>
          </p:grpSpPr>
          <p:sp>
            <p:nvSpPr>
              <p:cNvPr id="153630" name="Oval 12"/>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sp>
            <p:nvSpPr>
              <p:cNvPr id="153631" name="AutoShape 13"/>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buClr>
                    <a:srgbClr val="000000"/>
                  </a:buClr>
                  <a:buSzPct val="100000"/>
                  <a:buFont typeface="Times New Roman" charset="0"/>
                  <a:buNone/>
                </a:pPr>
                <a:endParaRPr lang="en-US">
                  <a:solidFill>
                    <a:srgbClr val="FFFFFF"/>
                  </a:solidFill>
                </a:endParaRPr>
              </a:p>
            </p:txBody>
          </p:sp>
        </p:grpSp>
        <p:sp>
          <p:nvSpPr>
            <p:cNvPr id="153629" name="AutoShape 14"/>
            <p:cNvSpPr>
              <a:spLocks noChangeArrowheads="1"/>
            </p:cNvSpPr>
            <p:nvPr/>
          </p:nvSpPr>
          <p:spPr bwMode="auto">
            <a:xfrm rot="-8460389">
              <a:off x="3714" y="1735"/>
              <a:ext cx="69" cy="7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grpSp>
      <p:grpSp>
        <p:nvGrpSpPr>
          <p:cNvPr id="153607" name="Group 15"/>
          <p:cNvGrpSpPr>
            <a:grpSpLocks/>
          </p:cNvGrpSpPr>
          <p:nvPr/>
        </p:nvGrpSpPr>
        <p:grpSpPr bwMode="auto">
          <a:xfrm>
            <a:off x="4943475" y="4140200"/>
            <a:ext cx="547688" cy="547688"/>
            <a:chOff x="3689" y="1658"/>
            <a:chExt cx="576" cy="576"/>
          </a:xfrm>
        </p:grpSpPr>
        <p:grpSp>
          <p:nvGrpSpPr>
            <p:cNvPr id="153624" name="Group 16"/>
            <p:cNvGrpSpPr>
              <a:grpSpLocks/>
            </p:cNvGrpSpPr>
            <p:nvPr/>
          </p:nvGrpSpPr>
          <p:grpSpPr bwMode="auto">
            <a:xfrm>
              <a:off x="3689" y="1658"/>
              <a:ext cx="576" cy="576"/>
              <a:chOff x="4269" y="2781"/>
              <a:chExt cx="576" cy="576"/>
            </a:xfrm>
          </p:grpSpPr>
          <p:sp>
            <p:nvSpPr>
              <p:cNvPr id="153626" name="Oval 17"/>
              <p:cNvSpPr>
                <a:spLocks noChangeArrowheads="1"/>
              </p:cNvSpPr>
              <p:nvPr/>
            </p:nvSpPr>
            <p:spPr bwMode="auto">
              <a:xfrm>
                <a:off x="4269" y="2781"/>
                <a:ext cx="576" cy="576"/>
              </a:xfrm>
              <a:prstGeom prst="ellipse">
                <a:avLst/>
              </a:prstGeom>
              <a:solidFill>
                <a:schemeClr val="accent4">
                  <a:lumMod val="60000"/>
                  <a:lumOff val="40000"/>
                </a:schemeClr>
              </a:solidFill>
              <a:ln w="12700">
                <a:solidFill>
                  <a:schemeClr val="tx1"/>
                </a:solidFill>
                <a:round/>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sp>
            <p:nvSpPr>
              <p:cNvPr id="153627" name="AutoShape 18"/>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buClr>
                    <a:srgbClr val="000000"/>
                  </a:buClr>
                  <a:buSzPct val="100000"/>
                  <a:buFont typeface="Times New Roman" charset="0"/>
                  <a:buNone/>
                </a:pPr>
                <a:endParaRPr lang="en-US">
                  <a:solidFill>
                    <a:srgbClr val="FFFFFF"/>
                  </a:solidFill>
                </a:endParaRPr>
              </a:p>
            </p:txBody>
          </p:sp>
        </p:grpSp>
        <p:sp>
          <p:nvSpPr>
            <p:cNvPr id="153625" name="AutoShape 19"/>
            <p:cNvSpPr>
              <a:spLocks noChangeArrowheads="1"/>
            </p:cNvSpPr>
            <p:nvPr/>
          </p:nvSpPr>
          <p:spPr bwMode="auto">
            <a:xfrm rot="-8460389">
              <a:off x="3714" y="1735"/>
              <a:ext cx="69" cy="7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a:buClr>
                  <a:srgbClr val="000000"/>
                </a:buClr>
                <a:buSzPct val="100000"/>
                <a:buFont typeface="Times New Roman" charset="0"/>
                <a:buNone/>
              </a:pPr>
              <a:endParaRPr lang="en-US">
                <a:solidFill>
                  <a:srgbClr val="FFFFFF"/>
                </a:solidFill>
              </a:endParaRPr>
            </a:p>
          </p:txBody>
        </p:sp>
      </p:grpSp>
      <p:cxnSp>
        <p:nvCxnSpPr>
          <p:cNvPr id="10" name="AutoShape 20"/>
          <p:cNvCxnSpPr>
            <a:cxnSpLocks noChangeShapeType="1"/>
          </p:cNvCxnSpPr>
          <p:nvPr/>
        </p:nvCxnSpPr>
        <p:spPr bwMode="auto">
          <a:xfrm flipH="1">
            <a:off x="3859213" y="3411538"/>
            <a:ext cx="703262" cy="717550"/>
          </a:xfrm>
          <a:prstGeom prst="straightConnector1">
            <a:avLst/>
          </a:prstGeom>
          <a:noFill/>
          <a:ln w="38100" cmpd="sng">
            <a:solidFill>
              <a:schemeClr val="accent4"/>
            </a:solidFill>
            <a:round/>
            <a:headEnd/>
            <a:tailEnd type="triangle" w="med" len="med"/>
          </a:ln>
          <a:extLst>
            <a:ext uri="{909E8E84-426E-40dd-AFC4-6F175D3DCCD1}">
              <a14:hiddenFill xmlns:a14="http://schemas.microsoft.com/office/drawing/2010/main">
                <a:noFill/>
              </a14:hiddenFill>
            </a:ext>
          </a:extLst>
        </p:spPr>
      </p:cxnSp>
      <p:cxnSp>
        <p:nvCxnSpPr>
          <p:cNvPr id="11" name="AutoShape 21"/>
          <p:cNvCxnSpPr>
            <a:cxnSpLocks noChangeShapeType="1"/>
          </p:cNvCxnSpPr>
          <p:nvPr/>
        </p:nvCxnSpPr>
        <p:spPr bwMode="auto">
          <a:xfrm>
            <a:off x="4562475" y="3411538"/>
            <a:ext cx="655638" cy="728662"/>
          </a:xfrm>
          <a:prstGeom prst="straightConnector1">
            <a:avLst/>
          </a:prstGeom>
          <a:noFill/>
          <a:ln w="38100" cmpd="sng">
            <a:solidFill>
              <a:schemeClr val="accent4"/>
            </a:solidFill>
            <a:round/>
            <a:headEnd/>
            <a:tailEnd type="triangle" w="med" len="med"/>
          </a:ln>
          <a:extLst>
            <a:ext uri="{909E8E84-426E-40dd-AFC4-6F175D3DCCD1}">
              <a14:hiddenFill xmlns:a14="http://schemas.microsoft.com/office/drawing/2010/main">
                <a:noFill/>
              </a14:hiddenFill>
            </a:ext>
          </a:extLst>
        </p:spPr>
      </p:cxnSp>
      <p:sp>
        <p:nvSpPr>
          <p:cNvPr id="12" name="Text Box 22"/>
          <p:cNvSpPr txBox="1">
            <a:spLocks noChangeArrowheads="1"/>
          </p:cNvSpPr>
          <p:nvPr/>
        </p:nvSpPr>
        <p:spPr bwMode="auto">
          <a:xfrm>
            <a:off x="5578475" y="3065463"/>
            <a:ext cx="1211263" cy="747712"/>
          </a:xfrm>
          <a:prstGeom prst="rect">
            <a:avLst/>
          </a:prstGeom>
          <a:solidFill>
            <a:srgbClr val="666699"/>
          </a:solidFill>
          <a:ln w="9525">
            <a:noFill/>
            <a:miter lim="800000"/>
            <a:headEnd/>
            <a:tailEnd/>
          </a:ln>
          <a:effectLst/>
        </p:spPr>
        <p:txBody>
          <a:bodyPr lIns="92075" tIns="46038" rIns="92075" bIns="46038" anchor="ct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defRPr/>
            </a:pPr>
            <a:r>
              <a:rPr lang="en-US" sz="1800" b="1">
                <a:solidFill>
                  <a:prstClr val="white"/>
                </a:solidFill>
                <a:cs typeface="Arial" charset="0"/>
              </a:rPr>
              <a:t>stdout</a:t>
            </a:r>
            <a:endParaRPr lang="en-US" sz="3200" u="sng">
              <a:solidFill>
                <a:srgbClr val="195F9E"/>
              </a:solidFill>
              <a:effectLst>
                <a:outerShdw blurRad="38100" dist="38100" dir="2700000" algn="tl">
                  <a:srgbClr val="000000"/>
                </a:outerShdw>
              </a:effectLst>
              <a:cs typeface="Arial" charset="0"/>
            </a:endParaRPr>
          </a:p>
        </p:txBody>
      </p:sp>
      <p:sp>
        <p:nvSpPr>
          <p:cNvPr id="13" name="Text Box 23"/>
          <p:cNvSpPr txBox="1">
            <a:spLocks noChangeArrowheads="1"/>
          </p:cNvSpPr>
          <p:nvPr/>
        </p:nvSpPr>
        <p:spPr bwMode="auto">
          <a:xfrm>
            <a:off x="2195513" y="2960688"/>
            <a:ext cx="1046162" cy="892175"/>
          </a:xfrm>
          <a:prstGeom prst="rect">
            <a:avLst/>
          </a:prstGeom>
          <a:solidFill>
            <a:srgbClr val="993366"/>
          </a:solidFill>
          <a:ln w="9525">
            <a:noFill/>
            <a:miter lim="800000"/>
            <a:headEnd/>
            <a:tailEnd/>
          </a:ln>
          <a:effectLst/>
        </p:spPr>
        <p:txBody>
          <a:bodyPr lIns="92075" tIns="46038" rIns="92075" bIns="46038" anchor="ct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defRPr/>
            </a:pPr>
            <a:r>
              <a:rPr lang="en-US" sz="1800" b="1" dirty="0" err="1">
                <a:solidFill>
                  <a:prstClr val="white"/>
                </a:solidFill>
                <a:cs typeface="Arial" charset="0"/>
              </a:rPr>
              <a:t>stdin</a:t>
            </a:r>
            <a:endParaRPr lang="en-US" sz="1800" u="sng" dirty="0">
              <a:solidFill>
                <a:srgbClr val="195F9E"/>
              </a:solidFill>
              <a:effectLst>
                <a:outerShdw blurRad="38100" dist="38100" dir="2700000" algn="tl">
                  <a:srgbClr val="000000"/>
                </a:outerShdw>
              </a:effectLst>
              <a:cs typeface="Arial" charset="0"/>
            </a:endParaRPr>
          </a:p>
        </p:txBody>
      </p:sp>
      <p:sp>
        <p:nvSpPr>
          <p:cNvPr id="153612" name="AutoShape 24"/>
          <p:cNvSpPr>
            <a:spLocks noChangeArrowheads="1"/>
          </p:cNvSpPr>
          <p:nvPr/>
        </p:nvSpPr>
        <p:spPr bwMode="auto">
          <a:xfrm flipV="1">
            <a:off x="2197100" y="3863975"/>
            <a:ext cx="1382713" cy="7413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808080"/>
          </a:solidFill>
          <a:ln w="9525">
            <a:solidFill>
              <a:srgbClr val="808080"/>
            </a:solidFill>
            <a:miter lim="800000"/>
            <a:headEnd/>
            <a:tailEnd/>
          </a:ln>
        </p:spPr>
        <p:txBody>
          <a:bodyPr wrap="none" lIns="92075" tIns="46038" rIns="92075" bIns="0" anchor="ctr"/>
          <a:lstStyle/>
          <a:p>
            <a:endParaRPr lang="en-US"/>
          </a:p>
        </p:txBody>
      </p:sp>
      <p:sp>
        <p:nvSpPr>
          <p:cNvPr id="153613" name="AutoShape 25"/>
          <p:cNvSpPr>
            <a:spLocks noChangeArrowheads="1"/>
          </p:cNvSpPr>
          <p:nvPr/>
        </p:nvSpPr>
        <p:spPr bwMode="auto">
          <a:xfrm rot="5400000" flipH="1">
            <a:off x="5861051" y="3575050"/>
            <a:ext cx="671512" cy="125253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808080"/>
          </a:solidFill>
          <a:ln w="9525">
            <a:solidFill>
              <a:srgbClr val="808080"/>
            </a:solidFill>
            <a:miter lim="800000"/>
            <a:headEnd/>
            <a:tailEnd/>
          </a:ln>
        </p:spPr>
        <p:txBody>
          <a:bodyPr wrap="none" lIns="92075" tIns="46038" rIns="92075" bIns="0" anchor="ctr"/>
          <a:lstStyle/>
          <a:p>
            <a:endParaRPr lang="en-US"/>
          </a:p>
        </p:txBody>
      </p:sp>
      <p:sp>
        <p:nvSpPr>
          <p:cNvPr id="153614" name="AutoShape 26"/>
          <p:cNvSpPr>
            <a:spLocks noChangeArrowheads="1"/>
          </p:cNvSpPr>
          <p:nvPr/>
        </p:nvSpPr>
        <p:spPr bwMode="auto">
          <a:xfrm>
            <a:off x="4160838" y="4291013"/>
            <a:ext cx="782637" cy="290512"/>
          </a:xfrm>
          <a:prstGeom prst="rightArrow">
            <a:avLst>
              <a:gd name="adj1" fmla="val 50000"/>
              <a:gd name="adj2" fmla="val 67350"/>
            </a:avLst>
          </a:prstGeom>
          <a:solidFill>
            <a:srgbClr val="808080"/>
          </a:solidFill>
          <a:ln w="9525">
            <a:solidFill>
              <a:srgbClr val="808080"/>
            </a:solidFill>
            <a:miter lim="800000"/>
            <a:headEnd/>
            <a:tailEnd/>
          </a:ln>
        </p:spPr>
        <p:txBody>
          <a:bodyPr wrap="none" lIns="92075" tIns="46038" rIns="92075" bIns="0" anchor="ctr"/>
          <a:lstStyle/>
          <a:p>
            <a:pPr>
              <a:buClr>
                <a:srgbClr val="000000"/>
              </a:buClr>
              <a:buSzPct val="100000"/>
              <a:buFont typeface="Times New Roman" charset="0"/>
              <a:buNone/>
            </a:pPr>
            <a:endParaRPr lang="en-US">
              <a:solidFill>
                <a:srgbClr val="FFFFFF"/>
              </a:solidFill>
            </a:endParaRPr>
          </a:p>
        </p:txBody>
      </p:sp>
      <p:sp>
        <p:nvSpPr>
          <p:cNvPr id="28" name="Rectangle 27"/>
          <p:cNvSpPr/>
          <p:nvPr/>
        </p:nvSpPr>
        <p:spPr>
          <a:xfrm>
            <a:off x="506413" y="1752600"/>
            <a:ext cx="3455987" cy="884238"/>
          </a:xfrm>
          <a:prstGeom prst="rect">
            <a:avLst/>
          </a:prstGeom>
        </p:spPr>
        <p:txBody>
          <a:bodyPr>
            <a:spAutoFit/>
          </a:bodyPr>
          <a:lstStyle/>
          <a:p>
            <a:pPr defTabSz="914400" fontAlgn="auto">
              <a:lnSpc>
                <a:spcPct val="85000"/>
              </a:lnSpc>
              <a:spcBef>
                <a:spcPts val="0"/>
              </a:spcBef>
              <a:spcAft>
                <a:spcPts val="0"/>
              </a:spcAft>
              <a:defRPr/>
            </a:pPr>
            <a:r>
              <a:rPr lang="en-US" sz="2000" kern="0" dirty="0">
                <a:solidFill>
                  <a:schemeClr val="accent3"/>
                </a:solidFill>
              </a:rPr>
              <a:t>Standard </a:t>
            </a:r>
            <a:r>
              <a:rPr lang="en-US" sz="2000" kern="0" dirty="0" err="1">
                <a:solidFill>
                  <a:schemeClr val="accent3"/>
                </a:solidFill>
              </a:rPr>
              <a:t>unix</a:t>
            </a:r>
            <a:r>
              <a:rPr lang="en-US" sz="2000" kern="0" dirty="0">
                <a:solidFill>
                  <a:schemeClr val="accent3"/>
                </a:solidFill>
              </a:rPr>
              <a:t> programs read a byte stream from </a:t>
            </a:r>
            <a:r>
              <a:rPr lang="en-US" sz="2000" kern="0" dirty="0">
                <a:solidFill>
                  <a:srgbClr val="651222"/>
                </a:solidFill>
              </a:rPr>
              <a:t>standard input </a:t>
            </a:r>
            <a:r>
              <a:rPr lang="en-US" sz="2000" kern="0" dirty="0">
                <a:solidFill>
                  <a:schemeClr val="accent3"/>
                </a:solidFill>
              </a:rPr>
              <a:t>(</a:t>
            </a:r>
            <a:r>
              <a:rPr lang="en-US" sz="2000" kern="0" dirty="0" err="1">
                <a:solidFill>
                  <a:schemeClr val="accent3"/>
                </a:solidFill>
              </a:rPr>
              <a:t>fd</a:t>
            </a:r>
            <a:r>
              <a:rPr lang="en-US" sz="2000" kern="0" dirty="0">
                <a:solidFill>
                  <a:schemeClr val="accent3"/>
                </a:solidFill>
              </a:rPr>
              <a:t>==0).</a:t>
            </a:r>
            <a:endParaRPr lang="en-US" sz="3600" kern="0" dirty="0">
              <a:solidFill>
                <a:schemeClr val="accent3"/>
              </a:solidFill>
            </a:endParaRPr>
          </a:p>
        </p:txBody>
      </p:sp>
      <p:cxnSp>
        <p:nvCxnSpPr>
          <p:cNvPr id="153616" name="Straight Connector 292"/>
          <p:cNvCxnSpPr>
            <a:cxnSpLocks noChangeShapeType="1"/>
          </p:cNvCxnSpPr>
          <p:nvPr/>
        </p:nvCxnSpPr>
        <p:spPr bwMode="auto">
          <a:xfrm flipH="1" flipV="1">
            <a:off x="1524000" y="2636838"/>
            <a:ext cx="671513" cy="665162"/>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30" name="Rectangle 29"/>
          <p:cNvSpPr/>
          <p:nvPr/>
        </p:nvSpPr>
        <p:spPr>
          <a:xfrm>
            <a:off x="5791200" y="1814513"/>
            <a:ext cx="3886200" cy="623887"/>
          </a:xfrm>
          <a:prstGeom prst="rect">
            <a:avLst/>
          </a:prstGeom>
        </p:spPr>
        <p:txBody>
          <a:bodyPr>
            <a:spAutoFit/>
          </a:bodyPr>
          <a:lstStyle/>
          <a:p>
            <a:pPr defTabSz="914400" fontAlgn="auto">
              <a:lnSpc>
                <a:spcPct val="85000"/>
              </a:lnSpc>
              <a:spcBef>
                <a:spcPts val="0"/>
              </a:spcBef>
              <a:spcAft>
                <a:spcPts val="0"/>
              </a:spcAft>
              <a:defRPr/>
            </a:pPr>
            <a:r>
              <a:rPr lang="en-US" sz="2000" kern="0" dirty="0">
                <a:solidFill>
                  <a:schemeClr val="accent3"/>
                </a:solidFill>
              </a:rPr>
              <a:t>They write their output to </a:t>
            </a:r>
            <a:r>
              <a:rPr lang="en-US" sz="2000" kern="0" dirty="0">
                <a:solidFill>
                  <a:srgbClr val="651222"/>
                </a:solidFill>
              </a:rPr>
              <a:t>standard output </a:t>
            </a:r>
            <a:r>
              <a:rPr lang="en-US" sz="2000" kern="0" dirty="0">
                <a:solidFill>
                  <a:schemeClr val="accent3"/>
                </a:solidFill>
              </a:rPr>
              <a:t>(</a:t>
            </a:r>
            <a:r>
              <a:rPr lang="en-US" sz="2000" kern="0" dirty="0" err="1">
                <a:solidFill>
                  <a:schemeClr val="accent3"/>
                </a:solidFill>
              </a:rPr>
              <a:t>fd</a:t>
            </a:r>
            <a:r>
              <a:rPr lang="en-US" sz="2000" kern="0" dirty="0">
                <a:solidFill>
                  <a:schemeClr val="accent3"/>
                </a:solidFill>
              </a:rPr>
              <a:t>==1).</a:t>
            </a:r>
            <a:endParaRPr lang="en-US" sz="3600" kern="0" dirty="0">
              <a:solidFill>
                <a:schemeClr val="accent3"/>
              </a:solidFill>
            </a:endParaRPr>
          </a:p>
        </p:txBody>
      </p:sp>
      <p:cxnSp>
        <p:nvCxnSpPr>
          <p:cNvPr id="153618" name="Straight Connector 292"/>
          <p:cNvCxnSpPr>
            <a:cxnSpLocks noChangeShapeType="1"/>
          </p:cNvCxnSpPr>
          <p:nvPr/>
        </p:nvCxnSpPr>
        <p:spPr bwMode="auto">
          <a:xfrm flipV="1">
            <a:off x="6823075" y="2395538"/>
            <a:ext cx="685800" cy="906462"/>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36" name="Rectangle 35"/>
          <p:cNvSpPr/>
          <p:nvPr/>
        </p:nvSpPr>
        <p:spPr>
          <a:xfrm>
            <a:off x="4038600" y="5486400"/>
            <a:ext cx="2562225" cy="1146175"/>
          </a:xfrm>
          <a:prstGeom prst="rect">
            <a:avLst/>
          </a:prstGeom>
        </p:spPr>
        <p:txBody>
          <a:bodyPr>
            <a:spAutoFit/>
          </a:bodyPr>
          <a:lstStyle/>
          <a:p>
            <a:pPr defTabSz="914400" fontAlgn="auto">
              <a:lnSpc>
                <a:spcPct val="85000"/>
              </a:lnSpc>
              <a:spcBef>
                <a:spcPts val="0"/>
              </a:spcBef>
              <a:spcAft>
                <a:spcPts val="0"/>
              </a:spcAft>
              <a:defRPr/>
            </a:pPr>
            <a:r>
              <a:rPr lang="en-US" sz="2000" kern="0" dirty="0">
                <a:solidFill>
                  <a:schemeClr val="accent3"/>
                </a:solidFill>
              </a:rPr>
              <a:t>That style makes it easy to combine simple programs using pipes or files.</a:t>
            </a:r>
            <a:endParaRPr lang="en-US" sz="3600" kern="0" dirty="0">
              <a:solidFill>
                <a:schemeClr val="accent3"/>
              </a:solidFill>
            </a:endParaRPr>
          </a:p>
        </p:txBody>
      </p:sp>
      <p:cxnSp>
        <p:nvCxnSpPr>
          <p:cNvPr id="153620" name="Straight Connector 292"/>
          <p:cNvCxnSpPr>
            <a:cxnSpLocks noChangeShapeType="1"/>
            <a:endCxn id="36" idx="0"/>
          </p:cNvCxnSpPr>
          <p:nvPr/>
        </p:nvCxnSpPr>
        <p:spPr bwMode="auto">
          <a:xfrm>
            <a:off x="4522788" y="4530725"/>
            <a:ext cx="796925" cy="955675"/>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40" name="Rectangle 39"/>
          <p:cNvSpPr/>
          <p:nvPr/>
        </p:nvSpPr>
        <p:spPr>
          <a:xfrm>
            <a:off x="990600" y="5668962"/>
            <a:ext cx="2959100" cy="884238"/>
          </a:xfrm>
          <a:prstGeom prst="rect">
            <a:avLst/>
          </a:prstGeom>
        </p:spPr>
        <p:txBody>
          <a:bodyPr>
            <a:spAutoFit/>
          </a:bodyPr>
          <a:lstStyle/>
          <a:p>
            <a:pPr defTabSz="914400" fontAlgn="auto">
              <a:lnSpc>
                <a:spcPct val="85000"/>
              </a:lnSpc>
              <a:spcBef>
                <a:spcPts val="0"/>
              </a:spcBef>
              <a:spcAft>
                <a:spcPts val="0"/>
              </a:spcAft>
              <a:defRPr/>
            </a:pPr>
            <a:r>
              <a:rPr lang="en-US" sz="2000" kern="0" dirty="0">
                <a:solidFill>
                  <a:schemeClr val="accent3"/>
                </a:solidFill>
              </a:rPr>
              <a:t>If the parent sets it up, the program doesn’t even have to know.</a:t>
            </a:r>
            <a:endParaRPr lang="en-US" sz="3600" kern="0" dirty="0">
              <a:solidFill>
                <a:schemeClr val="accent3"/>
              </a:solidFill>
            </a:endParaRPr>
          </a:p>
        </p:txBody>
      </p:sp>
      <p:sp>
        <p:nvSpPr>
          <p:cNvPr id="42" name="Rectangle 41"/>
          <p:cNvSpPr/>
          <p:nvPr/>
        </p:nvSpPr>
        <p:spPr>
          <a:xfrm>
            <a:off x="228600" y="4227513"/>
            <a:ext cx="2438400" cy="1146175"/>
          </a:xfrm>
          <a:prstGeom prst="rect">
            <a:avLst/>
          </a:prstGeom>
        </p:spPr>
        <p:txBody>
          <a:bodyPr>
            <a:spAutoFit/>
          </a:bodyPr>
          <a:lstStyle/>
          <a:p>
            <a:pPr defTabSz="914400" fontAlgn="auto">
              <a:lnSpc>
                <a:spcPct val="85000"/>
              </a:lnSpc>
              <a:spcBef>
                <a:spcPts val="0"/>
              </a:spcBef>
              <a:spcAft>
                <a:spcPts val="0"/>
              </a:spcAft>
              <a:defRPr/>
            </a:pPr>
            <a:r>
              <a:rPr lang="en-US" sz="2000" kern="0" dirty="0" err="1">
                <a:solidFill>
                  <a:schemeClr val="accent3"/>
                </a:solidFill>
              </a:rPr>
              <a:t>Stdin</a:t>
            </a:r>
            <a:r>
              <a:rPr lang="en-US" sz="2000" kern="0" dirty="0">
                <a:solidFill>
                  <a:schemeClr val="accent3"/>
                </a:solidFill>
              </a:rPr>
              <a:t> or </a:t>
            </a:r>
            <a:r>
              <a:rPr lang="en-US" sz="2000" kern="0" dirty="0" err="1">
                <a:solidFill>
                  <a:schemeClr val="accent3"/>
                </a:solidFill>
              </a:rPr>
              <a:t>stdout</a:t>
            </a:r>
            <a:r>
              <a:rPr lang="en-US" sz="2000" kern="0" dirty="0">
                <a:solidFill>
                  <a:schemeClr val="accent3"/>
                </a:solidFill>
              </a:rPr>
              <a:t> might be bound to a file, pipe, device, or network socket.</a:t>
            </a:r>
            <a:endParaRPr lang="en-US" sz="3600" kern="0" dirty="0">
              <a:solidFill>
                <a:schemeClr val="accent3"/>
              </a:solidFill>
            </a:endParaRPr>
          </a:p>
        </p:txBody>
      </p:sp>
      <p:cxnSp>
        <p:nvCxnSpPr>
          <p:cNvPr id="153623" name="Straight Connector 292"/>
          <p:cNvCxnSpPr>
            <a:cxnSpLocks noChangeShapeType="1"/>
            <a:endCxn id="40" idx="0"/>
          </p:cNvCxnSpPr>
          <p:nvPr/>
        </p:nvCxnSpPr>
        <p:spPr bwMode="auto">
          <a:xfrm flipH="1">
            <a:off x="2470150" y="3505200"/>
            <a:ext cx="1720850" cy="2163762"/>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37" name="Rectangle 36"/>
          <p:cNvSpPr/>
          <p:nvPr/>
        </p:nvSpPr>
        <p:spPr>
          <a:xfrm>
            <a:off x="6781800" y="4648200"/>
            <a:ext cx="2133600" cy="1408078"/>
          </a:xfrm>
          <a:prstGeom prst="rect">
            <a:avLst/>
          </a:prstGeom>
        </p:spPr>
        <p:txBody>
          <a:bodyPr wrap="square">
            <a:spAutoFit/>
          </a:bodyPr>
          <a:lstStyle/>
          <a:p>
            <a:pPr defTabSz="914400" fontAlgn="auto">
              <a:lnSpc>
                <a:spcPct val="85000"/>
              </a:lnSpc>
              <a:spcBef>
                <a:spcPts val="0"/>
              </a:spcBef>
              <a:spcAft>
                <a:spcPts val="0"/>
              </a:spcAft>
              <a:defRPr/>
            </a:pPr>
            <a:r>
              <a:rPr lang="en-US" sz="2000" kern="0" dirty="0" smtClean="0">
                <a:solidFill>
                  <a:schemeClr val="accent3"/>
                </a:solidFill>
              </a:rPr>
              <a:t>The processes may run concurrently and are automatically synchronized</a:t>
            </a:r>
            <a:endParaRPr lang="en-US" sz="3600" kern="0" dirty="0">
              <a:solidFill>
                <a:schemeClr val="accent3"/>
              </a:solidFill>
            </a:endParaRPr>
          </a:p>
        </p:txBody>
      </p:sp>
    </p:spTree>
    <p:extLst>
      <p:ext uri="{BB962C8B-B14F-4D97-AF65-F5344CB8AC3E}">
        <p14:creationId xmlns:p14="http://schemas.microsoft.com/office/powerpoint/2010/main" val="179257818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7432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4" name="Title 1"/>
          <p:cNvSpPr>
            <a:spLocks noGrp="1"/>
          </p:cNvSpPr>
          <p:nvPr>
            <p:ph type="title"/>
          </p:nvPr>
        </p:nvSpPr>
        <p:spPr/>
        <p:txBody>
          <a:bodyPr/>
          <a:lstStyle/>
          <a:p>
            <a:pPr eaLnBrk="1" hangingPunct="1"/>
            <a:r>
              <a:rPr lang="en-US">
                <a:latin typeface="Arial" charset="0"/>
                <a:ea typeface="ＭＳ Ｐゴシック" charset="0"/>
              </a:rPr>
              <a:t>Platform abstractions</a:t>
            </a:r>
          </a:p>
        </p:txBody>
      </p:sp>
      <p:sp>
        <p:nvSpPr>
          <p:cNvPr id="131075" name="Content Placeholder 1"/>
          <p:cNvSpPr>
            <a:spLocks noGrp="1"/>
          </p:cNvSpPr>
          <p:nvPr>
            <p:ph idx="1"/>
          </p:nvPr>
        </p:nvSpPr>
        <p:spPr>
          <a:xfrm>
            <a:off x="384175" y="1600200"/>
            <a:ext cx="8226425" cy="4111625"/>
          </a:xfrm>
        </p:spPr>
        <p:txBody>
          <a:bodyPr/>
          <a:lstStyle/>
          <a:p>
            <a:pPr eaLnBrk="1" hangingPunct="1"/>
            <a:r>
              <a:rPr lang="en-US" dirty="0">
                <a:latin typeface="Arial" charset="0"/>
                <a:ea typeface="ＭＳ Ｐゴシック" charset="0"/>
              </a:rPr>
              <a:t>Platforms provide “</a:t>
            </a:r>
            <a:r>
              <a:rPr lang="en-US" altLang="ja-JP" dirty="0">
                <a:latin typeface="Arial" charset="0"/>
                <a:ea typeface="ＭＳ Ｐゴシック" charset="0"/>
              </a:rPr>
              <a:t>building blocks</a:t>
            </a:r>
            <a:r>
              <a:rPr lang="en-US" dirty="0">
                <a:latin typeface="Arial" charset="0"/>
                <a:ea typeface="ＭＳ Ｐゴシック" charset="0"/>
              </a:rPr>
              <a:t>”</a:t>
            </a:r>
            <a:r>
              <a:rPr lang="en-US" altLang="ja-JP" dirty="0">
                <a:latin typeface="Arial" charset="0"/>
                <a:ea typeface="ＭＳ Ｐゴシック" charset="0"/>
              </a:rPr>
              <a:t>…</a:t>
            </a:r>
          </a:p>
          <a:p>
            <a:pPr eaLnBrk="1" hangingPunct="1"/>
            <a:r>
              <a:rPr lang="en-US" dirty="0">
                <a:latin typeface="Arial" charset="0"/>
                <a:ea typeface="ＭＳ Ｐゴシック" charset="0"/>
              </a:rPr>
              <a:t>…and APIs to use them.</a:t>
            </a:r>
          </a:p>
          <a:p>
            <a:pPr lvl="1" eaLnBrk="1" hangingPunct="1"/>
            <a:r>
              <a:rPr lang="en-US" dirty="0">
                <a:latin typeface="Arial" charset="0"/>
                <a:ea typeface="ＭＳ Ｐゴシック" charset="0"/>
              </a:rPr>
              <a:t>Instantiate/create/allocate </a:t>
            </a:r>
          </a:p>
          <a:p>
            <a:pPr lvl="1" eaLnBrk="1" hangingPunct="1"/>
            <a:r>
              <a:rPr lang="en-US" dirty="0">
                <a:latin typeface="Arial" charset="0"/>
                <a:ea typeface="ＭＳ Ｐゴシック" charset="0"/>
              </a:rPr>
              <a:t>Manipulate/configure</a:t>
            </a:r>
          </a:p>
          <a:p>
            <a:pPr lvl="1" eaLnBrk="1" hangingPunct="1"/>
            <a:r>
              <a:rPr lang="en-US" dirty="0">
                <a:latin typeface="Arial" charset="0"/>
                <a:ea typeface="ＭＳ Ｐゴシック" charset="0"/>
              </a:rPr>
              <a:t>Attach/detach</a:t>
            </a:r>
          </a:p>
          <a:p>
            <a:pPr lvl="1" eaLnBrk="1" hangingPunct="1"/>
            <a:r>
              <a:rPr lang="en-US" dirty="0">
                <a:latin typeface="Arial" charset="0"/>
                <a:ea typeface="ＭＳ Ｐゴシック" charset="0"/>
              </a:rPr>
              <a:t>Combine in uniform ways</a:t>
            </a:r>
          </a:p>
          <a:p>
            <a:pPr lvl="1" eaLnBrk="1" hangingPunct="1"/>
            <a:r>
              <a:rPr lang="en-US" dirty="0">
                <a:latin typeface="Arial" charset="0"/>
                <a:ea typeface="ＭＳ Ｐゴシック" charset="0"/>
              </a:rPr>
              <a:t>Release/</a:t>
            </a:r>
            <a:r>
              <a:rPr lang="en-US" dirty="0" smtClean="0">
                <a:latin typeface="Arial" charset="0"/>
                <a:ea typeface="ＭＳ Ｐゴシック" charset="0"/>
              </a:rPr>
              <a:t>destroy</a:t>
            </a:r>
            <a:endParaRPr lang="en-US" dirty="0">
              <a:latin typeface="Arial" charset="0"/>
              <a:ea typeface="ＭＳ Ｐゴシック" charset="0"/>
            </a:endParaRPr>
          </a:p>
        </p:txBody>
      </p:sp>
      <p:sp>
        <p:nvSpPr>
          <p:cNvPr id="131077" name="Rectangle 3"/>
          <p:cNvSpPr>
            <a:spLocks noChangeArrowheads="1"/>
          </p:cNvSpPr>
          <p:nvPr/>
        </p:nvSpPr>
        <p:spPr bwMode="auto">
          <a:xfrm>
            <a:off x="381000" y="5334000"/>
            <a:ext cx="6019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003367"/>
                </a:solidFill>
              </a:rPr>
              <a:t>The choice of abstractions reflects a philosophy of how to build and organize software systems.</a:t>
            </a:r>
          </a:p>
        </p:txBody>
      </p:sp>
      <p:pic>
        <p:nvPicPr>
          <p:cNvPr id="13107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5875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48684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4" descr="b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4" name="Oval 5"/>
          <p:cNvSpPr>
            <a:spLocks noChangeArrowheads="1"/>
          </p:cNvSpPr>
          <p:nvPr/>
        </p:nvSpPr>
        <p:spPr bwMode="auto">
          <a:xfrm>
            <a:off x="1219200" y="1995488"/>
            <a:ext cx="7696200" cy="471011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Clr>
                <a:srgbClr val="000000"/>
              </a:buClr>
              <a:buSzPct val="100000"/>
              <a:buFont typeface="Times New Roman" charset="0"/>
              <a:buNone/>
            </a:pPr>
            <a:endParaRPr lang="en-US" sz="1800">
              <a:solidFill>
                <a:srgbClr val="22228B"/>
              </a:solidFill>
            </a:endParaRPr>
          </a:p>
        </p:txBody>
      </p:sp>
      <p:sp>
        <p:nvSpPr>
          <p:cNvPr id="151555" name="Oval 6"/>
          <p:cNvSpPr>
            <a:spLocks noChangeArrowheads="1"/>
          </p:cNvSpPr>
          <p:nvPr/>
        </p:nvSpPr>
        <p:spPr bwMode="auto">
          <a:xfrm>
            <a:off x="2133600" y="2581275"/>
            <a:ext cx="5715000" cy="3581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Clr>
                <a:srgbClr val="000000"/>
              </a:buClr>
              <a:buSzPct val="100000"/>
              <a:buFont typeface="Times New Roman" charset="0"/>
              <a:buNone/>
            </a:pPr>
            <a:endParaRPr lang="en-US" sz="1800">
              <a:solidFill>
                <a:srgbClr val="22228B"/>
              </a:solidFill>
            </a:endParaRPr>
          </a:p>
        </p:txBody>
      </p:sp>
      <p:sp>
        <p:nvSpPr>
          <p:cNvPr id="151556" name="Oval 7"/>
          <p:cNvSpPr>
            <a:spLocks noChangeArrowheads="1"/>
          </p:cNvSpPr>
          <p:nvPr/>
        </p:nvSpPr>
        <p:spPr bwMode="auto">
          <a:xfrm>
            <a:off x="3048000" y="3267075"/>
            <a:ext cx="3886200" cy="2286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Clr>
                <a:srgbClr val="000000"/>
              </a:buClr>
              <a:buSzPct val="100000"/>
              <a:buFont typeface="Times New Roman" charset="0"/>
              <a:buNone/>
            </a:pPr>
            <a:endParaRPr lang="en-US" sz="1800">
              <a:solidFill>
                <a:srgbClr val="22228B"/>
              </a:solidFill>
            </a:endParaRPr>
          </a:p>
        </p:txBody>
      </p:sp>
      <p:sp>
        <p:nvSpPr>
          <p:cNvPr id="151557" name="Oval 8"/>
          <p:cNvSpPr>
            <a:spLocks noChangeArrowheads="1"/>
          </p:cNvSpPr>
          <p:nvPr/>
        </p:nvSpPr>
        <p:spPr bwMode="auto">
          <a:xfrm>
            <a:off x="4191000" y="3800475"/>
            <a:ext cx="1524000" cy="1219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Clr>
                <a:srgbClr val="000000"/>
              </a:buClr>
              <a:buSzPct val="100000"/>
              <a:buFont typeface="Times New Roman" charset="0"/>
              <a:buNone/>
            </a:pPr>
            <a:endParaRPr lang="en-US" sz="1800">
              <a:solidFill>
                <a:srgbClr val="22228B"/>
              </a:solidFill>
            </a:endParaRPr>
          </a:p>
        </p:txBody>
      </p:sp>
      <p:sp>
        <p:nvSpPr>
          <p:cNvPr id="151558" name="Line 9"/>
          <p:cNvSpPr>
            <a:spLocks noChangeShapeType="1"/>
          </p:cNvSpPr>
          <p:nvPr/>
        </p:nvSpPr>
        <p:spPr bwMode="auto">
          <a:xfrm flipH="1" flipV="1">
            <a:off x="2960688" y="2393950"/>
            <a:ext cx="657225" cy="1138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59" name="Line 10"/>
          <p:cNvSpPr>
            <a:spLocks noChangeShapeType="1"/>
          </p:cNvSpPr>
          <p:nvPr/>
        </p:nvSpPr>
        <p:spPr bwMode="auto">
          <a:xfrm flipH="1" flipV="1">
            <a:off x="4267200" y="2657475"/>
            <a:ext cx="228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60" name="Line 11"/>
          <p:cNvSpPr>
            <a:spLocks noChangeShapeType="1"/>
          </p:cNvSpPr>
          <p:nvPr/>
        </p:nvSpPr>
        <p:spPr bwMode="auto">
          <a:xfrm flipV="1">
            <a:off x="5105400" y="2581275"/>
            <a:ext cx="152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61" name="Line 12"/>
          <p:cNvSpPr>
            <a:spLocks noChangeShapeType="1"/>
          </p:cNvSpPr>
          <p:nvPr/>
        </p:nvSpPr>
        <p:spPr bwMode="auto">
          <a:xfrm flipV="1">
            <a:off x="5867400" y="2733675"/>
            <a:ext cx="457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62" name="Line 13"/>
          <p:cNvSpPr>
            <a:spLocks noChangeShapeType="1"/>
          </p:cNvSpPr>
          <p:nvPr/>
        </p:nvSpPr>
        <p:spPr bwMode="auto">
          <a:xfrm flipV="1">
            <a:off x="6477000" y="3267075"/>
            <a:ext cx="685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63" name="Line 14"/>
          <p:cNvSpPr>
            <a:spLocks noChangeShapeType="1"/>
          </p:cNvSpPr>
          <p:nvPr/>
        </p:nvSpPr>
        <p:spPr bwMode="auto">
          <a:xfrm>
            <a:off x="6934200" y="4333875"/>
            <a:ext cx="990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64" name="Line 15"/>
          <p:cNvSpPr>
            <a:spLocks noChangeShapeType="1"/>
          </p:cNvSpPr>
          <p:nvPr/>
        </p:nvSpPr>
        <p:spPr bwMode="auto">
          <a:xfrm>
            <a:off x="6629400" y="5019675"/>
            <a:ext cx="4572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65" name="Line 16"/>
          <p:cNvSpPr>
            <a:spLocks noChangeShapeType="1"/>
          </p:cNvSpPr>
          <p:nvPr/>
        </p:nvSpPr>
        <p:spPr bwMode="auto">
          <a:xfrm>
            <a:off x="5791200" y="5476875"/>
            <a:ext cx="762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66" name="Line 17"/>
          <p:cNvSpPr>
            <a:spLocks noChangeShapeType="1"/>
          </p:cNvSpPr>
          <p:nvPr/>
        </p:nvSpPr>
        <p:spPr bwMode="auto">
          <a:xfrm flipH="1">
            <a:off x="2286000" y="4562475"/>
            <a:ext cx="7620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67" name="Line 18"/>
          <p:cNvSpPr>
            <a:spLocks noChangeShapeType="1"/>
          </p:cNvSpPr>
          <p:nvPr/>
        </p:nvSpPr>
        <p:spPr bwMode="auto">
          <a:xfrm flipH="1" flipV="1">
            <a:off x="2362200" y="3724275"/>
            <a:ext cx="838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68" name="Line 19"/>
          <p:cNvSpPr>
            <a:spLocks noChangeShapeType="1"/>
          </p:cNvSpPr>
          <p:nvPr/>
        </p:nvSpPr>
        <p:spPr bwMode="auto">
          <a:xfrm>
            <a:off x="4876800" y="5553075"/>
            <a:ext cx="76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69" name="Text Box 20"/>
          <p:cNvSpPr txBox="1">
            <a:spLocks noChangeArrowheads="1"/>
          </p:cNvSpPr>
          <p:nvPr/>
        </p:nvSpPr>
        <p:spPr bwMode="auto">
          <a:xfrm>
            <a:off x="3505200" y="2157413"/>
            <a:ext cx="358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spcBef>
                <a:spcPct val="50000"/>
              </a:spcBef>
              <a:buClr>
                <a:srgbClr val="000000"/>
              </a:buClr>
              <a:buSzPct val="100000"/>
              <a:buFont typeface="Times New Roman" charset="0"/>
              <a:buNone/>
            </a:pPr>
            <a:r>
              <a:rPr lang="en-US" sz="2000">
                <a:solidFill>
                  <a:srgbClr val="22228B"/>
                </a:solidFill>
              </a:rPr>
              <a:t>Other application programs</a:t>
            </a:r>
            <a:endParaRPr lang="he-IL" sz="2000">
              <a:solidFill>
                <a:srgbClr val="22228B"/>
              </a:solidFill>
            </a:endParaRPr>
          </a:p>
        </p:txBody>
      </p:sp>
      <p:sp>
        <p:nvSpPr>
          <p:cNvPr id="151570" name="Text Box 21"/>
          <p:cNvSpPr txBox="1">
            <a:spLocks noChangeArrowheads="1"/>
          </p:cNvSpPr>
          <p:nvPr/>
        </p:nvSpPr>
        <p:spPr bwMode="auto">
          <a:xfrm>
            <a:off x="1371600" y="4257675"/>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spcBef>
                <a:spcPct val="50000"/>
              </a:spcBef>
              <a:buClr>
                <a:srgbClr val="000000"/>
              </a:buClr>
              <a:buSzPct val="100000"/>
              <a:buFont typeface="Times New Roman" charset="0"/>
              <a:buNone/>
            </a:pPr>
            <a:r>
              <a:rPr lang="en-US" sz="1800">
                <a:solidFill>
                  <a:srgbClr val="22228B"/>
                </a:solidFill>
              </a:rPr>
              <a:t>  cc</a:t>
            </a:r>
            <a:endParaRPr lang="he-IL" sz="1800">
              <a:solidFill>
                <a:srgbClr val="22228B"/>
              </a:solidFill>
            </a:endParaRPr>
          </a:p>
        </p:txBody>
      </p:sp>
      <p:sp>
        <p:nvSpPr>
          <p:cNvPr id="151571" name="Text Box 22"/>
          <p:cNvSpPr txBox="1">
            <a:spLocks noChangeArrowheads="1"/>
          </p:cNvSpPr>
          <p:nvPr/>
        </p:nvSpPr>
        <p:spPr bwMode="auto">
          <a:xfrm>
            <a:off x="3309938" y="6119813"/>
            <a:ext cx="525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spcBef>
                <a:spcPct val="50000"/>
              </a:spcBef>
              <a:buClr>
                <a:srgbClr val="000000"/>
              </a:buClr>
              <a:buSzPct val="100000"/>
              <a:buFont typeface="Times New Roman" charset="0"/>
              <a:buNone/>
            </a:pPr>
            <a:r>
              <a:rPr lang="en-US" sz="2000">
                <a:solidFill>
                  <a:srgbClr val="22228B"/>
                </a:solidFill>
              </a:rPr>
              <a:t>     Other application programs</a:t>
            </a:r>
            <a:r>
              <a:rPr lang="en-US" sz="1800">
                <a:solidFill>
                  <a:srgbClr val="22228B"/>
                </a:solidFill>
              </a:rPr>
              <a:t>                 </a:t>
            </a:r>
            <a:endParaRPr lang="he-IL" sz="1800">
              <a:solidFill>
                <a:srgbClr val="22228B"/>
              </a:solidFill>
            </a:endParaRPr>
          </a:p>
        </p:txBody>
      </p:sp>
      <p:sp>
        <p:nvSpPr>
          <p:cNvPr id="151572" name="Line 23"/>
          <p:cNvSpPr>
            <a:spLocks noChangeShapeType="1"/>
          </p:cNvSpPr>
          <p:nvPr/>
        </p:nvSpPr>
        <p:spPr bwMode="auto">
          <a:xfrm flipH="1">
            <a:off x="3124200" y="5324475"/>
            <a:ext cx="68580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73" name="Text Box 24"/>
          <p:cNvSpPr txBox="1">
            <a:spLocks noChangeArrowheads="1"/>
          </p:cNvSpPr>
          <p:nvPr/>
        </p:nvSpPr>
        <p:spPr bwMode="auto">
          <a:xfrm>
            <a:off x="4279900" y="41814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spcBef>
                <a:spcPct val="50000"/>
              </a:spcBef>
              <a:buClr>
                <a:srgbClr val="000000"/>
              </a:buClr>
              <a:buSzPct val="100000"/>
              <a:buFont typeface="Times New Roman" charset="0"/>
              <a:buNone/>
            </a:pPr>
            <a:r>
              <a:rPr lang="en-US" sz="1800">
                <a:solidFill>
                  <a:srgbClr val="22228B"/>
                </a:solidFill>
              </a:rPr>
              <a:t>Hardware</a:t>
            </a:r>
            <a:endParaRPr lang="he-IL" sz="1800">
              <a:solidFill>
                <a:srgbClr val="22228B"/>
              </a:solidFill>
            </a:endParaRPr>
          </a:p>
        </p:txBody>
      </p:sp>
      <p:sp>
        <p:nvSpPr>
          <p:cNvPr id="151574" name="Text Box 25"/>
          <p:cNvSpPr txBox="1">
            <a:spLocks noChangeArrowheads="1"/>
          </p:cNvSpPr>
          <p:nvPr/>
        </p:nvSpPr>
        <p:spPr bwMode="auto">
          <a:xfrm>
            <a:off x="4343400" y="3419475"/>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spcBef>
                <a:spcPct val="50000"/>
              </a:spcBef>
              <a:buClr>
                <a:srgbClr val="000000"/>
              </a:buClr>
              <a:buSzPct val="100000"/>
              <a:buFont typeface="Times New Roman" charset="0"/>
              <a:buNone/>
            </a:pPr>
            <a:r>
              <a:rPr lang="en-US" sz="1800">
                <a:solidFill>
                  <a:srgbClr val="22228B"/>
                </a:solidFill>
              </a:rPr>
              <a:t>Kernel       </a:t>
            </a:r>
            <a:endParaRPr lang="he-IL" sz="1800">
              <a:solidFill>
                <a:srgbClr val="22228B"/>
              </a:solidFill>
            </a:endParaRPr>
          </a:p>
        </p:txBody>
      </p:sp>
      <p:sp>
        <p:nvSpPr>
          <p:cNvPr id="151575" name="Text Box 26"/>
          <p:cNvSpPr txBox="1">
            <a:spLocks noChangeArrowheads="1"/>
          </p:cNvSpPr>
          <p:nvPr/>
        </p:nvSpPr>
        <p:spPr bwMode="auto">
          <a:xfrm>
            <a:off x="3733800" y="2962275"/>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spcBef>
                <a:spcPct val="50000"/>
              </a:spcBef>
              <a:buClr>
                <a:srgbClr val="000000"/>
              </a:buClr>
              <a:buSzPct val="100000"/>
              <a:buFont typeface="Times New Roman" charset="0"/>
              <a:buNone/>
            </a:pPr>
            <a:endParaRPr lang="en-US" sz="1600">
              <a:solidFill>
                <a:srgbClr val="22228B"/>
              </a:solidFill>
            </a:endParaRPr>
          </a:p>
        </p:txBody>
      </p:sp>
      <p:sp>
        <p:nvSpPr>
          <p:cNvPr id="151576" name="Text Box 27"/>
          <p:cNvSpPr txBox="1">
            <a:spLocks noChangeArrowheads="1"/>
          </p:cNvSpPr>
          <p:nvPr/>
        </p:nvSpPr>
        <p:spPr bwMode="auto">
          <a:xfrm>
            <a:off x="4572000" y="2809875"/>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spcBef>
                <a:spcPct val="50000"/>
              </a:spcBef>
              <a:buClr>
                <a:srgbClr val="000000"/>
              </a:buClr>
              <a:buSzPct val="100000"/>
              <a:buFont typeface="Times New Roman" charset="0"/>
              <a:buNone/>
            </a:pPr>
            <a:r>
              <a:rPr lang="en-US" sz="1800">
                <a:solidFill>
                  <a:srgbClr val="22228B"/>
                </a:solidFill>
              </a:rPr>
              <a:t>sh</a:t>
            </a:r>
            <a:endParaRPr lang="he-IL" sz="1800">
              <a:solidFill>
                <a:srgbClr val="22228B"/>
              </a:solidFill>
            </a:endParaRPr>
          </a:p>
        </p:txBody>
      </p:sp>
      <p:sp>
        <p:nvSpPr>
          <p:cNvPr id="151577" name="Text Box 28"/>
          <p:cNvSpPr txBox="1">
            <a:spLocks noChangeArrowheads="1"/>
          </p:cNvSpPr>
          <p:nvPr/>
        </p:nvSpPr>
        <p:spPr bwMode="auto">
          <a:xfrm>
            <a:off x="5257800" y="2847975"/>
            <a:ext cx="8382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spcBef>
                <a:spcPct val="50000"/>
              </a:spcBef>
              <a:buClr>
                <a:srgbClr val="000000"/>
              </a:buClr>
              <a:buSzPct val="100000"/>
              <a:buFont typeface="Times New Roman" charset="0"/>
              <a:buNone/>
            </a:pPr>
            <a:r>
              <a:rPr lang="en-US" sz="1800">
                <a:solidFill>
                  <a:srgbClr val="22228B"/>
                </a:solidFill>
              </a:rPr>
              <a:t>who </a:t>
            </a:r>
          </a:p>
          <a:p>
            <a:pPr eaLnBrk="1" hangingPunct="1">
              <a:spcBef>
                <a:spcPct val="50000"/>
              </a:spcBef>
              <a:buClr>
                <a:srgbClr val="000000"/>
              </a:buClr>
              <a:buSzPct val="100000"/>
              <a:buFont typeface="Times New Roman" charset="0"/>
              <a:buNone/>
            </a:pPr>
            <a:endParaRPr lang="en-US" sz="1800">
              <a:solidFill>
                <a:srgbClr val="22228B"/>
              </a:solidFill>
            </a:endParaRPr>
          </a:p>
        </p:txBody>
      </p:sp>
      <p:sp>
        <p:nvSpPr>
          <p:cNvPr id="151578" name="Text Box 29"/>
          <p:cNvSpPr txBox="1">
            <a:spLocks noChangeArrowheads="1"/>
          </p:cNvSpPr>
          <p:nvPr/>
        </p:nvSpPr>
        <p:spPr bwMode="auto">
          <a:xfrm>
            <a:off x="6096000" y="3025775"/>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spcBef>
                <a:spcPct val="50000"/>
              </a:spcBef>
              <a:buClr>
                <a:srgbClr val="000000"/>
              </a:buClr>
              <a:buSzPct val="100000"/>
              <a:buFont typeface="Times New Roman" charset="0"/>
              <a:buNone/>
            </a:pPr>
            <a:r>
              <a:rPr lang="en-US" sz="1800">
                <a:solidFill>
                  <a:srgbClr val="22228B"/>
                </a:solidFill>
              </a:rPr>
              <a:t>a.out   </a:t>
            </a:r>
            <a:endParaRPr lang="he-IL" sz="1800">
              <a:solidFill>
                <a:srgbClr val="22228B"/>
              </a:solidFill>
            </a:endParaRPr>
          </a:p>
        </p:txBody>
      </p:sp>
      <p:sp>
        <p:nvSpPr>
          <p:cNvPr id="151579" name="Text Box 30"/>
          <p:cNvSpPr txBox="1">
            <a:spLocks noChangeArrowheads="1"/>
          </p:cNvSpPr>
          <p:nvPr/>
        </p:nvSpPr>
        <p:spPr bwMode="auto">
          <a:xfrm>
            <a:off x="6781800" y="3648075"/>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spcBef>
                <a:spcPct val="50000"/>
              </a:spcBef>
              <a:buClr>
                <a:srgbClr val="000000"/>
              </a:buClr>
              <a:buSzPct val="100000"/>
              <a:buFont typeface="Times New Roman" charset="0"/>
              <a:buNone/>
            </a:pPr>
            <a:r>
              <a:rPr lang="en-US" sz="1800">
                <a:solidFill>
                  <a:srgbClr val="22228B"/>
                </a:solidFill>
              </a:rPr>
              <a:t>date</a:t>
            </a:r>
            <a:endParaRPr lang="he-IL" sz="1800">
              <a:solidFill>
                <a:srgbClr val="22228B"/>
              </a:solidFill>
            </a:endParaRPr>
          </a:p>
        </p:txBody>
      </p:sp>
      <p:sp>
        <p:nvSpPr>
          <p:cNvPr id="151580" name="Text Box 31"/>
          <p:cNvSpPr txBox="1">
            <a:spLocks noChangeArrowheads="1"/>
          </p:cNvSpPr>
          <p:nvPr/>
        </p:nvSpPr>
        <p:spPr bwMode="auto">
          <a:xfrm>
            <a:off x="6934200" y="4638675"/>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spcBef>
                <a:spcPct val="50000"/>
              </a:spcBef>
              <a:buClr>
                <a:srgbClr val="000000"/>
              </a:buClr>
              <a:buSzPct val="100000"/>
              <a:buFont typeface="Times New Roman" charset="0"/>
              <a:buNone/>
            </a:pPr>
            <a:r>
              <a:rPr lang="en-US" sz="1800">
                <a:solidFill>
                  <a:srgbClr val="22228B"/>
                </a:solidFill>
              </a:rPr>
              <a:t>wc </a:t>
            </a:r>
            <a:endParaRPr lang="he-IL" sz="1800">
              <a:solidFill>
                <a:srgbClr val="22228B"/>
              </a:solidFill>
            </a:endParaRPr>
          </a:p>
        </p:txBody>
      </p:sp>
      <p:sp>
        <p:nvSpPr>
          <p:cNvPr id="151581" name="Text Box 32"/>
          <p:cNvSpPr txBox="1">
            <a:spLocks noChangeArrowheads="1"/>
          </p:cNvSpPr>
          <p:nvPr/>
        </p:nvSpPr>
        <p:spPr bwMode="auto">
          <a:xfrm>
            <a:off x="5791200" y="5324475"/>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spcBef>
                <a:spcPct val="50000"/>
              </a:spcBef>
              <a:buClr>
                <a:srgbClr val="000000"/>
              </a:buClr>
              <a:buSzPct val="100000"/>
              <a:buFont typeface="Times New Roman" charset="0"/>
              <a:buNone/>
            </a:pPr>
            <a:r>
              <a:rPr lang="en-US" sz="1800">
                <a:solidFill>
                  <a:srgbClr val="22228B"/>
                </a:solidFill>
              </a:rPr>
              <a:t>   grep</a:t>
            </a:r>
            <a:endParaRPr lang="he-IL" sz="1800">
              <a:solidFill>
                <a:srgbClr val="22228B"/>
              </a:solidFill>
            </a:endParaRPr>
          </a:p>
        </p:txBody>
      </p:sp>
      <p:sp>
        <p:nvSpPr>
          <p:cNvPr id="151582" name="Text Box 33"/>
          <p:cNvSpPr txBox="1">
            <a:spLocks noChangeArrowheads="1"/>
          </p:cNvSpPr>
          <p:nvPr/>
        </p:nvSpPr>
        <p:spPr bwMode="auto">
          <a:xfrm>
            <a:off x="4876800" y="5781675"/>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spcBef>
                <a:spcPct val="50000"/>
              </a:spcBef>
              <a:buClr>
                <a:srgbClr val="000000"/>
              </a:buClr>
              <a:buSzPct val="100000"/>
              <a:buFont typeface="Times New Roman" charset="0"/>
              <a:buNone/>
            </a:pPr>
            <a:endParaRPr lang="en-US" sz="1800">
              <a:solidFill>
                <a:srgbClr val="22228B"/>
              </a:solidFill>
            </a:endParaRPr>
          </a:p>
        </p:txBody>
      </p:sp>
      <p:sp>
        <p:nvSpPr>
          <p:cNvPr id="151583" name="Text Box 34"/>
          <p:cNvSpPr txBox="1">
            <a:spLocks noChangeArrowheads="1"/>
          </p:cNvSpPr>
          <p:nvPr/>
        </p:nvSpPr>
        <p:spPr bwMode="auto">
          <a:xfrm>
            <a:off x="4953000" y="5553075"/>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spcBef>
                <a:spcPct val="50000"/>
              </a:spcBef>
              <a:buClr>
                <a:srgbClr val="000000"/>
              </a:buClr>
              <a:buSzPct val="100000"/>
              <a:buFont typeface="Times New Roman" charset="0"/>
              <a:buNone/>
            </a:pPr>
            <a:r>
              <a:rPr lang="en-US" sz="1800">
                <a:solidFill>
                  <a:srgbClr val="22228B"/>
                </a:solidFill>
              </a:rPr>
              <a:t>ed</a:t>
            </a:r>
            <a:endParaRPr lang="he-IL" sz="1800">
              <a:solidFill>
                <a:srgbClr val="22228B"/>
              </a:solidFill>
            </a:endParaRPr>
          </a:p>
        </p:txBody>
      </p:sp>
      <p:sp>
        <p:nvSpPr>
          <p:cNvPr id="151584" name="Text Box 35"/>
          <p:cNvSpPr txBox="1">
            <a:spLocks noChangeArrowheads="1"/>
          </p:cNvSpPr>
          <p:nvPr/>
        </p:nvSpPr>
        <p:spPr bwMode="auto">
          <a:xfrm>
            <a:off x="3962400" y="5553075"/>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spcBef>
                <a:spcPct val="50000"/>
              </a:spcBef>
              <a:buClr>
                <a:srgbClr val="000000"/>
              </a:buClr>
              <a:buSzPct val="100000"/>
              <a:buFont typeface="Times New Roman" charset="0"/>
              <a:buNone/>
            </a:pPr>
            <a:r>
              <a:rPr lang="en-US" sz="1800">
                <a:solidFill>
                  <a:srgbClr val="22228B"/>
                </a:solidFill>
              </a:rPr>
              <a:t>vi</a:t>
            </a:r>
            <a:endParaRPr lang="he-IL" sz="1800">
              <a:solidFill>
                <a:srgbClr val="22228B"/>
              </a:solidFill>
            </a:endParaRPr>
          </a:p>
        </p:txBody>
      </p:sp>
      <p:sp>
        <p:nvSpPr>
          <p:cNvPr id="151585" name="Text Box 36"/>
          <p:cNvSpPr txBox="1">
            <a:spLocks noChangeArrowheads="1"/>
          </p:cNvSpPr>
          <p:nvPr/>
        </p:nvSpPr>
        <p:spPr bwMode="auto">
          <a:xfrm>
            <a:off x="3124200" y="5172075"/>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spcBef>
                <a:spcPct val="50000"/>
              </a:spcBef>
              <a:buClr>
                <a:srgbClr val="000000"/>
              </a:buClr>
              <a:buSzPct val="100000"/>
              <a:buFont typeface="Times New Roman" charset="0"/>
              <a:buNone/>
            </a:pPr>
            <a:endParaRPr lang="en-US" sz="1800">
              <a:solidFill>
                <a:srgbClr val="22228B"/>
              </a:solidFill>
            </a:endParaRPr>
          </a:p>
        </p:txBody>
      </p:sp>
      <p:sp>
        <p:nvSpPr>
          <p:cNvPr id="151586" name="Line 37"/>
          <p:cNvSpPr>
            <a:spLocks noChangeShapeType="1"/>
          </p:cNvSpPr>
          <p:nvPr/>
        </p:nvSpPr>
        <p:spPr bwMode="auto">
          <a:xfrm flipH="1">
            <a:off x="2743200" y="4943475"/>
            <a:ext cx="533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87" name="Text Box 38"/>
          <p:cNvSpPr txBox="1">
            <a:spLocks noChangeArrowheads="1"/>
          </p:cNvSpPr>
          <p:nvPr/>
        </p:nvSpPr>
        <p:spPr bwMode="auto">
          <a:xfrm>
            <a:off x="3073400" y="5248275"/>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spcBef>
                <a:spcPct val="50000"/>
              </a:spcBef>
              <a:buClr>
                <a:srgbClr val="000000"/>
              </a:buClr>
              <a:buSzPct val="100000"/>
              <a:buFont typeface="Times New Roman" charset="0"/>
              <a:buNone/>
            </a:pPr>
            <a:r>
              <a:rPr lang="en-US" sz="1800">
                <a:solidFill>
                  <a:srgbClr val="22228B"/>
                </a:solidFill>
              </a:rPr>
              <a:t>ld</a:t>
            </a:r>
            <a:endParaRPr lang="he-IL" sz="1800">
              <a:solidFill>
                <a:srgbClr val="22228B"/>
              </a:solidFill>
            </a:endParaRPr>
          </a:p>
        </p:txBody>
      </p:sp>
      <p:sp>
        <p:nvSpPr>
          <p:cNvPr id="151588" name="Text Box 39"/>
          <p:cNvSpPr txBox="1">
            <a:spLocks noChangeArrowheads="1"/>
          </p:cNvSpPr>
          <p:nvPr/>
        </p:nvSpPr>
        <p:spPr bwMode="auto">
          <a:xfrm>
            <a:off x="2565400" y="4765675"/>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spcBef>
                <a:spcPct val="50000"/>
              </a:spcBef>
              <a:buClr>
                <a:srgbClr val="000000"/>
              </a:buClr>
              <a:buSzPct val="100000"/>
              <a:buFont typeface="Times New Roman" charset="0"/>
              <a:buNone/>
            </a:pPr>
            <a:r>
              <a:rPr lang="en-US" sz="1800">
                <a:solidFill>
                  <a:srgbClr val="22228B"/>
                </a:solidFill>
              </a:rPr>
              <a:t>as</a:t>
            </a:r>
            <a:endParaRPr lang="he-IL" sz="1800">
              <a:solidFill>
                <a:srgbClr val="22228B"/>
              </a:solidFill>
            </a:endParaRPr>
          </a:p>
        </p:txBody>
      </p:sp>
      <p:sp>
        <p:nvSpPr>
          <p:cNvPr id="151589" name="Text Box 40"/>
          <p:cNvSpPr txBox="1">
            <a:spLocks noChangeArrowheads="1"/>
          </p:cNvSpPr>
          <p:nvPr/>
        </p:nvSpPr>
        <p:spPr bwMode="auto">
          <a:xfrm>
            <a:off x="1816100" y="3952875"/>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spcBef>
                <a:spcPct val="50000"/>
              </a:spcBef>
              <a:buClr>
                <a:srgbClr val="000000"/>
              </a:buClr>
              <a:buSzPct val="100000"/>
              <a:buFont typeface="Times New Roman" charset="0"/>
              <a:buNone/>
            </a:pPr>
            <a:r>
              <a:rPr lang="en-US" sz="1800">
                <a:solidFill>
                  <a:srgbClr val="22228B"/>
                </a:solidFill>
              </a:rPr>
              <a:t>    comp</a:t>
            </a:r>
            <a:endParaRPr lang="he-IL" sz="1800">
              <a:solidFill>
                <a:srgbClr val="22228B"/>
              </a:solidFill>
            </a:endParaRPr>
          </a:p>
        </p:txBody>
      </p:sp>
      <p:sp>
        <p:nvSpPr>
          <p:cNvPr id="151590" name="Text Box 41"/>
          <p:cNvSpPr txBox="1">
            <a:spLocks noChangeArrowheads="1"/>
          </p:cNvSpPr>
          <p:nvPr/>
        </p:nvSpPr>
        <p:spPr bwMode="auto">
          <a:xfrm>
            <a:off x="2667000" y="3114675"/>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spcBef>
                <a:spcPct val="50000"/>
              </a:spcBef>
              <a:buClr>
                <a:srgbClr val="000000"/>
              </a:buClr>
              <a:buSzPct val="100000"/>
              <a:buFont typeface="Times New Roman" charset="0"/>
              <a:buNone/>
            </a:pPr>
            <a:r>
              <a:rPr lang="en-US" sz="1800">
                <a:solidFill>
                  <a:srgbClr val="22228B"/>
                </a:solidFill>
              </a:rPr>
              <a:t>cpp</a:t>
            </a:r>
            <a:endParaRPr lang="he-IL" sz="1800">
              <a:solidFill>
                <a:srgbClr val="22228B"/>
              </a:solidFill>
            </a:endParaRPr>
          </a:p>
        </p:txBody>
      </p:sp>
      <p:sp>
        <p:nvSpPr>
          <p:cNvPr id="151591" name="Text Box 42"/>
          <p:cNvSpPr txBox="1">
            <a:spLocks noChangeArrowheads="1"/>
          </p:cNvSpPr>
          <p:nvPr/>
        </p:nvSpPr>
        <p:spPr bwMode="auto">
          <a:xfrm>
            <a:off x="3505200" y="2860675"/>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spcBef>
                <a:spcPct val="50000"/>
              </a:spcBef>
              <a:buClr>
                <a:srgbClr val="000000"/>
              </a:buClr>
              <a:buSzPct val="100000"/>
              <a:buFont typeface="Times New Roman" charset="0"/>
              <a:buNone/>
            </a:pPr>
            <a:r>
              <a:rPr lang="en-US" sz="1800">
                <a:solidFill>
                  <a:srgbClr val="22228B"/>
                </a:solidFill>
              </a:rPr>
              <a:t>nroff</a:t>
            </a:r>
            <a:endParaRPr lang="he-IL" sz="1800">
              <a:solidFill>
                <a:srgbClr val="22228B"/>
              </a:solidFill>
            </a:endParaRPr>
          </a:p>
        </p:txBody>
      </p:sp>
      <p:sp>
        <p:nvSpPr>
          <p:cNvPr id="151592" name="TextBox 40"/>
          <p:cNvSpPr txBox="1">
            <a:spLocks noChangeArrowheads="1"/>
          </p:cNvSpPr>
          <p:nvPr/>
        </p:nvSpPr>
        <p:spPr bwMode="auto">
          <a:xfrm>
            <a:off x="2590800" y="533400"/>
            <a:ext cx="609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buClr>
                <a:srgbClr val="000000"/>
              </a:buClr>
              <a:buSzPct val="100000"/>
              <a:buFont typeface="Times New Roman" charset="0"/>
              <a:buNone/>
            </a:pPr>
            <a:r>
              <a:rPr lang="en-US" sz="2000" dirty="0">
                <a:solidFill>
                  <a:schemeClr val="accent2"/>
                </a:solidFill>
              </a:rPr>
              <a:t>Unix defines uniform, modular ways to combine programs to build up more complex functionality</a:t>
            </a:r>
            <a:r>
              <a:rPr lang="en-US" sz="2000" dirty="0">
                <a:solidFill>
                  <a:schemeClr val="tx1"/>
                </a:solidFill>
              </a:rPr>
              <a:t>. </a:t>
            </a:r>
          </a:p>
        </p:txBody>
      </p:sp>
    </p:spTree>
    <p:extLst>
      <p:ext uri="{BB962C8B-B14F-4D97-AF65-F5344CB8AC3E}">
        <p14:creationId xmlns:p14="http://schemas.microsoft.com/office/powerpoint/2010/main" val="397392659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Unix: a lesson here</a:t>
            </a:r>
            <a:endParaRPr lang="en-US" dirty="0"/>
          </a:p>
        </p:txBody>
      </p:sp>
      <p:sp>
        <p:nvSpPr>
          <p:cNvPr id="4" name="Content Placeholder 3"/>
          <p:cNvSpPr>
            <a:spLocks noGrp="1"/>
          </p:cNvSpPr>
          <p:nvPr>
            <p:ph idx="1"/>
          </p:nvPr>
        </p:nvSpPr>
        <p:spPr>
          <a:xfrm>
            <a:off x="457200" y="1450975"/>
            <a:ext cx="8226425" cy="4111625"/>
          </a:xfrm>
        </p:spPr>
        <p:txBody>
          <a:bodyPr/>
          <a:lstStyle/>
          <a:p>
            <a:r>
              <a:rPr lang="en-US" sz="2000" dirty="0" smtClean="0"/>
              <a:t>Classical </a:t>
            </a:r>
            <a:r>
              <a:rPr lang="en-US" sz="2000" dirty="0"/>
              <a:t>U</a:t>
            </a:r>
            <a:r>
              <a:rPr lang="en-US" sz="2000" dirty="0" smtClean="0"/>
              <a:t>nix programs are packaged software components: specific functions with narrow, text-oriented interfaces.</a:t>
            </a:r>
          </a:p>
          <a:p>
            <a:r>
              <a:rPr lang="en-US" sz="2000" dirty="0"/>
              <a:t>S</a:t>
            </a:r>
            <a:r>
              <a:rPr lang="en-US" sz="2000" dirty="0" smtClean="0"/>
              <a:t>hell is a </a:t>
            </a:r>
            <a:r>
              <a:rPr lang="en-US" sz="2000" dirty="0"/>
              <a:t>powerful </a:t>
            </a:r>
            <a:r>
              <a:rPr lang="en-US" sz="2000" dirty="0" smtClean="0"/>
              <a:t>(but character</a:t>
            </a:r>
            <a:r>
              <a:rPr lang="en-US" sz="2000" dirty="0"/>
              <a:t>-based) user interface.</a:t>
            </a:r>
            <a:endParaRPr lang="en-US" sz="2000" dirty="0" smtClean="0"/>
          </a:p>
          <a:p>
            <a:r>
              <a:rPr lang="en-US" sz="2000" dirty="0" smtClean="0"/>
              <a:t>It is also a programming environment for composing and coordinating programs interactively.</a:t>
            </a:r>
          </a:p>
          <a:p>
            <a:r>
              <a:rPr lang="en-US" sz="2000" dirty="0" smtClean="0"/>
              <a:t>So: it’s both an </a:t>
            </a:r>
            <a:r>
              <a:rPr lang="en-US" sz="2000" b="1" dirty="0" smtClean="0"/>
              <a:t>interactive programming environment </a:t>
            </a:r>
            <a:r>
              <a:rPr lang="en-US" sz="2000" dirty="0" smtClean="0"/>
              <a:t>and a </a:t>
            </a:r>
            <a:r>
              <a:rPr lang="en-US" sz="2000" b="1" dirty="0" smtClean="0"/>
              <a:t>programmable user interface</a:t>
            </a:r>
            <a:r>
              <a:rPr lang="en-US" sz="2000" dirty="0" smtClean="0"/>
              <a:t>.</a:t>
            </a:r>
          </a:p>
          <a:p>
            <a:pPr lvl="1"/>
            <a:r>
              <a:rPr lang="en-US" sz="1800" dirty="0" smtClean="0"/>
              <a:t>Both ideas were “new” at the time (late 1960s).</a:t>
            </a:r>
          </a:p>
          <a:p>
            <a:pPr lvl="1"/>
            <a:r>
              <a:rPr lang="en-US" sz="1800" dirty="0" smtClean="0"/>
              <a:t>Unix has </a:t>
            </a:r>
            <a:r>
              <a:rPr lang="en-US" sz="1800" dirty="0"/>
              <a:t>inspired a devoted </a:t>
            </a:r>
            <a:r>
              <a:rPr lang="en-US" sz="1800" dirty="0" smtClean="0"/>
              <a:t>(druidic?) following </a:t>
            </a:r>
            <a:r>
              <a:rPr lang="en-US" sz="1800" dirty="0"/>
              <a:t>over 40+ years</a:t>
            </a:r>
            <a:r>
              <a:rPr lang="en-US" sz="1800" dirty="0" smtClean="0"/>
              <a:t>.</a:t>
            </a:r>
          </a:p>
          <a:p>
            <a:r>
              <a:rPr lang="en-US" sz="2000" dirty="0" smtClean="0"/>
              <a:t>Its </a:t>
            </a:r>
            <a:r>
              <a:rPr lang="en-US" sz="2000" dirty="0"/>
              <a:t>powerful scripting </a:t>
            </a:r>
            <a:r>
              <a:rPr lang="en-US" sz="2000" dirty="0" smtClean="0"/>
              <a:t>environment is widely used in large-scale system administration and services.</a:t>
            </a:r>
          </a:p>
          <a:p>
            <a:r>
              <a:rPr lang="en-US" sz="2000" dirty="0" smtClean="0"/>
              <a:t>And it’s inside your laptop, smartphone, server, cloud.</a:t>
            </a:r>
            <a:endParaRPr lang="en-US" sz="2000" dirty="0"/>
          </a:p>
          <a:p>
            <a:endParaRPr lang="en-US" dirty="0"/>
          </a:p>
        </p:txBody>
      </p:sp>
    </p:spTree>
    <p:extLst>
      <p:ext uri="{BB962C8B-B14F-4D97-AF65-F5344CB8AC3E}">
        <p14:creationId xmlns:p14="http://schemas.microsoft.com/office/powerpoint/2010/main" val="27714804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p:txBody>
          <a:bodyPr/>
          <a:lstStyle/>
          <a:p>
            <a:r>
              <a:rPr lang="en-US">
                <a:latin typeface="Arial" charset="0"/>
                <a:ea typeface="ＭＳ Ｐゴシック" charset="0"/>
              </a:rPr>
              <a:t>Unix fork/exec/exit/wait syscalls</a:t>
            </a:r>
          </a:p>
        </p:txBody>
      </p:sp>
      <p:grpSp>
        <p:nvGrpSpPr>
          <p:cNvPr id="154626" name="Group 3"/>
          <p:cNvGrpSpPr>
            <a:grpSpLocks/>
          </p:cNvGrpSpPr>
          <p:nvPr/>
        </p:nvGrpSpPr>
        <p:grpSpPr bwMode="auto">
          <a:xfrm>
            <a:off x="2039938" y="1517650"/>
            <a:ext cx="461962" cy="330200"/>
            <a:chOff x="1432" y="956"/>
            <a:chExt cx="291" cy="208"/>
          </a:xfrm>
        </p:grpSpPr>
        <p:sp>
          <p:nvSpPr>
            <p:cNvPr id="154679" name="AutoShape 4"/>
            <p:cNvSpPr>
              <a:spLocks noChangeArrowheads="1"/>
            </p:cNvSpPr>
            <p:nvPr/>
          </p:nvSpPr>
          <p:spPr bwMode="auto">
            <a:xfrm>
              <a:off x="1432" y="956"/>
              <a:ext cx="291" cy="42"/>
            </a:xfrm>
            <a:prstGeom prst="flowChartProcess">
              <a:avLst/>
            </a:prstGeom>
            <a:solidFill>
              <a:srgbClr val="3366FF"/>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154680" name="AutoShape 5"/>
            <p:cNvSpPr>
              <a:spLocks noChangeArrowheads="1"/>
            </p:cNvSpPr>
            <p:nvPr/>
          </p:nvSpPr>
          <p:spPr bwMode="auto">
            <a:xfrm>
              <a:off x="1432" y="998"/>
              <a:ext cx="291" cy="41"/>
            </a:xfrm>
            <a:prstGeom prst="flowChartProcess">
              <a:avLst/>
            </a:prstGeom>
            <a:solidFill>
              <a:srgbClr val="008080"/>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154681" name="AutoShape 6"/>
            <p:cNvSpPr>
              <a:spLocks noChangeArrowheads="1"/>
            </p:cNvSpPr>
            <p:nvPr/>
          </p:nvSpPr>
          <p:spPr bwMode="auto">
            <a:xfrm>
              <a:off x="1432" y="1039"/>
              <a:ext cx="291" cy="50"/>
            </a:xfrm>
            <a:prstGeom prst="flowChartProcess">
              <a:avLst/>
            </a:prstGeom>
            <a:solidFill>
              <a:srgbClr val="666699"/>
            </a:solidFill>
            <a:ln w="12700">
              <a:solidFill>
                <a:srgbClr val="000000"/>
              </a:solidFill>
              <a:miter lim="800000"/>
              <a:headEnd type="none" w="sm" len="sm"/>
              <a:tailEnd type="none" w="sm" len="sm"/>
            </a:ln>
          </p:spPr>
          <p:txBody>
            <a:bodyPr wrap="none" anchor="ctr"/>
            <a:lstStyle/>
            <a:p>
              <a:pPr algn="ctr" defTabSz="914400"/>
              <a:endParaRPr lang="en-US" sz="1800">
                <a:solidFill>
                  <a:srgbClr val="000000"/>
                </a:solidFill>
                <a:cs typeface="Arial" charset="0"/>
              </a:endParaRPr>
            </a:p>
          </p:txBody>
        </p:sp>
        <p:sp>
          <p:nvSpPr>
            <p:cNvPr id="154682" name="AutoShape 7"/>
            <p:cNvSpPr>
              <a:spLocks noChangeArrowheads="1"/>
            </p:cNvSpPr>
            <p:nvPr/>
          </p:nvSpPr>
          <p:spPr bwMode="auto">
            <a:xfrm>
              <a:off x="1432" y="1081"/>
              <a:ext cx="291" cy="41"/>
            </a:xfrm>
            <a:prstGeom prst="flowChartProcess">
              <a:avLst/>
            </a:prstGeom>
            <a:solidFill>
              <a:srgbClr val="969696"/>
            </a:solidFill>
            <a:ln w="12700">
              <a:solidFill>
                <a:srgbClr val="000000"/>
              </a:solidFill>
              <a:miter lim="800000"/>
              <a:headEnd type="none" w="sm" len="sm"/>
              <a:tailEnd type="none" w="sm" len="sm"/>
            </a:ln>
          </p:spPr>
          <p:txBody>
            <a:bodyPr wrap="none" anchor="ctr"/>
            <a:lstStyle/>
            <a:p>
              <a:pPr algn="ctr" defTabSz="914400"/>
              <a:endParaRPr lang="en-US" sz="1600">
                <a:solidFill>
                  <a:srgbClr val="000000"/>
                </a:solidFill>
                <a:cs typeface="Arial" charset="0"/>
              </a:endParaRPr>
            </a:p>
          </p:txBody>
        </p:sp>
        <p:sp>
          <p:nvSpPr>
            <p:cNvPr id="154683" name="AutoShape 8"/>
            <p:cNvSpPr>
              <a:spLocks noChangeArrowheads="1"/>
            </p:cNvSpPr>
            <p:nvPr/>
          </p:nvSpPr>
          <p:spPr bwMode="auto">
            <a:xfrm>
              <a:off x="1432" y="1122"/>
              <a:ext cx="291" cy="42"/>
            </a:xfrm>
            <a:prstGeom prst="flowChartProcess">
              <a:avLst/>
            </a:prstGeom>
            <a:solidFill>
              <a:srgbClr val="993366"/>
            </a:solidFill>
            <a:ln w="12700">
              <a:solidFill>
                <a:srgbClr val="000000"/>
              </a:solidFill>
              <a:miter lim="800000"/>
              <a:headEnd type="none" w="sm" len="sm"/>
              <a:tailEnd type="none" w="sm" len="sm"/>
            </a:ln>
          </p:spPr>
          <p:txBody>
            <a:bodyPr wrap="none" anchor="ctr" anchorCtr="1"/>
            <a:lstStyle/>
            <a:p>
              <a:pPr algn="ctr" defTabSz="914400"/>
              <a:endParaRPr lang="en-US" sz="1600">
                <a:solidFill>
                  <a:srgbClr val="000000"/>
                </a:solidFill>
                <a:cs typeface="Arial" charset="0"/>
              </a:endParaRPr>
            </a:p>
          </p:txBody>
        </p:sp>
      </p:grpSp>
      <p:grpSp>
        <p:nvGrpSpPr>
          <p:cNvPr id="154627" name="Group 9"/>
          <p:cNvGrpSpPr>
            <a:grpSpLocks/>
          </p:cNvGrpSpPr>
          <p:nvPr/>
        </p:nvGrpSpPr>
        <p:grpSpPr bwMode="auto">
          <a:xfrm>
            <a:off x="785813" y="2309813"/>
            <a:ext cx="461962" cy="330200"/>
            <a:chOff x="1248" y="1488"/>
            <a:chExt cx="336" cy="240"/>
          </a:xfrm>
        </p:grpSpPr>
        <p:sp>
          <p:nvSpPr>
            <p:cNvPr id="154674" name="AutoShape 10"/>
            <p:cNvSpPr>
              <a:spLocks noChangeArrowheads="1"/>
            </p:cNvSpPr>
            <p:nvPr/>
          </p:nvSpPr>
          <p:spPr bwMode="auto">
            <a:xfrm>
              <a:off x="1248" y="1488"/>
              <a:ext cx="336" cy="48"/>
            </a:xfrm>
            <a:prstGeom prst="flowChartProcess">
              <a:avLst/>
            </a:prstGeom>
            <a:solidFill>
              <a:srgbClr val="3366FF"/>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154675" name="AutoShape 11"/>
            <p:cNvSpPr>
              <a:spLocks noChangeArrowheads="1"/>
            </p:cNvSpPr>
            <p:nvPr/>
          </p:nvSpPr>
          <p:spPr bwMode="auto">
            <a:xfrm>
              <a:off x="1248" y="1536"/>
              <a:ext cx="336" cy="45"/>
            </a:xfrm>
            <a:prstGeom prst="flowChartProcess">
              <a:avLst/>
            </a:prstGeom>
            <a:solidFill>
              <a:srgbClr val="008080"/>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154676" name="AutoShape 12"/>
            <p:cNvSpPr>
              <a:spLocks noChangeArrowheads="1"/>
            </p:cNvSpPr>
            <p:nvPr/>
          </p:nvSpPr>
          <p:spPr bwMode="auto">
            <a:xfrm>
              <a:off x="1248" y="1584"/>
              <a:ext cx="336" cy="58"/>
            </a:xfrm>
            <a:prstGeom prst="flowChartProcess">
              <a:avLst/>
            </a:prstGeom>
            <a:solidFill>
              <a:srgbClr val="666699"/>
            </a:solidFill>
            <a:ln w="12700">
              <a:solidFill>
                <a:srgbClr val="000000"/>
              </a:solidFill>
              <a:miter lim="800000"/>
              <a:headEnd type="none" w="sm" len="sm"/>
              <a:tailEnd type="none" w="sm" len="sm"/>
            </a:ln>
          </p:spPr>
          <p:txBody>
            <a:bodyPr wrap="none" anchor="ctr"/>
            <a:lstStyle/>
            <a:p>
              <a:pPr algn="ctr" defTabSz="914400"/>
              <a:endParaRPr lang="en-US" sz="1800">
                <a:solidFill>
                  <a:srgbClr val="000000"/>
                </a:solidFill>
                <a:cs typeface="Arial" charset="0"/>
              </a:endParaRPr>
            </a:p>
          </p:txBody>
        </p:sp>
        <p:sp>
          <p:nvSpPr>
            <p:cNvPr id="154677" name="AutoShape 13"/>
            <p:cNvSpPr>
              <a:spLocks noChangeArrowheads="1"/>
            </p:cNvSpPr>
            <p:nvPr/>
          </p:nvSpPr>
          <p:spPr bwMode="auto">
            <a:xfrm>
              <a:off x="1248" y="1632"/>
              <a:ext cx="336" cy="47"/>
            </a:xfrm>
            <a:prstGeom prst="flowChartProcess">
              <a:avLst/>
            </a:prstGeom>
            <a:solidFill>
              <a:srgbClr val="969696"/>
            </a:solidFill>
            <a:ln w="12700">
              <a:solidFill>
                <a:srgbClr val="000000"/>
              </a:solidFill>
              <a:miter lim="800000"/>
              <a:headEnd type="none" w="sm" len="sm"/>
              <a:tailEnd type="none" w="sm" len="sm"/>
            </a:ln>
          </p:spPr>
          <p:txBody>
            <a:bodyPr wrap="none" anchor="ctr"/>
            <a:lstStyle/>
            <a:p>
              <a:pPr algn="ctr" defTabSz="914400"/>
              <a:endParaRPr lang="en-US" sz="1600">
                <a:solidFill>
                  <a:srgbClr val="000000"/>
                </a:solidFill>
                <a:cs typeface="Arial" charset="0"/>
              </a:endParaRPr>
            </a:p>
          </p:txBody>
        </p:sp>
        <p:sp>
          <p:nvSpPr>
            <p:cNvPr id="154678" name="AutoShape 14"/>
            <p:cNvSpPr>
              <a:spLocks noChangeArrowheads="1"/>
            </p:cNvSpPr>
            <p:nvPr/>
          </p:nvSpPr>
          <p:spPr bwMode="auto">
            <a:xfrm>
              <a:off x="1248" y="1680"/>
              <a:ext cx="336" cy="48"/>
            </a:xfrm>
            <a:prstGeom prst="flowChartProcess">
              <a:avLst/>
            </a:prstGeom>
            <a:solidFill>
              <a:srgbClr val="993366"/>
            </a:solidFill>
            <a:ln w="12700">
              <a:solidFill>
                <a:srgbClr val="000000"/>
              </a:solidFill>
              <a:miter lim="800000"/>
              <a:headEnd type="none" w="sm" len="sm"/>
              <a:tailEnd type="none" w="sm" len="sm"/>
            </a:ln>
          </p:spPr>
          <p:txBody>
            <a:bodyPr wrap="none" anchor="ctr" anchorCtr="1"/>
            <a:lstStyle/>
            <a:p>
              <a:pPr algn="ctr" defTabSz="914400"/>
              <a:endParaRPr lang="en-US" sz="1600">
                <a:solidFill>
                  <a:srgbClr val="000000"/>
                </a:solidFill>
                <a:cs typeface="Arial" charset="0"/>
              </a:endParaRPr>
            </a:p>
          </p:txBody>
        </p:sp>
      </p:grpSp>
      <p:cxnSp>
        <p:nvCxnSpPr>
          <p:cNvPr id="154628" name="AutoShape 15"/>
          <p:cNvCxnSpPr>
            <a:cxnSpLocks noChangeShapeType="1"/>
            <a:stCxn id="154683" idx="1"/>
            <a:endCxn id="154674" idx="3"/>
          </p:cNvCxnSpPr>
          <p:nvPr/>
        </p:nvCxnSpPr>
        <p:spPr bwMode="auto">
          <a:xfrm rot="10800000" flipV="1">
            <a:off x="1247775" y="1814513"/>
            <a:ext cx="792163" cy="528637"/>
          </a:xfrm>
          <a:prstGeom prst="curvedConnector3">
            <a:avLst>
              <a:gd name="adj1" fmla="val 49898"/>
            </a:avLst>
          </a:prstGeom>
          <a:noFill/>
          <a:ln w="12700">
            <a:solidFill>
              <a:srgbClr val="000080"/>
            </a:solidFill>
            <a:round/>
            <a:headEnd type="none" w="sm" len="sm"/>
            <a:tailEnd type="triangle" w="sm" len="sm"/>
          </a:ln>
          <a:extLst>
            <a:ext uri="{909E8E84-426E-40dd-AFC4-6F175D3DCCD1}">
              <a14:hiddenFill xmlns:a14="http://schemas.microsoft.com/office/drawing/2010/main">
                <a:noFill/>
              </a14:hiddenFill>
            </a:ext>
          </a:extLst>
        </p:spPr>
      </p:cxnSp>
      <p:cxnSp>
        <p:nvCxnSpPr>
          <p:cNvPr id="154629" name="AutoShape 16"/>
          <p:cNvCxnSpPr>
            <a:cxnSpLocks noChangeShapeType="1"/>
          </p:cNvCxnSpPr>
          <p:nvPr/>
        </p:nvCxnSpPr>
        <p:spPr bwMode="auto">
          <a:xfrm>
            <a:off x="1247775" y="4540250"/>
            <a:ext cx="660400" cy="777875"/>
          </a:xfrm>
          <a:prstGeom prst="curvedConnector3">
            <a:avLst>
              <a:gd name="adj1" fmla="val 50000"/>
            </a:avLst>
          </a:prstGeom>
          <a:noFill/>
          <a:ln w="12700">
            <a:solidFill>
              <a:srgbClr val="000080"/>
            </a:solidFill>
            <a:round/>
            <a:headEnd type="none" w="sm" len="sm"/>
            <a:tailEnd type="triangle" w="sm" len="sm"/>
          </a:ln>
          <a:extLst>
            <a:ext uri="{909E8E84-426E-40dd-AFC4-6F175D3DCCD1}">
              <a14:hiddenFill xmlns:a14="http://schemas.microsoft.com/office/drawing/2010/main">
                <a:noFill/>
              </a14:hiddenFill>
            </a:ext>
          </a:extLst>
        </p:spPr>
      </p:cxnSp>
      <p:cxnSp>
        <p:nvCxnSpPr>
          <p:cNvPr id="154630" name="AutoShape 17"/>
          <p:cNvCxnSpPr>
            <a:cxnSpLocks noChangeShapeType="1"/>
          </p:cNvCxnSpPr>
          <p:nvPr/>
        </p:nvCxnSpPr>
        <p:spPr bwMode="auto">
          <a:xfrm rot="10800000" flipV="1">
            <a:off x="2568575" y="4540250"/>
            <a:ext cx="658813" cy="777875"/>
          </a:xfrm>
          <a:prstGeom prst="curvedConnector3">
            <a:avLst>
              <a:gd name="adj1" fmla="val 50000"/>
            </a:avLst>
          </a:prstGeom>
          <a:noFill/>
          <a:ln w="12700">
            <a:solidFill>
              <a:srgbClr val="000080"/>
            </a:solidFill>
            <a:round/>
            <a:headEnd type="none" w="sm" len="sm"/>
            <a:tailEnd type="triangle" w="sm" len="sm"/>
          </a:ln>
          <a:extLst>
            <a:ext uri="{909E8E84-426E-40dd-AFC4-6F175D3DCCD1}">
              <a14:hiddenFill xmlns:a14="http://schemas.microsoft.com/office/drawing/2010/main">
                <a:noFill/>
              </a14:hiddenFill>
            </a:ext>
          </a:extLst>
        </p:spPr>
      </p:cxnSp>
      <p:cxnSp>
        <p:nvCxnSpPr>
          <p:cNvPr id="154631" name="AutoShape 18"/>
          <p:cNvCxnSpPr>
            <a:cxnSpLocks noChangeShapeType="1"/>
            <a:stCxn id="154683" idx="3"/>
          </p:cNvCxnSpPr>
          <p:nvPr/>
        </p:nvCxnSpPr>
        <p:spPr bwMode="auto">
          <a:xfrm>
            <a:off x="2501900" y="1814513"/>
            <a:ext cx="725488" cy="528637"/>
          </a:xfrm>
          <a:prstGeom prst="curvedConnector3">
            <a:avLst>
              <a:gd name="adj1" fmla="val 50000"/>
            </a:avLst>
          </a:prstGeom>
          <a:noFill/>
          <a:ln w="12700">
            <a:solidFill>
              <a:srgbClr val="000080"/>
            </a:solidFill>
            <a:round/>
            <a:headEnd type="none" w="sm" len="sm"/>
            <a:tailEnd type="triangle" w="sm" len="sm"/>
          </a:ln>
          <a:extLst>
            <a:ext uri="{909E8E84-426E-40dd-AFC4-6F175D3DCCD1}">
              <a14:hiddenFill xmlns:a14="http://schemas.microsoft.com/office/drawing/2010/main">
                <a:noFill/>
              </a14:hiddenFill>
            </a:ext>
          </a:extLst>
        </p:spPr>
      </p:cxnSp>
      <p:cxnSp>
        <p:nvCxnSpPr>
          <p:cNvPr id="154632" name="AutoShape 19"/>
          <p:cNvCxnSpPr>
            <a:cxnSpLocks noChangeShapeType="1"/>
            <a:stCxn id="154678" idx="2"/>
            <a:endCxn id="154664" idx="0"/>
          </p:cNvCxnSpPr>
          <p:nvPr/>
        </p:nvCxnSpPr>
        <p:spPr bwMode="auto">
          <a:xfrm>
            <a:off x="1017588" y="2640013"/>
            <a:ext cx="0" cy="1600200"/>
          </a:xfrm>
          <a:prstGeom prst="straightConnector1">
            <a:avLst/>
          </a:prstGeom>
          <a:noFill/>
          <a:ln w="12700">
            <a:solidFill>
              <a:srgbClr val="000080"/>
            </a:solidFill>
            <a:round/>
            <a:headEnd type="none" w="sm" len="sm"/>
            <a:tailEnd type="triangle" w="sm" len="sm"/>
          </a:ln>
          <a:extLst>
            <a:ext uri="{909E8E84-426E-40dd-AFC4-6F175D3DCCD1}">
              <a14:hiddenFill xmlns:a14="http://schemas.microsoft.com/office/drawing/2010/main">
                <a:noFill/>
              </a14:hiddenFill>
            </a:ext>
          </a:extLst>
        </p:spPr>
      </p:cxnSp>
      <p:cxnSp>
        <p:nvCxnSpPr>
          <p:cNvPr id="154633" name="AutoShape 20"/>
          <p:cNvCxnSpPr>
            <a:cxnSpLocks noChangeShapeType="1"/>
            <a:stCxn id="154653" idx="2"/>
            <a:endCxn id="154654" idx="0"/>
          </p:cNvCxnSpPr>
          <p:nvPr/>
        </p:nvCxnSpPr>
        <p:spPr bwMode="auto">
          <a:xfrm>
            <a:off x="3452813" y="2587625"/>
            <a:ext cx="3175" cy="663575"/>
          </a:xfrm>
          <a:prstGeom prst="straightConnector1">
            <a:avLst/>
          </a:prstGeom>
          <a:noFill/>
          <a:ln w="12700">
            <a:solidFill>
              <a:srgbClr val="000080"/>
            </a:solidFill>
            <a:round/>
            <a:headEnd type="none" w="sm" len="sm"/>
            <a:tailEnd type="triangle" w="sm" len="sm"/>
          </a:ln>
          <a:extLst>
            <a:ext uri="{909E8E84-426E-40dd-AFC4-6F175D3DCCD1}">
              <a14:hiddenFill xmlns:a14="http://schemas.microsoft.com/office/drawing/2010/main">
                <a:noFill/>
              </a14:hiddenFill>
            </a:ext>
          </a:extLst>
        </p:spPr>
      </p:cxnSp>
      <p:sp>
        <p:nvSpPr>
          <p:cNvPr id="154634" name="Text Box 21"/>
          <p:cNvSpPr txBox="1">
            <a:spLocks noChangeArrowheads="1"/>
          </p:cNvSpPr>
          <p:nvPr/>
        </p:nvSpPr>
        <p:spPr bwMode="auto">
          <a:xfrm>
            <a:off x="228600" y="1803400"/>
            <a:ext cx="1339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dirty="0">
                <a:solidFill>
                  <a:srgbClr val="000000"/>
                </a:solidFill>
                <a:cs typeface="Arial" charset="0"/>
              </a:rPr>
              <a:t>fork</a:t>
            </a:r>
            <a:r>
              <a:rPr lang="en-US" sz="1800" dirty="0">
                <a:solidFill>
                  <a:srgbClr val="000000"/>
                </a:solidFill>
                <a:cs typeface="Arial" charset="0"/>
              </a:rPr>
              <a:t> parent</a:t>
            </a:r>
          </a:p>
        </p:txBody>
      </p:sp>
      <p:sp>
        <p:nvSpPr>
          <p:cNvPr id="154635" name="Text Box 22"/>
          <p:cNvSpPr txBox="1">
            <a:spLocks noChangeArrowheads="1"/>
          </p:cNvSpPr>
          <p:nvPr/>
        </p:nvSpPr>
        <p:spPr bwMode="auto">
          <a:xfrm>
            <a:off x="2984500" y="1752600"/>
            <a:ext cx="11596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dirty="0">
                <a:solidFill>
                  <a:srgbClr val="000000"/>
                </a:solidFill>
                <a:cs typeface="Arial" charset="0"/>
              </a:rPr>
              <a:t>fork</a:t>
            </a:r>
            <a:r>
              <a:rPr lang="en-US" sz="1800" dirty="0">
                <a:solidFill>
                  <a:srgbClr val="000000"/>
                </a:solidFill>
                <a:cs typeface="Arial" charset="0"/>
              </a:rPr>
              <a:t> child</a:t>
            </a:r>
          </a:p>
        </p:txBody>
      </p:sp>
      <p:sp>
        <p:nvSpPr>
          <p:cNvPr id="154636" name="Text Box 23"/>
          <p:cNvSpPr txBox="1">
            <a:spLocks noChangeArrowheads="1"/>
          </p:cNvSpPr>
          <p:nvPr/>
        </p:nvSpPr>
        <p:spPr bwMode="auto">
          <a:xfrm>
            <a:off x="914400" y="4829175"/>
            <a:ext cx="6335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dirty="0">
                <a:solidFill>
                  <a:srgbClr val="000000"/>
                </a:solidFill>
                <a:cs typeface="Arial" charset="0"/>
              </a:rPr>
              <a:t>wait</a:t>
            </a:r>
            <a:endParaRPr lang="en-US" sz="1200" dirty="0">
              <a:solidFill>
                <a:srgbClr val="000000"/>
              </a:solidFill>
              <a:cs typeface="Arial" charset="0"/>
            </a:endParaRPr>
          </a:p>
        </p:txBody>
      </p:sp>
      <p:sp>
        <p:nvSpPr>
          <p:cNvPr id="154637" name="Text Box 24"/>
          <p:cNvSpPr txBox="1">
            <a:spLocks noChangeArrowheads="1"/>
          </p:cNvSpPr>
          <p:nvPr/>
        </p:nvSpPr>
        <p:spPr bwMode="auto">
          <a:xfrm>
            <a:off x="2882900" y="4868863"/>
            <a:ext cx="5824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dirty="0">
                <a:solidFill>
                  <a:srgbClr val="000000"/>
                </a:solidFill>
                <a:cs typeface="Arial" charset="0"/>
              </a:rPr>
              <a:t>exit</a:t>
            </a:r>
            <a:endParaRPr lang="en-US" sz="1200" dirty="0">
              <a:solidFill>
                <a:srgbClr val="000000"/>
              </a:solidFill>
              <a:cs typeface="Arial" charset="0"/>
            </a:endParaRPr>
          </a:p>
        </p:txBody>
      </p:sp>
      <p:grpSp>
        <p:nvGrpSpPr>
          <p:cNvPr id="154638" name="Group 25"/>
          <p:cNvGrpSpPr>
            <a:grpSpLocks/>
          </p:cNvGrpSpPr>
          <p:nvPr/>
        </p:nvGrpSpPr>
        <p:grpSpPr bwMode="auto">
          <a:xfrm>
            <a:off x="3224213" y="4244975"/>
            <a:ext cx="461962" cy="330200"/>
            <a:chOff x="1248" y="2256"/>
            <a:chExt cx="336" cy="240"/>
          </a:xfrm>
        </p:grpSpPr>
        <p:sp>
          <p:nvSpPr>
            <p:cNvPr id="154669" name="AutoShape 26"/>
            <p:cNvSpPr>
              <a:spLocks noChangeArrowheads="1"/>
            </p:cNvSpPr>
            <p:nvPr/>
          </p:nvSpPr>
          <p:spPr bwMode="auto">
            <a:xfrm>
              <a:off x="1248" y="2256"/>
              <a:ext cx="336" cy="48"/>
            </a:xfrm>
            <a:prstGeom prst="flowChartProcess">
              <a:avLst/>
            </a:prstGeom>
            <a:solidFill>
              <a:srgbClr val="3366FF"/>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154670" name="AutoShape 27"/>
            <p:cNvSpPr>
              <a:spLocks noChangeArrowheads="1"/>
            </p:cNvSpPr>
            <p:nvPr/>
          </p:nvSpPr>
          <p:spPr bwMode="auto">
            <a:xfrm>
              <a:off x="1248" y="2304"/>
              <a:ext cx="336" cy="45"/>
            </a:xfrm>
            <a:prstGeom prst="flowChartProcess">
              <a:avLst/>
            </a:prstGeom>
            <a:solidFill>
              <a:srgbClr val="000080"/>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154671" name="AutoShape 28"/>
            <p:cNvSpPr>
              <a:spLocks noChangeArrowheads="1"/>
            </p:cNvSpPr>
            <p:nvPr/>
          </p:nvSpPr>
          <p:spPr bwMode="auto">
            <a:xfrm>
              <a:off x="1248" y="2352"/>
              <a:ext cx="336" cy="58"/>
            </a:xfrm>
            <a:prstGeom prst="flowChartProcess">
              <a:avLst/>
            </a:prstGeom>
            <a:solidFill>
              <a:srgbClr val="666699"/>
            </a:solidFill>
            <a:ln w="12700">
              <a:solidFill>
                <a:srgbClr val="000000"/>
              </a:solidFill>
              <a:miter lim="800000"/>
              <a:headEnd type="none" w="sm" len="sm"/>
              <a:tailEnd type="none" w="sm" len="sm"/>
            </a:ln>
          </p:spPr>
          <p:txBody>
            <a:bodyPr wrap="none" anchor="ctr"/>
            <a:lstStyle/>
            <a:p>
              <a:pPr algn="ctr" defTabSz="914400"/>
              <a:endParaRPr lang="en-US" sz="1800">
                <a:solidFill>
                  <a:srgbClr val="000000"/>
                </a:solidFill>
                <a:cs typeface="Arial" charset="0"/>
              </a:endParaRPr>
            </a:p>
          </p:txBody>
        </p:sp>
        <p:sp>
          <p:nvSpPr>
            <p:cNvPr id="154672" name="AutoShape 29"/>
            <p:cNvSpPr>
              <a:spLocks noChangeArrowheads="1"/>
            </p:cNvSpPr>
            <p:nvPr/>
          </p:nvSpPr>
          <p:spPr bwMode="auto">
            <a:xfrm>
              <a:off x="1248" y="2400"/>
              <a:ext cx="336" cy="47"/>
            </a:xfrm>
            <a:prstGeom prst="flowChartProcess">
              <a:avLst/>
            </a:prstGeom>
            <a:solidFill>
              <a:srgbClr val="333399"/>
            </a:solidFill>
            <a:ln w="12700">
              <a:solidFill>
                <a:srgbClr val="000000"/>
              </a:solidFill>
              <a:miter lim="800000"/>
              <a:headEnd type="none" w="sm" len="sm"/>
              <a:tailEnd type="none" w="sm" len="sm"/>
            </a:ln>
          </p:spPr>
          <p:txBody>
            <a:bodyPr wrap="none" anchor="ctr"/>
            <a:lstStyle/>
            <a:p>
              <a:pPr algn="ctr" defTabSz="914400"/>
              <a:endParaRPr lang="en-US" sz="1600">
                <a:solidFill>
                  <a:srgbClr val="000000"/>
                </a:solidFill>
                <a:cs typeface="Arial" charset="0"/>
              </a:endParaRPr>
            </a:p>
          </p:txBody>
        </p:sp>
        <p:sp>
          <p:nvSpPr>
            <p:cNvPr id="154673" name="AutoShape 30"/>
            <p:cNvSpPr>
              <a:spLocks noChangeArrowheads="1"/>
            </p:cNvSpPr>
            <p:nvPr/>
          </p:nvSpPr>
          <p:spPr bwMode="auto">
            <a:xfrm>
              <a:off x="1248" y="2448"/>
              <a:ext cx="336" cy="48"/>
            </a:xfrm>
            <a:prstGeom prst="flowChartProcess">
              <a:avLst/>
            </a:prstGeom>
            <a:solidFill>
              <a:srgbClr val="3366FF"/>
            </a:solidFill>
            <a:ln w="12700">
              <a:solidFill>
                <a:srgbClr val="000000"/>
              </a:solidFill>
              <a:miter lim="800000"/>
              <a:headEnd type="none" w="sm" len="sm"/>
              <a:tailEnd type="none" w="sm" len="sm"/>
            </a:ln>
          </p:spPr>
          <p:txBody>
            <a:bodyPr wrap="none" anchor="ctr" anchorCtr="1"/>
            <a:lstStyle/>
            <a:p>
              <a:pPr algn="ctr" defTabSz="914400"/>
              <a:endParaRPr lang="en-US" sz="1600">
                <a:solidFill>
                  <a:srgbClr val="000000"/>
                </a:solidFill>
                <a:cs typeface="Arial" charset="0"/>
              </a:endParaRPr>
            </a:p>
          </p:txBody>
        </p:sp>
      </p:grpSp>
      <p:grpSp>
        <p:nvGrpSpPr>
          <p:cNvPr id="154639" name="Group 31"/>
          <p:cNvGrpSpPr>
            <a:grpSpLocks/>
          </p:cNvGrpSpPr>
          <p:nvPr/>
        </p:nvGrpSpPr>
        <p:grpSpPr bwMode="auto">
          <a:xfrm>
            <a:off x="785813" y="4240213"/>
            <a:ext cx="461962" cy="330200"/>
            <a:chOff x="1248" y="1488"/>
            <a:chExt cx="336" cy="240"/>
          </a:xfrm>
        </p:grpSpPr>
        <p:sp>
          <p:nvSpPr>
            <p:cNvPr id="154664" name="AutoShape 32"/>
            <p:cNvSpPr>
              <a:spLocks noChangeArrowheads="1"/>
            </p:cNvSpPr>
            <p:nvPr/>
          </p:nvSpPr>
          <p:spPr bwMode="auto">
            <a:xfrm>
              <a:off x="1248" y="1488"/>
              <a:ext cx="336" cy="48"/>
            </a:xfrm>
            <a:prstGeom prst="flowChartProcess">
              <a:avLst/>
            </a:prstGeom>
            <a:solidFill>
              <a:srgbClr val="3366FF"/>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154665" name="AutoShape 33"/>
            <p:cNvSpPr>
              <a:spLocks noChangeArrowheads="1"/>
            </p:cNvSpPr>
            <p:nvPr/>
          </p:nvSpPr>
          <p:spPr bwMode="auto">
            <a:xfrm>
              <a:off x="1248" y="1536"/>
              <a:ext cx="336" cy="45"/>
            </a:xfrm>
            <a:prstGeom prst="flowChartProcess">
              <a:avLst/>
            </a:prstGeom>
            <a:solidFill>
              <a:srgbClr val="008080"/>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154666" name="AutoShape 34"/>
            <p:cNvSpPr>
              <a:spLocks noChangeArrowheads="1"/>
            </p:cNvSpPr>
            <p:nvPr/>
          </p:nvSpPr>
          <p:spPr bwMode="auto">
            <a:xfrm>
              <a:off x="1248" y="1584"/>
              <a:ext cx="336" cy="58"/>
            </a:xfrm>
            <a:prstGeom prst="flowChartProcess">
              <a:avLst/>
            </a:prstGeom>
            <a:solidFill>
              <a:srgbClr val="666699"/>
            </a:solidFill>
            <a:ln w="12700">
              <a:solidFill>
                <a:srgbClr val="000000"/>
              </a:solidFill>
              <a:miter lim="800000"/>
              <a:headEnd type="none" w="sm" len="sm"/>
              <a:tailEnd type="none" w="sm" len="sm"/>
            </a:ln>
          </p:spPr>
          <p:txBody>
            <a:bodyPr wrap="none" anchor="ctr"/>
            <a:lstStyle/>
            <a:p>
              <a:pPr algn="ctr" defTabSz="914400"/>
              <a:endParaRPr lang="en-US" sz="1800">
                <a:solidFill>
                  <a:srgbClr val="000000"/>
                </a:solidFill>
                <a:cs typeface="Arial" charset="0"/>
              </a:endParaRPr>
            </a:p>
          </p:txBody>
        </p:sp>
        <p:sp>
          <p:nvSpPr>
            <p:cNvPr id="154667" name="AutoShape 35"/>
            <p:cNvSpPr>
              <a:spLocks noChangeArrowheads="1"/>
            </p:cNvSpPr>
            <p:nvPr/>
          </p:nvSpPr>
          <p:spPr bwMode="auto">
            <a:xfrm>
              <a:off x="1248" y="1632"/>
              <a:ext cx="336" cy="47"/>
            </a:xfrm>
            <a:prstGeom prst="flowChartProcess">
              <a:avLst/>
            </a:prstGeom>
            <a:solidFill>
              <a:srgbClr val="969696"/>
            </a:solidFill>
            <a:ln w="12700">
              <a:solidFill>
                <a:srgbClr val="000000"/>
              </a:solidFill>
              <a:miter lim="800000"/>
              <a:headEnd type="none" w="sm" len="sm"/>
              <a:tailEnd type="none" w="sm" len="sm"/>
            </a:ln>
          </p:spPr>
          <p:txBody>
            <a:bodyPr wrap="none" anchor="ctr"/>
            <a:lstStyle/>
            <a:p>
              <a:pPr algn="ctr" defTabSz="914400"/>
              <a:endParaRPr lang="en-US" sz="1600">
                <a:solidFill>
                  <a:srgbClr val="000000"/>
                </a:solidFill>
                <a:cs typeface="Arial" charset="0"/>
              </a:endParaRPr>
            </a:p>
          </p:txBody>
        </p:sp>
        <p:sp>
          <p:nvSpPr>
            <p:cNvPr id="154668" name="AutoShape 36"/>
            <p:cNvSpPr>
              <a:spLocks noChangeArrowheads="1"/>
            </p:cNvSpPr>
            <p:nvPr/>
          </p:nvSpPr>
          <p:spPr bwMode="auto">
            <a:xfrm>
              <a:off x="1248" y="1680"/>
              <a:ext cx="336" cy="48"/>
            </a:xfrm>
            <a:prstGeom prst="flowChartProcess">
              <a:avLst/>
            </a:prstGeom>
            <a:solidFill>
              <a:srgbClr val="993366"/>
            </a:solidFill>
            <a:ln w="12700">
              <a:solidFill>
                <a:srgbClr val="000000"/>
              </a:solidFill>
              <a:miter lim="800000"/>
              <a:headEnd type="none" w="sm" len="sm"/>
              <a:tailEnd type="none" w="sm" len="sm"/>
            </a:ln>
          </p:spPr>
          <p:txBody>
            <a:bodyPr wrap="none" anchor="ctr" anchorCtr="1"/>
            <a:lstStyle/>
            <a:p>
              <a:pPr algn="ctr" defTabSz="914400"/>
              <a:endParaRPr lang="en-US" sz="1600">
                <a:solidFill>
                  <a:srgbClr val="000000"/>
                </a:solidFill>
                <a:cs typeface="Arial" charset="0"/>
              </a:endParaRPr>
            </a:p>
          </p:txBody>
        </p:sp>
      </p:grpSp>
      <p:grpSp>
        <p:nvGrpSpPr>
          <p:cNvPr id="154640" name="Group 37"/>
          <p:cNvGrpSpPr>
            <a:grpSpLocks/>
          </p:cNvGrpSpPr>
          <p:nvPr/>
        </p:nvGrpSpPr>
        <p:grpSpPr bwMode="auto">
          <a:xfrm>
            <a:off x="1997075" y="5219700"/>
            <a:ext cx="461963" cy="330200"/>
            <a:chOff x="1248" y="1488"/>
            <a:chExt cx="336" cy="240"/>
          </a:xfrm>
        </p:grpSpPr>
        <p:sp>
          <p:nvSpPr>
            <p:cNvPr id="154659" name="AutoShape 38"/>
            <p:cNvSpPr>
              <a:spLocks noChangeArrowheads="1"/>
            </p:cNvSpPr>
            <p:nvPr/>
          </p:nvSpPr>
          <p:spPr bwMode="auto">
            <a:xfrm>
              <a:off x="1248" y="1488"/>
              <a:ext cx="336" cy="48"/>
            </a:xfrm>
            <a:prstGeom prst="flowChartProcess">
              <a:avLst/>
            </a:prstGeom>
            <a:solidFill>
              <a:srgbClr val="3366FF"/>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154660" name="AutoShape 39"/>
            <p:cNvSpPr>
              <a:spLocks noChangeArrowheads="1"/>
            </p:cNvSpPr>
            <p:nvPr/>
          </p:nvSpPr>
          <p:spPr bwMode="auto">
            <a:xfrm>
              <a:off x="1248" y="1536"/>
              <a:ext cx="336" cy="45"/>
            </a:xfrm>
            <a:prstGeom prst="flowChartProcess">
              <a:avLst/>
            </a:prstGeom>
            <a:solidFill>
              <a:srgbClr val="008080"/>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154661" name="AutoShape 40"/>
            <p:cNvSpPr>
              <a:spLocks noChangeArrowheads="1"/>
            </p:cNvSpPr>
            <p:nvPr/>
          </p:nvSpPr>
          <p:spPr bwMode="auto">
            <a:xfrm>
              <a:off x="1248" y="1584"/>
              <a:ext cx="336" cy="58"/>
            </a:xfrm>
            <a:prstGeom prst="flowChartProcess">
              <a:avLst/>
            </a:prstGeom>
            <a:solidFill>
              <a:srgbClr val="666699"/>
            </a:solidFill>
            <a:ln w="12700">
              <a:solidFill>
                <a:srgbClr val="000000"/>
              </a:solidFill>
              <a:miter lim="800000"/>
              <a:headEnd type="none" w="sm" len="sm"/>
              <a:tailEnd type="none" w="sm" len="sm"/>
            </a:ln>
          </p:spPr>
          <p:txBody>
            <a:bodyPr wrap="none" anchor="ctr"/>
            <a:lstStyle/>
            <a:p>
              <a:pPr algn="ctr" defTabSz="914400"/>
              <a:endParaRPr lang="en-US" sz="1800">
                <a:solidFill>
                  <a:srgbClr val="000000"/>
                </a:solidFill>
                <a:cs typeface="Arial" charset="0"/>
              </a:endParaRPr>
            </a:p>
          </p:txBody>
        </p:sp>
        <p:sp>
          <p:nvSpPr>
            <p:cNvPr id="154662" name="AutoShape 41"/>
            <p:cNvSpPr>
              <a:spLocks noChangeArrowheads="1"/>
            </p:cNvSpPr>
            <p:nvPr/>
          </p:nvSpPr>
          <p:spPr bwMode="auto">
            <a:xfrm>
              <a:off x="1248" y="1632"/>
              <a:ext cx="336" cy="47"/>
            </a:xfrm>
            <a:prstGeom prst="flowChartProcess">
              <a:avLst/>
            </a:prstGeom>
            <a:solidFill>
              <a:srgbClr val="969696"/>
            </a:solidFill>
            <a:ln w="12700">
              <a:solidFill>
                <a:srgbClr val="000000"/>
              </a:solidFill>
              <a:miter lim="800000"/>
              <a:headEnd type="none" w="sm" len="sm"/>
              <a:tailEnd type="none" w="sm" len="sm"/>
            </a:ln>
          </p:spPr>
          <p:txBody>
            <a:bodyPr wrap="none" anchor="ctr"/>
            <a:lstStyle/>
            <a:p>
              <a:pPr algn="ctr" defTabSz="914400"/>
              <a:endParaRPr lang="en-US" sz="1600">
                <a:solidFill>
                  <a:srgbClr val="000000"/>
                </a:solidFill>
                <a:cs typeface="Arial" charset="0"/>
              </a:endParaRPr>
            </a:p>
          </p:txBody>
        </p:sp>
        <p:sp>
          <p:nvSpPr>
            <p:cNvPr id="154663" name="AutoShape 42"/>
            <p:cNvSpPr>
              <a:spLocks noChangeArrowheads="1"/>
            </p:cNvSpPr>
            <p:nvPr/>
          </p:nvSpPr>
          <p:spPr bwMode="auto">
            <a:xfrm>
              <a:off x="1248" y="1680"/>
              <a:ext cx="336" cy="48"/>
            </a:xfrm>
            <a:prstGeom prst="flowChartProcess">
              <a:avLst/>
            </a:prstGeom>
            <a:solidFill>
              <a:srgbClr val="993366"/>
            </a:solidFill>
            <a:ln w="12700">
              <a:solidFill>
                <a:srgbClr val="000000"/>
              </a:solidFill>
              <a:miter lim="800000"/>
              <a:headEnd type="none" w="sm" len="sm"/>
              <a:tailEnd type="none" w="sm" len="sm"/>
            </a:ln>
          </p:spPr>
          <p:txBody>
            <a:bodyPr wrap="none" anchor="ctr" anchorCtr="1"/>
            <a:lstStyle/>
            <a:p>
              <a:pPr algn="ctr" defTabSz="914400"/>
              <a:endParaRPr lang="en-US" sz="1600">
                <a:solidFill>
                  <a:srgbClr val="000000"/>
                </a:solidFill>
                <a:cs typeface="Arial" charset="0"/>
              </a:endParaRPr>
            </a:p>
          </p:txBody>
        </p:sp>
      </p:grpSp>
      <p:sp>
        <p:nvSpPr>
          <p:cNvPr id="154641" name="AutoShape 43"/>
          <p:cNvSpPr>
            <a:spLocks noChangeArrowheads="1"/>
          </p:cNvSpPr>
          <p:nvPr/>
        </p:nvSpPr>
        <p:spPr bwMode="auto">
          <a:xfrm>
            <a:off x="2119313" y="5702300"/>
            <a:ext cx="260350" cy="287338"/>
          </a:xfrm>
          <a:prstGeom prst="downArrow">
            <a:avLst>
              <a:gd name="adj1" fmla="val 50000"/>
              <a:gd name="adj2" fmla="val 27592"/>
            </a:avLst>
          </a:prstGeom>
          <a:solidFill>
            <a:srgbClr val="000000"/>
          </a:solidFill>
          <a:ln w="12700">
            <a:solidFill>
              <a:srgbClr val="000000"/>
            </a:solidFill>
            <a:miter lim="800000"/>
            <a:headEnd type="none" w="sm" len="sm"/>
            <a:tailEnd type="none" w="sm" len="sm"/>
          </a:ln>
        </p:spPr>
        <p:txBody>
          <a:bodyPr wrap="none" anchor="ctr"/>
          <a:lstStyle/>
          <a:p>
            <a:pPr defTabSz="914400"/>
            <a:endParaRPr lang="en-US" sz="1800">
              <a:solidFill>
                <a:srgbClr val="000000"/>
              </a:solidFill>
              <a:cs typeface="Arial" charset="0"/>
            </a:endParaRPr>
          </a:p>
        </p:txBody>
      </p:sp>
      <p:sp>
        <p:nvSpPr>
          <p:cNvPr id="154642" name="Text Box 44"/>
          <p:cNvSpPr txBox="1">
            <a:spLocks noChangeArrowheads="1"/>
          </p:cNvSpPr>
          <p:nvPr/>
        </p:nvSpPr>
        <p:spPr bwMode="auto">
          <a:xfrm>
            <a:off x="4565650" y="1447800"/>
            <a:ext cx="4330700" cy="4739760"/>
          </a:xfrm>
          <a:prstGeom prst="rect">
            <a:avLst/>
          </a:prstGeom>
          <a:solidFill>
            <a:srgbClr val="FFFFFF"/>
          </a:solidFill>
          <a:ln w="12700">
            <a:noFill/>
            <a:miter lim="800000"/>
            <a:headEnd type="none" w="sm" len="sm"/>
            <a:tailEnd type="none" w="sm" len="sm"/>
          </a:ln>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dirty="0" err="1">
                <a:solidFill>
                  <a:srgbClr val="000000"/>
                </a:solidFill>
                <a:cs typeface="Arial" charset="0"/>
              </a:rPr>
              <a:t>int</a:t>
            </a:r>
            <a:r>
              <a:rPr lang="en-US" sz="1800" b="1" dirty="0">
                <a:solidFill>
                  <a:srgbClr val="000000"/>
                </a:solidFill>
                <a:cs typeface="Arial" charset="0"/>
              </a:rPr>
              <a:t> </a:t>
            </a:r>
            <a:r>
              <a:rPr lang="en-US" sz="1800" b="1" dirty="0" err="1">
                <a:solidFill>
                  <a:srgbClr val="000000"/>
                </a:solidFill>
                <a:cs typeface="Arial" charset="0"/>
              </a:rPr>
              <a:t>pid</a:t>
            </a:r>
            <a:r>
              <a:rPr lang="en-US" sz="1800" b="1" dirty="0">
                <a:solidFill>
                  <a:srgbClr val="000000"/>
                </a:solidFill>
                <a:cs typeface="Arial" charset="0"/>
              </a:rPr>
              <a:t> = fork();</a:t>
            </a:r>
          </a:p>
          <a:p>
            <a:pPr marL="0" lvl="1" indent="0" defTabSz="914400" eaLnBrk="1" hangingPunct="1"/>
            <a:r>
              <a:rPr lang="en-US" sz="1800" dirty="0">
                <a:solidFill>
                  <a:srgbClr val="800080"/>
                </a:solidFill>
                <a:cs typeface="Arial" charset="0"/>
              </a:rPr>
              <a:t>Create a new process that is a clone of its parent.</a:t>
            </a:r>
          </a:p>
          <a:p>
            <a:pPr marL="0" lvl="1" indent="0" defTabSz="914400" eaLnBrk="1" hangingPunct="1"/>
            <a:endParaRPr lang="en-US" sz="1800" dirty="0">
              <a:solidFill>
                <a:srgbClr val="000000"/>
              </a:solidFill>
              <a:cs typeface="Arial" charset="0"/>
            </a:endParaRPr>
          </a:p>
          <a:p>
            <a:pPr defTabSz="914400" eaLnBrk="1" hangingPunct="1"/>
            <a:r>
              <a:rPr lang="en-US" sz="1800" b="1" dirty="0">
                <a:solidFill>
                  <a:srgbClr val="000000"/>
                </a:solidFill>
                <a:cs typeface="Arial" charset="0"/>
              </a:rPr>
              <a:t>exec*(</a:t>
            </a:r>
            <a:r>
              <a:rPr lang="ja-JP" altLang="en-US" sz="1800" b="1" dirty="0">
                <a:solidFill>
                  <a:srgbClr val="000000"/>
                </a:solidFill>
                <a:cs typeface="Arial" charset="0"/>
              </a:rPr>
              <a:t>“</a:t>
            </a:r>
            <a:r>
              <a:rPr lang="en-US" altLang="ja-JP" sz="1800" b="1" dirty="0">
                <a:solidFill>
                  <a:srgbClr val="000000"/>
                </a:solidFill>
                <a:cs typeface="Arial" charset="0"/>
              </a:rPr>
              <a:t>program</a:t>
            </a:r>
            <a:r>
              <a:rPr lang="ja-JP" altLang="en-US" sz="1800" b="1" dirty="0">
                <a:solidFill>
                  <a:srgbClr val="000000"/>
                </a:solidFill>
                <a:cs typeface="Arial" charset="0"/>
              </a:rPr>
              <a:t>”</a:t>
            </a:r>
            <a:r>
              <a:rPr lang="en-US" altLang="ja-JP" sz="1800" b="1" dirty="0">
                <a:solidFill>
                  <a:srgbClr val="000000"/>
                </a:solidFill>
                <a:cs typeface="Arial" charset="0"/>
              </a:rPr>
              <a:t> </a:t>
            </a:r>
            <a:r>
              <a:rPr lang="en-US" altLang="ja-JP" sz="1800" b="1" dirty="0" smtClean="0">
                <a:solidFill>
                  <a:srgbClr val="000000"/>
                </a:solidFill>
                <a:cs typeface="Arial" charset="0"/>
              </a:rPr>
              <a:t>[</a:t>
            </a:r>
            <a:r>
              <a:rPr lang="en-US" altLang="ja-JP" sz="1800" b="1" dirty="0" err="1" smtClean="0">
                <a:solidFill>
                  <a:srgbClr val="000000"/>
                </a:solidFill>
                <a:cs typeface="Arial" charset="0"/>
              </a:rPr>
              <a:t>argvp</a:t>
            </a:r>
            <a:r>
              <a:rPr lang="en-US" altLang="ja-JP" sz="1800" b="1" dirty="0">
                <a:solidFill>
                  <a:srgbClr val="000000"/>
                </a:solidFill>
                <a:cs typeface="Arial" charset="0"/>
              </a:rPr>
              <a:t>, </a:t>
            </a:r>
            <a:r>
              <a:rPr lang="en-US" altLang="ja-JP" sz="1800" b="1" dirty="0" err="1">
                <a:solidFill>
                  <a:srgbClr val="000000"/>
                </a:solidFill>
                <a:cs typeface="Arial" charset="0"/>
              </a:rPr>
              <a:t>envp</a:t>
            </a:r>
            <a:r>
              <a:rPr lang="en-US" altLang="ja-JP" sz="1800" b="1" dirty="0">
                <a:solidFill>
                  <a:srgbClr val="000000"/>
                </a:solidFill>
                <a:cs typeface="Arial" charset="0"/>
              </a:rPr>
              <a:t>]);</a:t>
            </a:r>
          </a:p>
          <a:p>
            <a:pPr marL="0" lvl="1" indent="0" defTabSz="914400" eaLnBrk="1" hangingPunct="1"/>
            <a:r>
              <a:rPr lang="en-US" sz="1800" dirty="0">
                <a:solidFill>
                  <a:srgbClr val="800080"/>
                </a:solidFill>
                <a:cs typeface="Arial" charset="0"/>
              </a:rPr>
              <a:t>Overlay the calling process with a new program, and transfer control to </a:t>
            </a:r>
            <a:r>
              <a:rPr lang="en-US" sz="1800" dirty="0" smtClean="0">
                <a:solidFill>
                  <a:srgbClr val="800080"/>
                </a:solidFill>
                <a:cs typeface="Arial" charset="0"/>
              </a:rPr>
              <a:t>it, passing arguments and environment.</a:t>
            </a:r>
          </a:p>
          <a:p>
            <a:pPr marL="0" lvl="1" indent="0" defTabSz="914400" eaLnBrk="1" hangingPunct="1"/>
            <a:endParaRPr lang="en-US" sz="1800" dirty="0">
              <a:solidFill>
                <a:srgbClr val="000000"/>
              </a:solidFill>
              <a:cs typeface="Arial" charset="0"/>
            </a:endParaRPr>
          </a:p>
          <a:p>
            <a:pPr defTabSz="914400" eaLnBrk="1" hangingPunct="1"/>
            <a:r>
              <a:rPr lang="en-US" sz="1800" b="1" dirty="0">
                <a:solidFill>
                  <a:srgbClr val="000000"/>
                </a:solidFill>
                <a:cs typeface="Arial" charset="0"/>
              </a:rPr>
              <a:t>exit(status);</a:t>
            </a:r>
          </a:p>
          <a:p>
            <a:pPr marL="0" lvl="1" indent="0" defTabSz="914400" eaLnBrk="1" hangingPunct="1"/>
            <a:r>
              <a:rPr lang="en-US" sz="1800" dirty="0">
                <a:solidFill>
                  <a:srgbClr val="800080"/>
                </a:solidFill>
                <a:cs typeface="Arial" charset="0"/>
              </a:rPr>
              <a:t>Exit with status, destroying the process. </a:t>
            </a:r>
            <a:endParaRPr lang="en-US" sz="1800" dirty="0" smtClean="0">
              <a:solidFill>
                <a:srgbClr val="800080"/>
              </a:solidFill>
              <a:cs typeface="Arial" charset="0"/>
            </a:endParaRPr>
          </a:p>
          <a:p>
            <a:pPr marL="0" lvl="1" indent="0" defTabSz="914400" eaLnBrk="1" hangingPunct="1"/>
            <a:endParaRPr lang="en-US" sz="1800" dirty="0">
              <a:solidFill>
                <a:srgbClr val="800080"/>
              </a:solidFill>
              <a:cs typeface="Arial" charset="0"/>
            </a:endParaRPr>
          </a:p>
          <a:p>
            <a:pPr defTabSz="914400" eaLnBrk="1" hangingPunct="1"/>
            <a:r>
              <a:rPr lang="en-US" sz="1800" b="1" dirty="0" err="1">
                <a:solidFill>
                  <a:srgbClr val="000000"/>
                </a:solidFill>
                <a:cs typeface="Arial" charset="0"/>
              </a:rPr>
              <a:t>int</a:t>
            </a:r>
            <a:r>
              <a:rPr lang="en-US" sz="1800" b="1" dirty="0">
                <a:solidFill>
                  <a:srgbClr val="000000"/>
                </a:solidFill>
                <a:cs typeface="Arial" charset="0"/>
              </a:rPr>
              <a:t> </a:t>
            </a:r>
            <a:r>
              <a:rPr lang="en-US" sz="1800" b="1" dirty="0" err="1">
                <a:solidFill>
                  <a:srgbClr val="000000"/>
                </a:solidFill>
                <a:cs typeface="Arial" charset="0"/>
              </a:rPr>
              <a:t>pid</a:t>
            </a:r>
            <a:r>
              <a:rPr lang="en-US" sz="1800" b="1" dirty="0">
                <a:solidFill>
                  <a:srgbClr val="000000"/>
                </a:solidFill>
                <a:cs typeface="Arial" charset="0"/>
              </a:rPr>
              <a:t> = wait*(&amp;status);</a:t>
            </a:r>
          </a:p>
          <a:p>
            <a:pPr marL="0" lvl="1" indent="0" defTabSz="914400" eaLnBrk="1" hangingPunct="1"/>
            <a:r>
              <a:rPr lang="en-US" sz="1800" dirty="0">
                <a:solidFill>
                  <a:srgbClr val="800080"/>
                </a:solidFill>
                <a:cs typeface="Arial" charset="0"/>
              </a:rPr>
              <a:t>Wait for exit (or other status change) of a child</a:t>
            </a:r>
            <a:r>
              <a:rPr lang="en-US" sz="1400" dirty="0">
                <a:solidFill>
                  <a:srgbClr val="800080"/>
                </a:solidFill>
                <a:cs typeface="Arial" charset="0"/>
              </a:rPr>
              <a:t>, </a:t>
            </a:r>
            <a:r>
              <a:rPr lang="en-US" sz="1800" dirty="0">
                <a:solidFill>
                  <a:srgbClr val="800080"/>
                </a:solidFill>
                <a:cs typeface="Arial" charset="0"/>
              </a:rPr>
              <a:t>and </a:t>
            </a:r>
            <a:r>
              <a:rPr lang="ja-JP" altLang="en-US" sz="1800" dirty="0">
                <a:solidFill>
                  <a:srgbClr val="800080"/>
                </a:solidFill>
                <a:cs typeface="Arial" charset="0"/>
              </a:rPr>
              <a:t>“</a:t>
            </a:r>
            <a:r>
              <a:rPr lang="en-US" altLang="ja-JP" sz="1800" dirty="0">
                <a:solidFill>
                  <a:srgbClr val="800080"/>
                </a:solidFill>
                <a:cs typeface="Arial" charset="0"/>
              </a:rPr>
              <a:t>reap</a:t>
            </a:r>
            <a:r>
              <a:rPr lang="ja-JP" altLang="en-US" sz="1800" dirty="0">
                <a:solidFill>
                  <a:srgbClr val="800080"/>
                </a:solidFill>
                <a:cs typeface="Arial" charset="0"/>
              </a:rPr>
              <a:t>”</a:t>
            </a:r>
            <a:r>
              <a:rPr lang="en-US" altLang="ja-JP" sz="1800" dirty="0">
                <a:solidFill>
                  <a:srgbClr val="800080"/>
                </a:solidFill>
                <a:cs typeface="Arial" charset="0"/>
              </a:rPr>
              <a:t> its exit </a:t>
            </a:r>
            <a:r>
              <a:rPr lang="en-US" altLang="ja-JP" sz="1800" dirty="0" smtClean="0">
                <a:solidFill>
                  <a:srgbClr val="800080"/>
                </a:solidFill>
                <a:cs typeface="Arial" charset="0"/>
              </a:rPr>
              <a:t>status.</a:t>
            </a:r>
          </a:p>
          <a:p>
            <a:pPr marL="0" lvl="1" indent="0" defTabSz="914400" eaLnBrk="1" hangingPunct="1"/>
            <a:r>
              <a:rPr lang="en-US" altLang="ja-JP" sz="1800" u="sng" dirty="0" smtClean="0">
                <a:solidFill>
                  <a:srgbClr val="800080"/>
                </a:solidFill>
                <a:cs typeface="Arial" charset="0"/>
              </a:rPr>
              <a:t>Recommended</a:t>
            </a:r>
            <a:r>
              <a:rPr lang="en-US" altLang="ja-JP" sz="1800" dirty="0" smtClean="0">
                <a:solidFill>
                  <a:srgbClr val="800080"/>
                </a:solidFill>
                <a:cs typeface="Arial" charset="0"/>
              </a:rPr>
              <a:t>: use </a:t>
            </a:r>
            <a:r>
              <a:rPr lang="en-US" altLang="ja-JP" sz="1800" b="1" dirty="0" err="1" smtClean="0">
                <a:solidFill>
                  <a:srgbClr val="800000"/>
                </a:solidFill>
                <a:cs typeface="Arial" charset="0"/>
              </a:rPr>
              <a:t>waitpid</a:t>
            </a:r>
            <a:r>
              <a:rPr lang="en-US" altLang="ja-JP" sz="1800" b="1" dirty="0" smtClean="0">
                <a:solidFill>
                  <a:srgbClr val="800000"/>
                </a:solidFill>
                <a:cs typeface="Arial" charset="0"/>
              </a:rPr>
              <a:t>()</a:t>
            </a:r>
            <a:r>
              <a:rPr lang="en-US" altLang="ja-JP" sz="1800" dirty="0" smtClean="0">
                <a:solidFill>
                  <a:srgbClr val="800080"/>
                </a:solidFill>
                <a:cs typeface="Arial" charset="0"/>
              </a:rPr>
              <a:t>.</a:t>
            </a:r>
            <a:endParaRPr lang="en-US" altLang="ja-JP" sz="1800" dirty="0">
              <a:solidFill>
                <a:srgbClr val="000000"/>
              </a:solidFill>
              <a:cs typeface="Arial" charset="0"/>
            </a:endParaRPr>
          </a:p>
          <a:p>
            <a:pPr marL="0" lvl="1" indent="0" defTabSz="914400" eaLnBrk="1" hangingPunct="1"/>
            <a:endParaRPr lang="en-US" sz="1400" dirty="0">
              <a:solidFill>
                <a:srgbClr val="000000"/>
              </a:solidFill>
              <a:cs typeface="Arial" charset="0"/>
            </a:endParaRPr>
          </a:p>
        </p:txBody>
      </p:sp>
      <p:cxnSp>
        <p:nvCxnSpPr>
          <p:cNvPr id="154643" name="AutoShape 45"/>
          <p:cNvCxnSpPr>
            <a:cxnSpLocks noChangeShapeType="1"/>
            <a:stCxn id="154658" idx="2"/>
            <a:endCxn id="154669" idx="0"/>
          </p:cNvCxnSpPr>
          <p:nvPr/>
        </p:nvCxnSpPr>
        <p:spPr bwMode="auto">
          <a:xfrm>
            <a:off x="3455988" y="3581400"/>
            <a:ext cx="0" cy="663575"/>
          </a:xfrm>
          <a:prstGeom prst="straightConnector1">
            <a:avLst/>
          </a:prstGeom>
          <a:noFill/>
          <a:ln w="12700">
            <a:solidFill>
              <a:srgbClr val="000080"/>
            </a:solidFill>
            <a:round/>
            <a:headEnd type="none" w="sm" len="sm"/>
            <a:tailEnd type="triangle" w="sm" len="sm"/>
          </a:ln>
          <a:extLst>
            <a:ext uri="{909E8E84-426E-40dd-AFC4-6F175D3DCCD1}">
              <a14:hiddenFill xmlns:a14="http://schemas.microsoft.com/office/drawing/2010/main">
                <a:noFill/>
              </a14:hiddenFill>
            </a:ext>
          </a:extLst>
        </p:spPr>
      </p:cxnSp>
      <p:grpSp>
        <p:nvGrpSpPr>
          <p:cNvPr id="154644" name="Group 46"/>
          <p:cNvGrpSpPr>
            <a:grpSpLocks/>
          </p:cNvGrpSpPr>
          <p:nvPr/>
        </p:nvGrpSpPr>
        <p:grpSpPr bwMode="auto">
          <a:xfrm>
            <a:off x="3224213" y="3251200"/>
            <a:ext cx="461962" cy="330200"/>
            <a:chOff x="1248" y="2256"/>
            <a:chExt cx="336" cy="240"/>
          </a:xfrm>
        </p:grpSpPr>
        <p:sp>
          <p:nvSpPr>
            <p:cNvPr id="154654" name="AutoShape 47"/>
            <p:cNvSpPr>
              <a:spLocks noChangeArrowheads="1"/>
            </p:cNvSpPr>
            <p:nvPr/>
          </p:nvSpPr>
          <p:spPr bwMode="auto">
            <a:xfrm>
              <a:off x="1248" y="2256"/>
              <a:ext cx="336" cy="48"/>
            </a:xfrm>
            <a:prstGeom prst="flowChartProcess">
              <a:avLst/>
            </a:prstGeom>
            <a:solidFill>
              <a:srgbClr val="3366FF"/>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154655" name="AutoShape 48"/>
            <p:cNvSpPr>
              <a:spLocks noChangeArrowheads="1"/>
            </p:cNvSpPr>
            <p:nvPr/>
          </p:nvSpPr>
          <p:spPr bwMode="auto">
            <a:xfrm>
              <a:off x="1248" y="2304"/>
              <a:ext cx="336" cy="45"/>
            </a:xfrm>
            <a:prstGeom prst="flowChartProcess">
              <a:avLst/>
            </a:prstGeom>
            <a:solidFill>
              <a:srgbClr val="000080"/>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154656" name="AutoShape 49"/>
            <p:cNvSpPr>
              <a:spLocks noChangeArrowheads="1"/>
            </p:cNvSpPr>
            <p:nvPr/>
          </p:nvSpPr>
          <p:spPr bwMode="auto">
            <a:xfrm>
              <a:off x="1248" y="2352"/>
              <a:ext cx="336" cy="58"/>
            </a:xfrm>
            <a:prstGeom prst="flowChartProcess">
              <a:avLst/>
            </a:prstGeom>
            <a:solidFill>
              <a:srgbClr val="666699"/>
            </a:solidFill>
            <a:ln w="12700">
              <a:solidFill>
                <a:srgbClr val="000000"/>
              </a:solidFill>
              <a:miter lim="800000"/>
              <a:headEnd type="none" w="sm" len="sm"/>
              <a:tailEnd type="none" w="sm" len="sm"/>
            </a:ln>
          </p:spPr>
          <p:txBody>
            <a:bodyPr wrap="none" anchor="ctr"/>
            <a:lstStyle/>
            <a:p>
              <a:pPr algn="ctr" defTabSz="914400"/>
              <a:endParaRPr lang="en-US" sz="1800">
                <a:solidFill>
                  <a:srgbClr val="000000"/>
                </a:solidFill>
                <a:cs typeface="Arial" charset="0"/>
              </a:endParaRPr>
            </a:p>
          </p:txBody>
        </p:sp>
        <p:sp>
          <p:nvSpPr>
            <p:cNvPr id="154657" name="AutoShape 50"/>
            <p:cNvSpPr>
              <a:spLocks noChangeArrowheads="1"/>
            </p:cNvSpPr>
            <p:nvPr/>
          </p:nvSpPr>
          <p:spPr bwMode="auto">
            <a:xfrm>
              <a:off x="1248" y="2400"/>
              <a:ext cx="336" cy="47"/>
            </a:xfrm>
            <a:prstGeom prst="flowChartProcess">
              <a:avLst/>
            </a:prstGeom>
            <a:solidFill>
              <a:srgbClr val="333399"/>
            </a:solidFill>
            <a:ln w="12700">
              <a:solidFill>
                <a:srgbClr val="000000"/>
              </a:solidFill>
              <a:miter lim="800000"/>
              <a:headEnd type="none" w="sm" len="sm"/>
              <a:tailEnd type="none" w="sm" len="sm"/>
            </a:ln>
          </p:spPr>
          <p:txBody>
            <a:bodyPr wrap="none" anchor="ctr"/>
            <a:lstStyle/>
            <a:p>
              <a:pPr algn="ctr" defTabSz="914400"/>
              <a:endParaRPr lang="en-US" sz="1600">
                <a:solidFill>
                  <a:srgbClr val="000000"/>
                </a:solidFill>
                <a:cs typeface="Arial" charset="0"/>
              </a:endParaRPr>
            </a:p>
          </p:txBody>
        </p:sp>
        <p:sp>
          <p:nvSpPr>
            <p:cNvPr id="154658" name="AutoShape 51"/>
            <p:cNvSpPr>
              <a:spLocks noChangeArrowheads="1"/>
            </p:cNvSpPr>
            <p:nvPr/>
          </p:nvSpPr>
          <p:spPr bwMode="auto">
            <a:xfrm>
              <a:off x="1248" y="2448"/>
              <a:ext cx="336" cy="48"/>
            </a:xfrm>
            <a:prstGeom prst="flowChartProcess">
              <a:avLst/>
            </a:prstGeom>
            <a:solidFill>
              <a:srgbClr val="3366FF"/>
            </a:solidFill>
            <a:ln w="12700">
              <a:solidFill>
                <a:srgbClr val="000000"/>
              </a:solidFill>
              <a:miter lim="800000"/>
              <a:headEnd type="none" w="sm" len="sm"/>
              <a:tailEnd type="none" w="sm" len="sm"/>
            </a:ln>
          </p:spPr>
          <p:txBody>
            <a:bodyPr wrap="none" anchor="ctr" anchorCtr="1"/>
            <a:lstStyle/>
            <a:p>
              <a:pPr algn="ctr" defTabSz="914400"/>
              <a:endParaRPr lang="en-US" sz="1600">
                <a:solidFill>
                  <a:srgbClr val="000000"/>
                </a:solidFill>
                <a:cs typeface="Arial" charset="0"/>
              </a:endParaRPr>
            </a:p>
          </p:txBody>
        </p:sp>
      </p:grpSp>
      <p:grpSp>
        <p:nvGrpSpPr>
          <p:cNvPr id="154645" name="Group 52"/>
          <p:cNvGrpSpPr>
            <a:grpSpLocks/>
          </p:cNvGrpSpPr>
          <p:nvPr/>
        </p:nvGrpSpPr>
        <p:grpSpPr bwMode="auto">
          <a:xfrm>
            <a:off x="3221038" y="2257425"/>
            <a:ext cx="461962" cy="330200"/>
            <a:chOff x="1432" y="956"/>
            <a:chExt cx="291" cy="208"/>
          </a:xfrm>
        </p:grpSpPr>
        <p:sp>
          <p:nvSpPr>
            <p:cNvPr id="154649" name="AutoShape 53"/>
            <p:cNvSpPr>
              <a:spLocks noChangeArrowheads="1"/>
            </p:cNvSpPr>
            <p:nvPr/>
          </p:nvSpPr>
          <p:spPr bwMode="auto">
            <a:xfrm>
              <a:off x="1432" y="956"/>
              <a:ext cx="291" cy="42"/>
            </a:xfrm>
            <a:prstGeom prst="flowChartProcess">
              <a:avLst/>
            </a:prstGeom>
            <a:solidFill>
              <a:srgbClr val="3366FF"/>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154650" name="AutoShape 54"/>
            <p:cNvSpPr>
              <a:spLocks noChangeArrowheads="1"/>
            </p:cNvSpPr>
            <p:nvPr/>
          </p:nvSpPr>
          <p:spPr bwMode="auto">
            <a:xfrm>
              <a:off x="1432" y="998"/>
              <a:ext cx="291" cy="41"/>
            </a:xfrm>
            <a:prstGeom prst="flowChartProcess">
              <a:avLst/>
            </a:prstGeom>
            <a:solidFill>
              <a:srgbClr val="008080"/>
            </a:solidFill>
            <a:ln w="12700">
              <a:solidFill>
                <a:srgbClr val="000000"/>
              </a:solidFill>
              <a:miter lim="800000"/>
              <a:headEnd type="none" w="sm" len="sm"/>
              <a:tailEnd type="none" w="sm" len="sm"/>
            </a:ln>
          </p:spPr>
          <p:txBody>
            <a:bodyPr wrap="none" anchor="ctr"/>
            <a:lstStyle/>
            <a:p>
              <a:pPr algn="ctr" defTabSz="914400"/>
              <a:endParaRPr lang="en-US" sz="1400">
                <a:solidFill>
                  <a:srgbClr val="000000"/>
                </a:solidFill>
                <a:cs typeface="Arial" charset="0"/>
              </a:endParaRPr>
            </a:p>
          </p:txBody>
        </p:sp>
        <p:sp>
          <p:nvSpPr>
            <p:cNvPr id="154651" name="AutoShape 55"/>
            <p:cNvSpPr>
              <a:spLocks noChangeArrowheads="1"/>
            </p:cNvSpPr>
            <p:nvPr/>
          </p:nvSpPr>
          <p:spPr bwMode="auto">
            <a:xfrm>
              <a:off x="1432" y="1039"/>
              <a:ext cx="291" cy="50"/>
            </a:xfrm>
            <a:prstGeom prst="flowChartProcess">
              <a:avLst/>
            </a:prstGeom>
            <a:solidFill>
              <a:srgbClr val="666699"/>
            </a:solidFill>
            <a:ln w="12700">
              <a:solidFill>
                <a:srgbClr val="000000"/>
              </a:solidFill>
              <a:miter lim="800000"/>
              <a:headEnd type="none" w="sm" len="sm"/>
              <a:tailEnd type="none" w="sm" len="sm"/>
            </a:ln>
          </p:spPr>
          <p:txBody>
            <a:bodyPr wrap="none" anchor="ctr"/>
            <a:lstStyle/>
            <a:p>
              <a:pPr algn="ctr" defTabSz="914400"/>
              <a:endParaRPr lang="en-US" sz="1800">
                <a:solidFill>
                  <a:srgbClr val="000000"/>
                </a:solidFill>
                <a:cs typeface="Arial" charset="0"/>
              </a:endParaRPr>
            </a:p>
          </p:txBody>
        </p:sp>
        <p:sp>
          <p:nvSpPr>
            <p:cNvPr id="154652" name="AutoShape 56"/>
            <p:cNvSpPr>
              <a:spLocks noChangeArrowheads="1"/>
            </p:cNvSpPr>
            <p:nvPr/>
          </p:nvSpPr>
          <p:spPr bwMode="auto">
            <a:xfrm>
              <a:off x="1432" y="1081"/>
              <a:ext cx="291" cy="41"/>
            </a:xfrm>
            <a:prstGeom prst="flowChartProcess">
              <a:avLst/>
            </a:prstGeom>
            <a:solidFill>
              <a:srgbClr val="969696"/>
            </a:solidFill>
            <a:ln w="12700">
              <a:solidFill>
                <a:srgbClr val="000000"/>
              </a:solidFill>
              <a:miter lim="800000"/>
              <a:headEnd type="none" w="sm" len="sm"/>
              <a:tailEnd type="none" w="sm" len="sm"/>
            </a:ln>
          </p:spPr>
          <p:txBody>
            <a:bodyPr wrap="none" anchor="ctr"/>
            <a:lstStyle/>
            <a:p>
              <a:pPr algn="ctr" defTabSz="914400"/>
              <a:endParaRPr lang="en-US" sz="1600">
                <a:solidFill>
                  <a:srgbClr val="000000"/>
                </a:solidFill>
                <a:cs typeface="Arial" charset="0"/>
              </a:endParaRPr>
            </a:p>
          </p:txBody>
        </p:sp>
        <p:sp>
          <p:nvSpPr>
            <p:cNvPr id="154653" name="AutoShape 57"/>
            <p:cNvSpPr>
              <a:spLocks noChangeArrowheads="1"/>
            </p:cNvSpPr>
            <p:nvPr/>
          </p:nvSpPr>
          <p:spPr bwMode="auto">
            <a:xfrm>
              <a:off x="1432" y="1122"/>
              <a:ext cx="291" cy="42"/>
            </a:xfrm>
            <a:prstGeom prst="flowChartProcess">
              <a:avLst/>
            </a:prstGeom>
            <a:solidFill>
              <a:srgbClr val="993366"/>
            </a:solidFill>
            <a:ln w="12700">
              <a:solidFill>
                <a:srgbClr val="000000"/>
              </a:solidFill>
              <a:miter lim="800000"/>
              <a:headEnd type="none" w="sm" len="sm"/>
              <a:tailEnd type="none" w="sm" len="sm"/>
            </a:ln>
          </p:spPr>
          <p:txBody>
            <a:bodyPr wrap="none" anchor="ctr" anchorCtr="1"/>
            <a:lstStyle/>
            <a:p>
              <a:pPr algn="ctr" defTabSz="914400"/>
              <a:endParaRPr lang="en-US" sz="1600">
                <a:solidFill>
                  <a:srgbClr val="000000"/>
                </a:solidFill>
                <a:cs typeface="Arial" charset="0"/>
              </a:endParaRPr>
            </a:p>
          </p:txBody>
        </p:sp>
      </p:grpSp>
      <p:sp>
        <p:nvSpPr>
          <p:cNvPr id="154646" name="Rectangle 58"/>
          <p:cNvSpPr>
            <a:spLocks noChangeArrowheads="1"/>
          </p:cNvSpPr>
          <p:nvPr/>
        </p:nvSpPr>
        <p:spPr bwMode="auto">
          <a:xfrm>
            <a:off x="3549018" y="2841109"/>
            <a:ext cx="6981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defTabSz="914400"/>
            <a:r>
              <a:rPr lang="en-US" sz="1800" b="1" dirty="0">
                <a:solidFill>
                  <a:srgbClr val="000000"/>
                </a:solidFill>
                <a:cs typeface="Arial" charset="0"/>
              </a:rPr>
              <a:t>exec</a:t>
            </a:r>
            <a:r>
              <a:rPr lang="en-US" sz="1800" dirty="0">
                <a:solidFill>
                  <a:srgbClr val="000000"/>
                </a:solidFill>
                <a:cs typeface="Arial" charset="0"/>
              </a:rPr>
              <a:t> </a:t>
            </a:r>
          </a:p>
        </p:txBody>
      </p:sp>
      <p:sp>
        <p:nvSpPr>
          <p:cNvPr id="154647" name="AutoShape 59"/>
          <p:cNvSpPr>
            <a:spLocks noChangeArrowheads="1"/>
          </p:cNvSpPr>
          <p:nvPr/>
        </p:nvSpPr>
        <p:spPr bwMode="auto">
          <a:xfrm rot="-5400000">
            <a:off x="3059113" y="2606675"/>
            <a:ext cx="260350" cy="438150"/>
          </a:xfrm>
          <a:prstGeom prst="downArrow">
            <a:avLst>
              <a:gd name="adj1" fmla="val 50000"/>
              <a:gd name="adj2" fmla="val 42073"/>
            </a:avLst>
          </a:prstGeom>
          <a:solidFill>
            <a:srgbClr val="FC0128"/>
          </a:solidFill>
          <a:ln w="12700">
            <a:solidFill>
              <a:srgbClr val="FC0128"/>
            </a:solidFill>
            <a:miter lim="800000"/>
            <a:headEnd type="none" w="sm" len="sm"/>
            <a:tailEnd type="none" w="sm" len="sm"/>
          </a:ln>
        </p:spPr>
        <p:txBody>
          <a:bodyPr wrap="none" anchor="ctr"/>
          <a:lstStyle/>
          <a:p>
            <a:pPr defTabSz="914400"/>
            <a:endParaRPr lang="en-US" sz="1800">
              <a:solidFill>
                <a:srgbClr val="000000"/>
              </a:solidFill>
              <a:cs typeface="Arial" charset="0"/>
            </a:endParaRPr>
          </a:p>
        </p:txBody>
      </p:sp>
      <p:sp>
        <p:nvSpPr>
          <p:cNvPr id="154648" name="Rectangle 60"/>
          <p:cNvSpPr>
            <a:spLocks noChangeArrowheads="1"/>
          </p:cNvSpPr>
          <p:nvPr/>
        </p:nvSpPr>
        <p:spPr bwMode="auto">
          <a:xfrm>
            <a:off x="1447800" y="1978224"/>
            <a:ext cx="16097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p>
            <a:pPr algn="ctr" defTabSz="914400"/>
            <a:r>
              <a:rPr lang="en-US" sz="2000" b="1" dirty="0">
                <a:solidFill>
                  <a:srgbClr val="000090"/>
                </a:solidFill>
                <a:cs typeface="Arial" charset="0"/>
              </a:rPr>
              <a:t>p</a:t>
            </a:r>
            <a:r>
              <a:rPr lang="en-US" sz="2000" b="1" dirty="0" smtClean="0">
                <a:solidFill>
                  <a:srgbClr val="000090"/>
                </a:solidFill>
                <a:cs typeface="Arial" charset="0"/>
              </a:rPr>
              <a:t>arent</a:t>
            </a:r>
          </a:p>
          <a:p>
            <a:pPr algn="ctr" defTabSz="914400"/>
            <a:r>
              <a:rPr lang="en-US" sz="2000" b="1" dirty="0" smtClean="0">
                <a:solidFill>
                  <a:srgbClr val="000090"/>
                </a:solidFill>
                <a:cs typeface="Arial" charset="0"/>
              </a:rPr>
              <a:t>program initializes child</a:t>
            </a:r>
          </a:p>
          <a:p>
            <a:pPr algn="ctr" defTabSz="914400"/>
            <a:r>
              <a:rPr lang="en-US" sz="2000" b="1" dirty="0" smtClean="0">
                <a:solidFill>
                  <a:srgbClr val="000090"/>
                </a:solidFill>
                <a:cs typeface="Arial" charset="0"/>
              </a:rPr>
              <a:t>process </a:t>
            </a:r>
            <a:r>
              <a:rPr lang="en-US" sz="2000" b="1" dirty="0">
                <a:solidFill>
                  <a:srgbClr val="000090"/>
                </a:solidFill>
                <a:cs typeface="Arial" charset="0"/>
              </a:rPr>
              <a:t>context</a:t>
            </a:r>
          </a:p>
        </p:txBody>
      </p:sp>
    </p:spTree>
    <p:extLst>
      <p:ext uri="{BB962C8B-B14F-4D97-AF65-F5344CB8AC3E}">
        <p14:creationId xmlns:p14="http://schemas.microsoft.com/office/powerpoint/2010/main" val="105830962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a:xfrm>
            <a:off x="152400" y="25400"/>
            <a:ext cx="3047999" cy="1554163"/>
          </a:xfrm>
        </p:spPr>
        <p:txBody>
          <a:bodyPr/>
          <a:lstStyle/>
          <a:p>
            <a:pPr eaLnBrk="1" hangingPunct="1"/>
            <a:r>
              <a:rPr lang="en-US" sz="3600" dirty="0" err="1">
                <a:latin typeface="Arial" charset="0"/>
                <a:ea typeface="ＭＳ Ｐゴシック" charset="0"/>
              </a:rPr>
              <a:t>MapReduce</a:t>
            </a:r>
            <a:r>
              <a:rPr lang="en-US" sz="3600" dirty="0">
                <a:latin typeface="Arial" charset="0"/>
                <a:ea typeface="ＭＳ Ｐゴシック" charset="0"/>
              </a:rPr>
              <a:t>/</a:t>
            </a:r>
            <a:r>
              <a:rPr lang="en-US" sz="3600" dirty="0" err="1">
                <a:latin typeface="Arial" charset="0"/>
                <a:ea typeface="ＭＳ Ｐゴシック" charset="0"/>
              </a:rPr>
              <a:t>Hadoop</a:t>
            </a:r>
            <a:endParaRPr lang="en-US" sz="3600" dirty="0">
              <a:latin typeface="Arial" charset="0"/>
              <a:ea typeface="ＭＳ Ｐゴシック" charset="0"/>
            </a:endParaRPr>
          </a:p>
        </p:txBody>
      </p:sp>
      <p:pic>
        <p:nvPicPr>
          <p:cNvPr id="15462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82034" y="152400"/>
            <a:ext cx="5898454"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7" name="Rectangle 3"/>
          <p:cNvSpPr>
            <a:spLocks noChangeArrowheads="1"/>
          </p:cNvSpPr>
          <p:nvPr/>
        </p:nvSpPr>
        <p:spPr bwMode="auto">
          <a:xfrm>
            <a:off x="381000" y="5562600"/>
            <a:ext cx="8763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55613"/>
            <a:r>
              <a:rPr lang="en-US" sz="2000" b="1" dirty="0" err="1" smtClean="0">
                <a:solidFill>
                  <a:srgbClr val="003367"/>
                </a:solidFill>
              </a:rPr>
              <a:t>MapReduce</a:t>
            </a:r>
            <a:r>
              <a:rPr lang="en-US" sz="2000" dirty="0" smtClean="0">
                <a:solidFill>
                  <a:srgbClr val="003367"/>
                </a:solidFill>
              </a:rPr>
              <a:t> is a filter-and-pipe model for </a:t>
            </a:r>
            <a:r>
              <a:rPr lang="en-US" sz="2000" b="1" dirty="0" smtClean="0">
                <a:solidFill>
                  <a:srgbClr val="003367"/>
                </a:solidFill>
              </a:rPr>
              <a:t>data-intensive cluster computing</a:t>
            </a:r>
            <a:r>
              <a:rPr lang="en-US" sz="2000" dirty="0" smtClean="0">
                <a:solidFill>
                  <a:srgbClr val="003367"/>
                </a:solidFill>
              </a:rPr>
              <a:t>.  Its programming model is “like” Unix pipes.  It adds “parallel pipes” (my term) that split output among multiple downstream children. </a:t>
            </a:r>
          </a:p>
        </p:txBody>
      </p:sp>
      <p:pic>
        <p:nvPicPr>
          <p:cNvPr id="15462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28800"/>
            <a:ext cx="19050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228600" y="4431268"/>
            <a:ext cx="2819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55613"/>
            <a:r>
              <a:rPr lang="en-US" sz="1800" b="1" dirty="0" smtClean="0">
                <a:solidFill>
                  <a:srgbClr val="800000"/>
                </a:solidFill>
              </a:rPr>
              <a:t>Dataflow programming</a:t>
            </a:r>
          </a:p>
        </p:txBody>
      </p:sp>
      <p:sp>
        <p:nvSpPr>
          <p:cNvPr id="2" name="Rectangle 1"/>
          <p:cNvSpPr/>
          <p:nvPr/>
        </p:nvSpPr>
        <p:spPr>
          <a:xfrm>
            <a:off x="803488" y="3581400"/>
            <a:ext cx="1330112" cy="461665"/>
          </a:xfrm>
          <a:prstGeom prst="rect">
            <a:avLst/>
          </a:prstGeom>
        </p:spPr>
        <p:txBody>
          <a:bodyPr wrap="none">
            <a:spAutoFit/>
          </a:bodyPr>
          <a:lstStyle/>
          <a:p>
            <a:r>
              <a:rPr lang="en-US" b="1" dirty="0" err="1">
                <a:solidFill>
                  <a:srgbClr val="003367"/>
                </a:solidFill>
              </a:rPr>
              <a:t>Hadoop</a:t>
            </a:r>
            <a:endParaRPr lang="en-US" dirty="0"/>
          </a:p>
        </p:txBody>
      </p:sp>
    </p:spTree>
    <p:extLst>
      <p:ext uri="{BB962C8B-B14F-4D97-AF65-F5344CB8AC3E}">
        <p14:creationId xmlns:p14="http://schemas.microsoft.com/office/powerpoint/2010/main" val="368791530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m-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404" y="1447800"/>
            <a:ext cx="1524000" cy="1143000"/>
          </a:xfrm>
          <a:prstGeom prst="rect">
            <a:avLst/>
          </a:prstGeom>
        </p:spPr>
      </p:pic>
      <p:sp>
        <p:nvSpPr>
          <p:cNvPr id="2" name="Title 1"/>
          <p:cNvSpPr>
            <a:spLocks noGrp="1"/>
          </p:cNvSpPr>
          <p:nvPr>
            <p:ph type="title"/>
          </p:nvPr>
        </p:nvSpPr>
        <p:spPr/>
        <p:txBody>
          <a:bodyPr/>
          <a:lstStyle/>
          <a:p>
            <a:r>
              <a:rPr lang="en-US" dirty="0" smtClean="0"/>
              <a:t>Sockets</a:t>
            </a:r>
            <a:endParaRPr lang="en-US" dirty="0"/>
          </a:p>
        </p:txBody>
      </p:sp>
      <p:sp>
        <p:nvSpPr>
          <p:cNvPr id="15" name="Content Placeholder 14"/>
          <p:cNvSpPr>
            <a:spLocks noGrp="1"/>
          </p:cNvSpPr>
          <p:nvPr>
            <p:ph idx="1"/>
          </p:nvPr>
        </p:nvSpPr>
        <p:spPr>
          <a:xfrm>
            <a:off x="457200" y="3736975"/>
            <a:ext cx="8226425" cy="2511425"/>
          </a:xfrm>
        </p:spPr>
        <p:txBody>
          <a:bodyPr/>
          <a:lstStyle/>
          <a:p>
            <a:r>
              <a:rPr lang="en-US" sz="2000" b="0" dirty="0" smtClean="0"/>
              <a:t>The </a:t>
            </a:r>
            <a:r>
              <a:rPr lang="en-US" sz="2000" dirty="0" smtClean="0"/>
              <a:t>socket</a:t>
            </a:r>
            <a:r>
              <a:rPr lang="en-US" sz="2000" b="0" dirty="0" smtClean="0"/>
              <a:t>() system call creates a </a:t>
            </a:r>
            <a:r>
              <a:rPr lang="en-US" sz="2000" dirty="0" smtClean="0">
                <a:solidFill>
                  <a:srgbClr val="800000"/>
                </a:solidFill>
              </a:rPr>
              <a:t>socket </a:t>
            </a:r>
            <a:r>
              <a:rPr lang="en-US" sz="2000" b="0" dirty="0" smtClean="0"/>
              <a:t>object.</a:t>
            </a:r>
          </a:p>
          <a:p>
            <a:r>
              <a:rPr lang="en-US" sz="2000" b="0" dirty="0" smtClean="0"/>
              <a:t>Other socket </a:t>
            </a:r>
            <a:r>
              <a:rPr lang="en-US" sz="2000" b="0" dirty="0" err="1" smtClean="0"/>
              <a:t>syscalls</a:t>
            </a:r>
            <a:r>
              <a:rPr lang="en-US" sz="2000" b="0" dirty="0" smtClean="0"/>
              <a:t> establish a connection (e.g., </a:t>
            </a:r>
            <a:r>
              <a:rPr lang="en-US" sz="2000" dirty="0" smtClean="0">
                <a:solidFill>
                  <a:srgbClr val="800000"/>
                </a:solidFill>
              </a:rPr>
              <a:t>connect</a:t>
            </a:r>
            <a:r>
              <a:rPr lang="en-US" sz="2000" b="0" dirty="0" smtClean="0"/>
              <a:t>). </a:t>
            </a:r>
          </a:p>
          <a:p>
            <a:r>
              <a:rPr lang="en-US" sz="2000" b="0" dirty="0" smtClean="0"/>
              <a:t>A file descriptor for a connected socket is </a:t>
            </a:r>
            <a:r>
              <a:rPr lang="en-US" sz="2000" dirty="0" smtClean="0"/>
              <a:t>bidirectional</a:t>
            </a:r>
            <a:r>
              <a:rPr lang="en-US" sz="2000" b="0" dirty="0" smtClean="0"/>
              <a:t>.</a:t>
            </a:r>
          </a:p>
          <a:p>
            <a:r>
              <a:rPr lang="en-US" sz="2000" b="0" dirty="0" smtClean="0"/>
              <a:t>Bytes placed in the socket with </a:t>
            </a:r>
            <a:r>
              <a:rPr lang="en-US" sz="2000" dirty="0" smtClean="0"/>
              <a:t>write</a:t>
            </a:r>
            <a:r>
              <a:rPr lang="en-US" sz="2000" b="0" dirty="0" smtClean="0"/>
              <a:t> are returned by </a:t>
            </a:r>
            <a:r>
              <a:rPr lang="en-US" sz="2000" dirty="0" smtClean="0"/>
              <a:t>read</a:t>
            </a:r>
            <a:r>
              <a:rPr lang="en-US" sz="2000" b="0" dirty="0" smtClean="0"/>
              <a:t> in order.</a:t>
            </a:r>
          </a:p>
          <a:p>
            <a:r>
              <a:rPr lang="en-US" sz="2000" b="0" dirty="0" smtClean="0"/>
              <a:t>The </a:t>
            </a:r>
            <a:r>
              <a:rPr lang="en-US" sz="2000" dirty="0" smtClean="0"/>
              <a:t>read</a:t>
            </a:r>
            <a:r>
              <a:rPr lang="en-US" sz="2000" b="0" dirty="0" smtClean="0"/>
              <a:t> </a:t>
            </a:r>
            <a:r>
              <a:rPr lang="en-US" sz="2000" b="0" dirty="0" err="1" smtClean="0"/>
              <a:t>syscall</a:t>
            </a:r>
            <a:r>
              <a:rPr lang="en-US" sz="2000" b="0" dirty="0" smtClean="0"/>
              <a:t> blocks if the socket is empty.</a:t>
            </a:r>
          </a:p>
          <a:p>
            <a:r>
              <a:rPr lang="en-US" sz="2000" b="0" dirty="0" smtClean="0"/>
              <a:t>The </a:t>
            </a:r>
            <a:r>
              <a:rPr lang="en-US" sz="2000" dirty="0" smtClean="0"/>
              <a:t>write</a:t>
            </a:r>
            <a:r>
              <a:rPr lang="en-US" sz="2000" b="0" dirty="0" smtClean="0"/>
              <a:t> </a:t>
            </a:r>
            <a:r>
              <a:rPr lang="en-US" sz="2000" b="0" dirty="0" err="1" smtClean="0"/>
              <a:t>syscall</a:t>
            </a:r>
            <a:r>
              <a:rPr lang="en-US" sz="2000" b="0" dirty="0" smtClean="0"/>
              <a:t> blocks if the socket is full.</a:t>
            </a:r>
          </a:p>
          <a:p>
            <a:r>
              <a:rPr lang="en-US" sz="2000" b="0" dirty="0" smtClean="0"/>
              <a:t>Both </a:t>
            </a:r>
            <a:r>
              <a:rPr lang="en-US" sz="2000" dirty="0" smtClean="0"/>
              <a:t>read</a:t>
            </a:r>
            <a:r>
              <a:rPr lang="en-US" sz="2000" b="0" dirty="0" smtClean="0"/>
              <a:t> and </a:t>
            </a:r>
            <a:r>
              <a:rPr lang="en-US" sz="2000" dirty="0" smtClean="0"/>
              <a:t>write</a:t>
            </a:r>
            <a:r>
              <a:rPr lang="en-US" sz="2000" b="0" dirty="0" smtClean="0"/>
              <a:t> fail if there is no valid connection.</a:t>
            </a:r>
            <a:endParaRPr lang="en-US" sz="2000" b="0" dirty="0"/>
          </a:p>
        </p:txBody>
      </p:sp>
      <p:sp>
        <p:nvSpPr>
          <p:cNvPr id="3" name="Rectangle 2"/>
          <p:cNvSpPr/>
          <p:nvPr/>
        </p:nvSpPr>
        <p:spPr bwMode="auto">
          <a:xfrm>
            <a:off x="3084514" y="1524000"/>
            <a:ext cx="1013090" cy="1828800"/>
          </a:xfrm>
          <a:prstGeom prst="rect">
            <a:avLst/>
          </a:prstGeom>
          <a:solidFill>
            <a:sysClr val="window" lastClr="FFFFFF">
              <a:lumMod val="50000"/>
            </a:sysClr>
          </a:solidFill>
          <a:ln w="19050" cap="flat" cmpd="sng" algn="ctr">
            <a:solidFill>
              <a:srgbClr val="003367"/>
            </a:solidFill>
            <a:prstDash val="solid"/>
            <a:round/>
            <a:headEnd type="none" w="med" len="med"/>
            <a:tailEnd type="none" w="med" len="med"/>
          </a:ln>
          <a:effectLst/>
        </p:spPr>
        <p:txBody>
          <a:bodyPr/>
          <a:lstStyle/>
          <a:p>
            <a:pPr marL="0" marR="0" lvl="0" indent="0" defTabSz="4572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sysClr val="windowText" lastClr="000000"/>
              </a:solidFill>
              <a:effectLst/>
              <a:uLnTx/>
              <a:uFillTx/>
              <a:cs typeface="Arial" charset="0"/>
            </a:endParaRPr>
          </a:p>
        </p:txBody>
      </p:sp>
      <p:grpSp>
        <p:nvGrpSpPr>
          <p:cNvPr id="4" name="Group 9"/>
          <p:cNvGrpSpPr>
            <a:grpSpLocks/>
          </p:cNvGrpSpPr>
          <p:nvPr/>
        </p:nvGrpSpPr>
        <p:grpSpPr bwMode="auto">
          <a:xfrm>
            <a:off x="3290764" y="1676400"/>
            <a:ext cx="600591" cy="600710"/>
            <a:chOff x="4480" y="2017"/>
            <a:chExt cx="576" cy="576"/>
          </a:xfrm>
        </p:grpSpPr>
        <p:sp>
          <p:nvSpPr>
            <p:cNvPr id="5" name="Oval 10"/>
            <p:cNvSpPr>
              <a:spLocks noChangeArrowheads="1"/>
            </p:cNvSpPr>
            <p:nvPr/>
          </p:nvSpPr>
          <p:spPr bwMode="auto">
            <a:xfrm>
              <a:off x="4480" y="2017"/>
              <a:ext cx="576" cy="576"/>
            </a:xfrm>
            <a:prstGeom prst="ellipse">
              <a:avLst/>
            </a:prstGeom>
            <a:solidFill>
              <a:srgbClr val="800080"/>
            </a:solidFill>
            <a:ln w="12700">
              <a:solidFill>
                <a:srgbClr val="000000"/>
              </a:solidFill>
              <a:round/>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6" name="AutoShape 11"/>
            <p:cNvSpPr>
              <a:spLocks noChangeArrowheads="1"/>
            </p:cNvSpPr>
            <p:nvPr/>
          </p:nvSpPr>
          <p:spPr bwMode="auto">
            <a:xfrm flipH="1">
              <a:off x="4680" y="2144"/>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7" name="AutoShape 12"/>
            <p:cNvSpPr>
              <a:spLocks noChangeArrowheads="1"/>
            </p:cNvSpPr>
            <p:nvPr/>
          </p:nvSpPr>
          <p:spPr bwMode="auto">
            <a:xfrm rot="-8460389">
              <a:off x="4505" y="2094"/>
              <a:ext cx="69" cy="75"/>
            </a:xfrm>
            <a:prstGeom prst="triangle">
              <a:avLst>
                <a:gd name="adj" fmla="val 50000"/>
              </a:avLst>
            </a:prstGeom>
            <a:solidFill>
              <a:srgbClr val="000000"/>
            </a:solidFill>
            <a:ln w="12700">
              <a:solidFill>
                <a:srgbClr val="000000"/>
              </a:solid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sp>
        <p:nvSpPr>
          <p:cNvPr id="8" name="Snip Single Corner Rectangle 7"/>
          <p:cNvSpPr/>
          <p:nvPr/>
        </p:nvSpPr>
        <p:spPr bwMode="auto">
          <a:xfrm flipH="1">
            <a:off x="3255115" y="2438400"/>
            <a:ext cx="671889" cy="762000"/>
          </a:xfrm>
          <a:prstGeom prst="snip1Rect">
            <a:avLst/>
          </a:prstGeom>
          <a:solidFill>
            <a:srgbClr val="998674"/>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cxnSp>
        <p:nvCxnSpPr>
          <p:cNvPr id="10" name="Straight Connector 9"/>
          <p:cNvCxnSpPr/>
          <p:nvPr/>
        </p:nvCxnSpPr>
        <p:spPr bwMode="auto">
          <a:xfrm>
            <a:off x="1771651" y="2057400"/>
            <a:ext cx="1295400" cy="0"/>
          </a:xfrm>
          <a:prstGeom prst="line">
            <a:avLst/>
          </a:prstGeom>
          <a:solidFill>
            <a:srgbClr val="00B8FF"/>
          </a:solidFill>
          <a:ln w="38100" cap="flat" cmpd="sng" algn="ctr">
            <a:solidFill>
              <a:schemeClr val="tx1"/>
            </a:solidFill>
            <a:prstDash val="solid"/>
            <a:round/>
            <a:headEnd type="triangle" w="med" len="med"/>
            <a:tailEnd type="triangle" w="med" len="med"/>
          </a:ln>
          <a:effectLst/>
        </p:spPr>
      </p:cxnSp>
      <p:sp>
        <p:nvSpPr>
          <p:cNvPr id="18" name="Rectangle 17"/>
          <p:cNvSpPr/>
          <p:nvPr/>
        </p:nvSpPr>
        <p:spPr>
          <a:xfrm>
            <a:off x="457200" y="2514600"/>
            <a:ext cx="2590800" cy="805605"/>
          </a:xfrm>
          <a:prstGeom prst="rect">
            <a:avLst/>
          </a:prstGeom>
        </p:spPr>
        <p:txBody>
          <a:bodyPr wrap="square">
            <a:spAutoFit/>
          </a:bodyPr>
          <a:lstStyle/>
          <a:p>
            <a:pPr defTabSz="914400" fontAlgn="auto">
              <a:lnSpc>
                <a:spcPct val="85000"/>
              </a:lnSpc>
              <a:spcBef>
                <a:spcPts val="0"/>
              </a:spcBef>
              <a:spcAft>
                <a:spcPts val="0"/>
              </a:spcAft>
              <a:defRPr/>
            </a:pPr>
            <a:r>
              <a:rPr lang="en-US" sz="1800" kern="0" dirty="0" smtClean="0">
                <a:solidFill>
                  <a:srgbClr val="0036A6"/>
                </a:solidFill>
              </a:rPr>
              <a:t>A </a:t>
            </a:r>
            <a:r>
              <a:rPr lang="en-US" sz="1800" b="1" kern="0" dirty="0" smtClean="0">
                <a:solidFill>
                  <a:srgbClr val="800000"/>
                </a:solidFill>
              </a:rPr>
              <a:t>socket</a:t>
            </a:r>
            <a:r>
              <a:rPr lang="en-US" sz="1800" kern="0" dirty="0" smtClean="0">
                <a:solidFill>
                  <a:srgbClr val="800000"/>
                </a:solidFill>
              </a:rPr>
              <a:t> </a:t>
            </a:r>
            <a:r>
              <a:rPr lang="en-US" sz="1800" kern="0" dirty="0" smtClean="0">
                <a:solidFill>
                  <a:srgbClr val="0036A6"/>
                </a:solidFill>
              </a:rPr>
              <a:t>is a buffered channel for passing data over a network.</a:t>
            </a:r>
          </a:p>
        </p:txBody>
      </p:sp>
      <p:sp>
        <p:nvSpPr>
          <p:cNvPr id="21" name="Text Box 93"/>
          <p:cNvSpPr txBox="1">
            <a:spLocks noChangeArrowheads="1"/>
          </p:cNvSpPr>
          <p:nvPr/>
        </p:nvSpPr>
        <p:spPr bwMode="auto">
          <a:xfrm>
            <a:off x="1811604" y="1676400"/>
            <a:ext cx="1075765"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smtClean="0">
                <a:solidFill>
                  <a:srgbClr val="000000"/>
                </a:solidFill>
              </a:rPr>
              <a:t>socket</a:t>
            </a:r>
          </a:p>
        </p:txBody>
      </p:sp>
      <p:sp>
        <p:nvSpPr>
          <p:cNvPr id="22" name="Rectangle 21"/>
          <p:cNvSpPr/>
          <p:nvPr/>
        </p:nvSpPr>
        <p:spPr>
          <a:xfrm>
            <a:off x="4648200" y="1143000"/>
            <a:ext cx="4648200" cy="2339102"/>
          </a:xfrm>
          <a:prstGeom prst="rect">
            <a:avLst/>
          </a:prstGeom>
        </p:spPr>
        <p:txBody>
          <a:bodyPr wrap="square">
            <a:spAutoFit/>
          </a:bodyPr>
          <a:lstStyle/>
          <a:p>
            <a:r>
              <a:rPr lang="en-US" sz="1800" b="1" u="sng" dirty="0" smtClean="0">
                <a:solidFill>
                  <a:schemeClr val="accent5">
                    <a:lumMod val="50000"/>
                  </a:schemeClr>
                </a:solidFill>
              </a:rPr>
              <a:t>client</a:t>
            </a:r>
          </a:p>
          <a:p>
            <a:r>
              <a:rPr lang="en-US" sz="1800" dirty="0" err="1" smtClean="0">
                <a:solidFill>
                  <a:schemeClr val="accent5">
                    <a:lumMod val="50000"/>
                  </a:schemeClr>
                </a:solidFill>
              </a:rPr>
              <a:t>int</a:t>
            </a:r>
            <a:r>
              <a:rPr lang="en-US" sz="1800" dirty="0" smtClean="0">
                <a:solidFill>
                  <a:schemeClr val="accent5">
                    <a:lumMod val="50000"/>
                  </a:schemeClr>
                </a:solidFill>
              </a:rPr>
              <a:t> </a:t>
            </a:r>
            <a:r>
              <a:rPr lang="en-US" sz="1800" dirty="0" err="1" smtClean="0">
                <a:solidFill>
                  <a:schemeClr val="accent5">
                    <a:lumMod val="50000"/>
                  </a:schemeClr>
                </a:solidFill>
              </a:rPr>
              <a:t>sd</a:t>
            </a:r>
            <a:r>
              <a:rPr lang="en-US" sz="1800" dirty="0" smtClean="0">
                <a:solidFill>
                  <a:schemeClr val="accent5">
                    <a:lumMod val="50000"/>
                  </a:schemeClr>
                </a:solidFill>
              </a:rPr>
              <a:t> </a:t>
            </a:r>
            <a:r>
              <a:rPr lang="en-US" sz="1800" dirty="0">
                <a:solidFill>
                  <a:schemeClr val="accent5">
                    <a:lumMod val="50000"/>
                  </a:schemeClr>
                </a:solidFill>
              </a:rPr>
              <a:t>= </a:t>
            </a:r>
            <a:r>
              <a:rPr lang="en-US" sz="1800" b="1" dirty="0">
                <a:solidFill>
                  <a:schemeClr val="accent5">
                    <a:lumMod val="50000"/>
                  </a:schemeClr>
                </a:solidFill>
              </a:rPr>
              <a:t>socket</a:t>
            </a:r>
            <a:r>
              <a:rPr lang="en-US" sz="1800" dirty="0" smtClean="0">
                <a:solidFill>
                  <a:schemeClr val="accent5">
                    <a:lumMod val="50000"/>
                  </a:schemeClr>
                </a:solidFill>
              </a:rPr>
              <a:t>(&lt;</a:t>
            </a:r>
            <a:r>
              <a:rPr lang="en-US" sz="1800" dirty="0">
                <a:solidFill>
                  <a:schemeClr val="accent5">
                    <a:lumMod val="50000"/>
                  </a:schemeClr>
                </a:solidFill>
              </a:rPr>
              <a:t>i</a:t>
            </a:r>
            <a:r>
              <a:rPr lang="en-US" sz="1800" dirty="0" smtClean="0">
                <a:solidFill>
                  <a:schemeClr val="accent5">
                    <a:lumMod val="50000"/>
                  </a:schemeClr>
                </a:solidFill>
              </a:rPr>
              <a:t>nternet stream&gt;);</a:t>
            </a:r>
          </a:p>
          <a:p>
            <a:r>
              <a:rPr lang="en-US" sz="1800" dirty="0" err="1" smtClean="0">
                <a:solidFill>
                  <a:schemeClr val="accent5">
                    <a:lumMod val="50000"/>
                  </a:schemeClr>
                </a:solidFill>
              </a:rPr>
              <a:t>gethostbyname</a:t>
            </a:r>
            <a:r>
              <a:rPr lang="en-US" sz="1800" dirty="0" smtClean="0">
                <a:solidFill>
                  <a:schemeClr val="accent5">
                    <a:lumMod val="50000"/>
                  </a:schemeClr>
                </a:solidFill>
              </a:rPr>
              <a:t>(</a:t>
            </a:r>
            <a:r>
              <a:rPr lang="en-US" sz="1800" dirty="0" smtClean="0">
                <a:solidFill>
                  <a:schemeClr val="accent5">
                    <a:lumMod val="50000"/>
                  </a:schemeClr>
                </a:solidFill>
                <a:hlinkClick r:id="rId3"/>
              </a:rPr>
              <a:t>“www.cs.duke.edu</a:t>
            </a:r>
            <a:r>
              <a:rPr lang="en-US" sz="1800" dirty="0" smtClean="0">
                <a:solidFill>
                  <a:schemeClr val="accent5">
                    <a:lumMod val="50000"/>
                  </a:schemeClr>
                </a:solidFill>
              </a:rPr>
              <a:t>”);</a:t>
            </a:r>
          </a:p>
          <a:p>
            <a:r>
              <a:rPr lang="en-US" sz="1800" dirty="0" smtClean="0">
                <a:solidFill>
                  <a:schemeClr val="accent5">
                    <a:lumMod val="50000"/>
                  </a:schemeClr>
                </a:solidFill>
              </a:rPr>
              <a:t>&lt;make a </a:t>
            </a:r>
            <a:r>
              <a:rPr lang="en-US" sz="1800" dirty="0" err="1" smtClean="0">
                <a:solidFill>
                  <a:schemeClr val="accent5">
                    <a:lumMod val="50000"/>
                  </a:schemeClr>
                </a:solidFill>
              </a:rPr>
              <a:t>sockaddr_in</a:t>
            </a:r>
            <a:r>
              <a:rPr lang="en-US" sz="1800" dirty="0" smtClean="0">
                <a:solidFill>
                  <a:schemeClr val="accent5">
                    <a:lumMod val="50000"/>
                  </a:schemeClr>
                </a:solidFill>
              </a:rPr>
              <a:t> </a:t>
            </a:r>
            <a:r>
              <a:rPr lang="en-US" sz="1800" dirty="0" err="1" smtClean="0">
                <a:solidFill>
                  <a:schemeClr val="accent5">
                    <a:lumMod val="50000"/>
                  </a:schemeClr>
                </a:solidFill>
              </a:rPr>
              <a:t>struct</a:t>
            </a:r>
            <a:r>
              <a:rPr lang="en-US" sz="1800" dirty="0" smtClean="0">
                <a:solidFill>
                  <a:schemeClr val="accent5">
                    <a:lumMod val="50000"/>
                  </a:schemeClr>
                </a:solidFill>
              </a:rPr>
              <a:t>&gt;</a:t>
            </a:r>
          </a:p>
          <a:p>
            <a:r>
              <a:rPr lang="en-US" sz="1800" dirty="0" smtClean="0">
                <a:solidFill>
                  <a:schemeClr val="accent5">
                    <a:lumMod val="50000"/>
                  </a:schemeClr>
                </a:solidFill>
              </a:rPr>
              <a:t>&lt;install host IP address and port&gt;</a:t>
            </a:r>
          </a:p>
          <a:p>
            <a:r>
              <a:rPr lang="en-US" sz="1800" b="1" dirty="0">
                <a:solidFill>
                  <a:schemeClr val="accent5">
                    <a:lumMod val="50000"/>
                  </a:schemeClr>
                </a:solidFill>
              </a:rPr>
              <a:t>c</a:t>
            </a:r>
            <a:r>
              <a:rPr lang="en-US" sz="1800" b="1" dirty="0" smtClean="0">
                <a:solidFill>
                  <a:schemeClr val="accent5">
                    <a:lumMod val="50000"/>
                  </a:schemeClr>
                </a:solidFill>
              </a:rPr>
              <a:t>onnect</a:t>
            </a:r>
            <a:r>
              <a:rPr lang="en-US" sz="1800" dirty="0" smtClean="0">
                <a:solidFill>
                  <a:schemeClr val="accent5">
                    <a:lumMod val="50000"/>
                  </a:schemeClr>
                </a:solidFill>
              </a:rPr>
              <a:t>(</a:t>
            </a:r>
            <a:r>
              <a:rPr lang="en-US" sz="1800" dirty="0" err="1" smtClean="0">
                <a:solidFill>
                  <a:schemeClr val="accent5">
                    <a:lumMod val="50000"/>
                  </a:schemeClr>
                </a:solidFill>
              </a:rPr>
              <a:t>sd</a:t>
            </a:r>
            <a:r>
              <a:rPr lang="en-US" sz="1800" dirty="0" smtClean="0">
                <a:solidFill>
                  <a:schemeClr val="accent5">
                    <a:lumMod val="50000"/>
                  </a:schemeClr>
                </a:solidFill>
              </a:rPr>
              <a:t>, &lt;</a:t>
            </a:r>
            <a:r>
              <a:rPr lang="en-US" sz="1800" dirty="0" err="1" smtClean="0">
                <a:solidFill>
                  <a:schemeClr val="accent5">
                    <a:lumMod val="50000"/>
                  </a:schemeClr>
                </a:solidFill>
              </a:rPr>
              <a:t>sockaddr_in</a:t>
            </a:r>
            <a:r>
              <a:rPr lang="en-US" sz="1800" dirty="0" smtClean="0">
                <a:solidFill>
                  <a:schemeClr val="accent5">
                    <a:lumMod val="50000"/>
                  </a:schemeClr>
                </a:solidFill>
              </a:rPr>
              <a:t>&gt;);</a:t>
            </a:r>
          </a:p>
          <a:p>
            <a:r>
              <a:rPr lang="en-US" sz="1800" b="1" dirty="0" smtClean="0">
                <a:solidFill>
                  <a:schemeClr val="accent5">
                    <a:lumMod val="50000"/>
                  </a:schemeClr>
                </a:solidFill>
              </a:rPr>
              <a:t>write</a:t>
            </a:r>
            <a:r>
              <a:rPr lang="en-US" sz="1800" dirty="0" smtClean="0">
                <a:solidFill>
                  <a:schemeClr val="accent5">
                    <a:lumMod val="50000"/>
                  </a:schemeClr>
                </a:solidFill>
              </a:rPr>
              <a:t>(</a:t>
            </a:r>
            <a:r>
              <a:rPr lang="en-US" sz="1800" dirty="0" err="1" smtClean="0">
                <a:solidFill>
                  <a:schemeClr val="accent5">
                    <a:lumMod val="50000"/>
                  </a:schemeClr>
                </a:solidFill>
              </a:rPr>
              <a:t>sd</a:t>
            </a:r>
            <a:r>
              <a:rPr lang="en-US" sz="1800" dirty="0" smtClean="0">
                <a:solidFill>
                  <a:schemeClr val="accent5">
                    <a:lumMod val="50000"/>
                  </a:schemeClr>
                </a:solidFill>
              </a:rPr>
              <a:t>, “</a:t>
            </a:r>
            <a:r>
              <a:rPr lang="en-US" sz="1800" dirty="0" err="1" smtClean="0">
                <a:solidFill>
                  <a:schemeClr val="accent5">
                    <a:lumMod val="50000"/>
                  </a:schemeClr>
                </a:solidFill>
              </a:rPr>
              <a:t>abcdefg</a:t>
            </a:r>
            <a:r>
              <a:rPr lang="en-US" sz="1800" dirty="0" smtClean="0">
                <a:solidFill>
                  <a:schemeClr val="accent5">
                    <a:lumMod val="50000"/>
                  </a:schemeClr>
                </a:solidFill>
              </a:rPr>
              <a:t>”, 7);</a:t>
            </a:r>
          </a:p>
          <a:p>
            <a:r>
              <a:rPr lang="en-US" sz="1800" b="1" dirty="0">
                <a:solidFill>
                  <a:schemeClr val="accent5">
                    <a:lumMod val="50000"/>
                  </a:schemeClr>
                </a:solidFill>
              </a:rPr>
              <a:t>r</a:t>
            </a:r>
            <a:r>
              <a:rPr lang="en-US" sz="1800" b="1" dirty="0" smtClean="0">
                <a:solidFill>
                  <a:schemeClr val="accent5">
                    <a:lumMod val="50000"/>
                  </a:schemeClr>
                </a:solidFill>
              </a:rPr>
              <a:t>ead</a:t>
            </a:r>
            <a:r>
              <a:rPr lang="en-US" sz="1800" dirty="0" smtClean="0">
                <a:solidFill>
                  <a:schemeClr val="accent5">
                    <a:lumMod val="50000"/>
                  </a:schemeClr>
                </a:solidFill>
              </a:rPr>
              <a:t>(</a:t>
            </a:r>
            <a:r>
              <a:rPr lang="en-US" sz="1800" dirty="0" err="1" smtClean="0">
                <a:solidFill>
                  <a:schemeClr val="accent5">
                    <a:lumMod val="50000"/>
                  </a:schemeClr>
                </a:solidFill>
              </a:rPr>
              <a:t>sd</a:t>
            </a:r>
            <a:r>
              <a:rPr lang="en-US" sz="1800" dirty="0" smtClean="0">
                <a:solidFill>
                  <a:schemeClr val="accent5">
                    <a:lumMod val="50000"/>
                  </a:schemeClr>
                </a:solidFill>
              </a:rPr>
              <a:t>, ….);</a:t>
            </a:r>
            <a:endParaRPr lang="en-US" sz="2000" dirty="0">
              <a:solidFill>
                <a:schemeClr val="accent5">
                  <a:lumMod val="50000"/>
                </a:schemeClr>
              </a:solidFill>
            </a:endParaRPr>
          </a:p>
        </p:txBody>
      </p:sp>
    </p:spTree>
    <p:extLst>
      <p:ext uri="{BB962C8B-B14F-4D97-AF65-F5344CB8AC3E}">
        <p14:creationId xmlns:p14="http://schemas.microsoft.com/office/powerpoint/2010/main" val="413214080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a:latin typeface="Arial" charset="0"/>
                <a:ea typeface="ＭＳ Ｐゴシック" charset="0"/>
              </a:rPr>
              <a:t>A simple, familiar example</a:t>
            </a:r>
          </a:p>
        </p:txBody>
      </p:sp>
      <p:pic>
        <p:nvPicPr>
          <p:cNvPr id="86018" name="Picture 4" descr="web_serv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14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5" descr="lapto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438400"/>
            <a:ext cx="19510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p:nvSpPr>
        <p:spPr bwMode="auto">
          <a:xfrm>
            <a:off x="3063875" y="2484438"/>
            <a:ext cx="3048000" cy="471487"/>
          </a:xfrm>
          <a:custGeom>
            <a:avLst/>
            <a:gdLst>
              <a:gd name="connsiteX0" fmla="*/ 0 w 3048000"/>
              <a:gd name="connsiteY0" fmla="*/ 396240 h 472440"/>
              <a:gd name="connsiteX1" fmla="*/ 1356360 w 3048000"/>
              <a:gd name="connsiteY1" fmla="*/ 0 h 472440"/>
              <a:gd name="connsiteX2" fmla="*/ 3048000 w 3048000"/>
              <a:gd name="connsiteY2" fmla="*/ 472440 h 472440"/>
            </a:gdLst>
            <a:ahLst/>
            <a:cxnLst>
              <a:cxn ang="0">
                <a:pos x="connsiteX0" y="connsiteY0"/>
              </a:cxn>
              <a:cxn ang="0">
                <a:pos x="connsiteX1" y="connsiteY1"/>
              </a:cxn>
              <a:cxn ang="0">
                <a:pos x="connsiteX2" y="connsiteY2"/>
              </a:cxn>
            </a:cxnLst>
            <a:rect l="l" t="t" r="r" b="b"/>
            <a:pathLst>
              <a:path w="3048000" h="472440">
                <a:moveTo>
                  <a:pt x="0" y="396240"/>
                </a:moveTo>
                <a:cubicBezTo>
                  <a:pt x="424180" y="191770"/>
                  <a:pt x="848360" y="-12700"/>
                  <a:pt x="1356360" y="0"/>
                </a:cubicBezTo>
                <a:cubicBezTo>
                  <a:pt x="1864360" y="12700"/>
                  <a:pt x="2456180" y="242570"/>
                  <a:pt x="3048000" y="472440"/>
                </a:cubicBezTo>
              </a:path>
            </a:pathLst>
          </a:custGeom>
          <a:noFill/>
          <a:ln w="57150" cap="flat" cmpd="sng" algn="ctr">
            <a:solidFill>
              <a:schemeClr val="accent3">
                <a:lumMod val="65000"/>
              </a:schemeClr>
            </a:solidFill>
            <a:prstDash val="solid"/>
            <a:round/>
            <a:headEnd type="none" w="med" len="med"/>
            <a:tailEnd type="triangle" w="med" len="med"/>
          </a:ln>
          <a:effectLst/>
        </p:spPr>
        <p:txBody>
          <a:bodyPr anchor="ctr"/>
          <a:lstStyle/>
          <a:p>
            <a:pPr algn="ctr" fontAlgn="auto">
              <a:spcBef>
                <a:spcPts val="0"/>
              </a:spcBef>
              <a:spcAft>
                <a:spcPts val="0"/>
              </a:spcAft>
              <a:defRPr/>
            </a:pPr>
            <a:endParaRPr lang="en-US">
              <a:latin typeface="+mn-lt"/>
              <a:ea typeface="+mn-ea"/>
              <a:cs typeface="+mn-cs"/>
            </a:endParaRPr>
          </a:p>
        </p:txBody>
      </p:sp>
      <p:sp>
        <p:nvSpPr>
          <p:cNvPr id="6" name="TextBox 5"/>
          <p:cNvSpPr txBox="1">
            <a:spLocks noChangeArrowheads="1"/>
          </p:cNvSpPr>
          <p:nvPr/>
        </p:nvSpPr>
        <p:spPr bwMode="auto">
          <a:xfrm>
            <a:off x="2971800" y="1905000"/>
            <a:ext cx="502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2000" b="1" dirty="0">
                <a:solidFill>
                  <a:srgbClr val="003367"/>
                </a:solidFill>
                <a:latin typeface="Courier New" charset="0"/>
                <a:cs typeface="Courier New" charset="0"/>
              </a:rPr>
              <a:t>“</a:t>
            </a:r>
            <a:r>
              <a:rPr lang="en-US" altLang="ja-JP" sz="2000" b="1" dirty="0">
                <a:solidFill>
                  <a:srgbClr val="003367"/>
                </a:solidFill>
                <a:latin typeface="Courier New" charset="0"/>
                <a:cs typeface="Courier New" charset="0"/>
              </a:rPr>
              <a:t>GET /images/</a:t>
            </a:r>
            <a:r>
              <a:rPr lang="en-US" altLang="ja-JP" sz="2000" b="1" dirty="0" err="1">
                <a:solidFill>
                  <a:srgbClr val="003367"/>
                </a:solidFill>
                <a:latin typeface="Courier New" charset="0"/>
                <a:cs typeface="Courier New" charset="0"/>
              </a:rPr>
              <a:t>fish.gif</a:t>
            </a:r>
            <a:r>
              <a:rPr lang="en-US" altLang="ja-JP" sz="2000" b="1" dirty="0">
                <a:solidFill>
                  <a:srgbClr val="003367"/>
                </a:solidFill>
                <a:latin typeface="Courier New" charset="0"/>
                <a:cs typeface="Courier New" charset="0"/>
              </a:rPr>
              <a:t> HTTP/1.1</a:t>
            </a:r>
            <a:r>
              <a:rPr lang="ja-JP" altLang="en-US" sz="2000" b="1" dirty="0">
                <a:solidFill>
                  <a:srgbClr val="003367"/>
                </a:solidFill>
                <a:latin typeface="Courier New" charset="0"/>
                <a:cs typeface="Courier New" charset="0"/>
              </a:rPr>
              <a:t>”</a:t>
            </a:r>
            <a:endParaRPr lang="en-US" sz="2800" b="1" dirty="0">
              <a:solidFill>
                <a:srgbClr val="003367"/>
              </a:solidFill>
              <a:latin typeface="Courier New" charset="0"/>
              <a:cs typeface="Courier New" charset="0"/>
            </a:endParaRPr>
          </a:p>
        </p:txBody>
      </p:sp>
      <p:sp>
        <p:nvSpPr>
          <p:cNvPr id="7" name="Freeform 6"/>
          <p:cNvSpPr/>
          <p:nvPr/>
        </p:nvSpPr>
        <p:spPr bwMode="auto">
          <a:xfrm flipH="1" flipV="1">
            <a:off x="3048000" y="3429000"/>
            <a:ext cx="3048000" cy="473075"/>
          </a:xfrm>
          <a:custGeom>
            <a:avLst/>
            <a:gdLst>
              <a:gd name="connsiteX0" fmla="*/ 0 w 3048000"/>
              <a:gd name="connsiteY0" fmla="*/ 396240 h 472440"/>
              <a:gd name="connsiteX1" fmla="*/ 1356360 w 3048000"/>
              <a:gd name="connsiteY1" fmla="*/ 0 h 472440"/>
              <a:gd name="connsiteX2" fmla="*/ 3048000 w 3048000"/>
              <a:gd name="connsiteY2" fmla="*/ 472440 h 472440"/>
            </a:gdLst>
            <a:ahLst/>
            <a:cxnLst>
              <a:cxn ang="0">
                <a:pos x="connsiteX0" y="connsiteY0"/>
              </a:cxn>
              <a:cxn ang="0">
                <a:pos x="connsiteX1" y="connsiteY1"/>
              </a:cxn>
              <a:cxn ang="0">
                <a:pos x="connsiteX2" y="connsiteY2"/>
              </a:cxn>
            </a:cxnLst>
            <a:rect l="l" t="t" r="r" b="b"/>
            <a:pathLst>
              <a:path w="3048000" h="472440">
                <a:moveTo>
                  <a:pt x="0" y="396240"/>
                </a:moveTo>
                <a:cubicBezTo>
                  <a:pt x="424180" y="191770"/>
                  <a:pt x="848360" y="-12700"/>
                  <a:pt x="1356360" y="0"/>
                </a:cubicBezTo>
                <a:cubicBezTo>
                  <a:pt x="1864360" y="12700"/>
                  <a:pt x="2456180" y="242570"/>
                  <a:pt x="3048000" y="472440"/>
                </a:cubicBezTo>
              </a:path>
            </a:pathLst>
          </a:custGeom>
          <a:noFill/>
          <a:ln w="57150" cap="flat" cmpd="sng" algn="ctr">
            <a:solidFill>
              <a:schemeClr val="accent3">
                <a:lumMod val="65000"/>
              </a:schemeClr>
            </a:solidFill>
            <a:prstDash val="solid"/>
            <a:round/>
            <a:headEnd type="none" w="med" len="med"/>
            <a:tailEnd type="triangle" w="med" len="med"/>
          </a:ln>
          <a:effectLst/>
        </p:spPr>
        <p:txBody>
          <a:bodyPr anchor="ctr"/>
          <a:lstStyle/>
          <a:p>
            <a:pPr algn="ctr" fontAlgn="auto">
              <a:spcBef>
                <a:spcPts val="0"/>
              </a:spcBef>
              <a:spcAft>
                <a:spcPts val="0"/>
              </a:spcAft>
              <a:defRPr/>
            </a:pPr>
            <a:endParaRPr lang="en-US">
              <a:latin typeface="+mn-lt"/>
              <a:ea typeface="+mn-ea"/>
              <a:cs typeface="+mn-cs"/>
            </a:endParaRPr>
          </a:p>
        </p:txBody>
      </p:sp>
      <p:pic>
        <p:nvPicPr>
          <p:cNvPr id="8" name="Picture 7" descr="kanotix.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200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4" name="Picture 10" descr="firefox.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3622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3"/>
          <p:cNvSpPr txBox="1">
            <a:spLocks noChangeArrowheads="1"/>
          </p:cNvSpPr>
          <p:nvPr/>
        </p:nvSpPr>
        <p:spPr bwMode="auto">
          <a:xfrm>
            <a:off x="1066800" y="4419600"/>
            <a:ext cx="3124200" cy="163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err="1">
                <a:solidFill>
                  <a:srgbClr val="000000"/>
                </a:solidFill>
              </a:rPr>
              <a:t>s</a:t>
            </a:r>
            <a:r>
              <a:rPr lang="en-US" sz="2000" b="1" kern="0" dirty="0" err="1" smtClean="0">
                <a:solidFill>
                  <a:srgbClr val="000000"/>
                </a:solidFill>
              </a:rPr>
              <a:t>d</a:t>
            </a:r>
            <a:r>
              <a:rPr lang="en-US" sz="2000" b="1" kern="0" dirty="0" smtClean="0">
                <a:solidFill>
                  <a:srgbClr val="000000"/>
                </a:solidFill>
              </a:rPr>
              <a:t> = socket(…);</a:t>
            </a:r>
          </a:p>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a:solidFill>
                  <a:srgbClr val="000000"/>
                </a:solidFill>
              </a:rPr>
              <a:t>c</a:t>
            </a:r>
            <a:r>
              <a:rPr lang="en-US" sz="2000" b="1" kern="0" dirty="0" smtClean="0">
                <a:solidFill>
                  <a:srgbClr val="000000"/>
                </a:solidFill>
              </a:rPr>
              <a:t>onnect(</a:t>
            </a:r>
            <a:r>
              <a:rPr lang="en-US" sz="2000" b="1" kern="0" dirty="0" err="1" smtClean="0">
                <a:solidFill>
                  <a:srgbClr val="000000"/>
                </a:solidFill>
              </a:rPr>
              <a:t>sd</a:t>
            </a:r>
            <a:r>
              <a:rPr lang="en-US" sz="2000" b="1" kern="0" dirty="0" smtClean="0">
                <a:solidFill>
                  <a:srgbClr val="000000"/>
                </a:solidFill>
              </a:rPr>
              <a:t>, </a:t>
            </a:r>
            <a:r>
              <a:rPr lang="en-US" sz="2000" b="1" kern="0" dirty="0" smtClean="0">
                <a:solidFill>
                  <a:srgbClr val="000090"/>
                </a:solidFill>
              </a:rPr>
              <a:t>name</a:t>
            </a:r>
            <a:r>
              <a:rPr lang="en-US" sz="2000" b="1" kern="0" dirty="0" smtClean="0">
                <a:solidFill>
                  <a:srgbClr val="000000"/>
                </a:solidFill>
              </a:rPr>
              <a:t>);</a:t>
            </a:r>
          </a:p>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a:solidFill>
                  <a:srgbClr val="000000"/>
                </a:solidFill>
              </a:rPr>
              <a:t>w</a:t>
            </a:r>
            <a:r>
              <a:rPr lang="en-US" sz="2000" b="1" kern="0" dirty="0" smtClean="0">
                <a:solidFill>
                  <a:srgbClr val="000000"/>
                </a:solidFill>
              </a:rPr>
              <a:t>rite(</a:t>
            </a:r>
            <a:r>
              <a:rPr lang="en-US" sz="2000" b="1" kern="0" dirty="0" err="1" smtClean="0">
                <a:solidFill>
                  <a:srgbClr val="000000"/>
                </a:solidFill>
              </a:rPr>
              <a:t>sd</a:t>
            </a:r>
            <a:r>
              <a:rPr lang="en-US" sz="2000" b="1" kern="0" dirty="0" smtClean="0">
                <a:solidFill>
                  <a:srgbClr val="000000"/>
                </a:solidFill>
              </a:rPr>
              <a:t>, request…);</a:t>
            </a:r>
          </a:p>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a:solidFill>
                  <a:srgbClr val="000000"/>
                </a:solidFill>
              </a:rPr>
              <a:t>r</a:t>
            </a:r>
            <a:r>
              <a:rPr lang="en-US" sz="2000" b="1" kern="0" dirty="0" smtClean="0">
                <a:solidFill>
                  <a:srgbClr val="000000"/>
                </a:solidFill>
              </a:rPr>
              <a:t>ead(</a:t>
            </a:r>
            <a:r>
              <a:rPr lang="en-US" sz="2000" b="1" kern="0" dirty="0" err="1" smtClean="0">
                <a:solidFill>
                  <a:srgbClr val="000000"/>
                </a:solidFill>
              </a:rPr>
              <a:t>sd</a:t>
            </a:r>
            <a:r>
              <a:rPr lang="en-US" sz="2000" b="1" kern="0" dirty="0" smtClean="0">
                <a:solidFill>
                  <a:srgbClr val="000000"/>
                </a:solidFill>
              </a:rPr>
              <a:t>, reply…);</a:t>
            </a:r>
          </a:p>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a:solidFill>
                  <a:srgbClr val="000000"/>
                </a:solidFill>
              </a:rPr>
              <a:t>c</a:t>
            </a:r>
            <a:r>
              <a:rPr lang="en-US" sz="2000" b="1" kern="0" dirty="0" smtClean="0">
                <a:solidFill>
                  <a:srgbClr val="000000"/>
                </a:solidFill>
              </a:rPr>
              <a:t>lose(</a:t>
            </a:r>
            <a:r>
              <a:rPr lang="en-US" sz="2000" b="1" kern="0" dirty="0" err="1" smtClean="0">
                <a:solidFill>
                  <a:srgbClr val="000000"/>
                </a:solidFill>
              </a:rPr>
              <a:t>sd</a:t>
            </a:r>
            <a:r>
              <a:rPr lang="en-US" sz="2000" b="1" kern="0" dirty="0" smtClean="0">
                <a:solidFill>
                  <a:srgbClr val="000000"/>
                </a:solidFill>
              </a:rPr>
              <a:t>);</a:t>
            </a:r>
          </a:p>
        </p:txBody>
      </p:sp>
      <p:sp>
        <p:nvSpPr>
          <p:cNvPr id="11" name="Text Box 93"/>
          <p:cNvSpPr txBox="1">
            <a:spLocks noChangeArrowheads="1"/>
          </p:cNvSpPr>
          <p:nvPr/>
        </p:nvSpPr>
        <p:spPr bwMode="auto">
          <a:xfrm>
            <a:off x="6096000" y="4343400"/>
            <a:ext cx="3124200" cy="1941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smtClean="0">
                <a:solidFill>
                  <a:srgbClr val="000000"/>
                </a:solidFill>
              </a:rPr>
              <a:t>s = socket(…);</a:t>
            </a:r>
          </a:p>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smtClean="0">
                <a:solidFill>
                  <a:srgbClr val="000000"/>
                </a:solidFill>
              </a:rPr>
              <a:t>bind(s, </a:t>
            </a:r>
            <a:r>
              <a:rPr lang="en-US" sz="2000" b="1" kern="0" dirty="0" smtClean="0">
                <a:solidFill>
                  <a:srgbClr val="000090"/>
                </a:solidFill>
              </a:rPr>
              <a:t>name</a:t>
            </a:r>
            <a:r>
              <a:rPr lang="en-US" sz="2000" b="1" kern="0" dirty="0" smtClean="0">
                <a:solidFill>
                  <a:srgbClr val="000000"/>
                </a:solidFill>
              </a:rPr>
              <a:t>);</a:t>
            </a:r>
          </a:p>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err="1" smtClean="0">
                <a:solidFill>
                  <a:srgbClr val="000000"/>
                </a:solidFill>
              </a:rPr>
              <a:t>sd</a:t>
            </a:r>
            <a:r>
              <a:rPr lang="en-US" sz="2000" b="1" kern="0" dirty="0" smtClean="0">
                <a:solidFill>
                  <a:srgbClr val="000000"/>
                </a:solidFill>
              </a:rPr>
              <a:t> = accept(s);</a:t>
            </a:r>
          </a:p>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smtClean="0">
                <a:solidFill>
                  <a:srgbClr val="000000"/>
                </a:solidFill>
              </a:rPr>
              <a:t>read(</a:t>
            </a:r>
            <a:r>
              <a:rPr lang="en-US" sz="2000" b="1" kern="0" dirty="0" err="1" smtClean="0">
                <a:solidFill>
                  <a:srgbClr val="000000"/>
                </a:solidFill>
              </a:rPr>
              <a:t>sd</a:t>
            </a:r>
            <a:r>
              <a:rPr lang="en-US" sz="2000" b="1" kern="0" dirty="0" smtClean="0">
                <a:solidFill>
                  <a:srgbClr val="000000"/>
                </a:solidFill>
              </a:rPr>
              <a:t>, request…);</a:t>
            </a:r>
          </a:p>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smtClean="0">
                <a:solidFill>
                  <a:srgbClr val="000000"/>
                </a:solidFill>
              </a:rPr>
              <a:t>write(</a:t>
            </a:r>
            <a:r>
              <a:rPr lang="en-US" sz="2000" b="1" kern="0" dirty="0" err="1" smtClean="0">
                <a:solidFill>
                  <a:srgbClr val="000000"/>
                </a:solidFill>
              </a:rPr>
              <a:t>sd</a:t>
            </a:r>
            <a:r>
              <a:rPr lang="en-US" sz="2000" b="1" kern="0" dirty="0" smtClean="0">
                <a:solidFill>
                  <a:srgbClr val="000000"/>
                </a:solidFill>
              </a:rPr>
              <a:t>, reply…);</a:t>
            </a:r>
          </a:p>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a:solidFill>
                  <a:srgbClr val="000000"/>
                </a:solidFill>
              </a:rPr>
              <a:t>c</a:t>
            </a:r>
            <a:r>
              <a:rPr lang="en-US" sz="2000" b="1" kern="0" dirty="0" smtClean="0">
                <a:solidFill>
                  <a:srgbClr val="000000"/>
                </a:solidFill>
              </a:rPr>
              <a:t>lose(</a:t>
            </a:r>
            <a:r>
              <a:rPr lang="en-US" sz="2000" b="1" kern="0" dirty="0" err="1" smtClean="0">
                <a:solidFill>
                  <a:srgbClr val="000000"/>
                </a:solidFill>
              </a:rPr>
              <a:t>sd</a:t>
            </a:r>
            <a:r>
              <a:rPr lang="en-US" sz="2000" b="1" kern="0" dirty="0" smtClean="0">
                <a:solidFill>
                  <a:srgbClr val="000000"/>
                </a:solidFill>
              </a:rPr>
              <a:t>);</a:t>
            </a:r>
          </a:p>
        </p:txBody>
      </p:sp>
      <p:sp>
        <p:nvSpPr>
          <p:cNvPr id="12" name="Text Box 93"/>
          <p:cNvSpPr txBox="1">
            <a:spLocks noChangeArrowheads="1"/>
          </p:cNvSpPr>
          <p:nvPr/>
        </p:nvSpPr>
        <p:spPr bwMode="auto">
          <a:xfrm>
            <a:off x="2971800" y="1600200"/>
            <a:ext cx="129540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smtClean="0">
                <a:solidFill>
                  <a:srgbClr val="000000"/>
                </a:solidFill>
              </a:rPr>
              <a:t>request</a:t>
            </a:r>
          </a:p>
        </p:txBody>
      </p:sp>
      <p:sp>
        <p:nvSpPr>
          <p:cNvPr id="13" name="Text Box 93"/>
          <p:cNvSpPr txBox="1">
            <a:spLocks noChangeArrowheads="1"/>
          </p:cNvSpPr>
          <p:nvPr/>
        </p:nvSpPr>
        <p:spPr bwMode="auto">
          <a:xfrm>
            <a:off x="4191000" y="2950509"/>
            <a:ext cx="129540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smtClean="0">
                <a:solidFill>
                  <a:srgbClr val="000000"/>
                </a:solidFill>
              </a:rPr>
              <a:t>reply</a:t>
            </a:r>
          </a:p>
        </p:txBody>
      </p:sp>
      <p:sp>
        <p:nvSpPr>
          <p:cNvPr id="14" name="Text Box 93"/>
          <p:cNvSpPr txBox="1">
            <a:spLocks noChangeArrowheads="1"/>
          </p:cNvSpPr>
          <p:nvPr/>
        </p:nvSpPr>
        <p:spPr bwMode="auto">
          <a:xfrm>
            <a:off x="1143000" y="3810000"/>
            <a:ext cx="266700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a:solidFill>
                  <a:srgbClr val="000000"/>
                </a:solidFill>
              </a:rPr>
              <a:t>c</a:t>
            </a:r>
            <a:r>
              <a:rPr lang="en-US" sz="2000" b="1" kern="0" dirty="0" smtClean="0">
                <a:solidFill>
                  <a:srgbClr val="000000"/>
                </a:solidFill>
              </a:rPr>
              <a:t>lient (initiator)</a:t>
            </a:r>
          </a:p>
        </p:txBody>
      </p:sp>
      <p:sp>
        <p:nvSpPr>
          <p:cNvPr id="15" name="Text Box 93"/>
          <p:cNvSpPr txBox="1">
            <a:spLocks noChangeArrowheads="1"/>
          </p:cNvSpPr>
          <p:nvPr/>
        </p:nvSpPr>
        <p:spPr bwMode="auto">
          <a:xfrm>
            <a:off x="6172200" y="3810000"/>
            <a:ext cx="266700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smtClean="0">
                <a:solidFill>
                  <a:srgbClr val="000000"/>
                </a:solidFill>
              </a:rPr>
              <a:t>server</a:t>
            </a:r>
          </a:p>
        </p:txBody>
      </p:sp>
    </p:spTree>
    <p:extLst>
      <p:ext uri="{BB962C8B-B14F-4D97-AF65-F5344CB8AC3E}">
        <p14:creationId xmlns:p14="http://schemas.microsoft.com/office/powerpoint/2010/main" val="221959426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names</a:t>
            </a:r>
            <a:endParaRPr lang="en-US" dirty="0"/>
          </a:p>
        </p:txBody>
      </p:sp>
      <p:sp>
        <p:nvSpPr>
          <p:cNvPr id="3" name="Content Placeholder 2"/>
          <p:cNvSpPr>
            <a:spLocks noGrp="1"/>
          </p:cNvSpPr>
          <p:nvPr>
            <p:ph idx="1"/>
          </p:nvPr>
        </p:nvSpPr>
        <p:spPr/>
        <p:txBody>
          <a:bodyPr/>
          <a:lstStyle/>
          <a:p>
            <a:r>
              <a:rPr lang="en-US" sz="2400" dirty="0" smtClean="0"/>
              <a:t>Socket endpoints are the first objects we’re dealing with that exist outside of our process.</a:t>
            </a:r>
          </a:p>
          <a:p>
            <a:r>
              <a:rPr lang="en-US" sz="2400" dirty="0" smtClean="0"/>
              <a:t>How do we name a network endpoint?</a:t>
            </a:r>
          </a:p>
          <a:p>
            <a:pPr lvl="1"/>
            <a:r>
              <a:rPr lang="en-US" sz="2000" dirty="0" smtClean="0"/>
              <a:t>Depends on the network protocols in use.</a:t>
            </a:r>
          </a:p>
          <a:p>
            <a:pPr lvl="1"/>
            <a:r>
              <a:rPr lang="en-US" sz="2000" dirty="0" smtClean="0"/>
              <a:t>Meaning of the names depends on the network we’re attached to….might be more than one.</a:t>
            </a:r>
          </a:p>
          <a:p>
            <a:r>
              <a:rPr lang="en-US" sz="2400" dirty="0" smtClean="0"/>
              <a:t>Internet Protocols (IP) and Ethernet</a:t>
            </a:r>
          </a:p>
          <a:p>
            <a:pPr lvl="1"/>
            <a:r>
              <a:rPr lang="en-US" sz="2000" dirty="0" smtClean="0"/>
              <a:t>DNS (“domain”) name: </a:t>
            </a:r>
            <a:r>
              <a:rPr lang="en-US" sz="2000" dirty="0" smtClean="0">
                <a:hlinkClick r:id="rId2"/>
              </a:rPr>
              <a:t>www.cs.duke.edu</a:t>
            </a:r>
            <a:endParaRPr lang="en-US" sz="2000" dirty="0" smtClean="0"/>
          </a:p>
          <a:p>
            <a:pPr lvl="1"/>
            <a:r>
              <a:rPr lang="en-US" sz="2000" dirty="0" smtClean="0"/>
              <a:t>IP address: 152.3.140.5 (IPv4 address is 32 bits: 4 bytes)</a:t>
            </a:r>
          </a:p>
          <a:p>
            <a:pPr lvl="1"/>
            <a:r>
              <a:rPr lang="en-US" sz="2000" dirty="0" smtClean="0"/>
              <a:t>MAC: 00:03:ba:09:2e:a1 (48 bits: 12 hex digits)</a:t>
            </a:r>
          </a:p>
          <a:p>
            <a:pPr lvl="1"/>
            <a:r>
              <a:rPr lang="en-US" sz="2000" dirty="0" smtClean="0"/>
              <a:t>Port: 16-bit logical endpoint on node</a:t>
            </a:r>
          </a:p>
          <a:p>
            <a:pPr lvl="1"/>
            <a:r>
              <a:rPr lang="en-US" sz="2000" dirty="0" smtClean="0"/>
              <a:t>More on these later</a:t>
            </a:r>
          </a:p>
          <a:p>
            <a:pPr marL="0" indent="0">
              <a:buNone/>
            </a:pPr>
            <a:endParaRPr lang="en-US" dirty="0"/>
          </a:p>
        </p:txBody>
      </p:sp>
    </p:spTree>
    <p:extLst>
      <p:ext uri="{BB962C8B-B14F-4D97-AF65-F5344CB8AC3E}">
        <p14:creationId xmlns:p14="http://schemas.microsoft.com/office/powerpoint/2010/main" val="375551975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IP+Ethernet</a:t>
            </a:r>
            <a:r>
              <a:rPr lang="en-US" dirty="0" smtClean="0"/>
              <a:t> network names</a:t>
            </a:r>
            <a:endParaRPr lang="en-US" dirty="0"/>
          </a:p>
        </p:txBody>
      </p:sp>
      <p:sp>
        <p:nvSpPr>
          <p:cNvPr id="4" name="Rectangle 3"/>
          <p:cNvSpPr/>
          <p:nvPr/>
        </p:nvSpPr>
        <p:spPr>
          <a:xfrm>
            <a:off x="304800" y="2005548"/>
            <a:ext cx="8839200" cy="3477875"/>
          </a:xfrm>
          <a:prstGeom prst="rect">
            <a:avLst/>
          </a:prstGeom>
        </p:spPr>
        <p:txBody>
          <a:bodyPr wrap="square">
            <a:spAutoFit/>
          </a:bodyPr>
          <a:lstStyle/>
          <a:p>
            <a:r>
              <a:rPr lang="en-US" sz="2000" dirty="0">
                <a:solidFill>
                  <a:srgbClr val="0000FF"/>
                </a:solidFill>
              </a:rPr>
              <a:t>linux11:~&gt; </a:t>
            </a:r>
            <a:r>
              <a:rPr lang="en-US" sz="2000" dirty="0" err="1">
                <a:solidFill>
                  <a:srgbClr val="0000FF"/>
                </a:solidFill>
              </a:rPr>
              <a:t>nslookup</a:t>
            </a:r>
            <a:r>
              <a:rPr lang="en-US" sz="2000" dirty="0">
                <a:solidFill>
                  <a:srgbClr val="0000FF"/>
                </a:solidFill>
              </a:rPr>
              <a:t> </a:t>
            </a:r>
            <a:r>
              <a:rPr lang="en-US" sz="2000" b="1" dirty="0" err="1">
                <a:solidFill>
                  <a:srgbClr val="E8161F"/>
                </a:solidFill>
              </a:rPr>
              <a:t>www.cs.duke.edu</a:t>
            </a:r>
            <a:endParaRPr lang="en-US" sz="2000" b="1" dirty="0">
              <a:solidFill>
                <a:srgbClr val="E8161F"/>
              </a:solidFill>
            </a:endParaRPr>
          </a:p>
          <a:p>
            <a:r>
              <a:rPr lang="en-US" sz="2000" dirty="0">
                <a:solidFill>
                  <a:srgbClr val="0000FF"/>
                </a:solidFill>
              </a:rPr>
              <a:t>Server:		</a:t>
            </a:r>
            <a:r>
              <a:rPr lang="en-US" sz="2000" b="1" dirty="0">
                <a:solidFill>
                  <a:srgbClr val="E8161F"/>
                </a:solidFill>
              </a:rPr>
              <a:t>152.3.140.5</a:t>
            </a:r>
          </a:p>
          <a:p>
            <a:r>
              <a:rPr lang="en-US" sz="2000" dirty="0" smtClean="0">
                <a:solidFill>
                  <a:srgbClr val="0000FF"/>
                </a:solidFill>
              </a:rPr>
              <a:t>…</a:t>
            </a:r>
            <a:endParaRPr lang="en-US" sz="2000" dirty="0">
              <a:solidFill>
                <a:srgbClr val="0000FF"/>
              </a:solidFill>
            </a:endParaRPr>
          </a:p>
          <a:p>
            <a:r>
              <a:rPr lang="en-US" sz="2000" dirty="0" err="1">
                <a:solidFill>
                  <a:srgbClr val="0000FF"/>
                </a:solidFill>
              </a:rPr>
              <a:t>www.cs.duke.edu</a:t>
            </a:r>
            <a:r>
              <a:rPr lang="en-US" sz="2000" dirty="0">
                <a:solidFill>
                  <a:srgbClr val="0000FF"/>
                </a:solidFill>
              </a:rPr>
              <a:t>	canonical name = </a:t>
            </a:r>
            <a:r>
              <a:rPr lang="en-US" sz="2000" dirty="0" err="1">
                <a:solidFill>
                  <a:srgbClr val="0000FF"/>
                </a:solidFill>
              </a:rPr>
              <a:t>prophet.cs.duke.edu</a:t>
            </a:r>
            <a:r>
              <a:rPr lang="en-US" sz="2000" dirty="0">
                <a:solidFill>
                  <a:srgbClr val="0000FF"/>
                </a:solidFill>
              </a:rPr>
              <a:t>.</a:t>
            </a:r>
          </a:p>
          <a:p>
            <a:r>
              <a:rPr lang="en-US" sz="2000" dirty="0">
                <a:solidFill>
                  <a:srgbClr val="0000FF"/>
                </a:solidFill>
              </a:rPr>
              <a:t>Name:	</a:t>
            </a:r>
            <a:r>
              <a:rPr lang="en-US" sz="2000" dirty="0" err="1">
                <a:solidFill>
                  <a:srgbClr val="0000FF"/>
                </a:solidFill>
              </a:rPr>
              <a:t>prophet.cs.duke.edu</a:t>
            </a:r>
            <a:endParaRPr lang="en-US" sz="2000" dirty="0">
              <a:solidFill>
                <a:srgbClr val="0000FF"/>
              </a:solidFill>
            </a:endParaRPr>
          </a:p>
          <a:p>
            <a:r>
              <a:rPr lang="en-US" sz="2000" dirty="0">
                <a:solidFill>
                  <a:srgbClr val="0000FF"/>
                </a:solidFill>
              </a:rPr>
              <a:t>Address: </a:t>
            </a:r>
            <a:r>
              <a:rPr lang="en-US" sz="2000" dirty="0" smtClean="0">
                <a:solidFill>
                  <a:srgbClr val="0000FF"/>
                </a:solidFill>
              </a:rPr>
              <a:t>152.3.140.5</a:t>
            </a:r>
          </a:p>
          <a:p>
            <a:endParaRPr lang="en-US" sz="2000" dirty="0">
              <a:solidFill>
                <a:srgbClr val="0000FF"/>
              </a:solidFill>
            </a:endParaRPr>
          </a:p>
          <a:p>
            <a:r>
              <a:rPr lang="en-US" sz="2000" dirty="0" smtClean="0">
                <a:solidFill>
                  <a:srgbClr val="0000FF"/>
                </a:solidFill>
              </a:rPr>
              <a:t>linux11</a:t>
            </a:r>
            <a:r>
              <a:rPr lang="en-US" sz="2000" dirty="0">
                <a:solidFill>
                  <a:srgbClr val="0000FF"/>
                </a:solidFill>
              </a:rPr>
              <a:t>:~&gt; </a:t>
            </a:r>
            <a:r>
              <a:rPr lang="en-US" sz="2000" dirty="0" err="1" smtClean="0">
                <a:solidFill>
                  <a:srgbClr val="0000FF"/>
                </a:solidFill>
              </a:rPr>
              <a:t>arp</a:t>
            </a:r>
            <a:r>
              <a:rPr lang="en-US" sz="2000" dirty="0" smtClean="0">
                <a:solidFill>
                  <a:srgbClr val="0000FF"/>
                </a:solidFill>
              </a:rPr>
              <a:t> -n </a:t>
            </a:r>
            <a:r>
              <a:rPr lang="en-US" sz="2000" dirty="0">
                <a:solidFill>
                  <a:srgbClr val="0000FF"/>
                </a:solidFill>
              </a:rPr>
              <a:t>152.3.140.5</a:t>
            </a:r>
          </a:p>
          <a:p>
            <a:r>
              <a:rPr lang="en-US" sz="2000" dirty="0">
                <a:solidFill>
                  <a:srgbClr val="0000FF"/>
                </a:solidFill>
              </a:rPr>
              <a:t>Address                  </a:t>
            </a:r>
            <a:r>
              <a:rPr lang="en-US" sz="2000" dirty="0" err="1">
                <a:solidFill>
                  <a:srgbClr val="0000FF"/>
                </a:solidFill>
              </a:rPr>
              <a:t>HWtype</a:t>
            </a:r>
            <a:r>
              <a:rPr lang="en-US" sz="2000" dirty="0">
                <a:solidFill>
                  <a:srgbClr val="0000FF"/>
                </a:solidFill>
              </a:rPr>
              <a:t>  </a:t>
            </a:r>
            <a:r>
              <a:rPr lang="en-US" sz="2000" dirty="0" err="1">
                <a:solidFill>
                  <a:srgbClr val="0000FF"/>
                </a:solidFill>
              </a:rPr>
              <a:t>HWaddress</a:t>
            </a:r>
            <a:r>
              <a:rPr lang="en-US" sz="2000" dirty="0">
                <a:solidFill>
                  <a:srgbClr val="0000FF"/>
                </a:solidFill>
              </a:rPr>
              <a:t>           Flags Mask            </a:t>
            </a:r>
            <a:r>
              <a:rPr lang="en-US" sz="2000" dirty="0" err="1">
                <a:solidFill>
                  <a:srgbClr val="0000FF"/>
                </a:solidFill>
              </a:rPr>
              <a:t>Iface</a:t>
            </a:r>
            <a:endParaRPr lang="en-US" sz="2000" dirty="0">
              <a:solidFill>
                <a:srgbClr val="0000FF"/>
              </a:solidFill>
            </a:endParaRPr>
          </a:p>
          <a:p>
            <a:r>
              <a:rPr lang="en-US" sz="2000" dirty="0">
                <a:solidFill>
                  <a:srgbClr val="0000FF"/>
                </a:solidFill>
              </a:rPr>
              <a:t>152.3.140.5              ether   </a:t>
            </a:r>
            <a:r>
              <a:rPr lang="en-US" sz="2000" b="1" dirty="0">
                <a:solidFill>
                  <a:srgbClr val="E8161F"/>
                </a:solidFill>
              </a:rPr>
              <a:t>00:03:ba:09:2e:a1   </a:t>
            </a:r>
            <a:r>
              <a:rPr lang="en-US" sz="2000" dirty="0">
                <a:solidFill>
                  <a:srgbClr val="0000FF"/>
                </a:solidFill>
              </a:rPr>
              <a:t>C                     eth0</a:t>
            </a:r>
          </a:p>
          <a:p>
            <a:r>
              <a:rPr lang="en-US" sz="2000" dirty="0" smtClean="0">
                <a:solidFill>
                  <a:srgbClr val="0000FF"/>
                </a:solidFill>
              </a:rPr>
              <a:t>linux11</a:t>
            </a:r>
            <a:r>
              <a:rPr lang="en-US" sz="2000" dirty="0">
                <a:solidFill>
                  <a:srgbClr val="0000FF"/>
                </a:solidFill>
              </a:rPr>
              <a:t>:~&gt; </a:t>
            </a:r>
          </a:p>
        </p:txBody>
      </p:sp>
    </p:spTree>
    <p:extLst>
      <p:ext uri="{BB962C8B-B14F-4D97-AF65-F5344CB8AC3E}">
        <p14:creationId xmlns:p14="http://schemas.microsoft.com/office/powerpoint/2010/main" val="383293446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a:latin typeface="Arial" charset="0"/>
                <a:ea typeface="ＭＳ Ｐゴシック" charset="0"/>
              </a:rPr>
              <a:t>The network stack, simplified</a:t>
            </a:r>
          </a:p>
        </p:txBody>
      </p:sp>
      <p:sp>
        <p:nvSpPr>
          <p:cNvPr id="28" name="Rectangle 3"/>
          <p:cNvSpPr>
            <a:spLocks noChangeArrowheads="1"/>
          </p:cNvSpPr>
          <p:nvPr/>
        </p:nvSpPr>
        <p:spPr bwMode="auto">
          <a:xfrm>
            <a:off x="2741613" y="3175000"/>
            <a:ext cx="1284287" cy="609600"/>
          </a:xfrm>
          <a:prstGeom prst="rect">
            <a:avLst/>
          </a:prstGeom>
          <a:solidFill>
            <a:srgbClr val="CCFFFF"/>
          </a:solidFill>
          <a:ln w="12700">
            <a:solidFill>
              <a:srgbClr val="000000"/>
            </a:solidFill>
            <a:miter lim="800000"/>
            <a:headEnd/>
            <a:tailEnd/>
          </a:ln>
          <a:effectLst/>
        </p:spPr>
        <p:txBody>
          <a:bodyPr wrap="none" anchor="ctr"/>
          <a:lstStyle/>
          <a:p>
            <a:pPr algn="ctr" defTabSz="914400" eaLnBrk="0" fontAlgn="auto" hangingPunct="0">
              <a:spcBef>
                <a:spcPts val="0"/>
              </a:spcBef>
              <a:spcAft>
                <a:spcPts val="0"/>
              </a:spcAft>
              <a:defRPr/>
            </a:pPr>
            <a:r>
              <a:rPr lang="en-US" sz="1600" b="1" kern="0">
                <a:solidFill>
                  <a:srgbClr val="000000"/>
                </a:solidFill>
                <a:latin typeface="Helvetica" charset="0"/>
                <a:ea typeface="+mn-ea"/>
                <a:cs typeface="+mn-cs"/>
              </a:rPr>
              <a:t>TCP/IP</a:t>
            </a:r>
          </a:p>
        </p:txBody>
      </p:sp>
      <p:sp>
        <p:nvSpPr>
          <p:cNvPr id="29" name="Line 4"/>
          <p:cNvSpPr>
            <a:spLocks noChangeShapeType="1"/>
          </p:cNvSpPr>
          <p:nvPr/>
        </p:nvSpPr>
        <p:spPr bwMode="auto">
          <a:xfrm>
            <a:off x="3389313" y="2794000"/>
            <a:ext cx="0" cy="381000"/>
          </a:xfrm>
          <a:prstGeom prst="line">
            <a:avLst/>
          </a:prstGeom>
          <a:noFill/>
          <a:ln w="12700">
            <a:solidFill>
              <a:srgbClr val="000000"/>
            </a:solidFill>
            <a:round/>
            <a:headEnd type="triangle" w="med" len="med"/>
            <a:tailEnd type="triangle" w="med" len="med"/>
          </a:ln>
          <a:effectLst/>
        </p:spPr>
        <p:txBody>
          <a:bodyPr wrap="none" anchor="ctr"/>
          <a:lstStyle/>
          <a:p>
            <a:pPr defTabSz="914400" fontAlgn="auto">
              <a:spcBef>
                <a:spcPts val="0"/>
              </a:spcBef>
              <a:spcAft>
                <a:spcPts val="0"/>
              </a:spcAft>
              <a:defRPr/>
            </a:pPr>
            <a:endParaRPr lang="en-US" sz="1800" kern="0">
              <a:solidFill>
                <a:srgbClr val="000000"/>
              </a:solidFill>
              <a:ea typeface="+mn-ea"/>
              <a:cs typeface="+mn-cs"/>
            </a:endParaRPr>
          </a:p>
        </p:txBody>
      </p:sp>
      <p:sp>
        <p:nvSpPr>
          <p:cNvPr id="30" name="Line 5"/>
          <p:cNvSpPr>
            <a:spLocks noChangeShapeType="1"/>
          </p:cNvSpPr>
          <p:nvPr/>
        </p:nvSpPr>
        <p:spPr bwMode="auto">
          <a:xfrm>
            <a:off x="3389313" y="3784600"/>
            <a:ext cx="0" cy="381000"/>
          </a:xfrm>
          <a:prstGeom prst="line">
            <a:avLst/>
          </a:prstGeom>
          <a:noFill/>
          <a:ln w="12700">
            <a:solidFill>
              <a:srgbClr val="000000"/>
            </a:solidFill>
            <a:round/>
            <a:headEnd type="triangle" w="med" len="med"/>
            <a:tailEnd type="triangle" w="med" len="med"/>
          </a:ln>
          <a:effectLst/>
        </p:spPr>
        <p:txBody>
          <a:bodyPr wrap="none" anchor="ctr"/>
          <a:lstStyle/>
          <a:p>
            <a:pPr defTabSz="914400" fontAlgn="auto">
              <a:spcBef>
                <a:spcPts val="0"/>
              </a:spcBef>
              <a:spcAft>
                <a:spcPts val="0"/>
              </a:spcAft>
              <a:defRPr/>
            </a:pPr>
            <a:endParaRPr lang="en-US" sz="1800" kern="0">
              <a:solidFill>
                <a:srgbClr val="000000"/>
              </a:solidFill>
              <a:ea typeface="+mn-ea"/>
              <a:cs typeface="+mn-cs"/>
            </a:endParaRPr>
          </a:p>
        </p:txBody>
      </p:sp>
      <p:sp>
        <p:nvSpPr>
          <p:cNvPr id="31" name="Rectangle 6"/>
          <p:cNvSpPr>
            <a:spLocks noChangeArrowheads="1"/>
          </p:cNvSpPr>
          <p:nvPr/>
        </p:nvSpPr>
        <p:spPr bwMode="auto">
          <a:xfrm>
            <a:off x="2741613" y="2184400"/>
            <a:ext cx="1284287" cy="609600"/>
          </a:xfrm>
          <a:prstGeom prst="rect">
            <a:avLst/>
          </a:prstGeom>
          <a:solidFill>
            <a:srgbClr val="FFFF99"/>
          </a:solidFill>
          <a:ln w="12700">
            <a:solidFill>
              <a:srgbClr val="000000"/>
            </a:solidFill>
            <a:miter lim="800000"/>
            <a:headEnd/>
            <a:tailEnd/>
          </a:ln>
          <a:effectLst/>
        </p:spPr>
        <p:txBody>
          <a:bodyPr wrap="none" anchor="ctr"/>
          <a:lstStyle/>
          <a:p>
            <a:pPr algn="ctr" defTabSz="914400" eaLnBrk="0" fontAlgn="auto" hangingPunct="0">
              <a:spcBef>
                <a:spcPts val="0"/>
              </a:spcBef>
              <a:spcAft>
                <a:spcPts val="0"/>
              </a:spcAft>
              <a:defRPr/>
            </a:pPr>
            <a:r>
              <a:rPr lang="en-US" sz="1600" b="1" kern="0">
                <a:solidFill>
                  <a:srgbClr val="000000"/>
                </a:solidFill>
                <a:latin typeface="Helvetica" charset="0"/>
                <a:ea typeface="+mn-ea"/>
                <a:cs typeface="+mn-cs"/>
              </a:rPr>
              <a:t>Client</a:t>
            </a:r>
          </a:p>
        </p:txBody>
      </p:sp>
      <p:sp>
        <p:nvSpPr>
          <p:cNvPr id="32" name="Rectangle 7"/>
          <p:cNvSpPr>
            <a:spLocks noChangeArrowheads="1"/>
          </p:cNvSpPr>
          <p:nvPr/>
        </p:nvSpPr>
        <p:spPr bwMode="auto">
          <a:xfrm>
            <a:off x="2741613" y="4165600"/>
            <a:ext cx="1284287" cy="609600"/>
          </a:xfrm>
          <a:prstGeom prst="rect">
            <a:avLst/>
          </a:prstGeom>
          <a:solidFill>
            <a:srgbClr val="CCFFFF"/>
          </a:solidFill>
          <a:ln w="12700">
            <a:solidFill>
              <a:srgbClr val="000000"/>
            </a:solidFill>
            <a:miter lim="800000"/>
            <a:headEnd/>
            <a:tailEnd/>
          </a:ln>
          <a:effectLst/>
        </p:spPr>
        <p:txBody>
          <a:bodyPr wrap="none" anchor="ctr"/>
          <a:lstStyle/>
          <a:p>
            <a:pPr algn="ctr" defTabSz="914400" eaLnBrk="0" fontAlgn="auto" hangingPunct="0">
              <a:spcBef>
                <a:spcPts val="0"/>
              </a:spcBef>
              <a:spcAft>
                <a:spcPts val="0"/>
              </a:spcAft>
              <a:defRPr/>
            </a:pPr>
            <a:r>
              <a:rPr lang="en-US" sz="1600" b="1" kern="0">
                <a:solidFill>
                  <a:srgbClr val="000000"/>
                </a:solidFill>
                <a:latin typeface="Helvetica" charset="0"/>
                <a:ea typeface="+mn-ea"/>
                <a:cs typeface="+mn-cs"/>
              </a:rPr>
              <a:t>Network</a:t>
            </a:r>
          </a:p>
          <a:p>
            <a:pPr algn="ctr" defTabSz="914400" eaLnBrk="0" fontAlgn="auto" hangingPunct="0">
              <a:spcBef>
                <a:spcPts val="0"/>
              </a:spcBef>
              <a:spcAft>
                <a:spcPts val="0"/>
              </a:spcAft>
              <a:defRPr/>
            </a:pPr>
            <a:r>
              <a:rPr lang="en-US" sz="1600" b="1" kern="0">
                <a:solidFill>
                  <a:srgbClr val="000000"/>
                </a:solidFill>
                <a:latin typeface="Helvetica" charset="0"/>
                <a:ea typeface="+mn-ea"/>
                <a:cs typeface="+mn-cs"/>
              </a:rPr>
              <a:t>adapter</a:t>
            </a:r>
          </a:p>
        </p:txBody>
      </p:sp>
      <p:sp>
        <p:nvSpPr>
          <p:cNvPr id="33" name="Line 8"/>
          <p:cNvSpPr>
            <a:spLocks noChangeShapeType="1"/>
          </p:cNvSpPr>
          <p:nvPr/>
        </p:nvSpPr>
        <p:spPr bwMode="auto">
          <a:xfrm>
            <a:off x="3389313" y="4775200"/>
            <a:ext cx="12700" cy="431800"/>
          </a:xfrm>
          <a:prstGeom prst="line">
            <a:avLst/>
          </a:prstGeom>
          <a:noFill/>
          <a:ln w="12700">
            <a:solidFill>
              <a:srgbClr val="000000"/>
            </a:solidFill>
            <a:round/>
            <a:headEnd type="triangle" w="med" len="med"/>
            <a:tailEnd type="triangle" w="med" len="med"/>
          </a:ln>
          <a:effectLst/>
        </p:spPr>
        <p:txBody>
          <a:bodyPr wrap="none" anchor="ctr"/>
          <a:lstStyle/>
          <a:p>
            <a:pPr defTabSz="914400" fontAlgn="auto">
              <a:spcBef>
                <a:spcPts val="0"/>
              </a:spcBef>
              <a:spcAft>
                <a:spcPts val="0"/>
              </a:spcAft>
              <a:defRPr/>
            </a:pPr>
            <a:endParaRPr lang="en-US" sz="1800" kern="0">
              <a:solidFill>
                <a:srgbClr val="000000"/>
              </a:solidFill>
              <a:ea typeface="+mn-ea"/>
              <a:cs typeface="+mn-cs"/>
            </a:endParaRPr>
          </a:p>
        </p:txBody>
      </p:sp>
      <p:sp>
        <p:nvSpPr>
          <p:cNvPr id="34" name="AutoShape 9"/>
          <p:cNvSpPr>
            <a:spLocks noChangeArrowheads="1"/>
          </p:cNvSpPr>
          <p:nvPr/>
        </p:nvSpPr>
        <p:spPr bwMode="auto">
          <a:xfrm>
            <a:off x="2627313" y="5207000"/>
            <a:ext cx="5448300" cy="355600"/>
          </a:xfrm>
          <a:prstGeom prst="roundRect">
            <a:avLst>
              <a:gd name="adj" fmla="val 16667"/>
            </a:avLst>
          </a:prstGeom>
          <a:solidFill>
            <a:srgbClr val="FF99CC"/>
          </a:solidFill>
          <a:ln w="12700">
            <a:solidFill>
              <a:srgbClr val="000000"/>
            </a:solidFill>
            <a:round/>
            <a:headEnd/>
            <a:tailEnd/>
          </a:ln>
          <a:effectLst/>
        </p:spPr>
        <p:txBody>
          <a:bodyPr wrap="none" anchor="ctr"/>
          <a:lstStyle/>
          <a:p>
            <a:pPr algn="ctr" defTabSz="914400" eaLnBrk="0" fontAlgn="auto" hangingPunct="0">
              <a:spcBef>
                <a:spcPts val="0"/>
              </a:spcBef>
              <a:spcAft>
                <a:spcPts val="0"/>
              </a:spcAft>
              <a:defRPr/>
            </a:pPr>
            <a:r>
              <a:rPr lang="en-US" sz="1600" b="1" kern="0">
                <a:solidFill>
                  <a:srgbClr val="000000"/>
                </a:solidFill>
                <a:latin typeface="Helvetica" charset="0"/>
                <a:ea typeface="+mn-ea"/>
                <a:cs typeface="+mn-cs"/>
              </a:rPr>
              <a:t>Global IP Internet</a:t>
            </a:r>
          </a:p>
        </p:txBody>
      </p:sp>
      <p:sp>
        <p:nvSpPr>
          <p:cNvPr id="35" name="Rectangle 10"/>
          <p:cNvSpPr>
            <a:spLocks noChangeArrowheads="1"/>
          </p:cNvSpPr>
          <p:nvPr/>
        </p:nvSpPr>
        <p:spPr bwMode="auto">
          <a:xfrm>
            <a:off x="6627813" y="3175000"/>
            <a:ext cx="1284287" cy="609600"/>
          </a:xfrm>
          <a:prstGeom prst="rect">
            <a:avLst/>
          </a:prstGeom>
          <a:solidFill>
            <a:srgbClr val="CCFFFF"/>
          </a:solidFill>
          <a:ln w="12700">
            <a:solidFill>
              <a:srgbClr val="000000"/>
            </a:solidFill>
            <a:miter lim="800000"/>
            <a:headEnd/>
            <a:tailEnd/>
          </a:ln>
          <a:effectLst/>
        </p:spPr>
        <p:txBody>
          <a:bodyPr wrap="none" anchor="ctr"/>
          <a:lstStyle/>
          <a:p>
            <a:pPr algn="ctr" defTabSz="914400" eaLnBrk="0" fontAlgn="auto" hangingPunct="0">
              <a:spcBef>
                <a:spcPts val="0"/>
              </a:spcBef>
              <a:spcAft>
                <a:spcPts val="0"/>
              </a:spcAft>
              <a:defRPr/>
            </a:pPr>
            <a:r>
              <a:rPr lang="en-US" sz="1600" b="1" kern="0">
                <a:solidFill>
                  <a:srgbClr val="000000"/>
                </a:solidFill>
                <a:latin typeface="Helvetica" charset="0"/>
                <a:ea typeface="+mn-ea"/>
                <a:cs typeface="+mn-cs"/>
              </a:rPr>
              <a:t>TCP/IP</a:t>
            </a:r>
          </a:p>
        </p:txBody>
      </p:sp>
      <p:sp>
        <p:nvSpPr>
          <p:cNvPr id="36" name="Line 11"/>
          <p:cNvSpPr>
            <a:spLocks noChangeShapeType="1"/>
          </p:cNvSpPr>
          <p:nvPr/>
        </p:nvSpPr>
        <p:spPr bwMode="auto">
          <a:xfrm>
            <a:off x="7313613" y="2794000"/>
            <a:ext cx="1587" cy="381000"/>
          </a:xfrm>
          <a:prstGeom prst="line">
            <a:avLst/>
          </a:prstGeom>
          <a:noFill/>
          <a:ln w="12700">
            <a:solidFill>
              <a:srgbClr val="000000"/>
            </a:solidFill>
            <a:round/>
            <a:headEnd type="triangle" w="med" len="med"/>
            <a:tailEnd type="triangle" w="med" len="med"/>
          </a:ln>
          <a:effectLst/>
        </p:spPr>
        <p:txBody>
          <a:bodyPr wrap="none" anchor="ctr"/>
          <a:lstStyle/>
          <a:p>
            <a:pPr defTabSz="914400" fontAlgn="auto">
              <a:spcBef>
                <a:spcPts val="0"/>
              </a:spcBef>
              <a:spcAft>
                <a:spcPts val="0"/>
              </a:spcAft>
              <a:defRPr/>
            </a:pPr>
            <a:endParaRPr lang="en-US" sz="1800" kern="0">
              <a:solidFill>
                <a:srgbClr val="000000"/>
              </a:solidFill>
              <a:ea typeface="+mn-ea"/>
              <a:cs typeface="+mn-cs"/>
            </a:endParaRPr>
          </a:p>
        </p:txBody>
      </p:sp>
      <p:sp>
        <p:nvSpPr>
          <p:cNvPr id="37" name="Line 12"/>
          <p:cNvSpPr>
            <a:spLocks noChangeShapeType="1"/>
          </p:cNvSpPr>
          <p:nvPr/>
        </p:nvSpPr>
        <p:spPr bwMode="auto">
          <a:xfrm>
            <a:off x="7313613" y="3784600"/>
            <a:ext cx="1587" cy="381000"/>
          </a:xfrm>
          <a:prstGeom prst="line">
            <a:avLst/>
          </a:prstGeom>
          <a:noFill/>
          <a:ln w="12700">
            <a:solidFill>
              <a:srgbClr val="000000"/>
            </a:solidFill>
            <a:round/>
            <a:headEnd type="triangle" w="med" len="med"/>
            <a:tailEnd type="triangle" w="med" len="med"/>
          </a:ln>
          <a:effectLst/>
        </p:spPr>
        <p:txBody>
          <a:bodyPr wrap="none" anchor="ctr"/>
          <a:lstStyle/>
          <a:p>
            <a:pPr defTabSz="914400" fontAlgn="auto">
              <a:spcBef>
                <a:spcPts val="0"/>
              </a:spcBef>
              <a:spcAft>
                <a:spcPts val="0"/>
              </a:spcAft>
              <a:defRPr/>
            </a:pPr>
            <a:endParaRPr lang="en-US" sz="1800" kern="0">
              <a:solidFill>
                <a:srgbClr val="000000"/>
              </a:solidFill>
              <a:ea typeface="+mn-ea"/>
              <a:cs typeface="+mn-cs"/>
            </a:endParaRPr>
          </a:p>
        </p:txBody>
      </p:sp>
      <p:sp>
        <p:nvSpPr>
          <p:cNvPr id="38" name="Rectangle 13"/>
          <p:cNvSpPr>
            <a:spLocks noChangeArrowheads="1"/>
          </p:cNvSpPr>
          <p:nvPr/>
        </p:nvSpPr>
        <p:spPr bwMode="auto">
          <a:xfrm>
            <a:off x="6627813" y="2184400"/>
            <a:ext cx="1284287" cy="609600"/>
          </a:xfrm>
          <a:prstGeom prst="rect">
            <a:avLst/>
          </a:prstGeom>
          <a:solidFill>
            <a:srgbClr val="FFFF99"/>
          </a:solidFill>
          <a:ln w="12700">
            <a:solidFill>
              <a:srgbClr val="000000"/>
            </a:solidFill>
            <a:miter lim="800000"/>
            <a:headEnd/>
            <a:tailEnd/>
          </a:ln>
          <a:effectLst/>
        </p:spPr>
        <p:txBody>
          <a:bodyPr wrap="none" anchor="ctr"/>
          <a:lstStyle/>
          <a:p>
            <a:pPr algn="ctr" defTabSz="914400" eaLnBrk="0" fontAlgn="auto" hangingPunct="0">
              <a:spcBef>
                <a:spcPts val="0"/>
              </a:spcBef>
              <a:spcAft>
                <a:spcPts val="0"/>
              </a:spcAft>
              <a:defRPr/>
            </a:pPr>
            <a:r>
              <a:rPr lang="en-US" sz="1600" b="1" kern="0">
                <a:solidFill>
                  <a:srgbClr val="000000"/>
                </a:solidFill>
                <a:latin typeface="Helvetica" charset="0"/>
                <a:ea typeface="+mn-ea"/>
                <a:cs typeface="+mn-cs"/>
              </a:rPr>
              <a:t>Server</a:t>
            </a:r>
          </a:p>
        </p:txBody>
      </p:sp>
      <p:sp>
        <p:nvSpPr>
          <p:cNvPr id="39" name="Rectangle 14"/>
          <p:cNvSpPr>
            <a:spLocks noChangeArrowheads="1"/>
          </p:cNvSpPr>
          <p:nvPr/>
        </p:nvSpPr>
        <p:spPr bwMode="auto">
          <a:xfrm>
            <a:off x="6627813" y="4165600"/>
            <a:ext cx="1284287" cy="609600"/>
          </a:xfrm>
          <a:prstGeom prst="rect">
            <a:avLst/>
          </a:prstGeom>
          <a:solidFill>
            <a:srgbClr val="CCFFFF"/>
          </a:solidFill>
          <a:ln w="12700">
            <a:solidFill>
              <a:srgbClr val="000000"/>
            </a:solidFill>
            <a:miter lim="800000"/>
            <a:headEnd/>
            <a:tailEnd/>
          </a:ln>
          <a:effectLst/>
        </p:spPr>
        <p:txBody>
          <a:bodyPr wrap="none" anchor="ctr"/>
          <a:lstStyle/>
          <a:p>
            <a:pPr algn="ctr" defTabSz="914400" eaLnBrk="0" fontAlgn="auto" hangingPunct="0">
              <a:spcBef>
                <a:spcPts val="0"/>
              </a:spcBef>
              <a:spcAft>
                <a:spcPts val="0"/>
              </a:spcAft>
              <a:defRPr/>
            </a:pPr>
            <a:r>
              <a:rPr lang="en-US" sz="1600" b="1" kern="0">
                <a:solidFill>
                  <a:srgbClr val="000000"/>
                </a:solidFill>
                <a:latin typeface="Helvetica" charset="0"/>
                <a:ea typeface="+mn-ea"/>
                <a:cs typeface="+mn-cs"/>
              </a:rPr>
              <a:t>Network</a:t>
            </a:r>
          </a:p>
          <a:p>
            <a:pPr algn="ctr" defTabSz="914400" eaLnBrk="0" fontAlgn="auto" hangingPunct="0">
              <a:spcBef>
                <a:spcPts val="0"/>
              </a:spcBef>
              <a:spcAft>
                <a:spcPts val="0"/>
              </a:spcAft>
              <a:defRPr/>
            </a:pPr>
            <a:r>
              <a:rPr lang="en-US" sz="1600" b="1" kern="0">
                <a:solidFill>
                  <a:srgbClr val="000000"/>
                </a:solidFill>
                <a:latin typeface="Helvetica" charset="0"/>
                <a:ea typeface="+mn-ea"/>
                <a:cs typeface="+mn-cs"/>
              </a:rPr>
              <a:t>adapter</a:t>
            </a:r>
          </a:p>
        </p:txBody>
      </p:sp>
      <p:sp>
        <p:nvSpPr>
          <p:cNvPr id="40" name="Line 15"/>
          <p:cNvSpPr>
            <a:spLocks noChangeShapeType="1"/>
          </p:cNvSpPr>
          <p:nvPr/>
        </p:nvSpPr>
        <p:spPr bwMode="auto">
          <a:xfrm>
            <a:off x="7313613" y="4775200"/>
            <a:ext cx="0" cy="419100"/>
          </a:xfrm>
          <a:prstGeom prst="line">
            <a:avLst/>
          </a:prstGeom>
          <a:noFill/>
          <a:ln w="12700">
            <a:solidFill>
              <a:srgbClr val="000000"/>
            </a:solidFill>
            <a:round/>
            <a:headEnd type="triangle" w="med" len="med"/>
            <a:tailEnd type="triangle" w="med" len="med"/>
          </a:ln>
          <a:effectLst/>
        </p:spPr>
        <p:txBody>
          <a:bodyPr wrap="none" anchor="ctr"/>
          <a:lstStyle/>
          <a:p>
            <a:pPr defTabSz="914400" fontAlgn="auto">
              <a:spcBef>
                <a:spcPts val="0"/>
              </a:spcBef>
              <a:spcAft>
                <a:spcPts val="0"/>
              </a:spcAft>
              <a:defRPr/>
            </a:pPr>
            <a:endParaRPr lang="en-US" sz="1800" kern="0">
              <a:solidFill>
                <a:srgbClr val="000000"/>
              </a:solidFill>
              <a:ea typeface="+mn-ea"/>
              <a:cs typeface="+mn-cs"/>
            </a:endParaRPr>
          </a:p>
        </p:txBody>
      </p:sp>
      <p:sp>
        <p:nvSpPr>
          <p:cNvPr id="41" name="Text Box 16"/>
          <p:cNvSpPr txBox="1">
            <a:spLocks noChangeArrowheads="1"/>
          </p:cNvSpPr>
          <p:nvPr/>
        </p:nvSpPr>
        <p:spPr bwMode="auto">
          <a:xfrm>
            <a:off x="2370138" y="1765300"/>
            <a:ext cx="2005012" cy="336550"/>
          </a:xfrm>
          <a:prstGeom prst="rect">
            <a:avLst/>
          </a:prstGeom>
          <a:noFill/>
          <a:ln w="12700">
            <a:noFill/>
            <a:miter lim="800000"/>
            <a:headEnd/>
            <a:tailEnd/>
          </a:ln>
          <a:effectLst/>
        </p:spPr>
        <p:txBody>
          <a:bodyPr wrap="none" anchor="ctr">
            <a:spAutoFit/>
          </a:bodyPr>
          <a:lstStyle/>
          <a:p>
            <a:pPr algn="ctr" eaLnBrk="0" hangingPunct="0">
              <a:defRPr/>
            </a:pPr>
            <a:r>
              <a:rPr lang="en-US" sz="1600" b="1">
                <a:solidFill>
                  <a:srgbClr val="000000"/>
                </a:solidFill>
                <a:latin typeface="Helvetica" charset="0"/>
                <a:ea typeface="+mn-ea"/>
                <a:cs typeface="+mn-cs"/>
              </a:rPr>
              <a:t>Internet client host</a:t>
            </a:r>
          </a:p>
        </p:txBody>
      </p:sp>
      <p:sp>
        <p:nvSpPr>
          <p:cNvPr id="42" name="Text Box 17"/>
          <p:cNvSpPr txBox="1">
            <a:spLocks noChangeArrowheads="1"/>
          </p:cNvSpPr>
          <p:nvPr/>
        </p:nvSpPr>
        <p:spPr bwMode="auto">
          <a:xfrm>
            <a:off x="6223000" y="1765300"/>
            <a:ext cx="2082800" cy="336550"/>
          </a:xfrm>
          <a:prstGeom prst="rect">
            <a:avLst/>
          </a:prstGeom>
          <a:noFill/>
          <a:ln w="12700">
            <a:noFill/>
            <a:miter lim="800000"/>
            <a:headEnd/>
            <a:tailEnd/>
          </a:ln>
          <a:effectLst/>
        </p:spPr>
        <p:txBody>
          <a:bodyPr wrap="none" anchor="ctr">
            <a:spAutoFit/>
          </a:bodyPr>
          <a:lstStyle/>
          <a:p>
            <a:pPr algn="ctr" eaLnBrk="0" hangingPunct="0">
              <a:defRPr/>
            </a:pPr>
            <a:r>
              <a:rPr lang="en-US" sz="1600" b="1">
                <a:solidFill>
                  <a:srgbClr val="000000"/>
                </a:solidFill>
                <a:latin typeface="Helvetica" charset="0"/>
                <a:ea typeface="+mn-ea"/>
                <a:cs typeface="+mn-cs"/>
              </a:rPr>
              <a:t>Internet server host</a:t>
            </a:r>
          </a:p>
        </p:txBody>
      </p:sp>
      <p:sp>
        <p:nvSpPr>
          <p:cNvPr id="43" name="Text Box 18"/>
          <p:cNvSpPr txBox="1">
            <a:spLocks noChangeArrowheads="1"/>
          </p:cNvSpPr>
          <p:nvPr/>
        </p:nvSpPr>
        <p:spPr bwMode="auto">
          <a:xfrm>
            <a:off x="555625" y="2671763"/>
            <a:ext cx="1866900" cy="581025"/>
          </a:xfrm>
          <a:prstGeom prst="rect">
            <a:avLst/>
          </a:prstGeom>
          <a:noFill/>
          <a:ln w="12700">
            <a:noFill/>
            <a:miter lim="800000"/>
            <a:headEnd/>
            <a:tailEnd/>
          </a:ln>
          <a:effectLst/>
        </p:spPr>
        <p:txBody>
          <a:bodyPr wrap="none" anchor="ctr">
            <a:spAutoFit/>
          </a:bodyPr>
          <a:lstStyle/>
          <a:p>
            <a:pPr algn="ctr" eaLnBrk="0" hangingPunct="0">
              <a:defRPr/>
            </a:pPr>
            <a:r>
              <a:rPr lang="en-US" sz="1600" b="1" i="1">
                <a:solidFill>
                  <a:srgbClr val="000000"/>
                </a:solidFill>
                <a:latin typeface="Helvetica" charset="0"/>
                <a:ea typeface="+mn-ea"/>
                <a:cs typeface="+mn-cs"/>
              </a:rPr>
              <a:t>Sockets interface</a:t>
            </a:r>
          </a:p>
          <a:p>
            <a:pPr algn="ctr" eaLnBrk="0" hangingPunct="0">
              <a:defRPr/>
            </a:pPr>
            <a:r>
              <a:rPr lang="en-US" sz="1600" b="1" i="1">
                <a:solidFill>
                  <a:srgbClr val="000000"/>
                </a:solidFill>
                <a:latin typeface="Helvetica" charset="0"/>
                <a:ea typeface="+mn-ea"/>
                <a:cs typeface="+mn-cs"/>
              </a:rPr>
              <a:t>(system calls)</a:t>
            </a:r>
          </a:p>
        </p:txBody>
      </p:sp>
      <p:sp>
        <p:nvSpPr>
          <p:cNvPr id="44" name="Text Box 19"/>
          <p:cNvSpPr txBox="1">
            <a:spLocks noChangeArrowheads="1"/>
          </p:cNvSpPr>
          <p:nvPr/>
        </p:nvSpPr>
        <p:spPr bwMode="auto">
          <a:xfrm>
            <a:off x="369888" y="3660775"/>
            <a:ext cx="2014537" cy="581025"/>
          </a:xfrm>
          <a:prstGeom prst="rect">
            <a:avLst/>
          </a:prstGeom>
          <a:noFill/>
          <a:ln w="12700">
            <a:noFill/>
            <a:miter lim="800000"/>
            <a:headEnd/>
            <a:tailEnd/>
          </a:ln>
          <a:effectLst/>
        </p:spPr>
        <p:txBody>
          <a:bodyPr wrap="none" anchor="ctr">
            <a:spAutoFit/>
          </a:bodyPr>
          <a:lstStyle/>
          <a:p>
            <a:pPr algn="ctr" eaLnBrk="0" hangingPunct="0">
              <a:defRPr/>
            </a:pPr>
            <a:r>
              <a:rPr lang="en-US" sz="1600" b="1" i="1">
                <a:solidFill>
                  <a:srgbClr val="000000"/>
                </a:solidFill>
                <a:latin typeface="Helvetica" charset="0"/>
                <a:ea typeface="+mn-ea"/>
                <a:cs typeface="+mn-cs"/>
              </a:rPr>
              <a:t>Hardware interface</a:t>
            </a:r>
          </a:p>
          <a:p>
            <a:pPr algn="ctr" eaLnBrk="0" hangingPunct="0">
              <a:defRPr/>
            </a:pPr>
            <a:r>
              <a:rPr lang="en-US" sz="1600" b="1" i="1">
                <a:solidFill>
                  <a:srgbClr val="000000"/>
                </a:solidFill>
                <a:latin typeface="Helvetica" charset="0"/>
                <a:ea typeface="+mn-ea"/>
                <a:cs typeface="+mn-cs"/>
              </a:rPr>
              <a:t>(interrupts)</a:t>
            </a:r>
          </a:p>
        </p:txBody>
      </p:sp>
      <p:sp>
        <p:nvSpPr>
          <p:cNvPr id="45" name="Text Box 20"/>
          <p:cNvSpPr txBox="1">
            <a:spLocks noChangeArrowheads="1"/>
          </p:cNvSpPr>
          <p:nvPr/>
        </p:nvSpPr>
        <p:spPr bwMode="auto">
          <a:xfrm>
            <a:off x="4059238" y="2306638"/>
            <a:ext cx="1165225" cy="336550"/>
          </a:xfrm>
          <a:prstGeom prst="rect">
            <a:avLst/>
          </a:prstGeom>
          <a:noFill/>
          <a:ln w="12700">
            <a:noFill/>
            <a:miter lim="800000"/>
            <a:headEnd/>
            <a:tailEnd/>
          </a:ln>
          <a:effectLst/>
        </p:spPr>
        <p:txBody>
          <a:bodyPr wrap="none" anchor="ctr">
            <a:spAutoFit/>
          </a:bodyPr>
          <a:lstStyle/>
          <a:p>
            <a:pPr algn="ctr" eaLnBrk="0" hangingPunct="0">
              <a:defRPr/>
            </a:pPr>
            <a:r>
              <a:rPr lang="en-US" sz="1600" b="1" i="1">
                <a:solidFill>
                  <a:srgbClr val="000000"/>
                </a:solidFill>
                <a:latin typeface="Helvetica" charset="0"/>
                <a:ea typeface="+mn-ea"/>
                <a:cs typeface="+mn-cs"/>
              </a:rPr>
              <a:t>User code</a:t>
            </a:r>
          </a:p>
        </p:txBody>
      </p:sp>
      <p:sp>
        <p:nvSpPr>
          <p:cNvPr id="46" name="Text Box 21"/>
          <p:cNvSpPr txBox="1">
            <a:spLocks noChangeArrowheads="1"/>
          </p:cNvSpPr>
          <p:nvPr/>
        </p:nvSpPr>
        <p:spPr bwMode="auto">
          <a:xfrm>
            <a:off x="4043363" y="3295650"/>
            <a:ext cx="1346200" cy="336550"/>
          </a:xfrm>
          <a:prstGeom prst="rect">
            <a:avLst/>
          </a:prstGeom>
          <a:noFill/>
          <a:ln w="12700">
            <a:noFill/>
            <a:miter lim="800000"/>
            <a:headEnd/>
            <a:tailEnd/>
          </a:ln>
          <a:effectLst/>
        </p:spPr>
        <p:txBody>
          <a:bodyPr wrap="none" anchor="ctr">
            <a:spAutoFit/>
          </a:bodyPr>
          <a:lstStyle/>
          <a:p>
            <a:pPr algn="ctr" eaLnBrk="0" hangingPunct="0">
              <a:defRPr/>
            </a:pPr>
            <a:r>
              <a:rPr lang="en-US" sz="1600" b="1" i="1">
                <a:solidFill>
                  <a:srgbClr val="000000"/>
                </a:solidFill>
                <a:latin typeface="Helvetica" charset="0"/>
                <a:ea typeface="+mn-ea"/>
                <a:cs typeface="+mn-cs"/>
              </a:rPr>
              <a:t>Kernel code</a:t>
            </a:r>
          </a:p>
        </p:txBody>
      </p:sp>
      <p:sp>
        <p:nvSpPr>
          <p:cNvPr id="47" name="Text Box 22"/>
          <p:cNvSpPr txBox="1">
            <a:spLocks noChangeArrowheads="1"/>
          </p:cNvSpPr>
          <p:nvPr/>
        </p:nvSpPr>
        <p:spPr bwMode="auto">
          <a:xfrm>
            <a:off x="4114800" y="4164013"/>
            <a:ext cx="1450975" cy="581025"/>
          </a:xfrm>
          <a:prstGeom prst="rect">
            <a:avLst/>
          </a:prstGeom>
          <a:noFill/>
          <a:ln w="12700">
            <a:noFill/>
            <a:miter lim="800000"/>
            <a:headEnd/>
            <a:tailEnd/>
          </a:ln>
          <a:effectLst/>
        </p:spPr>
        <p:txBody>
          <a:bodyPr wrap="none" anchor="ctr">
            <a:spAutoFit/>
          </a:bodyPr>
          <a:lstStyle/>
          <a:p>
            <a:pPr algn="ctr" eaLnBrk="0" hangingPunct="0">
              <a:defRPr/>
            </a:pPr>
            <a:r>
              <a:rPr lang="en-US" sz="1600" b="1" i="1">
                <a:solidFill>
                  <a:srgbClr val="000000"/>
                </a:solidFill>
                <a:latin typeface="Helvetica" charset="0"/>
                <a:ea typeface="+mn-ea"/>
                <a:cs typeface="+mn-cs"/>
              </a:rPr>
              <a:t>Hardware</a:t>
            </a:r>
          </a:p>
          <a:p>
            <a:pPr algn="ctr" eaLnBrk="0" hangingPunct="0">
              <a:defRPr/>
            </a:pPr>
            <a:r>
              <a:rPr lang="en-US" sz="1600" b="1" i="1">
                <a:solidFill>
                  <a:srgbClr val="000000"/>
                </a:solidFill>
                <a:latin typeface="Helvetica" charset="0"/>
                <a:ea typeface="+mn-ea"/>
                <a:cs typeface="+mn-cs"/>
              </a:rPr>
              <a:t>and firmware</a:t>
            </a:r>
          </a:p>
        </p:txBody>
      </p:sp>
      <p:sp>
        <p:nvSpPr>
          <p:cNvPr id="48" name="Line 23"/>
          <p:cNvSpPr>
            <a:spLocks noChangeShapeType="1"/>
          </p:cNvSpPr>
          <p:nvPr/>
        </p:nvSpPr>
        <p:spPr bwMode="auto">
          <a:xfrm>
            <a:off x="2436813" y="2959100"/>
            <a:ext cx="1968500" cy="0"/>
          </a:xfrm>
          <a:prstGeom prst="line">
            <a:avLst/>
          </a:prstGeom>
          <a:noFill/>
          <a:ln w="38100">
            <a:solidFill>
              <a:srgbClr val="000000"/>
            </a:solidFill>
            <a:round/>
            <a:headEnd/>
            <a:tailEnd/>
          </a:ln>
          <a:effectLst/>
        </p:spPr>
        <p:txBody>
          <a:bodyPr wrap="none" anchor="ctr"/>
          <a:lstStyle/>
          <a:p>
            <a:pPr defTabSz="914400" fontAlgn="auto">
              <a:spcBef>
                <a:spcPts val="0"/>
              </a:spcBef>
              <a:spcAft>
                <a:spcPts val="0"/>
              </a:spcAft>
              <a:defRPr/>
            </a:pPr>
            <a:endParaRPr lang="en-US" sz="1800" kern="0">
              <a:solidFill>
                <a:srgbClr val="000000"/>
              </a:solidFill>
              <a:ea typeface="+mn-ea"/>
              <a:cs typeface="+mn-cs"/>
            </a:endParaRPr>
          </a:p>
        </p:txBody>
      </p:sp>
      <p:sp>
        <p:nvSpPr>
          <p:cNvPr id="49" name="Rectangle 24"/>
          <p:cNvSpPr>
            <a:spLocks noChangeArrowheads="1"/>
          </p:cNvSpPr>
          <p:nvPr/>
        </p:nvSpPr>
        <p:spPr bwMode="auto">
          <a:xfrm>
            <a:off x="2652713" y="2108200"/>
            <a:ext cx="1447800" cy="2819400"/>
          </a:xfrm>
          <a:prstGeom prst="rect">
            <a:avLst/>
          </a:prstGeom>
          <a:noFill/>
          <a:ln w="12700">
            <a:solidFill>
              <a:srgbClr val="000000"/>
            </a:solidFill>
            <a:miter lim="800000"/>
            <a:headEnd/>
            <a:tailEnd/>
          </a:ln>
          <a:effectLst/>
        </p:spPr>
        <p:txBody>
          <a:bodyPr wrap="none" anchor="ctr"/>
          <a:lstStyle/>
          <a:p>
            <a:pPr defTabSz="914400" fontAlgn="auto">
              <a:spcBef>
                <a:spcPts val="0"/>
              </a:spcBef>
              <a:spcAft>
                <a:spcPts val="0"/>
              </a:spcAft>
              <a:defRPr/>
            </a:pPr>
            <a:endParaRPr lang="en-US" sz="1800" kern="0">
              <a:solidFill>
                <a:srgbClr val="000000"/>
              </a:solidFill>
              <a:ea typeface="+mn-ea"/>
              <a:cs typeface="+mn-cs"/>
            </a:endParaRPr>
          </a:p>
        </p:txBody>
      </p:sp>
      <p:sp>
        <p:nvSpPr>
          <p:cNvPr id="50" name="Rectangle 25"/>
          <p:cNvSpPr>
            <a:spLocks noChangeArrowheads="1"/>
          </p:cNvSpPr>
          <p:nvPr/>
        </p:nvSpPr>
        <p:spPr bwMode="auto">
          <a:xfrm>
            <a:off x="6551613" y="2108200"/>
            <a:ext cx="1447800" cy="2819400"/>
          </a:xfrm>
          <a:prstGeom prst="rect">
            <a:avLst/>
          </a:prstGeom>
          <a:noFill/>
          <a:ln w="12700">
            <a:solidFill>
              <a:srgbClr val="000000"/>
            </a:solidFill>
            <a:miter lim="800000"/>
            <a:headEnd/>
            <a:tailEnd/>
          </a:ln>
          <a:effectLst/>
        </p:spPr>
        <p:txBody>
          <a:bodyPr wrap="none" anchor="ctr"/>
          <a:lstStyle/>
          <a:p>
            <a:pPr defTabSz="914400" fontAlgn="auto">
              <a:spcBef>
                <a:spcPts val="0"/>
              </a:spcBef>
              <a:spcAft>
                <a:spcPts val="0"/>
              </a:spcAft>
              <a:defRPr/>
            </a:pPr>
            <a:endParaRPr lang="en-US" sz="1800" kern="0">
              <a:solidFill>
                <a:srgbClr val="000000"/>
              </a:solidFill>
              <a:ea typeface="+mn-ea"/>
              <a:cs typeface="+mn-cs"/>
            </a:endParaRPr>
          </a:p>
        </p:txBody>
      </p:sp>
      <p:sp>
        <p:nvSpPr>
          <p:cNvPr id="51" name="Line 26"/>
          <p:cNvSpPr>
            <a:spLocks noChangeShapeType="1"/>
          </p:cNvSpPr>
          <p:nvPr/>
        </p:nvSpPr>
        <p:spPr bwMode="auto">
          <a:xfrm>
            <a:off x="2424113" y="3962400"/>
            <a:ext cx="1968500" cy="0"/>
          </a:xfrm>
          <a:prstGeom prst="line">
            <a:avLst/>
          </a:prstGeom>
          <a:noFill/>
          <a:ln w="38100">
            <a:solidFill>
              <a:srgbClr val="000000"/>
            </a:solidFill>
            <a:round/>
            <a:headEnd/>
            <a:tailEnd/>
          </a:ln>
          <a:effectLst/>
        </p:spPr>
        <p:txBody>
          <a:bodyPr wrap="none" anchor="ctr"/>
          <a:lstStyle/>
          <a:p>
            <a:pPr defTabSz="914400" fontAlgn="auto">
              <a:spcBef>
                <a:spcPts val="0"/>
              </a:spcBef>
              <a:spcAft>
                <a:spcPts val="0"/>
              </a:spcAft>
              <a:defRPr/>
            </a:pPr>
            <a:endParaRPr lang="en-US" sz="1800" kern="0">
              <a:solidFill>
                <a:srgbClr val="000000"/>
              </a:solidFill>
              <a:ea typeface="+mn-ea"/>
              <a:cs typeface="+mn-cs"/>
            </a:endParaRPr>
          </a:p>
        </p:txBody>
      </p:sp>
      <p:pic>
        <p:nvPicPr>
          <p:cNvPr id="95258" name="Picture 29" descr="tcpipiv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25" y="5046663"/>
            <a:ext cx="1103313"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912828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5"/>
          <p:cNvSpPr>
            <a:spLocks noGrp="1"/>
          </p:cNvSpPr>
          <p:nvPr>
            <p:ph type="title"/>
          </p:nvPr>
        </p:nvSpPr>
        <p:spPr/>
        <p:txBody>
          <a:bodyPr/>
          <a:lstStyle/>
          <a:p>
            <a:r>
              <a:rPr lang="en-US">
                <a:latin typeface="Arial" charset="0"/>
                <a:ea typeface="ＭＳ Ｐゴシック" charset="0"/>
              </a:rPr>
              <a:t>TCP/IP Ports</a:t>
            </a:r>
          </a:p>
        </p:txBody>
      </p:sp>
      <p:sp>
        <p:nvSpPr>
          <p:cNvPr id="118786" name="Content Placeholder 3"/>
          <p:cNvSpPr>
            <a:spLocks noGrp="1"/>
          </p:cNvSpPr>
          <p:nvPr>
            <p:ph idx="1"/>
          </p:nvPr>
        </p:nvSpPr>
        <p:spPr/>
        <p:txBody>
          <a:bodyPr/>
          <a:lstStyle/>
          <a:p>
            <a:pPr>
              <a:defRPr/>
            </a:pPr>
            <a:r>
              <a:rPr lang="en-US" sz="2400" dirty="0" smtClean="0">
                <a:latin typeface="Arial" charset="0"/>
                <a:ea typeface="ＭＳ Ｐゴシック" charset="0"/>
              </a:rPr>
              <a:t>What </a:t>
            </a:r>
            <a:r>
              <a:rPr lang="en-US" sz="2400" dirty="0">
                <a:latin typeface="Arial" charset="0"/>
                <a:ea typeface="ＭＳ Ｐゴシック" charset="0"/>
              </a:rPr>
              <a:t>port number to connect to?</a:t>
            </a:r>
          </a:p>
          <a:p>
            <a:pPr lvl="1">
              <a:defRPr/>
            </a:pPr>
            <a:r>
              <a:rPr lang="en-US" sz="2000" dirty="0">
                <a:latin typeface="Arial" charset="0"/>
                <a:ea typeface="ＭＳ Ｐゴシック" charset="0"/>
              </a:rPr>
              <a:t>We have to agree on well-known ports for common </a:t>
            </a:r>
            <a:r>
              <a:rPr lang="en-US" sz="2000" dirty="0" smtClean="0">
                <a:latin typeface="Arial" charset="0"/>
                <a:ea typeface="ＭＳ Ｐゴシック" charset="0"/>
              </a:rPr>
              <a:t>services</a:t>
            </a:r>
            <a:endParaRPr lang="en-US" sz="2000" dirty="0">
              <a:latin typeface="Arial" charset="0"/>
              <a:ea typeface="ＭＳ Ｐゴシック" charset="0"/>
            </a:endParaRPr>
          </a:p>
          <a:p>
            <a:pPr lvl="1">
              <a:defRPr/>
            </a:pPr>
            <a:r>
              <a:rPr lang="en-US" sz="2000" dirty="0">
                <a:latin typeface="Arial" charset="0"/>
                <a:ea typeface="ＭＳ Ｐゴシック" charset="0"/>
              </a:rPr>
              <a:t>Look at /</a:t>
            </a:r>
            <a:r>
              <a:rPr lang="en-US" sz="2000" dirty="0" err="1">
                <a:latin typeface="Arial" charset="0"/>
                <a:ea typeface="ＭＳ Ｐゴシック" charset="0"/>
              </a:rPr>
              <a:t>etc</a:t>
            </a:r>
            <a:r>
              <a:rPr lang="en-US" sz="2000" dirty="0">
                <a:latin typeface="Arial" charset="0"/>
                <a:ea typeface="ＭＳ Ｐゴシック" charset="0"/>
              </a:rPr>
              <a:t>/services</a:t>
            </a:r>
          </a:p>
          <a:p>
            <a:pPr lvl="1">
              <a:defRPr/>
            </a:pPr>
            <a:r>
              <a:rPr lang="en-US" sz="2000" dirty="0">
                <a:latin typeface="Arial" charset="0"/>
                <a:ea typeface="ＭＳ Ｐゴシック" charset="0"/>
              </a:rPr>
              <a:t>Ports 1023 and below are </a:t>
            </a:r>
            <a:r>
              <a:rPr lang="ja-JP" altLang="en-US" sz="2000" dirty="0">
                <a:latin typeface="Arial" charset="0"/>
                <a:ea typeface="ＭＳ Ｐゴシック" charset="0"/>
              </a:rPr>
              <a:t>‘</a:t>
            </a:r>
            <a:r>
              <a:rPr lang="en-US" altLang="ja-JP" sz="2000" dirty="0" smtClean="0">
                <a:latin typeface="Arial" charset="0"/>
                <a:ea typeface="ＭＳ Ｐゴシック" charset="0"/>
              </a:rPr>
              <a:t>reserved’.</a:t>
            </a:r>
          </a:p>
          <a:p>
            <a:pPr>
              <a:defRPr/>
            </a:pPr>
            <a:r>
              <a:rPr lang="en-US" altLang="ja-JP" sz="2400" dirty="0" smtClean="0">
                <a:latin typeface="Arial" charset="0"/>
                <a:ea typeface="ＭＳ Ｐゴシック" charset="0"/>
              </a:rPr>
              <a:t>This </a:t>
            </a:r>
            <a:r>
              <a:rPr lang="en-US" altLang="ja-JP" sz="2400" dirty="0">
                <a:latin typeface="Arial" charset="0"/>
                <a:ea typeface="ＭＳ Ｐゴシック" charset="0"/>
              </a:rPr>
              <a:t>port abstraction is an Internet </a:t>
            </a:r>
            <a:r>
              <a:rPr lang="en-US" altLang="ja-JP" sz="2400" dirty="0" smtClean="0">
                <a:latin typeface="Arial" charset="0"/>
                <a:ea typeface="ＭＳ Ｐゴシック" charset="0"/>
              </a:rPr>
              <a:t>Protocol concept</a:t>
            </a:r>
            <a:r>
              <a:rPr lang="en-US" altLang="ja-JP" sz="2400" dirty="0">
                <a:latin typeface="Arial" charset="0"/>
                <a:ea typeface="ＭＳ Ｐゴシック" charset="0"/>
              </a:rPr>
              <a:t>.</a:t>
            </a:r>
          </a:p>
          <a:p>
            <a:pPr lvl="1">
              <a:defRPr/>
            </a:pPr>
            <a:r>
              <a:rPr lang="en-US" sz="2000" dirty="0">
                <a:latin typeface="Arial" charset="0"/>
                <a:ea typeface="ＭＳ Ｐゴシック" charset="0"/>
              </a:rPr>
              <a:t>Source/</a:t>
            </a:r>
            <a:r>
              <a:rPr lang="en-US" sz="2000" dirty="0" err="1">
                <a:latin typeface="Arial" charset="0"/>
                <a:ea typeface="ＭＳ Ｐゴシック" charset="0"/>
              </a:rPr>
              <a:t>dest</a:t>
            </a:r>
            <a:r>
              <a:rPr lang="en-US" sz="2000" dirty="0">
                <a:latin typeface="Arial" charset="0"/>
                <a:ea typeface="ＭＳ Ｐゴシック" charset="0"/>
              </a:rPr>
              <a:t> port is named in every packet.</a:t>
            </a:r>
          </a:p>
          <a:p>
            <a:pPr lvl="1">
              <a:defRPr/>
            </a:pPr>
            <a:r>
              <a:rPr lang="en-US" sz="2000" dirty="0">
                <a:latin typeface="Arial" charset="0"/>
                <a:ea typeface="ＭＳ Ｐゴシック" charset="0"/>
              </a:rPr>
              <a:t>Kernel looks at port to </a:t>
            </a:r>
            <a:r>
              <a:rPr lang="en-US" sz="2000" dirty="0" err="1">
                <a:latin typeface="Arial" charset="0"/>
                <a:ea typeface="ＭＳ Ｐゴシック" charset="0"/>
              </a:rPr>
              <a:t>demultiplex</a:t>
            </a:r>
            <a:r>
              <a:rPr lang="en-US" sz="2000" dirty="0">
                <a:latin typeface="Arial" charset="0"/>
                <a:ea typeface="ＭＳ Ｐゴシック" charset="0"/>
              </a:rPr>
              <a:t> incoming traffic.</a:t>
            </a:r>
          </a:p>
          <a:p>
            <a:pPr>
              <a:defRPr/>
            </a:pPr>
            <a:r>
              <a:rPr lang="en-US" sz="2400" dirty="0" smtClean="0">
                <a:latin typeface="Arial" charset="0"/>
                <a:ea typeface="ＭＳ Ｐゴシック" charset="0"/>
              </a:rPr>
              <a:t>Clients </a:t>
            </a:r>
            <a:r>
              <a:rPr lang="en-US" sz="2400" dirty="0">
                <a:latin typeface="Arial" charset="0"/>
                <a:ea typeface="ＭＳ Ｐゴシック" charset="0"/>
              </a:rPr>
              <a:t>need a return port, but it can be an ephemeral port assigned dynamically by the kernel.</a:t>
            </a:r>
          </a:p>
          <a:p>
            <a:pPr marL="0" indent="0">
              <a:buFont typeface="Times New Roman" charset="0"/>
              <a:buNone/>
              <a:defRPr/>
            </a:pPr>
            <a:endParaRPr lang="en-US" sz="2400" dirty="0">
              <a:latin typeface="Arial" charset="0"/>
              <a:ea typeface="ＭＳ Ｐゴシック" charset="0"/>
            </a:endParaRPr>
          </a:p>
          <a:p>
            <a:pPr>
              <a:defRPr/>
            </a:pPr>
            <a:endParaRPr lang="en-US" sz="2400" dirty="0">
              <a:latin typeface="Arial" charset="0"/>
              <a:ea typeface="ＭＳ Ｐゴシック" charset="0"/>
            </a:endParaRPr>
          </a:p>
        </p:txBody>
      </p:sp>
    </p:spTree>
    <p:extLst>
      <p:ext uri="{BB962C8B-B14F-4D97-AF65-F5344CB8AC3E}">
        <p14:creationId xmlns:p14="http://schemas.microsoft.com/office/powerpoint/2010/main" val="299297356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n-US">
                <a:latin typeface="Arial" charset="0"/>
                <a:ea typeface="ＭＳ Ｐゴシック" charset="0"/>
              </a:rPr>
              <a:t>Packet demultiplexing</a:t>
            </a:r>
          </a:p>
        </p:txBody>
      </p:sp>
      <p:pic>
        <p:nvPicPr>
          <p:cNvPr id="103426" name="Picture 3" descr="kcmpci.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33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Rounded Rectangle 4"/>
          <p:cNvSpPr>
            <a:spLocks noChangeArrowheads="1"/>
          </p:cNvSpPr>
          <p:nvPr/>
        </p:nvSpPr>
        <p:spPr bwMode="auto">
          <a:xfrm>
            <a:off x="2133600" y="4114800"/>
            <a:ext cx="381000" cy="381000"/>
          </a:xfrm>
          <a:prstGeom prst="roundRect">
            <a:avLst>
              <a:gd name="adj" fmla="val 16667"/>
            </a:avLst>
          </a:prstGeom>
          <a:solidFill>
            <a:srgbClr val="CCFF99"/>
          </a:solidFill>
          <a:ln w="57150">
            <a:solidFill>
              <a:schemeClr val="folHlink"/>
            </a:solidFill>
            <a:round/>
            <a:headEnd type="triangle" w="med" len="med"/>
            <a:tailEnd type="triangle" w="med" len="med"/>
          </a:ln>
        </p:spPr>
        <p:txBody>
          <a:bodyPr wrap="none" anchor="ctr"/>
          <a:lstStyle/>
          <a:p>
            <a:pPr algn="ctr"/>
            <a:endParaRPr lang="en-US" b="1"/>
          </a:p>
        </p:txBody>
      </p:sp>
      <p:sp>
        <p:nvSpPr>
          <p:cNvPr id="103428" name="Rounded Rectangle 5"/>
          <p:cNvSpPr>
            <a:spLocks noChangeArrowheads="1"/>
          </p:cNvSpPr>
          <p:nvPr/>
        </p:nvSpPr>
        <p:spPr bwMode="auto">
          <a:xfrm>
            <a:off x="3048000" y="4114800"/>
            <a:ext cx="381000" cy="381000"/>
          </a:xfrm>
          <a:prstGeom prst="roundRect">
            <a:avLst>
              <a:gd name="adj" fmla="val 16667"/>
            </a:avLst>
          </a:prstGeom>
          <a:solidFill>
            <a:srgbClr val="CCFF99"/>
          </a:solidFill>
          <a:ln w="57150">
            <a:solidFill>
              <a:schemeClr val="folHlink"/>
            </a:solidFill>
            <a:round/>
            <a:headEnd type="triangle" w="med" len="med"/>
            <a:tailEnd type="triangle" w="med" len="med"/>
          </a:ln>
        </p:spPr>
        <p:txBody>
          <a:bodyPr wrap="none" anchor="ctr"/>
          <a:lstStyle/>
          <a:p>
            <a:pPr algn="ctr"/>
            <a:endParaRPr lang="en-US" b="1"/>
          </a:p>
        </p:txBody>
      </p:sp>
      <p:sp>
        <p:nvSpPr>
          <p:cNvPr id="103429" name="Rounded Rectangle 6"/>
          <p:cNvSpPr>
            <a:spLocks noChangeArrowheads="1"/>
          </p:cNvSpPr>
          <p:nvPr/>
        </p:nvSpPr>
        <p:spPr bwMode="auto">
          <a:xfrm>
            <a:off x="2590800" y="4114800"/>
            <a:ext cx="381000" cy="381000"/>
          </a:xfrm>
          <a:prstGeom prst="roundRect">
            <a:avLst>
              <a:gd name="adj" fmla="val 16667"/>
            </a:avLst>
          </a:prstGeom>
          <a:solidFill>
            <a:srgbClr val="FFC000"/>
          </a:solidFill>
          <a:ln w="57150">
            <a:solidFill>
              <a:srgbClr val="CC6600"/>
            </a:solidFill>
            <a:round/>
            <a:headEnd type="triangle" w="med" len="med"/>
            <a:tailEnd type="triangle" w="med" len="med"/>
          </a:ln>
        </p:spPr>
        <p:txBody>
          <a:bodyPr wrap="none" anchor="ctr"/>
          <a:lstStyle/>
          <a:p>
            <a:pPr algn="ctr"/>
            <a:endParaRPr lang="en-US" b="1"/>
          </a:p>
        </p:txBody>
      </p:sp>
      <p:sp>
        <p:nvSpPr>
          <p:cNvPr id="7" name="Down Arrow 6"/>
          <p:cNvSpPr/>
          <p:nvPr/>
        </p:nvSpPr>
        <p:spPr bwMode="auto">
          <a:xfrm rot="16200000">
            <a:off x="3810000" y="4038600"/>
            <a:ext cx="457200" cy="609600"/>
          </a:xfrm>
          <a:prstGeom prst="downArrow">
            <a:avLst/>
          </a:prstGeom>
          <a:solidFill>
            <a:schemeClr val="accent6">
              <a:lumMod val="20000"/>
              <a:lumOff val="80000"/>
            </a:schemeClr>
          </a:solidFill>
          <a:ln w="57150" cap="flat" cmpd="sng" algn="ctr">
            <a:solidFill>
              <a:schemeClr val="accent6">
                <a:lumMod val="75000"/>
              </a:schemeClr>
            </a:solidFill>
            <a:prstDash val="solid"/>
            <a:round/>
            <a:headEnd type="triangle" w="med" len="med"/>
            <a:tailEnd type="triangle" w="med" len="med"/>
          </a:ln>
          <a:effectLst/>
        </p:spPr>
        <p:txBody>
          <a:bodyPr wrap="none" anchor="ctr"/>
          <a:lstStyle/>
          <a:p>
            <a:pPr algn="ctr">
              <a:defRPr/>
            </a:pPr>
            <a:endParaRPr lang="en-US" b="1">
              <a:solidFill>
                <a:schemeClr val="tx1">
                  <a:alpha val="100000"/>
                </a:schemeClr>
              </a:solidFill>
              <a:latin typeface="Arial"/>
              <a:ea typeface="+mn-ea"/>
              <a:cs typeface="Arial"/>
            </a:endParaRPr>
          </a:p>
        </p:txBody>
      </p:sp>
      <p:sp>
        <p:nvSpPr>
          <p:cNvPr id="103431" name="Rounded Rectangle 8"/>
          <p:cNvSpPr>
            <a:spLocks noChangeArrowheads="1"/>
          </p:cNvSpPr>
          <p:nvPr/>
        </p:nvSpPr>
        <p:spPr bwMode="auto">
          <a:xfrm>
            <a:off x="1676400" y="4114800"/>
            <a:ext cx="381000" cy="381000"/>
          </a:xfrm>
          <a:prstGeom prst="roundRect">
            <a:avLst>
              <a:gd name="adj" fmla="val 16667"/>
            </a:avLst>
          </a:prstGeom>
          <a:solidFill>
            <a:srgbClr val="CCFF99"/>
          </a:solidFill>
          <a:ln w="57150">
            <a:solidFill>
              <a:schemeClr val="folHlink"/>
            </a:solidFill>
            <a:round/>
            <a:headEnd type="triangle" w="med" len="med"/>
            <a:tailEnd type="triangle" w="med" len="med"/>
          </a:ln>
        </p:spPr>
        <p:txBody>
          <a:bodyPr wrap="none" anchor="ctr"/>
          <a:lstStyle/>
          <a:p>
            <a:pPr algn="ctr"/>
            <a:endParaRPr lang="en-US" b="1"/>
          </a:p>
        </p:txBody>
      </p:sp>
      <p:sp>
        <p:nvSpPr>
          <p:cNvPr id="103432" name="Rounded Rectangle 9"/>
          <p:cNvSpPr>
            <a:spLocks noChangeArrowheads="1"/>
          </p:cNvSpPr>
          <p:nvPr/>
        </p:nvSpPr>
        <p:spPr bwMode="auto">
          <a:xfrm>
            <a:off x="1219200" y="4114800"/>
            <a:ext cx="381000" cy="381000"/>
          </a:xfrm>
          <a:prstGeom prst="roundRect">
            <a:avLst>
              <a:gd name="adj" fmla="val 16667"/>
            </a:avLst>
          </a:prstGeom>
          <a:solidFill>
            <a:srgbClr val="FFC000"/>
          </a:solidFill>
          <a:ln w="57150">
            <a:solidFill>
              <a:srgbClr val="CC6600"/>
            </a:solidFill>
            <a:round/>
            <a:headEnd type="triangle" w="med" len="med"/>
            <a:tailEnd type="triangle" w="med" len="med"/>
          </a:ln>
        </p:spPr>
        <p:txBody>
          <a:bodyPr wrap="none" anchor="ctr"/>
          <a:lstStyle/>
          <a:p>
            <a:pPr algn="ctr"/>
            <a:endParaRPr lang="en-US" b="1"/>
          </a:p>
        </p:txBody>
      </p:sp>
      <p:sp>
        <p:nvSpPr>
          <p:cNvPr id="10" name="Down Arrow 9"/>
          <p:cNvSpPr/>
          <p:nvPr/>
        </p:nvSpPr>
        <p:spPr bwMode="auto">
          <a:xfrm rot="13500000">
            <a:off x="6019800" y="3730625"/>
            <a:ext cx="457200" cy="609600"/>
          </a:xfrm>
          <a:prstGeom prst="downArrow">
            <a:avLst/>
          </a:prstGeom>
          <a:solidFill>
            <a:schemeClr val="accent6">
              <a:lumMod val="20000"/>
              <a:lumOff val="80000"/>
            </a:schemeClr>
          </a:solidFill>
          <a:ln w="57150" cap="flat" cmpd="sng" algn="ctr">
            <a:solidFill>
              <a:schemeClr val="accent6">
                <a:lumMod val="75000"/>
              </a:schemeClr>
            </a:solidFill>
            <a:prstDash val="solid"/>
            <a:round/>
            <a:headEnd type="triangle" w="med" len="med"/>
            <a:tailEnd type="triangle" w="med" len="med"/>
          </a:ln>
          <a:effectLst/>
        </p:spPr>
        <p:txBody>
          <a:bodyPr wrap="none" anchor="ctr"/>
          <a:lstStyle/>
          <a:p>
            <a:pPr algn="ctr">
              <a:defRPr/>
            </a:pPr>
            <a:endParaRPr lang="en-US" b="1">
              <a:solidFill>
                <a:schemeClr val="tx1">
                  <a:alpha val="100000"/>
                </a:schemeClr>
              </a:solidFill>
              <a:latin typeface="Arial"/>
              <a:ea typeface="+mn-ea"/>
              <a:cs typeface="Arial"/>
            </a:endParaRPr>
          </a:p>
        </p:txBody>
      </p:sp>
      <p:sp>
        <p:nvSpPr>
          <p:cNvPr id="11" name="Down Arrow 10"/>
          <p:cNvSpPr/>
          <p:nvPr/>
        </p:nvSpPr>
        <p:spPr bwMode="auto">
          <a:xfrm rot="18900000">
            <a:off x="6016625" y="4422775"/>
            <a:ext cx="457200" cy="609600"/>
          </a:xfrm>
          <a:prstGeom prst="downArrow">
            <a:avLst/>
          </a:prstGeom>
          <a:solidFill>
            <a:schemeClr val="accent6">
              <a:lumMod val="20000"/>
              <a:lumOff val="80000"/>
            </a:schemeClr>
          </a:solidFill>
          <a:ln w="57150" cap="flat" cmpd="sng" algn="ctr">
            <a:solidFill>
              <a:schemeClr val="accent6">
                <a:lumMod val="75000"/>
              </a:schemeClr>
            </a:solidFill>
            <a:prstDash val="solid"/>
            <a:round/>
            <a:headEnd type="triangle" w="med" len="med"/>
            <a:tailEnd type="triangle" w="med" len="med"/>
          </a:ln>
          <a:effectLst/>
        </p:spPr>
        <p:txBody>
          <a:bodyPr wrap="none" anchor="ctr"/>
          <a:lstStyle/>
          <a:p>
            <a:pPr algn="ctr">
              <a:defRPr/>
            </a:pPr>
            <a:endParaRPr lang="en-US" b="1">
              <a:solidFill>
                <a:schemeClr val="tx1">
                  <a:alpha val="100000"/>
                </a:schemeClr>
              </a:solidFill>
              <a:latin typeface="Arial"/>
              <a:ea typeface="+mn-ea"/>
              <a:cs typeface="Arial"/>
            </a:endParaRPr>
          </a:p>
        </p:txBody>
      </p:sp>
      <p:pic>
        <p:nvPicPr>
          <p:cNvPr id="103435" name="Picture 12" descr="firefox.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276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Content Placeholder 3" descr="limeWireP2P-128.png"/>
          <p:cNvPicPr>
            <a:picLocks noChangeAspect="1"/>
          </p:cNvPicPr>
          <p:nvPr/>
        </p:nvPicPr>
        <p:blipFill>
          <a:blip r:embed="rId4"/>
          <a:srcRect/>
          <a:stretch>
            <a:fillRect/>
          </a:stretch>
        </p:blipFill>
        <p:spPr bwMode="auto">
          <a:xfrm>
            <a:off x="6400800" y="4648200"/>
            <a:ext cx="838200" cy="838200"/>
          </a:xfrm>
          <a:prstGeom prst="rect">
            <a:avLst/>
          </a:prstGeom>
          <a:noFill/>
          <a:ln w="9525">
            <a:noFill/>
            <a:miter lim="800000"/>
            <a:headEnd/>
            <a:tailEnd/>
          </a:ln>
          <a:effectLst>
            <a:outerShdw blurRad="63500" dist="38100" dir="2700000" algn="tl" rotWithShape="0">
              <a:srgbClr val="000000">
                <a:alpha val="39999"/>
              </a:srgbClr>
            </a:outerShdw>
          </a:effectLst>
        </p:spPr>
      </p:pic>
      <p:sp>
        <p:nvSpPr>
          <p:cNvPr id="2" name="Rectangle 1"/>
          <p:cNvSpPr/>
          <p:nvPr/>
        </p:nvSpPr>
        <p:spPr>
          <a:xfrm>
            <a:off x="1219200" y="2133600"/>
            <a:ext cx="6019800" cy="1200328"/>
          </a:xfrm>
          <a:prstGeom prst="rect">
            <a:avLst/>
          </a:prstGeom>
        </p:spPr>
        <p:txBody>
          <a:bodyPr wrap="square">
            <a:spAutoFit/>
          </a:bodyPr>
          <a:lstStyle/>
          <a:p>
            <a:pPr>
              <a:defRPr/>
            </a:pPr>
            <a:r>
              <a:rPr lang="en-US" altLang="ja-JP" dirty="0" smtClean="0">
                <a:solidFill>
                  <a:schemeClr val="tx1"/>
                </a:solidFill>
              </a:rPr>
              <a:t>Kernel network stack </a:t>
            </a:r>
            <a:r>
              <a:rPr lang="en-US" altLang="ja-JP" b="1" dirty="0" err="1" smtClean="0">
                <a:solidFill>
                  <a:schemeClr val="tx1"/>
                </a:solidFill>
              </a:rPr>
              <a:t>demultiplexes</a:t>
            </a:r>
            <a:r>
              <a:rPr lang="en-US" altLang="ja-JP" dirty="0" smtClean="0">
                <a:solidFill>
                  <a:schemeClr val="tx1"/>
                </a:solidFill>
              </a:rPr>
              <a:t> incoming network traffic to processes based on destination port.</a:t>
            </a:r>
            <a:endParaRPr lang="en-US" altLang="ja-JP" dirty="0">
              <a:solidFill>
                <a:schemeClr val="tx1"/>
              </a:solidFill>
            </a:endParaRPr>
          </a:p>
        </p:txBody>
      </p:sp>
      <p:cxnSp>
        <p:nvCxnSpPr>
          <p:cNvPr id="15" name="Straight Connector 292"/>
          <p:cNvCxnSpPr>
            <a:cxnSpLocks noChangeShapeType="1"/>
          </p:cNvCxnSpPr>
          <p:nvPr/>
        </p:nvCxnSpPr>
        <p:spPr bwMode="auto">
          <a:xfrm flipH="1" flipV="1">
            <a:off x="5257800" y="2971800"/>
            <a:ext cx="685800" cy="7620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8716518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Files</a:t>
            </a:r>
            <a:endParaRPr lang="en-US" dirty="0"/>
          </a:p>
        </p:txBody>
      </p:sp>
      <p:sp>
        <p:nvSpPr>
          <p:cNvPr id="3" name="Rectangle 2"/>
          <p:cNvSpPr/>
          <p:nvPr/>
        </p:nvSpPr>
        <p:spPr bwMode="auto">
          <a:xfrm>
            <a:off x="3558910" y="1666220"/>
            <a:ext cx="1013090" cy="1828800"/>
          </a:xfrm>
          <a:prstGeom prst="rect">
            <a:avLst/>
          </a:prstGeom>
          <a:solidFill>
            <a:sysClr val="window" lastClr="FFFFFF">
              <a:lumMod val="50000"/>
            </a:sysClr>
          </a:solidFill>
          <a:ln w="19050" cap="flat" cmpd="sng" algn="ctr">
            <a:solidFill>
              <a:srgbClr val="003367"/>
            </a:solidFill>
            <a:prstDash val="solid"/>
            <a:round/>
            <a:headEnd type="none" w="med" len="med"/>
            <a:tailEnd type="none" w="med" len="med"/>
          </a:ln>
          <a:effectLst/>
        </p:spPr>
        <p:txBody>
          <a:bodyPr/>
          <a:lstStyle/>
          <a:p>
            <a:pPr marL="0" marR="0" lvl="0" indent="0" defTabSz="4572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sysClr val="windowText" lastClr="000000"/>
              </a:solidFill>
              <a:effectLst/>
              <a:uLnTx/>
              <a:uFillTx/>
              <a:cs typeface="Arial" charset="0"/>
            </a:endParaRPr>
          </a:p>
        </p:txBody>
      </p:sp>
      <p:grpSp>
        <p:nvGrpSpPr>
          <p:cNvPr id="4" name="Group 9"/>
          <p:cNvGrpSpPr>
            <a:grpSpLocks/>
          </p:cNvGrpSpPr>
          <p:nvPr/>
        </p:nvGrpSpPr>
        <p:grpSpPr bwMode="auto">
          <a:xfrm>
            <a:off x="3765160" y="1818620"/>
            <a:ext cx="600591" cy="600710"/>
            <a:chOff x="4480" y="2017"/>
            <a:chExt cx="576" cy="576"/>
          </a:xfrm>
        </p:grpSpPr>
        <p:sp>
          <p:nvSpPr>
            <p:cNvPr id="5" name="Oval 10"/>
            <p:cNvSpPr>
              <a:spLocks noChangeArrowheads="1"/>
            </p:cNvSpPr>
            <p:nvPr/>
          </p:nvSpPr>
          <p:spPr bwMode="auto">
            <a:xfrm>
              <a:off x="4480" y="2017"/>
              <a:ext cx="576" cy="576"/>
            </a:xfrm>
            <a:prstGeom prst="ellipse">
              <a:avLst/>
            </a:prstGeom>
            <a:solidFill>
              <a:srgbClr val="800080"/>
            </a:solidFill>
            <a:ln w="12700">
              <a:solidFill>
                <a:srgbClr val="000000"/>
              </a:solidFill>
              <a:round/>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6" name="AutoShape 11"/>
            <p:cNvSpPr>
              <a:spLocks noChangeArrowheads="1"/>
            </p:cNvSpPr>
            <p:nvPr/>
          </p:nvSpPr>
          <p:spPr bwMode="auto">
            <a:xfrm flipH="1">
              <a:off x="4680" y="2144"/>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7" name="AutoShape 12"/>
            <p:cNvSpPr>
              <a:spLocks noChangeArrowheads="1"/>
            </p:cNvSpPr>
            <p:nvPr/>
          </p:nvSpPr>
          <p:spPr bwMode="auto">
            <a:xfrm rot="-8460389">
              <a:off x="4505" y="2094"/>
              <a:ext cx="69" cy="75"/>
            </a:xfrm>
            <a:prstGeom prst="triangle">
              <a:avLst>
                <a:gd name="adj" fmla="val 50000"/>
              </a:avLst>
            </a:prstGeom>
            <a:solidFill>
              <a:srgbClr val="000000"/>
            </a:solidFill>
            <a:ln w="12700">
              <a:solidFill>
                <a:srgbClr val="000000"/>
              </a:solid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sp>
        <p:nvSpPr>
          <p:cNvPr id="8" name="Snip Single Corner Rectangle 7"/>
          <p:cNvSpPr/>
          <p:nvPr/>
        </p:nvSpPr>
        <p:spPr bwMode="auto">
          <a:xfrm flipH="1">
            <a:off x="3729511" y="2580620"/>
            <a:ext cx="671889" cy="762000"/>
          </a:xfrm>
          <a:prstGeom prst="snip1Rect">
            <a:avLst/>
          </a:prstGeom>
          <a:solidFill>
            <a:srgbClr val="998674"/>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8" name="Rectangle 17"/>
          <p:cNvSpPr/>
          <p:nvPr/>
        </p:nvSpPr>
        <p:spPr>
          <a:xfrm>
            <a:off x="609600" y="3948752"/>
            <a:ext cx="4495800" cy="1146468"/>
          </a:xfrm>
          <a:prstGeom prst="rect">
            <a:avLst/>
          </a:prstGeom>
        </p:spPr>
        <p:txBody>
          <a:bodyPr wrap="square">
            <a:spAutoFit/>
          </a:bodyPr>
          <a:lstStyle/>
          <a:p>
            <a:pPr defTabSz="914400" fontAlgn="auto">
              <a:lnSpc>
                <a:spcPct val="85000"/>
              </a:lnSpc>
              <a:spcBef>
                <a:spcPts val="0"/>
              </a:spcBef>
              <a:spcAft>
                <a:spcPts val="0"/>
              </a:spcAft>
              <a:defRPr/>
            </a:pPr>
            <a:r>
              <a:rPr lang="en-US" sz="2000" kern="0" dirty="0" smtClean="0">
                <a:solidFill>
                  <a:srgbClr val="0036A6"/>
                </a:solidFill>
              </a:rPr>
              <a:t>A </a:t>
            </a:r>
            <a:r>
              <a:rPr lang="en-US" sz="2000" b="1" kern="0" dirty="0" smtClean="0">
                <a:solidFill>
                  <a:srgbClr val="0036A6"/>
                </a:solidFill>
              </a:rPr>
              <a:t>file</a:t>
            </a:r>
            <a:r>
              <a:rPr lang="en-US" sz="2000" kern="0" dirty="0" smtClean="0">
                <a:solidFill>
                  <a:srgbClr val="0036A6"/>
                </a:solidFill>
              </a:rPr>
              <a:t> is a named, variable-length sequence of data bytes that is persistent: it exists across system restarts, and lives until it is removed.</a:t>
            </a:r>
          </a:p>
        </p:txBody>
      </p:sp>
      <p:sp>
        <p:nvSpPr>
          <p:cNvPr id="22" name="Rectangle 21"/>
          <p:cNvSpPr/>
          <p:nvPr/>
        </p:nvSpPr>
        <p:spPr>
          <a:xfrm>
            <a:off x="5257800" y="1513820"/>
            <a:ext cx="4648200" cy="3170099"/>
          </a:xfrm>
          <a:prstGeom prst="rect">
            <a:avLst/>
          </a:prstGeom>
        </p:spPr>
        <p:txBody>
          <a:bodyPr wrap="square">
            <a:spAutoFit/>
          </a:bodyPr>
          <a:lstStyle/>
          <a:p>
            <a:r>
              <a:rPr lang="en-US" sz="2000" dirty="0" err="1">
                <a:solidFill>
                  <a:schemeClr val="accent5">
                    <a:lumMod val="50000"/>
                  </a:schemeClr>
                </a:solidFill>
              </a:rPr>
              <a:t>f</a:t>
            </a:r>
            <a:r>
              <a:rPr lang="en-US" sz="2000" dirty="0" err="1" smtClean="0">
                <a:solidFill>
                  <a:schemeClr val="accent5">
                    <a:lumMod val="50000"/>
                  </a:schemeClr>
                </a:solidFill>
              </a:rPr>
              <a:t>d</a:t>
            </a:r>
            <a:r>
              <a:rPr lang="en-US" sz="2000" dirty="0" smtClean="0">
                <a:solidFill>
                  <a:schemeClr val="accent5">
                    <a:lumMod val="50000"/>
                  </a:schemeClr>
                </a:solidFill>
              </a:rPr>
              <a:t> = </a:t>
            </a:r>
            <a:r>
              <a:rPr lang="en-US" sz="2000" b="1" dirty="0" smtClean="0">
                <a:solidFill>
                  <a:schemeClr val="accent5">
                    <a:lumMod val="50000"/>
                  </a:schemeClr>
                </a:solidFill>
              </a:rPr>
              <a:t>open</a:t>
            </a:r>
            <a:r>
              <a:rPr lang="en-US" sz="2000" dirty="0" smtClean="0">
                <a:solidFill>
                  <a:schemeClr val="accent5">
                    <a:lumMod val="50000"/>
                  </a:schemeClr>
                </a:solidFill>
              </a:rPr>
              <a:t>(name, &lt;options&gt;);</a:t>
            </a:r>
          </a:p>
          <a:p>
            <a:r>
              <a:rPr lang="en-US" sz="2000" b="1" dirty="0">
                <a:solidFill>
                  <a:schemeClr val="accent5">
                    <a:lumMod val="50000"/>
                  </a:schemeClr>
                </a:solidFill>
              </a:rPr>
              <a:t>w</a:t>
            </a:r>
            <a:r>
              <a:rPr lang="en-US" sz="2000" b="1" dirty="0" smtClean="0">
                <a:solidFill>
                  <a:schemeClr val="accent5">
                    <a:lumMod val="50000"/>
                  </a:schemeClr>
                </a:solidFill>
              </a:rPr>
              <a:t>rite</a:t>
            </a:r>
            <a:r>
              <a:rPr lang="en-US" sz="2000" dirty="0" smtClean="0">
                <a:solidFill>
                  <a:schemeClr val="accent5">
                    <a:lumMod val="50000"/>
                  </a:schemeClr>
                </a:solidFill>
              </a:rPr>
              <a:t>(</a:t>
            </a:r>
            <a:r>
              <a:rPr lang="en-US" sz="2000" dirty="0" err="1">
                <a:solidFill>
                  <a:schemeClr val="accent5">
                    <a:lumMod val="50000"/>
                  </a:schemeClr>
                </a:solidFill>
              </a:rPr>
              <a:t>f</a:t>
            </a:r>
            <a:r>
              <a:rPr lang="en-US" sz="2000" dirty="0" err="1" smtClean="0">
                <a:solidFill>
                  <a:schemeClr val="accent5">
                    <a:lumMod val="50000"/>
                  </a:schemeClr>
                </a:solidFill>
              </a:rPr>
              <a:t>d</a:t>
            </a:r>
            <a:r>
              <a:rPr lang="en-US" sz="2000" dirty="0" smtClean="0">
                <a:solidFill>
                  <a:schemeClr val="accent5">
                    <a:lumMod val="50000"/>
                  </a:schemeClr>
                </a:solidFill>
              </a:rPr>
              <a:t>, “</a:t>
            </a:r>
            <a:r>
              <a:rPr lang="en-US" sz="2000" dirty="0" err="1" smtClean="0">
                <a:solidFill>
                  <a:schemeClr val="accent5">
                    <a:lumMod val="50000"/>
                  </a:schemeClr>
                </a:solidFill>
              </a:rPr>
              <a:t>abcdefg</a:t>
            </a:r>
            <a:r>
              <a:rPr lang="en-US" sz="2000" dirty="0" smtClean="0">
                <a:solidFill>
                  <a:schemeClr val="accent5">
                    <a:lumMod val="50000"/>
                  </a:schemeClr>
                </a:solidFill>
              </a:rPr>
              <a:t>”, 7);</a:t>
            </a:r>
          </a:p>
          <a:p>
            <a:r>
              <a:rPr lang="en-US" sz="2000" b="1" dirty="0">
                <a:solidFill>
                  <a:schemeClr val="accent5">
                    <a:lumMod val="50000"/>
                  </a:schemeClr>
                </a:solidFill>
              </a:rPr>
              <a:t>r</a:t>
            </a:r>
            <a:r>
              <a:rPr lang="en-US" sz="2000" b="1" dirty="0" smtClean="0">
                <a:solidFill>
                  <a:schemeClr val="accent5">
                    <a:lumMod val="50000"/>
                  </a:schemeClr>
                </a:solidFill>
              </a:rPr>
              <a:t>ead</a:t>
            </a:r>
            <a:r>
              <a:rPr lang="en-US" sz="2000" dirty="0" smtClean="0">
                <a:solidFill>
                  <a:schemeClr val="accent5">
                    <a:lumMod val="50000"/>
                  </a:schemeClr>
                </a:solidFill>
              </a:rPr>
              <a:t>(</a:t>
            </a:r>
            <a:r>
              <a:rPr lang="en-US" sz="2000" dirty="0" err="1" smtClean="0">
                <a:solidFill>
                  <a:schemeClr val="accent5">
                    <a:lumMod val="50000"/>
                  </a:schemeClr>
                </a:solidFill>
              </a:rPr>
              <a:t>fd</a:t>
            </a:r>
            <a:r>
              <a:rPr lang="en-US" sz="2000" dirty="0" smtClean="0">
                <a:solidFill>
                  <a:schemeClr val="accent5">
                    <a:lumMod val="50000"/>
                  </a:schemeClr>
                </a:solidFill>
              </a:rPr>
              <a:t>, </a:t>
            </a:r>
            <a:r>
              <a:rPr lang="en-US" sz="2000" dirty="0" err="1" smtClean="0">
                <a:solidFill>
                  <a:schemeClr val="accent5">
                    <a:lumMod val="50000"/>
                  </a:schemeClr>
                </a:solidFill>
              </a:rPr>
              <a:t>buf</a:t>
            </a:r>
            <a:r>
              <a:rPr lang="en-US" sz="2000" dirty="0" smtClean="0">
                <a:solidFill>
                  <a:schemeClr val="accent5">
                    <a:lumMod val="50000"/>
                  </a:schemeClr>
                </a:solidFill>
              </a:rPr>
              <a:t>, 7);</a:t>
            </a:r>
          </a:p>
          <a:p>
            <a:r>
              <a:rPr lang="en-US" sz="2000" b="1" dirty="0" err="1">
                <a:solidFill>
                  <a:schemeClr val="accent5">
                    <a:lumMod val="50000"/>
                  </a:schemeClr>
                </a:solidFill>
              </a:rPr>
              <a:t>l</a:t>
            </a:r>
            <a:r>
              <a:rPr lang="en-US" sz="2000" b="1" dirty="0" err="1" smtClean="0">
                <a:solidFill>
                  <a:schemeClr val="accent5">
                    <a:lumMod val="50000"/>
                  </a:schemeClr>
                </a:solidFill>
              </a:rPr>
              <a:t>seek</a:t>
            </a:r>
            <a:r>
              <a:rPr lang="en-US" sz="2000" dirty="0" smtClean="0">
                <a:solidFill>
                  <a:schemeClr val="accent5">
                    <a:lumMod val="50000"/>
                  </a:schemeClr>
                </a:solidFill>
              </a:rPr>
              <a:t>(</a:t>
            </a:r>
            <a:r>
              <a:rPr lang="en-US" sz="2000" dirty="0" err="1" smtClean="0">
                <a:solidFill>
                  <a:schemeClr val="accent5">
                    <a:lumMod val="50000"/>
                  </a:schemeClr>
                </a:solidFill>
              </a:rPr>
              <a:t>fd</a:t>
            </a:r>
            <a:r>
              <a:rPr lang="en-US" sz="2000" dirty="0" smtClean="0">
                <a:solidFill>
                  <a:schemeClr val="accent5">
                    <a:lumMod val="50000"/>
                  </a:schemeClr>
                </a:solidFill>
              </a:rPr>
              <a:t>, offset, SEEK_SET);</a:t>
            </a:r>
          </a:p>
          <a:p>
            <a:r>
              <a:rPr lang="en-US" sz="2000" b="1" dirty="0">
                <a:solidFill>
                  <a:schemeClr val="accent5">
                    <a:lumMod val="50000"/>
                  </a:schemeClr>
                </a:solidFill>
              </a:rPr>
              <a:t>c</a:t>
            </a:r>
            <a:r>
              <a:rPr lang="en-US" sz="2000" b="1" dirty="0" smtClean="0">
                <a:solidFill>
                  <a:schemeClr val="accent5">
                    <a:lumMod val="50000"/>
                  </a:schemeClr>
                </a:solidFill>
              </a:rPr>
              <a:t>lose</a:t>
            </a:r>
            <a:r>
              <a:rPr lang="en-US" sz="2000" dirty="0" smtClean="0">
                <a:solidFill>
                  <a:schemeClr val="accent5">
                    <a:lumMod val="50000"/>
                  </a:schemeClr>
                </a:solidFill>
              </a:rPr>
              <a:t>(</a:t>
            </a:r>
            <a:r>
              <a:rPr lang="en-US" sz="2000" dirty="0" err="1" smtClean="0">
                <a:solidFill>
                  <a:schemeClr val="accent5">
                    <a:lumMod val="50000"/>
                  </a:schemeClr>
                </a:solidFill>
              </a:rPr>
              <a:t>fd</a:t>
            </a:r>
            <a:r>
              <a:rPr lang="en-US" sz="2000" dirty="0" smtClean="0">
                <a:solidFill>
                  <a:schemeClr val="accent5">
                    <a:lumMod val="50000"/>
                  </a:schemeClr>
                </a:solidFill>
              </a:rPr>
              <a:t>);</a:t>
            </a:r>
          </a:p>
          <a:p>
            <a:endParaRPr lang="en-US" sz="2000" dirty="0" smtClean="0">
              <a:solidFill>
                <a:schemeClr val="accent5">
                  <a:lumMod val="50000"/>
                </a:schemeClr>
              </a:solidFill>
            </a:endParaRPr>
          </a:p>
          <a:p>
            <a:r>
              <a:rPr lang="en-US" sz="2000" b="1" dirty="0" err="1" smtClean="0">
                <a:solidFill>
                  <a:schemeClr val="accent5">
                    <a:lumMod val="50000"/>
                  </a:schemeClr>
                </a:solidFill>
              </a:rPr>
              <a:t>creat</a:t>
            </a:r>
            <a:r>
              <a:rPr lang="en-US" sz="2000" dirty="0">
                <a:solidFill>
                  <a:schemeClr val="accent5">
                    <a:lumMod val="50000"/>
                  </a:schemeClr>
                </a:solidFill>
              </a:rPr>
              <a:t>(</a:t>
            </a:r>
            <a:r>
              <a:rPr lang="en-US" sz="2000" dirty="0" smtClean="0">
                <a:solidFill>
                  <a:schemeClr val="accent5">
                    <a:lumMod val="50000"/>
                  </a:schemeClr>
                </a:solidFill>
              </a:rPr>
              <a:t>name, mode)</a:t>
            </a:r>
            <a:r>
              <a:rPr lang="en-US" sz="2000" dirty="0">
                <a:solidFill>
                  <a:schemeClr val="accent5">
                    <a:lumMod val="50000"/>
                  </a:schemeClr>
                </a:solidFill>
              </a:rPr>
              <a:t>;</a:t>
            </a:r>
          </a:p>
          <a:p>
            <a:r>
              <a:rPr lang="en-US" sz="2000" b="1" dirty="0" err="1" smtClean="0">
                <a:solidFill>
                  <a:schemeClr val="accent4">
                    <a:lumMod val="60000"/>
                    <a:lumOff val="40000"/>
                  </a:schemeClr>
                </a:solidFill>
              </a:rPr>
              <a:t>mkdir</a:t>
            </a:r>
            <a:r>
              <a:rPr lang="en-US" sz="2000" dirty="0" smtClean="0">
                <a:solidFill>
                  <a:schemeClr val="accent4">
                    <a:lumMod val="60000"/>
                    <a:lumOff val="40000"/>
                  </a:schemeClr>
                </a:solidFill>
              </a:rPr>
              <a:t>(name, mode);</a:t>
            </a:r>
          </a:p>
          <a:p>
            <a:r>
              <a:rPr lang="en-US" sz="2000" b="1" dirty="0" err="1" smtClean="0">
                <a:solidFill>
                  <a:schemeClr val="accent4">
                    <a:lumMod val="60000"/>
                    <a:lumOff val="40000"/>
                  </a:schemeClr>
                </a:solidFill>
              </a:rPr>
              <a:t>rmdir</a:t>
            </a:r>
            <a:r>
              <a:rPr lang="en-US" sz="2000" dirty="0" smtClean="0">
                <a:solidFill>
                  <a:schemeClr val="accent4">
                    <a:lumMod val="60000"/>
                    <a:lumOff val="40000"/>
                  </a:schemeClr>
                </a:solidFill>
              </a:rPr>
              <a:t>(name);</a:t>
            </a:r>
          </a:p>
          <a:p>
            <a:r>
              <a:rPr lang="en-US" sz="2000" b="1" dirty="0" smtClean="0">
                <a:solidFill>
                  <a:schemeClr val="accent5">
                    <a:lumMod val="50000"/>
                  </a:schemeClr>
                </a:solidFill>
              </a:rPr>
              <a:t>unlink</a:t>
            </a:r>
            <a:r>
              <a:rPr lang="en-US" sz="2000" dirty="0" smtClean="0">
                <a:solidFill>
                  <a:schemeClr val="accent5">
                    <a:lumMod val="50000"/>
                  </a:schemeClr>
                </a:solidFill>
              </a:rPr>
              <a:t>(name);</a:t>
            </a:r>
            <a:endParaRPr lang="en-US" dirty="0">
              <a:solidFill>
                <a:schemeClr val="accent5">
                  <a:lumMod val="50000"/>
                </a:schemeClr>
              </a:solidFill>
            </a:endParaRPr>
          </a:p>
        </p:txBody>
      </p:sp>
      <p:sp>
        <p:nvSpPr>
          <p:cNvPr id="16" name="Rectangle 15"/>
          <p:cNvSpPr/>
          <p:nvPr/>
        </p:nvSpPr>
        <p:spPr bwMode="auto">
          <a:xfrm>
            <a:off x="1007796" y="1894820"/>
            <a:ext cx="1604962" cy="1219200"/>
          </a:xfrm>
          <a:prstGeom prst="rect">
            <a:avLst/>
          </a:prstGeom>
          <a:solidFill>
            <a:srgbClr val="998674">
              <a:lumMod val="60000"/>
              <a:lumOff val="40000"/>
            </a:srgbClr>
          </a:solidFill>
          <a:ln w="19050" cap="flat" cmpd="sng" algn="ctr">
            <a:solidFill>
              <a:srgbClr val="003367"/>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prstClr val="white"/>
              </a:solidFill>
              <a:effectLst/>
              <a:uLnTx/>
              <a:uFillTx/>
              <a:cs typeface="Arial" charset="0"/>
            </a:endParaRPr>
          </a:p>
        </p:txBody>
      </p:sp>
      <p:sp>
        <p:nvSpPr>
          <p:cNvPr id="17" name="Oval 16"/>
          <p:cNvSpPr/>
          <p:nvPr/>
        </p:nvSpPr>
        <p:spPr bwMode="auto">
          <a:xfrm>
            <a:off x="1010177" y="1818620"/>
            <a:ext cx="1600200" cy="152400"/>
          </a:xfrm>
          <a:prstGeom prst="ellipse">
            <a:avLst/>
          </a:prstGeom>
          <a:solidFill>
            <a:srgbClr val="998674">
              <a:lumMod val="60000"/>
              <a:lumOff val="40000"/>
            </a:srgbClr>
          </a:solidFill>
          <a:ln w="19050" cap="flat" cmpd="sng" algn="ctr">
            <a:solidFill>
              <a:srgbClr val="003367"/>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prstClr val="white"/>
              </a:solidFill>
              <a:effectLst/>
              <a:uLnTx/>
              <a:uFillTx/>
              <a:cs typeface="Arial" charset="0"/>
            </a:endParaRPr>
          </a:p>
        </p:txBody>
      </p:sp>
      <p:sp>
        <p:nvSpPr>
          <p:cNvPr id="20" name="Oval 19"/>
          <p:cNvSpPr/>
          <p:nvPr/>
        </p:nvSpPr>
        <p:spPr bwMode="auto">
          <a:xfrm>
            <a:off x="1010177" y="3037820"/>
            <a:ext cx="1600200" cy="152400"/>
          </a:xfrm>
          <a:prstGeom prst="ellipse">
            <a:avLst/>
          </a:prstGeom>
          <a:solidFill>
            <a:srgbClr val="998674">
              <a:lumMod val="60000"/>
              <a:lumOff val="40000"/>
            </a:srgbClr>
          </a:solidFill>
          <a:ln w="19050" cap="flat" cmpd="sng" algn="ctr">
            <a:solidFill>
              <a:srgbClr val="003367"/>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prstClr val="white"/>
              </a:solidFill>
              <a:effectLst/>
              <a:uLnTx/>
              <a:uFillTx/>
              <a:cs typeface="Arial" charset="0"/>
            </a:endParaRPr>
          </a:p>
        </p:txBody>
      </p:sp>
      <p:cxnSp>
        <p:nvCxnSpPr>
          <p:cNvPr id="23" name="Straight Connector 22"/>
          <p:cNvCxnSpPr/>
          <p:nvPr/>
        </p:nvCxnSpPr>
        <p:spPr bwMode="auto">
          <a:xfrm>
            <a:off x="2303196" y="2542519"/>
            <a:ext cx="1295400" cy="0"/>
          </a:xfrm>
          <a:prstGeom prst="line">
            <a:avLst/>
          </a:prstGeom>
          <a:solidFill>
            <a:srgbClr val="00B8FF"/>
          </a:solidFill>
          <a:ln w="38100" cap="flat" cmpd="sng" algn="ctr">
            <a:solidFill>
              <a:schemeClr val="tx1"/>
            </a:solidFill>
            <a:prstDash val="solid"/>
            <a:round/>
            <a:headEnd type="triangle" w="med" len="med"/>
            <a:tailEnd type="triangle" w="med" len="med"/>
          </a:ln>
          <a:effectLst/>
        </p:spPr>
      </p:cxnSp>
      <p:cxnSp>
        <p:nvCxnSpPr>
          <p:cNvPr id="24" name="Straight Connector 23"/>
          <p:cNvCxnSpPr/>
          <p:nvPr/>
        </p:nvCxnSpPr>
        <p:spPr bwMode="auto">
          <a:xfrm>
            <a:off x="2303196" y="2161520"/>
            <a:ext cx="1295400" cy="0"/>
          </a:xfrm>
          <a:prstGeom prst="line">
            <a:avLst/>
          </a:prstGeom>
          <a:solidFill>
            <a:srgbClr val="00B8FF"/>
          </a:solidFill>
          <a:ln w="38100" cap="flat" cmpd="sng" algn="ctr">
            <a:solidFill>
              <a:schemeClr val="tx1"/>
            </a:solidFill>
            <a:prstDash val="solid"/>
            <a:round/>
            <a:headEnd type="triangle" w="med" len="med"/>
            <a:tailEnd type="triangle" w="med" len="med"/>
          </a:ln>
          <a:effectLst/>
        </p:spPr>
      </p:cxnSp>
      <p:sp>
        <p:nvSpPr>
          <p:cNvPr id="25" name="Rectangle 24"/>
          <p:cNvSpPr/>
          <p:nvPr/>
        </p:nvSpPr>
        <p:spPr bwMode="auto">
          <a:xfrm>
            <a:off x="1353077" y="2047220"/>
            <a:ext cx="914400" cy="228600"/>
          </a:xfrm>
          <a:prstGeom prst="rect">
            <a:avLst/>
          </a:prstGeom>
          <a:solidFill>
            <a:srgbClr val="8B4785"/>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6" name="Rectangle 25"/>
          <p:cNvSpPr/>
          <p:nvPr/>
        </p:nvSpPr>
        <p:spPr bwMode="auto">
          <a:xfrm>
            <a:off x="1353077" y="2428219"/>
            <a:ext cx="914400" cy="228601"/>
          </a:xfrm>
          <a:prstGeom prst="rect">
            <a:avLst/>
          </a:prstGeom>
          <a:solidFill>
            <a:schemeClr val="accent5"/>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7" name="Text Box 93"/>
          <p:cNvSpPr txBox="1">
            <a:spLocks noChangeArrowheads="1"/>
          </p:cNvSpPr>
          <p:nvPr/>
        </p:nvSpPr>
        <p:spPr bwMode="auto">
          <a:xfrm>
            <a:off x="1025258" y="2604752"/>
            <a:ext cx="1544027"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0" noProof="0" dirty="0" smtClean="0">
                <a:solidFill>
                  <a:srgbClr val="000000"/>
                </a:solidFill>
              </a:rPr>
              <a:t>Files</a:t>
            </a:r>
            <a:endParaRPr kumimoji="0" lang="en-US" sz="2200" b="1"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endParaRPr>
          </a:p>
        </p:txBody>
      </p:sp>
      <p:sp>
        <p:nvSpPr>
          <p:cNvPr id="19" name="Rectangle 18"/>
          <p:cNvSpPr/>
          <p:nvPr/>
        </p:nvSpPr>
        <p:spPr>
          <a:xfrm>
            <a:off x="609600" y="5396552"/>
            <a:ext cx="7924800" cy="623248"/>
          </a:xfrm>
          <a:prstGeom prst="rect">
            <a:avLst/>
          </a:prstGeom>
        </p:spPr>
        <p:txBody>
          <a:bodyPr wrap="square">
            <a:spAutoFit/>
          </a:bodyPr>
          <a:lstStyle/>
          <a:p>
            <a:pPr defTabSz="914400" fontAlgn="auto">
              <a:lnSpc>
                <a:spcPct val="85000"/>
              </a:lnSpc>
              <a:spcBef>
                <a:spcPts val="0"/>
              </a:spcBef>
              <a:spcAft>
                <a:spcPts val="0"/>
              </a:spcAft>
              <a:defRPr/>
            </a:pPr>
            <a:r>
              <a:rPr lang="en-US" sz="2000" kern="0" dirty="0" smtClean="0">
                <a:solidFill>
                  <a:srgbClr val="0036A6"/>
                </a:solidFill>
              </a:rPr>
              <a:t>An </a:t>
            </a:r>
            <a:r>
              <a:rPr lang="en-US" sz="2000" b="1" kern="0" dirty="0" smtClean="0">
                <a:solidFill>
                  <a:srgbClr val="0036A6"/>
                </a:solidFill>
              </a:rPr>
              <a:t>offset</a:t>
            </a:r>
            <a:r>
              <a:rPr lang="en-US" sz="2000" kern="0" dirty="0" smtClean="0">
                <a:solidFill>
                  <a:srgbClr val="0036A6"/>
                </a:solidFill>
              </a:rPr>
              <a:t> is a byte index in a file.  By default, a process reads and writes files </a:t>
            </a:r>
            <a:r>
              <a:rPr lang="en-US" sz="2000" b="1" kern="0" dirty="0" smtClean="0">
                <a:solidFill>
                  <a:srgbClr val="0036A6"/>
                </a:solidFill>
              </a:rPr>
              <a:t>sequentially</a:t>
            </a:r>
            <a:r>
              <a:rPr lang="en-US" sz="2000" kern="0" dirty="0" smtClean="0">
                <a:solidFill>
                  <a:srgbClr val="0036A6"/>
                </a:solidFill>
              </a:rPr>
              <a:t>.  Or it can </a:t>
            </a:r>
            <a:r>
              <a:rPr lang="en-US" sz="2000" b="1" kern="0" dirty="0" smtClean="0">
                <a:solidFill>
                  <a:srgbClr val="0036A6"/>
                </a:solidFill>
              </a:rPr>
              <a:t>seek</a:t>
            </a:r>
            <a:r>
              <a:rPr lang="en-US" sz="2000" kern="0" dirty="0" smtClean="0">
                <a:solidFill>
                  <a:srgbClr val="0036A6"/>
                </a:solidFill>
              </a:rPr>
              <a:t> to a particular offset.</a:t>
            </a:r>
          </a:p>
        </p:txBody>
      </p:sp>
    </p:spTree>
    <p:extLst>
      <p:ext uri="{BB962C8B-B14F-4D97-AF65-F5344CB8AC3E}">
        <p14:creationId xmlns:p14="http://schemas.microsoft.com/office/powerpoint/2010/main" val="217490084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3"/>
          <p:cNvSpPr>
            <a:spLocks noGrp="1"/>
          </p:cNvSpPr>
          <p:nvPr>
            <p:ph type="title"/>
          </p:nvPr>
        </p:nvSpPr>
        <p:spPr/>
        <p:txBody>
          <a:bodyPr/>
          <a:lstStyle/>
          <a:p>
            <a:r>
              <a:rPr lang="en-US">
                <a:latin typeface="Arial" charset="0"/>
                <a:ea typeface="ＭＳ Ｐゴシック" charset="0"/>
              </a:rPr>
              <a:t>Files: hierarchical name space</a:t>
            </a:r>
          </a:p>
        </p:txBody>
      </p:sp>
      <p:pic>
        <p:nvPicPr>
          <p:cNvPr id="17715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708150"/>
            <a:ext cx="57150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86200"/>
            <a:ext cx="314053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791200" y="1446213"/>
            <a:ext cx="4572000" cy="361950"/>
          </a:xfrm>
          <a:prstGeom prst="rect">
            <a:avLst/>
          </a:prstGeom>
        </p:spPr>
        <p:txBody>
          <a:bodyPr>
            <a:spAutoFit/>
          </a:bodyPr>
          <a:lstStyle/>
          <a:p>
            <a:pPr defTabSz="914400" fontAlgn="auto">
              <a:lnSpc>
                <a:spcPct val="85000"/>
              </a:lnSpc>
              <a:spcBef>
                <a:spcPts val="0"/>
              </a:spcBef>
              <a:spcAft>
                <a:spcPts val="0"/>
              </a:spcAft>
              <a:defRPr/>
            </a:pPr>
            <a:r>
              <a:rPr lang="en-US" sz="2000" kern="0" dirty="0">
                <a:solidFill>
                  <a:schemeClr val="accent3"/>
                </a:solidFill>
              </a:rPr>
              <a:t>root directory</a:t>
            </a:r>
            <a:endParaRPr lang="en-US" sz="3600" kern="0" dirty="0">
              <a:solidFill>
                <a:schemeClr val="accent3"/>
              </a:solidFill>
            </a:endParaRPr>
          </a:p>
        </p:txBody>
      </p:sp>
      <p:cxnSp>
        <p:nvCxnSpPr>
          <p:cNvPr id="177157" name="Straight Connector 292"/>
          <p:cNvCxnSpPr>
            <a:cxnSpLocks noChangeShapeType="1"/>
          </p:cNvCxnSpPr>
          <p:nvPr/>
        </p:nvCxnSpPr>
        <p:spPr bwMode="auto">
          <a:xfrm flipV="1">
            <a:off x="4495800" y="1695450"/>
            <a:ext cx="1320800" cy="20955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11" name="Rectangle 10"/>
          <p:cNvSpPr/>
          <p:nvPr/>
        </p:nvSpPr>
        <p:spPr>
          <a:xfrm>
            <a:off x="6858000" y="2230438"/>
            <a:ext cx="4572000" cy="361950"/>
          </a:xfrm>
          <a:prstGeom prst="rect">
            <a:avLst/>
          </a:prstGeom>
        </p:spPr>
        <p:txBody>
          <a:bodyPr>
            <a:spAutoFit/>
          </a:bodyPr>
          <a:lstStyle/>
          <a:p>
            <a:pPr defTabSz="914400" fontAlgn="auto">
              <a:lnSpc>
                <a:spcPct val="85000"/>
              </a:lnSpc>
              <a:spcBef>
                <a:spcPts val="0"/>
              </a:spcBef>
              <a:spcAft>
                <a:spcPts val="0"/>
              </a:spcAft>
              <a:defRPr/>
            </a:pPr>
            <a:r>
              <a:rPr lang="en-US" sz="2000" kern="0" dirty="0">
                <a:solidFill>
                  <a:schemeClr val="accent3"/>
                </a:solidFill>
              </a:rPr>
              <a:t>mount point</a:t>
            </a:r>
            <a:endParaRPr lang="en-US" sz="3600" kern="0" dirty="0">
              <a:solidFill>
                <a:schemeClr val="accent3"/>
              </a:solidFill>
            </a:endParaRPr>
          </a:p>
        </p:txBody>
      </p:sp>
      <p:cxnSp>
        <p:nvCxnSpPr>
          <p:cNvPr id="177159" name="Straight Connector 292"/>
          <p:cNvCxnSpPr>
            <a:cxnSpLocks noChangeShapeType="1"/>
          </p:cNvCxnSpPr>
          <p:nvPr/>
        </p:nvCxnSpPr>
        <p:spPr bwMode="auto">
          <a:xfrm flipV="1">
            <a:off x="6375400" y="2592388"/>
            <a:ext cx="1054100" cy="588962"/>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14" name="Rectangle 13"/>
          <p:cNvSpPr/>
          <p:nvPr/>
        </p:nvSpPr>
        <p:spPr>
          <a:xfrm>
            <a:off x="3971925" y="5473700"/>
            <a:ext cx="1981200" cy="623888"/>
          </a:xfrm>
          <a:prstGeom prst="rect">
            <a:avLst/>
          </a:prstGeom>
        </p:spPr>
        <p:txBody>
          <a:bodyPr>
            <a:spAutoFit/>
          </a:bodyPr>
          <a:lstStyle/>
          <a:p>
            <a:pPr algn="ctr" defTabSz="914400" fontAlgn="auto">
              <a:lnSpc>
                <a:spcPct val="85000"/>
              </a:lnSpc>
              <a:spcBef>
                <a:spcPts val="0"/>
              </a:spcBef>
              <a:spcAft>
                <a:spcPts val="0"/>
              </a:spcAft>
              <a:defRPr/>
            </a:pPr>
            <a:r>
              <a:rPr lang="en-US" sz="2000" kern="0" dirty="0">
                <a:solidFill>
                  <a:schemeClr val="accent3"/>
                </a:solidFill>
              </a:rPr>
              <a:t>user home directory</a:t>
            </a:r>
            <a:endParaRPr lang="en-US" sz="3600" kern="0" dirty="0">
              <a:solidFill>
                <a:schemeClr val="accent3"/>
              </a:solidFill>
            </a:endParaRPr>
          </a:p>
        </p:txBody>
      </p:sp>
      <p:cxnSp>
        <p:nvCxnSpPr>
          <p:cNvPr id="177161" name="Straight Connector 292"/>
          <p:cNvCxnSpPr>
            <a:cxnSpLocks noChangeShapeType="1"/>
          </p:cNvCxnSpPr>
          <p:nvPr/>
        </p:nvCxnSpPr>
        <p:spPr bwMode="auto">
          <a:xfrm>
            <a:off x="4267200" y="4038600"/>
            <a:ext cx="635000" cy="13208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177162" name="Straight Connector 292"/>
          <p:cNvCxnSpPr>
            <a:cxnSpLocks noChangeShapeType="1"/>
          </p:cNvCxnSpPr>
          <p:nvPr/>
        </p:nvCxnSpPr>
        <p:spPr bwMode="auto">
          <a:xfrm flipH="1">
            <a:off x="4902200" y="3886200"/>
            <a:ext cx="355600" cy="14732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21" name="Rectangle 20"/>
          <p:cNvSpPr/>
          <p:nvPr/>
        </p:nvSpPr>
        <p:spPr>
          <a:xfrm>
            <a:off x="6858000" y="5359400"/>
            <a:ext cx="1981200" cy="1146175"/>
          </a:xfrm>
          <a:prstGeom prst="rect">
            <a:avLst/>
          </a:prstGeom>
        </p:spPr>
        <p:txBody>
          <a:bodyPr>
            <a:spAutoFit/>
          </a:bodyPr>
          <a:lstStyle/>
          <a:p>
            <a:pPr algn="ctr" defTabSz="914400" fontAlgn="auto">
              <a:lnSpc>
                <a:spcPct val="85000"/>
              </a:lnSpc>
              <a:spcBef>
                <a:spcPts val="0"/>
              </a:spcBef>
              <a:spcAft>
                <a:spcPts val="0"/>
              </a:spcAft>
              <a:defRPr/>
            </a:pPr>
            <a:r>
              <a:rPr lang="en-US" sz="2000" kern="0" dirty="0">
                <a:solidFill>
                  <a:schemeClr val="accent3"/>
                </a:solidFill>
              </a:rPr>
              <a:t>external media volume or network storage</a:t>
            </a:r>
            <a:endParaRPr lang="en-US" sz="3600" kern="0" dirty="0">
              <a:solidFill>
                <a:schemeClr val="accent3"/>
              </a:solidFill>
            </a:endParaRPr>
          </a:p>
        </p:txBody>
      </p:sp>
      <p:cxnSp>
        <p:nvCxnSpPr>
          <p:cNvPr id="177164" name="Straight Connector 292"/>
          <p:cNvCxnSpPr>
            <a:cxnSpLocks noChangeShapeType="1"/>
          </p:cNvCxnSpPr>
          <p:nvPr/>
        </p:nvCxnSpPr>
        <p:spPr bwMode="auto">
          <a:xfrm>
            <a:off x="7086600" y="4724400"/>
            <a:ext cx="914400" cy="6350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177165" name="Straight Connector 292"/>
          <p:cNvCxnSpPr>
            <a:cxnSpLocks noChangeShapeType="1"/>
          </p:cNvCxnSpPr>
          <p:nvPr/>
        </p:nvCxnSpPr>
        <p:spPr bwMode="auto">
          <a:xfrm>
            <a:off x="7239000" y="3962400"/>
            <a:ext cx="762000" cy="13970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28" name="Rectangle 27"/>
          <p:cNvSpPr/>
          <p:nvPr/>
        </p:nvSpPr>
        <p:spPr>
          <a:xfrm>
            <a:off x="469900" y="1911350"/>
            <a:ext cx="2133600" cy="361950"/>
          </a:xfrm>
          <a:prstGeom prst="rect">
            <a:avLst/>
          </a:prstGeom>
        </p:spPr>
        <p:txBody>
          <a:bodyPr>
            <a:spAutoFit/>
          </a:bodyPr>
          <a:lstStyle/>
          <a:p>
            <a:pPr defTabSz="914400" fontAlgn="auto">
              <a:lnSpc>
                <a:spcPct val="85000"/>
              </a:lnSpc>
              <a:spcBef>
                <a:spcPts val="0"/>
              </a:spcBef>
              <a:spcAft>
                <a:spcPts val="0"/>
              </a:spcAft>
              <a:defRPr/>
            </a:pPr>
            <a:r>
              <a:rPr lang="en-US" sz="2000" kern="0" dirty="0">
                <a:solidFill>
                  <a:schemeClr val="accent3"/>
                </a:solidFill>
              </a:rPr>
              <a:t>applications etc.</a:t>
            </a:r>
            <a:endParaRPr lang="en-US" sz="3600" kern="0" dirty="0">
              <a:solidFill>
                <a:schemeClr val="accent3"/>
              </a:solidFill>
            </a:endParaRPr>
          </a:p>
        </p:txBody>
      </p:sp>
      <p:cxnSp>
        <p:nvCxnSpPr>
          <p:cNvPr id="177167" name="Straight Connector 292"/>
          <p:cNvCxnSpPr>
            <a:cxnSpLocks noChangeShapeType="1"/>
            <a:endCxn id="28" idx="2"/>
          </p:cNvCxnSpPr>
          <p:nvPr/>
        </p:nvCxnSpPr>
        <p:spPr bwMode="auto">
          <a:xfrm flipH="1" flipV="1">
            <a:off x="1536700" y="2273300"/>
            <a:ext cx="901700" cy="4699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2" name="Rectangle 1"/>
          <p:cNvSpPr/>
          <p:nvPr/>
        </p:nvSpPr>
        <p:spPr>
          <a:xfrm>
            <a:off x="990600" y="5638800"/>
            <a:ext cx="4572000" cy="923330"/>
          </a:xfrm>
          <a:prstGeom prst="rect">
            <a:avLst/>
          </a:prstGeom>
        </p:spPr>
        <p:txBody>
          <a:bodyPr>
            <a:spAutoFit/>
          </a:bodyPr>
          <a:lstStyle/>
          <a:p>
            <a:r>
              <a:rPr lang="en-US" sz="1800" b="1" u="sng" dirty="0">
                <a:solidFill>
                  <a:schemeClr val="accent4">
                    <a:lumMod val="75000"/>
                  </a:schemeClr>
                </a:solidFill>
              </a:rPr>
              <a:t>d</a:t>
            </a:r>
            <a:r>
              <a:rPr lang="en-US" sz="1800" b="1" u="sng" dirty="0" smtClean="0">
                <a:solidFill>
                  <a:schemeClr val="accent4">
                    <a:lumMod val="75000"/>
                  </a:schemeClr>
                </a:solidFill>
              </a:rPr>
              <a:t>irectories </a:t>
            </a:r>
            <a:r>
              <a:rPr lang="en-US" sz="1800" u="sng" dirty="0" smtClean="0">
                <a:solidFill>
                  <a:schemeClr val="accent4">
                    <a:lumMod val="75000"/>
                  </a:schemeClr>
                </a:solidFill>
              </a:rPr>
              <a:t>(“folders”)</a:t>
            </a:r>
          </a:p>
          <a:p>
            <a:r>
              <a:rPr lang="en-US" sz="1800" b="1" dirty="0" err="1" smtClean="0">
                <a:solidFill>
                  <a:schemeClr val="accent4">
                    <a:lumMod val="75000"/>
                  </a:schemeClr>
                </a:solidFill>
              </a:rPr>
              <a:t>mkdir</a:t>
            </a:r>
            <a:r>
              <a:rPr lang="en-US" sz="1800" dirty="0">
                <a:solidFill>
                  <a:schemeClr val="accent4">
                    <a:lumMod val="75000"/>
                  </a:schemeClr>
                </a:solidFill>
              </a:rPr>
              <a:t>(name, mode);</a:t>
            </a:r>
          </a:p>
          <a:p>
            <a:r>
              <a:rPr lang="en-US" sz="1800" b="1" dirty="0" err="1">
                <a:solidFill>
                  <a:schemeClr val="accent4">
                    <a:lumMod val="75000"/>
                  </a:schemeClr>
                </a:solidFill>
              </a:rPr>
              <a:t>rmdir</a:t>
            </a:r>
            <a:r>
              <a:rPr lang="en-US" sz="1800" dirty="0">
                <a:solidFill>
                  <a:schemeClr val="accent4">
                    <a:lumMod val="75000"/>
                  </a:schemeClr>
                </a:solidFill>
              </a:rPr>
              <a:t>(name)</a:t>
            </a:r>
            <a:r>
              <a:rPr lang="en-US" sz="1800" dirty="0" smtClean="0">
                <a:solidFill>
                  <a:schemeClr val="accent4">
                    <a:lumMod val="75000"/>
                  </a:schemeClr>
                </a:solidFill>
              </a:rPr>
              <a:t>;</a:t>
            </a:r>
            <a:endParaRPr lang="en-US" sz="1800" dirty="0">
              <a:solidFill>
                <a:schemeClr val="accent4">
                  <a:lumMod val="75000"/>
                </a:schemeClr>
              </a:solidFill>
            </a:endParaRPr>
          </a:p>
        </p:txBody>
      </p:sp>
    </p:spTree>
    <p:extLst>
      <p:ext uri="{BB962C8B-B14F-4D97-AF65-F5344CB8AC3E}">
        <p14:creationId xmlns:p14="http://schemas.microsoft.com/office/powerpoint/2010/main" val="12117919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m-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3829050"/>
            <a:ext cx="1295400" cy="971550"/>
          </a:xfrm>
          <a:prstGeom prst="rect">
            <a:avLst/>
          </a:prstGeom>
        </p:spPr>
      </p:pic>
      <p:sp>
        <p:nvSpPr>
          <p:cNvPr id="2" name="Title 1"/>
          <p:cNvSpPr>
            <a:spLocks noGrp="1"/>
          </p:cNvSpPr>
          <p:nvPr>
            <p:ph type="title"/>
          </p:nvPr>
        </p:nvSpPr>
        <p:spPr/>
        <p:txBody>
          <a:bodyPr/>
          <a:lstStyle/>
          <a:p>
            <a:r>
              <a:rPr lang="en-US" dirty="0" smtClean="0"/>
              <a:t>Unix process view: data</a:t>
            </a:r>
            <a:endParaRPr lang="en-US" dirty="0"/>
          </a:p>
        </p:txBody>
      </p:sp>
      <p:sp>
        <p:nvSpPr>
          <p:cNvPr id="31" name="Rectangle 30"/>
          <p:cNvSpPr/>
          <p:nvPr/>
        </p:nvSpPr>
        <p:spPr bwMode="auto">
          <a:xfrm>
            <a:off x="6688138" y="2362200"/>
            <a:ext cx="1736725" cy="3657600"/>
          </a:xfrm>
          <a:prstGeom prst="rect">
            <a:avLst/>
          </a:prstGeom>
          <a:solidFill>
            <a:sysClr val="window" lastClr="FFFFFF">
              <a:lumMod val="50000"/>
            </a:sysClr>
          </a:solidFill>
          <a:ln w="19050" cap="flat" cmpd="sng" algn="ctr">
            <a:solidFill>
              <a:srgbClr val="003367"/>
            </a:solidFill>
            <a:prstDash val="solid"/>
            <a:round/>
            <a:headEnd type="none" w="med" len="med"/>
            <a:tailEnd type="none" w="med" len="med"/>
          </a:ln>
          <a:effectLst/>
        </p:spPr>
        <p:txBody>
          <a:bodyPr/>
          <a:lstStyle/>
          <a:p>
            <a:pPr marL="0" marR="0" lvl="0" indent="0" defTabSz="4572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sysClr val="windowText" lastClr="000000"/>
              </a:solidFill>
              <a:effectLst/>
              <a:uLnTx/>
              <a:uFillTx/>
              <a:cs typeface="Arial" charset="0"/>
            </a:endParaRPr>
          </a:p>
        </p:txBody>
      </p:sp>
      <p:sp>
        <p:nvSpPr>
          <p:cNvPr id="34" name="Text Box 93"/>
          <p:cNvSpPr txBox="1">
            <a:spLocks noChangeArrowheads="1"/>
          </p:cNvSpPr>
          <p:nvPr/>
        </p:nvSpPr>
        <p:spPr bwMode="auto">
          <a:xfrm>
            <a:off x="6822587" y="2386332"/>
            <a:ext cx="1467827"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t>Process</a:t>
            </a:r>
          </a:p>
        </p:txBody>
      </p:sp>
      <p:grpSp>
        <p:nvGrpSpPr>
          <p:cNvPr id="35" name="Group 9"/>
          <p:cNvGrpSpPr>
            <a:grpSpLocks/>
          </p:cNvGrpSpPr>
          <p:nvPr/>
        </p:nvGrpSpPr>
        <p:grpSpPr bwMode="auto">
          <a:xfrm>
            <a:off x="7256205" y="3200400"/>
            <a:ext cx="600591" cy="600710"/>
            <a:chOff x="4480" y="2017"/>
            <a:chExt cx="576" cy="576"/>
          </a:xfrm>
        </p:grpSpPr>
        <p:sp>
          <p:nvSpPr>
            <p:cNvPr id="48" name="Oval 10"/>
            <p:cNvSpPr>
              <a:spLocks noChangeArrowheads="1"/>
            </p:cNvSpPr>
            <p:nvPr/>
          </p:nvSpPr>
          <p:spPr bwMode="auto">
            <a:xfrm>
              <a:off x="4480" y="2017"/>
              <a:ext cx="576" cy="576"/>
            </a:xfrm>
            <a:prstGeom prst="ellipse">
              <a:avLst/>
            </a:prstGeom>
            <a:solidFill>
              <a:srgbClr val="800080"/>
            </a:solidFill>
            <a:ln w="12700">
              <a:solidFill>
                <a:srgbClr val="000000"/>
              </a:solidFill>
              <a:round/>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49" name="AutoShape 11"/>
            <p:cNvSpPr>
              <a:spLocks noChangeArrowheads="1"/>
            </p:cNvSpPr>
            <p:nvPr/>
          </p:nvSpPr>
          <p:spPr bwMode="auto">
            <a:xfrm flipH="1">
              <a:off x="4680" y="2144"/>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0" name="AutoShape 12"/>
            <p:cNvSpPr>
              <a:spLocks noChangeArrowheads="1"/>
            </p:cNvSpPr>
            <p:nvPr/>
          </p:nvSpPr>
          <p:spPr bwMode="auto">
            <a:xfrm rot="-8460389">
              <a:off x="4505" y="2094"/>
              <a:ext cx="69" cy="75"/>
            </a:xfrm>
            <a:prstGeom prst="triangle">
              <a:avLst>
                <a:gd name="adj" fmla="val 50000"/>
              </a:avLst>
            </a:prstGeom>
            <a:solidFill>
              <a:srgbClr val="000000"/>
            </a:solidFill>
            <a:ln w="12700">
              <a:solidFill>
                <a:srgbClr val="000000"/>
              </a:solid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sp>
        <p:nvSpPr>
          <p:cNvPr id="39" name="Text Box 93"/>
          <p:cNvSpPr txBox="1">
            <a:spLocks noChangeArrowheads="1"/>
          </p:cNvSpPr>
          <p:nvPr/>
        </p:nvSpPr>
        <p:spPr bwMode="auto">
          <a:xfrm>
            <a:off x="7013087" y="3733800"/>
            <a:ext cx="1086827"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t>Thread</a:t>
            </a:r>
            <a:endParaRPr kumimoji="0" lang="en-US" b="1"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endParaRPr>
          </a:p>
        </p:txBody>
      </p:sp>
      <p:sp>
        <p:nvSpPr>
          <p:cNvPr id="55" name="Snip Single Corner Rectangle 54"/>
          <p:cNvSpPr/>
          <p:nvPr/>
        </p:nvSpPr>
        <p:spPr bwMode="auto">
          <a:xfrm flipH="1">
            <a:off x="6946900" y="4408487"/>
            <a:ext cx="1219200" cy="1382713"/>
          </a:xfrm>
          <a:prstGeom prst="snip1Rect">
            <a:avLst/>
          </a:prstGeom>
          <a:solidFill>
            <a:srgbClr val="998674"/>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56" name="Text Box 93"/>
          <p:cNvSpPr txBox="1">
            <a:spLocks noChangeArrowheads="1"/>
          </p:cNvSpPr>
          <p:nvPr/>
        </p:nvSpPr>
        <p:spPr bwMode="auto">
          <a:xfrm>
            <a:off x="6943725" y="5346699"/>
            <a:ext cx="122555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dirty="0">
                <a:solidFill>
                  <a:srgbClr val="000000"/>
                </a:solidFill>
              </a:rPr>
              <a:t>Program</a:t>
            </a:r>
          </a:p>
        </p:txBody>
      </p:sp>
      <p:sp>
        <p:nvSpPr>
          <p:cNvPr id="32" name="Rectangle 31"/>
          <p:cNvSpPr/>
          <p:nvPr/>
        </p:nvSpPr>
        <p:spPr bwMode="auto">
          <a:xfrm>
            <a:off x="4097338" y="4724400"/>
            <a:ext cx="1604962" cy="1219200"/>
          </a:xfrm>
          <a:prstGeom prst="rect">
            <a:avLst/>
          </a:prstGeom>
          <a:solidFill>
            <a:srgbClr val="998674">
              <a:lumMod val="60000"/>
              <a:lumOff val="40000"/>
            </a:srgbClr>
          </a:solidFill>
          <a:ln w="19050" cap="flat" cmpd="sng" algn="ctr">
            <a:solidFill>
              <a:srgbClr val="003367"/>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prstClr val="white"/>
              </a:solidFill>
              <a:effectLst/>
              <a:uLnTx/>
              <a:uFillTx/>
              <a:cs typeface="Arial" charset="0"/>
            </a:endParaRPr>
          </a:p>
        </p:txBody>
      </p:sp>
      <p:sp>
        <p:nvSpPr>
          <p:cNvPr id="33" name="Oval 32"/>
          <p:cNvSpPr/>
          <p:nvPr/>
        </p:nvSpPr>
        <p:spPr bwMode="auto">
          <a:xfrm>
            <a:off x="4099719" y="4648200"/>
            <a:ext cx="1600200" cy="152400"/>
          </a:xfrm>
          <a:prstGeom prst="ellipse">
            <a:avLst/>
          </a:prstGeom>
          <a:solidFill>
            <a:srgbClr val="998674">
              <a:lumMod val="60000"/>
              <a:lumOff val="40000"/>
            </a:srgbClr>
          </a:solidFill>
          <a:ln w="19050" cap="flat" cmpd="sng" algn="ctr">
            <a:solidFill>
              <a:srgbClr val="003367"/>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prstClr val="white"/>
              </a:solidFill>
              <a:effectLst/>
              <a:uLnTx/>
              <a:uFillTx/>
              <a:cs typeface="Arial" charset="0"/>
            </a:endParaRPr>
          </a:p>
        </p:txBody>
      </p:sp>
      <p:sp>
        <p:nvSpPr>
          <p:cNvPr id="36" name="Oval 35"/>
          <p:cNvSpPr/>
          <p:nvPr/>
        </p:nvSpPr>
        <p:spPr bwMode="auto">
          <a:xfrm>
            <a:off x="4099719" y="5867400"/>
            <a:ext cx="1600200" cy="152400"/>
          </a:xfrm>
          <a:prstGeom prst="ellipse">
            <a:avLst/>
          </a:prstGeom>
          <a:solidFill>
            <a:srgbClr val="998674">
              <a:lumMod val="60000"/>
              <a:lumOff val="40000"/>
            </a:srgbClr>
          </a:solidFill>
          <a:ln w="19050" cap="flat" cmpd="sng" algn="ctr">
            <a:solidFill>
              <a:srgbClr val="003367"/>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prstClr val="white"/>
              </a:solidFill>
              <a:effectLst/>
              <a:uLnTx/>
              <a:uFillTx/>
              <a:cs typeface="Arial" charset="0"/>
            </a:endParaRPr>
          </a:p>
        </p:txBody>
      </p:sp>
      <p:cxnSp>
        <p:nvCxnSpPr>
          <p:cNvPr id="5" name="Straight Connector 4"/>
          <p:cNvCxnSpPr/>
          <p:nvPr/>
        </p:nvCxnSpPr>
        <p:spPr bwMode="auto">
          <a:xfrm>
            <a:off x="5392738" y="2590800"/>
            <a:ext cx="12954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cxnSp>
        <p:nvCxnSpPr>
          <p:cNvPr id="44" name="Straight Connector 43"/>
          <p:cNvCxnSpPr/>
          <p:nvPr/>
        </p:nvCxnSpPr>
        <p:spPr bwMode="auto">
          <a:xfrm>
            <a:off x="5392738" y="5372099"/>
            <a:ext cx="1295400" cy="0"/>
          </a:xfrm>
          <a:prstGeom prst="line">
            <a:avLst/>
          </a:prstGeom>
          <a:solidFill>
            <a:srgbClr val="00B8FF"/>
          </a:solidFill>
          <a:ln w="38100" cap="flat" cmpd="sng" algn="ctr">
            <a:solidFill>
              <a:schemeClr val="tx1"/>
            </a:solidFill>
            <a:prstDash val="solid"/>
            <a:round/>
            <a:headEnd type="triangle" w="med" len="med"/>
            <a:tailEnd type="triangle" w="med" len="med"/>
          </a:ln>
          <a:effectLst/>
        </p:spPr>
      </p:cxnSp>
      <p:cxnSp>
        <p:nvCxnSpPr>
          <p:cNvPr id="45" name="Straight Connector 44"/>
          <p:cNvCxnSpPr/>
          <p:nvPr/>
        </p:nvCxnSpPr>
        <p:spPr bwMode="auto">
          <a:xfrm flipH="1">
            <a:off x="5392738" y="2895600"/>
            <a:ext cx="12954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cxnSp>
        <p:nvCxnSpPr>
          <p:cNvPr id="46" name="Straight Connector 45"/>
          <p:cNvCxnSpPr/>
          <p:nvPr/>
        </p:nvCxnSpPr>
        <p:spPr bwMode="auto">
          <a:xfrm flipH="1">
            <a:off x="5392738" y="3276600"/>
            <a:ext cx="12954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cxnSp>
        <p:nvCxnSpPr>
          <p:cNvPr id="51" name="Straight Connector 50"/>
          <p:cNvCxnSpPr/>
          <p:nvPr/>
        </p:nvCxnSpPr>
        <p:spPr bwMode="auto">
          <a:xfrm>
            <a:off x="5392738" y="4991100"/>
            <a:ext cx="1295400" cy="0"/>
          </a:xfrm>
          <a:prstGeom prst="line">
            <a:avLst/>
          </a:prstGeom>
          <a:solidFill>
            <a:srgbClr val="00B8FF"/>
          </a:solidFill>
          <a:ln w="38100" cap="flat" cmpd="sng" algn="ctr">
            <a:solidFill>
              <a:schemeClr val="tx1"/>
            </a:solidFill>
            <a:prstDash val="solid"/>
            <a:round/>
            <a:headEnd type="triangle" w="med" len="med"/>
            <a:tailEnd type="triangle" w="med" len="med"/>
          </a:ln>
          <a:effectLst/>
        </p:spPr>
      </p:cxnSp>
      <p:cxnSp>
        <p:nvCxnSpPr>
          <p:cNvPr id="52" name="Straight Connector 51"/>
          <p:cNvCxnSpPr/>
          <p:nvPr/>
        </p:nvCxnSpPr>
        <p:spPr bwMode="auto">
          <a:xfrm>
            <a:off x="5392738" y="3581400"/>
            <a:ext cx="12954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cxnSp>
        <p:nvCxnSpPr>
          <p:cNvPr id="53" name="Straight Connector 52"/>
          <p:cNvCxnSpPr/>
          <p:nvPr/>
        </p:nvCxnSpPr>
        <p:spPr bwMode="auto">
          <a:xfrm flipH="1">
            <a:off x="5392738" y="3746500"/>
            <a:ext cx="12954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pic>
        <p:nvPicPr>
          <p:cNvPr id="11" name="Picture 10"/>
          <p:cNvPicPr>
            <a:picLocks noChangeAspect="1"/>
          </p:cNvPicPr>
          <p:nvPr/>
        </p:nvPicPr>
        <p:blipFill>
          <a:blip r:embed="rId3"/>
          <a:stretch>
            <a:fillRect/>
          </a:stretch>
        </p:blipFill>
        <p:spPr>
          <a:xfrm>
            <a:off x="4021138" y="2362200"/>
            <a:ext cx="1066800" cy="1066800"/>
          </a:xfrm>
          <a:prstGeom prst="rect">
            <a:avLst/>
          </a:prstGeom>
        </p:spPr>
      </p:pic>
      <p:sp>
        <p:nvSpPr>
          <p:cNvPr id="54" name="Rectangle 53"/>
          <p:cNvSpPr/>
          <p:nvPr/>
        </p:nvSpPr>
        <p:spPr bwMode="auto">
          <a:xfrm>
            <a:off x="4442619" y="4876800"/>
            <a:ext cx="914400" cy="228600"/>
          </a:xfrm>
          <a:prstGeom prst="rect">
            <a:avLst/>
          </a:prstGeom>
          <a:solidFill>
            <a:srgbClr val="8B4785"/>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7" name="Rectangle 56"/>
          <p:cNvSpPr/>
          <p:nvPr/>
        </p:nvSpPr>
        <p:spPr bwMode="auto">
          <a:xfrm>
            <a:off x="4442619" y="5257799"/>
            <a:ext cx="914400" cy="228601"/>
          </a:xfrm>
          <a:prstGeom prst="rect">
            <a:avLst/>
          </a:prstGeom>
          <a:solidFill>
            <a:schemeClr val="accent5"/>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 name="Left Brace 11"/>
          <p:cNvSpPr/>
          <p:nvPr/>
        </p:nvSpPr>
        <p:spPr bwMode="auto">
          <a:xfrm>
            <a:off x="5164138" y="2438400"/>
            <a:ext cx="155448" cy="914400"/>
          </a:xfrm>
          <a:prstGeom prst="leftBrace">
            <a:avLst/>
          </a:prstGeom>
          <a:solidFill>
            <a:srgbClr val="FFFFFF"/>
          </a:solidFill>
          <a:ln w="2857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pic>
        <p:nvPicPr>
          <p:cNvPr id="6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21138" y="3429000"/>
            <a:ext cx="1044575" cy="60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9" name="Straight Connector 68"/>
          <p:cNvCxnSpPr/>
          <p:nvPr/>
        </p:nvCxnSpPr>
        <p:spPr bwMode="auto">
          <a:xfrm>
            <a:off x="5392738" y="4267200"/>
            <a:ext cx="1295400" cy="0"/>
          </a:xfrm>
          <a:prstGeom prst="line">
            <a:avLst/>
          </a:prstGeom>
          <a:solidFill>
            <a:srgbClr val="00B8FF"/>
          </a:solidFill>
          <a:ln w="38100" cap="flat" cmpd="sng" algn="ctr">
            <a:solidFill>
              <a:schemeClr val="tx1"/>
            </a:solidFill>
            <a:prstDash val="solid"/>
            <a:round/>
            <a:headEnd type="triangle" w="med" len="med"/>
            <a:tailEnd type="triangle" w="med" len="med"/>
          </a:ln>
          <a:effectLst/>
        </p:spPr>
      </p:cxnSp>
      <p:sp>
        <p:nvSpPr>
          <p:cNvPr id="71" name="Text Box 93"/>
          <p:cNvSpPr txBox="1">
            <a:spLocks noChangeArrowheads="1"/>
          </p:cNvSpPr>
          <p:nvPr/>
        </p:nvSpPr>
        <p:spPr bwMode="auto">
          <a:xfrm>
            <a:off x="4114800" y="5434332"/>
            <a:ext cx="1544027"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0" noProof="0" dirty="0" smtClean="0">
                <a:solidFill>
                  <a:srgbClr val="000000"/>
                </a:solidFill>
              </a:rPr>
              <a:t>Files</a:t>
            </a:r>
            <a:endParaRPr kumimoji="0" lang="en-US" sz="2200" b="1"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endParaRPr>
          </a:p>
        </p:txBody>
      </p:sp>
      <p:sp>
        <p:nvSpPr>
          <p:cNvPr id="72" name="Text Box 93"/>
          <p:cNvSpPr txBox="1">
            <a:spLocks noChangeArrowheads="1"/>
          </p:cNvSpPr>
          <p:nvPr/>
        </p:nvSpPr>
        <p:spPr bwMode="auto">
          <a:xfrm>
            <a:off x="4572000" y="1524000"/>
            <a:ext cx="2895600"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smtClean="0">
                <a:solidFill>
                  <a:srgbClr val="000000"/>
                </a:solidFill>
              </a:rPr>
              <a:t>I/O channels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00"/>
                </a:solidFill>
                <a:effectLst/>
                <a:uLnTx/>
                <a:uFillTx/>
              </a:rPr>
              <a:t>(“file descriptors”)</a:t>
            </a:r>
          </a:p>
        </p:txBody>
      </p:sp>
      <p:sp>
        <p:nvSpPr>
          <p:cNvPr id="73" name="Text Box 93"/>
          <p:cNvSpPr txBox="1">
            <a:spLocks noChangeArrowheads="1"/>
          </p:cNvSpPr>
          <p:nvPr/>
        </p:nvSpPr>
        <p:spPr bwMode="auto">
          <a:xfrm>
            <a:off x="5638800" y="2209800"/>
            <a:ext cx="8382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stdin</a:t>
            </a:r>
            <a:endParaRPr lang="en-US" sz="1800" b="1" kern="0" dirty="0" smtClean="0">
              <a:solidFill>
                <a:srgbClr val="000000"/>
              </a:solidFill>
            </a:endParaRPr>
          </a:p>
        </p:txBody>
      </p:sp>
      <p:sp>
        <p:nvSpPr>
          <p:cNvPr id="74" name="Text Box 93"/>
          <p:cNvSpPr txBox="1">
            <a:spLocks noChangeArrowheads="1"/>
          </p:cNvSpPr>
          <p:nvPr/>
        </p:nvSpPr>
        <p:spPr bwMode="auto">
          <a:xfrm>
            <a:off x="5638800" y="2514600"/>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stdout</a:t>
            </a:r>
            <a:endParaRPr lang="en-US" sz="1800" b="1" kern="0" dirty="0" smtClean="0">
              <a:solidFill>
                <a:srgbClr val="000000"/>
              </a:solidFill>
            </a:endParaRPr>
          </a:p>
        </p:txBody>
      </p:sp>
      <p:sp>
        <p:nvSpPr>
          <p:cNvPr id="75" name="Text Box 93"/>
          <p:cNvSpPr txBox="1">
            <a:spLocks noChangeArrowheads="1"/>
          </p:cNvSpPr>
          <p:nvPr/>
        </p:nvSpPr>
        <p:spPr bwMode="auto">
          <a:xfrm>
            <a:off x="5638800" y="2905087"/>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stderr</a:t>
            </a:r>
            <a:endParaRPr lang="en-US" sz="1800" b="1" kern="0" dirty="0" smtClean="0">
              <a:solidFill>
                <a:srgbClr val="000000"/>
              </a:solidFill>
            </a:endParaRPr>
          </a:p>
        </p:txBody>
      </p:sp>
      <p:sp>
        <p:nvSpPr>
          <p:cNvPr id="76" name="Text Box 93"/>
          <p:cNvSpPr txBox="1">
            <a:spLocks noChangeArrowheads="1"/>
          </p:cNvSpPr>
          <p:nvPr/>
        </p:nvSpPr>
        <p:spPr bwMode="auto">
          <a:xfrm>
            <a:off x="3352800" y="3514687"/>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smtClean="0">
                <a:solidFill>
                  <a:srgbClr val="000000"/>
                </a:solidFill>
              </a:rPr>
              <a:t>pipe</a:t>
            </a:r>
          </a:p>
        </p:txBody>
      </p:sp>
      <p:sp>
        <p:nvSpPr>
          <p:cNvPr id="77" name="Text Box 93"/>
          <p:cNvSpPr txBox="1">
            <a:spLocks noChangeArrowheads="1"/>
          </p:cNvSpPr>
          <p:nvPr/>
        </p:nvSpPr>
        <p:spPr bwMode="auto">
          <a:xfrm>
            <a:off x="3352800" y="2667000"/>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tty</a:t>
            </a:r>
            <a:endParaRPr lang="en-US" sz="1800" b="1" kern="0" dirty="0" smtClean="0">
              <a:solidFill>
                <a:srgbClr val="000000"/>
              </a:solidFill>
            </a:endParaRPr>
          </a:p>
        </p:txBody>
      </p:sp>
      <p:sp>
        <p:nvSpPr>
          <p:cNvPr id="78" name="Text Box 93"/>
          <p:cNvSpPr txBox="1">
            <a:spLocks noChangeArrowheads="1"/>
          </p:cNvSpPr>
          <p:nvPr/>
        </p:nvSpPr>
        <p:spPr bwMode="auto">
          <a:xfrm>
            <a:off x="3505200" y="4124287"/>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smtClean="0">
                <a:solidFill>
                  <a:srgbClr val="000000"/>
                </a:solidFill>
              </a:rPr>
              <a:t>socket</a:t>
            </a:r>
          </a:p>
        </p:txBody>
      </p:sp>
      <p:sp>
        <p:nvSpPr>
          <p:cNvPr id="40" name="Text Box 93"/>
          <p:cNvSpPr txBox="1">
            <a:spLocks noChangeArrowheads="1"/>
          </p:cNvSpPr>
          <p:nvPr/>
        </p:nvSpPr>
        <p:spPr bwMode="auto">
          <a:xfrm>
            <a:off x="381000" y="1524000"/>
            <a:ext cx="4038600" cy="101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dirty="0" smtClean="0">
                <a:solidFill>
                  <a:srgbClr val="000000"/>
                </a:solidFill>
              </a:rPr>
              <a:t>A process has multiple </a:t>
            </a:r>
            <a:r>
              <a:rPr lang="en-US" sz="2000" b="1" kern="0" dirty="0" smtClean="0">
                <a:solidFill>
                  <a:srgbClr val="800000"/>
                </a:solidFill>
              </a:rPr>
              <a:t>channels</a:t>
            </a:r>
            <a:r>
              <a:rPr lang="en-US" sz="2000" kern="0" dirty="0" smtClean="0">
                <a:solidFill>
                  <a:srgbClr val="800000"/>
                </a:solidFill>
              </a:rPr>
              <a:t> </a:t>
            </a:r>
            <a:r>
              <a:rPr lang="en-US" sz="2000" kern="0" dirty="0" smtClean="0">
                <a:solidFill>
                  <a:srgbClr val="000000"/>
                </a:solidFill>
              </a:rPr>
              <a:t>for data movement in and out of the process (I/O).</a:t>
            </a:r>
          </a:p>
        </p:txBody>
      </p:sp>
      <p:sp>
        <p:nvSpPr>
          <p:cNvPr id="41" name="Text Box 93"/>
          <p:cNvSpPr txBox="1">
            <a:spLocks noChangeArrowheads="1"/>
          </p:cNvSpPr>
          <p:nvPr/>
        </p:nvSpPr>
        <p:spPr bwMode="auto">
          <a:xfrm>
            <a:off x="457199" y="3352800"/>
            <a:ext cx="2514599" cy="163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dirty="0" smtClean="0">
                <a:solidFill>
                  <a:srgbClr val="000000"/>
                </a:solidFill>
              </a:rPr>
              <a:t>The parent process and parent program set up and control the channels for a child (until </a:t>
            </a:r>
            <a:r>
              <a:rPr lang="en-US" sz="2000" b="1" kern="0" dirty="0" smtClean="0">
                <a:solidFill>
                  <a:srgbClr val="000000"/>
                </a:solidFill>
              </a:rPr>
              <a:t>exec</a:t>
            </a:r>
            <a:r>
              <a:rPr lang="en-US" sz="2000" kern="0" dirty="0" smtClean="0">
                <a:solidFill>
                  <a:srgbClr val="000000"/>
                </a:solidFill>
              </a:rPr>
              <a:t>).</a:t>
            </a:r>
            <a:endParaRPr kumimoji="0" lang="en-US" i="0" u="none" strike="noStrike" kern="0" cap="none" spc="0" normalizeH="0" baseline="0" noProof="0" dirty="0" smtClean="0">
              <a:ln>
                <a:noFill/>
              </a:ln>
              <a:solidFill>
                <a:srgbClr val="000000"/>
              </a:solidFill>
              <a:effectLst/>
              <a:uLnTx/>
              <a:uFillTx/>
            </a:endParaRPr>
          </a:p>
        </p:txBody>
      </p:sp>
    </p:spTree>
    <p:extLst>
      <p:ext uri="{BB962C8B-B14F-4D97-AF65-F5344CB8AC3E}">
        <p14:creationId xmlns:p14="http://schemas.microsoft.com/office/powerpoint/2010/main" val="264493784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1"/>
          <p:cNvSpPr>
            <a:spLocks noGrp="1"/>
          </p:cNvSpPr>
          <p:nvPr>
            <p:ph type="title"/>
          </p:nvPr>
        </p:nvSpPr>
        <p:spPr/>
        <p:txBody>
          <a:bodyPr/>
          <a:lstStyle/>
          <a:p>
            <a:r>
              <a:rPr lang="en-US">
                <a:latin typeface="Arial" charset="0"/>
                <a:ea typeface="ＭＳ Ｐゴシック" charset="0"/>
              </a:rPr>
              <a:t>File I/O</a:t>
            </a:r>
          </a:p>
        </p:txBody>
      </p:sp>
      <p:sp>
        <p:nvSpPr>
          <p:cNvPr id="9" name="Text Box 3"/>
          <p:cNvSpPr txBox="1">
            <a:spLocks noChangeArrowheads="1"/>
          </p:cNvSpPr>
          <p:nvPr/>
        </p:nvSpPr>
        <p:spPr bwMode="auto">
          <a:xfrm>
            <a:off x="358775" y="2286000"/>
            <a:ext cx="6651625" cy="3611563"/>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auto" hangingPunct="1">
              <a:lnSpc>
                <a:spcPct val="80000"/>
              </a:lnSpc>
              <a:spcBef>
                <a:spcPts val="0"/>
              </a:spcBef>
              <a:spcAft>
                <a:spcPts val="200"/>
              </a:spcAft>
              <a:defRPr/>
            </a:pPr>
            <a:r>
              <a:rPr lang="en-US" sz="2000" kern="0" dirty="0" smtClean="0">
                <a:solidFill>
                  <a:srgbClr val="000000"/>
                </a:solidFill>
              </a:rPr>
              <a:t>char </a:t>
            </a:r>
            <a:r>
              <a:rPr lang="en-US" sz="2000" kern="0" dirty="0" err="1" smtClean="0">
                <a:solidFill>
                  <a:srgbClr val="000000"/>
                </a:solidFill>
              </a:rPr>
              <a:t>buf</a:t>
            </a:r>
            <a:r>
              <a:rPr lang="en-US" sz="2000" kern="0" dirty="0" smtClean="0">
                <a:solidFill>
                  <a:srgbClr val="000000"/>
                </a:solidFill>
              </a:rPr>
              <a:t>[BUFSIZE];</a:t>
            </a:r>
          </a:p>
          <a:p>
            <a:pPr defTabSz="914400" eaLnBrk="1" fontAlgn="auto" hangingPunct="1">
              <a:lnSpc>
                <a:spcPct val="80000"/>
              </a:lnSpc>
              <a:spcBef>
                <a:spcPts val="0"/>
              </a:spcBef>
              <a:spcAft>
                <a:spcPts val="200"/>
              </a:spcAft>
              <a:defRPr/>
            </a:pPr>
            <a:r>
              <a:rPr lang="en-US" sz="2000" kern="0" dirty="0" err="1" smtClean="0">
                <a:solidFill>
                  <a:srgbClr val="000000"/>
                </a:solidFill>
              </a:rPr>
              <a:t>int</a:t>
            </a:r>
            <a:r>
              <a:rPr lang="en-US" sz="2000" kern="0" dirty="0" smtClean="0">
                <a:solidFill>
                  <a:srgbClr val="000000"/>
                </a:solidFill>
              </a:rPr>
              <a:t> </a:t>
            </a:r>
            <a:r>
              <a:rPr lang="en-US" sz="2000" kern="0" dirty="0" err="1" smtClean="0">
                <a:solidFill>
                  <a:srgbClr val="000000"/>
                </a:solidFill>
              </a:rPr>
              <a:t>fd</a:t>
            </a:r>
            <a:r>
              <a:rPr lang="en-US" sz="2000" kern="0" dirty="0" smtClean="0">
                <a:solidFill>
                  <a:srgbClr val="000000"/>
                </a:solidFill>
              </a:rPr>
              <a:t>;</a:t>
            </a:r>
          </a:p>
          <a:p>
            <a:pPr defTabSz="914400" eaLnBrk="1" fontAlgn="auto" hangingPunct="1">
              <a:lnSpc>
                <a:spcPct val="80000"/>
              </a:lnSpc>
              <a:spcBef>
                <a:spcPts val="0"/>
              </a:spcBef>
              <a:spcAft>
                <a:spcPts val="200"/>
              </a:spcAft>
              <a:defRPr/>
            </a:pPr>
            <a:endParaRPr lang="en-US" sz="2000" kern="0" dirty="0" smtClean="0">
              <a:solidFill>
                <a:srgbClr val="000000"/>
              </a:solidFill>
            </a:endParaRPr>
          </a:p>
          <a:p>
            <a:pPr defTabSz="914400" eaLnBrk="1" fontAlgn="auto" hangingPunct="1">
              <a:lnSpc>
                <a:spcPct val="80000"/>
              </a:lnSpc>
              <a:spcBef>
                <a:spcPts val="0"/>
              </a:spcBef>
              <a:spcAft>
                <a:spcPts val="200"/>
              </a:spcAft>
              <a:defRPr/>
            </a:pPr>
            <a:r>
              <a:rPr lang="en-US" sz="2000" kern="0" dirty="0" smtClean="0">
                <a:solidFill>
                  <a:srgbClr val="000000"/>
                </a:solidFill>
              </a:rPr>
              <a:t>if ((</a:t>
            </a:r>
            <a:r>
              <a:rPr lang="en-US" sz="2000" kern="0" dirty="0" err="1" smtClean="0">
                <a:solidFill>
                  <a:srgbClr val="000000"/>
                </a:solidFill>
              </a:rPr>
              <a:t>fd</a:t>
            </a:r>
            <a:r>
              <a:rPr lang="en-US" sz="2000" kern="0" dirty="0" smtClean="0">
                <a:solidFill>
                  <a:srgbClr val="000000"/>
                </a:solidFill>
              </a:rPr>
              <a:t> = </a:t>
            </a:r>
            <a:r>
              <a:rPr lang="en-US" sz="2000" b="1" kern="0" dirty="0" smtClean="0">
                <a:solidFill>
                  <a:srgbClr val="800000"/>
                </a:solidFill>
              </a:rPr>
              <a:t>open</a:t>
            </a:r>
            <a:r>
              <a:rPr lang="en-US" sz="2000" kern="0" dirty="0" smtClean="0">
                <a:solidFill>
                  <a:srgbClr val="000000"/>
                </a:solidFill>
              </a:rPr>
              <a:t>(</a:t>
            </a:r>
            <a:r>
              <a:rPr lang="ja-JP" altLang="en-US" sz="2000" kern="0" dirty="0" smtClean="0">
                <a:solidFill>
                  <a:srgbClr val="000000"/>
                </a:solidFill>
              </a:rPr>
              <a:t>“</a:t>
            </a:r>
            <a:r>
              <a:rPr lang="en-US" sz="2000" kern="0" dirty="0" smtClean="0">
                <a:solidFill>
                  <a:srgbClr val="000000"/>
                </a:solidFill>
              </a:rPr>
              <a:t>../</a:t>
            </a:r>
            <a:r>
              <a:rPr lang="en-US" sz="2000" kern="0" dirty="0" err="1" smtClean="0">
                <a:solidFill>
                  <a:srgbClr val="000000"/>
                </a:solidFill>
              </a:rPr>
              <a:t>zot</a:t>
            </a:r>
            <a:r>
              <a:rPr lang="ja-JP" altLang="en-US" sz="2000" kern="0" dirty="0" smtClean="0">
                <a:solidFill>
                  <a:srgbClr val="000000"/>
                </a:solidFill>
              </a:rPr>
              <a:t>”</a:t>
            </a:r>
            <a:r>
              <a:rPr lang="en-US" sz="2000" kern="0" dirty="0" smtClean="0">
                <a:solidFill>
                  <a:srgbClr val="000000"/>
                </a:solidFill>
              </a:rPr>
              <a:t>, O_TRUNC | O_RDWR) == -1) {</a:t>
            </a:r>
          </a:p>
          <a:p>
            <a:pPr defTabSz="914400" eaLnBrk="1" fontAlgn="auto" hangingPunct="1">
              <a:lnSpc>
                <a:spcPct val="80000"/>
              </a:lnSpc>
              <a:spcBef>
                <a:spcPts val="0"/>
              </a:spcBef>
              <a:spcAft>
                <a:spcPts val="200"/>
              </a:spcAft>
              <a:defRPr/>
            </a:pPr>
            <a:r>
              <a:rPr lang="en-US" sz="2000" kern="0" dirty="0" smtClean="0">
                <a:solidFill>
                  <a:srgbClr val="000000"/>
                </a:solidFill>
              </a:rPr>
              <a:t>	</a:t>
            </a:r>
            <a:r>
              <a:rPr lang="en-US" sz="2000" kern="0" dirty="0" err="1" smtClean="0">
                <a:solidFill>
                  <a:srgbClr val="000000"/>
                </a:solidFill>
              </a:rPr>
              <a:t>perror</a:t>
            </a:r>
            <a:r>
              <a:rPr lang="en-US" sz="2000" kern="0" dirty="0" smtClean="0">
                <a:solidFill>
                  <a:srgbClr val="000000"/>
                </a:solidFill>
              </a:rPr>
              <a:t>(</a:t>
            </a:r>
            <a:r>
              <a:rPr lang="ja-JP" altLang="en-US" sz="2000" kern="0" dirty="0" smtClean="0">
                <a:solidFill>
                  <a:srgbClr val="000000"/>
                </a:solidFill>
              </a:rPr>
              <a:t>“</a:t>
            </a:r>
            <a:r>
              <a:rPr lang="en-US" sz="2000" kern="0" dirty="0" smtClean="0">
                <a:solidFill>
                  <a:srgbClr val="000000"/>
                </a:solidFill>
              </a:rPr>
              <a:t>open failed</a:t>
            </a:r>
            <a:r>
              <a:rPr lang="ja-JP" altLang="en-US" sz="2000" kern="0" dirty="0" smtClean="0">
                <a:solidFill>
                  <a:srgbClr val="000000"/>
                </a:solidFill>
              </a:rPr>
              <a:t>”</a:t>
            </a:r>
            <a:r>
              <a:rPr lang="en-US" sz="2000" kern="0" dirty="0" smtClean="0">
                <a:solidFill>
                  <a:srgbClr val="000000"/>
                </a:solidFill>
              </a:rPr>
              <a:t>);</a:t>
            </a:r>
          </a:p>
          <a:p>
            <a:pPr defTabSz="914400" eaLnBrk="1" fontAlgn="auto" hangingPunct="1">
              <a:lnSpc>
                <a:spcPct val="80000"/>
              </a:lnSpc>
              <a:spcBef>
                <a:spcPts val="0"/>
              </a:spcBef>
              <a:spcAft>
                <a:spcPts val="200"/>
              </a:spcAft>
              <a:defRPr/>
            </a:pPr>
            <a:r>
              <a:rPr lang="en-US" sz="2000" kern="0" dirty="0" smtClean="0">
                <a:solidFill>
                  <a:srgbClr val="000000"/>
                </a:solidFill>
              </a:rPr>
              <a:t>	exit(1);</a:t>
            </a:r>
          </a:p>
          <a:p>
            <a:pPr defTabSz="914400" eaLnBrk="1" fontAlgn="auto" hangingPunct="1">
              <a:lnSpc>
                <a:spcPct val="80000"/>
              </a:lnSpc>
              <a:spcBef>
                <a:spcPts val="0"/>
              </a:spcBef>
              <a:spcAft>
                <a:spcPts val="200"/>
              </a:spcAft>
              <a:defRPr/>
            </a:pPr>
            <a:r>
              <a:rPr lang="en-US" sz="2000" kern="0" dirty="0" smtClean="0">
                <a:solidFill>
                  <a:srgbClr val="000000"/>
                </a:solidFill>
              </a:rPr>
              <a:t>}</a:t>
            </a:r>
          </a:p>
          <a:p>
            <a:pPr defTabSz="914400" eaLnBrk="1" fontAlgn="auto" hangingPunct="1">
              <a:lnSpc>
                <a:spcPct val="80000"/>
              </a:lnSpc>
              <a:spcBef>
                <a:spcPts val="0"/>
              </a:spcBef>
              <a:spcAft>
                <a:spcPts val="200"/>
              </a:spcAft>
              <a:defRPr/>
            </a:pPr>
            <a:r>
              <a:rPr lang="en-US" sz="2000" kern="0" dirty="0" smtClean="0">
                <a:solidFill>
                  <a:srgbClr val="000000"/>
                </a:solidFill>
              </a:rPr>
              <a:t>while(read(0, </a:t>
            </a:r>
            <a:r>
              <a:rPr lang="en-US" sz="2000" kern="0" dirty="0" err="1" smtClean="0">
                <a:solidFill>
                  <a:srgbClr val="000000"/>
                </a:solidFill>
              </a:rPr>
              <a:t>buf</a:t>
            </a:r>
            <a:r>
              <a:rPr lang="en-US" sz="2000" kern="0" dirty="0" smtClean="0">
                <a:solidFill>
                  <a:srgbClr val="000000"/>
                </a:solidFill>
              </a:rPr>
              <a:t>, BUFSIZE)) {</a:t>
            </a:r>
          </a:p>
          <a:p>
            <a:pPr defTabSz="914400" eaLnBrk="1" fontAlgn="auto" hangingPunct="1">
              <a:lnSpc>
                <a:spcPct val="80000"/>
              </a:lnSpc>
              <a:spcBef>
                <a:spcPts val="0"/>
              </a:spcBef>
              <a:spcAft>
                <a:spcPts val="200"/>
              </a:spcAft>
              <a:defRPr/>
            </a:pPr>
            <a:r>
              <a:rPr lang="en-US" sz="2000" kern="0" dirty="0" smtClean="0">
                <a:solidFill>
                  <a:srgbClr val="000000"/>
                </a:solidFill>
              </a:rPr>
              <a:t>	if (write(</a:t>
            </a:r>
            <a:r>
              <a:rPr lang="en-US" sz="2000" kern="0" dirty="0" err="1" smtClean="0">
                <a:solidFill>
                  <a:srgbClr val="000000"/>
                </a:solidFill>
              </a:rPr>
              <a:t>fd</a:t>
            </a:r>
            <a:r>
              <a:rPr lang="en-US" sz="2000" kern="0" dirty="0" smtClean="0">
                <a:solidFill>
                  <a:srgbClr val="000000"/>
                </a:solidFill>
              </a:rPr>
              <a:t>, </a:t>
            </a:r>
            <a:r>
              <a:rPr lang="en-US" sz="2000" kern="0" dirty="0" err="1" smtClean="0">
                <a:solidFill>
                  <a:srgbClr val="000000"/>
                </a:solidFill>
              </a:rPr>
              <a:t>buf</a:t>
            </a:r>
            <a:r>
              <a:rPr lang="en-US" sz="2000" kern="0" dirty="0" smtClean="0">
                <a:solidFill>
                  <a:srgbClr val="000000"/>
                </a:solidFill>
              </a:rPr>
              <a:t>, BUFSIZE) != BUFSIZE) {</a:t>
            </a:r>
          </a:p>
          <a:p>
            <a:pPr defTabSz="914400" eaLnBrk="1" fontAlgn="auto" hangingPunct="1">
              <a:lnSpc>
                <a:spcPct val="80000"/>
              </a:lnSpc>
              <a:spcBef>
                <a:spcPts val="0"/>
              </a:spcBef>
              <a:spcAft>
                <a:spcPts val="200"/>
              </a:spcAft>
              <a:defRPr/>
            </a:pPr>
            <a:r>
              <a:rPr lang="en-US" sz="2000" kern="0" dirty="0" smtClean="0">
                <a:solidFill>
                  <a:srgbClr val="000000"/>
                </a:solidFill>
              </a:rPr>
              <a:t>		</a:t>
            </a:r>
            <a:r>
              <a:rPr lang="en-US" sz="2000" kern="0" dirty="0" err="1" smtClean="0">
                <a:solidFill>
                  <a:srgbClr val="000000"/>
                </a:solidFill>
              </a:rPr>
              <a:t>perror</a:t>
            </a:r>
            <a:r>
              <a:rPr lang="en-US" sz="2000" kern="0" dirty="0" smtClean="0">
                <a:solidFill>
                  <a:srgbClr val="000000"/>
                </a:solidFill>
              </a:rPr>
              <a:t>(</a:t>
            </a:r>
            <a:r>
              <a:rPr lang="ja-JP" altLang="en-US" sz="2000" kern="0" dirty="0" smtClean="0">
                <a:solidFill>
                  <a:srgbClr val="000000"/>
                </a:solidFill>
              </a:rPr>
              <a:t>“</a:t>
            </a:r>
            <a:r>
              <a:rPr lang="en-US" sz="2000" kern="0" dirty="0" smtClean="0">
                <a:solidFill>
                  <a:srgbClr val="000000"/>
                </a:solidFill>
              </a:rPr>
              <a:t>write failed</a:t>
            </a:r>
            <a:r>
              <a:rPr lang="ja-JP" altLang="en-US" sz="2000" kern="0" dirty="0" smtClean="0">
                <a:solidFill>
                  <a:srgbClr val="000000"/>
                </a:solidFill>
              </a:rPr>
              <a:t>”</a:t>
            </a:r>
            <a:r>
              <a:rPr lang="en-US" sz="2000" kern="0" dirty="0" smtClean="0">
                <a:solidFill>
                  <a:srgbClr val="000000"/>
                </a:solidFill>
              </a:rPr>
              <a:t>);</a:t>
            </a:r>
          </a:p>
          <a:p>
            <a:pPr defTabSz="914400" eaLnBrk="1" fontAlgn="auto" hangingPunct="1">
              <a:lnSpc>
                <a:spcPct val="80000"/>
              </a:lnSpc>
              <a:spcBef>
                <a:spcPts val="0"/>
              </a:spcBef>
              <a:spcAft>
                <a:spcPts val="200"/>
              </a:spcAft>
              <a:defRPr/>
            </a:pPr>
            <a:r>
              <a:rPr lang="en-US" sz="2000" kern="0" dirty="0" smtClean="0">
                <a:solidFill>
                  <a:srgbClr val="000000"/>
                </a:solidFill>
              </a:rPr>
              <a:t>		exit(1);</a:t>
            </a:r>
          </a:p>
          <a:p>
            <a:pPr defTabSz="914400" eaLnBrk="1" fontAlgn="auto" hangingPunct="1">
              <a:lnSpc>
                <a:spcPct val="80000"/>
              </a:lnSpc>
              <a:spcBef>
                <a:spcPts val="0"/>
              </a:spcBef>
              <a:spcAft>
                <a:spcPts val="200"/>
              </a:spcAft>
              <a:defRPr/>
            </a:pPr>
            <a:r>
              <a:rPr lang="en-US" sz="2000" kern="0" dirty="0" smtClean="0">
                <a:solidFill>
                  <a:srgbClr val="000000"/>
                </a:solidFill>
              </a:rPr>
              <a:t>	}</a:t>
            </a:r>
          </a:p>
          <a:p>
            <a:pPr defTabSz="914400" eaLnBrk="1" fontAlgn="auto" hangingPunct="1">
              <a:lnSpc>
                <a:spcPct val="80000"/>
              </a:lnSpc>
              <a:spcBef>
                <a:spcPts val="0"/>
              </a:spcBef>
              <a:spcAft>
                <a:spcPts val="200"/>
              </a:spcAft>
              <a:defRPr/>
            </a:pPr>
            <a:r>
              <a:rPr lang="en-US" sz="2000" kern="0" dirty="0" smtClean="0">
                <a:solidFill>
                  <a:srgbClr val="000000"/>
                </a:solidFill>
              </a:rPr>
              <a:t>}</a:t>
            </a:r>
          </a:p>
        </p:txBody>
      </p:sp>
      <p:sp>
        <p:nvSpPr>
          <p:cNvPr id="16" name="Rectangle 15"/>
          <p:cNvSpPr/>
          <p:nvPr/>
        </p:nvSpPr>
        <p:spPr>
          <a:xfrm>
            <a:off x="4079875" y="1495425"/>
            <a:ext cx="3733800" cy="1146175"/>
          </a:xfrm>
          <a:prstGeom prst="rect">
            <a:avLst/>
          </a:prstGeom>
        </p:spPr>
        <p:txBody>
          <a:bodyPr>
            <a:spAutoFit/>
          </a:bodyPr>
          <a:lstStyle/>
          <a:p>
            <a:pPr defTabSz="914400" fontAlgn="auto">
              <a:lnSpc>
                <a:spcPct val="85000"/>
              </a:lnSpc>
              <a:spcBef>
                <a:spcPts val="0"/>
              </a:spcBef>
              <a:spcAft>
                <a:spcPts val="0"/>
              </a:spcAft>
              <a:defRPr/>
            </a:pPr>
            <a:r>
              <a:rPr lang="en-US" sz="2000" kern="0" dirty="0">
                <a:solidFill>
                  <a:srgbClr val="0036A6"/>
                </a:solidFill>
              </a:rPr>
              <a:t>Pathnames are translated through the directory tree, starting at the root </a:t>
            </a:r>
            <a:r>
              <a:rPr lang="en-US" sz="2000" kern="0" dirty="0" smtClean="0">
                <a:solidFill>
                  <a:srgbClr val="0036A6"/>
                </a:solidFill>
              </a:rPr>
              <a:t>directory (/) or process </a:t>
            </a:r>
            <a:r>
              <a:rPr lang="en-US" sz="2000" b="1" kern="0" dirty="0">
                <a:solidFill>
                  <a:srgbClr val="0036A6"/>
                </a:solidFill>
              </a:rPr>
              <a:t>current directory</a:t>
            </a:r>
            <a:r>
              <a:rPr lang="en-US" sz="2000" kern="0" dirty="0">
                <a:solidFill>
                  <a:srgbClr val="0036A6"/>
                </a:solidFill>
              </a:rPr>
              <a:t>.</a:t>
            </a:r>
            <a:endParaRPr lang="en-US" sz="3600" kern="0" dirty="0">
              <a:solidFill>
                <a:srgbClr val="0036A6"/>
              </a:solidFill>
            </a:endParaRPr>
          </a:p>
        </p:txBody>
      </p:sp>
      <p:sp>
        <p:nvSpPr>
          <p:cNvPr id="17" name="Rectangle 16"/>
          <p:cNvSpPr/>
          <p:nvPr/>
        </p:nvSpPr>
        <p:spPr>
          <a:xfrm>
            <a:off x="5953125" y="3429000"/>
            <a:ext cx="3114675" cy="1146468"/>
          </a:xfrm>
          <a:prstGeom prst="rect">
            <a:avLst/>
          </a:prstGeom>
        </p:spPr>
        <p:txBody>
          <a:bodyPr>
            <a:spAutoFit/>
          </a:bodyPr>
          <a:lstStyle/>
          <a:p>
            <a:pPr defTabSz="914400" fontAlgn="auto">
              <a:lnSpc>
                <a:spcPct val="85000"/>
              </a:lnSpc>
              <a:spcBef>
                <a:spcPts val="0"/>
              </a:spcBef>
              <a:spcAft>
                <a:spcPts val="0"/>
              </a:spcAft>
              <a:defRPr/>
            </a:pPr>
            <a:r>
              <a:rPr lang="en-US" sz="2000" kern="0" dirty="0">
                <a:solidFill>
                  <a:srgbClr val="0036A6"/>
                </a:solidFill>
              </a:rPr>
              <a:t>Every system call should check for errors and handle appropriately</a:t>
            </a:r>
            <a:r>
              <a:rPr lang="en-US" sz="2000" kern="0" dirty="0" smtClean="0">
                <a:solidFill>
                  <a:srgbClr val="0036A6"/>
                </a:solidFill>
              </a:rPr>
              <a:t>.</a:t>
            </a:r>
          </a:p>
          <a:p>
            <a:pPr defTabSz="914400" fontAlgn="auto">
              <a:lnSpc>
                <a:spcPct val="85000"/>
              </a:lnSpc>
              <a:spcBef>
                <a:spcPts val="0"/>
              </a:spcBef>
              <a:spcAft>
                <a:spcPts val="0"/>
              </a:spcAft>
              <a:defRPr/>
            </a:pPr>
            <a:r>
              <a:rPr lang="en-US" sz="1800" b="1" kern="0" dirty="0" smtClean="0">
                <a:solidFill>
                  <a:srgbClr val="0036A6"/>
                </a:solidFill>
              </a:rPr>
              <a:t>Do as I say, not as I do.</a:t>
            </a:r>
            <a:endParaRPr lang="en-US" sz="3200" b="1" kern="0" dirty="0">
              <a:solidFill>
                <a:srgbClr val="0036A6"/>
              </a:solidFill>
            </a:endParaRPr>
          </a:p>
        </p:txBody>
      </p:sp>
      <p:sp>
        <p:nvSpPr>
          <p:cNvPr id="18" name="Rectangle 17"/>
          <p:cNvSpPr/>
          <p:nvPr/>
        </p:nvSpPr>
        <p:spPr>
          <a:xfrm>
            <a:off x="5260975" y="5181600"/>
            <a:ext cx="3044825" cy="1146175"/>
          </a:xfrm>
          <a:prstGeom prst="rect">
            <a:avLst/>
          </a:prstGeom>
        </p:spPr>
        <p:txBody>
          <a:bodyPr>
            <a:spAutoFit/>
          </a:bodyPr>
          <a:lstStyle/>
          <a:p>
            <a:pPr defTabSz="914400" fontAlgn="auto">
              <a:lnSpc>
                <a:spcPct val="85000"/>
              </a:lnSpc>
              <a:spcBef>
                <a:spcPts val="0"/>
              </a:spcBef>
              <a:spcAft>
                <a:spcPts val="0"/>
              </a:spcAft>
              <a:defRPr/>
            </a:pPr>
            <a:r>
              <a:rPr lang="en-US" sz="2000" kern="0" dirty="0">
                <a:solidFill>
                  <a:srgbClr val="0036A6"/>
                </a:solidFill>
              </a:rPr>
              <a:t>File grows as process writes to it </a:t>
            </a:r>
            <a:r>
              <a:rPr lang="en-US" sz="2000" kern="0" dirty="0">
                <a:solidFill>
                  <a:srgbClr val="0036A6"/>
                </a:solidFill>
                <a:sym typeface="Wingdings"/>
              </a:rPr>
              <a:t> system must allocate space dynamically.</a:t>
            </a:r>
            <a:endParaRPr lang="en-US" sz="4000" kern="0" dirty="0">
              <a:solidFill>
                <a:srgbClr val="0036A6"/>
              </a:solidFill>
            </a:endParaRPr>
          </a:p>
        </p:txBody>
      </p:sp>
      <p:cxnSp>
        <p:nvCxnSpPr>
          <p:cNvPr id="178183" name="Straight Connector 292"/>
          <p:cNvCxnSpPr>
            <a:cxnSpLocks noChangeShapeType="1"/>
          </p:cNvCxnSpPr>
          <p:nvPr/>
        </p:nvCxnSpPr>
        <p:spPr bwMode="auto">
          <a:xfrm flipV="1">
            <a:off x="2362200" y="2286000"/>
            <a:ext cx="1717675" cy="81915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178184" name="Straight Connector 292"/>
          <p:cNvCxnSpPr>
            <a:cxnSpLocks noChangeShapeType="1"/>
            <a:endCxn id="17" idx="1"/>
          </p:cNvCxnSpPr>
          <p:nvPr/>
        </p:nvCxnSpPr>
        <p:spPr bwMode="auto">
          <a:xfrm>
            <a:off x="2365375" y="3733800"/>
            <a:ext cx="3587750" cy="268434"/>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178185" name="Straight Connector 292"/>
          <p:cNvCxnSpPr>
            <a:cxnSpLocks noChangeShapeType="1"/>
          </p:cNvCxnSpPr>
          <p:nvPr/>
        </p:nvCxnSpPr>
        <p:spPr bwMode="auto">
          <a:xfrm>
            <a:off x="3429000" y="4648200"/>
            <a:ext cx="1752600" cy="9144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10" name="Rectangle 9"/>
          <p:cNvSpPr/>
          <p:nvPr/>
        </p:nvSpPr>
        <p:spPr>
          <a:xfrm>
            <a:off x="1295400" y="5715000"/>
            <a:ext cx="3044825" cy="884238"/>
          </a:xfrm>
          <a:prstGeom prst="rect">
            <a:avLst/>
          </a:prstGeom>
        </p:spPr>
        <p:txBody>
          <a:bodyPr>
            <a:spAutoFit/>
          </a:bodyPr>
          <a:lstStyle/>
          <a:p>
            <a:pPr defTabSz="914400" fontAlgn="auto">
              <a:lnSpc>
                <a:spcPct val="85000"/>
              </a:lnSpc>
              <a:spcBef>
                <a:spcPts val="0"/>
              </a:spcBef>
              <a:spcAft>
                <a:spcPts val="0"/>
              </a:spcAft>
              <a:defRPr/>
            </a:pPr>
            <a:r>
              <a:rPr lang="en-US" sz="2000" kern="0" dirty="0">
                <a:solidFill>
                  <a:srgbClr val="0036A6"/>
                </a:solidFill>
              </a:rPr>
              <a:t>Process does not specify current file offset: the </a:t>
            </a:r>
            <a:r>
              <a:rPr lang="en-US" sz="2000" b="1" kern="0" dirty="0">
                <a:solidFill>
                  <a:srgbClr val="0036A6"/>
                </a:solidFill>
              </a:rPr>
              <a:t>system</a:t>
            </a:r>
            <a:r>
              <a:rPr lang="en-US" sz="2000" kern="0" dirty="0">
                <a:solidFill>
                  <a:srgbClr val="0036A6"/>
                </a:solidFill>
              </a:rPr>
              <a:t> remembers it.</a:t>
            </a:r>
            <a:endParaRPr lang="en-US" sz="4000" kern="0" dirty="0">
              <a:solidFill>
                <a:srgbClr val="0036A6"/>
              </a:solidFill>
            </a:endParaRPr>
          </a:p>
        </p:txBody>
      </p:sp>
      <p:cxnSp>
        <p:nvCxnSpPr>
          <p:cNvPr id="11" name="Straight Connector 292"/>
          <p:cNvCxnSpPr>
            <a:cxnSpLocks noChangeShapeType="1"/>
          </p:cNvCxnSpPr>
          <p:nvPr/>
        </p:nvCxnSpPr>
        <p:spPr bwMode="auto">
          <a:xfrm>
            <a:off x="1600200" y="4419600"/>
            <a:ext cx="304800" cy="12954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19" name="Straight Connector 292"/>
          <p:cNvCxnSpPr>
            <a:cxnSpLocks noChangeShapeType="1"/>
          </p:cNvCxnSpPr>
          <p:nvPr/>
        </p:nvCxnSpPr>
        <p:spPr bwMode="auto">
          <a:xfrm>
            <a:off x="1905000" y="4724400"/>
            <a:ext cx="0" cy="9906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8028614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m-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829050"/>
            <a:ext cx="1295400" cy="971550"/>
          </a:xfrm>
          <a:prstGeom prst="rect">
            <a:avLst/>
          </a:prstGeom>
        </p:spPr>
      </p:pic>
      <p:cxnSp>
        <p:nvCxnSpPr>
          <p:cNvPr id="20" name="Straight Connector 19"/>
          <p:cNvCxnSpPr/>
          <p:nvPr/>
        </p:nvCxnSpPr>
        <p:spPr bwMode="auto">
          <a:xfrm>
            <a:off x="5562600" y="2590800"/>
            <a:ext cx="1219200" cy="0"/>
          </a:xfrm>
          <a:prstGeom prst="line">
            <a:avLst/>
          </a:prstGeom>
          <a:solidFill>
            <a:srgbClr val="00B8FF"/>
          </a:solidFill>
          <a:ln w="9525" cap="flat" cmpd="sng" algn="ctr">
            <a:solidFill>
              <a:schemeClr val="tx1"/>
            </a:solidFill>
            <a:prstDash val="solid"/>
            <a:round/>
            <a:headEnd type="none" w="med" len="med"/>
            <a:tailEnd type="triangle" w="med" len="med"/>
          </a:ln>
          <a:effectLst/>
        </p:spPr>
      </p:cxnSp>
      <p:cxnSp>
        <p:nvCxnSpPr>
          <p:cNvPr id="80" name="Straight Connector 79"/>
          <p:cNvCxnSpPr/>
          <p:nvPr/>
        </p:nvCxnSpPr>
        <p:spPr bwMode="auto">
          <a:xfrm>
            <a:off x="5562600" y="3352800"/>
            <a:ext cx="1219200" cy="0"/>
          </a:xfrm>
          <a:prstGeom prst="line">
            <a:avLst/>
          </a:prstGeom>
          <a:solidFill>
            <a:srgbClr val="00B8FF"/>
          </a:solidFill>
          <a:ln w="9525" cap="flat" cmpd="sng" algn="ctr">
            <a:solidFill>
              <a:schemeClr val="tx1"/>
            </a:solidFill>
            <a:prstDash val="solid"/>
            <a:round/>
            <a:headEnd type="none" w="med" len="med"/>
            <a:tailEnd type="triangle" w="med" len="med"/>
          </a:ln>
          <a:effectLst/>
        </p:spPr>
      </p:cxnSp>
      <p:cxnSp>
        <p:nvCxnSpPr>
          <p:cNvPr id="81" name="Straight Connector 80"/>
          <p:cNvCxnSpPr/>
          <p:nvPr/>
        </p:nvCxnSpPr>
        <p:spPr bwMode="auto">
          <a:xfrm>
            <a:off x="5562600" y="3886200"/>
            <a:ext cx="1219200" cy="0"/>
          </a:xfrm>
          <a:prstGeom prst="line">
            <a:avLst/>
          </a:prstGeom>
          <a:solidFill>
            <a:srgbClr val="00B8FF"/>
          </a:solidFill>
          <a:ln w="9525" cap="flat" cmpd="sng" algn="ctr">
            <a:solidFill>
              <a:schemeClr val="tx1"/>
            </a:solidFill>
            <a:prstDash val="solid"/>
            <a:round/>
            <a:headEnd type="none" w="med" len="med"/>
            <a:tailEnd type="triangle" w="med" len="med"/>
          </a:ln>
          <a:effectLst/>
        </p:spPr>
      </p:cxnSp>
      <p:cxnSp>
        <p:nvCxnSpPr>
          <p:cNvPr id="82" name="Straight Connector 81"/>
          <p:cNvCxnSpPr/>
          <p:nvPr/>
        </p:nvCxnSpPr>
        <p:spPr bwMode="auto">
          <a:xfrm>
            <a:off x="5562600" y="4648200"/>
            <a:ext cx="1219200" cy="0"/>
          </a:xfrm>
          <a:prstGeom prst="line">
            <a:avLst/>
          </a:prstGeom>
          <a:solidFill>
            <a:srgbClr val="00B8FF"/>
          </a:solidFill>
          <a:ln w="9525" cap="flat" cmpd="sng" algn="ctr">
            <a:solidFill>
              <a:schemeClr val="tx1"/>
            </a:solidFill>
            <a:prstDash val="solid"/>
            <a:round/>
            <a:headEnd type="none" w="med" len="med"/>
            <a:tailEnd type="triangle" w="med" len="med"/>
          </a:ln>
          <a:effectLst/>
        </p:spPr>
      </p:cxnSp>
      <p:cxnSp>
        <p:nvCxnSpPr>
          <p:cNvPr id="83" name="Straight Connector 82"/>
          <p:cNvCxnSpPr/>
          <p:nvPr/>
        </p:nvCxnSpPr>
        <p:spPr bwMode="auto">
          <a:xfrm>
            <a:off x="5562600" y="5334000"/>
            <a:ext cx="1219200" cy="0"/>
          </a:xfrm>
          <a:prstGeom prst="line">
            <a:avLst/>
          </a:prstGeom>
          <a:solidFill>
            <a:srgbClr val="00B8FF"/>
          </a:solidFill>
          <a:ln w="9525" cap="flat" cmpd="sng" algn="ctr">
            <a:solidFill>
              <a:schemeClr val="tx1"/>
            </a:solidFill>
            <a:prstDash val="solid"/>
            <a:round/>
            <a:headEnd type="none" w="med" len="med"/>
            <a:tailEnd type="triangle" w="med" len="med"/>
          </a:ln>
          <a:effectLst/>
        </p:spPr>
      </p:cxnSp>
      <p:sp>
        <p:nvSpPr>
          <p:cNvPr id="2" name="Title 1"/>
          <p:cNvSpPr>
            <a:spLocks noGrp="1"/>
          </p:cNvSpPr>
          <p:nvPr>
            <p:ph type="title"/>
          </p:nvPr>
        </p:nvSpPr>
        <p:spPr/>
        <p:txBody>
          <a:bodyPr/>
          <a:lstStyle/>
          <a:p>
            <a:r>
              <a:rPr lang="en-US" dirty="0" smtClean="0"/>
              <a:t>Unix process view: data</a:t>
            </a:r>
            <a:endParaRPr lang="en-US" dirty="0"/>
          </a:p>
        </p:txBody>
      </p:sp>
      <p:sp>
        <p:nvSpPr>
          <p:cNvPr id="31" name="Rectangle 30"/>
          <p:cNvSpPr/>
          <p:nvPr/>
        </p:nvSpPr>
        <p:spPr bwMode="auto">
          <a:xfrm>
            <a:off x="3868738" y="2362200"/>
            <a:ext cx="1736725" cy="3657600"/>
          </a:xfrm>
          <a:prstGeom prst="rect">
            <a:avLst/>
          </a:prstGeom>
          <a:solidFill>
            <a:sysClr val="window" lastClr="FFFFFF">
              <a:lumMod val="50000"/>
            </a:sysClr>
          </a:solidFill>
          <a:ln w="19050" cap="flat" cmpd="sng" algn="ctr">
            <a:solidFill>
              <a:srgbClr val="003367"/>
            </a:solidFill>
            <a:prstDash val="solid"/>
            <a:round/>
            <a:headEnd type="none" w="med" len="med"/>
            <a:tailEnd type="none" w="med" len="med"/>
          </a:ln>
          <a:effectLst/>
        </p:spPr>
        <p:txBody>
          <a:bodyPr/>
          <a:lstStyle/>
          <a:p>
            <a:pPr marL="0" marR="0" lvl="0" indent="0" defTabSz="4572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sysClr val="windowText" lastClr="000000"/>
              </a:solidFill>
              <a:effectLst/>
              <a:uLnTx/>
              <a:uFillTx/>
              <a:cs typeface="Arial" charset="0"/>
            </a:endParaRPr>
          </a:p>
        </p:txBody>
      </p:sp>
      <p:sp>
        <p:nvSpPr>
          <p:cNvPr id="34" name="Text Box 93"/>
          <p:cNvSpPr txBox="1">
            <a:spLocks noChangeArrowheads="1"/>
          </p:cNvSpPr>
          <p:nvPr/>
        </p:nvSpPr>
        <p:spPr bwMode="auto">
          <a:xfrm>
            <a:off x="4003187" y="2386332"/>
            <a:ext cx="1467827"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t>Process</a:t>
            </a:r>
          </a:p>
        </p:txBody>
      </p:sp>
      <p:grpSp>
        <p:nvGrpSpPr>
          <p:cNvPr id="35" name="Group 9"/>
          <p:cNvGrpSpPr>
            <a:grpSpLocks/>
          </p:cNvGrpSpPr>
          <p:nvPr/>
        </p:nvGrpSpPr>
        <p:grpSpPr bwMode="auto">
          <a:xfrm>
            <a:off x="4436805" y="3200400"/>
            <a:ext cx="600591" cy="600710"/>
            <a:chOff x="4480" y="2017"/>
            <a:chExt cx="576" cy="576"/>
          </a:xfrm>
        </p:grpSpPr>
        <p:sp>
          <p:nvSpPr>
            <p:cNvPr id="48" name="Oval 10"/>
            <p:cNvSpPr>
              <a:spLocks noChangeArrowheads="1"/>
            </p:cNvSpPr>
            <p:nvPr/>
          </p:nvSpPr>
          <p:spPr bwMode="auto">
            <a:xfrm>
              <a:off x="4480" y="2017"/>
              <a:ext cx="576" cy="576"/>
            </a:xfrm>
            <a:prstGeom prst="ellipse">
              <a:avLst/>
            </a:prstGeom>
            <a:solidFill>
              <a:srgbClr val="800080"/>
            </a:solidFill>
            <a:ln w="12700">
              <a:solidFill>
                <a:srgbClr val="000000"/>
              </a:solidFill>
              <a:round/>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49" name="AutoShape 11"/>
            <p:cNvSpPr>
              <a:spLocks noChangeArrowheads="1"/>
            </p:cNvSpPr>
            <p:nvPr/>
          </p:nvSpPr>
          <p:spPr bwMode="auto">
            <a:xfrm flipH="1">
              <a:off x="4680" y="2144"/>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0" name="AutoShape 12"/>
            <p:cNvSpPr>
              <a:spLocks noChangeArrowheads="1"/>
            </p:cNvSpPr>
            <p:nvPr/>
          </p:nvSpPr>
          <p:spPr bwMode="auto">
            <a:xfrm rot="-8460389">
              <a:off x="4505" y="2094"/>
              <a:ext cx="69" cy="75"/>
            </a:xfrm>
            <a:prstGeom prst="triangle">
              <a:avLst>
                <a:gd name="adj" fmla="val 50000"/>
              </a:avLst>
            </a:prstGeom>
            <a:solidFill>
              <a:srgbClr val="000000"/>
            </a:solidFill>
            <a:ln w="12700">
              <a:solidFill>
                <a:srgbClr val="000000"/>
              </a:solid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sp>
        <p:nvSpPr>
          <p:cNvPr id="39" name="Text Box 93"/>
          <p:cNvSpPr txBox="1">
            <a:spLocks noChangeArrowheads="1"/>
          </p:cNvSpPr>
          <p:nvPr/>
        </p:nvSpPr>
        <p:spPr bwMode="auto">
          <a:xfrm>
            <a:off x="4193687" y="3733800"/>
            <a:ext cx="1086827"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t>Thread</a:t>
            </a:r>
            <a:endParaRPr kumimoji="0" lang="en-US" b="1"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endParaRPr>
          </a:p>
        </p:txBody>
      </p:sp>
      <p:sp>
        <p:nvSpPr>
          <p:cNvPr id="55" name="Snip Single Corner Rectangle 54"/>
          <p:cNvSpPr/>
          <p:nvPr/>
        </p:nvSpPr>
        <p:spPr bwMode="auto">
          <a:xfrm flipH="1">
            <a:off x="4127500" y="4408487"/>
            <a:ext cx="1219200" cy="1382713"/>
          </a:xfrm>
          <a:prstGeom prst="snip1Rect">
            <a:avLst/>
          </a:prstGeom>
          <a:solidFill>
            <a:srgbClr val="998674"/>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56" name="Text Box 93"/>
          <p:cNvSpPr txBox="1">
            <a:spLocks noChangeArrowheads="1"/>
          </p:cNvSpPr>
          <p:nvPr/>
        </p:nvSpPr>
        <p:spPr bwMode="auto">
          <a:xfrm>
            <a:off x="4124325" y="5346699"/>
            <a:ext cx="122555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b="1" dirty="0">
                <a:solidFill>
                  <a:srgbClr val="000000"/>
                </a:solidFill>
              </a:rPr>
              <a:t>Program</a:t>
            </a:r>
          </a:p>
        </p:txBody>
      </p:sp>
      <p:sp>
        <p:nvSpPr>
          <p:cNvPr id="58" name="AutoShape 21"/>
          <p:cNvSpPr>
            <a:spLocks noChangeArrowheads="1"/>
          </p:cNvSpPr>
          <p:nvPr/>
        </p:nvSpPr>
        <p:spPr bwMode="auto">
          <a:xfrm>
            <a:off x="6824663" y="2590800"/>
            <a:ext cx="1328737" cy="510886"/>
          </a:xfrm>
          <a:prstGeom prst="flowChartProcess">
            <a:avLst/>
          </a:prstGeom>
          <a:solidFill>
            <a:srgbClr val="3366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400"/>
          </a:p>
        </p:txBody>
      </p:sp>
      <p:sp>
        <p:nvSpPr>
          <p:cNvPr id="59" name="AutoShape 22"/>
          <p:cNvSpPr>
            <a:spLocks noChangeArrowheads="1"/>
          </p:cNvSpPr>
          <p:nvPr/>
        </p:nvSpPr>
        <p:spPr bwMode="auto">
          <a:xfrm>
            <a:off x="6824663" y="3327256"/>
            <a:ext cx="1328737" cy="306532"/>
          </a:xfrm>
          <a:prstGeom prst="flowChartProcess">
            <a:avLst/>
          </a:prstGeom>
          <a:solidFill>
            <a:srgbClr val="008080"/>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400"/>
          </a:p>
        </p:txBody>
      </p:sp>
      <p:sp>
        <p:nvSpPr>
          <p:cNvPr id="60" name="AutoShape 23"/>
          <p:cNvSpPr>
            <a:spLocks noChangeArrowheads="1"/>
          </p:cNvSpPr>
          <p:nvPr/>
        </p:nvSpPr>
        <p:spPr bwMode="auto">
          <a:xfrm>
            <a:off x="6824663" y="3859358"/>
            <a:ext cx="1328737" cy="510886"/>
          </a:xfrm>
          <a:prstGeom prst="flowChartProcess">
            <a:avLst/>
          </a:prstGeom>
          <a:solidFill>
            <a:srgbClr val="666699"/>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a:p>
        </p:txBody>
      </p:sp>
      <p:sp>
        <p:nvSpPr>
          <p:cNvPr id="62" name="AutoShape 25"/>
          <p:cNvSpPr>
            <a:spLocks noChangeArrowheads="1"/>
          </p:cNvSpPr>
          <p:nvPr/>
        </p:nvSpPr>
        <p:spPr bwMode="auto">
          <a:xfrm>
            <a:off x="6824663" y="4595814"/>
            <a:ext cx="1328737" cy="510886"/>
          </a:xfrm>
          <a:prstGeom prst="flowChartProcess">
            <a:avLst/>
          </a:prstGeom>
          <a:solidFill>
            <a:srgbClr val="969696"/>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600"/>
          </a:p>
        </p:txBody>
      </p:sp>
      <p:sp>
        <p:nvSpPr>
          <p:cNvPr id="63" name="AutoShape 26"/>
          <p:cNvSpPr>
            <a:spLocks noChangeArrowheads="1"/>
          </p:cNvSpPr>
          <p:nvPr/>
        </p:nvSpPr>
        <p:spPr bwMode="auto">
          <a:xfrm>
            <a:off x="6824663" y="5332268"/>
            <a:ext cx="1328737" cy="306532"/>
          </a:xfrm>
          <a:prstGeom prst="flowChartProcess">
            <a:avLst/>
          </a:prstGeom>
          <a:solidFill>
            <a:srgbClr val="800080"/>
          </a:solidFill>
          <a:ln w="12700">
            <a:solidFill>
              <a:schemeClr val="tx1"/>
            </a:solidFill>
            <a:miter lim="800000"/>
            <a:headEnd type="none" w="sm" len="sm"/>
            <a:tailEnd type="none" w="sm" len="sm"/>
          </a:ln>
        </p:spPr>
        <p:txBody>
          <a:bodyPr wrap="none" anchor="ctr" anchorCtr="1"/>
          <a:lstStyle/>
          <a:p>
            <a:pPr algn="ctr">
              <a:buClr>
                <a:srgbClr val="000000"/>
              </a:buClr>
              <a:buSzPct val="100000"/>
              <a:buFont typeface="Times New Roman" charset="0"/>
              <a:buNone/>
            </a:pPr>
            <a:endParaRPr lang="en-US" sz="1800"/>
          </a:p>
        </p:txBody>
      </p:sp>
      <p:sp>
        <p:nvSpPr>
          <p:cNvPr id="32" name="Rectangle 31"/>
          <p:cNvSpPr/>
          <p:nvPr/>
        </p:nvSpPr>
        <p:spPr bwMode="auto">
          <a:xfrm>
            <a:off x="1277938" y="4724400"/>
            <a:ext cx="1604962" cy="1219200"/>
          </a:xfrm>
          <a:prstGeom prst="rect">
            <a:avLst/>
          </a:prstGeom>
          <a:solidFill>
            <a:srgbClr val="998674">
              <a:lumMod val="60000"/>
              <a:lumOff val="40000"/>
            </a:srgbClr>
          </a:solidFill>
          <a:ln w="19050" cap="flat" cmpd="sng" algn="ctr">
            <a:solidFill>
              <a:srgbClr val="003367"/>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prstClr val="white"/>
              </a:solidFill>
              <a:effectLst/>
              <a:uLnTx/>
              <a:uFillTx/>
              <a:cs typeface="Arial" charset="0"/>
            </a:endParaRPr>
          </a:p>
        </p:txBody>
      </p:sp>
      <p:sp>
        <p:nvSpPr>
          <p:cNvPr id="33" name="Oval 32"/>
          <p:cNvSpPr/>
          <p:nvPr/>
        </p:nvSpPr>
        <p:spPr bwMode="auto">
          <a:xfrm>
            <a:off x="1280319" y="4648200"/>
            <a:ext cx="1600200" cy="152400"/>
          </a:xfrm>
          <a:prstGeom prst="ellipse">
            <a:avLst/>
          </a:prstGeom>
          <a:solidFill>
            <a:srgbClr val="998674">
              <a:lumMod val="60000"/>
              <a:lumOff val="40000"/>
            </a:srgbClr>
          </a:solidFill>
          <a:ln w="19050" cap="flat" cmpd="sng" algn="ctr">
            <a:solidFill>
              <a:srgbClr val="003367"/>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prstClr val="white"/>
              </a:solidFill>
              <a:effectLst/>
              <a:uLnTx/>
              <a:uFillTx/>
              <a:cs typeface="Arial" charset="0"/>
            </a:endParaRPr>
          </a:p>
        </p:txBody>
      </p:sp>
      <p:sp>
        <p:nvSpPr>
          <p:cNvPr id="36" name="Oval 35"/>
          <p:cNvSpPr/>
          <p:nvPr/>
        </p:nvSpPr>
        <p:spPr bwMode="auto">
          <a:xfrm>
            <a:off x="1280319" y="5867400"/>
            <a:ext cx="1600200" cy="152400"/>
          </a:xfrm>
          <a:prstGeom prst="ellipse">
            <a:avLst/>
          </a:prstGeom>
          <a:solidFill>
            <a:srgbClr val="998674">
              <a:lumMod val="60000"/>
              <a:lumOff val="40000"/>
            </a:srgbClr>
          </a:solidFill>
          <a:ln w="19050" cap="flat" cmpd="sng" algn="ctr">
            <a:solidFill>
              <a:srgbClr val="003367"/>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prstClr val="white"/>
              </a:solidFill>
              <a:effectLst/>
              <a:uLnTx/>
              <a:uFillTx/>
              <a:cs typeface="Arial" charset="0"/>
            </a:endParaRPr>
          </a:p>
        </p:txBody>
      </p:sp>
      <p:cxnSp>
        <p:nvCxnSpPr>
          <p:cNvPr id="5" name="Straight Connector 4"/>
          <p:cNvCxnSpPr/>
          <p:nvPr/>
        </p:nvCxnSpPr>
        <p:spPr bwMode="auto">
          <a:xfrm>
            <a:off x="2573338" y="2590800"/>
            <a:ext cx="12954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cxnSp>
        <p:nvCxnSpPr>
          <p:cNvPr id="44" name="Straight Connector 43"/>
          <p:cNvCxnSpPr/>
          <p:nvPr/>
        </p:nvCxnSpPr>
        <p:spPr bwMode="auto">
          <a:xfrm>
            <a:off x="2573338" y="5372099"/>
            <a:ext cx="1295400" cy="0"/>
          </a:xfrm>
          <a:prstGeom prst="line">
            <a:avLst/>
          </a:prstGeom>
          <a:solidFill>
            <a:srgbClr val="00B8FF"/>
          </a:solidFill>
          <a:ln w="38100" cap="flat" cmpd="sng" algn="ctr">
            <a:solidFill>
              <a:schemeClr val="tx1"/>
            </a:solidFill>
            <a:prstDash val="solid"/>
            <a:round/>
            <a:headEnd type="triangle" w="med" len="med"/>
            <a:tailEnd type="triangle" w="med" len="med"/>
          </a:ln>
          <a:effectLst/>
        </p:spPr>
      </p:cxnSp>
      <p:cxnSp>
        <p:nvCxnSpPr>
          <p:cNvPr id="45" name="Straight Connector 44"/>
          <p:cNvCxnSpPr/>
          <p:nvPr/>
        </p:nvCxnSpPr>
        <p:spPr bwMode="auto">
          <a:xfrm flipH="1">
            <a:off x="2573338" y="2895600"/>
            <a:ext cx="12954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cxnSp>
        <p:nvCxnSpPr>
          <p:cNvPr id="46" name="Straight Connector 45"/>
          <p:cNvCxnSpPr/>
          <p:nvPr/>
        </p:nvCxnSpPr>
        <p:spPr bwMode="auto">
          <a:xfrm flipH="1">
            <a:off x="2573338" y="3276600"/>
            <a:ext cx="12954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cxnSp>
        <p:nvCxnSpPr>
          <p:cNvPr id="51" name="Straight Connector 50"/>
          <p:cNvCxnSpPr/>
          <p:nvPr/>
        </p:nvCxnSpPr>
        <p:spPr bwMode="auto">
          <a:xfrm>
            <a:off x="2573338" y="4991100"/>
            <a:ext cx="1295400" cy="0"/>
          </a:xfrm>
          <a:prstGeom prst="line">
            <a:avLst/>
          </a:prstGeom>
          <a:solidFill>
            <a:srgbClr val="00B8FF"/>
          </a:solidFill>
          <a:ln w="38100" cap="flat" cmpd="sng" algn="ctr">
            <a:solidFill>
              <a:schemeClr val="tx1"/>
            </a:solidFill>
            <a:prstDash val="solid"/>
            <a:round/>
            <a:headEnd type="triangle" w="med" len="med"/>
            <a:tailEnd type="triangle" w="med" len="med"/>
          </a:ln>
          <a:effectLst/>
        </p:spPr>
      </p:cxnSp>
      <p:cxnSp>
        <p:nvCxnSpPr>
          <p:cNvPr id="52" name="Straight Connector 51"/>
          <p:cNvCxnSpPr/>
          <p:nvPr/>
        </p:nvCxnSpPr>
        <p:spPr bwMode="auto">
          <a:xfrm>
            <a:off x="2573338" y="3581400"/>
            <a:ext cx="12954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cxnSp>
        <p:nvCxnSpPr>
          <p:cNvPr id="53" name="Straight Connector 52"/>
          <p:cNvCxnSpPr/>
          <p:nvPr/>
        </p:nvCxnSpPr>
        <p:spPr bwMode="auto">
          <a:xfrm flipH="1">
            <a:off x="2573338" y="3746500"/>
            <a:ext cx="12954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pic>
        <p:nvPicPr>
          <p:cNvPr id="11" name="Picture 10"/>
          <p:cNvPicPr>
            <a:picLocks noChangeAspect="1"/>
          </p:cNvPicPr>
          <p:nvPr/>
        </p:nvPicPr>
        <p:blipFill>
          <a:blip r:embed="rId3"/>
          <a:stretch>
            <a:fillRect/>
          </a:stretch>
        </p:blipFill>
        <p:spPr>
          <a:xfrm>
            <a:off x="1201738" y="2362200"/>
            <a:ext cx="1066800" cy="1066800"/>
          </a:xfrm>
          <a:prstGeom prst="rect">
            <a:avLst/>
          </a:prstGeom>
        </p:spPr>
      </p:pic>
      <p:sp>
        <p:nvSpPr>
          <p:cNvPr id="54" name="Rectangle 53"/>
          <p:cNvSpPr/>
          <p:nvPr/>
        </p:nvSpPr>
        <p:spPr bwMode="auto">
          <a:xfrm>
            <a:off x="1623219" y="4876800"/>
            <a:ext cx="914400" cy="228600"/>
          </a:xfrm>
          <a:prstGeom prst="rect">
            <a:avLst/>
          </a:prstGeom>
          <a:solidFill>
            <a:srgbClr val="8B4785"/>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7" name="Rectangle 56"/>
          <p:cNvSpPr/>
          <p:nvPr/>
        </p:nvSpPr>
        <p:spPr bwMode="auto">
          <a:xfrm>
            <a:off x="1623219" y="5257799"/>
            <a:ext cx="914400" cy="228601"/>
          </a:xfrm>
          <a:prstGeom prst="rect">
            <a:avLst/>
          </a:prstGeom>
          <a:solidFill>
            <a:schemeClr val="accent5"/>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12" name="Left Brace 11"/>
          <p:cNvSpPr/>
          <p:nvPr/>
        </p:nvSpPr>
        <p:spPr bwMode="auto">
          <a:xfrm>
            <a:off x="2344738" y="2438400"/>
            <a:ext cx="155448" cy="914400"/>
          </a:xfrm>
          <a:prstGeom prst="leftBrace">
            <a:avLst/>
          </a:prstGeom>
          <a:solidFill>
            <a:srgbClr val="FFFFFF"/>
          </a:solidFill>
          <a:ln w="2857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pic>
        <p:nvPicPr>
          <p:cNvPr id="6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01738" y="3429000"/>
            <a:ext cx="1044575" cy="60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9" name="Straight Connector 68"/>
          <p:cNvCxnSpPr/>
          <p:nvPr/>
        </p:nvCxnSpPr>
        <p:spPr bwMode="auto">
          <a:xfrm>
            <a:off x="2573338" y="4267200"/>
            <a:ext cx="1295400" cy="0"/>
          </a:xfrm>
          <a:prstGeom prst="line">
            <a:avLst/>
          </a:prstGeom>
          <a:solidFill>
            <a:srgbClr val="00B8FF"/>
          </a:solidFill>
          <a:ln w="38100" cap="flat" cmpd="sng" algn="ctr">
            <a:solidFill>
              <a:schemeClr val="tx1"/>
            </a:solidFill>
            <a:prstDash val="solid"/>
            <a:round/>
            <a:headEnd type="triangle" w="med" len="med"/>
            <a:tailEnd type="triangle" w="med" len="med"/>
          </a:ln>
          <a:effectLst/>
        </p:spPr>
      </p:cxnSp>
      <p:sp>
        <p:nvSpPr>
          <p:cNvPr id="70" name="Text Box 93"/>
          <p:cNvSpPr txBox="1">
            <a:spLocks noChangeArrowheads="1"/>
          </p:cNvSpPr>
          <p:nvPr/>
        </p:nvSpPr>
        <p:spPr bwMode="auto">
          <a:xfrm>
            <a:off x="6705600" y="5815332"/>
            <a:ext cx="1544027"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0" noProof="0" dirty="0" smtClean="0">
                <a:solidFill>
                  <a:srgbClr val="000000"/>
                </a:solidFill>
              </a:rPr>
              <a:t>S</a:t>
            </a:r>
            <a:r>
              <a:rPr kumimoji="0" lang="en-US" sz="2200" b="1"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rPr>
              <a:t>egments</a:t>
            </a:r>
          </a:p>
        </p:txBody>
      </p:sp>
      <p:sp>
        <p:nvSpPr>
          <p:cNvPr id="71" name="Text Box 93"/>
          <p:cNvSpPr txBox="1">
            <a:spLocks noChangeArrowheads="1"/>
          </p:cNvSpPr>
          <p:nvPr/>
        </p:nvSpPr>
        <p:spPr bwMode="auto">
          <a:xfrm>
            <a:off x="1295400" y="5434332"/>
            <a:ext cx="1544027"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0" noProof="0" dirty="0" smtClean="0">
                <a:solidFill>
                  <a:srgbClr val="000000"/>
                </a:solidFill>
              </a:rPr>
              <a:t>Files</a:t>
            </a:r>
            <a:endParaRPr kumimoji="0" lang="en-US" sz="2200" b="1"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endParaRPr>
          </a:p>
        </p:txBody>
      </p:sp>
      <p:sp>
        <p:nvSpPr>
          <p:cNvPr id="72" name="Text Box 93"/>
          <p:cNvSpPr txBox="1">
            <a:spLocks noChangeArrowheads="1"/>
          </p:cNvSpPr>
          <p:nvPr/>
        </p:nvSpPr>
        <p:spPr bwMode="auto">
          <a:xfrm>
            <a:off x="1752600" y="1524000"/>
            <a:ext cx="2895600"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smtClean="0">
                <a:solidFill>
                  <a:srgbClr val="000000"/>
                </a:solidFill>
              </a:rPr>
              <a:t>I/O channels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00"/>
                </a:solidFill>
                <a:effectLst/>
                <a:uLnTx/>
                <a:uFillTx/>
              </a:rPr>
              <a:t>(“file descriptors”)</a:t>
            </a:r>
          </a:p>
        </p:txBody>
      </p:sp>
      <p:sp>
        <p:nvSpPr>
          <p:cNvPr id="73" name="Text Box 93"/>
          <p:cNvSpPr txBox="1">
            <a:spLocks noChangeArrowheads="1"/>
          </p:cNvSpPr>
          <p:nvPr/>
        </p:nvSpPr>
        <p:spPr bwMode="auto">
          <a:xfrm>
            <a:off x="2819400" y="2209800"/>
            <a:ext cx="8382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stdin</a:t>
            </a:r>
            <a:endParaRPr lang="en-US" sz="1800" b="1" kern="0" dirty="0" smtClean="0">
              <a:solidFill>
                <a:srgbClr val="000000"/>
              </a:solidFill>
            </a:endParaRPr>
          </a:p>
        </p:txBody>
      </p:sp>
      <p:sp>
        <p:nvSpPr>
          <p:cNvPr id="74" name="Text Box 93"/>
          <p:cNvSpPr txBox="1">
            <a:spLocks noChangeArrowheads="1"/>
          </p:cNvSpPr>
          <p:nvPr/>
        </p:nvSpPr>
        <p:spPr bwMode="auto">
          <a:xfrm>
            <a:off x="2819400" y="2514600"/>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stdout</a:t>
            </a:r>
            <a:endParaRPr lang="en-US" sz="1800" b="1" kern="0" dirty="0" smtClean="0">
              <a:solidFill>
                <a:srgbClr val="000000"/>
              </a:solidFill>
            </a:endParaRPr>
          </a:p>
        </p:txBody>
      </p:sp>
      <p:sp>
        <p:nvSpPr>
          <p:cNvPr id="75" name="Text Box 93"/>
          <p:cNvSpPr txBox="1">
            <a:spLocks noChangeArrowheads="1"/>
          </p:cNvSpPr>
          <p:nvPr/>
        </p:nvSpPr>
        <p:spPr bwMode="auto">
          <a:xfrm>
            <a:off x="2819400" y="2905087"/>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stderr</a:t>
            </a:r>
            <a:endParaRPr lang="en-US" sz="1800" b="1" kern="0" dirty="0" smtClean="0">
              <a:solidFill>
                <a:srgbClr val="000000"/>
              </a:solidFill>
            </a:endParaRPr>
          </a:p>
        </p:txBody>
      </p:sp>
      <p:sp>
        <p:nvSpPr>
          <p:cNvPr id="76" name="Text Box 93"/>
          <p:cNvSpPr txBox="1">
            <a:spLocks noChangeArrowheads="1"/>
          </p:cNvSpPr>
          <p:nvPr/>
        </p:nvSpPr>
        <p:spPr bwMode="auto">
          <a:xfrm>
            <a:off x="533400" y="3514687"/>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smtClean="0">
                <a:solidFill>
                  <a:srgbClr val="000000"/>
                </a:solidFill>
              </a:rPr>
              <a:t>pipe</a:t>
            </a:r>
          </a:p>
        </p:txBody>
      </p:sp>
      <p:sp>
        <p:nvSpPr>
          <p:cNvPr id="77" name="Text Box 93"/>
          <p:cNvSpPr txBox="1">
            <a:spLocks noChangeArrowheads="1"/>
          </p:cNvSpPr>
          <p:nvPr/>
        </p:nvSpPr>
        <p:spPr bwMode="auto">
          <a:xfrm>
            <a:off x="533400" y="2667000"/>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tty</a:t>
            </a:r>
            <a:endParaRPr lang="en-US" sz="1800" b="1" kern="0" dirty="0" smtClean="0">
              <a:solidFill>
                <a:srgbClr val="000000"/>
              </a:solidFill>
            </a:endParaRPr>
          </a:p>
        </p:txBody>
      </p:sp>
      <p:sp>
        <p:nvSpPr>
          <p:cNvPr id="78" name="Text Box 93"/>
          <p:cNvSpPr txBox="1">
            <a:spLocks noChangeArrowheads="1"/>
          </p:cNvSpPr>
          <p:nvPr/>
        </p:nvSpPr>
        <p:spPr bwMode="auto">
          <a:xfrm>
            <a:off x="457200" y="4124287"/>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smtClean="0">
                <a:solidFill>
                  <a:srgbClr val="000000"/>
                </a:solidFill>
              </a:rPr>
              <a:t>socket</a:t>
            </a:r>
          </a:p>
        </p:txBody>
      </p:sp>
      <p:sp>
        <p:nvSpPr>
          <p:cNvPr id="84" name="Text Box 93"/>
          <p:cNvSpPr txBox="1">
            <a:spLocks noChangeArrowheads="1"/>
          </p:cNvSpPr>
          <p:nvPr/>
        </p:nvSpPr>
        <p:spPr bwMode="auto">
          <a:xfrm>
            <a:off x="5181601" y="1676400"/>
            <a:ext cx="19050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noProof="0" dirty="0" smtClean="0">
                <a:solidFill>
                  <a:srgbClr val="000000"/>
                </a:solidFill>
              </a:rPr>
              <a:t>VM mappings</a:t>
            </a:r>
            <a:endParaRPr kumimoji="0" lang="en-US" sz="2200" b="1"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endParaRPr>
          </a:p>
        </p:txBody>
      </p:sp>
      <p:sp>
        <p:nvSpPr>
          <p:cNvPr id="86" name="Rectangle 85"/>
          <p:cNvSpPr/>
          <p:nvPr/>
        </p:nvSpPr>
        <p:spPr bwMode="auto">
          <a:xfrm>
            <a:off x="3886200" y="6057900"/>
            <a:ext cx="1736725" cy="304800"/>
          </a:xfrm>
          <a:prstGeom prst="rect">
            <a:avLst/>
          </a:prstGeom>
          <a:solidFill>
            <a:srgbClr val="AED6FF"/>
          </a:solidFill>
          <a:ln w="19050" cap="flat" cmpd="sng" algn="ctr">
            <a:solidFill>
              <a:srgbClr val="003367"/>
            </a:solidFill>
            <a:prstDash val="solid"/>
            <a:round/>
            <a:headEnd type="none" w="med" len="med"/>
            <a:tailEnd type="none" w="med" len="med"/>
          </a:ln>
          <a:effectLst/>
        </p:spPr>
        <p:txBody>
          <a:bodyPr/>
          <a:lstStyle/>
          <a:p>
            <a:pPr marL="0" marR="0" lvl="0" indent="0" defTabSz="4572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sysClr val="windowText" lastClr="000000"/>
              </a:solidFill>
              <a:effectLst/>
              <a:uLnTx/>
              <a:uFillTx/>
              <a:cs typeface="Arial" charset="0"/>
            </a:endParaRPr>
          </a:p>
        </p:txBody>
      </p:sp>
      <p:sp>
        <p:nvSpPr>
          <p:cNvPr id="87" name="Text Box 93"/>
          <p:cNvSpPr txBox="1">
            <a:spLocks noChangeArrowheads="1"/>
          </p:cNvSpPr>
          <p:nvPr/>
        </p:nvSpPr>
        <p:spPr bwMode="auto">
          <a:xfrm>
            <a:off x="3886200" y="6024544"/>
            <a:ext cx="17526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a:solidFill>
                  <a:srgbClr val="000000"/>
                </a:solidFill>
              </a:rPr>
              <a:t>L</a:t>
            </a:r>
            <a:r>
              <a:rPr lang="en-US" sz="1800" b="1" dirty="0" smtClean="0">
                <a:solidFill>
                  <a:srgbClr val="000000"/>
                </a:solidFill>
              </a:rPr>
              <a:t>abels: </a:t>
            </a:r>
            <a:r>
              <a:rPr lang="en-US" sz="1800" b="1" dirty="0" err="1" smtClean="0">
                <a:solidFill>
                  <a:srgbClr val="000000"/>
                </a:solidFill>
              </a:rPr>
              <a:t>uid</a:t>
            </a:r>
            <a:endParaRPr lang="en-US" sz="1800" b="1" dirty="0">
              <a:solidFill>
                <a:srgbClr val="000000"/>
              </a:solidFill>
            </a:endParaRPr>
          </a:p>
        </p:txBody>
      </p:sp>
      <p:sp>
        <p:nvSpPr>
          <p:cNvPr id="88" name="Text Box 93"/>
          <p:cNvSpPr txBox="1">
            <a:spLocks noChangeArrowheads="1"/>
          </p:cNvSpPr>
          <p:nvPr/>
        </p:nvSpPr>
        <p:spPr bwMode="auto">
          <a:xfrm>
            <a:off x="6858000" y="2667000"/>
            <a:ext cx="1295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smtClean="0">
                <a:solidFill>
                  <a:srgbClr val="000000"/>
                </a:solidFill>
              </a:rPr>
              <a:t>text</a:t>
            </a:r>
            <a:endParaRPr lang="en-US" sz="1800" b="1" dirty="0">
              <a:solidFill>
                <a:srgbClr val="000000"/>
              </a:solidFill>
            </a:endParaRPr>
          </a:p>
        </p:txBody>
      </p:sp>
      <p:sp>
        <p:nvSpPr>
          <p:cNvPr id="89" name="Text Box 93"/>
          <p:cNvSpPr txBox="1">
            <a:spLocks noChangeArrowheads="1"/>
          </p:cNvSpPr>
          <p:nvPr/>
        </p:nvSpPr>
        <p:spPr bwMode="auto">
          <a:xfrm>
            <a:off x="6858000" y="3276600"/>
            <a:ext cx="1295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smtClean="0">
                <a:solidFill>
                  <a:srgbClr val="000000"/>
                </a:solidFill>
              </a:rPr>
              <a:t>data</a:t>
            </a:r>
            <a:endParaRPr lang="en-US" sz="1800" b="1" dirty="0">
              <a:solidFill>
                <a:srgbClr val="000000"/>
              </a:solidFill>
            </a:endParaRPr>
          </a:p>
        </p:txBody>
      </p:sp>
      <p:sp>
        <p:nvSpPr>
          <p:cNvPr id="90" name="Text Box 93"/>
          <p:cNvSpPr txBox="1">
            <a:spLocks noChangeArrowheads="1"/>
          </p:cNvSpPr>
          <p:nvPr/>
        </p:nvSpPr>
        <p:spPr bwMode="auto">
          <a:xfrm>
            <a:off x="6858000" y="3971887"/>
            <a:ext cx="1295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a:solidFill>
                  <a:srgbClr val="000000"/>
                </a:solidFill>
              </a:rPr>
              <a:t>a</a:t>
            </a:r>
            <a:r>
              <a:rPr lang="en-US" sz="1800" b="1" dirty="0" smtClean="0">
                <a:solidFill>
                  <a:srgbClr val="000000"/>
                </a:solidFill>
              </a:rPr>
              <a:t>non VM</a:t>
            </a:r>
            <a:endParaRPr lang="en-US" sz="1800" b="1" dirty="0">
              <a:solidFill>
                <a:srgbClr val="000000"/>
              </a:solidFill>
            </a:endParaRPr>
          </a:p>
        </p:txBody>
      </p:sp>
      <p:sp>
        <p:nvSpPr>
          <p:cNvPr id="91" name="Text Box 93"/>
          <p:cNvSpPr txBox="1">
            <a:spLocks noChangeArrowheads="1"/>
          </p:cNvSpPr>
          <p:nvPr/>
        </p:nvSpPr>
        <p:spPr bwMode="auto">
          <a:xfrm>
            <a:off x="6858000" y="4657687"/>
            <a:ext cx="1295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a:solidFill>
                  <a:srgbClr val="000000"/>
                </a:solidFill>
              </a:rPr>
              <a:t>e</a:t>
            </a:r>
            <a:r>
              <a:rPr lang="en-US" sz="1800" b="1" dirty="0" smtClean="0">
                <a:solidFill>
                  <a:srgbClr val="000000"/>
                </a:solidFill>
              </a:rPr>
              <a:t>tc.</a:t>
            </a:r>
            <a:endParaRPr lang="en-US" sz="1800" b="1" dirty="0">
              <a:solidFill>
                <a:srgbClr val="000000"/>
              </a:solidFill>
            </a:endParaRPr>
          </a:p>
        </p:txBody>
      </p:sp>
      <p:sp>
        <p:nvSpPr>
          <p:cNvPr id="92" name="Text Box 93"/>
          <p:cNvSpPr txBox="1">
            <a:spLocks noChangeArrowheads="1"/>
          </p:cNvSpPr>
          <p:nvPr/>
        </p:nvSpPr>
        <p:spPr bwMode="auto">
          <a:xfrm>
            <a:off x="6858000" y="5267287"/>
            <a:ext cx="1295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a:solidFill>
                  <a:srgbClr val="000000"/>
                </a:solidFill>
              </a:rPr>
              <a:t>e</a:t>
            </a:r>
            <a:r>
              <a:rPr lang="en-US" sz="1800" b="1" dirty="0" smtClean="0">
                <a:solidFill>
                  <a:srgbClr val="000000"/>
                </a:solidFill>
              </a:rPr>
              <a:t>tc.</a:t>
            </a:r>
            <a:endParaRPr lang="en-US" sz="1800" b="1" dirty="0">
              <a:solidFill>
                <a:srgbClr val="000000"/>
              </a:solidFill>
            </a:endParaRPr>
          </a:p>
        </p:txBody>
      </p:sp>
    </p:spTree>
    <p:extLst>
      <p:ext uri="{BB962C8B-B14F-4D97-AF65-F5344CB8AC3E}">
        <p14:creationId xmlns:p14="http://schemas.microsoft.com/office/powerpoint/2010/main" val="278213370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Processes reference objects</a:t>
            </a:r>
            <a:endParaRPr lang="en-US" dirty="0"/>
          </a:p>
        </p:txBody>
      </p:sp>
      <p:sp>
        <p:nvSpPr>
          <p:cNvPr id="3" name="Rectangle 2"/>
          <p:cNvSpPr/>
          <p:nvPr/>
        </p:nvSpPr>
        <p:spPr bwMode="auto">
          <a:xfrm>
            <a:off x="4016110" y="1752600"/>
            <a:ext cx="1013090" cy="1828800"/>
          </a:xfrm>
          <a:prstGeom prst="rect">
            <a:avLst/>
          </a:prstGeom>
          <a:solidFill>
            <a:sysClr val="window" lastClr="FFFFFF">
              <a:lumMod val="50000"/>
            </a:sysClr>
          </a:solidFill>
          <a:ln w="19050" cap="flat" cmpd="sng" algn="ctr">
            <a:solidFill>
              <a:srgbClr val="003367"/>
            </a:solidFill>
            <a:prstDash val="solid"/>
            <a:round/>
            <a:headEnd type="none" w="med" len="med"/>
            <a:tailEnd type="none" w="med" len="med"/>
          </a:ln>
          <a:effectLst/>
        </p:spPr>
        <p:txBody>
          <a:bodyPr/>
          <a:lstStyle/>
          <a:p>
            <a:pPr marL="0" marR="0" lvl="0" indent="0" defTabSz="4572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sysClr val="windowText" lastClr="000000"/>
              </a:solidFill>
              <a:effectLst/>
              <a:uLnTx/>
              <a:uFillTx/>
              <a:cs typeface="Arial" charset="0"/>
            </a:endParaRPr>
          </a:p>
        </p:txBody>
      </p:sp>
      <p:grpSp>
        <p:nvGrpSpPr>
          <p:cNvPr id="4" name="Group 9"/>
          <p:cNvGrpSpPr>
            <a:grpSpLocks/>
          </p:cNvGrpSpPr>
          <p:nvPr/>
        </p:nvGrpSpPr>
        <p:grpSpPr bwMode="auto">
          <a:xfrm>
            <a:off x="4222360" y="1905000"/>
            <a:ext cx="600591" cy="600710"/>
            <a:chOff x="4480" y="2017"/>
            <a:chExt cx="576" cy="576"/>
          </a:xfrm>
        </p:grpSpPr>
        <p:sp>
          <p:nvSpPr>
            <p:cNvPr id="5" name="Oval 10"/>
            <p:cNvSpPr>
              <a:spLocks noChangeArrowheads="1"/>
            </p:cNvSpPr>
            <p:nvPr/>
          </p:nvSpPr>
          <p:spPr bwMode="auto">
            <a:xfrm>
              <a:off x="4480" y="2017"/>
              <a:ext cx="576" cy="576"/>
            </a:xfrm>
            <a:prstGeom prst="ellipse">
              <a:avLst/>
            </a:prstGeom>
            <a:solidFill>
              <a:srgbClr val="800080"/>
            </a:solidFill>
            <a:ln w="12700">
              <a:solidFill>
                <a:srgbClr val="000000"/>
              </a:solidFill>
              <a:round/>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6" name="AutoShape 11"/>
            <p:cNvSpPr>
              <a:spLocks noChangeArrowheads="1"/>
            </p:cNvSpPr>
            <p:nvPr/>
          </p:nvSpPr>
          <p:spPr bwMode="auto">
            <a:xfrm flipH="1">
              <a:off x="4680" y="2144"/>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7" name="AutoShape 12"/>
            <p:cNvSpPr>
              <a:spLocks noChangeArrowheads="1"/>
            </p:cNvSpPr>
            <p:nvPr/>
          </p:nvSpPr>
          <p:spPr bwMode="auto">
            <a:xfrm rot="-8460389">
              <a:off x="4505" y="2094"/>
              <a:ext cx="69" cy="75"/>
            </a:xfrm>
            <a:prstGeom prst="triangle">
              <a:avLst>
                <a:gd name="adj" fmla="val 50000"/>
              </a:avLst>
            </a:prstGeom>
            <a:solidFill>
              <a:srgbClr val="000000"/>
            </a:solidFill>
            <a:ln w="12700">
              <a:solidFill>
                <a:srgbClr val="000000"/>
              </a:solid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sp>
        <p:nvSpPr>
          <p:cNvPr id="8" name="Snip Single Corner Rectangle 7"/>
          <p:cNvSpPr/>
          <p:nvPr/>
        </p:nvSpPr>
        <p:spPr bwMode="auto">
          <a:xfrm flipH="1">
            <a:off x="4186711" y="2667000"/>
            <a:ext cx="671889" cy="762000"/>
          </a:xfrm>
          <a:prstGeom prst="snip1Rect">
            <a:avLst/>
          </a:prstGeom>
          <a:solidFill>
            <a:srgbClr val="998674"/>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6" name="Rectangle 15"/>
          <p:cNvSpPr/>
          <p:nvPr/>
        </p:nvSpPr>
        <p:spPr bwMode="auto">
          <a:xfrm>
            <a:off x="1464996" y="1981200"/>
            <a:ext cx="1604962" cy="1219200"/>
          </a:xfrm>
          <a:prstGeom prst="rect">
            <a:avLst/>
          </a:prstGeom>
          <a:solidFill>
            <a:srgbClr val="998674">
              <a:lumMod val="60000"/>
              <a:lumOff val="40000"/>
            </a:srgbClr>
          </a:solidFill>
          <a:ln w="19050" cap="flat" cmpd="sng" algn="ctr">
            <a:solidFill>
              <a:srgbClr val="003367"/>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prstClr val="white"/>
              </a:solidFill>
              <a:effectLst/>
              <a:uLnTx/>
              <a:uFillTx/>
              <a:cs typeface="Arial" charset="0"/>
            </a:endParaRPr>
          </a:p>
        </p:txBody>
      </p:sp>
      <p:sp>
        <p:nvSpPr>
          <p:cNvPr id="17" name="Oval 16"/>
          <p:cNvSpPr/>
          <p:nvPr/>
        </p:nvSpPr>
        <p:spPr bwMode="auto">
          <a:xfrm>
            <a:off x="1467377" y="1905000"/>
            <a:ext cx="1600200" cy="152400"/>
          </a:xfrm>
          <a:prstGeom prst="ellipse">
            <a:avLst/>
          </a:prstGeom>
          <a:solidFill>
            <a:srgbClr val="998674">
              <a:lumMod val="60000"/>
              <a:lumOff val="40000"/>
            </a:srgbClr>
          </a:solidFill>
          <a:ln w="19050" cap="flat" cmpd="sng" algn="ctr">
            <a:solidFill>
              <a:srgbClr val="003367"/>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prstClr val="white"/>
              </a:solidFill>
              <a:effectLst/>
              <a:uLnTx/>
              <a:uFillTx/>
              <a:cs typeface="Arial" charset="0"/>
            </a:endParaRPr>
          </a:p>
        </p:txBody>
      </p:sp>
      <p:sp>
        <p:nvSpPr>
          <p:cNvPr id="20" name="Oval 19"/>
          <p:cNvSpPr/>
          <p:nvPr/>
        </p:nvSpPr>
        <p:spPr bwMode="auto">
          <a:xfrm>
            <a:off x="1467377" y="3124200"/>
            <a:ext cx="1600200" cy="152400"/>
          </a:xfrm>
          <a:prstGeom prst="ellipse">
            <a:avLst/>
          </a:prstGeom>
          <a:solidFill>
            <a:srgbClr val="998674">
              <a:lumMod val="60000"/>
              <a:lumOff val="40000"/>
            </a:srgbClr>
          </a:solidFill>
          <a:ln w="19050" cap="flat" cmpd="sng" algn="ctr">
            <a:solidFill>
              <a:srgbClr val="003367"/>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prstClr val="white"/>
              </a:solidFill>
              <a:effectLst/>
              <a:uLnTx/>
              <a:uFillTx/>
              <a:cs typeface="Arial" charset="0"/>
            </a:endParaRPr>
          </a:p>
        </p:txBody>
      </p:sp>
      <p:cxnSp>
        <p:nvCxnSpPr>
          <p:cNvPr id="23" name="Straight Connector 22"/>
          <p:cNvCxnSpPr/>
          <p:nvPr/>
        </p:nvCxnSpPr>
        <p:spPr bwMode="auto">
          <a:xfrm>
            <a:off x="2760396" y="2628899"/>
            <a:ext cx="1295400" cy="0"/>
          </a:xfrm>
          <a:prstGeom prst="line">
            <a:avLst/>
          </a:prstGeom>
          <a:solidFill>
            <a:srgbClr val="00B8FF"/>
          </a:solidFill>
          <a:ln w="38100" cap="flat" cmpd="sng" algn="ctr">
            <a:solidFill>
              <a:schemeClr val="tx1"/>
            </a:solidFill>
            <a:prstDash val="solid"/>
            <a:round/>
            <a:headEnd type="triangle" w="med" len="med"/>
            <a:tailEnd type="triangle" w="med" len="med"/>
          </a:ln>
          <a:effectLst/>
        </p:spPr>
      </p:cxnSp>
      <p:cxnSp>
        <p:nvCxnSpPr>
          <p:cNvPr id="24" name="Straight Connector 23"/>
          <p:cNvCxnSpPr/>
          <p:nvPr/>
        </p:nvCxnSpPr>
        <p:spPr bwMode="auto">
          <a:xfrm>
            <a:off x="2760396" y="2247900"/>
            <a:ext cx="1295400" cy="0"/>
          </a:xfrm>
          <a:prstGeom prst="line">
            <a:avLst/>
          </a:prstGeom>
          <a:solidFill>
            <a:srgbClr val="00B8FF"/>
          </a:solidFill>
          <a:ln w="38100" cap="flat" cmpd="sng" algn="ctr">
            <a:solidFill>
              <a:schemeClr val="tx1"/>
            </a:solidFill>
            <a:prstDash val="solid"/>
            <a:round/>
            <a:headEnd type="triangle" w="med" len="med"/>
            <a:tailEnd type="triangle" w="med" len="med"/>
          </a:ln>
          <a:effectLst/>
        </p:spPr>
      </p:cxnSp>
      <p:sp>
        <p:nvSpPr>
          <p:cNvPr id="25" name="Rectangle 24"/>
          <p:cNvSpPr/>
          <p:nvPr/>
        </p:nvSpPr>
        <p:spPr bwMode="auto">
          <a:xfrm>
            <a:off x="1810277" y="2133600"/>
            <a:ext cx="914400" cy="228600"/>
          </a:xfrm>
          <a:prstGeom prst="rect">
            <a:avLst/>
          </a:prstGeom>
          <a:solidFill>
            <a:srgbClr val="8B4785"/>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6" name="Rectangle 25"/>
          <p:cNvSpPr/>
          <p:nvPr/>
        </p:nvSpPr>
        <p:spPr bwMode="auto">
          <a:xfrm>
            <a:off x="1810277" y="2514599"/>
            <a:ext cx="914400" cy="228601"/>
          </a:xfrm>
          <a:prstGeom prst="rect">
            <a:avLst/>
          </a:prstGeom>
          <a:solidFill>
            <a:schemeClr val="accent5"/>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7" name="Text Box 93"/>
          <p:cNvSpPr txBox="1">
            <a:spLocks noChangeArrowheads="1"/>
          </p:cNvSpPr>
          <p:nvPr/>
        </p:nvSpPr>
        <p:spPr bwMode="auto">
          <a:xfrm>
            <a:off x="1482458" y="2691132"/>
            <a:ext cx="1544027"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0" noProof="0" dirty="0" smtClean="0">
                <a:solidFill>
                  <a:srgbClr val="000000"/>
                </a:solidFill>
              </a:rPr>
              <a:t>Files</a:t>
            </a:r>
            <a:endParaRPr kumimoji="0" lang="en-US" sz="2200" b="1"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endParaRPr>
          </a:p>
        </p:txBody>
      </p:sp>
      <p:cxnSp>
        <p:nvCxnSpPr>
          <p:cNvPr id="19" name="Straight Connector 18"/>
          <p:cNvCxnSpPr/>
          <p:nvPr/>
        </p:nvCxnSpPr>
        <p:spPr bwMode="auto">
          <a:xfrm>
            <a:off x="5029200" y="1878156"/>
            <a:ext cx="1219200" cy="0"/>
          </a:xfrm>
          <a:prstGeom prst="line">
            <a:avLst/>
          </a:prstGeom>
          <a:solidFill>
            <a:srgbClr val="00B8FF"/>
          </a:solidFill>
          <a:ln w="9525" cap="flat" cmpd="sng" algn="ctr">
            <a:solidFill>
              <a:schemeClr val="tx1"/>
            </a:solidFill>
            <a:prstDash val="solid"/>
            <a:round/>
            <a:headEnd type="none" w="med" len="med"/>
            <a:tailEnd type="triangle" w="med" len="med"/>
          </a:ln>
          <a:effectLst/>
        </p:spPr>
      </p:cxnSp>
      <p:cxnSp>
        <p:nvCxnSpPr>
          <p:cNvPr id="21" name="Straight Connector 20"/>
          <p:cNvCxnSpPr/>
          <p:nvPr/>
        </p:nvCxnSpPr>
        <p:spPr bwMode="auto">
          <a:xfrm>
            <a:off x="5029200" y="2640156"/>
            <a:ext cx="1219200" cy="0"/>
          </a:xfrm>
          <a:prstGeom prst="line">
            <a:avLst/>
          </a:prstGeom>
          <a:solidFill>
            <a:srgbClr val="00B8FF"/>
          </a:solidFill>
          <a:ln w="9525" cap="flat" cmpd="sng" algn="ctr">
            <a:solidFill>
              <a:schemeClr val="tx1"/>
            </a:solidFill>
            <a:prstDash val="solid"/>
            <a:round/>
            <a:headEnd type="none" w="med" len="med"/>
            <a:tailEnd type="triangle" w="med" len="med"/>
          </a:ln>
          <a:effectLst/>
        </p:spPr>
      </p:cxnSp>
      <p:cxnSp>
        <p:nvCxnSpPr>
          <p:cNvPr id="28" name="Straight Connector 27"/>
          <p:cNvCxnSpPr/>
          <p:nvPr/>
        </p:nvCxnSpPr>
        <p:spPr bwMode="auto">
          <a:xfrm>
            <a:off x="5029200" y="3173556"/>
            <a:ext cx="1219200" cy="0"/>
          </a:xfrm>
          <a:prstGeom prst="line">
            <a:avLst/>
          </a:prstGeom>
          <a:solidFill>
            <a:srgbClr val="00B8FF"/>
          </a:solidFill>
          <a:ln w="9525" cap="flat" cmpd="sng" algn="ctr">
            <a:solidFill>
              <a:schemeClr val="tx1"/>
            </a:solidFill>
            <a:prstDash val="solid"/>
            <a:round/>
            <a:headEnd type="none" w="med" len="med"/>
            <a:tailEnd type="triangle" w="med" len="med"/>
          </a:ln>
          <a:effectLst/>
        </p:spPr>
      </p:cxnSp>
      <p:sp>
        <p:nvSpPr>
          <p:cNvPr id="31" name="AutoShape 21"/>
          <p:cNvSpPr>
            <a:spLocks noChangeArrowheads="1"/>
          </p:cNvSpPr>
          <p:nvPr/>
        </p:nvSpPr>
        <p:spPr bwMode="auto">
          <a:xfrm>
            <a:off x="6291263" y="1878156"/>
            <a:ext cx="1328737" cy="510886"/>
          </a:xfrm>
          <a:prstGeom prst="flowChartProcess">
            <a:avLst/>
          </a:prstGeom>
          <a:solidFill>
            <a:srgbClr val="3366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400"/>
          </a:p>
        </p:txBody>
      </p:sp>
      <p:sp>
        <p:nvSpPr>
          <p:cNvPr id="32" name="AutoShape 22"/>
          <p:cNvSpPr>
            <a:spLocks noChangeArrowheads="1"/>
          </p:cNvSpPr>
          <p:nvPr/>
        </p:nvSpPr>
        <p:spPr bwMode="auto">
          <a:xfrm>
            <a:off x="6291263" y="2614612"/>
            <a:ext cx="1328737" cy="306532"/>
          </a:xfrm>
          <a:prstGeom prst="flowChartProcess">
            <a:avLst/>
          </a:prstGeom>
          <a:solidFill>
            <a:srgbClr val="008080"/>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400"/>
          </a:p>
        </p:txBody>
      </p:sp>
      <p:sp>
        <p:nvSpPr>
          <p:cNvPr id="33" name="AutoShape 23"/>
          <p:cNvSpPr>
            <a:spLocks noChangeArrowheads="1"/>
          </p:cNvSpPr>
          <p:nvPr/>
        </p:nvSpPr>
        <p:spPr bwMode="auto">
          <a:xfrm>
            <a:off x="6291263" y="3146714"/>
            <a:ext cx="1328737" cy="510886"/>
          </a:xfrm>
          <a:prstGeom prst="flowChartProcess">
            <a:avLst/>
          </a:prstGeom>
          <a:solidFill>
            <a:srgbClr val="666699"/>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a:p>
        </p:txBody>
      </p:sp>
      <p:sp>
        <p:nvSpPr>
          <p:cNvPr id="37" name="Text Box 93"/>
          <p:cNvSpPr txBox="1">
            <a:spLocks noChangeArrowheads="1"/>
          </p:cNvSpPr>
          <p:nvPr/>
        </p:nvSpPr>
        <p:spPr bwMode="auto">
          <a:xfrm>
            <a:off x="6324600" y="1954356"/>
            <a:ext cx="1295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smtClean="0">
                <a:solidFill>
                  <a:srgbClr val="000000"/>
                </a:solidFill>
              </a:rPr>
              <a:t>text</a:t>
            </a:r>
            <a:endParaRPr lang="en-US" sz="1800" b="1" dirty="0">
              <a:solidFill>
                <a:srgbClr val="000000"/>
              </a:solidFill>
            </a:endParaRPr>
          </a:p>
        </p:txBody>
      </p:sp>
      <p:sp>
        <p:nvSpPr>
          <p:cNvPr id="38" name="Text Box 93"/>
          <p:cNvSpPr txBox="1">
            <a:spLocks noChangeArrowheads="1"/>
          </p:cNvSpPr>
          <p:nvPr/>
        </p:nvSpPr>
        <p:spPr bwMode="auto">
          <a:xfrm>
            <a:off x="6324600" y="2563956"/>
            <a:ext cx="1295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smtClean="0">
                <a:solidFill>
                  <a:srgbClr val="000000"/>
                </a:solidFill>
              </a:rPr>
              <a:t>data</a:t>
            </a:r>
            <a:endParaRPr lang="en-US" sz="1800" b="1" dirty="0">
              <a:solidFill>
                <a:srgbClr val="000000"/>
              </a:solidFill>
            </a:endParaRPr>
          </a:p>
        </p:txBody>
      </p:sp>
      <p:sp>
        <p:nvSpPr>
          <p:cNvPr id="39" name="Text Box 93"/>
          <p:cNvSpPr txBox="1">
            <a:spLocks noChangeArrowheads="1"/>
          </p:cNvSpPr>
          <p:nvPr/>
        </p:nvSpPr>
        <p:spPr bwMode="auto">
          <a:xfrm>
            <a:off x="6324600" y="3259243"/>
            <a:ext cx="1295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a:solidFill>
                  <a:srgbClr val="000000"/>
                </a:solidFill>
              </a:rPr>
              <a:t>a</a:t>
            </a:r>
            <a:r>
              <a:rPr lang="en-US" sz="1800" b="1" dirty="0" smtClean="0">
                <a:solidFill>
                  <a:srgbClr val="000000"/>
                </a:solidFill>
              </a:rPr>
              <a:t>non VM</a:t>
            </a:r>
            <a:endParaRPr lang="en-US" sz="1800" b="1" dirty="0">
              <a:solidFill>
                <a:srgbClr val="000000"/>
              </a:solidFill>
            </a:endParaRPr>
          </a:p>
        </p:txBody>
      </p:sp>
    </p:spTree>
    <p:extLst>
      <p:ext uri="{BB962C8B-B14F-4D97-AF65-F5344CB8AC3E}">
        <p14:creationId xmlns:p14="http://schemas.microsoft.com/office/powerpoint/2010/main" val="90965971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Fork clones all references</a:t>
            </a:r>
            <a:endParaRPr lang="en-US" dirty="0"/>
          </a:p>
        </p:txBody>
      </p:sp>
      <p:sp>
        <p:nvSpPr>
          <p:cNvPr id="3" name="Rectangle 2"/>
          <p:cNvSpPr/>
          <p:nvPr/>
        </p:nvSpPr>
        <p:spPr bwMode="auto">
          <a:xfrm>
            <a:off x="4016110" y="1752600"/>
            <a:ext cx="1013090" cy="1828800"/>
          </a:xfrm>
          <a:prstGeom prst="rect">
            <a:avLst/>
          </a:prstGeom>
          <a:solidFill>
            <a:sysClr val="window" lastClr="FFFFFF">
              <a:lumMod val="50000"/>
            </a:sysClr>
          </a:solidFill>
          <a:ln w="19050" cap="flat" cmpd="sng" algn="ctr">
            <a:solidFill>
              <a:srgbClr val="003367"/>
            </a:solidFill>
            <a:prstDash val="solid"/>
            <a:round/>
            <a:headEnd type="none" w="med" len="med"/>
            <a:tailEnd type="none" w="med" len="med"/>
          </a:ln>
          <a:effectLst/>
        </p:spPr>
        <p:txBody>
          <a:bodyPr/>
          <a:lstStyle/>
          <a:p>
            <a:pPr marL="0" marR="0" lvl="0" indent="0" defTabSz="4572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sysClr val="windowText" lastClr="000000"/>
              </a:solidFill>
              <a:effectLst/>
              <a:uLnTx/>
              <a:uFillTx/>
              <a:cs typeface="Arial" charset="0"/>
            </a:endParaRPr>
          </a:p>
        </p:txBody>
      </p:sp>
      <p:grpSp>
        <p:nvGrpSpPr>
          <p:cNvPr id="4" name="Group 9"/>
          <p:cNvGrpSpPr>
            <a:grpSpLocks/>
          </p:cNvGrpSpPr>
          <p:nvPr/>
        </p:nvGrpSpPr>
        <p:grpSpPr bwMode="auto">
          <a:xfrm>
            <a:off x="4222360" y="1905000"/>
            <a:ext cx="600591" cy="600710"/>
            <a:chOff x="4480" y="2017"/>
            <a:chExt cx="576" cy="576"/>
          </a:xfrm>
        </p:grpSpPr>
        <p:sp>
          <p:nvSpPr>
            <p:cNvPr id="5" name="Oval 10"/>
            <p:cNvSpPr>
              <a:spLocks noChangeArrowheads="1"/>
            </p:cNvSpPr>
            <p:nvPr/>
          </p:nvSpPr>
          <p:spPr bwMode="auto">
            <a:xfrm>
              <a:off x="4480" y="2017"/>
              <a:ext cx="576" cy="576"/>
            </a:xfrm>
            <a:prstGeom prst="ellipse">
              <a:avLst/>
            </a:prstGeom>
            <a:solidFill>
              <a:srgbClr val="800080"/>
            </a:solidFill>
            <a:ln w="12700">
              <a:solidFill>
                <a:srgbClr val="000000"/>
              </a:solidFill>
              <a:round/>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6" name="AutoShape 11"/>
            <p:cNvSpPr>
              <a:spLocks noChangeArrowheads="1"/>
            </p:cNvSpPr>
            <p:nvPr/>
          </p:nvSpPr>
          <p:spPr bwMode="auto">
            <a:xfrm flipH="1">
              <a:off x="4680" y="2144"/>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7" name="AutoShape 12"/>
            <p:cNvSpPr>
              <a:spLocks noChangeArrowheads="1"/>
            </p:cNvSpPr>
            <p:nvPr/>
          </p:nvSpPr>
          <p:spPr bwMode="auto">
            <a:xfrm rot="-8460389">
              <a:off x="4505" y="2094"/>
              <a:ext cx="69" cy="75"/>
            </a:xfrm>
            <a:prstGeom prst="triangle">
              <a:avLst>
                <a:gd name="adj" fmla="val 50000"/>
              </a:avLst>
            </a:prstGeom>
            <a:solidFill>
              <a:srgbClr val="000000"/>
            </a:solidFill>
            <a:ln w="12700">
              <a:solidFill>
                <a:srgbClr val="000000"/>
              </a:solid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sp>
        <p:nvSpPr>
          <p:cNvPr id="8" name="Snip Single Corner Rectangle 7"/>
          <p:cNvSpPr/>
          <p:nvPr/>
        </p:nvSpPr>
        <p:spPr bwMode="auto">
          <a:xfrm flipH="1">
            <a:off x="4186711" y="2667000"/>
            <a:ext cx="671889" cy="762000"/>
          </a:xfrm>
          <a:prstGeom prst="snip1Rect">
            <a:avLst/>
          </a:prstGeom>
          <a:solidFill>
            <a:srgbClr val="998674"/>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sp>
        <p:nvSpPr>
          <p:cNvPr id="16" name="Rectangle 15"/>
          <p:cNvSpPr/>
          <p:nvPr/>
        </p:nvSpPr>
        <p:spPr bwMode="auto">
          <a:xfrm>
            <a:off x="1464996" y="1981200"/>
            <a:ext cx="1604962" cy="1219200"/>
          </a:xfrm>
          <a:prstGeom prst="rect">
            <a:avLst/>
          </a:prstGeom>
          <a:solidFill>
            <a:srgbClr val="998674">
              <a:lumMod val="60000"/>
              <a:lumOff val="40000"/>
            </a:srgbClr>
          </a:solidFill>
          <a:ln w="19050" cap="flat" cmpd="sng" algn="ctr">
            <a:solidFill>
              <a:srgbClr val="003367"/>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prstClr val="white"/>
              </a:solidFill>
              <a:effectLst/>
              <a:uLnTx/>
              <a:uFillTx/>
              <a:cs typeface="Arial" charset="0"/>
            </a:endParaRPr>
          </a:p>
        </p:txBody>
      </p:sp>
      <p:sp>
        <p:nvSpPr>
          <p:cNvPr id="17" name="Oval 16"/>
          <p:cNvSpPr/>
          <p:nvPr/>
        </p:nvSpPr>
        <p:spPr bwMode="auto">
          <a:xfrm>
            <a:off x="1467377" y="1905000"/>
            <a:ext cx="1600200" cy="152400"/>
          </a:xfrm>
          <a:prstGeom prst="ellipse">
            <a:avLst/>
          </a:prstGeom>
          <a:solidFill>
            <a:srgbClr val="998674">
              <a:lumMod val="60000"/>
              <a:lumOff val="40000"/>
            </a:srgbClr>
          </a:solidFill>
          <a:ln w="19050" cap="flat" cmpd="sng" algn="ctr">
            <a:solidFill>
              <a:srgbClr val="003367"/>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prstClr val="white"/>
              </a:solidFill>
              <a:effectLst/>
              <a:uLnTx/>
              <a:uFillTx/>
              <a:cs typeface="Arial" charset="0"/>
            </a:endParaRPr>
          </a:p>
        </p:txBody>
      </p:sp>
      <p:sp>
        <p:nvSpPr>
          <p:cNvPr id="20" name="Oval 19"/>
          <p:cNvSpPr/>
          <p:nvPr/>
        </p:nvSpPr>
        <p:spPr bwMode="auto">
          <a:xfrm>
            <a:off x="1467377" y="3124200"/>
            <a:ext cx="1600200" cy="152400"/>
          </a:xfrm>
          <a:prstGeom prst="ellipse">
            <a:avLst/>
          </a:prstGeom>
          <a:solidFill>
            <a:srgbClr val="998674">
              <a:lumMod val="60000"/>
              <a:lumOff val="40000"/>
            </a:srgbClr>
          </a:solidFill>
          <a:ln w="19050" cap="flat" cmpd="sng" algn="ctr">
            <a:solidFill>
              <a:srgbClr val="003367"/>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prstClr val="white"/>
              </a:solidFill>
              <a:effectLst/>
              <a:uLnTx/>
              <a:uFillTx/>
              <a:cs typeface="Arial" charset="0"/>
            </a:endParaRPr>
          </a:p>
        </p:txBody>
      </p:sp>
      <p:cxnSp>
        <p:nvCxnSpPr>
          <p:cNvPr id="23" name="Straight Connector 22"/>
          <p:cNvCxnSpPr/>
          <p:nvPr/>
        </p:nvCxnSpPr>
        <p:spPr bwMode="auto">
          <a:xfrm>
            <a:off x="2760396" y="2628899"/>
            <a:ext cx="1295400" cy="0"/>
          </a:xfrm>
          <a:prstGeom prst="line">
            <a:avLst/>
          </a:prstGeom>
          <a:solidFill>
            <a:srgbClr val="00B8FF"/>
          </a:solidFill>
          <a:ln w="38100" cap="flat" cmpd="sng" algn="ctr">
            <a:solidFill>
              <a:schemeClr val="tx1"/>
            </a:solidFill>
            <a:prstDash val="solid"/>
            <a:round/>
            <a:headEnd type="triangle" w="med" len="med"/>
            <a:tailEnd type="triangle" w="med" len="med"/>
          </a:ln>
          <a:effectLst/>
        </p:spPr>
      </p:cxnSp>
      <p:cxnSp>
        <p:nvCxnSpPr>
          <p:cNvPr id="24" name="Straight Connector 23"/>
          <p:cNvCxnSpPr/>
          <p:nvPr/>
        </p:nvCxnSpPr>
        <p:spPr bwMode="auto">
          <a:xfrm>
            <a:off x="2760396" y="2247900"/>
            <a:ext cx="1295400" cy="0"/>
          </a:xfrm>
          <a:prstGeom prst="line">
            <a:avLst/>
          </a:prstGeom>
          <a:solidFill>
            <a:srgbClr val="00B8FF"/>
          </a:solidFill>
          <a:ln w="38100" cap="flat" cmpd="sng" algn="ctr">
            <a:solidFill>
              <a:schemeClr val="tx1"/>
            </a:solidFill>
            <a:prstDash val="solid"/>
            <a:round/>
            <a:headEnd type="triangle" w="med" len="med"/>
            <a:tailEnd type="triangle" w="med" len="med"/>
          </a:ln>
          <a:effectLst/>
        </p:spPr>
      </p:cxnSp>
      <p:sp>
        <p:nvSpPr>
          <p:cNvPr id="25" name="Rectangle 24"/>
          <p:cNvSpPr/>
          <p:nvPr/>
        </p:nvSpPr>
        <p:spPr bwMode="auto">
          <a:xfrm>
            <a:off x="1810277" y="2133600"/>
            <a:ext cx="914400" cy="228600"/>
          </a:xfrm>
          <a:prstGeom prst="rect">
            <a:avLst/>
          </a:prstGeom>
          <a:solidFill>
            <a:srgbClr val="8B4785"/>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6" name="Rectangle 25"/>
          <p:cNvSpPr/>
          <p:nvPr/>
        </p:nvSpPr>
        <p:spPr bwMode="auto">
          <a:xfrm>
            <a:off x="1810277" y="2514599"/>
            <a:ext cx="914400" cy="228601"/>
          </a:xfrm>
          <a:prstGeom prst="rect">
            <a:avLst/>
          </a:prstGeom>
          <a:solidFill>
            <a:schemeClr val="accent5"/>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7" name="Text Box 93"/>
          <p:cNvSpPr txBox="1">
            <a:spLocks noChangeArrowheads="1"/>
          </p:cNvSpPr>
          <p:nvPr/>
        </p:nvSpPr>
        <p:spPr bwMode="auto">
          <a:xfrm>
            <a:off x="1482458" y="2691132"/>
            <a:ext cx="1544027"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0" noProof="0" dirty="0" smtClean="0">
                <a:solidFill>
                  <a:srgbClr val="000000"/>
                </a:solidFill>
              </a:rPr>
              <a:t>Files</a:t>
            </a:r>
            <a:endParaRPr kumimoji="0" lang="en-US" sz="2200" b="1" i="0" u="none" strike="noStrike" kern="0" cap="none" spc="0" normalizeH="0" baseline="0" noProof="0" dirty="0" smtClean="0">
              <a:ln>
                <a:noFill/>
              </a:ln>
              <a:solidFill>
                <a:srgbClr val="000000"/>
              </a:solidFill>
              <a:effectLst/>
              <a:uLnTx/>
              <a:uFillTx/>
              <a:latin typeface="Arial" charset="0"/>
              <a:ea typeface="ＭＳ Ｐゴシック" charset="0"/>
              <a:cs typeface="ＭＳ Ｐゴシック" charset="0"/>
            </a:endParaRPr>
          </a:p>
        </p:txBody>
      </p:sp>
      <p:cxnSp>
        <p:nvCxnSpPr>
          <p:cNvPr id="19" name="Straight Connector 18"/>
          <p:cNvCxnSpPr/>
          <p:nvPr/>
        </p:nvCxnSpPr>
        <p:spPr bwMode="auto">
          <a:xfrm>
            <a:off x="5029200" y="1878156"/>
            <a:ext cx="1219200" cy="0"/>
          </a:xfrm>
          <a:prstGeom prst="line">
            <a:avLst/>
          </a:prstGeom>
          <a:solidFill>
            <a:srgbClr val="00B8FF"/>
          </a:solidFill>
          <a:ln w="9525" cap="flat" cmpd="sng" algn="ctr">
            <a:solidFill>
              <a:schemeClr val="tx1"/>
            </a:solidFill>
            <a:prstDash val="solid"/>
            <a:round/>
            <a:headEnd type="none" w="med" len="med"/>
            <a:tailEnd type="triangle" w="med" len="med"/>
          </a:ln>
          <a:effectLst/>
        </p:spPr>
      </p:cxnSp>
      <p:cxnSp>
        <p:nvCxnSpPr>
          <p:cNvPr id="21" name="Straight Connector 20"/>
          <p:cNvCxnSpPr/>
          <p:nvPr/>
        </p:nvCxnSpPr>
        <p:spPr bwMode="auto">
          <a:xfrm>
            <a:off x="5029200" y="2640156"/>
            <a:ext cx="1219200" cy="0"/>
          </a:xfrm>
          <a:prstGeom prst="line">
            <a:avLst/>
          </a:prstGeom>
          <a:solidFill>
            <a:srgbClr val="00B8FF"/>
          </a:solidFill>
          <a:ln w="9525" cap="flat" cmpd="sng" algn="ctr">
            <a:solidFill>
              <a:schemeClr val="tx1"/>
            </a:solidFill>
            <a:prstDash val="solid"/>
            <a:round/>
            <a:headEnd type="none" w="med" len="med"/>
            <a:tailEnd type="triangle" w="med" len="med"/>
          </a:ln>
          <a:effectLst/>
        </p:spPr>
      </p:cxnSp>
      <p:cxnSp>
        <p:nvCxnSpPr>
          <p:cNvPr id="28" name="Straight Connector 27"/>
          <p:cNvCxnSpPr/>
          <p:nvPr/>
        </p:nvCxnSpPr>
        <p:spPr bwMode="auto">
          <a:xfrm>
            <a:off x="5029200" y="3173556"/>
            <a:ext cx="1219200" cy="0"/>
          </a:xfrm>
          <a:prstGeom prst="line">
            <a:avLst/>
          </a:prstGeom>
          <a:solidFill>
            <a:srgbClr val="00B8FF"/>
          </a:solidFill>
          <a:ln w="9525" cap="flat" cmpd="sng" algn="ctr">
            <a:solidFill>
              <a:schemeClr val="tx1"/>
            </a:solidFill>
            <a:prstDash val="solid"/>
            <a:round/>
            <a:headEnd type="none" w="med" len="med"/>
            <a:tailEnd type="triangle" w="med" len="med"/>
          </a:ln>
          <a:effectLst/>
        </p:spPr>
      </p:cxnSp>
      <p:sp>
        <p:nvSpPr>
          <p:cNvPr id="31" name="AutoShape 21"/>
          <p:cNvSpPr>
            <a:spLocks noChangeArrowheads="1"/>
          </p:cNvSpPr>
          <p:nvPr/>
        </p:nvSpPr>
        <p:spPr bwMode="auto">
          <a:xfrm>
            <a:off x="6291263" y="1878156"/>
            <a:ext cx="1328737" cy="510886"/>
          </a:xfrm>
          <a:prstGeom prst="flowChartProcess">
            <a:avLst/>
          </a:prstGeom>
          <a:solidFill>
            <a:srgbClr val="3366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400"/>
          </a:p>
        </p:txBody>
      </p:sp>
      <p:sp>
        <p:nvSpPr>
          <p:cNvPr id="32" name="AutoShape 22"/>
          <p:cNvSpPr>
            <a:spLocks noChangeArrowheads="1"/>
          </p:cNvSpPr>
          <p:nvPr/>
        </p:nvSpPr>
        <p:spPr bwMode="auto">
          <a:xfrm>
            <a:off x="6291263" y="2614612"/>
            <a:ext cx="1328737" cy="306532"/>
          </a:xfrm>
          <a:prstGeom prst="flowChartProcess">
            <a:avLst/>
          </a:prstGeom>
          <a:solidFill>
            <a:srgbClr val="008080"/>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400"/>
          </a:p>
        </p:txBody>
      </p:sp>
      <p:sp>
        <p:nvSpPr>
          <p:cNvPr id="33" name="AutoShape 23"/>
          <p:cNvSpPr>
            <a:spLocks noChangeArrowheads="1"/>
          </p:cNvSpPr>
          <p:nvPr/>
        </p:nvSpPr>
        <p:spPr bwMode="auto">
          <a:xfrm>
            <a:off x="6291263" y="3146714"/>
            <a:ext cx="1328737" cy="510886"/>
          </a:xfrm>
          <a:prstGeom prst="flowChartProcess">
            <a:avLst/>
          </a:prstGeom>
          <a:solidFill>
            <a:srgbClr val="666699"/>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a:p>
        </p:txBody>
      </p:sp>
      <p:sp>
        <p:nvSpPr>
          <p:cNvPr id="37" name="Text Box 93"/>
          <p:cNvSpPr txBox="1">
            <a:spLocks noChangeArrowheads="1"/>
          </p:cNvSpPr>
          <p:nvPr/>
        </p:nvSpPr>
        <p:spPr bwMode="auto">
          <a:xfrm>
            <a:off x="6324600" y="1954356"/>
            <a:ext cx="1295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smtClean="0">
                <a:solidFill>
                  <a:srgbClr val="000000"/>
                </a:solidFill>
              </a:rPr>
              <a:t>text</a:t>
            </a:r>
            <a:endParaRPr lang="en-US" sz="1800" b="1" dirty="0">
              <a:solidFill>
                <a:srgbClr val="000000"/>
              </a:solidFill>
            </a:endParaRPr>
          </a:p>
        </p:txBody>
      </p:sp>
      <p:sp>
        <p:nvSpPr>
          <p:cNvPr id="38" name="Text Box 93"/>
          <p:cNvSpPr txBox="1">
            <a:spLocks noChangeArrowheads="1"/>
          </p:cNvSpPr>
          <p:nvPr/>
        </p:nvSpPr>
        <p:spPr bwMode="auto">
          <a:xfrm>
            <a:off x="6324600" y="2563956"/>
            <a:ext cx="1295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smtClean="0">
                <a:solidFill>
                  <a:srgbClr val="000000"/>
                </a:solidFill>
              </a:rPr>
              <a:t>data</a:t>
            </a:r>
            <a:endParaRPr lang="en-US" sz="1800" b="1" dirty="0">
              <a:solidFill>
                <a:srgbClr val="000000"/>
              </a:solidFill>
            </a:endParaRPr>
          </a:p>
        </p:txBody>
      </p:sp>
      <p:sp>
        <p:nvSpPr>
          <p:cNvPr id="39" name="Text Box 93"/>
          <p:cNvSpPr txBox="1">
            <a:spLocks noChangeArrowheads="1"/>
          </p:cNvSpPr>
          <p:nvPr/>
        </p:nvSpPr>
        <p:spPr bwMode="auto">
          <a:xfrm>
            <a:off x="6324600" y="3259243"/>
            <a:ext cx="1295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a:solidFill>
                  <a:srgbClr val="000000"/>
                </a:solidFill>
              </a:rPr>
              <a:t>a</a:t>
            </a:r>
            <a:r>
              <a:rPr lang="en-US" sz="1800" b="1" dirty="0" smtClean="0">
                <a:solidFill>
                  <a:srgbClr val="000000"/>
                </a:solidFill>
              </a:rPr>
              <a:t>non VM</a:t>
            </a:r>
            <a:endParaRPr lang="en-US" sz="1800" b="1" dirty="0">
              <a:solidFill>
                <a:srgbClr val="000000"/>
              </a:solidFill>
            </a:endParaRPr>
          </a:p>
        </p:txBody>
      </p:sp>
      <p:sp>
        <p:nvSpPr>
          <p:cNvPr id="59" name="Rectangle 58"/>
          <p:cNvSpPr/>
          <p:nvPr/>
        </p:nvSpPr>
        <p:spPr bwMode="auto">
          <a:xfrm>
            <a:off x="4016110" y="3962400"/>
            <a:ext cx="1013090" cy="1828800"/>
          </a:xfrm>
          <a:prstGeom prst="rect">
            <a:avLst/>
          </a:prstGeom>
          <a:solidFill>
            <a:sysClr val="window" lastClr="FFFFFF">
              <a:lumMod val="50000"/>
            </a:sysClr>
          </a:solidFill>
          <a:ln w="19050" cap="flat" cmpd="sng" algn="ctr">
            <a:solidFill>
              <a:srgbClr val="003367"/>
            </a:solidFill>
            <a:prstDash val="solid"/>
            <a:round/>
            <a:headEnd type="none" w="med" len="med"/>
            <a:tailEnd type="none" w="med" len="med"/>
          </a:ln>
          <a:effectLst/>
        </p:spPr>
        <p:txBody>
          <a:bodyPr/>
          <a:lstStyle/>
          <a:p>
            <a:pPr marL="0" marR="0" lvl="0" indent="0" defTabSz="4572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sysClr val="windowText" lastClr="000000"/>
              </a:solidFill>
              <a:effectLst/>
              <a:uLnTx/>
              <a:uFillTx/>
              <a:cs typeface="Arial" charset="0"/>
            </a:endParaRPr>
          </a:p>
        </p:txBody>
      </p:sp>
      <p:grpSp>
        <p:nvGrpSpPr>
          <p:cNvPr id="60" name="Group 9"/>
          <p:cNvGrpSpPr>
            <a:grpSpLocks/>
          </p:cNvGrpSpPr>
          <p:nvPr/>
        </p:nvGrpSpPr>
        <p:grpSpPr bwMode="auto">
          <a:xfrm>
            <a:off x="4222360" y="4114800"/>
            <a:ext cx="600591" cy="600710"/>
            <a:chOff x="4480" y="2017"/>
            <a:chExt cx="576" cy="576"/>
          </a:xfrm>
        </p:grpSpPr>
        <p:sp>
          <p:nvSpPr>
            <p:cNvPr id="61" name="Oval 10"/>
            <p:cNvSpPr>
              <a:spLocks noChangeArrowheads="1"/>
            </p:cNvSpPr>
            <p:nvPr/>
          </p:nvSpPr>
          <p:spPr bwMode="auto">
            <a:xfrm>
              <a:off x="4480" y="2017"/>
              <a:ext cx="576" cy="576"/>
            </a:xfrm>
            <a:prstGeom prst="ellipse">
              <a:avLst/>
            </a:prstGeom>
            <a:solidFill>
              <a:srgbClr val="800080"/>
            </a:solidFill>
            <a:ln w="12700">
              <a:solidFill>
                <a:srgbClr val="000000"/>
              </a:solidFill>
              <a:round/>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62" name="AutoShape 11"/>
            <p:cNvSpPr>
              <a:spLocks noChangeArrowheads="1"/>
            </p:cNvSpPr>
            <p:nvPr/>
          </p:nvSpPr>
          <p:spPr bwMode="auto">
            <a:xfrm flipH="1">
              <a:off x="4680" y="2144"/>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63" name="AutoShape 12"/>
            <p:cNvSpPr>
              <a:spLocks noChangeArrowheads="1"/>
            </p:cNvSpPr>
            <p:nvPr/>
          </p:nvSpPr>
          <p:spPr bwMode="auto">
            <a:xfrm rot="-8460389">
              <a:off x="4505" y="2094"/>
              <a:ext cx="69" cy="75"/>
            </a:xfrm>
            <a:prstGeom prst="triangle">
              <a:avLst>
                <a:gd name="adj" fmla="val 50000"/>
              </a:avLst>
            </a:prstGeom>
            <a:solidFill>
              <a:srgbClr val="000000"/>
            </a:solidFill>
            <a:ln w="12700">
              <a:solidFill>
                <a:srgbClr val="000000"/>
              </a:solid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sp>
        <p:nvSpPr>
          <p:cNvPr id="64" name="Snip Single Corner Rectangle 63"/>
          <p:cNvSpPr/>
          <p:nvPr/>
        </p:nvSpPr>
        <p:spPr bwMode="auto">
          <a:xfrm flipH="1">
            <a:off x="4186711" y="4876800"/>
            <a:ext cx="671889" cy="762000"/>
          </a:xfrm>
          <a:prstGeom prst="snip1Rect">
            <a:avLst/>
          </a:prstGeom>
          <a:solidFill>
            <a:srgbClr val="998674"/>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cxnSp>
        <p:nvCxnSpPr>
          <p:cNvPr id="65" name="Straight Connector 64"/>
          <p:cNvCxnSpPr/>
          <p:nvPr/>
        </p:nvCxnSpPr>
        <p:spPr bwMode="auto">
          <a:xfrm>
            <a:off x="2819400" y="2743200"/>
            <a:ext cx="1236396" cy="2095499"/>
          </a:xfrm>
          <a:prstGeom prst="line">
            <a:avLst/>
          </a:prstGeom>
          <a:solidFill>
            <a:srgbClr val="00B8FF"/>
          </a:solidFill>
          <a:ln w="38100" cap="flat" cmpd="sng" algn="ctr">
            <a:solidFill>
              <a:schemeClr val="tx1"/>
            </a:solidFill>
            <a:prstDash val="solid"/>
            <a:round/>
            <a:headEnd type="triangle" w="med" len="med"/>
            <a:tailEnd type="triangle" w="med" len="med"/>
          </a:ln>
          <a:effectLst/>
        </p:spPr>
      </p:cxnSp>
      <p:cxnSp>
        <p:nvCxnSpPr>
          <p:cNvPr id="66" name="Straight Connector 65"/>
          <p:cNvCxnSpPr/>
          <p:nvPr/>
        </p:nvCxnSpPr>
        <p:spPr bwMode="auto">
          <a:xfrm>
            <a:off x="2743200" y="2286000"/>
            <a:ext cx="1312596" cy="2171700"/>
          </a:xfrm>
          <a:prstGeom prst="line">
            <a:avLst/>
          </a:prstGeom>
          <a:solidFill>
            <a:srgbClr val="00B8FF"/>
          </a:solidFill>
          <a:ln w="38100" cap="flat" cmpd="sng" algn="ctr">
            <a:solidFill>
              <a:schemeClr val="tx1"/>
            </a:solidFill>
            <a:prstDash val="solid"/>
            <a:round/>
            <a:headEnd type="triangle" w="med" len="med"/>
            <a:tailEnd type="triangle" w="med" len="med"/>
          </a:ln>
          <a:effectLst/>
        </p:spPr>
      </p:cxnSp>
      <p:cxnSp>
        <p:nvCxnSpPr>
          <p:cNvPr id="67" name="Straight Connector 66"/>
          <p:cNvCxnSpPr/>
          <p:nvPr/>
        </p:nvCxnSpPr>
        <p:spPr bwMode="auto">
          <a:xfrm flipV="1">
            <a:off x="5029200" y="1905000"/>
            <a:ext cx="1219200" cy="2182956"/>
          </a:xfrm>
          <a:prstGeom prst="line">
            <a:avLst/>
          </a:prstGeom>
          <a:solidFill>
            <a:srgbClr val="00B8FF"/>
          </a:solidFill>
          <a:ln w="9525" cap="flat" cmpd="sng" algn="ctr">
            <a:solidFill>
              <a:schemeClr val="tx1"/>
            </a:solidFill>
            <a:prstDash val="solid"/>
            <a:round/>
            <a:headEnd type="none" w="med" len="med"/>
            <a:tailEnd type="triangle" w="med" len="med"/>
          </a:ln>
          <a:effectLst/>
        </p:spPr>
      </p:cxnSp>
      <p:cxnSp>
        <p:nvCxnSpPr>
          <p:cNvPr id="68" name="Straight Connector 67"/>
          <p:cNvCxnSpPr/>
          <p:nvPr/>
        </p:nvCxnSpPr>
        <p:spPr bwMode="auto">
          <a:xfrm flipV="1">
            <a:off x="5029200" y="2667000"/>
            <a:ext cx="1219200" cy="2182956"/>
          </a:xfrm>
          <a:prstGeom prst="line">
            <a:avLst/>
          </a:prstGeom>
          <a:solidFill>
            <a:srgbClr val="00B8FF"/>
          </a:solidFill>
          <a:ln w="9525" cap="flat" cmpd="sng" algn="ctr">
            <a:solidFill>
              <a:schemeClr val="tx1"/>
            </a:solidFill>
            <a:prstDash val="solid"/>
            <a:round/>
            <a:headEnd type="none" w="med" len="med"/>
            <a:tailEnd type="triangle" w="med" len="med"/>
          </a:ln>
          <a:effectLst/>
        </p:spPr>
      </p:cxnSp>
      <p:cxnSp>
        <p:nvCxnSpPr>
          <p:cNvPr id="69" name="Straight Connector 68"/>
          <p:cNvCxnSpPr/>
          <p:nvPr/>
        </p:nvCxnSpPr>
        <p:spPr bwMode="auto">
          <a:xfrm flipV="1">
            <a:off x="5029200" y="3200400"/>
            <a:ext cx="1219200" cy="2182956"/>
          </a:xfrm>
          <a:prstGeom prst="line">
            <a:avLst/>
          </a:prstGeom>
          <a:solidFill>
            <a:srgbClr val="00B8FF"/>
          </a:solidFill>
          <a:ln w="9525" cap="flat" cmpd="sng" algn="ctr">
            <a:solidFill>
              <a:schemeClr val="tx1"/>
            </a:solidFill>
            <a:prstDash val="solid"/>
            <a:round/>
            <a:headEnd type="none" w="med" len="med"/>
            <a:tailEnd type="triangle" w="med" len="med"/>
          </a:ln>
          <a:effectLst/>
        </p:spPr>
      </p:cxnSp>
      <p:sp>
        <p:nvSpPr>
          <p:cNvPr id="80" name="Rectangle 79"/>
          <p:cNvSpPr/>
          <p:nvPr/>
        </p:nvSpPr>
        <p:spPr>
          <a:xfrm>
            <a:off x="5715000" y="4343400"/>
            <a:ext cx="3200400" cy="1408078"/>
          </a:xfrm>
          <a:prstGeom prst="rect">
            <a:avLst/>
          </a:prstGeom>
        </p:spPr>
        <p:txBody>
          <a:bodyPr wrap="square">
            <a:spAutoFit/>
          </a:bodyPr>
          <a:lstStyle/>
          <a:p>
            <a:pPr defTabSz="914400" fontAlgn="auto">
              <a:lnSpc>
                <a:spcPct val="85000"/>
              </a:lnSpc>
              <a:spcBef>
                <a:spcPts val="0"/>
              </a:spcBef>
              <a:spcAft>
                <a:spcPts val="0"/>
              </a:spcAft>
              <a:defRPr/>
            </a:pPr>
            <a:r>
              <a:rPr lang="en-US" sz="2000" kern="0" dirty="0" smtClean="0">
                <a:solidFill>
                  <a:srgbClr val="0036A6"/>
                </a:solidFill>
              </a:rPr>
              <a:t>Cloned references to VM segments are likely to be </a:t>
            </a:r>
            <a:r>
              <a:rPr lang="en-US" sz="2000" b="1" kern="0" dirty="0" smtClean="0">
                <a:solidFill>
                  <a:srgbClr val="800000"/>
                </a:solidFill>
              </a:rPr>
              <a:t>copy-on-write </a:t>
            </a:r>
            <a:r>
              <a:rPr lang="en-US" sz="2000" kern="0" dirty="0" smtClean="0">
                <a:solidFill>
                  <a:srgbClr val="0036A6"/>
                </a:solidFill>
              </a:rPr>
              <a:t>to create a lazy, virtual copy of the shared object.</a:t>
            </a:r>
          </a:p>
        </p:txBody>
      </p:sp>
      <p:sp>
        <p:nvSpPr>
          <p:cNvPr id="81" name="Rectangle 80"/>
          <p:cNvSpPr/>
          <p:nvPr/>
        </p:nvSpPr>
        <p:spPr>
          <a:xfrm>
            <a:off x="381000" y="3886200"/>
            <a:ext cx="3200400" cy="623248"/>
          </a:xfrm>
          <a:prstGeom prst="rect">
            <a:avLst/>
          </a:prstGeom>
        </p:spPr>
        <p:txBody>
          <a:bodyPr wrap="square">
            <a:spAutoFit/>
          </a:bodyPr>
          <a:lstStyle/>
          <a:p>
            <a:pPr defTabSz="914400" fontAlgn="auto">
              <a:lnSpc>
                <a:spcPct val="85000"/>
              </a:lnSpc>
              <a:spcBef>
                <a:spcPts val="0"/>
              </a:spcBef>
              <a:spcAft>
                <a:spcPts val="0"/>
              </a:spcAft>
              <a:defRPr/>
            </a:pPr>
            <a:r>
              <a:rPr lang="en-US" sz="2000" kern="0" dirty="0" smtClean="0">
                <a:solidFill>
                  <a:srgbClr val="0036A6"/>
                </a:solidFill>
              </a:rPr>
              <a:t>Cloned file descriptors share a read/write offset.</a:t>
            </a:r>
          </a:p>
        </p:txBody>
      </p:sp>
      <p:sp>
        <p:nvSpPr>
          <p:cNvPr id="82" name="Rectangle 81"/>
          <p:cNvSpPr/>
          <p:nvPr/>
        </p:nvSpPr>
        <p:spPr>
          <a:xfrm>
            <a:off x="381000" y="4786952"/>
            <a:ext cx="3200400" cy="1669688"/>
          </a:xfrm>
          <a:prstGeom prst="rect">
            <a:avLst/>
          </a:prstGeom>
        </p:spPr>
        <p:txBody>
          <a:bodyPr wrap="square">
            <a:spAutoFit/>
          </a:bodyPr>
          <a:lstStyle/>
          <a:p>
            <a:pPr defTabSz="914400" fontAlgn="auto">
              <a:lnSpc>
                <a:spcPct val="85000"/>
              </a:lnSpc>
              <a:spcBef>
                <a:spcPts val="0"/>
              </a:spcBef>
              <a:spcAft>
                <a:spcPts val="0"/>
              </a:spcAft>
              <a:defRPr/>
            </a:pPr>
            <a:r>
              <a:rPr lang="en-US" sz="2000" kern="0" dirty="0" smtClean="0">
                <a:solidFill>
                  <a:srgbClr val="0036A6"/>
                </a:solidFill>
              </a:rPr>
              <a:t>The kernel objects referenced by a process have </a:t>
            </a:r>
            <a:r>
              <a:rPr lang="en-US" sz="2000" b="1" kern="0" dirty="0" smtClean="0">
                <a:solidFill>
                  <a:srgbClr val="800000"/>
                </a:solidFill>
              </a:rPr>
              <a:t>reference counts</a:t>
            </a:r>
            <a:r>
              <a:rPr lang="en-US" sz="2000" kern="0" dirty="0" smtClean="0">
                <a:solidFill>
                  <a:srgbClr val="0036A6"/>
                </a:solidFill>
              </a:rPr>
              <a:t>.  They may be destroyed after the last ref is released, but not before.</a:t>
            </a:r>
          </a:p>
        </p:txBody>
      </p:sp>
      <p:sp>
        <p:nvSpPr>
          <p:cNvPr id="83" name="Rectangle 82"/>
          <p:cNvSpPr/>
          <p:nvPr/>
        </p:nvSpPr>
        <p:spPr>
          <a:xfrm>
            <a:off x="3810000" y="6115363"/>
            <a:ext cx="3847778" cy="361637"/>
          </a:xfrm>
          <a:prstGeom prst="rect">
            <a:avLst/>
          </a:prstGeom>
        </p:spPr>
        <p:txBody>
          <a:bodyPr wrap="none">
            <a:spAutoFit/>
          </a:bodyPr>
          <a:lstStyle/>
          <a:p>
            <a:pPr defTabSz="914400" fontAlgn="auto">
              <a:lnSpc>
                <a:spcPct val="85000"/>
              </a:lnSpc>
              <a:spcBef>
                <a:spcPts val="0"/>
              </a:spcBef>
              <a:spcAft>
                <a:spcPts val="0"/>
              </a:spcAft>
              <a:defRPr/>
            </a:pPr>
            <a:r>
              <a:rPr lang="en-US" sz="2000" b="1" kern="0" dirty="0">
                <a:solidFill>
                  <a:srgbClr val="0036A6"/>
                </a:solidFill>
              </a:rPr>
              <a:t>What operations release refs?</a:t>
            </a:r>
          </a:p>
        </p:txBody>
      </p:sp>
    </p:spTree>
    <p:extLst>
      <p:ext uri="{BB962C8B-B14F-4D97-AF65-F5344CB8AC3E}">
        <p14:creationId xmlns:p14="http://schemas.microsoft.com/office/powerpoint/2010/main" val="408033461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a:t>
            </a:r>
            <a:endParaRPr lang="en-US" dirty="0"/>
          </a:p>
        </p:txBody>
      </p:sp>
      <p:sp>
        <p:nvSpPr>
          <p:cNvPr id="3" name="Content Placeholder 2"/>
          <p:cNvSpPr>
            <a:spLocks noGrp="1"/>
          </p:cNvSpPr>
          <p:nvPr>
            <p:ph idx="1"/>
          </p:nvPr>
        </p:nvSpPr>
        <p:spPr/>
        <p:txBody>
          <a:bodyPr/>
          <a:lstStyle/>
          <a:p>
            <a:r>
              <a:rPr lang="en-US" b="1" dirty="0" smtClean="0"/>
              <a:t>Close(</a:t>
            </a:r>
            <a:r>
              <a:rPr lang="en-US" b="1" dirty="0" err="1" smtClean="0"/>
              <a:t>fd</a:t>
            </a:r>
            <a:r>
              <a:rPr lang="en-US" b="1" dirty="0" smtClean="0"/>
              <a:t>) </a:t>
            </a:r>
            <a:r>
              <a:rPr lang="en-US" dirty="0" smtClean="0"/>
              <a:t>is an important system call!</a:t>
            </a:r>
          </a:p>
          <a:p>
            <a:r>
              <a:rPr lang="en-US" dirty="0" smtClean="0"/>
              <a:t>Always close descriptors when not in use.</a:t>
            </a:r>
          </a:p>
          <a:p>
            <a:pPr lvl="1"/>
            <a:r>
              <a:rPr lang="en-US" dirty="0" smtClean="0"/>
              <a:t>You don</a:t>
            </a:r>
            <a:r>
              <a:rPr lang="fr-FR" dirty="0" smtClean="0"/>
              <a:t>’</a:t>
            </a:r>
            <a:r>
              <a:rPr lang="en-US" dirty="0" smtClean="0"/>
              <a:t>t want to “leak” file descriptors and references.</a:t>
            </a:r>
          </a:p>
          <a:p>
            <a:pPr lvl="1"/>
            <a:r>
              <a:rPr lang="en-US" dirty="0" smtClean="0"/>
              <a:t>Some objects like pipes and sockets won’t work right if you (ore someone) keeps them open.</a:t>
            </a:r>
          </a:p>
          <a:p>
            <a:pPr lvl="1"/>
            <a:r>
              <a:rPr lang="en-US" dirty="0" smtClean="0"/>
              <a:t>E.g., Objects that a parent opens to pass to its children (like pipes) should be closed in the parent at a suitable time.</a:t>
            </a:r>
          </a:p>
          <a:p>
            <a:r>
              <a:rPr lang="en-US" dirty="0" smtClean="0"/>
              <a:t>All descriptors are closed automatically on </a:t>
            </a:r>
            <a:r>
              <a:rPr lang="en-US" b="1" dirty="0" smtClean="0"/>
              <a:t>exit</a:t>
            </a:r>
            <a:r>
              <a:rPr lang="en-US" dirty="0" smtClean="0"/>
              <a:t>.</a:t>
            </a:r>
            <a:endParaRPr lang="en-US" dirty="0"/>
          </a:p>
        </p:txBody>
      </p:sp>
    </p:spTree>
    <p:extLst>
      <p:ext uri="{BB962C8B-B14F-4D97-AF65-F5344CB8AC3E}">
        <p14:creationId xmlns:p14="http://schemas.microsoft.com/office/powerpoint/2010/main" val="352321650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Content Placeholder 2"/>
          <p:cNvSpPr>
            <a:spLocks noGrp="1"/>
          </p:cNvSpPr>
          <p:nvPr>
            <p:ph idx="1"/>
          </p:nvPr>
        </p:nvSpPr>
        <p:spPr/>
        <p:txBody>
          <a:bodyPr/>
          <a:lstStyle/>
          <a:p>
            <a:r>
              <a:rPr lang="en-US" dirty="0" smtClean="0"/>
              <a:t>The following supplementary slides were not discussed in class.</a:t>
            </a:r>
          </a:p>
          <a:p>
            <a:r>
              <a:rPr lang="en-US" dirty="0" smtClean="0"/>
              <a:t>They were added to help with the shell lab project, and fill in some topics mentioned in passing.</a:t>
            </a:r>
          </a:p>
          <a:p>
            <a:r>
              <a:rPr lang="en-US" dirty="0" smtClean="0"/>
              <a:t>Copy-on-write is a common concept and crucial for </a:t>
            </a:r>
            <a:r>
              <a:rPr lang="en-US" b="1" dirty="0" smtClean="0"/>
              <a:t>fork</a:t>
            </a:r>
            <a:r>
              <a:rPr lang="en-US" dirty="0" smtClean="0"/>
              <a:t>.  You should understand that the child gets a logical copy of the parent’s address space.   So: now you know how. </a:t>
            </a:r>
          </a:p>
          <a:p>
            <a:r>
              <a:rPr lang="en-US" dirty="0" smtClean="0"/>
              <a:t>It copies the page table mappings, and then copies the pages themselves lazily, if and only if they are modified.  Details vary.</a:t>
            </a:r>
          </a:p>
          <a:p>
            <a:r>
              <a:rPr lang="en-US" dirty="0" smtClean="0"/>
              <a:t>We haven’t really discussed virtual memory implementation, so I’m not going to test the slide details.</a:t>
            </a:r>
            <a:endParaRPr lang="en-US" dirty="0"/>
          </a:p>
        </p:txBody>
      </p:sp>
    </p:spTree>
    <p:extLst>
      <p:ext uri="{BB962C8B-B14F-4D97-AF65-F5344CB8AC3E}">
        <p14:creationId xmlns:p14="http://schemas.microsoft.com/office/powerpoint/2010/main" val="10772629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10"/>
          <p:cNvSpPr>
            <a:spLocks noChangeArrowheads="1"/>
          </p:cNvSpPr>
          <p:nvPr/>
        </p:nvSpPr>
        <p:spPr bwMode="auto">
          <a:xfrm>
            <a:off x="2667000" y="1676400"/>
            <a:ext cx="4953000" cy="19812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a:solidFill>
                <a:prstClr val="white"/>
              </a:solidFill>
            </a:endParaRPr>
          </a:p>
        </p:txBody>
      </p:sp>
      <p:sp>
        <p:nvSpPr>
          <p:cNvPr id="192513" name="Rectangle 2"/>
          <p:cNvSpPr>
            <a:spLocks noGrp="1" noChangeArrowheads="1"/>
          </p:cNvSpPr>
          <p:nvPr>
            <p:ph type="title"/>
          </p:nvPr>
        </p:nvSpPr>
        <p:spPr/>
        <p:txBody>
          <a:bodyPr/>
          <a:lstStyle/>
          <a:p>
            <a:r>
              <a:rPr lang="en-US" dirty="0" smtClean="0">
                <a:latin typeface="Arial" charset="0"/>
                <a:ea typeface="ＭＳ Ｐゴシック" charset="0"/>
              </a:rPr>
              <a:t>Unix </a:t>
            </a:r>
            <a:r>
              <a:rPr lang="en-US" dirty="0">
                <a:latin typeface="Arial" charset="0"/>
                <a:ea typeface="ＭＳ Ｐゴシック" charset="0"/>
              </a:rPr>
              <a:t>d</a:t>
            </a:r>
            <a:r>
              <a:rPr lang="en-US" dirty="0" smtClean="0">
                <a:latin typeface="Arial" charset="0"/>
                <a:ea typeface="ＭＳ Ｐゴシック" charset="0"/>
              </a:rPr>
              <a:t>up* </a:t>
            </a:r>
            <a:r>
              <a:rPr lang="en-US" dirty="0" err="1" smtClean="0">
                <a:latin typeface="Arial" charset="0"/>
                <a:ea typeface="ＭＳ Ｐゴシック" charset="0"/>
              </a:rPr>
              <a:t>syscall</a:t>
            </a:r>
            <a:endParaRPr lang="en-US" dirty="0">
              <a:latin typeface="Arial" charset="0"/>
              <a:ea typeface="ＭＳ Ｐゴシック" charset="0"/>
            </a:endParaRPr>
          </a:p>
        </p:txBody>
      </p:sp>
      <p:grpSp>
        <p:nvGrpSpPr>
          <p:cNvPr id="192515" name="Group 5"/>
          <p:cNvGrpSpPr>
            <a:grpSpLocks/>
          </p:cNvGrpSpPr>
          <p:nvPr/>
        </p:nvGrpSpPr>
        <p:grpSpPr bwMode="auto">
          <a:xfrm>
            <a:off x="3297238" y="1800225"/>
            <a:ext cx="120650" cy="1019175"/>
            <a:chOff x="3171" y="2705"/>
            <a:chExt cx="46" cy="390"/>
          </a:xfrm>
        </p:grpSpPr>
        <p:grpSp>
          <p:nvGrpSpPr>
            <p:cNvPr id="192554" name="Group 6"/>
            <p:cNvGrpSpPr>
              <a:grpSpLocks/>
            </p:cNvGrpSpPr>
            <p:nvPr/>
          </p:nvGrpSpPr>
          <p:grpSpPr bwMode="auto">
            <a:xfrm>
              <a:off x="3171" y="2900"/>
              <a:ext cx="46" cy="195"/>
              <a:chOff x="1296" y="1104"/>
              <a:chExt cx="96" cy="96"/>
            </a:xfrm>
          </p:grpSpPr>
          <p:grpSp>
            <p:nvGrpSpPr>
              <p:cNvPr id="192562" name="Group 7"/>
              <p:cNvGrpSpPr>
                <a:grpSpLocks/>
              </p:cNvGrpSpPr>
              <p:nvPr/>
            </p:nvGrpSpPr>
            <p:grpSpPr bwMode="auto">
              <a:xfrm>
                <a:off x="1296" y="1152"/>
                <a:ext cx="96" cy="48"/>
                <a:chOff x="1296" y="1152"/>
                <a:chExt cx="96" cy="96"/>
              </a:xfrm>
            </p:grpSpPr>
            <p:sp>
              <p:nvSpPr>
                <p:cNvPr id="979976" name="AutoShape 8"/>
                <p:cNvSpPr>
                  <a:spLocks noChangeArrowheads="1"/>
                </p:cNvSpPr>
                <p:nvPr/>
              </p:nvSpPr>
              <p:spPr bwMode="auto">
                <a:xfrm>
                  <a:off x="1296" y="1200"/>
                  <a:ext cx="96" cy="48"/>
                </a:xfrm>
                <a:prstGeom prst="flowChartProcess">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sp>
              <p:nvSpPr>
                <p:cNvPr id="979977" name="AutoShape 9"/>
                <p:cNvSpPr>
                  <a:spLocks noChangeArrowheads="1"/>
                </p:cNvSpPr>
                <p:nvPr/>
              </p:nvSpPr>
              <p:spPr bwMode="auto">
                <a:xfrm>
                  <a:off x="1296" y="1152"/>
                  <a:ext cx="96" cy="48"/>
                </a:xfrm>
                <a:prstGeom prst="flowChartProcess">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grpSp>
          <p:grpSp>
            <p:nvGrpSpPr>
              <p:cNvPr id="192563" name="Group 10"/>
              <p:cNvGrpSpPr>
                <a:grpSpLocks/>
              </p:cNvGrpSpPr>
              <p:nvPr/>
            </p:nvGrpSpPr>
            <p:grpSpPr bwMode="auto">
              <a:xfrm>
                <a:off x="1296" y="1104"/>
                <a:ext cx="96" cy="48"/>
                <a:chOff x="1296" y="1152"/>
                <a:chExt cx="96" cy="96"/>
              </a:xfrm>
            </p:grpSpPr>
            <p:sp>
              <p:nvSpPr>
                <p:cNvPr id="979979" name="AutoShape 11"/>
                <p:cNvSpPr>
                  <a:spLocks noChangeArrowheads="1"/>
                </p:cNvSpPr>
                <p:nvPr/>
              </p:nvSpPr>
              <p:spPr bwMode="auto">
                <a:xfrm>
                  <a:off x="1296" y="1200"/>
                  <a:ext cx="96" cy="48"/>
                </a:xfrm>
                <a:prstGeom prst="flowChartProcess">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sp>
              <p:nvSpPr>
                <p:cNvPr id="979980" name="AutoShape 12"/>
                <p:cNvSpPr>
                  <a:spLocks noChangeArrowheads="1"/>
                </p:cNvSpPr>
                <p:nvPr/>
              </p:nvSpPr>
              <p:spPr bwMode="auto">
                <a:xfrm>
                  <a:off x="1296" y="1152"/>
                  <a:ext cx="96" cy="48"/>
                </a:xfrm>
                <a:prstGeom prst="flowChartProcess">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grpSp>
        </p:grpSp>
        <p:grpSp>
          <p:nvGrpSpPr>
            <p:cNvPr id="192555" name="Group 13"/>
            <p:cNvGrpSpPr>
              <a:grpSpLocks/>
            </p:cNvGrpSpPr>
            <p:nvPr/>
          </p:nvGrpSpPr>
          <p:grpSpPr bwMode="auto">
            <a:xfrm>
              <a:off x="3171" y="2705"/>
              <a:ext cx="46" cy="195"/>
              <a:chOff x="1296" y="1104"/>
              <a:chExt cx="96" cy="96"/>
            </a:xfrm>
          </p:grpSpPr>
          <p:grpSp>
            <p:nvGrpSpPr>
              <p:cNvPr id="192556" name="Group 14"/>
              <p:cNvGrpSpPr>
                <a:grpSpLocks/>
              </p:cNvGrpSpPr>
              <p:nvPr/>
            </p:nvGrpSpPr>
            <p:grpSpPr bwMode="auto">
              <a:xfrm>
                <a:off x="1296" y="1152"/>
                <a:ext cx="96" cy="48"/>
                <a:chOff x="1296" y="1152"/>
                <a:chExt cx="96" cy="96"/>
              </a:xfrm>
            </p:grpSpPr>
            <p:sp>
              <p:nvSpPr>
                <p:cNvPr id="979983" name="AutoShape 15"/>
                <p:cNvSpPr>
                  <a:spLocks noChangeArrowheads="1"/>
                </p:cNvSpPr>
                <p:nvPr/>
              </p:nvSpPr>
              <p:spPr bwMode="auto">
                <a:xfrm>
                  <a:off x="1296" y="1200"/>
                  <a:ext cx="96" cy="48"/>
                </a:xfrm>
                <a:prstGeom prst="flowChartProcess">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sp>
              <p:nvSpPr>
                <p:cNvPr id="979984" name="AutoShape 16"/>
                <p:cNvSpPr>
                  <a:spLocks noChangeArrowheads="1"/>
                </p:cNvSpPr>
                <p:nvPr/>
              </p:nvSpPr>
              <p:spPr bwMode="auto">
                <a:xfrm>
                  <a:off x="1296" y="1152"/>
                  <a:ext cx="96" cy="48"/>
                </a:xfrm>
                <a:prstGeom prst="flowChartProcess">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grpSp>
          <p:grpSp>
            <p:nvGrpSpPr>
              <p:cNvPr id="192557" name="Group 17"/>
              <p:cNvGrpSpPr>
                <a:grpSpLocks/>
              </p:cNvGrpSpPr>
              <p:nvPr/>
            </p:nvGrpSpPr>
            <p:grpSpPr bwMode="auto">
              <a:xfrm>
                <a:off x="1296" y="1104"/>
                <a:ext cx="96" cy="48"/>
                <a:chOff x="1296" y="1152"/>
                <a:chExt cx="96" cy="96"/>
              </a:xfrm>
            </p:grpSpPr>
            <p:sp>
              <p:nvSpPr>
                <p:cNvPr id="979986" name="AutoShape 18"/>
                <p:cNvSpPr>
                  <a:spLocks noChangeArrowheads="1"/>
                </p:cNvSpPr>
                <p:nvPr/>
              </p:nvSpPr>
              <p:spPr bwMode="auto">
                <a:xfrm>
                  <a:off x="1296" y="1200"/>
                  <a:ext cx="96" cy="48"/>
                </a:xfrm>
                <a:prstGeom prst="flowChartProcess">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sp>
              <p:nvSpPr>
                <p:cNvPr id="979987" name="AutoShape 19"/>
                <p:cNvSpPr>
                  <a:spLocks noChangeArrowheads="1"/>
                </p:cNvSpPr>
                <p:nvPr/>
              </p:nvSpPr>
              <p:spPr bwMode="auto">
                <a:xfrm>
                  <a:off x="1296" y="1152"/>
                  <a:ext cx="96" cy="48"/>
                </a:xfrm>
                <a:prstGeom prst="flowChartProcess">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grpSp>
        </p:grpSp>
      </p:grpSp>
      <p:sp>
        <p:nvSpPr>
          <p:cNvPr id="979995" name="Rectangle 27"/>
          <p:cNvSpPr>
            <a:spLocks noChangeArrowheads="1"/>
          </p:cNvSpPr>
          <p:nvPr/>
        </p:nvSpPr>
        <p:spPr bwMode="auto">
          <a:xfrm>
            <a:off x="6172200" y="2724150"/>
            <a:ext cx="1143000" cy="400050"/>
          </a:xfrm>
          <a:prstGeom prst="rect">
            <a:avLst/>
          </a:prstGeom>
          <a:solidFill>
            <a:srgbClr val="FFFFFF"/>
          </a:solidFill>
          <a:ln w="9525">
            <a:solidFill>
              <a:srgbClr val="003366"/>
            </a:solidFill>
            <a:miter lim="800000"/>
            <a:headEnd type="none" w="sm" len="sm"/>
            <a:tailEnd type="none" w="sm" len="sm"/>
          </a:ln>
          <a:effectLst/>
          <a:extLst/>
        </p:spPr>
        <p:txBody>
          <a:bodyPr wrap="square" anchor="ctr">
            <a:spAutoFit/>
          </a:bodyPr>
          <a:lstStyle/>
          <a:p>
            <a:pPr algn="ctr">
              <a:defRPr/>
            </a:pPr>
            <a:r>
              <a:rPr lang="en-US" sz="2000" dirty="0">
                <a:solidFill>
                  <a:srgbClr val="000000"/>
                </a:solidFill>
              </a:rPr>
              <a:t>p</a:t>
            </a:r>
            <a:r>
              <a:rPr lang="en-US" sz="2000" dirty="0" smtClean="0">
                <a:solidFill>
                  <a:srgbClr val="000000"/>
                </a:solidFill>
              </a:rPr>
              <a:t>ipe in</a:t>
            </a:r>
            <a:endParaRPr lang="en-US" sz="3200" dirty="0">
              <a:solidFill>
                <a:srgbClr val="000000"/>
              </a:solidFill>
            </a:endParaRPr>
          </a:p>
        </p:txBody>
      </p:sp>
      <p:sp>
        <p:nvSpPr>
          <p:cNvPr id="980001" name="Text Box 33"/>
          <p:cNvSpPr txBox="1">
            <a:spLocks noChangeArrowheads="1"/>
          </p:cNvSpPr>
          <p:nvPr/>
        </p:nvSpPr>
        <p:spPr bwMode="auto">
          <a:xfrm>
            <a:off x="2701101" y="2762250"/>
            <a:ext cx="1403412"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8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dirty="0">
                <a:solidFill>
                  <a:srgbClr val="000000"/>
                </a:solidFill>
              </a:rPr>
              <a:t>p</a:t>
            </a:r>
            <a:r>
              <a:rPr lang="en-US" sz="1800" dirty="0" smtClean="0">
                <a:solidFill>
                  <a:srgbClr val="000000"/>
                </a:solidFill>
              </a:rPr>
              <a:t>er-process</a:t>
            </a:r>
            <a:endParaRPr lang="en-US" sz="1800" dirty="0">
              <a:solidFill>
                <a:srgbClr val="000000"/>
              </a:solidFill>
            </a:endParaRPr>
          </a:p>
          <a:p>
            <a:pPr algn="ctr">
              <a:defRPr/>
            </a:pPr>
            <a:r>
              <a:rPr lang="en-US" sz="1800" dirty="0">
                <a:solidFill>
                  <a:srgbClr val="000000"/>
                </a:solidFill>
              </a:rPr>
              <a:t>descriptor</a:t>
            </a:r>
          </a:p>
          <a:p>
            <a:pPr algn="ctr">
              <a:defRPr/>
            </a:pPr>
            <a:r>
              <a:rPr lang="en-US" sz="1800" dirty="0">
                <a:solidFill>
                  <a:srgbClr val="000000"/>
                </a:solidFill>
              </a:rPr>
              <a:t>table</a:t>
            </a:r>
            <a:endParaRPr lang="en-US" sz="1200" dirty="0">
              <a:solidFill>
                <a:srgbClr val="000000"/>
              </a:solidFill>
            </a:endParaRPr>
          </a:p>
        </p:txBody>
      </p:sp>
      <p:grpSp>
        <p:nvGrpSpPr>
          <p:cNvPr id="192534" name="Group 38"/>
          <p:cNvGrpSpPr>
            <a:grpSpLocks/>
          </p:cNvGrpSpPr>
          <p:nvPr/>
        </p:nvGrpSpPr>
        <p:grpSpPr bwMode="auto">
          <a:xfrm>
            <a:off x="4940300" y="1930400"/>
            <a:ext cx="503238" cy="1647825"/>
            <a:chOff x="3171" y="2705"/>
            <a:chExt cx="46" cy="390"/>
          </a:xfrm>
        </p:grpSpPr>
        <p:grpSp>
          <p:nvGrpSpPr>
            <p:cNvPr id="192540" name="Group 39"/>
            <p:cNvGrpSpPr>
              <a:grpSpLocks/>
            </p:cNvGrpSpPr>
            <p:nvPr/>
          </p:nvGrpSpPr>
          <p:grpSpPr bwMode="auto">
            <a:xfrm>
              <a:off x="3171" y="2900"/>
              <a:ext cx="46" cy="195"/>
              <a:chOff x="1296" y="1104"/>
              <a:chExt cx="96" cy="96"/>
            </a:xfrm>
          </p:grpSpPr>
          <p:grpSp>
            <p:nvGrpSpPr>
              <p:cNvPr id="192548" name="Group 40"/>
              <p:cNvGrpSpPr>
                <a:grpSpLocks/>
              </p:cNvGrpSpPr>
              <p:nvPr/>
            </p:nvGrpSpPr>
            <p:grpSpPr bwMode="auto">
              <a:xfrm>
                <a:off x="1296" y="1152"/>
                <a:ext cx="96" cy="48"/>
                <a:chOff x="1296" y="1152"/>
                <a:chExt cx="96" cy="96"/>
              </a:xfrm>
            </p:grpSpPr>
            <p:sp>
              <p:nvSpPr>
                <p:cNvPr id="980009" name="AutoShape 41"/>
                <p:cNvSpPr>
                  <a:spLocks noChangeArrowheads="1"/>
                </p:cNvSpPr>
                <p:nvPr/>
              </p:nvSpPr>
              <p:spPr bwMode="auto">
                <a:xfrm>
                  <a:off x="1296" y="1200"/>
                  <a:ext cx="96" cy="48"/>
                </a:xfrm>
                <a:prstGeom prst="flowChartProcess">
                  <a:avLst/>
                </a:prstGeom>
                <a:solidFill>
                  <a:srgbClr val="C0C0C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sp>
              <p:nvSpPr>
                <p:cNvPr id="980010" name="AutoShape 42"/>
                <p:cNvSpPr>
                  <a:spLocks noChangeArrowheads="1"/>
                </p:cNvSpPr>
                <p:nvPr/>
              </p:nvSpPr>
              <p:spPr bwMode="auto">
                <a:xfrm>
                  <a:off x="1296" y="1152"/>
                  <a:ext cx="96" cy="48"/>
                </a:xfrm>
                <a:prstGeom prst="flowChartProcess">
                  <a:avLst/>
                </a:prstGeom>
                <a:solidFill>
                  <a:srgbClr val="C0C0C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grpSp>
          <p:grpSp>
            <p:nvGrpSpPr>
              <p:cNvPr id="192549" name="Group 43"/>
              <p:cNvGrpSpPr>
                <a:grpSpLocks/>
              </p:cNvGrpSpPr>
              <p:nvPr/>
            </p:nvGrpSpPr>
            <p:grpSpPr bwMode="auto">
              <a:xfrm>
                <a:off x="1296" y="1104"/>
                <a:ext cx="96" cy="48"/>
                <a:chOff x="1296" y="1152"/>
                <a:chExt cx="96" cy="96"/>
              </a:xfrm>
            </p:grpSpPr>
            <p:sp>
              <p:nvSpPr>
                <p:cNvPr id="980012" name="AutoShape 44"/>
                <p:cNvSpPr>
                  <a:spLocks noChangeArrowheads="1"/>
                </p:cNvSpPr>
                <p:nvPr/>
              </p:nvSpPr>
              <p:spPr bwMode="auto">
                <a:xfrm>
                  <a:off x="1296" y="1200"/>
                  <a:ext cx="96" cy="48"/>
                </a:xfrm>
                <a:prstGeom prst="flowChartProcess">
                  <a:avLst/>
                </a:prstGeom>
                <a:solidFill>
                  <a:srgbClr val="C0C0C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sp>
              <p:nvSpPr>
                <p:cNvPr id="980013" name="AutoShape 45"/>
                <p:cNvSpPr>
                  <a:spLocks noChangeArrowheads="1"/>
                </p:cNvSpPr>
                <p:nvPr/>
              </p:nvSpPr>
              <p:spPr bwMode="auto">
                <a:xfrm>
                  <a:off x="1296" y="1152"/>
                  <a:ext cx="96" cy="48"/>
                </a:xfrm>
                <a:prstGeom prst="flowChartProcess">
                  <a:avLst/>
                </a:prstGeom>
                <a:solidFill>
                  <a:srgbClr val="C0C0C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grpSp>
        </p:grpSp>
        <p:grpSp>
          <p:nvGrpSpPr>
            <p:cNvPr id="192541" name="Group 46"/>
            <p:cNvGrpSpPr>
              <a:grpSpLocks/>
            </p:cNvGrpSpPr>
            <p:nvPr/>
          </p:nvGrpSpPr>
          <p:grpSpPr bwMode="auto">
            <a:xfrm>
              <a:off x="3171" y="2705"/>
              <a:ext cx="46" cy="195"/>
              <a:chOff x="1296" y="1104"/>
              <a:chExt cx="96" cy="96"/>
            </a:xfrm>
          </p:grpSpPr>
          <p:grpSp>
            <p:nvGrpSpPr>
              <p:cNvPr id="192542" name="Group 47"/>
              <p:cNvGrpSpPr>
                <a:grpSpLocks/>
              </p:cNvGrpSpPr>
              <p:nvPr/>
            </p:nvGrpSpPr>
            <p:grpSpPr bwMode="auto">
              <a:xfrm>
                <a:off x="1296" y="1152"/>
                <a:ext cx="96" cy="48"/>
                <a:chOff x="1296" y="1152"/>
                <a:chExt cx="96" cy="96"/>
              </a:xfrm>
            </p:grpSpPr>
            <p:sp>
              <p:nvSpPr>
                <p:cNvPr id="980016" name="AutoShape 48"/>
                <p:cNvSpPr>
                  <a:spLocks noChangeArrowheads="1"/>
                </p:cNvSpPr>
                <p:nvPr/>
              </p:nvSpPr>
              <p:spPr bwMode="auto">
                <a:xfrm>
                  <a:off x="1296" y="1200"/>
                  <a:ext cx="96" cy="48"/>
                </a:xfrm>
                <a:prstGeom prst="flowChartProcess">
                  <a:avLst/>
                </a:prstGeom>
                <a:solidFill>
                  <a:srgbClr val="C0C0C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sp>
              <p:nvSpPr>
                <p:cNvPr id="980017" name="AutoShape 49"/>
                <p:cNvSpPr>
                  <a:spLocks noChangeArrowheads="1"/>
                </p:cNvSpPr>
                <p:nvPr/>
              </p:nvSpPr>
              <p:spPr bwMode="auto">
                <a:xfrm>
                  <a:off x="1296" y="1152"/>
                  <a:ext cx="96" cy="48"/>
                </a:xfrm>
                <a:prstGeom prst="flowChartProcess">
                  <a:avLst/>
                </a:prstGeom>
                <a:solidFill>
                  <a:srgbClr val="C0C0C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grpSp>
          <p:grpSp>
            <p:nvGrpSpPr>
              <p:cNvPr id="192543" name="Group 50"/>
              <p:cNvGrpSpPr>
                <a:grpSpLocks/>
              </p:cNvGrpSpPr>
              <p:nvPr/>
            </p:nvGrpSpPr>
            <p:grpSpPr bwMode="auto">
              <a:xfrm>
                <a:off x="1296" y="1104"/>
                <a:ext cx="96" cy="48"/>
                <a:chOff x="1296" y="1152"/>
                <a:chExt cx="96" cy="96"/>
              </a:xfrm>
            </p:grpSpPr>
            <p:sp>
              <p:nvSpPr>
                <p:cNvPr id="980019" name="AutoShape 51"/>
                <p:cNvSpPr>
                  <a:spLocks noChangeArrowheads="1"/>
                </p:cNvSpPr>
                <p:nvPr/>
              </p:nvSpPr>
              <p:spPr bwMode="auto">
                <a:xfrm>
                  <a:off x="1296" y="1200"/>
                  <a:ext cx="96" cy="48"/>
                </a:xfrm>
                <a:prstGeom prst="flowChartProcess">
                  <a:avLst/>
                </a:prstGeom>
                <a:solidFill>
                  <a:srgbClr val="C0C0C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sp>
              <p:nvSpPr>
                <p:cNvPr id="980020" name="AutoShape 52"/>
                <p:cNvSpPr>
                  <a:spLocks noChangeArrowheads="1"/>
                </p:cNvSpPr>
                <p:nvPr/>
              </p:nvSpPr>
              <p:spPr bwMode="auto">
                <a:xfrm>
                  <a:off x="1296" y="1152"/>
                  <a:ext cx="96" cy="48"/>
                </a:xfrm>
                <a:prstGeom prst="flowChartProcess">
                  <a:avLst/>
                </a:prstGeom>
                <a:solidFill>
                  <a:srgbClr val="C0C0C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grpSp>
        </p:grpSp>
      </p:grpSp>
      <p:cxnSp>
        <p:nvCxnSpPr>
          <p:cNvPr id="980021" name="AutoShape 53"/>
          <p:cNvCxnSpPr>
            <a:cxnSpLocks noChangeShapeType="1"/>
            <a:stCxn id="979979" idx="3"/>
            <a:endCxn id="980012" idx="1"/>
          </p:cNvCxnSpPr>
          <p:nvPr/>
        </p:nvCxnSpPr>
        <p:spPr bwMode="auto">
          <a:xfrm>
            <a:off x="3417888" y="2500909"/>
            <a:ext cx="1522412" cy="562373"/>
          </a:xfrm>
          <a:prstGeom prst="curvedConnector3">
            <a:avLst>
              <a:gd name="adj1" fmla="val 50000"/>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80025" name="Rectangle 57"/>
          <p:cNvSpPr>
            <a:spLocks noChangeArrowheads="1"/>
          </p:cNvSpPr>
          <p:nvPr/>
        </p:nvSpPr>
        <p:spPr bwMode="auto">
          <a:xfrm>
            <a:off x="609600" y="5504765"/>
            <a:ext cx="5681662" cy="677108"/>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lvl="1">
              <a:defRPr/>
            </a:pPr>
            <a:endParaRPr lang="en-US" sz="2000" dirty="0" smtClean="0">
              <a:solidFill>
                <a:srgbClr val="000000"/>
              </a:solidFill>
            </a:endParaRPr>
          </a:p>
          <a:p>
            <a:pPr lvl="1">
              <a:defRPr/>
            </a:pPr>
            <a:endParaRPr lang="en-US" sz="1800" dirty="0">
              <a:solidFill>
                <a:srgbClr val="000000"/>
              </a:solidFill>
            </a:endParaRPr>
          </a:p>
        </p:txBody>
      </p:sp>
      <p:cxnSp>
        <p:nvCxnSpPr>
          <p:cNvPr id="979988" name="AutoShape 20"/>
          <p:cNvCxnSpPr>
            <a:cxnSpLocks noChangeShapeType="1"/>
            <a:endCxn id="979987" idx="1"/>
          </p:cNvCxnSpPr>
          <p:nvPr/>
        </p:nvCxnSpPr>
        <p:spPr bwMode="auto">
          <a:xfrm flipV="1">
            <a:off x="1905000" y="1863924"/>
            <a:ext cx="1392238" cy="117276"/>
          </a:xfrm>
          <a:prstGeom prst="curvedConnector3">
            <a:avLst>
              <a:gd name="adj1" fmla="val 50000"/>
            </a:avLst>
          </a:prstGeom>
          <a:noFill/>
          <a:ln w="28575" cmpd="sng">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6" name="Rectangle 65"/>
          <p:cNvSpPr/>
          <p:nvPr/>
        </p:nvSpPr>
        <p:spPr>
          <a:xfrm>
            <a:off x="381000" y="4341749"/>
            <a:ext cx="8458200" cy="2009012"/>
          </a:xfrm>
          <a:prstGeom prst="rect">
            <a:avLst/>
          </a:prstGeom>
        </p:spPr>
        <p:txBody>
          <a:bodyPr wrap="square">
            <a:spAutoFit/>
          </a:bodyPr>
          <a:lstStyle/>
          <a:p>
            <a:pPr defTabSz="914400" fontAlgn="auto">
              <a:lnSpc>
                <a:spcPct val="85000"/>
              </a:lnSpc>
              <a:spcBef>
                <a:spcPts val="0"/>
              </a:spcBef>
              <a:spcAft>
                <a:spcPts val="0"/>
              </a:spcAft>
              <a:defRPr/>
            </a:pPr>
            <a:r>
              <a:rPr lang="en-US" sz="2000" b="1" kern="0" dirty="0" smtClean="0">
                <a:solidFill>
                  <a:schemeClr val="accent3"/>
                </a:solidFill>
              </a:rPr>
              <a:t>dup2(fd1, fd2)</a:t>
            </a:r>
            <a:r>
              <a:rPr lang="en-US" sz="2000" kern="0" dirty="0" smtClean="0">
                <a:solidFill>
                  <a:schemeClr val="accent3"/>
                </a:solidFill>
              </a:rPr>
              <a:t>.  </a:t>
            </a:r>
            <a:r>
              <a:rPr lang="en-US" sz="2000" b="1" kern="0" dirty="0" smtClean="0">
                <a:solidFill>
                  <a:srgbClr val="0000FF"/>
                </a:solidFill>
              </a:rPr>
              <a:t>What does it mean?</a:t>
            </a:r>
          </a:p>
          <a:p>
            <a:pPr defTabSz="914400" fontAlgn="auto">
              <a:lnSpc>
                <a:spcPct val="85000"/>
              </a:lnSpc>
              <a:spcBef>
                <a:spcPts val="0"/>
              </a:spcBef>
              <a:spcAft>
                <a:spcPts val="0"/>
              </a:spcAft>
              <a:defRPr/>
            </a:pPr>
            <a:endParaRPr lang="en-US" sz="1800" kern="0" dirty="0">
              <a:solidFill>
                <a:schemeClr val="accent3"/>
              </a:solidFill>
            </a:endParaRPr>
          </a:p>
          <a:p>
            <a:pPr defTabSz="914400" fontAlgn="auto">
              <a:lnSpc>
                <a:spcPct val="85000"/>
              </a:lnSpc>
              <a:spcBef>
                <a:spcPts val="0"/>
              </a:spcBef>
              <a:spcAft>
                <a:spcPts val="0"/>
              </a:spcAft>
              <a:defRPr/>
            </a:pPr>
            <a:r>
              <a:rPr lang="en-US" sz="1800" kern="0" dirty="0" smtClean="0">
                <a:solidFill>
                  <a:schemeClr val="accent3"/>
                </a:solidFill>
              </a:rPr>
              <a:t>Yes, fd1 and fd2 are integer variables.  But let’s use “</a:t>
            </a:r>
            <a:r>
              <a:rPr lang="en-US" sz="1800" kern="0" dirty="0" err="1" smtClean="0">
                <a:solidFill>
                  <a:schemeClr val="accent3"/>
                </a:solidFill>
              </a:rPr>
              <a:t>fd</a:t>
            </a:r>
            <a:r>
              <a:rPr lang="en-US" sz="1800" kern="0" dirty="0" smtClean="0">
                <a:solidFill>
                  <a:schemeClr val="accent3"/>
                </a:solidFill>
              </a:rPr>
              <a:t>” as shorthand for “the file descriptor whose number is the value of the variable </a:t>
            </a:r>
            <a:r>
              <a:rPr lang="en-US" sz="1800" kern="0" dirty="0" err="1" smtClean="0">
                <a:solidFill>
                  <a:schemeClr val="accent3"/>
                </a:solidFill>
              </a:rPr>
              <a:t>fd</a:t>
            </a:r>
            <a:r>
              <a:rPr lang="en-US" sz="1800" kern="0" dirty="0" smtClean="0">
                <a:solidFill>
                  <a:schemeClr val="accent3"/>
                </a:solidFill>
              </a:rPr>
              <a:t>”.</a:t>
            </a:r>
          </a:p>
          <a:p>
            <a:pPr defTabSz="914400" fontAlgn="auto">
              <a:lnSpc>
                <a:spcPct val="85000"/>
              </a:lnSpc>
              <a:spcBef>
                <a:spcPts val="0"/>
              </a:spcBef>
              <a:spcAft>
                <a:spcPts val="0"/>
              </a:spcAft>
              <a:defRPr/>
            </a:pPr>
            <a:endParaRPr lang="en-US" sz="1800" kern="0" dirty="0">
              <a:solidFill>
                <a:schemeClr val="accent3"/>
              </a:solidFill>
            </a:endParaRPr>
          </a:p>
          <a:p>
            <a:pPr defTabSz="914400" fontAlgn="auto">
              <a:lnSpc>
                <a:spcPct val="85000"/>
              </a:lnSpc>
              <a:spcBef>
                <a:spcPts val="0"/>
              </a:spcBef>
              <a:spcAft>
                <a:spcPts val="0"/>
              </a:spcAft>
              <a:defRPr/>
            </a:pPr>
            <a:r>
              <a:rPr lang="en-US" sz="1800" kern="0" dirty="0" smtClean="0">
                <a:solidFill>
                  <a:schemeClr val="accent3"/>
                </a:solidFill>
              </a:rPr>
              <a:t>Then fd1 and fd2 denote entries in the file descriptor table of the calling process.  The </a:t>
            </a:r>
            <a:r>
              <a:rPr lang="en-US" sz="1800" b="1" kern="0" dirty="0" smtClean="0">
                <a:solidFill>
                  <a:schemeClr val="accent3"/>
                </a:solidFill>
              </a:rPr>
              <a:t>dup2</a:t>
            </a:r>
            <a:r>
              <a:rPr lang="en-US" sz="1800" kern="0" dirty="0" smtClean="0">
                <a:solidFill>
                  <a:schemeClr val="accent3"/>
                </a:solidFill>
              </a:rPr>
              <a:t> </a:t>
            </a:r>
            <a:r>
              <a:rPr lang="en-US" sz="1800" kern="0" dirty="0" err="1" smtClean="0">
                <a:solidFill>
                  <a:schemeClr val="accent3"/>
                </a:solidFill>
              </a:rPr>
              <a:t>syscall</a:t>
            </a:r>
            <a:r>
              <a:rPr lang="en-US" sz="1800" kern="0" dirty="0" smtClean="0">
                <a:solidFill>
                  <a:schemeClr val="accent3"/>
                </a:solidFill>
              </a:rPr>
              <a:t> is asking the kernel to operate on those entries in a kernel data structure.  It doesn’t affect the values in the variables fd1 and fd2 at all! </a:t>
            </a:r>
          </a:p>
        </p:txBody>
      </p:sp>
      <p:sp>
        <p:nvSpPr>
          <p:cNvPr id="62" name="Text Box 54"/>
          <p:cNvSpPr txBox="1">
            <a:spLocks noChangeArrowheads="1"/>
          </p:cNvSpPr>
          <p:nvPr/>
        </p:nvSpPr>
        <p:spPr bwMode="auto">
          <a:xfrm>
            <a:off x="1066800" y="1752600"/>
            <a:ext cx="533400" cy="369332"/>
          </a:xfrm>
          <a:prstGeom prst="rect">
            <a:avLst/>
          </a:prstGeom>
          <a:noFill/>
          <a:ln w="9525">
            <a:noFill/>
            <a:miter lim="800000"/>
            <a:headEnd type="none" w="sm" len="sm"/>
            <a:tailEnd type="none" w="sm" len="sm"/>
          </a:ln>
          <a:extLst/>
        </p:spPr>
        <p:txBody>
          <a:bodyPr wrap="none" anchor="ctr"/>
          <a:lstStyle>
            <a:defPPr>
              <a:defRPr lang="en-GB"/>
            </a:defPPr>
            <a:lvl1pPr algn="ctr">
              <a:buClr>
                <a:srgbClr val="000000"/>
              </a:buClr>
              <a:buSzPct val="100000"/>
              <a:buFont typeface="Times New Roman" charset="0"/>
              <a:buNone/>
              <a:defRPr sz="1800">
                <a:solidFill>
                  <a:prstClr val="white"/>
                </a:solidFill>
              </a:defRPr>
            </a:lvl1pPr>
          </a:lstStyle>
          <a:p>
            <a:r>
              <a:rPr lang="en-US" dirty="0" err="1">
                <a:solidFill>
                  <a:schemeClr val="tx1"/>
                </a:solidFill>
              </a:rPr>
              <a:t>i</a:t>
            </a:r>
            <a:r>
              <a:rPr lang="en-US" dirty="0" err="1" smtClean="0">
                <a:solidFill>
                  <a:schemeClr val="tx1"/>
                </a:solidFill>
              </a:rPr>
              <a:t>nt</a:t>
            </a:r>
            <a:r>
              <a:rPr lang="en-US" dirty="0" smtClean="0">
                <a:solidFill>
                  <a:schemeClr val="tx1"/>
                </a:solidFill>
              </a:rPr>
              <a:t> fd2 = 0</a:t>
            </a:r>
            <a:endParaRPr lang="en-US" dirty="0">
              <a:solidFill>
                <a:schemeClr val="tx1"/>
              </a:solidFill>
            </a:endParaRPr>
          </a:p>
        </p:txBody>
      </p:sp>
      <p:sp>
        <p:nvSpPr>
          <p:cNvPr id="64" name="Text Box 54"/>
          <p:cNvSpPr txBox="1">
            <a:spLocks noChangeArrowheads="1"/>
          </p:cNvSpPr>
          <p:nvPr/>
        </p:nvSpPr>
        <p:spPr bwMode="auto">
          <a:xfrm>
            <a:off x="1066800" y="2221468"/>
            <a:ext cx="533400" cy="369332"/>
          </a:xfrm>
          <a:prstGeom prst="rect">
            <a:avLst/>
          </a:prstGeom>
          <a:noFill/>
          <a:ln w="9525">
            <a:noFill/>
            <a:miter lim="800000"/>
            <a:headEnd type="none" w="sm" len="sm"/>
            <a:tailEnd type="none" w="sm" len="sm"/>
          </a:ln>
          <a:extLst/>
        </p:spPr>
        <p:txBody>
          <a:bodyPr wrap="none" anchor="ctr"/>
          <a:lstStyle>
            <a:defPPr>
              <a:defRPr lang="en-GB"/>
            </a:defPPr>
            <a:lvl1pPr algn="ctr">
              <a:buClr>
                <a:srgbClr val="000000"/>
              </a:buClr>
              <a:buSzPct val="100000"/>
              <a:buFont typeface="Times New Roman" charset="0"/>
              <a:buNone/>
              <a:defRPr sz="1800">
                <a:solidFill>
                  <a:prstClr val="white"/>
                </a:solidFill>
              </a:defRPr>
            </a:lvl1pPr>
          </a:lstStyle>
          <a:p>
            <a:r>
              <a:rPr lang="en-US" dirty="0" err="1">
                <a:solidFill>
                  <a:schemeClr val="tx1"/>
                </a:solidFill>
              </a:rPr>
              <a:t>i</a:t>
            </a:r>
            <a:r>
              <a:rPr lang="en-US" dirty="0" err="1" smtClean="0">
                <a:solidFill>
                  <a:schemeClr val="tx1"/>
                </a:solidFill>
              </a:rPr>
              <a:t>nt</a:t>
            </a:r>
            <a:r>
              <a:rPr lang="en-US" dirty="0" smtClean="0">
                <a:solidFill>
                  <a:schemeClr val="tx1"/>
                </a:solidFill>
              </a:rPr>
              <a:t> fd1 = 5</a:t>
            </a:r>
            <a:endParaRPr lang="en-US" dirty="0">
              <a:solidFill>
                <a:schemeClr val="tx1"/>
              </a:solidFill>
            </a:endParaRPr>
          </a:p>
        </p:txBody>
      </p:sp>
      <p:sp>
        <p:nvSpPr>
          <p:cNvPr id="67" name="Rectangle 27"/>
          <p:cNvSpPr>
            <a:spLocks noChangeArrowheads="1"/>
          </p:cNvSpPr>
          <p:nvPr/>
        </p:nvSpPr>
        <p:spPr bwMode="auto">
          <a:xfrm>
            <a:off x="6172200" y="3181290"/>
            <a:ext cx="1143000" cy="400110"/>
          </a:xfrm>
          <a:prstGeom prst="rect">
            <a:avLst/>
          </a:prstGeom>
          <a:solidFill>
            <a:srgbClr val="FFFFFF"/>
          </a:solidFill>
          <a:ln w="9525">
            <a:solidFill>
              <a:srgbClr val="003366"/>
            </a:solidFill>
            <a:miter lim="800000"/>
            <a:headEnd type="none" w="sm" len="sm"/>
            <a:tailEnd type="none" w="sm" len="sm"/>
          </a:ln>
          <a:effectLst/>
          <a:extLst/>
        </p:spPr>
        <p:txBody>
          <a:bodyPr wrap="square" anchor="ctr">
            <a:spAutoFit/>
          </a:bodyPr>
          <a:lstStyle/>
          <a:p>
            <a:pPr algn="ctr">
              <a:defRPr/>
            </a:pPr>
            <a:r>
              <a:rPr lang="en-US" sz="2000" dirty="0">
                <a:solidFill>
                  <a:srgbClr val="000000"/>
                </a:solidFill>
              </a:rPr>
              <a:t>p</a:t>
            </a:r>
            <a:r>
              <a:rPr lang="en-US" sz="2000" dirty="0" smtClean="0">
                <a:solidFill>
                  <a:srgbClr val="000000"/>
                </a:solidFill>
              </a:rPr>
              <a:t>ipe out</a:t>
            </a:r>
            <a:endParaRPr lang="en-US" sz="3200" dirty="0">
              <a:solidFill>
                <a:srgbClr val="000000"/>
              </a:solidFill>
            </a:endParaRPr>
          </a:p>
        </p:txBody>
      </p:sp>
      <p:cxnSp>
        <p:nvCxnSpPr>
          <p:cNvPr id="69" name="AutoShape 53"/>
          <p:cNvCxnSpPr>
            <a:cxnSpLocks noChangeShapeType="1"/>
            <a:stCxn id="980012" idx="3"/>
            <a:endCxn id="979995" idx="1"/>
          </p:cNvCxnSpPr>
          <p:nvPr/>
        </p:nvCxnSpPr>
        <p:spPr bwMode="auto">
          <a:xfrm flipV="1">
            <a:off x="5443538" y="2924175"/>
            <a:ext cx="728662" cy="139107"/>
          </a:xfrm>
          <a:prstGeom prst="curvedConnector3">
            <a:avLst>
              <a:gd name="adj1" fmla="val 50000"/>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0" name="AutoShape 53"/>
          <p:cNvCxnSpPr>
            <a:cxnSpLocks noChangeShapeType="1"/>
            <a:stCxn id="980009" idx="3"/>
            <a:endCxn id="67" idx="1"/>
          </p:cNvCxnSpPr>
          <p:nvPr/>
        </p:nvCxnSpPr>
        <p:spPr bwMode="auto">
          <a:xfrm flipV="1">
            <a:off x="5443538" y="3381345"/>
            <a:ext cx="728662" cy="93894"/>
          </a:xfrm>
          <a:prstGeom prst="curvedConnector3">
            <a:avLst>
              <a:gd name="adj1" fmla="val 50000"/>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3" name="Rectangle 27"/>
          <p:cNvSpPr>
            <a:spLocks noChangeArrowheads="1"/>
          </p:cNvSpPr>
          <p:nvPr/>
        </p:nvSpPr>
        <p:spPr bwMode="auto">
          <a:xfrm>
            <a:off x="6172200" y="1752600"/>
            <a:ext cx="1143000" cy="400050"/>
          </a:xfrm>
          <a:prstGeom prst="rect">
            <a:avLst/>
          </a:prstGeom>
          <a:solidFill>
            <a:srgbClr val="FFFFFF"/>
          </a:solidFill>
          <a:ln w="9525">
            <a:solidFill>
              <a:srgbClr val="003366"/>
            </a:solidFill>
            <a:miter lim="800000"/>
            <a:headEnd type="none" w="sm" len="sm"/>
            <a:tailEnd type="none" w="sm" len="sm"/>
          </a:ln>
          <a:effectLst/>
          <a:extLst/>
        </p:spPr>
        <p:txBody>
          <a:bodyPr wrap="square" anchor="ctr">
            <a:spAutoFit/>
          </a:bodyPr>
          <a:lstStyle/>
          <a:p>
            <a:pPr algn="ctr">
              <a:defRPr/>
            </a:pPr>
            <a:r>
              <a:rPr lang="en-US" sz="2000" dirty="0" err="1">
                <a:solidFill>
                  <a:srgbClr val="000000"/>
                </a:solidFill>
              </a:rPr>
              <a:t>t</a:t>
            </a:r>
            <a:r>
              <a:rPr lang="en-US" sz="2000" dirty="0" err="1" smtClean="0">
                <a:solidFill>
                  <a:srgbClr val="000000"/>
                </a:solidFill>
              </a:rPr>
              <a:t>ty</a:t>
            </a:r>
            <a:r>
              <a:rPr lang="en-US" sz="2000" dirty="0" smtClean="0">
                <a:solidFill>
                  <a:srgbClr val="000000"/>
                </a:solidFill>
              </a:rPr>
              <a:t> in</a:t>
            </a:r>
            <a:endParaRPr lang="en-US" sz="3200" dirty="0">
              <a:solidFill>
                <a:srgbClr val="000000"/>
              </a:solidFill>
            </a:endParaRPr>
          </a:p>
        </p:txBody>
      </p:sp>
      <p:cxnSp>
        <p:nvCxnSpPr>
          <p:cNvPr id="74" name="AutoShape 53"/>
          <p:cNvCxnSpPr>
            <a:cxnSpLocks noChangeShapeType="1"/>
            <a:stCxn id="980020" idx="3"/>
            <a:endCxn id="73" idx="1"/>
          </p:cNvCxnSpPr>
          <p:nvPr/>
        </p:nvCxnSpPr>
        <p:spPr bwMode="auto">
          <a:xfrm flipV="1">
            <a:off x="5443538" y="1952625"/>
            <a:ext cx="728662" cy="80765"/>
          </a:xfrm>
          <a:prstGeom prst="curvedConnector3">
            <a:avLst>
              <a:gd name="adj1" fmla="val 50000"/>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7" name="AutoShape 20"/>
          <p:cNvCxnSpPr>
            <a:cxnSpLocks noChangeShapeType="1"/>
          </p:cNvCxnSpPr>
          <p:nvPr/>
        </p:nvCxnSpPr>
        <p:spPr bwMode="auto">
          <a:xfrm>
            <a:off x="1905000" y="2438400"/>
            <a:ext cx="1371600" cy="76200"/>
          </a:xfrm>
          <a:prstGeom prst="curvedConnector3">
            <a:avLst>
              <a:gd name="adj1" fmla="val 50000"/>
            </a:avLst>
          </a:prstGeom>
          <a:noFill/>
          <a:ln w="28575" cmpd="sng">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0" name="Rectangle 56"/>
          <p:cNvSpPr>
            <a:spLocks noChangeArrowheads="1"/>
          </p:cNvSpPr>
          <p:nvPr/>
        </p:nvSpPr>
        <p:spPr bwMode="auto">
          <a:xfrm>
            <a:off x="2514600" y="3623846"/>
            <a:ext cx="5334000" cy="338554"/>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defRPr/>
            </a:pPr>
            <a:r>
              <a:rPr lang="en-US" sz="1600" dirty="0" smtClean="0">
                <a:solidFill>
                  <a:schemeClr val="hlink"/>
                </a:solidFill>
              </a:rPr>
              <a:t>Hypothetical initial state before </a:t>
            </a:r>
            <a:r>
              <a:rPr lang="en-US" sz="1600" b="1" dirty="0" smtClean="0">
                <a:solidFill>
                  <a:schemeClr val="hlink"/>
                </a:solidFill>
              </a:rPr>
              <a:t>dup2(fd1, fd2) </a:t>
            </a:r>
            <a:r>
              <a:rPr lang="en-US" sz="1600" dirty="0" err="1" smtClean="0">
                <a:solidFill>
                  <a:schemeClr val="hlink"/>
                </a:solidFill>
              </a:rPr>
              <a:t>syscall</a:t>
            </a:r>
            <a:r>
              <a:rPr lang="en-US" sz="1600" dirty="0" smtClean="0">
                <a:solidFill>
                  <a:schemeClr val="hlink"/>
                </a:solidFill>
              </a:rPr>
              <a:t>.</a:t>
            </a:r>
            <a:endParaRPr lang="en-US" sz="1800" dirty="0">
              <a:solidFill>
                <a:schemeClr val="hlink"/>
              </a:solidFill>
            </a:endParaRPr>
          </a:p>
        </p:txBody>
      </p:sp>
      <p:cxnSp>
        <p:nvCxnSpPr>
          <p:cNvPr id="81" name="AutoShape 53"/>
          <p:cNvCxnSpPr>
            <a:cxnSpLocks noChangeShapeType="1"/>
            <a:endCxn id="980020" idx="1"/>
          </p:cNvCxnSpPr>
          <p:nvPr/>
        </p:nvCxnSpPr>
        <p:spPr bwMode="auto">
          <a:xfrm>
            <a:off x="3429000" y="1828800"/>
            <a:ext cx="1511300" cy="204590"/>
          </a:xfrm>
          <a:prstGeom prst="curvedConnector3">
            <a:avLst>
              <a:gd name="adj1" fmla="val 50000"/>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6" name="Rectangle 27"/>
          <p:cNvSpPr>
            <a:spLocks noChangeArrowheads="1"/>
          </p:cNvSpPr>
          <p:nvPr/>
        </p:nvSpPr>
        <p:spPr bwMode="auto">
          <a:xfrm>
            <a:off x="6172200" y="2209800"/>
            <a:ext cx="1143000" cy="400050"/>
          </a:xfrm>
          <a:prstGeom prst="rect">
            <a:avLst/>
          </a:prstGeom>
          <a:solidFill>
            <a:srgbClr val="FFFFFF"/>
          </a:solidFill>
          <a:ln w="9525">
            <a:solidFill>
              <a:srgbClr val="003366"/>
            </a:solidFill>
            <a:miter lim="800000"/>
            <a:headEnd type="none" w="sm" len="sm"/>
            <a:tailEnd type="none" w="sm" len="sm"/>
          </a:ln>
          <a:effectLst/>
          <a:extLst/>
        </p:spPr>
        <p:txBody>
          <a:bodyPr wrap="square" anchor="ctr">
            <a:spAutoFit/>
          </a:bodyPr>
          <a:lstStyle/>
          <a:p>
            <a:pPr algn="ctr">
              <a:defRPr/>
            </a:pPr>
            <a:r>
              <a:rPr lang="en-US" sz="2000" dirty="0" err="1">
                <a:solidFill>
                  <a:srgbClr val="000000"/>
                </a:solidFill>
              </a:rPr>
              <a:t>t</a:t>
            </a:r>
            <a:r>
              <a:rPr lang="en-US" sz="2000" dirty="0" err="1" smtClean="0">
                <a:solidFill>
                  <a:srgbClr val="000000"/>
                </a:solidFill>
              </a:rPr>
              <a:t>ty</a:t>
            </a:r>
            <a:r>
              <a:rPr lang="en-US" sz="2000" dirty="0" smtClean="0">
                <a:solidFill>
                  <a:srgbClr val="000000"/>
                </a:solidFill>
              </a:rPr>
              <a:t> out</a:t>
            </a:r>
            <a:endParaRPr lang="en-US" sz="3200" dirty="0">
              <a:solidFill>
                <a:srgbClr val="000000"/>
              </a:solidFill>
            </a:endParaRPr>
          </a:p>
        </p:txBody>
      </p:sp>
      <p:cxnSp>
        <p:nvCxnSpPr>
          <p:cNvPr id="87" name="AutoShape 53"/>
          <p:cNvCxnSpPr>
            <a:cxnSpLocks noChangeShapeType="1"/>
            <a:stCxn id="979986" idx="3"/>
            <a:endCxn id="980017" idx="1"/>
          </p:cNvCxnSpPr>
          <p:nvPr/>
        </p:nvCxnSpPr>
        <p:spPr bwMode="auto">
          <a:xfrm>
            <a:off x="3417888" y="1991321"/>
            <a:ext cx="1522412" cy="454026"/>
          </a:xfrm>
          <a:prstGeom prst="curvedConnector3">
            <a:avLst>
              <a:gd name="adj1" fmla="val 50000"/>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0" name="AutoShape 53"/>
          <p:cNvCxnSpPr>
            <a:cxnSpLocks noChangeShapeType="1"/>
            <a:stCxn id="980017" idx="3"/>
            <a:endCxn id="86" idx="1"/>
          </p:cNvCxnSpPr>
          <p:nvPr/>
        </p:nvCxnSpPr>
        <p:spPr bwMode="auto">
          <a:xfrm flipV="1">
            <a:off x="5443538" y="2409825"/>
            <a:ext cx="728662" cy="35522"/>
          </a:xfrm>
          <a:prstGeom prst="curvedConnector3">
            <a:avLst>
              <a:gd name="adj1" fmla="val 50000"/>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7" name="AutoShape 53"/>
          <p:cNvCxnSpPr>
            <a:cxnSpLocks noChangeShapeType="1"/>
            <a:stCxn id="979977" idx="3"/>
            <a:endCxn id="980009" idx="1"/>
          </p:cNvCxnSpPr>
          <p:nvPr/>
        </p:nvCxnSpPr>
        <p:spPr bwMode="auto">
          <a:xfrm>
            <a:off x="3417888" y="2628306"/>
            <a:ext cx="1522412" cy="846933"/>
          </a:xfrm>
          <a:prstGeom prst="curvedConnector3">
            <a:avLst>
              <a:gd name="adj1" fmla="val 50000"/>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421194428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10"/>
          <p:cNvSpPr>
            <a:spLocks noChangeArrowheads="1"/>
          </p:cNvSpPr>
          <p:nvPr/>
        </p:nvSpPr>
        <p:spPr bwMode="auto">
          <a:xfrm>
            <a:off x="2667000" y="1676400"/>
            <a:ext cx="4953000" cy="19812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a:solidFill>
                <a:prstClr val="white"/>
              </a:solidFill>
            </a:endParaRPr>
          </a:p>
        </p:txBody>
      </p:sp>
      <p:sp>
        <p:nvSpPr>
          <p:cNvPr id="192513" name="Rectangle 2"/>
          <p:cNvSpPr>
            <a:spLocks noGrp="1" noChangeArrowheads="1"/>
          </p:cNvSpPr>
          <p:nvPr>
            <p:ph type="title"/>
          </p:nvPr>
        </p:nvSpPr>
        <p:spPr/>
        <p:txBody>
          <a:bodyPr/>
          <a:lstStyle/>
          <a:p>
            <a:r>
              <a:rPr lang="en-US" dirty="0" smtClean="0">
                <a:latin typeface="Arial" charset="0"/>
                <a:ea typeface="ＭＳ Ｐゴシック" charset="0"/>
              </a:rPr>
              <a:t>Unix </a:t>
            </a:r>
            <a:r>
              <a:rPr lang="en-US" dirty="0">
                <a:latin typeface="Arial" charset="0"/>
                <a:ea typeface="ＭＳ Ｐゴシック" charset="0"/>
              </a:rPr>
              <a:t>d</a:t>
            </a:r>
            <a:r>
              <a:rPr lang="en-US" dirty="0" smtClean="0">
                <a:latin typeface="Arial" charset="0"/>
                <a:ea typeface="ＭＳ Ｐゴシック" charset="0"/>
              </a:rPr>
              <a:t>up* </a:t>
            </a:r>
            <a:r>
              <a:rPr lang="en-US" dirty="0" err="1" smtClean="0">
                <a:latin typeface="Arial" charset="0"/>
                <a:ea typeface="ＭＳ Ｐゴシック" charset="0"/>
              </a:rPr>
              <a:t>syscall</a:t>
            </a:r>
            <a:endParaRPr lang="en-US" dirty="0">
              <a:latin typeface="Arial" charset="0"/>
              <a:ea typeface="ＭＳ Ｐゴシック" charset="0"/>
            </a:endParaRPr>
          </a:p>
        </p:txBody>
      </p:sp>
      <p:grpSp>
        <p:nvGrpSpPr>
          <p:cNvPr id="192515" name="Group 5"/>
          <p:cNvGrpSpPr>
            <a:grpSpLocks/>
          </p:cNvGrpSpPr>
          <p:nvPr/>
        </p:nvGrpSpPr>
        <p:grpSpPr bwMode="auto">
          <a:xfrm>
            <a:off x="3297238" y="1800225"/>
            <a:ext cx="120650" cy="1019175"/>
            <a:chOff x="3171" y="2705"/>
            <a:chExt cx="46" cy="390"/>
          </a:xfrm>
        </p:grpSpPr>
        <p:grpSp>
          <p:nvGrpSpPr>
            <p:cNvPr id="192554" name="Group 6"/>
            <p:cNvGrpSpPr>
              <a:grpSpLocks/>
            </p:cNvGrpSpPr>
            <p:nvPr/>
          </p:nvGrpSpPr>
          <p:grpSpPr bwMode="auto">
            <a:xfrm>
              <a:off x="3171" y="2900"/>
              <a:ext cx="46" cy="195"/>
              <a:chOff x="1296" y="1104"/>
              <a:chExt cx="96" cy="96"/>
            </a:xfrm>
          </p:grpSpPr>
          <p:grpSp>
            <p:nvGrpSpPr>
              <p:cNvPr id="192562" name="Group 7"/>
              <p:cNvGrpSpPr>
                <a:grpSpLocks/>
              </p:cNvGrpSpPr>
              <p:nvPr/>
            </p:nvGrpSpPr>
            <p:grpSpPr bwMode="auto">
              <a:xfrm>
                <a:off x="1296" y="1152"/>
                <a:ext cx="96" cy="48"/>
                <a:chOff x="1296" y="1152"/>
                <a:chExt cx="96" cy="96"/>
              </a:xfrm>
            </p:grpSpPr>
            <p:sp>
              <p:nvSpPr>
                <p:cNvPr id="979976" name="AutoShape 8"/>
                <p:cNvSpPr>
                  <a:spLocks noChangeArrowheads="1"/>
                </p:cNvSpPr>
                <p:nvPr/>
              </p:nvSpPr>
              <p:spPr bwMode="auto">
                <a:xfrm>
                  <a:off x="1296" y="1200"/>
                  <a:ext cx="96" cy="48"/>
                </a:xfrm>
                <a:prstGeom prst="flowChartProcess">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sp>
              <p:nvSpPr>
                <p:cNvPr id="979977" name="AutoShape 9"/>
                <p:cNvSpPr>
                  <a:spLocks noChangeArrowheads="1"/>
                </p:cNvSpPr>
                <p:nvPr/>
              </p:nvSpPr>
              <p:spPr bwMode="auto">
                <a:xfrm>
                  <a:off x="1296" y="1152"/>
                  <a:ext cx="96" cy="48"/>
                </a:xfrm>
                <a:prstGeom prst="flowChartProcess">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grpSp>
          <p:grpSp>
            <p:nvGrpSpPr>
              <p:cNvPr id="192563" name="Group 10"/>
              <p:cNvGrpSpPr>
                <a:grpSpLocks/>
              </p:cNvGrpSpPr>
              <p:nvPr/>
            </p:nvGrpSpPr>
            <p:grpSpPr bwMode="auto">
              <a:xfrm>
                <a:off x="1296" y="1104"/>
                <a:ext cx="96" cy="48"/>
                <a:chOff x="1296" y="1152"/>
                <a:chExt cx="96" cy="96"/>
              </a:xfrm>
            </p:grpSpPr>
            <p:sp>
              <p:nvSpPr>
                <p:cNvPr id="979979" name="AutoShape 11"/>
                <p:cNvSpPr>
                  <a:spLocks noChangeArrowheads="1"/>
                </p:cNvSpPr>
                <p:nvPr/>
              </p:nvSpPr>
              <p:spPr bwMode="auto">
                <a:xfrm>
                  <a:off x="1296" y="1200"/>
                  <a:ext cx="96" cy="48"/>
                </a:xfrm>
                <a:prstGeom prst="flowChartProcess">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sp>
              <p:nvSpPr>
                <p:cNvPr id="979980" name="AutoShape 12"/>
                <p:cNvSpPr>
                  <a:spLocks noChangeArrowheads="1"/>
                </p:cNvSpPr>
                <p:nvPr/>
              </p:nvSpPr>
              <p:spPr bwMode="auto">
                <a:xfrm>
                  <a:off x="1296" y="1152"/>
                  <a:ext cx="96" cy="48"/>
                </a:xfrm>
                <a:prstGeom prst="flowChartProcess">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grpSp>
        </p:grpSp>
        <p:grpSp>
          <p:nvGrpSpPr>
            <p:cNvPr id="192555" name="Group 13"/>
            <p:cNvGrpSpPr>
              <a:grpSpLocks/>
            </p:cNvGrpSpPr>
            <p:nvPr/>
          </p:nvGrpSpPr>
          <p:grpSpPr bwMode="auto">
            <a:xfrm>
              <a:off x="3171" y="2705"/>
              <a:ext cx="46" cy="195"/>
              <a:chOff x="1296" y="1104"/>
              <a:chExt cx="96" cy="96"/>
            </a:xfrm>
          </p:grpSpPr>
          <p:grpSp>
            <p:nvGrpSpPr>
              <p:cNvPr id="192556" name="Group 14"/>
              <p:cNvGrpSpPr>
                <a:grpSpLocks/>
              </p:cNvGrpSpPr>
              <p:nvPr/>
            </p:nvGrpSpPr>
            <p:grpSpPr bwMode="auto">
              <a:xfrm>
                <a:off x="1296" y="1152"/>
                <a:ext cx="96" cy="48"/>
                <a:chOff x="1296" y="1152"/>
                <a:chExt cx="96" cy="96"/>
              </a:xfrm>
            </p:grpSpPr>
            <p:sp>
              <p:nvSpPr>
                <p:cNvPr id="979983" name="AutoShape 15"/>
                <p:cNvSpPr>
                  <a:spLocks noChangeArrowheads="1"/>
                </p:cNvSpPr>
                <p:nvPr/>
              </p:nvSpPr>
              <p:spPr bwMode="auto">
                <a:xfrm>
                  <a:off x="1296" y="1200"/>
                  <a:ext cx="96" cy="48"/>
                </a:xfrm>
                <a:prstGeom prst="flowChartProcess">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sp>
              <p:nvSpPr>
                <p:cNvPr id="979984" name="AutoShape 16"/>
                <p:cNvSpPr>
                  <a:spLocks noChangeArrowheads="1"/>
                </p:cNvSpPr>
                <p:nvPr/>
              </p:nvSpPr>
              <p:spPr bwMode="auto">
                <a:xfrm>
                  <a:off x="1296" y="1152"/>
                  <a:ext cx="96" cy="48"/>
                </a:xfrm>
                <a:prstGeom prst="flowChartProcess">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grpSp>
          <p:grpSp>
            <p:nvGrpSpPr>
              <p:cNvPr id="192557" name="Group 17"/>
              <p:cNvGrpSpPr>
                <a:grpSpLocks/>
              </p:cNvGrpSpPr>
              <p:nvPr/>
            </p:nvGrpSpPr>
            <p:grpSpPr bwMode="auto">
              <a:xfrm>
                <a:off x="1296" y="1104"/>
                <a:ext cx="96" cy="48"/>
                <a:chOff x="1296" y="1152"/>
                <a:chExt cx="96" cy="96"/>
              </a:xfrm>
            </p:grpSpPr>
            <p:sp>
              <p:nvSpPr>
                <p:cNvPr id="979986" name="AutoShape 18"/>
                <p:cNvSpPr>
                  <a:spLocks noChangeArrowheads="1"/>
                </p:cNvSpPr>
                <p:nvPr/>
              </p:nvSpPr>
              <p:spPr bwMode="auto">
                <a:xfrm>
                  <a:off x="1296" y="1200"/>
                  <a:ext cx="96" cy="48"/>
                </a:xfrm>
                <a:prstGeom prst="flowChartProcess">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sp>
              <p:nvSpPr>
                <p:cNvPr id="979987" name="AutoShape 19"/>
                <p:cNvSpPr>
                  <a:spLocks noChangeArrowheads="1"/>
                </p:cNvSpPr>
                <p:nvPr/>
              </p:nvSpPr>
              <p:spPr bwMode="auto">
                <a:xfrm>
                  <a:off x="1296" y="1152"/>
                  <a:ext cx="96" cy="48"/>
                </a:xfrm>
                <a:prstGeom prst="flowChartProcess">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grpSp>
        </p:grpSp>
      </p:grpSp>
      <p:sp>
        <p:nvSpPr>
          <p:cNvPr id="979995" name="Rectangle 27"/>
          <p:cNvSpPr>
            <a:spLocks noChangeArrowheads="1"/>
          </p:cNvSpPr>
          <p:nvPr/>
        </p:nvSpPr>
        <p:spPr bwMode="auto">
          <a:xfrm>
            <a:off x="6172200" y="2724150"/>
            <a:ext cx="1143000" cy="400050"/>
          </a:xfrm>
          <a:prstGeom prst="rect">
            <a:avLst/>
          </a:prstGeom>
          <a:solidFill>
            <a:srgbClr val="FFFFFF"/>
          </a:solidFill>
          <a:ln w="9525">
            <a:solidFill>
              <a:srgbClr val="003366"/>
            </a:solidFill>
            <a:miter lim="800000"/>
            <a:headEnd type="none" w="sm" len="sm"/>
            <a:tailEnd type="none" w="sm" len="sm"/>
          </a:ln>
          <a:effectLst/>
          <a:extLst/>
        </p:spPr>
        <p:txBody>
          <a:bodyPr wrap="square" anchor="ctr">
            <a:spAutoFit/>
          </a:bodyPr>
          <a:lstStyle/>
          <a:p>
            <a:pPr algn="ctr">
              <a:defRPr/>
            </a:pPr>
            <a:r>
              <a:rPr lang="en-US" sz="2000" dirty="0">
                <a:solidFill>
                  <a:srgbClr val="000000"/>
                </a:solidFill>
              </a:rPr>
              <a:t>p</a:t>
            </a:r>
            <a:r>
              <a:rPr lang="en-US" sz="2000" dirty="0" smtClean="0">
                <a:solidFill>
                  <a:srgbClr val="000000"/>
                </a:solidFill>
              </a:rPr>
              <a:t>ipe in</a:t>
            </a:r>
            <a:endParaRPr lang="en-US" sz="3200" dirty="0">
              <a:solidFill>
                <a:srgbClr val="000000"/>
              </a:solidFill>
            </a:endParaRPr>
          </a:p>
        </p:txBody>
      </p:sp>
      <p:sp>
        <p:nvSpPr>
          <p:cNvPr id="980001" name="Text Box 33"/>
          <p:cNvSpPr txBox="1">
            <a:spLocks noChangeArrowheads="1"/>
          </p:cNvSpPr>
          <p:nvPr/>
        </p:nvSpPr>
        <p:spPr bwMode="auto">
          <a:xfrm>
            <a:off x="2701101" y="2762250"/>
            <a:ext cx="1403412"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8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dirty="0">
                <a:solidFill>
                  <a:srgbClr val="000000"/>
                </a:solidFill>
              </a:rPr>
              <a:t>p</a:t>
            </a:r>
            <a:r>
              <a:rPr lang="en-US" sz="1800" dirty="0" smtClean="0">
                <a:solidFill>
                  <a:srgbClr val="000000"/>
                </a:solidFill>
              </a:rPr>
              <a:t>er-process</a:t>
            </a:r>
            <a:endParaRPr lang="en-US" sz="1800" dirty="0">
              <a:solidFill>
                <a:srgbClr val="000000"/>
              </a:solidFill>
            </a:endParaRPr>
          </a:p>
          <a:p>
            <a:pPr algn="ctr">
              <a:defRPr/>
            </a:pPr>
            <a:r>
              <a:rPr lang="en-US" sz="1800" dirty="0">
                <a:solidFill>
                  <a:srgbClr val="000000"/>
                </a:solidFill>
              </a:rPr>
              <a:t>descriptor</a:t>
            </a:r>
          </a:p>
          <a:p>
            <a:pPr algn="ctr">
              <a:defRPr/>
            </a:pPr>
            <a:r>
              <a:rPr lang="en-US" sz="1800" dirty="0">
                <a:solidFill>
                  <a:srgbClr val="000000"/>
                </a:solidFill>
              </a:rPr>
              <a:t>table</a:t>
            </a:r>
            <a:endParaRPr lang="en-US" sz="1200" dirty="0">
              <a:solidFill>
                <a:srgbClr val="000000"/>
              </a:solidFill>
            </a:endParaRPr>
          </a:p>
        </p:txBody>
      </p:sp>
      <p:grpSp>
        <p:nvGrpSpPr>
          <p:cNvPr id="192534" name="Group 38"/>
          <p:cNvGrpSpPr>
            <a:grpSpLocks/>
          </p:cNvGrpSpPr>
          <p:nvPr/>
        </p:nvGrpSpPr>
        <p:grpSpPr bwMode="auto">
          <a:xfrm>
            <a:off x="4940300" y="1930400"/>
            <a:ext cx="503238" cy="1647825"/>
            <a:chOff x="3171" y="2705"/>
            <a:chExt cx="46" cy="390"/>
          </a:xfrm>
        </p:grpSpPr>
        <p:grpSp>
          <p:nvGrpSpPr>
            <p:cNvPr id="192540" name="Group 39"/>
            <p:cNvGrpSpPr>
              <a:grpSpLocks/>
            </p:cNvGrpSpPr>
            <p:nvPr/>
          </p:nvGrpSpPr>
          <p:grpSpPr bwMode="auto">
            <a:xfrm>
              <a:off x="3171" y="2900"/>
              <a:ext cx="46" cy="195"/>
              <a:chOff x="1296" y="1104"/>
              <a:chExt cx="96" cy="96"/>
            </a:xfrm>
          </p:grpSpPr>
          <p:grpSp>
            <p:nvGrpSpPr>
              <p:cNvPr id="192548" name="Group 40"/>
              <p:cNvGrpSpPr>
                <a:grpSpLocks/>
              </p:cNvGrpSpPr>
              <p:nvPr/>
            </p:nvGrpSpPr>
            <p:grpSpPr bwMode="auto">
              <a:xfrm>
                <a:off x="1296" y="1152"/>
                <a:ext cx="96" cy="48"/>
                <a:chOff x="1296" y="1152"/>
                <a:chExt cx="96" cy="96"/>
              </a:xfrm>
            </p:grpSpPr>
            <p:sp>
              <p:nvSpPr>
                <p:cNvPr id="980009" name="AutoShape 41"/>
                <p:cNvSpPr>
                  <a:spLocks noChangeArrowheads="1"/>
                </p:cNvSpPr>
                <p:nvPr/>
              </p:nvSpPr>
              <p:spPr bwMode="auto">
                <a:xfrm>
                  <a:off x="1296" y="1200"/>
                  <a:ext cx="96" cy="48"/>
                </a:xfrm>
                <a:prstGeom prst="flowChartProcess">
                  <a:avLst/>
                </a:prstGeom>
                <a:solidFill>
                  <a:srgbClr val="C0C0C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sp>
              <p:nvSpPr>
                <p:cNvPr id="980010" name="AutoShape 42"/>
                <p:cNvSpPr>
                  <a:spLocks noChangeArrowheads="1"/>
                </p:cNvSpPr>
                <p:nvPr/>
              </p:nvSpPr>
              <p:spPr bwMode="auto">
                <a:xfrm>
                  <a:off x="1296" y="1152"/>
                  <a:ext cx="96" cy="48"/>
                </a:xfrm>
                <a:prstGeom prst="flowChartProcess">
                  <a:avLst/>
                </a:prstGeom>
                <a:solidFill>
                  <a:srgbClr val="C0C0C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grpSp>
          <p:grpSp>
            <p:nvGrpSpPr>
              <p:cNvPr id="192549" name="Group 43"/>
              <p:cNvGrpSpPr>
                <a:grpSpLocks/>
              </p:cNvGrpSpPr>
              <p:nvPr/>
            </p:nvGrpSpPr>
            <p:grpSpPr bwMode="auto">
              <a:xfrm>
                <a:off x="1296" y="1104"/>
                <a:ext cx="96" cy="48"/>
                <a:chOff x="1296" y="1152"/>
                <a:chExt cx="96" cy="96"/>
              </a:xfrm>
            </p:grpSpPr>
            <p:sp>
              <p:nvSpPr>
                <p:cNvPr id="980012" name="AutoShape 44"/>
                <p:cNvSpPr>
                  <a:spLocks noChangeArrowheads="1"/>
                </p:cNvSpPr>
                <p:nvPr/>
              </p:nvSpPr>
              <p:spPr bwMode="auto">
                <a:xfrm>
                  <a:off x="1296" y="1200"/>
                  <a:ext cx="96" cy="48"/>
                </a:xfrm>
                <a:prstGeom prst="flowChartProcess">
                  <a:avLst/>
                </a:prstGeom>
                <a:solidFill>
                  <a:srgbClr val="C0C0C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sp>
              <p:nvSpPr>
                <p:cNvPr id="980013" name="AutoShape 45"/>
                <p:cNvSpPr>
                  <a:spLocks noChangeArrowheads="1"/>
                </p:cNvSpPr>
                <p:nvPr/>
              </p:nvSpPr>
              <p:spPr bwMode="auto">
                <a:xfrm>
                  <a:off x="1296" y="1152"/>
                  <a:ext cx="96" cy="48"/>
                </a:xfrm>
                <a:prstGeom prst="flowChartProcess">
                  <a:avLst/>
                </a:prstGeom>
                <a:solidFill>
                  <a:srgbClr val="C0C0C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grpSp>
        </p:grpSp>
        <p:grpSp>
          <p:nvGrpSpPr>
            <p:cNvPr id="192541" name="Group 46"/>
            <p:cNvGrpSpPr>
              <a:grpSpLocks/>
            </p:cNvGrpSpPr>
            <p:nvPr/>
          </p:nvGrpSpPr>
          <p:grpSpPr bwMode="auto">
            <a:xfrm>
              <a:off x="3171" y="2705"/>
              <a:ext cx="46" cy="195"/>
              <a:chOff x="1296" y="1104"/>
              <a:chExt cx="96" cy="96"/>
            </a:xfrm>
          </p:grpSpPr>
          <p:grpSp>
            <p:nvGrpSpPr>
              <p:cNvPr id="192542" name="Group 47"/>
              <p:cNvGrpSpPr>
                <a:grpSpLocks/>
              </p:cNvGrpSpPr>
              <p:nvPr/>
            </p:nvGrpSpPr>
            <p:grpSpPr bwMode="auto">
              <a:xfrm>
                <a:off x="1296" y="1152"/>
                <a:ext cx="96" cy="48"/>
                <a:chOff x="1296" y="1152"/>
                <a:chExt cx="96" cy="96"/>
              </a:xfrm>
            </p:grpSpPr>
            <p:sp>
              <p:nvSpPr>
                <p:cNvPr id="980016" name="AutoShape 48"/>
                <p:cNvSpPr>
                  <a:spLocks noChangeArrowheads="1"/>
                </p:cNvSpPr>
                <p:nvPr/>
              </p:nvSpPr>
              <p:spPr bwMode="auto">
                <a:xfrm>
                  <a:off x="1296" y="1200"/>
                  <a:ext cx="96" cy="48"/>
                </a:xfrm>
                <a:prstGeom prst="flowChartProcess">
                  <a:avLst/>
                </a:prstGeom>
                <a:solidFill>
                  <a:srgbClr val="C0C0C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sp>
              <p:nvSpPr>
                <p:cNvPr id="980017" name="AutoShape 49"/>
                <p:cNvSpPr>
                  <a:spLocks noChangeArrowheads="1"/>
                </p:cNvSpPr>
                <p:nvPr/>
              </p:nvSpPr>
              <p:spPr bwMode="auto">
                <a:xfrm>
                  <a:off x="1296" y="1152"/>
                  <a:ext cx="96" cy="48"/>
                </a:xfrm>
                <a:prstGeom prst="flowChartProcess">
                  <a:avLst/>
                </a:prstGeom>
                <a:solidFill>
                  <a:srgbClr val="C0C0C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grpSp>
          <p:grpSp>
            <p:nvGrpSpPr>
              <p:cNvPr id="192543" name="Group 50"/>
              <p:cNvGrpSpPr>
                <a:grpSpLocks/>
              </p:cNvGrpSpPr>
              <p:nvPr/>
            </p:nvGrpSpPr>
            <p:grpSpPr bwMode="auto">
              <a:xfrm>
                <a:off x="1296" y="1104"/>
                <a:ext cx="96" cy="48"/>
                <a:chOff x="1296" y="1152"/>
                <a:chExt cx="96" cy="96"/>
              </a:xfrm>
            </p:grpSpPr>
            <p:sp>
              <p:nvSpPr>
                <p:cNvPr id="980019" name="AutoShape 51"/>
                <p:cNvSpPr>
                  <a:spLocks noChangeArrowheads="1"/>
                </p:cNvSpPr>
                <p:nvPr/>
              </p:nvSpPr>
              <p:spPr bwMode="auto">
                <a:xfrm>
                  <a:off x="1296" y="1200"/>
                  <a:ext cx="96" cy="48"/>
                </a:xfrm>
                <a:prstGeom prst="flowChartProcess">
                  <a:avLst/>
                </a:prstGeom>
                <a:solidFill>
                  <a:srgbClr val="C0C0C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sp>
              <p:nvSpPr>
                <p:cNvPr id="980020" name="AutoShape 52"/>
                <p:cNvSpPr>
                  <a:spLocks noChangeArrowheads="1"/>
                </p:cNvSpPr>
                <p:nvPr/>
              </p:nvSpPr>
              <p:spPr bwMode="auto">
                <a:xfrm>
                  <a:off x="1296" y="1152"/>
                  <a:ext cx="96" cy="48"/>
                </a:xfrm>
                <a:prstGeom prst="flowChartProcess">
                  <a:avLst/>
                </a:prstGeom>
                <a:solidFill>
                  <a:srgbClr val="C0C0C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grpSp>
        </p:grpSp>
      </p:grpSp>
      <p:cxnSp>
        <p:nvCxnSpPr>
          <p:cNvPr id="980021" name="AutoShape 53"/>
          <p:cNvCxnSpPr>
            <a:cxnSpLocks noChangeShapeType="1"/>
            <a:stCxn id="979979" idx="3"/>
            <a:endCxn id="980012" idx="1"/>
          </p:cNvCxnSpPr>
          <p:nvPr/>
        </p:nvCxnSpPr>
        <p:spPr bwMode="auto">
          <a:xfrm>
            <a:off x="3417888" y="2500909"/>
            <a:ext cx="1522412" cy="562373"/>
          </a:xfrm>
          <a:prstGeom prst="curvedConnector3">
            <a:avLst>
              <a:gd name="adj1" fmla="val 50000"/>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80025" name="Rectangle 57"/>
          <p:cNvSpPr>
            <a:spLocks noChangeArrowheads="1"/>
          </p:cNvSpPr>
          <p:nvPr/>
        </p:nvSpPr>
        <p:spPr bwMode="auto">
          <a:xfrm>
            <a:off x="609600" y="5504765"/>
            <a:ext cx="5681662" cy="677108"/>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lvl="1">
              <a:defRPr/>
            </a:pPr>
            <a:endParaRPr lang="en-US" sz="2000" dirty="0" smtClean="0">
              <a:solidFill>
                <a:srgbClr val="000000"/>
              </a:solidFill>
            </a:endParaRPr>
          </a:p>
          <a:p>
            <a:pPr lvl="1">
              <a:defRPr/>
            </a:pPr>
            <a:endParaRPr lang="en-US" sz="1800" dirty="0">
              <a:solidFill>
                <a:srgbClr val="000000"/>
              </a:solidFill>
            </a:endParaRPr>
          </a:p>
        </p:txBody>
      </p:sp>
      <p:cxnSp>
        <p:nvCxnSpPr>
          <p:cNvPr id="979988" name="AutoShape 20"/>
          <p:cNvCxnSpPr>
            <a:cxnSpLocks noChangeShapeType="1"/>
            <a:endCxn id="979987" idx="1"/>
          </p:cNvCxnSpPr>
          <p:nvPr/>
        </p:nvCxnSpPr>
        <p:spPr bwMode="auto">
          <a:xfrm flipV="1">
            <a:off x="1905000" y="1863924"/>
            <a:ext cx="1392238" cy="117276"/>
          </a:xfrm>
          <a:prstGeom prst="curvedConnector3">
            <a:avLst>
              <a:gd name="adj1" fmla="val 50000"/>
            </a:avLst>
          </a:prstGeom>
          <a:noFill/>
          <a:ln w="28575" cmpd="sng">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2" name="Text Box 54"/>
          <p:cNvSpPr txBox="1">
            <a:spLocks noChangeArrowheads="1"/>
          </p:cNvSpPr>
          <p:nvPr/>
        </p:nvSpPr>
        <p:spPr bwMode="auto">
          <a:xfrm>
            <a:off x="1066800" y="1752600"/>
            <a:ext cx="533400" cy="369332"/>
          </a:xfrm>
          <a:prstGeom prst="rect">
            <a:avLst/>
          </a:prstGeom>
          <a:noFill/>
          <a:ln w="9525">
            <a:noFill/>
            <a:miter lim="800000"/>
            <a:headEnd type="none" w="sm" len="sm"/>
            <a:tailEnd type="none" w="sm" len="sm"/>
          </a:ln>
          <a:extLst/>
        </p:spPr>
        <p:txBody>
          <a:bodyPr wrap="none" anchor="ctr"/>
          <a:lstStyle>
            <a:defPPr>
              <a:defRPr lang="en-GB"/>
            </a:defPPr>
            <a:lvl1pPr algn="ctr">
              <a:buClr>
                <a:srgbClr val="000000"/>
              </a:buClr>
              <a:buSzPct val="100000"/>
              <a:buFont typeface="Times New Roman" charset="0"/>
              <a:buNone/>
              <a:defRPr sz="1800">
                <a:solidFill>
                  <a:prstClr val="white"/>
                </a:solidFill>
              </a:defRPr>
            </a:lvl1pPr>
          </a:lstStyle>
          <a:p>
            <a:r>
              <a:rPr lang="en-US" dirty="0" err="1">
                <a:solidFill>
                  <a:schemeClr val="tx1"/>
                </a:solidFill>
              </a:rPr>
              <a:t>i</a:t>
            </a:r>
            <a:r>
              <a:rPr lang="en-US" dirty="0" err="1" smtClean="0">
                <a:solidFill>
                  <a:schemeClr val="tx1"/>
                </a:solidFill>
              </a:rPr>
              <a:t>nt</a:t>
            </a:r>
            <a:r>
              <a:rPr lang="en-US" dirty="0" smtClean="0">
                <a:solidFill>
                  <a:schemeClr val="tx1"/>
                </a:solidFill>
              </a:rPr>
              <a:t> fd2 = 0</a:t>
            </a:r>
            <a:endParaRPr lang="en-US" dirty="0">
              <a:solidFill>
                <a:schemeClr val="tx1"/>
              </a:solidFill>
            </a:endParaRPr>
          </a:p>
        </p:txBody>
      </p:sp>
      <p:sp>
        <p:nvSpPr>
          <p:cNvPr id="64" name="Text Box 54"/>
          <p:cNvSpPr txBox="1">
            <a:spLocks noChangeArrowheads="1"/>
          </p:cNvSpPr>
          <p:nvPr/>
        </p:nvSpPr>
        <p:spPr bwMode="auto">
          <a:xfrm>
            <a:off x="1066800" y="2221468"/>
            <a:ext cx="533400" cy="369332"/>
          </a:xfrm>
          <a:prstGeom prst="rect">
            <a:avLst/>
          </a:prstGeom>
          <a:noFill/>
          <a:ln w="9525">
            <a:noFill/>
            <a:miter lim="800000"/>
            <a:headEnd type="none" w="sm" len="sm"/>
            <a:tailEnd type="none" w="sm" len="sm"/>
          </a:ln>
          <a:extLst/>
        </p:spPr>
        <p:txBody>
          <a:bodyPr wrap="none" anchor="ctr"/>
          <a:lstStyle>
            <a:defPPr>
              <a:defRPr lang="en-GB"/>
            </a:defPPr>
            <a:lvl1pPr algn="ctr">
              <a:buClr>
                <a:srgbClr val="000000"/>
              </a:buClr>
              <a:buSzPct val="100000"/>
              <a:buFont typeface="Times New Roman" charset="0"/>
              <a:buNone/>
              <a:defRPr sz="1800">
                <a:solidFill>
                  <a:prstClr val="white"/>
                </a:solidFill>
              </a:defRPr>
            </a:lvl1pPr>
          </a:lstStyle>
          <a:p>
            <a:r>
              <a:rPr lang="en-US" dirty="0" err="1">
                <a:solidFill>
                  <a:schemeClr val="tx1"/>
                </a:solidFill>
              </a:rPr>
              <a:t>i</a:t>
            </a:r>
            <a:r>
              <a:rPr lang="en-US" dirty="0" err="1" smtClean="0">
                <a:solidFill>
                  <a:schemeClr val="tx1"/>
                </a:solidFill>
              </a:rPr>
              <a:t>nt</a:t>
            </a:r>
            <a:r>
              <a:rPr lang="en-US" dirty="0" smtClean="0">
                <a:solidFill>
                  <a:schemeClr val="tx1"/>
                </a:solidFill>
              </a:rPr>
              <a:t> fd1 = 5</a:t>
            </a:r>
            <a:endParaRPr lang="en-US" dirty="0">
              <a:solidFill>
                <a:schemeClr val="tx1"/>
              </a:solidFill>
            </a:endParaRPr>
          </a:p>
        </p:txBody>
      </p:sp>
      <p:sp>
        <p:nvSpPr>
          <p:cNvPr id="67" name="Rectangle 27"/>
          <p:cNvSpPr>
            <a:spLocks noChangeArrowheads="1"/>
          </p:cNvSpPr>
          <p:nvPr/>
        </p:nvSpPr>
        <p:spPr bwMode="auto">
          <a:xfrm>
            <a:off x="6172200" y="3181290"/>
            <a:ext cx="1143000" cy="400110"/>
          </a:xfrm>
          <a:prstGeom prst="rect">
            <a:avLst/>
          </a:prstGeom>
          <a:solidFill>
            <a:srgbClr val="FFFFFF"/>
          </a:solidFill>
          <a:ln w="9525">
            <a:solidFill>
              <a:srgbClr val="003366"/>
            </a:solidFill>
            <a:miter lim="800000"/>
            <a:headEnd type="none" w="sm" len="sm"/>
            <a:tailEnd type="none" w="sm" len="sm"/>
          </a:ln>
          <a:effectLst/>
          <a:extLst/>
        </p:spPr>
        <p:txBody>
          <a:bodyPr wrap="square" anchor="ctr">
            <a:spAutoFit/>
          </a:bodyPr>
          <a:lstStyle/>
          <a:p>
            <a:pPr algn="ctr">
              <a:defRPr/>
            </a:pPr>
            <a:r>
              <a:rPr lang="en-US" sz="2000" dirty="0">
                <a:solidFill>
                  <a:srgbClr val="000000"/>
                </a:solidFill>
              </a:rPr>
              <a:t>p</a:t>
            </a:r>
            <a:r>
              <a:rPr lang="en-US" sz="2000" dirty="0" smtClean="0">
                <a:solidFill>
                  <a:srgbClr val="000000"/>
                </a:solidFill>
              </a:rPr>
              <a:t>ipe out</a:t>
            </a:r>
            <a:endParaRPr lang="en-US" sz="3200" dirty="0">
              <a:solidFill>
                <a:srgbClr val="000000"/>
              </a:solidFill>
            </a:endParaRPr>
          </a:p>
        </p:txBody>
      </p:sp>
      <p:cxnSp>
        <p:nvCxnSpPr>
          <p:cNvPr id="69" name="AutoShape 53"/>
          <p:cNvCxnSpPr>
            <a:cxnSpLocks noChangeShapeType="1"/>
            <a:stCxn id="980012" idx="3"/>
            <a:endCxn id="979995" idx="1"/>
          </p:cNvCxnSpPr>
          <p:nvPr/>
        </p:nvCxnSpPr>
        <p:spPr bwMode="auto">
          <a:xfrm flipV="1">
            <a:off x="5443538" y="2924175"/>
            <a:ext cx="728662" cy="139107"/>
          </a:xfrm>
          <a:prstGeom prst="curvedConnector3">
            <a:avLst>
              <a:gd name="adj1" fmla="val 50000"/>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0" name="AutoShape 53"/>
          <p:cNvCxnSpPr>
            <a:cxnSpLocks noChangeShapeType="1"/>
            <a:stCxn id="980009" idx="3"/>
            <a:endCxn id="67" idx="1"/>
          </p:cNvCxnSpPr>
          <p:nvPr/>
        </p:nvCxnSpPr>
        <p:spPr bwMode="auto">
          <a:xfrm flipV="1">
            <a:off x="5443538" y="3381345"/>
            <a:ext cx="728662" cy="93894"/>
          </a:xfrm>
          <a:prstGeom prst="curvedConnector3">
            <a:avLst>
              <a:gd name="adj1" fmla="val 50000"/>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3" name="Rectangle 27"/>
          <p:cNvSpPr>
            <a:spLocks noChangeArrowheads="1"/>
          </p:cNvSpPr>
          <p:nvPr/>
        </p:nvSpPr>
        <p:spPr bwMode="auto">
          <a:xfrm>
            <a:off x="6172200" y="1752600"/>
            <a:ext cx="1143000" cy="400050"/>
          </a:xfrm>
          <a:prstGeom prst="rect">
            <a:avLst/>
          </a:prstGeom>
          <a:solidFill>
            <a:srgbClr val="FFFFFF"/>
          </a:solidFill>
          <a:ln w="9525">
            <a:solidFill>
              <a:srgbClr val="003366"/>
            </a:solidFill>
            <a:miter lim="800000"/>
            <a:headEnd type="none" w="sm" len="sm"/>
            <a:tailEnd type="none" w="sm" len="sm"/>
          </a:ln>
          <a:effectLst/>
          <a:extLst/>
        </p:spPr>
        <p:txBody>
          <a:bodyPr wrap="square" anchor="ctr">
            <a:spAutoFit/>
          </a:bodyPr>
          <a:lstStyle/>
          <a:p>
            <a:pPr algn="ctr">
              <a:defRPr/>
            </a:pPr>
            <a:r>
              <a:rPr lang="en-US" sz="2000" dirty="0" err="1">
                <a:solidFill>
                  <a:srgbClr val="000000"/>
                </a:solidFill>
              </a:rPr>
              <a:t>t</a:t>
            </a:r>
            <a:r>
              <a:rPr lang="en-US" sz="2000" dirty="0" err="1" smtClean="0">
                <a:solidFill>
                  <a:srgbClr val="000000"/>
                </a:solidFill>
              </a:rPr>
              <a:t>ty</a:t>
            </a:r>
            <a:r>
              <a:rPr lang="en-US" sz="2000" dirty="0" smtClean="0">
                <a:solidFill>
                  <a:srgbClr val="000000"/>
                </a:solidFill>
              </a:rPr>
              <a:t> in</a:t>
            </a:r>
            <a:endParaRPr lang="en-US" sz="3200" dirty="0">
              <a:solidFill>
                <a:srgbClr val="000000"/>
              </a:solidFill>
            </a:endParaRPr>
          </a:p>
        </p:txBody>
      </p:sp>
      <p:cxnSp>
        <p:nvCxnSpPr>
          <p:cNvPr id="74" name="AutoShape 53"/>
          <p:cNvCxnSpPr>
            <a:cxnSpLocks noChangeShapeType="1"/>
            <a:stCxn id="980020" idx="3"/>
            <a:endCxn id="73" idx="1"/>
          </p:cNvCxnSpPr>
          <p:nvPr/>
        </p:nvCxnSpPr>
        <p:spPr bwMode="auto">
          <a:xfrm flipV="1">
            <a:off x="5443538" y="1952625"/>
            <a:ext cx="728662" cy="80765"/>
          </a:xfrm>
          <a:prstGeom prst="curvedConnector3">
            <a:avLst>
              <a:gd name="adj1" fmla="val 50000"/>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7" name="AutoShape 20"/>
          <p:cNvCxnSpPr>
            <a:cxnSpLocks noChangeShapeType="1"/>
          </p:cNvCxnSpPr>
          <p:nvPr/>
        </p:nvCxnSpPr>
        <p:spPr bwMode="auto">
          <a:xfrm>
            <a:off x="1905000" y="2438400"/>
            <a:ext cx="1371600" cy="76200"/>
          </a:xfrm>
          <a:prstGeom prst="curvedConnector3">
            <a:avLst>
              <a:gd name="adj1" fmla="val 50000"/>
            </a:avLst>
          </a:prstGeom>
          <a:noFill/>
          <a:ln w="28575" cmpd="sng">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0" name="Rectangle 56"/>
          <p:cNvSpPr>
            <a:spLocks noChangeArrowheads="1"/>
          </p:cNvSpPr>
          <p:nvPr/>
        </p:nvSpPr>
        <p:spPr bwMode="auto">
          <a:xfrm>
            <a:off x="2514600" y="3623846"/>
            <a:ext cx="5334000" cy="338554"/>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defRPr/>
            </a:pPr>
            <a:r>
              <a:rPr lang="en-US" sz="1600" dirty="0" smtClean="0">
                <a:solidFill>
                  <a:schemeClr val="hlink"/>
                </a:solidFill>
              </a:rPr>
              <a:t>Final state after </a:t>
            </a:r>
            <a:r>
              <a:rPr lang="en-US" sz="1600" b="1" dirty="0" smtClean="0">
                <a:solidFill>
                  <a:schemeClr val="hlink"/>
                </a:solidFill>
              </a:rPr>
              <a:t>dup2(fd1, fd2) </a:t>
            </a:r>
            <a:r>
              <a:rPr lang="en-US" sz="1600" dirty="0" err="1" smtClean="0">
                <a:solidFill>
                  <a:schemeClr val="hlink"/>
                </a:solidFill>
              </a:rPr>
              <a:t>syscall</a:t>
            </a:r>
            <a:r>
              <a:rPr lang="en-US" sz="1600" dirty="0" smtClean="0">
                <a:solidFill>
                  <a:schemeClr val="hlink"/>
                </a:solidFill>
              </a:rPr>
              <a:t>.</a:t>
            </a:r>
            <a:endParaRPr lang="en-US" sz="1800" dirty="0">
              <a:solidFill>
                <a:schemeClr val="hlink"/>
              </a:solidFill>
            </a:endParaRPr>
          </a:p>
        </p:txBody>
      </p:sp>
      <p:cxnSp>
        <p:nvCxnSpPr>
          <p:cNvPr id="81" name="AutoShape 53"/>
          <p:cNvCxnSpPr>
            <a:cxnSpLocks noChangeShapeType="1"/>
            <a:stCxn id="979987" idx="3"/>
            <a:endCxn id="980012" idx="1"/>
          </p:cNvCxnSpPr>
          <p:nvPr/>
        </p:nvCxnSpPr>
        <p:spPr bwMode="auto">
          <a:xfrm>
            <a:off x="3417888" y="1863924"/>
            <a:ext cx="1522412" cy="1199358"/>
          </a:xfrm>
          <a:prstGeom prst="curvedConnector3">
            <a:avLst>
              <a:gd name="adj1" fmla="val 50000"/>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6" name="Rectangle 27"/>
          <p:cNvSpPr>
            <a:spLocks noChangeArrowheads="1"/>
          </p:cNvSpPr>
          <p:nvPr/>
        </p:nvSpPr>
        <p:spPr bwMode="auto">
          <a:xfrm>
            <a:off x="6172200" y="2209800"/>
            <a:ext cx="1143000" cy="400050"/>
          </a:xfrm>
          <a:prstGeom prst="rect">
            <a:avLst/>
          </a:prstGeom>
          <a:solidFill>
            <a:srgbClr val="FFFFFF"/>
          </a:solidFill>
          <a:ln w="9525">
            <a:solidFill>
              <a:srgbClr val="003366"/>
            </a:solidFill>
            <a:miter lim="800000"/>
            <a:headEnd type="none" w="sm" len="sm"/>
            <a:tailEnd type="none" w="sm" len="sm"/>
          </a:ln>
          <a:effectLst/>
          <a:extLst/>
        </p:spPr>
        <p:txBody>
          <a:bodyPr wrap="square" anchor="ctr">
            <a:spAutoFit/>
          </a:bodyPr>
          <a:lstStyle/>
          <a:p>
            <a:pPr algn="ctr">
              <a:defRPr/>
            </a:pPr>
            <a:r>
              <a:rPr lang="en-US" sz="2000" dirty="0" err="1">
                <a:solidFill>
                  <a:srgbClr val="000000"/>
                </a:solidFill>
              </a:rPr>
              <a:t>t</a:t>
            </a:r>
            <a:r>
              <a:rPr lang="en-US" sz="2000" dirty="0" err="1" smtClean="0">
                <a:solidFill>
                  <a:srgbClr val="000000"/>
                </a:solidFill>
              </a:rPr>
              <a:t>ty</a:t>
            </a:r>
            <a:r>
              <a:rPr lang="en-US" sz="2000" dirty="0" smtClean="0">
                <a:solidFill>
                  <a:srgbClr val="000000"/>
                </a:solidFill>
              </a:rPr>
              <a:t> out</a:t>
            </a:r>
            <a:endParaRPr lang="en-US" sz="3200" dirty="0">
              <a:solidFill>
                <a:srgbClr val="000000"/>
              </a:solidFill>
            </a:endParaRPr>
          </a:p>
        </p:txBody>
      </p:sp>
      <p:cxnSp>
        <p:nvCxnSpPr>
          <p:cNvPr id="87" name="AutoShape 53"/>
          <p:cNvCxnSpPr>
            <a:cxnSpLocks noChangeShapeType="1"/>
            <a:stCxn id="979986" idx="3"/>
            <a:endCxn id="980017" idx="1"/>
          </p:cNvCxnSpPr>
          <p:nvPr/>
        </p:nvCxnSpPr>
        <p:spPr bwMode="auto">
          <a:xfrm>
            <a:off x="3417888" y="1991321"/>
            <a:ext cx="1522412" cy="454026"/>
          </a:xfrm>
          <a:prstGeom prst="curvedConnector3">
            <a:avLst>
              <a:gd name="adj1" fmla="val 50000"/>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0" name="AutoShape 53"/>
          <p:cNvCxnSpPr>
            <a:cxnSpLocks noChangeShapeType="1"/>
            <a:stCxn id="980017" idx="3"/>
            <a:endCxn id="86" idx="1"/>
          </p:cNvCxnSpPr>
          <p:nvPr/>
        </p:nvCxnSpPr>
        <p:spPr bwMode="auto">
          <a:xfrm flipV="1">
            <a:off x="5443538" y="2409825"/>
            <a:ext cx="728662" cy="35522"/>
          </a:xfrm>
          <a:prstGeom prst="curvedConnector3">
            <a:avLst>
              <a:gd name="adj1" fmla="val 50000"/>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7" name="AutoShape 53"/>
          <p:cNvCxnSpPr>
            <a:cxnSpLocks noChangeShapeType="1"/>
            <a:stCxn id="979977" idx="3"/>
            <a:endCxn id="980009" idx="1"/>
          </p:cNvCxnSpPr>
          <p:nvPr/>
        </p:nvCxnSpPr>
        <p:spPr bwMode="auto">
          <a:xfrm>
            <a:off x="3417888" y="2628306"/>
            <a:ext cx="1522412" cy="846933"/>
          </a:xfrm>
          <a:prstGeom prst="curvedConnector3">
            <a:avLst>
              <a:gd name="adj1" fmla="val 50000"/>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5" name="Rectangle 54"/>
          <p:cNvSpPr/>
          <p:nvPr/>
        </p:nvSpPr>
        <p:spPr>
          <a:xfrm>
            <a:off x="381000" y="4306644"/>
            <a:ext cx="8458200" cy="623248"/>
          </a:xfrm>
          <a:prstGeom prst="rect">
            <a:avLst/>
          </a:prstGeom>
        </p:spPr>
        <p:txBody>
          <a:bodyPr wrap="square">
            <a:spAutoFit/>
          </a:bodyPr>
          <a:lstStyle/>
          <a:p>
            <a:pPr defTabSz="914400" fontAlgn="auto">
              <a:lnSpc>
                <a:spcPct val="85000"/>
              </a:lnSpc>
              <a:spcBef>
                <a:spcPts val="0"/>
              </a:spcBef>
              <a:spcAft>
                <a:spcPts val="0"/>
              </a:spcAft>
              <a:defRPr/>
            </a:pPr>
            <a:r>
              <a:rPr lang="en-US" sz="2000" kern="0" dirty="0" smtClean="0">
                <a:solidFill>
                  <a:schemeClr val="accent3"/>
                </a:solidFill>
              </a:rPr>
              <a:t>Then </a:t>
            </a:r>
            <a:r>
              <a:rPr lang="en-US" sz="2000" b="1" kern="0" dirty="0" smtClean="0">
                <a:solidFill>
                  <a:schemeClr val="accent3"/>
                </a:solidFill>
              </a:rPr>
              <a:t>dup2(fd1,fd2)</a:t>
            </a:r>
            <a:r>
              <a:rPr lang="en-US" sz="2000" kern="0" dirty="0" smtClean="0">
                <a:solidFill>
                  <a:schemeClr val="accent3"/>
                </a:solidFill>
              </a:rPr>
              <a:t> means: </a:t>
            </a:r>
            <a:r>
              <a:rPr lang="en-US" sz="2000" kern="0" dirty="0" smtClean="0">
                <a:solidFill>
                  <a:srgbClr val="0000FF"/>
                </a:solidFill>
              </a:rPr>
              <a:t>“close(fd2), then set fd2 to refer to the same underlying I/O object as fd1.”</a:t>
            </a:r>
            <a:endParaRPr lang="en-US" sz="3600" b="1" kern="0" dirty="0">
              <a:solidFill>
                <a:schemeClr val="accent3"/>
              </a:solidFill>
            </a:endParaRPr>
          </a:p>
        </p:txBody>
      </p:sp>
      <p:sp>
        <p:nvSpPr>
          <p:cNvPr id="56" name="Rectangle 55"/>
          <p:cNvSpPr/>
          <p:nvPr/>
        </p:nvSpPr>
        <p:spPr>
          <a:xfrm>
            <a:off x="381000" y="5137995"/>
            <a:ext cx="8458200" cy="1146468"/>
          </a:xfrm>
          <a:prstGeom prst="rect">
            <a:avLst/>
          </a:prstGeom>
        </p:spPr>
        <p:txBody>
          <a:bodyPr wrap="square">
            <a:spAutoFit/>
          </a:bodyPr>
          <a:lstStyle/>
          <a:p>
            <a:pPr defTabSz="914400" fontAlgn="auto">
              <a:lnSpc>
                <a:spcPct val="85000"/>
              </a:lnSpc>
              <a:spcBef>
                <a:spcPts val="0"/>
              </a:spcBef>
              <a:spcAft>
                <a:spcPts val="0"/>
              </a:spcAft>
              <a:defRPr/>
            </a:pPr>
            <a:r>
              <a:rPr lang="en-US" sz="2000" kern="0" dirty="0" smtClean="0">
                <a:solidFill>
                  <a:schemeClr val="accent3"/>
                </a:solidFill>
              </a:rPr>
              <a:t>It results </a:t>
            </a:r>
            <a:r>
              <a:rPr lang="en-US" sz="2000" kern="0" dirty="0">
                <a:solidFill>
                  <a:schemeClr val="accent3"/>
                </a:solidFill>
              </a:rPr>
              <a:t>in two file descriptors referencing the same underlying I/O object. </a:t>
            </a:r>
            <a:r>
              <a:rPr lang="en-US" sz="2000" kern="0" dirty="0" smtClean="0">
                <a:solidFill>
                  <a:schemeClr val="accent3"/>
                </a:solidFill>
              </a:rPr>
              <a:t> You can use either of the descriptors to </a:t>
            </a:r>
            <a:r>
              <a:rPr lang="en-US" sz="2000" b="1" kern="0" dirty="0" smtClean="0">
                <a:solidFill>
                  <a:schemeClr val="accent3"/>
                </a:solidFill>
              </a:rPr>
              <a:t>read/write</a:t>
            </a:r>
            <a:r>
              <a:rPr lang="en-US" sz="2000" kern="0" dirty="0" smtClean="0">
                <a:solidFill>
                  <a:schemeClr val="accent3"/>
                </a:solidFill>
              </a:rPr>
              <a:t>.</a:t>
            </a:r>
          </a:p>
          <a:p>
            <a:pPr defTabSz="914400" fontAlgn="auto">
              <a:lnSpc>
                <a:spcPct val="85000"/>
              </a:lnSpc>
              <a:spcBef>
                <a:spcPts val="0"/>
              </a:spcBef>
              <a:spcAft>
                <a:spcPts val="0"/>
              </a:spcAft>
              <a:defRPr/>
            </a:pPr>
            <a:endParaRPr lang="en-US" sz="2000" kern="0" dirty="0">
              <a:solidFill>
                <a:schemeClr val="accent3"/>
              </a:solidFill>
            </a:endParaRPr>
          </a:p>
          <a:p>
            <a:pPr defTabSz="914400" fontAlgn="auto">
              <a:lnSpc>
                <a:spcPct val="85000"/>
              </a:lnSpc>
              <a:spcBef>
                <a:spcPts val="0"/>
              </a:spcBef>
              <a:spcAft>
                <a:spcPts val="0"/>
              </a:spcAft>
              <a:defRPr/>
            </a:pPr>
            <a:r>
              <a:rPr lang="en-US" sz="1800" kern="0" dirty="0" smtClean="0">
                <a:solidFill>
                  <a:schemeClr val="accent3"/>
                </a:solidFill>
              </a:rPr>
              <a:t>But you should probably just </a:t>
            </a:r>
            <a:r>
              <a:rPr lang="en-US" sz="1800" b="1" kern="0" dirty="0" smtClean="0">
                <a:solidFill>
                  <a:schemeClr val="accent3"/>
                </a:solidFill>
              </a:rPr>
              <a:t>close(fd1)</a:t>
            </a:r>
            <a:r>
              <a:rPr lang="en-US" sz="1800" kern="0" dirty="0" smtClean="0">
                <a:solidFill>
                  <a:schemeClr val="accent3"/>
                </a:solidFill>
              </a:rPr>
              <a:t>.  </a:t>
            </a:r>
            <a:endParaRPr lang="en-US" sz="3200" b="1" kern="0" dirty="0">
              <a:solidFill>
                <a:schemeClr val="accent3"/>
              </a:solidFill>
            </a:endParaRPr>
          </a:p>
        </p:txBody>
      </p:sp>
      <p:cxnSp>
        <p:nvCxnSpPr>
          <p:cNvPr id="57" name="AutoShape 53"/>
          <p:cNvCxnSpPr>
            <a:cxnSpLocks noChangeShapeType="1"/>
            <a:stCxn id="979987" idx="3"/>
            <a:endCxn id="980020" idx="1"/>
          </p:cNvCxnSpPr>
          <p:nvPr/>
        </p:nvCxnSpPr>
        <p:spPr bwMode="auto">
          <a:xfrm>
            <a:off x="3417888" y="1863924"/>
            <a:ext cx="1522412" cy="169466"/>
          </a:xfrm>
          <a:prstGeom prst="curvedConnector3">
            <a:avLst>
              <a:gd name="adj1" fmla="val 50000"/>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TextBox 7"/>
          <p:cNvSpPr txBox="1"/>
          <p:nvPr/>
        </p:nvSpPr>
        <p:spPr>
          <a:xfrm>
            <a:off x="4267200" y="1752600"/>
            <a:ext cx="389951" cy="461665"/>
          </a:xfrm>
          <a:prstGeom prst="rect">
            <a:avLst/>
          </a:prstGeom>
          <a:noFill/>
        </p:spPr>
        <p:txBody>
          <a:bodyPr wrap="none" rtlCol="0">
            <a:spAutoFit/>
          </a:bodyPr>
          <a:lstStyle/>
          <a:p>
            <a:r>
              <a:rPr lang="en-US" dirty="0" smtClean="0">
                <a:solidFill>
                  <a:srgbClr val="E8161F"/>
                </a:solidFill>
              </a:rPr>
              <a:t>X</a:t>
            </a:r>
            <a:endParaRPr lang="en-US" dirty="0">
              <a:solidFill>
                <a:srgbClr val="E8161F"/>
              </a:solidFill>
            </a:endParaRPr>
          </a:p>
        </p:txBody>
      </p:sp>
      <p:sp>
        <p:nvSpPr>
          <p:cNvPr id="65" name="TextBox 64"/>
          <p:cNvSpPr txBox="1"/>
          <p:nvPr/>
        </p:nvSpPr>
        <p:spPr>
          <a:xfrm>
            <a:off x="3902797" y="2133600"/>
            <a:ext cx="364403" cy="461665"/>
          </a:xfrm>
          <a:prstGeom prst="rect">
            <a:avLst/>
          </a:prstGeom>
          <a:noFill/>
        </p:spPr>
        <p:txBody>
          <a:bodyPr wrap="none" rtlCol="0">
            <a:spAutoFit/>
          </a:bodyPr>
          <a:lstStyle/>
          <a:p>
            <a:r>
              <a:rPr lang="en-US" dirty="0" smtClean="0">
                <a:solidFill>
                  <a:srgbClr val="E8161F"/>
                </a:solidFill>
              </a:rPr>
              <a:t>&gt;</a:t>
            </a:r>
            <a:endParaRPr lang="en-US" dirty="0">
              <a:solidFill>
                <a:srgbClr val="E8161F"/>
              </a:solidFill>
            </a:endParaRPr>
          </a:p>
        </p:txBody>
      </p:sp>
    </p:spTree>
    <p:extLst>
      <p:ext uri="{BB962C8B-B14F-4D97-AF65-F5344CB8AC3E}">
        <p14:creationId xmlns:p14="http://schemas.microsoft.com/office/powerpoint/2010/main" val="161643465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10"/>
          <p:cNvSpPr>
            <a:spLocks noChangeArrowheads="1"/>
          </p:cNvSpPr>
          <p:nvPr/>
        </p:nvSpPr>
        <p:spPr bwMode="auto">
          <a:xfrm>
            <a:off x="2667000" y="1676400"/>
            <a:ext cx="4953000" cy="19812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a:solidFill>
                <a:prstClr val="white"/>
              </a:solidFill>
            </a:endParaRPr>
          </a:p>
        </p:txBody>
      </p:sp>
      <p:sp>
        <p:nvSpPr>
          <p:cNvPr id="192513" name="Rectangle 2"/>
          <p:cNvSpPr>
            <a:spLocks noGrp="1" noChangeArrowheads="1"/>
          </p:cNvSpPr>
          <p:nvPr>
            <p:ph type="title"/>
          </p:nvPr>
        </p:nvSpPr>
        <p:spPr/>
        <p:txBody>
          <a:bodyPr/>
          <a:lstStyle/>
          <a:p>
            <a:r>
              <a:rPr lang="en-US" dirty="0" smtClean="0">
                <a:latin typeface="Arial" charset="0"/>
                <a:ea typeface="ＭＳ Ｐゴシック" charset="0"/>
              </a:rPr>
              <a:t>Unix </a:t>
            </a:r>
            <a:r>
              <a:rPr lang="en-US" dirty="0">
                <a:latin typeface="Arial" charset="0"/>
                <a:ea typeface="ＭＳ Ｐゴシック" charset="0"/>
              </a:rPr>
              <a:t>d</a:t>
            </a:r>
            <a:r>
              <a:rPr lang="en-US" dirty="0" smtClean="0">
                <a:latin typeface="Arial" charset="0"/>
                <a:ea typeface="ＭＳ Ｐゴシック" charset="0"/>
              </a:rPr>
              <a:t>up* </a:t>
            </a:r>
            <a:r>
              <a:rPr lang="en-US" dirty="0" err="1" smtClean="0">
                <a:latin typeface="Arial" charset="0"/>
                <a:ea typeface="ＭＳ Ｐゴシック" charset="0"/>
              </a:rPr>
              <a:t>syscall</a:t>
            </a:r>
            <a:endParaRPr lang="en-US" dirty="0">
              <a:latin typeface="Arial" charset="0"/>
              <a:ea typeface="ＭＳ Ｐゴシック" charset="0"/>
            </a:endParaRPr>
          </a:p>
        </p:txBody>
      </p:sp>
      <p:grpSp>
        <p:nvGrpSpPr>
          <p:cNvPr id="192515" name="Group 5"/>
          <p:cNvGrpSpPr>
            <a:grpSpLocks/>
          </p:cNvGrpSpPr>
          <p:nvPr/>
        </p:nvGrpSpPr>
        <p:grpSpPr bwMode="auto">
          <a:xfrm>
            <a:off x="3297238" y="1800225"/>
            <a:ext cx="120650" cy="1019175"/>
            <a:chOff x="3171" y="2705"/>
            <a:chExt cx="46" cy="390"/>
          </a:xfrm>
        </p:grpSpPr>
        <p:grpSp>
          <p:nvGrpSpPr>
            <p:cNvPr id="192554" name="Group 6"/>
            <p:cNvGrpSpPr>
              <a:grpSpLocks/>
            </p:cNvGrpSpPr>
            <p:nvPr/>
          </p:nvGrpSpPr>
          <p:grpSpPr bwMode="auto">
            <a:xfrm>
              <a:off x="3171" y="2900"/>
              <a:ext cx="46" cy="195"/>
              <a:chOff x="1296" y="1104"/>
              <a:chExt cx="96" cy="96"/>
            </a:xfrm>
          </p:grpSpPr>
          <p:grpSp>
            <p:nvGrpSpPr>
              <p:cNvPr id="192562" name="Group 7"/>
              <p:cNvGrpSpPr>
                <a:grpSpLocks/>
              </p:cNvGrpSpPr>
              <p:nvPr/>
            </p:nvGrpSpPr>
            <p:grpSpPr bwMode="auto">
              <a:xfrm>
                <a:off x="1296" y="1152"/>
                <a:ext cx="96" cy="48"/>
                <a:chOff x="1296" y="1152"/>
                <a:chExt cx="96" cy="96"/>
              </a:xfrm>
            </p:grpSpPr>
            <p:sp>
              <p:nvSpPr>
                <p:cNvPr id="979976" name="AutoShape 8"/>
                <p:cNvSpPr>
                  <a:spLocks noChangeArrowheads="1"/>
                </p:cNvSpPr>
                <p:nvPr/>
              </p:nvSpPr>
              <p:spPr bwMode="auto">
                <a:xfrm>
                  <a:off x="1296" y="1200"/>
                  <a:ext cx="96" cy="48"/>
                </a:xfrm>
                <a:prstGeom prst="flowChartProcess">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sp>
              <p:nvSpPr>
                <p:cNvPr id="979977" name="AutoShape 9"/>
                <p:cNvSpPr>
                  <a:spLocks noChangeArrowheads="1"/>
                </p:cNvSpPr>
                <p:nvPr/>
              </p:nvSpPr>
              <p:spPr bwMode="auto">
                <a:xfrm>
                  <a:off x="1296" y="1152"/>
                  <a:ext cx="96" cy="48"/>
                </a:xfrm>
                <a:prstGeom prst="flowChartProcess">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grpSp>
          <p:grpSp>
            <p:nvGrpSpPr>
              <p:cNvPr id="192563" name="Group 10"/>
              <p:cNvGrpSpPr>
                <a:grpSpLocks/>
              </p:cNvGrpSpPr>
              <p:nvPr/>
            </p:nvGrpSpPr>
            <p:grpSpPr bwMode="auto">
              <a:xfrm>
                <a:off x="1296" y="1104"/>
                <a:ext cx="96" cy="48"/>
                <a:chOff x="1296" y="1152"/>
                <a:chExt cx="96" cy="96"/>
              </a:xfrm>
            </p:grpSpPr>
            <p:sp>
              <p:nvSpPr>
                <p:cNvPr id="979979" name="AutoShape 11"/>
                <p:cNvSpPr>
                  <a:spLocks noChangeArrowheads="1"/>
                </p:cNvSpPr>
                <p:nvPr/>
              </p:nvSpPr>
              <p:spPr bwMode="auto">
                <a:xfrm>
                  <a:off x="1296" y="1200"/>
                  <a:ext cx="96" cy="48"/>
                </a:xfrm>
                <a:prstGeom prst="flowChartProcess">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sp>
              <p:nvSpPr>
                <p:cNvPr id="979980" name="AutoShape 12"/>
                <p:cNvSpPr>
                  <a:spLocks noChangeArrowheads="1"/>
                </p:cNvSpPr>
                <p:nvPr/>
              </p:nvSpPr>
              <p:spPr bwMode="auto">
                <a:xfrm>
                  <a:off x="1296" y="1152"/>
                  <a:ext cx="96" cy="48"/>
                </a:xfrm>
                <a:prstGeom prst="flowChartProcess">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grpSp>
        </p:grpSp>
        <p:grpSp>
          <p:nvGrpSpPr>
            <p:cNvPr id="192555" name="Group 13"/>
            <p:cNvGrpSpPr>
              <a:grpSpLocks/>
            </p:cNvGrpSpPr>
            <p:nvPr/>
          </p:nvGrpSpPr>
          <p:grpSpPr bwMode="auto">
            <a:xfrm>
              <a:off x="3171" y="2705"/>
              <a:ext cx="46" cy="195"/>
              <a:chOff x="1296" y="1104"/>
              <a:chExt cx="96" cy="96"/>
            </a:xfrm>
          </p:grpSpPr>
          <p:grpSp>
            <p:nvGrpSpPr>
              <p:cNvPr id="192556" name="Group 14"/>
              <p:cNvGrpSpPr>
                <a:grpSpLocks/>
              </p:cNvGrpSpPr>
              <p:nvPr/>
            </p:nvGrpSpPr>
            <p:grpSpPr bwMode="auto">
              <a:xfrm>
                <a:off x="1296" y="1152"/>
                <a:ext cx="96" cy="48"/>
                <a:chOff x="1296" y="1152"/>
                <a:chExt cx="96" cy="96"/>
              </a:xfrm>
            </p:grpSpPr>
            <p:sp>
              <p:nvSpPr>
                <p:cNvPr id="979983" name="AutoShape 15"/>
                <p:cNvSpPr>
                  <a:spLocks noChangeArrowheads="1"/>
                </p:cNvSpPr>
                <p:nvPr/>
              </p:nvSpPr>
              <p:spPr bwMode="auto">
                <a:xfrm>
                  <a:off x="1296" y="1200"/>
                  <a:ext cx="96" cy="48"/>
                </a:xfrm>
                <a:prstGeom prst="flowChartProcess">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sp>
              <p:nvSpPr>
                <p:cNvPr id="979984" name="AutoShape 16"/>
                <p:cNvSpPr>
                  <a:spLocks noChangeArrowheads="1"/>
                </p:cNvSpPr>
                <p:nvPr/>
              </p:nvSpPr>
              <p:spPr bwMode="auto">
                <a:xfrm>
                  <a:off x="1296" y="1152"/>
                  <a:ext cx="96" cy="48"/>
                </a:xfrm>
                <a:prstGeom prst="flowChartProcess">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grpSp>
          <p:grpSp>
            <p:nvGrpSpPr>
              <p:cNvPr id="192557" name="Group 17"/>
              <p:cNvGrpSpPr>
                <a:grpSpLocks/>
              </p:cNvGrpSpPr>
              <p:nvPr/>
            </p:nvGrpSpPr>
            <p:grpSpPr bwMode="auto">
              <a:xfrm>
                <a:off x="1296" y="1104"/>
                <a:ext cx="96" cy="48"/>
                <a:chOff x="1296" y="1152"/>
                <a:chExt cx="96" cy="96"/>
              </a:xfrm>
            </p:grpSpPr>
            <p:sp>
              <p:nvSpPr>
                <p:cNvPr id="979986" name="AutoShape 18"/>
                <p:cNvSpPr>
                  <a:spLocks noChangeArrowheads="1"/>
                </p:cNvSpPr>
                <p:nvPr/>
              </p:nvSpPr>
              <p:spPr bwMode="auto">
                <a:xfrm>
                  <a:off x="1296" y="1200"/>
                  <a:ext cx="96" cy="48"/>
                </a:xfrm>
                <a:prstGeom prst="flowChartProcess">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sp>
              <p:nvSpPr>
                <p:cNvPr id="979987" name="AutoShape 19"/>
                <p:cNvSpPr>
                  <a:spLocks noChangeArrowheads="1"/>
                </p:cNvSpPr>
                <p:nvPr/>
              </p:nvSpPr>
              <p:spPr bwMode="auto">
                <a:xfrm>
                  <a:off x="1296" y="1152"/>
                  <a:ext cx="96" cy="48"/>
                </a:xfrm>
                <a:prstGeom prst="flowChartProcess">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grpSp>
        </p:grpSp>
      </p:grpSp>
      <p:sp>
        <p:nvSpPr>
          <p:cNvPr id="979995" name="Rectangle 27"/>
          <p:cNvSpPr>
            <a:spLocks noChangeArrowheads="1"/>
          </p:cNvSpPr>
          <p:nvPr/>
        </p:nvSpPr>
        <p:spPr bwMode="auto">
          <a:xfrm>
            <a:off x="6172200" y="2724150"/>
            <a:ext cx="1143000" cy="400050"/>
          </a:xfrm>
          <a:prstGeom prst="rect">
            <a:avLst/>
          </a:prstGeom>
          <a:solidFill>
            <a:srgbClr val="FFFFFF"/>
          </a:solidFill>
          <a:ln w="9525">
            <a:solidFill>
              <a:srgbClr val="003366"/>
            </a:solidFill>
            <a:miter lim="800000"/>
            <a:headEnd type="none" w="sm" len="sm"/>
            <a:tailEnd type="none" w="sm" len="sm"/>
          </a:ln>
          <a:effectLst/>
          <a:extLst/>
        </p:spPr>
        <p:txBody>
          <a:bodyPr wrap="square" anchor="ctr">
            <a:spAutoFit/>
          </a:bodyPr>
          <a:lstStyle/>
          <a:p>
            <a:pPr algn="ctr">
              <a:defRPr/>
            </a:pPr>
            <a:r>
              <a:rPr lang="en-US" sz="2000" dirty="0">
                <a:solidFill>
                  <a:srgbClr val="000000"/>
                </a:solidFill>
              </a:rPr>
              <a:t>p</a:t>
            </a:r>
            <a:r>
              <a:rPr lang="en-US" sz="2000" dirty="0" smtClean="0">
                <a:solidFill>
                  <a:srgbClr val="000000"/>
                </a:solidFill>
              </a:rPr>
              <a:t>ipe in</a:t>
            </a:r>
            <a:endParaRPr lang="en-US" sz="3200" dirty="0">
              <a:solidFill>
                <a:srgbClr val="000000"/>
              </a:solidFill>
            </a:endParaRPr>
          </a:p>
        </p:txBody>
      </p:sp>
      <p:sp>
        <p:nvSpPr>
          <p:cNvPr id="980001" name="Text Box 33"/>
          <p:cNvSpPr txBox="1">
            <a:spLocks noChangeArrowheads="1"/>
          </p:cNvSpPr>
          <p:nvPr/>
        </p:nvSpPr>
        <p:spPr bwMode="auto">
          <a:xfrm>
            <a:off x="2701101" y="2762250"/>
            <a:ext cx="1403412"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8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800" dirty="0">
                <a:solidFill>
                  <a:srgbClr val="000000"/>
                </a:solidFill>
              </a:rPr>
              <a:t>p</a:t>
            </a:r>
            <a:r>
              <a:rPr lang="en-US" sz="1800" dirty="0" smtClean="0">
                <a:solidFill>
                  <a:srgbClr val="000000"/>
                </a:solidFill>
              </a:rPr>
              <a:t>er-process</a:t>
            </a:r>
            <a:endParaRPr lang="en-US" sz="1800" dirty="0">
              <a:solidFill>
                <a:srgbClr val="000000"/>
              </a:solidFill>
            </a:endParaRPr>
          </a:p>
          <a:p>
            <a:pPr algn="ctr">
              <a:defRPr/>
            </a:pPr>
            <a:r>
              <a:rPr lang="en-US" sz="1800" dirty="0">
                <a:solidFill>
                  <a:srgbClr val="000000"/>
                </a:solidFill>
              </a:rPr>
              <a:t>descriptor</a:t>
            </a:r>
          </a:p>
          <a:p>
            <a:pPr algn="ctr">
              <a:defRPr/>
            </a:pPr>
            <a:r>
              <a:rPr lang="en-US" sz="1800" dirty="0">
                <a:solidFill>
                  <a:srgbClr val="000000"/>
                </a:solidFill>
              </a:rPr>
              <a:t>table</a:t>
            </a:r>
            <a:endParaRPr lang="en-US" sz="1200" dirty="0">
              <a:solidFill>
                <a:srgbClr val="000000"/>
              </a:solidFill>
            </a:endParaRPr>
          </a:p>
        </p:txBody>
      </p:sp>
      <p:grpSp>
        <p:nvGrpSpPr>
          <p:cNvPr id="192534" name="Group 38"/>
          <p:cNvGrpSpPr>
            <a:grpSpLocks/>
          </p:cNvGrpSpPr>
          <p:nvPr/>
        </p:nvGrpSpPr>
        <p:grpSpPr bwMode="auto">
          <a:xfrm>
            <a:off x="4940300" y="1930400"/>
            <a:ext cx="503238" cy="1647825"/>
            <a:chOff x="3171" y="2705"/>
            <a:chExt cx="46" cy="390"/>
          </a:xfrm>
        </p:grpSpPr>
        <p:grpSp>
          <p:nvGrpSpPr>
            <p:cNvPr id="192540" name="Group 39"/>
            <p:cNvGrpSpPr>
              <a:grpSpLocks/>
            </p:cNvGrpSpPr>
            <p:nvPr/>
          </p:nvGrpSpPr>
          <p:grpSpPr bwMode="auto">
            <a:xfrm>
              <a:off x="3171" y="2900"/>
              <a:ext cx="46" cy="195"/>
              <a:chOff x="1296" y="1104"/>
              <a:chExt cx="96" cy="96"/>
            </a:xfrm>
          </p:grpSpPr>
          <p:grpSp>
            <p:nvGrpSpPr>
              <p:cNvPr id="192548" name="Group 40"/>
              <p:cNvGrpSpPr>
                <a:grpSpLocks/>
              </p:cNvGrpSpPr>
              <p:nvPr/>
            </p:nvGrpSpPr>
            <p:grpSpPr bwMode="auto">
              <a:xfrm>
                <a:off x="1296" y="1152"/>
                <a:ext cx="96" cy="48"/>
                <a:chOff x="1296" y="1152"/>
                <a:chExt cx="96" cy="96"/>
              </a:xfrm>
            </p:grpSpPr>
            <p:sp>
              <p:nvSpPr>
                <p:cNvPr id="980009" name="AutoShape 41"/>
                <p:cNvSpPr>
                  <a:spLocks noChangeArrowheads="1"/>
                </p:cNvSpPr>
                <p:nvPr/>
              </p:nvSpPr>
              <p:spPr bwMode="auto">
                <a:xfrm>
                  <a:off x="1296" y="1200"/>
                  <a:ext cx="96" cy="48"/>
                </a:xfrm>
                <a:prstGeom prst="flowChartProcess">
                  <a:avLst/>
                </a:prstGeom>
                <a:solidFill>
                  <a:srgbClr val="C0C0C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sp>
              <p:nvSpPr>
                <p:cNvPr id="980010" name="AutoShape 42"/>
                <p:cNvSpPr>
                  <a:spLocks noChangeArrowheads="1"/>
                </p:cNvSpPr>
                <p:nvPr/>
              </p:nvSpPr>
              <p:spPr bwMode="auto">
                <a:xfrm>
                  <a:off x="1296" y="1152"/>
                  <a:ext cx="96" cy="48"/>
                </a:xfrm>
                <a:prstGeom prst="flowChartProcess">
                  <a:avLst/>
                </a:prstGeom>
                <a:solidFill>
                  <a:srgbClr val="C0C0C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grpSp>
          <p:grpSp>
            <p:nvGrpSpPr>
              <p:cNvPr id="192549" name="Group 43"/>
              <p:cNvGrpSpPr>
                <a:grpSpLocks/>
              </p:cNvGrpSpPr>
              <p:nvPr/>
            </p:nvGrpSpPr>
            <p:grpSpPr bwMode="auto">
              <a:xfrm>
                <a:off x="1296" y="1104"/>
                <a:ext cx="96" cy="48"/>
                <a:chOff x="1296" y="1152"/>
                <a:chExt cx="96" cy="96"/>
              </a:xfrm>
            </p:grpSpPr>
            <p:sp>
              <p:nvSpPr>
                <p:cNvPr id="980012" name="AutoShape 44"/>
                <p:cNvSpPr>
                  <a:spLocks noChangeArrowheads="1"/>
                </p:cNvSpPr>
                <p:nvPr/>
              </p:nvSpPr>
              <p:spPr bwMode="auto">
                <a:xfrm>
                  <a:off x="1296" y="1200"/>
                  <a:ext cx="96" cy="48"/>
                </a:xfrm>
                <a:prstGeom prst="flowChartProcess">
                  <a:avLst/>
                </a:prstGeom>
                <a:solidFill>
                  <a:srgbClr val="C0C0C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sp>
              <p:nvSpPr>
                <p:cNvPr id="980013" name="AutoShape 45"/>
                <p:cNvSpPr>
                  <a:spLocks noChangeArrowheads="1"/>
                </p:cNvSpPr>
                <p:nvPr/>
              </p:nvSpPr>
              <p:spPr bwMode="auto">
                <a:xfrm>
                  <a:off x="1296" y="1152"/>
                  <a:ext cx="96" cy="48"/>
                </a:xfrm>
                <a:prstGeom prst="flowChartProcess">
                  <a:avLst/>
                </a:prstGeom>
                <a:solidFill>
                  <a:srgbClr val="C0C0C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grpSp>
        </p:grpSp>
        <p:grpSp>
          <p:nvGrpSpPr>
            <p:cNvPr id="192541" name="Group 46"/>
            <p:cNvGrpSpPr>
              <a:grpSpLocks/>
            </p:cNvGrpSpPr>
            <p:nvPr/>
          </p:nvGrpSpPr>
          <p:grpSpPr bwMode="auto">
            <a:xfrm>
              <a:off x="3171" y="2705"/>
              <a:ext cx="46" cy="195"/>
              <a:chOff x="1296" y="1104"/>
              <a:chExt cx="96" cy="96"/>
            </a:xfrm>
          </p:grpSpPr>
          <p:grpSp>
            <p:nvGrpSpPr>
              <p:cNvPr id="192542" name="Group 47"/>
              <p:cNvGrpSpPr>
                <a:grpSpLocks/>
              </p:cNvGrpSpPr>
              <p:nvPr/>
            </p:nvGrpSpPr>
            <p:grpSpPr bwMode="auto">
              <a:xfrm>
                <a:off x="1296" y="1152"/>
                <a:ext cx="96" cy="48"/>
                <a:chOff x="1296" y="1152"/>
                <a:chExt cx="96" cy="96"/>
              </a:xfrm>
            </p:grpSpPr>
            <p:sp>
              <p:nvSpPr>
                <p:cNvPr id="980016" name="AutoShape 48"/>
                <p:cNvSpPr>
                  <a:spLocks noChangeArrowheads="1"/>
                </p:cNvSpPr>
                <p:nvPr/>
              </p:nvSpPr>
              <p:spPr bwMode="auto">
                <a:xfrm>
                  <a:off x="1296" y="1200"/>
                  <a:ext cx="96" cy="48"/>
                </a:xfrm>
                <a:prstGeom prst="flowChartProcess">
                  <a:avLst/>
                </a:prstGeom>
                <a:solidFill>
                  <a:srgbClr val="C0C0C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sp>
              <p:nvSpPr>
                <p:cNvPr id="980017" name="AutoShape 49"/>
                <p:cNvSpPr>
                  <a:spLocks noChangeArrowheads="1"/>
                </p:cNvSpPr>
                <p:nvPr/>
              </p:nvSpPr>
              <p:spPr bwMode="auto">
                <a:xfrm>
                  <a:off x="1296" y="1152"/>
                  <a:ext cx="96" cy="48"/>
                </a:xfrm>
                <a:prstGeom prst="flowChartProcess">
                  <a:avLst/>
                </a:prstGeom>
                <a:solidFill>
                  <a:srgbClr val="C0C0C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grpSp>
          <p:grpSp>
            <p:nvGrpSpPr>
              <p:cNvPr id="192543" name="Group 50"/>
              <p:cNvGrpSpPr>
                <a:grpSpLocks/>
              </p:cNvGrpSpPr>
              <p:nvPr/>
            </p:nvGrpSpPr>
            <p:grpSpPr bwMode="auto">
              <a:xfrm>
                <a:off x="1296" y="1104"/>
                <a:ext cx="96" cy="48"/>
                <a:chOff x="1296" y="1152"/>
                <a:chExt cx="96" cy="96"/>
              </a:xfrm>
            </p:grpSpPr>
            <p:sp>
              <p:nvSpPr>
                <p:cNvPr id="980019" name="AutoShape 51"/>
                <p:cNvSpPr>
                  <a:spLocks noChangeArrowheads="1"/>
                </p:cNvSpPr>
                <p:nvPr/>
              </p:nvSpPr>
              <p:spPr bwMode="auto">
                <a:xfrm>
                  <a:off x="1296" y="1200"/>
                  <a:ext cx="96" cy="48"/>
                </a:xfrm>
                <a:prstGeom prst="flowChartProcess">
                  <a:avLst/>
                </a:prstGeom>
                <a:solidFill>
                  <a:srgbClr val="C0C0C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sp>
              <p:nvSpPr>
                <p:cNvPr id="980020" name="AutoShape 52"/>
                <p:cNvSpPr>
                  <a:spLocks noChangeArrowheads="1"/>
                </p:cNvSpPr>
                <p:nvPr/>
              </p:nvSpPr>
              <p:spPr bwMode="auto">
                <a:xfrm>
                  <a:off x="1296" y="1152"/>
                  <a:ext cx="96" cy="48"/>
                </a:xfrm>
                <a:prstGeom prst="flowChartProcess">
                  <a:avLst/>
                </a:prstGeom>
                <a:solidFill>
                  <a:srgbClr val="C0C0C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grpSp>
        </p:grpSp>
      </p:grpSp>
      <p:cxnSp>
        <p:nvCxnSpPr>
          <p:cNvPr id="980021" name="AutoShape 53"/>
          <p:cNvCxnSpPr>
            <a:cxnSpLocks noChangeShapeType="1"/>
            <a:stCxn id="979979" idx="3"/>
            <a:endCxn id="8" idx="1"/>
          </p:cNvCxnSpPr>
          <p:nvPr/>
        </p:nvCxnSpPr>
        <p:spPr bwMode="auto">
          <a:xfrm flipV="1">
            <a:off x="3417888" y="2470666"/>
            <a:ext cx="154561" cy="30243"/>
          </a:xfrm>
          <a:prstGeom prst="curvedConnector3">
            <a:avLst>
              <a:gd name="adj1" fmla="val 50000"/>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80025" name="Rectangle 57"/>
          <p:cNvSpPr>
            <a:spLocks noChangeArrowheads="1"/>
          </p:cNvSpPr>
          <p:nvPr/>
        </p:nvSpPr>
        <p:spPr bwMode="auto">
          <a:xfrm>
            <a:off x="609600" y="5504765"/>
            <a:ext cx="5681662" cy="677108"/>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lvl="1">
              <a:defRPr/>
            </a:pPr>
            <a:endParaRPr lang="en-US" sz="2000" dirty="0" smtClean="0">
              <a:solidFill>
                <a:srgbClr val="000000"/>
              </a:solidFill>
            </a:endParaRPr>
          </a:p>
          <a:p>
            <a:pPr lvl="1">
              <a:defRPr/>
            </a:pPr>
            <a:endParaRPr lang="en-US" sz="1800" dirty="0">
              <a:solidFill>
                <a:srgbClr val="000000"/>
              </a:solidFill>
            </a:endParaRPr>
          </a:p>
        </p:txBody>
      </p:sp>
      <p:cxnSp>
        <p:nvCxnSpPr>
          <p:cNvPr id="979988" name="AutoShape 20"/>
          <p:cNvCxnSpPr>
            <a:cxnSpLocks noChangeShapeType="1"/>
            <a:endCxn id="979987" idx="1"/>
          </p:cNvCxnSpPr>
          <p:nvPr/>
        </p:nvCxnSpPr>
        <p:spPr bwMode="auto">
          <a:xfrm flipV="1">
            <a:off x="1905000" y="1863924"/>
            <a:ext cx="1392238" cy="117276"/>
          </a:xfrm>
          <a:prstGeom prst="curvedConnector3">
            <a:avLst>
              <a:gd name="adj1" fmla="val 50000"/>
            </a:avLst>
          </a:prstGeom>
          <a:noFill/>
          <a:ln w="28575" cmpd="sng">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2" name="Text Box 54"/>
          <p:cNvSpPr txBox="1">
            <a:spLocks noChangeArrowheads="1"/>
          </p:cNvSpPr>
          <p:nvPr/>
        </p:nvSpPr>
        <p:spPr bwMode="auto">
          <a:xfrm>
            <a:off x="1066800" y="1752600"/>
            <a:ext cx="533400" cy="369332"/>
          </a:xfrm>
          <a:prstGeom prst="rect">
            <a:avLst/>
          </a:prstGeom>
          <a:noFill/>
          <a:ln w="9525">
            <a:noFill/>
            <a:miter lim="800000"/>
            <a:headEnd type="none" w="sm" len="sm"/>
            <a:tailEnd type="none" w="sm" len="sm"/>
          </a:ln>
          <a:extLst/>
        </p:spPr>
        <p:txBody>
          <a:bodyPr wrap="none" anchor="ctr"/>
          <a:lstStyle>
            <a:defPPr>
              <a:defRPr lang="en-GB"/>
            </a:defPPr>
            <a:lvl1pPr algn="ctr">
              <a:buClr>
                <a:srgbClr val="000000"/>
              </a:buClr>
              <a:buSzPct val="100000"/>
              <a:buFont typeface="Times New Roman" charset="0"/>
              <a:buNone/>
              <a:defRPr sz="1800">
                <a:solidFill>
                  <a:prstClr val="white"/>
                </a:solidFill>
              </a:defRPr>
            </a:lvl1pPr>
          </a:lstStyle>
          <a:p>
            <a:r>
              <a:rPr lang="en-US" dirty="0" err="1">
                <a:solidFill>
                  <a:schemeClr val="tx1"/>
                </a:solidFill>
              </a:rPr>
              <a:t>i</a:t>
            </a:r>
            <a:r>
              <a:rPr lang="en-US" dirty="0" err="1" smtClean="0">
                <a:solidFill>
                  <a:schemeClr val="tx1"/>
                </a:solidFill>
              </a:rPr>
              <a:t>nt</a:t>
            </a:r>
            <a:r>
              <a:rPr lang="en-US" dirty="0" smtClean="0">
                <a:solidFill>
                  <a:schemeClr val="tx1"/>
                </a:solidFill>
              </a:rPr>
              <a:t> fd2 = 0</a:t>
            </a:r>
            <a:endParaRPr lang="en-US" dirty="0">
              <a:solidFill>
                <a:schemeClr val="tx1"/>
              </a:solidFill>
            </a:endParaRPr>
          </a:p>
        </p:txBody>
      </p:sp>
      <p:sp>
        <p:nvSpPr>
          <p:cNvPr id="64" name="Text Box 54"/>
          <p:cNvSpPr txBox="1">
            <a:spLocks noChangeArrowheads="1"/>
          </p:cNvSpPr>
          <p:nvPr/>
        </p:nvSpPr>
        <p:spPr bwMode="auto">
          <a:xfrm>
            <a:off x="1066800" y="2221468"/>
            <a:ext cx="533400" cy="369332"/>
          </a:xfrm>
          <a:prstGeom prst="rect">
            <a:avLst/>
          </a:prstGeom>
          <a:noFill/>
          <a:ln w="9525">
            <a:noFill/>
            <a:miter lim="800000"/>
            <a:headEnd type="none" w="sm" len="sm"/>
            <a:tailEnd type="none" w="sm" len="sm"/>
          </a:ln>
          <a:extLst/>
        </p:spPr>
        <p:txBody>
          <a:bodyPr wrap="none" anchor="ctr"/>
          <a:lstStyle>
            <a:defPPr>
              <a:defRPr lang="en-GB"/>
            </a:defPPr>
            <a:lvl1pPr algn="ctr">
              <a:buClr>
                <a:srgbClr val="000000"/>
              </a:buClr>
              <a:buSzPct val="100000"/>
              <a:buFont typeface="Times New Roman" charset="0"/>
              <a:buNone/>
              <a:defRPr sz="1800">
                <a:solidFill>
                  <a:prstClr val="white"/>
                </a:solidFill>
              </a:defRPr>
            </a:lvl1pPr>
          </a:lstStyle>
          <a:p>
            <a:r>
              <a:rPr lang="en-US" dirty="0" err="1">
                <a:solidFill>
                  <a:schemeClr val="tx1"/>
                </a:solidFill>
              </a:rPr>
              <a:t>i</a:t>
            </a:r>
            <a:r>
              <a:rPr lang="en-US" dirty="0" err="1" smtClean="0">
                <a:solidFill>
                  <a:schemeClr val="tx1"/>
                </a:solidFill>
              </a:rPr>
              <a:t>nt</a:t>
            </a:r>
            <a:r>
              <a:rPr lang="en-US" dirty="0" smtClean="0">
                <a:solidFill>
                  <a:schemeClr val="tx1"/>
                </a:solidFill>
              </a:rPr>
              <a:t> fd1 = 5</a:t>
            </a:r>
            <a:endParaRPr lang="en-US" dirty="0">
              <a:solidFill>
                <a:schemeClr val="tx1"/>
              </a:solidFill>
            </a:endParaRPr>
          </a:p>
        </p:txBody>
      </p:sp>
      <p:sp>
        <p:nvSpPr>
          <p:cNvPr id="67" name="Rectangle 27"/>
          <p:cNvSpPr>
            <a:spLocks noChangeArrowheads="1"/>
          </p:cNvSpPr>
          <p:nvPr/>
        </p:nvSpPr>
        <p:spPr bwMode="auto">
          <a:xfrm>
            <a:off x="6172200" y="3181290"/>
            <a:ext cx="1143000" cy="400110"/>
          </a:xfrm>
          <a:prstGeom prst="rect">
            <a:avLst/>
          </a:prstGeom>
          <a:solidFill>
            <a:srgbClr val="FFFFFF"/>
          </a:solidFill>
          <a:ln w="9525">
            <a:solidFill>
              <a:srgbClr val="003366"/>
            </a:solidFill>
            <a:miter lim="800000"/>
            <a:headEnd type="none" w="sm" len="sm"/>
            <a:tailEnd type="none" w="sm" len="sm"/>
          </a:ln>
          <a:effectLst/>
          <a:extLst/>
        </p:spPr>
        <p:txBody>
          <a:bodyPr wrap="square" anchor="ctr">
            <a:spAutoFit/>
          </a:bodyPr>
          <a:lstStyle/>
          <a:p>
            <a:pPr algn="ctr">
              <a:defRPr/>
            </a:pPr>
            <a:r>
              <a:rPr lang="en-US" sz="2000" dirty="0">
                <a:solidFill>
                  <a:srgbClr val="000000"/>
                </a:solidFill>
              </a:rPr>
              <a:t>p</a:t>
            </a:r>
            <a:r>
              <a:rPr lang="en-US" sz="2000" dirty="0" smtClean="0">
                <a:solidFill>
                  <a:srgbClr val="000000"/>
                </a:solidFill>
              </a:rPr>
              <a:t>ipe out</a:t>
            </a:r>
            <a:endParaRPr lang="en-US" sz="3200" dirty="0">
              <a:solidFill>
                <a:srgbClr val="000000"/>
              </a:solidFill>
            </a:endParaRPr>
          </a:p>
        </p:txBody>
      </p:sp>
      <p:cxnSp>
        <p:nvCxnSpPr>
          <p:cNvPr id="69" name="AutoShape 53"/>
          <p:cNvCxnSpPr>
            <a:cxnSpLocks noChangeShapeType="1"/>
            <a:stCxn id="980012" idx="3"/>
            <a:endCxn id="979995" idx="1"/>
          </p:cNvCxnSpPr>
          <p:nvPr/>
        </p:nvCxnSpPr>
        <p:spPr bwMode="auto">
          <a:xfrm flipV="1">
            <a:off x="5443538" y="2924175"/>
            <a:ext cx="728662" cy="139107"/>
          </a:xfrm>
          <a:prstGeom prst="curvedConnector3">
            <a:avLst>
              <a:gd name="adj1" fmla="val 50000"/>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0" name="AutoShape 53"/>
          <p:cNvCxnSpPr>
            <a:cxnSpLocks noChangeShapeType="1"/>
            <a:stCxn id="980009" idx="3"/>
            <a:endCxn id="67" idx="1"/>
          </p:cNvCxnSpPr>
          <p:nvPr/>
        </p:nvCxnSpPr>
        <p:spPr bwMode="auto">
          <a:xfrm flipV="1">
            <a:off x="5443538" y="3381345"/>
            <a:ext cx="728662" cy="93894"/>
          </a:xfrm>
          <a:prstGeom prst="curvedConnector3">
            <a:avLst>
              <a:gd name="adj1" fmla="val 50000"/>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3" name="Rectangle 27"/>
          <p:cNvSpPr>
            <a:spLocks noChangeArrowheads="1"/>
          </p:cNvSpPr>
          <p:nvPr/>
        </p:nvSpPr>
        <p:spPr bwMode="auto">
          <a:xfrm>
            <a:off x="6172200" y="1752600"/>
            <a:ext cx="1143000" cy="400050"/>
          </a:xfrm>
          <a:prstGeom prst="rect">
            <a:avLst/>
          </a:prstGeom>
          <a:solidFill>
            <a:srgbClr val="FFFFFF"/>
          </a:solidFill>
          <a:ln w="9525">
            <a:solidFill>
              <a:srgbClr val="003366"/>
            </a:solidFill>
            <a:miter lim="800000"/>
            <a:headEnd type="none" w="sm" len="sm"/>
            <a:tailEnd type="none" w="sm" len="sm"/>
          </a:ln>
          <a:effectLst/>
          <a:extLst/>
        </p:spPr>
        <p:txBody>
          <a:bodyPr wrap="square" anchor="ctr">
            <a:spAutoFit/>
          </a:bodyPr>
          <a:lstStyle/>
          <a:p>
            <a:pPr algn="ctr">
              <a:defRPr/>
            </a:pPr>
            <a:r>
              <a:rPr lang="en-US" sz="2000" dirty="0" err="1">
                <a:solidFill>
                  <a:srgbClr val="000000"/>
                </a:solidFill>
              </a:rPr>
              <a:t>t</a:t>
            </a:r>
            <a:r>
              <a:rPr lang="en-US" sz="2000" dirty="0" err="1" smtClean="0">
                <a:solidFill>
                  <a:srgbClr val="000000"/>
                </a:solidFill>
              </a:rPr>
              <a:t>ty</a:t>
            </a:r>
            <a:r>
              <a:rPr lang="en-US" sz="2000" dirty="0" smtClean="0">
                <a:solidFill>
                  <a:srgbClr val="000000"/>
                </a:solidFill>
              </a:rPr>
              <a:t> in</a:t>
            </a:r>
            <a:endParaRPr lang="en-US" sz="3200" dirty="0">
              <a:solidFill>
                <a:srgbClr val="000000"/>
              </a:solidFill>
            </a:endParaRPr>
          </a:p>
        </p:txBody>
      </p:sp>
      <p:cxnSp>
        <p:nvCxnSpPr>
          <p:cNvPr id="74" name="AutoShape 53"/>
          <p:cNvCxnSpPr>
            <a:cxnSpLocks noChangeShapeType="1"/>
            <a:stCxn id="980020" idx="3"/>
            <a:endCxn id="73" idx="1"/>
          </p:cNvCxnSpPr>
          <p:nvPr/>
        </p:nvCxnSpPr>
        <p:spPr bwMode="auto">
          <a:xfrm flipV="1">
            <a:off x="5443538" y="1952625"/>
            <a:ext cx="728662" cy="80765"/>
          </a:xfrm>
          <a:prstGeom prst="curvedConnector3">
            <a:avLst>
              <a:gd name="adj1" fmla="val 50000"/>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7" name="AutoShape 20"/>
          <p:cNvCxnSpPr>
            <a:cxnSpLocks noChangeShapeType="1"/>
          </p:cNvCxnSpPr>
          <p:nvPr/>
        </p:nvCxnSpPr>
        <p:spPr bwMode="auto">
          <a:xfrm>
            <a:off x="1905000" y="2438400"/>
            <a:ext cx="1371600" cy="76200"/>
          </a:xfrm>
          <a:prstGeom prst="curvedConnector3">
            <a:avLst>
              <a:gd name="adj1" fmla="val 50000"/>
            </a:avLst>
          </a:prstGeom>
          <a:noFill/>
          <a:ln w="28575" cmpd="sng">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0" name="Rectangle 56"/>
          <p:cNvSpPr>
            <a:spLocks noChangeArrowheads="1"/>
          </p:cNvSpPr>
          <p:nvPr/>
        </p:nvSpPr>
        <p:spPr bwMode="auto">
          <a:xfrm>
            <a:off x="2514600" y="3623846"/>
            <a:ext cx="5334000" cy="338554"/>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defRPr/>
            </a:pPr>
            <a:r>
              <a:rPr lang="en-US" sz="1600" dirty="0" smtClean="0">
                <a:solidFill>
                  <a:schemeClr val="hlink"/>
                </a:solidFill>
              </a:rPr>
              <a:t>Final state after </a:t>
            </a:r>
            <a:r>
              <a:rPr lang="en-US" sz="1600" b="1" dirty="0" smtClean="0">
                <a:solidFill>
                  <a:schemeClr val="hlink"/>
                </a:solidFill>
              </a:rPr>
              <a:t>dup2(fd1, fd2) </a:t>
            </a:r>
            <a:r>
              <a:rPr lang="en-US" sz="1600" dirty="0" err="1" smtClean="0">
                <a:solidFill>
                  <a:schemeClr val="hlink"/>
                </a:solidFill>
              </a:rPr>
              <a:t>syscall</a:t>
            </a:r>
            <a:r>
              <a:rPr lang="en-US" sz="1600" dirty="0" smtClean="0">
                <a:solidFill>
                  <a:schemeClr val="hlink"/>
                </a:solidFill>
              </a:rPr>
              <a:t>.</a:t>
            </a:r>
            <a:endParaRPr lang="en-US" sz="1800" dirty="0">
              <a:solidFill>
                <a:schemeClr val="hlink"/>
              </a:solidFill>
            </a:endParaRPr>
          </a:p>
        </p:txBody>
      </p:sp>
      <p:cxnSp>
        <p:nvCxnSpPr>
          <p:cNvPr id="81" name="AutoShape 53"/>
          <p:cNvCxnSpPr>
            <a:cxnSpLocks noChangeShapeType="1"/>
            <a:stCxn id="979987" idx="3"/>
            <a:endCxn id="980012" idx="1"/>
          </p:cNvCxnSpPr>
          <p:nvPr/>
        </p:nvCxnSpPr>
        <p:spPr bwMode="auto">
          <a:xfrm>
            <a:off x="3417888" y="1863924"/>
            <a:ext cx="1522412" cy="1199358"/>
          </a:xfrm>
          <a:prstGeom prst="curvedConnector3">
            <a:avLst>
              <a:gd name="adj1" fmla="val 50000"/>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6" name="Rectangle 27"/>
          <p:cNvSpPr>
            <a:spLocks noChangeArrowheads="1"/>
          </p:cNvSpPr>
          <p:nvPr/>
        </p:nvSpPr>
        <p:spPr bwMode="auto">
          <a:xfrm>
            <a:off x="6172200" y="2209800"/>
            <a:ext cx="1143000" cy="400050"/>
          </a:xfrm>
          <a:prstGeom prst="rect">
            <a:avLst/>
          </a:prstGeom>
          <a:solidFill>
            <a:srgbClr val="FFFFFF"/>
          </a:solidFill>
          <a:ln w="9525">
            <a:solidFill>
              <a:srgbClr val="003366"/>
            </a:solidFill>
            <a:miter lim="800000"/>
            <a:headEnd type="none" w="sm" len="sm"/>
            <a:tailEnd type="none" w="sm" len="sm"/>
          </a:ln>
          <a:effectLst/>
          <a:extLst/>
        </p:spPr>
        <p:txBody>
          <a:bodyPr wrap="square" anchor="ctr">
            <a:spAutoFit/>
          </a:bodyPr>
          <a:lstStyle/>
          <a:p>
            <a:pPr algn="ctr">
              <a:defRPr/>
            </a:pPr>
            <a:r>
              <a:rPr lang="en-US" sz="2000" dirty="0" err="1">
                <a:solidFill>
                  <a:srgbClr val="000000"/>
                </a:solidFill>
              </a:rPr>
              <a:t>t</a:t>
            </a:r>
            <a:r>
              <a:rPr lang="en-US" sz="2000" dirty="0" err="1" smtClean="0">
                <a:solidFill>
                  <a:srgbClr val="000000"/>
                </a:solidFill>
              </a:rPr>
              <a:t>ty</a:t>
            </a:r>
            <a:r>
              <a:rPr lang="en-US" sz="2000" dirty="0" smtClean="0">
                <a:solidFill>
                  <a:srgbClr val="000000"/>
                </a:solidFill>
              </a:rPr>
              <a:t> out</a:t>
            </a:r>
            <a:endParaRPr lang="en-US" sz="3200" dirty="0">
              <a:solidFill>
                <a:srgbClr val="000000"/>
              </a:solidFill>
            </a:endParaRPr>
          </a:p>
        </p:txBody>
      </p:sp>
      <p:cxnSp>
        <p:nvCxnSpPr>
          <p:cNvPr id="87" name="AutoShape 53"/>
          <p:cNvCxnSpPr>
            <a:cxnSpLocks noChangeShapeType="1"/>
            <a:stCxn id="979986" idx="3"/>
            <a:endCxn id="980017" idx="1"/>
          </p:cNvCxnSpPr>
          <p:nvPr/>
        </p:nvCxnSpPr>
        <p:spPr bwMode="auto">
          <a:xfrm>
            <a:off x="3417888" y="1991321"/>
            <a:ext cx="1522412" cy="454026"/>
          </a:xfrm>
          <a:prstGeom prst="curvedConnector3">
            <a:avLst>
              <a:gd name="adj1" fmla="val 50000"/>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0" name="AutoShape 53"/>
          <p:cNvCxnSpPr>
            <a:cxnSpLocks noChangeShapeType="1"/>
            <a:stCxn id="980017" idx="3"/>
            <a:endCxn id="86" idx="1"/>
          </p:cNvCxnSpPr>
          <p:nvPr/>
        </p:nvCxnSpPr>
        <p:spPr bwMode="auto">
          <a:xfrm flipV="1">
            <a:off x="5443538" y="2409825"/>
            <a:ext cx="728662" cy="35522"/>
          </a:xfrm>
          <a:prstGeom prst="curvedConnector3">
            <a:avLst>
              <a:gd name="adj1" fmla="val 50000"/>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7" name="AutoShape 53"/>
          <p:cNvCxnSpPr>
            <a:cxnSpLocks noChangeShapeType="1"/>
            <a:stCxn id="979977" idx="3"/>
            <a:endCxn id="980009" idx="1"/>
          </p:cNvCxnSpPr>
          <p:nvPr/>
        </p:nvCxnSpPr>
        <p:spPr bwMode="auto">
          <a:xfrm>
            <a:off x="3417888" y="2628306"/>
            <a:ext cx="1522412" cy="846933"/>
          </a:xfrm>
          <a:prstGeom prst="curvedConnector3">
            <a:avLst>
              <a:gd name="adj1" fmla="val 50000"/>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5" name="Rectangle 54"/>
          <p:cNvSpPr/>
          <p:nvPr/>
        </p:nvSpPr>
        <p:spPr>
          <a:xfrm>
            <a:off x="381000" y="4306644"/>
            <a:ext cx="8458200" cy="623248"/>
          </a:xfrm>
          <a:prstGeom prst="rect">
            <a:avLst/>
          </a:prstGeom>
        </p:spPr>
        <p:txBody>
          <a:bodyPr wrap="square">
            <a:spAutoFit/>
          </a:bodyPr>
          <a:lstStyle/>
          <a:p>
            <a:pPr defTabSz="914400" fontAlgn="auto">
              <a:lnSpc>
                <a:spcPct val="85000"/>
              </a:lnSpc>
              <a:spcBef>
                <a:spcPts val="0"/>
              </a:spcBef>
              <a:spcAft>
                <a:spcPts val="0"/>
              </a:spcAft>
              <a:defRPr/>
            </a:pPr>
            <a:r>
              <a:rPr lang="en-US" sz="2000" kern="0" dirty="0" smtClean="0">
                <a:solidFill>
                  <a:schemeClr val="accent3"/>
                </a:solidFill>
              </a:rPr>
              <a:t>Then </a:t>
            </a:r>
            <a:r>
              <a:rPr lang="en-US" sz="2000" b="1" kern="0" dirty="0" smtClean="0">
                <a:solidFill>
                  <a:schemeClr val="accent3"/>
                </a:solidFill>
              </a:rPr>
              <a:t>dup2(fd1,fd2); close(fd1) </a:t>
            </a:r>
            <a:r>
              <a:rPr lang="en-US" sz="2000" kern="0" dirty="0" smtClean="0">
                <a:solidFill>
                  <a:schemeClr val="accent3"/>
                </a:solidFill>
              </a:rPr>
              <a:t>means: </a:t>
            </a:r>
            <a:r>
              <a:rPr lang="en-US" sz="2000" kern="0" dirty="0" smtClean="0">
                <a:solidFill>
                  <a:srgbClr val="0000FF"/>
                </a:solidFill>
              </a:rPr>
              <a:t>“remap the object referenced by file descriptor fd1 to fd2 instead”. </a:t>
            </a:r>
            <a:endParaRPr lang="en-US" sz="3600" b="1" kern="0" dirty="0">
              <a:solidFill>
                <a:schemeClr val="accent3"/>
              </a:solidFill>
            </a:endParaRPr>
          </a:p>
        </p:txBody>
      </p:sp>
      <p:sp>
        <p:nvSpPr>
          <p:cNvPr id="56" name="Rectangle 55"/>
          <p:cNvSpPr/>
          <p:nvPr/>
        </p:nvSpPr>
        <p:spPr>
          <a:xfrm>
            <a:off x="381000" y="5029200"/>
            <a:ext cx="8458200" cy="1852815"/>
          </a:xfrm>
          <a:prstGeom prst="rect">
            <a:avLst/>
          </a:prstGeom>
        </p:spPr>
        <p:txBody>
          <a:bodyPr wrap="square">
            <a:spAutoFit/>
          </a:bodyPr>
          <a:lstStyle/>
          <a:p>
            <a:pPr defTabSz="914400" fontAlgn="auto">
              <a:lnSpc>
                <a:spcPct val="85000"/>
              </a:lnSpc>
              <a:spcBef>
                <a:spcPts val="0"/>
              </a:spcBef>
              <a:spcAft>
                <a:spcPts val="0"/>
              </a:spcAft>
              <a:defRPr/>
            </a:pPr>
            <a:r>
              <a:rPr lang="en-US" sz="2000" kern="0" dirty="0" smtClean="0">
                <a:solidFill>
                  <a:schemeClr val="accent3"/>
                </a:solidFill>
              </a:rPr>
              <a:t>It is convenient for remapping descriptors onto </a:t>
            </a:r>
            <a:r>
              <a:rPr lang="en-US" sz="2000" b="1" kern="0" dirty="0" err="1" smtClean="0">
                <a:solidFill>
                  <a:schemeClr val="accent3"/>
                </a:solidFill>
              </a:rPr>
              <a:t>stdin</a:t>
            </a:r>
            <a:r>
              <a:rPr lang="en-US" sz="2000" b="1" kern="0" dirty="0" smtClean="0">
                <a:solidFill>
                  <a:schemeClr val="accent3"/>
                </a:solidFill>
              </a:rPr>
              <a:t>, </a:t>
            </a:r>
            <a:r>
              <a:rPr lang="en-US" sz="2000" b="1" kern="0" dirty="0" err="1" smtClean="0">
                <a:solidFill>
                  <a:schemeClr val="accent3"/>
                </a:solidFill>
              </a:rPr>
              <a:t>stdout</a:t>
            </a:r>
            <a:r>
              <a:rPr lang="en-US" sz="2000" b="1" kern="0" dirty="0" smtClean="0">
                <a:solidFill>
                  <a:schemeClr val="accent3"/>
                </a:solidFill>
              </a:rPr>
              <a:t>, </a:t>
            </a:r>
            <a:r>
              <a:rPr lang="en-US" sz="2000" b="1" kern="0" dirty="0" err="1" smtClean="0">
                <a:solidFill>
                  <a:schemeClr val="accent3"/>
                </a:solidFill>
              </a:rPr>
              <a:t>stderr</a:t>
            </a:r>
            <a:r>
              <a:rPr lang="en-US" sz="2000" kern="0" dirty="0" smtClean="0">
                <a:solidFill>
                  <a:schemeClr val="accent3"/>
                </a:solidFill>
              </a:rPr>
              <a:t>, so that some program will use them “by default” after </a:t>
            </a:r>
            <a:r>
              <a:rPr lang="en-US" sz="2000" b="1" kern="0" dirty="0" smtClean="0">
                <a:solidFill>
                  <a:schemeClr val="accent3"/>
                </a:solidFill>
              </a:rPr>
              <a:t>exec</a:t>
            </a:r>
            <a:r>
              <a:rPr lang="en-US" sz="2000" kern="0" dirty="0" smtClean="0">
                <a:solidFill>
                  <a:schemeClr val="accent3"/>
                </a:solidFill>
              </a:rPr>
              <a:t>*.</a:t>
            </a:r>
          </a:p>
          <a:p>
            <a:pPr defTabSz="914400" fontAlgn="auto">
              <a:lnSpc>
                <a:spcPct val="85000"/>
              </a:lnSpc>
              <a:spcBef>
                <a:spcPts val="0"/>
              </a:spcBef>
              <a:spcAft>
                <a:spcPts val="0"/>
              </a:spcAft>
              <a:defRPr/>
            </a:pPr>
            <a:endParaRPr lang="en-US" sz="2000" kern="0" dirty="0">
              <a:solidFill>
                <a:schemeClr val="accent3"/>
              </a:solidFill>
            </a:endParaRPr>
          </a:p>
          <a:p>
            <a:pPr defTabSz="914400" fontAlgn="auto">
              <a:lnSpc>
                <a:spcPct val="85000"/>
              </a:lnSpc>
              <a:spcBef>
                <a:spcPts val="0"/>
              </a:spcBef>
              <a:spcAft>
                <a:spcPts val="0"/>
              </a:spcAft>
              <a:defRPr/>
            </a:pPr>
            <a:r>
              <a:rPr lang="en-US" sz="1800" kern="0" dirty="0" smtClean="0">
                <a:solidFill>
                  <a:schemeClr val="accent3"/>
                </a:solidFill>
              </a:rPr>
              <a:t>Note that we still have not changed the values in fd1 or fd2.  Also, changing the values in fd1 and fd2 can never affect the state of the entries in the file descriptor table.  Only the kernel can do that.</a:t>
            </a:r>
          </a:p>
          <a:p>
            <a:pPr defTabSz="914400" fontAlgn="auto">
              <a:lnSpc>
                <a:spcPct val="85000"/>
              </a:lnSpc>
              <a:spcBef>
                <a:spcPts val="0"/>
              </a:spcBef>
              <a:spcAft>
                <a:spcPts val="0"/>
              </a:spcAft>
              <a:defRPr/>
            </a:pPr>
            <a:endParaRPr lang="en-US" sz="2000" kern="0" dirty="0">
              <a:solidFill>
                <a:schemeClr val="accent3"/>
              </a:solidFill>
            </a:endParaRPr>
          </a:p>
        </p:txBody>
      </p:sp>
      <p:sp>
        <p:nvSpPr>
          <p:cNvPr id="8" name="TextBox 7"/>
          <p:cNvSpPr txBox="1"/>
          <p:nvPr/>
        </p:nvSpPr>
        <p:spPr>
          <a:xfrm>
            <a:off x="3572449" y="2286000"/>
            <a:ext cx="338629" cy="369332"/>
          </a:xfrm>
          <a:prstGeom prst="rect">
            <a:avLst/>
          </a:prstGeom>
          <a:noFill/>
        </p:spPr>
        <p:txBody>
          <a:bodyPr wrap="none" rtlCol="0">
            <a:spAutoFit/>
          </a:bodyPr>
          <a:lstStyle/>
          <a:p>
            <a:r>
              <a:rPr lang="en-US" sz="1800" dirty="0" smtClean="0">
                <a:solidFill>
                  <a:srgbClr val="E8161F"/>
                </a:solidFill>
              </a:rPr>
              <a:t>X</a:t>
            </a:r>
            <a:endParaRPr lang="en-US" sz="1800" dirty="0">
              <a:solidFill>
                <a:srgbClr val="E8161F"/>
              </a:solidFill>
            </a:endParaRPr>
          </a:p>
        </p:txBody>
      </p:sp>
    </p:spTree>
    <p:extLst>
      <p:ext uri="{BB962C8B-B14F-4D97-AF65-F5344CB8AC3E}">
        <p14:creationId xmlns:p14="http://schemas.microsoft.com/office/powerpoint/2010/main" val="269581362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itle 1"/>
          <p:cNvSpPr>
            <a:spLocks noGrp="1"/>
          </p:cNvSpPr>
          <p:nvPr>
            <p:ph type="title"/>
          </p:nvPr>
        </p:nvSpPr>
        <p:spPr>
          <a:xfrm>
            <a:off x="457200" y="-339725"/>
            <a:ext cx="8382000" cy="1554163"/>
          </a:xfrm>
        </p:spPr>
        <p:txBody>
          <a:bodyPr/>
          <a:lstStyle/>
          <a:p>
            <a:pPr eaLnBrk="1" hangingPunct="1"/>
            <a:r>
              <a:rPr lang="en-US" sz="3600">
                <a:latin typeface="Arial" charset="0"/>
                <a:ea typeface="ＭＳ Ｐゴシック" charset="0"/>
              </a:rPr>
              <a:t>Unix, looking backward: UI+IPC</a:t>
            </a:r>
          </a:p>
        </p:txBody>
      </p:sp>
      <p:sp>
        <p:nvSpPr>
          <p:cNvPr id="216066" name="Content Placeholder 2"/>
          <p:cNvSpPr>
            <a:spLocks noGrp="1"/>
          </p:cNvSpPr>
          <p:nvPr>
            <p:ph idx="1"/>
          </p:nvPr>
        </p:nvSpPr>
        <p:spPr>
          <a:xfrm>
            <a:off x="457200" y="1600200"/>
            <a:ext cx="8226425" cy="2743200"/>
          </a:xfrm>
        </p:spPr>
        <p:txBody>
          <a:bodyPr/>
          <a:lstStyle/>
          <a:p>
            <a:pPr eaLnBrk="1" hangingPunct="1"/>
            <a:r>
              <a:rPr lang="en-US" sz="2400" dirty="0">
                <a:latin typeface="Arial" charset="0"/>
                <a:ea typeface="ＭＳ Ｐゴシック" charset="0"/>
              </a:rPr>
              <a:t>Conceived around keystrokes and byte streams</a:t>
            </a:r>
          </a:p>
          <a:p>
            <a:pPr lvl="1" eaLnBrk="1" hangingPunct="1"/>
            <a:r>
              <a:rPr lang="en-US" sz="2000" dirty="0" smtClean="0">
                <a:latin typeface="Arial" charset="0"/>
                <a:ea typeface="ＭＳ Ｐゴシック" charset="0"/>
              </a:rPr>
              <a:t>User environment </a:t>
            </a:r>
            <a:r>
              <a:rPr lang="en-US" sz="2000" dirty="0">
                <a:latin typeface="Arial" charset="0"/>
                <a:ea typeface="ＭＳ Ｐゴシック" charset="0"/>
              </a:rPr>
              <a:t>is centered on a text-based command shell</a:t>
            </a:r>
            <a:r>
              <a:rPr lang="en-US" sz="2000" dirty="0" smtClean="0">
                <a:latin typeface="Arial" charset="0"/>
                <a:ea typeface="ＭＳ Ｐゴシック" charset="0"/>
              </a:rPr>
              <a:t>.</a:t>
            </a:r>
          </a:p>
          <a:p>
            <a:pPr lvl="1" eaLnBrk="1" hangingPunct="1"/>
            <a:r>
              <a:rPr lang="en-US" dirty="0" smtClean="0">
                <a:latin typeface="Arial" charset="0"/>
                <a:ea typeface="ＭＳ Ｐゴシック" charset="0"/>
              </a:rPr>
              <a:t>The mess with signals, process groups, foreground/background, and job control is mostly about which processes “control” the user’s (single) terminal.  </a:t>
            </a:r>
            <a:r>
              <a:rPr lang="en-US" dirty="0">
                <a:latin typeface="Arial" charset="0"/>
                <a:ea typeface="ＭＳ Ｐゴシック" charset="0"/>
              </a:rPr>
              <a:t> </a:t>
            </a:r>
            <a:r>
              <a:rPr lang="en-US" dirty="0" smtClean="0">
                <a:latin typeface="Arial" charset="0"/>
                <a:ea typeface="ＭＳ Ｐゴシック" charset="0"/>
              </a:rPr>
              <a:t>With a big-screen GUI that is no longer the dominant concern.  (What about a smartphone?)</a:t>
            </a:r>
            <a:endParaRPr lang="en-US" dirty="0">
              <a:latin typeface="Arial" charset="0"/>
              <a:ea typeface="ＭＳ Ｐゴシック" charset="0"/>
            </a:endParaRPr>
          </a:p>
          <a:p>
            <a:pPr eaLnBrk="1" hangingPunct="1"/>
            <a:r>
              <a:rPr lang="en-US" sz="2400" dirty="0">
                <a:latin typeface="Arial" charset="0"/>
                <a:ea typeface="ＭＳ Ｐゴシック" charset="0"/>
              </a:rPr>
              <a:t>Limited view of how programs interact</a:t>
            </a:r>
          </a:p>
          <a:p>
            <a:pPr lvl="1" eaLnBrk="1" hangingPunct="1"/>
            <a:r>
              <a:rPr lang="en-US" sz="2000" dirty="0">
                <a:latin typeface="Arial" charset="0"/>
                <a:ea typeface="ＭＳ Ｐゴシック" charset="0"/>
              </a:rPr>
              <a:t>files: byte streams in a shared name space</a:t>
            </a:r>
          </a:p>
          <a:p>
            <a:pPr lvl="1" eaLnBrk="1" hangingPunct="1"/>
            <a:r>
              <a:rPr lang="en-US" sz="2000" dirty="0">
                <a:latin typeface="Arial" charset="0"/>
                <a:ea typeface="ＭＳ Ｐゴシック" charset="0"/>
              </a:rPr>
              <a:t>pipes: byte streams between pairs of sibling processes</a:t>
            </a:r>
          </a:p>
          <a:p>
            <a:pPr lvl="1" eaLnBrk="1" hangingPunct="1"/>
            <a:endParaRPr lang="en-US" sz="2000" dirty="0">
              <a:latin typeface="Arial" charset="0"/>
              <a:ea typeface="ＭＳ Ｐゴシック" charset="0"/>
            </a:endParaRPr>
          </a:p>
        </p:txBody>
      </p:sp>
      <p:sp>
        <p:nvSpPr>
          <p:cNvPr id="216067" name="Freeform 56"/>
          <p:cNvSpPr>
            <a:spLocks/>
          </p:cNvSpPr>
          <p:nvPr/>
        </p:nvSpPr>
        <p:spPr bwMode="auto">
          <a:xfrm>
            <a:off x="1812925" y="5475287"/>
            <a:ext cx="549275" cy="590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sp>
        <p:nvSpPr>
          <p:cNvPr id="216068" name="Freeform 56"/>
          <p:cNvSpPr>
            <a:spLocks/>
          </p:cNvSpPr>
          <p:nvPr/>
        </p:nvSpPr>
        <p:spPr bwMode="auto">
          <a:xfrm>
            <a:off x="3336925" y="5475287"/>
            <a:ext cx="549275" cy="590550"/>
          </a:xfrm>
          <a:custGeom>
            <a:avLst/>
            <a:gdLst>
              <a:gd name="T0" fmla="*/ 2147483647 w 10983"/>
              <a:gd name="T1" fmla="*/ 0 h 10425"/>
              <a:gd name="T2" fmla="*/ 0 w 10983"/>
              <a:gd name="T3" fmla="*/ 2147483647 h 10425"/>
              <a:gd name="T4" fmla="*/ 0 w 10983"/>
              <a:gd name="T5" fmla="*/ 2147483647 h 10425"/>
              <a:gd name="T6" fmla="*/ 2147483647 w 10983"/>
              <a:gd name="T7" fmla="*/ 2147483647 h 10425"/>
              <a:gd name="T8" fmla="*/ 2147483647 w 10983"/>
              <a:gd name="T9" fmla="*/ 2147483647 h 10425"/>
              <a:gd name="T10" fmla="*/ 2147483647 w 10983"/>
              <a:gd name="T11" fmla="*/ 2147483647 h 10425"/>
              <a:gd name="T12" fmla="*/ 2147483647 w 10983"/>
              <a:gd name="T13" fmla="*/ 2147483647 h 10425"/>
              <a:gd name="T14" fmla="*/ 2147483647 w 10983"/>
              <a:gd name="T15" fmla="*/ 0 h 10425"/>
              <a:gd name="T16" fmla="*/ 214748364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endParaRPr lang="en-US"/>
          </a:p>
        </p:txBody>
      </p:sp>
      <p:cxnSp>
        <p:nvCxnSpPr>
          <p:cNvPr id="6" name="Straight Arrow Connector 5"/>
          <p:cNvCxnSpPr/>
          <p:nvPr/>
        </p:nvCxnSpPr>
        <p:spPr bwMode="auto">
          <a:xfrm>
            <a:off x="2362200" y="5761037"/>
            <a:ext cx="974725" cy="0"/>
          </a:xfrm>
          <a:prstGeom prst="straightConnector1">
            <a:avLst/>
          </a:prstGeom>
          <a:solidFill>
            <a:srgbClr val="00B8FF"/>
          </a:solidFill>
          <a:ln w="38100" cap="flat" cmpd="sng" algn="ctr">
            <a:solidFill>
              <a:schemeClr val="tx1">
                <a:lumMod val="50000"/>
              </a:schemeClr>
            </a:solidFill>
            <a:prstDash val="solid"/>
            <a:round/>
            <a:headEnd type="none" w="med" len="med"/>
            <a:tailEnd type="triangle" w="med" len="med"/>
          </a:ln>
          <a:effectLst/>
        </p:spPr>
      </p:cxnSp>
      <p:grpSp>
        <p:nvGrpSpPr>
          <p:cNvPr id="216070" name="Group 54"/>
          <p:cNvGrpSpPr>
            <a:grpSpLocks/>
          </p:cNvGrpSpPr>
          <p:nvPr/>
        </p:nvGrpSpPr>
        <p:grpSpPr bwMode="auto">
          <a:xfrm>
            <a:off x="5703888" y="5243512"/>
            <a:ext cx="528637" cy="569913"/>
            <a:chOff x="746" y="1181"/>
            <a:chExt cx="1430" cy="1360"/>
          </a:xfrm>
        </p:grpSpPr>
        <p:sp>
          <p:nvSpPr>
            <p:cNvPr id="38" name="Freeform 55"/>
            <p:cNvSpPr>
              <a:spLocks/>
            </p:cNvSpPr>
            <p:nvPr/>
          </p:nvSpPr>
          <p:spPr bwMode="auto">
            <a:xfrm>
              <a:off x="746" y="1181"/>
              <a:ext cx="1430" cy="1360"/>
            </a:xfrm>
            <a:custGeom>
              <a:avLst/>
              <a:gdLst>
                <a:gd name="T0" fmla="*/ 1737 w 10983"/>
                <a:gd name="T1" fmla="*/ 0 h 10425"/>
                <a:gd name="T2" fmla="*/ 0 w 10983"/>
                <a:gd name="T3" fmla="*/ 1737 h 10425"/>
                <a:gd name="T4" fmla="*/ 0 w 10983"/>
                <a:gd name="T5" fmla="*/ 8687 h 10425"/>
                <a:gd name="T6" fmla="*/ 1737 w 10983"/>
                <a:gd name="T7" fmla="*/ 10425 h 10425"/>
                <a:gd name="T8" fmla="*/ 9246 w 10983"/>
                <a:gd name="T9" fmla="*/ 10425 h 10425"/>
                <a:gd name="T10" fmla="*/ 10983 w 10983"/>
                <a:gd name="T11" fmla="*/ 8687 h 10425"/>
                <a:gd name="T12" fmla="*/ 10983 w 10983"/>
                <a:gd name="T13" fmla="*/ 1737 h 10425"/>
                <a:gd name="T14" fmla="*/ 9246 w 10983"/>
                <a:gd name="T15" fmla="*/ 0 h 10425"/>
                <a:gd name="T16" fmla="*/ 173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0">
              <a:solidFill>
                <a:srgbClr val="000000"/>
              </a:solidFill>
              <a:prstDash val="solid"/>
              <a:round/>
              <a:headEnd/>
              <a:tailEnd/>
            </a:ln>
          </p:spPr>
          <p:txBody>
            <a:bodyPr/>
            <a:lstStyle/>
            <a:p>
              <a:pPr defTabSz="914400" fontAlgn="auto">
                <a:spcBef>
                  <a:spcPts val="0"/>
                </a:spcBef>
                <a:spcAft>
                  <a:spcPts val="0"/>
                </a:spcAft>
                <a:defRPr/>
              </a:pPr>
              <a:endParaRPr lang="en-US" sz="1800" kern="0">
                <a:solidFill>
                  <a:sysClr val="windowText" lastClr="000000"/>
                </a:solidFill>
              </a:endParaRPr>
            </a:p>
          </p:txBody>
        </p:sp>
        <p:sp>
          <p:nvSpPr>
            <p:cNvPr id="39" name="Freeform 56"/>
            <p:cNvSpPr>
              <a:spLocks/>
            </p:cNvSpPr>
            <p:nvPr/>
          </p:nvSpPr>
          <p:spPr bwMode="auto">
            <a:xfrm>
              <a:off x="746" y="1181"/>
              <a:ext cx="1430" cy="1360"/>
            </a:xfrm>
            <a:custGeom>
              <a:avLst/>
              <a:gdLst>
                <a:gd name="T0" fmla="*/ 1737 w 10983"/>
                <a:gd name="T1" fmla="*/ 0 h 10425"/>
                <a:gd name="T2" fmla="*/ 0 w 10983"/>
                <a:gd name="T3" fmla="*/ 1737 h 10425"/>
                <a:gd name="T4" fmla="*/ 0 w 10983"/>
                <a:gd name="T5" fmla="*/ 8687 h 10425"/>
                <a:gd name="T6" fmla="*/ 1737 w 10983"/>
                <a:gd name="T7" fmla="*/ 10425 h 10425"/>
                <a:gd name="T8" fmla="*/ 9246 w 10983"/>
                <a:gd name="T9" fmla="*/ 10425 h 10425"/>
                <a:gd name="T10" fmla="*/ 10983 w 10983"/>
                <a:gd name="T11" fmla="*/ 8687 h 10425"/>
                <a:gd name="T12" fmla="*/ 10983 w 10983"/>
                <a:gd name="T13" fmla="*/ 1737 h 10425"/>
                <a:gd name="T14" fmla="*/ 9246 w 10983"/>
                <a:gd name="T15" fmla="*/ 0 h 10425"/>
                <a:gd name="T16" fmla="*/ 173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pPr defTabSz="914400" fontAlgn="auto">
                <a:spcBef>
                  <a:spcPts val="0"/>
                </a:spcBef>
                <a:spcAft>
                  <a:spcPts val="0"/>
                </a:spcAft>
                <a:defRPr/>
              </a:pPr>
              <a:endParaRPr lang="en-US" sz="1800" kern="0">
                <a:solidFill>
                  <a:sysClr val="windowText" lastClr="000000"/>
                </a:solidFill>
              </a:endParaRPr>
            </a:p>
          </p:txBody>
        </p:sp>
      </p:grpSp>
      <p:sp>
        <p:nvSpPr>
          <p:cNvPr id="32" name="Rectangle 31"/>
          <p:cNvSpPr/>
          <p:nvPr/>
        </p:nvSpPr>
        <p:spPr bwMode="auto">
          <a:xfrm>
            <a:off x="6642100" y="5243512"/>
            <a:ext cx="973138" cy="1339850"/>
          </a:xfrm>
          <a:prstGeom prst="rect">
            <a:avLst/>
          </a:prstGeom>
          <a:solidFill>
            <a:srgbClr val="998674">
              <a:lumMod val="60000"/>
              <a:lumOff val="40000"/>
            </a:srgbClr>
          </a:solidFill>
          <a:ln w="19050" cap="flat" cmpd="sng" algn="ctr">
            <a:solidFill>
              <a:srgbClr val="003367"/>
            </a:solidFill>
            <a:prstDash val="solid"/>
            <a:round/>
            <a:headEnd type="none" w="med" len="med"/>
            <a:tailEnd type="none" w="med" len="med"/>
          </a:ln>
          <a:effectLst/>
        </p:spPr>
        <p:txBody>
          <a:bodyPr/>
          <a:lstStyle/>
          <a:p>
            <a:pPr defTabSz="457200" fontAlgn="auto">
              <a:spcBef>
                <a:spcPts val="0"/>
              </a:spcBef>
              <a:spcAft>
                <a:spcPts val="0"/>
              </a:spcAft>
              <a:buClr>
                <a:srgbClr val="000000"/>
              </a:buClr>
              <a:buSzPct val="100000"/>
              <a:buFont typeface="Times New Roman" pitchFamily="16" charset="0"/>
              <a:buNone/>
              <a:defRPr/>
            </a:pPr>
            <a:endParaRPr lang="en-US" sz="1800" kern="0">
              <a:solidFill>
                <a:sysClr val="windowText" lastClr="000000"/>
              </a:solidFill>
              <a:cs typeface="Arial" charset="0"/>
            </a:endParaRPr>
          </a:p>
        </p:txBody>
      </p:sp>
      <p:sp>
        <p:nvSpPr>
          <p:cNvPr id="33" name="Oval 32"/>
          <p:cNvSpPr/>
          <p:nvPr/>
        </p:nvSpPr>
        <p:spPr bwMode="auto">
          <a:xfrm>
            <a:off x="6643688" y="5197475"/>
            <a:ext cx="969962" cy="92075"/>
          </a:xfrm>
          <a:prstGeom prst="ellipse">
            <a:avLst/>
          </a:prstGeom>
          <a:solidFill>
            <a:srgbClr val="EEECE1">
              <a:lumMod val="50000"/>
            </a:srgbClr>
          </a:solidFill>
          <a:ln w="19050" cap="flat" cmpd="sng" algn="ctr">
            <a:solidFill>
              <a:srgbClr val="003367"/>
            </a:solidFill>
            <a:prstDash val="solid"/>
            <a:round/>
            <a:headEnd type="none" w="med" len="med"/>
            <a:tailEnd type="none" w="med" len="med"/>
          </a:ln>
          <a:effectLst/>
        </p:spPr>
        <p:txBody>
          <a:bodyPr/>
          <a:lstStyle/>
          <a:p>
            <a:pPr defTabSz="457200" fontAlgn="auto">
              <a:spcBef>
                <a:spcPts val="0"/>
              </a:spcBef>
              <a:spcAft>
                <a:spcPts val="0"/>
              </a:spcAft>
              <a:buClr>
                <a:srgbClr val="000000"/>
              </a:buClr>
              <a:buSzPct val="100000"/>
              <a:buFont typeface="Times New Roman" pitchFamily="16" charset="0"/>
              <a:buNone/>
              <a:defRPr/>
            </a:pPr>
            <a:endParaRPr lang="en-US" sz="1800" kern="0">
              <a:solidFill>
                <a:sysClr val="windowText" lastClr="000000"/>
              </a:solidFill>
              <a:cs typeface="Arial" charset="0"/>
            </a:endParaRPr>
          </a:p>
        </p:txBody>
      </p:sp>
      <p:sp>
        <p:nvSpPr>
          <p:cNvPr id="34" name="Oval 33"/>
          <p:cNvSpPr/>
          <p:nvPr/>
        </p:nvSpPr>
        <p:spPr bwMode="auto">
          <a:xfrm>
            <a:off x="6643688" y="6537325"/>
            <a:ext cx="969962" cy="92075"/>
          </a:xfrm>
          <a:prstGeom prst="ellipse">
            <a:avLst/>
          </a:prstGeom>
          <a:solidFill>
            <a:srgbClr val="EEECE1">
              <a:lumMod val="50000"/>
            </a:srgbClr>
          </a:solidFill>
          <a:ln w="19050" cap="flat" cmpd="sng" algn="ctr">
            <a:solidFill>
              <a:srgbClr val="003367"/>
            </a:solidFill>
            <a:prstDash val="solid"/>
            <a:round/>
            <a:headEnd type="none" w="med" len="med"/>
            <a:tailEnd type="none" w="med" len="med"/>
          </a:ln>
          <a:effectLst/>
        </p:spPr>
        <p:txBody>
          <a:bodyPr/>
          <a:lstStyle/>
          <a:p>
            <a:pPr defTabSz="914400" fontAlgn="auto">
              <a:spcBef>
                <a:spcPts val="0"/>
              </a:spcBef>
              <a:spcAft>
                <a:spcPts val="0"/>
              </a:spcAft>
              <a:buClr>
                <a:srgbClr val="000000"/>
              </a:buClr>
              <a:buSzPct val="100000"/>
              <a:buFont typeface="Times New Roman" pitchFamily="16" charset="0"/>
              <a:buNone/>
              <a:defRPr/>
            </a:pPr>
            <a:endParaRPr lang="en-US" sz="1800" kern="0">
              <a:solidFill>
                <a:sysClr val="windowText" lastClr="000000"/>
              </a:solidFill>
              <a:cs typeface="Arial" charset="0"/>
            </a:endParaRPr>
          </a:p>
        </p:txBody>
      </p:sp>
      <p:sp>
        <p:nvSpPr>
          <p:cNvPr id="35" name="Rectangle 34"/>
          <p:cNvSpPr/>
          <p:nvPr/>
        </p:nvSpPr>
        <p:spPr bwMode="auto">
          <a:xfrm>
            <a:off x="6897688" y="5459412"/>
            <a:ext cx="461962" cy="231775"/>
          </a:xfrm>
          <a:prstGeom prst="rect">
            <a:avLst/>
          </a:prstGeom>
          <a:solidFill>
            <a:srgbClr val="8B4785"/>
          </a:solidFill>
          <a:ln w="19050" cap="flat" cmpd="sng" algn="ctr">
            <a:solidFill>
              <a:srgbClr val="003367"/>
            </a:solidFill>
            <a:prstDash val="solid"/>
            <a:round/>
            <a:headEnd type="none" w="med" len="med"/>
            <a:tailEnd type="none" w="med" len="med"/>
          </a:ln>
          <a:effectLst/>
        </p:spPr>
        <p:txBody>
          <a:bodyPr/>
          <a:lstStyle/>
          <a:p>
            <a:pPr defTabSz="457200" fontAlgn="auto">
              <a:spcBef>
                <a:spcPts val="0"/>
              </a:spcBef>
              <a:spcAft>
                <a:spcPts val="0"/>
              </a:spcAft>
              <a:buClr>
                <a:srgbClr val="000000"/>
              </a:buClr>
              <a:buSzPct val="100000"/>
              <a:buFont typeface="Times New Roman" pitchFamily="16" charset="0"/>
              <a:buNone/>
              <a:defRPr/>
            </a:pPr>
            <a:endParaRPr lang="en-US" sz="1800" kern="0">
              <a:solidFill>
                <a:sysClr val="windowText" lastClr="000000"/>
              </a:solidFill>
              <a:cs typeface="Arial" charset="0"/>
            </a:endParaRPr>
          </a:p>
        </p:txBody>
      </p:sp>
      <p:sp>
        <p:nvSpPr>
          <p:cNvPr id="36" name="Rectangle 35"/>
          <p:cNvSpPr/>
          <p:nvPr/>
        </p:nvSpPr>
        <p:spPr bwMode="auto">
          <a:xfrm>
            <a:off x="6897688" y="5810250"/>
            <a:ext cx="461962" cy="233362"/>
          </a:xfrm>
          <a:prstGeom prst="rect">
            <a:avLst/>
          </a:prstGeom>
          <a:solidFill>
            <a:srgbClr val="8B4785"/>
          </a:solidFill>
          <a:ln w="19050" cap="flat" cmpd="sng" algn="ctr">
            <a:solidFill>
              <a:srgbClr val="003367"/>
            </a:solidFill>
            <a:prstDash val="solid"/>
            <a:round/>
            <a:headEnd type="none" w="med" len="med"/>
            <a:tailEnd type="none" w="med" len="med"/>
          </a:ln>
          <a:effectLst/>
        </p:spPr>
        <p:txBody>
          <a:bodyPr/>
          <a:lstStyle/>
          <a:p>
            <a:pPr defTabSz="457200" fontAlgn="auto">
              <a:spcBef>
                <a:spcPts val="0"/>
              </a:spcBef>
              <a:spcAft>
                <a:spcPts val="0"/>
              </a:spcAft>
              <a:buClr>
                <a:srgbClr val="000000"/>
              </a:buClr>
              <a:buSzPct val="100000"/>
              <a:buFont typeface="Times New Roman" pitchFamily="16" charset="0"/>
              <a:buNone/>
              <a:defRPr/>
            </a:pPr>
            <a:endParaRPr lang="en-US" sz="1800" kern="0">
              <a:solidFill>
                <a:sysClr val="windowText" lastClr="000000"/>
              </a:solidFill>
              <a:cs typeface="Arial" charset="0"/>
            </a:endParaRPr>
          </a:p>
        </p:txBody>
      </p:sp>
      <p:sp>
        <p:nvSpPr>
          <p:cNvPr id="37" name="Rectangle 36"/>
          <p:cNvSpPr/>
          <p:nvPr/>
        </p:nvSpPr>
        <p:spPr bwMode="auto">
          <a:xfrm>
            <a:off x="6897688" y="6162675"/>
            <a:ext cx="461962" cy="231775"/>
          </a:xfrm>
          <a:prstGeom prst="rect">
            <a:avLst/>
          </a:prstGeom>
          <a:solidFill>
            <a:srgbClr val="8B4785"/>
          </a:solidFill>
          <a:ln w="19050" cap="flat" cmpd="sng" algn="ctr">
            <a:solidFill>
              <a:srgbClr val="003367"/>
            </a:solidFill>
            <a:prstDash val="solid"/>
            <a:round/>
            <a:headEnd type="none" w="med" len="med"/>
            <a:tailEnd type="none" w="med" len="med"/>
          </a:ln>
          <a:effectLst/>
        </p:spPr>
        <p:txBody>
          <a:bodyPr/>
          <a:lstStyle/>
          <a:p>
            <a:pPr defTabSz="457200" fontAlgn="auto">
              <a:spcBef>
                <a:spcPts val="0"/>
              </a:spcBef>
              <a:spcAft>
                <a:spcPts val="0"/>
              </a:spcAft>
              <a:buClr>
                <a:srgbClr val="000000"/>
              </a:buClr>
              <a:buSzPct val="100000"/>
              <a:buFont typeface="Times New Roman" pitchFamily="16" charset="0"/>
              <a:buNone/>
              <a:defRPr/>
            </a:pPr>
            <a:endParaRPr lang="en-US" sz="1800" kern="0">
              <a:solidFill>
                <a:sysClr val="windowText" lastClr="000000"/>
              </a:solidFill>
              <a:cs typeface="Arial" charset="0"/>
            </a:endParaRPr>
          </a:p>
        </p:txBody>
      </p:sp>
      <p:grpSp>
        <p:nvGrpSpPr>
          <p:cNvPr id="216077" name="Group 54"/>
          <p:cNvGrpSpPr>
            <a:grpSpLocks/>
          </p:cNvGrpSpPr>
          <p:nvPr/>
        </p:nvGrpSpPr>
        <p:grpSpPr bwMode="auto">
          <a:xfrm>
            <a:off x="5703888" y="6005512"/>
            <a:ext cx="528637" cy="569913"/>
            <a:chOff x="746" y="1181"/>
            <a:chExt cx="1430" cy="1360"/>
          </a:xfrm>
        </p:grpSpPr>
        <p:sp>
          <p:nvSpPr>
            <p:cNvPr id="30" name="Freeform 55"/>
            <p:cNvSpPr>
              <a:spLocks/>
            </p:cNvSpPr>
            <p:nvPr/>
          </p:nvSpPr>
          <p:spPr bwMode="auto">
            <a:xfrm>
              <a:off x="746" y="1181"/>
              <a:ext cx="1430" cy="1352"/>
            </a:xfrm>
            <a:custGeom>
              <a:avLst/>
              <a:gdLst>
                <a:gd name="T0" fmla="*/ 1737 w 10983"/>
                <a:gd name="T1" fmla="*/ 0 h 10425"/>
                <a:gd name="T2" fmla="*/ 0 w 10983"/>
                <a:gd name="T3" fmla="*/ 1737 h 10425"/>
                <a:gd name="T4" fmla="*/ 0 w 10983"/>
                <a:gd name="T5" fmla="*/ 8687 h 10425"/>
                <a:gd name="T6" fmla="*/ 1737 w 10983"/>
                <a:gd name="T7" fmla="*/ 10425 h 10425"/>
                <a:gd name="T8" fmla="*/ 9246 w 10983"/>
                <a:gd name="T9" fmla="*/ 10425 h 10425"/>
                <a:gd name="T10" fmla="*/ 10983 w 10983"/>
                <a:gd name="T11" fmla="*/ 8687 h 10425"/>
                <a:gd name="T12" fmla="*/ 10983 w 10983"/>
                <a:gd name="T13" fmla="*/ 1737 h 10425"/>
                <a:gd name="T14" fmla="*/ 9246 w 10983"/>
                <a:gd name="T15" fmla="*/ 0 h 10425"/>
                <a:gd name="T16" fmla="*/ 173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0">
              <a:solidFill>
                <a:srgbClr val="000000"/>
              </a:solidFill>
              <a:prstDash val="solid"/>
              <a:round/>
              <a:headEnd/>
              <a:tailEnd/>
            </a:ln>
          </p:spPr>
          <p:txBody>
            <a:bodyPr/>
            <a:lstStyle/>
            <a:p>
              <a:pPr defTabSz="914400" fontAlgn="auto">
                <a:spcBef>
                  <a:spcPts val="0"/>
                </a:spcBef>
                <a:spcAft>
                  <a:spcPts val="0"/>
                </a:spcAft>
                <a:defRPr/>
              </a:pPr>
              <a:endParaRPr lang="en-US" sz="1800" kern="0">
                <a:solidFill>
                  <a:sysClr val="windowText" lastClr="000000"/>
                </a:solidFill>
              </a:endParaRPr>
            </a:p>
          </p:txBody>
        </p:sp>
        <p:sp>
          <p:nvSpPr>
            <p:cNvPr id="31" name="Freeform 56"/>
            <p:cNvSpPr>
              <a:spLocks/>
            </p:cNvSpPr>
            <p:nvPr/>
          </p:nvSpPr>
          <p:spPr bwMode="auto">
            <a:xfrm>
              <a:off x="746" y="1181"/>
              <a:ext cx="1430" cy="1352"/>
            </a:xfrm>
            <a:custGeom>
              <a:avLst/>
              <a:gdLst>
                <a:gd name="T0" fmla="*/ 1737 w 10983"/>
                <a:gd name="T1" fmla="*/ 0 h 10425"/>
                <a:gd name="T2" fmla="*/ 0 w 10983"/>
                <a:gd name="T3" fmla="*/ 1737 h 10425"/>
                <a:gd name="T4" fmla="*/ 0 w 10983"/>
                <a:gd name="T5" fmla="*/ 8687 h 10425"/>
                <a:gd name="T6" fmla="*/ 1737 w 10983"/>
                <a:gd name="T7" fmla="*/ 10425 h 10425"/>
                <a:gd name="T8" fmla="*/ 9246 w 10983"/>
                <a:gd name="T9" fmla="*/ 10425 h 10425"/>
                <a:gd name="T10" fmla="*/ 10983 w 10983"/>
                <a:gd name="T11" fmla="*/ 8687 h 10425"/>
                <a:gd name="T12" fmla="*/ 10983 w 10983"/>
                <a:gd name="T13" fmla="*/ 1737 h 10425"/>
                <a:gd name="T14" fmla="*/ 9246 w 10983"/>
                <a:gd name="T15" fmla="*/ 0 h 10425"/>
                <a:gd name="T16" fmla="*/ 1737 w 10983"/>
                <a:gd name="T17" fmla="*/ 0 h 10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83" h="10425">
                  <a:moveTo>
                    <a:pt x="1737" y="0"/>
                  </a:moveTo>
                  <a:cubicBezTo>
                    <a:pt x="778" y="0"/>
                    <a:pt x="0" y="778"/>
                    <a:pt x="0" y="1737"/>
                  </a:cubicBezTo>
                  <a:lnTo>
                    <a:pt x="0" y="8687"/>
                  </a:lnTo>
                  <a:cubicBezTo>
                    <a:pt x="0" y="9647"/>
                    <a:pt x="778" y="10425"/>
                    <a:pt x="1737" y="10425"/>
                  </a:cubicBezTo>
                  <a:lnTo>
                    <a:pt x="9246" y="10425"/>
                  </a:lnTo>
                  <a:cubicBezTo>
                    <a:pt x="10205" y="10425"/>
                    <a:pt x="10983" y="9647"/>
                    <a:pt x="10983" y="8687"/>
                  </a:cubicBezTo>
                  <a:lnTo>
                    <a:pt x="10983" y="1737"/>
                  </a:lnTo>
                  <a:cubicBezTo>
                    <a:pt x="10983" y="778"/>
                    <a:pt x="10205" y="0"/>
                    <a:pt x="9246" y="0"/>
                  </a:cubicBezTo>
                  <a:lnTo>
                    <a:pt x="1737" y="0"/>
                  </a:lnTo>
                  <a:close/>
                </a:path>
              </a:pathLst>
            </a:custGeom>
            <a:solidFill>
              <a:srgbClr val="04357B"/>
            </a:solidFill>
            <a:ln w="9525" cap="rnd">
              <a:solidFill>
                <a:srgbClr val="000000"/>
              </a:solidFill>
              <a:prstDash val="solid"/>
              <a:round/>
              <a:headEnd/>
              <a:tailEnd/>
            </a:ln>
          </p:spPr>
          <p:txBody>
            <a:bodyPr/>
            <a:lstStyle/>
            <a:p>
              <a:pPr defTabSz="914400" fontAlgn="auto">
                <a:spcBef>
                  <a:spcPts val="0"/>
                </a:spcBef>
                <a:spcAft>
                  <a:spcPts val="0"/>
                </a:spcAft>
                <a:defRPr/>
              </a:pPr>
              <a:endParaRPr lang="en-US" sz="1800" kern="0">
                <a:solidFill>
                  <a:sysClr val="windowText" lastClr="000000"/>
                </a:solidFill>
              </a:endParaRPr>
            </a:p>
          </p:txBody>
        </p:sp>
      </p:grpSp>
      <p:cxnSp>
        <p:nvCxnSpPr>
          <p:cNvPr id="216078" name="Straight Arrow Connector 26"/>
          <p:cNvCxnSpPr>
            <a:cxnSpLocks noChangeShapeType="1"/>
          </p:cNvCxnSpPr>
          <p:nvPr/>
        </p:nvCxnSpPr>
        <p:spPr bwMode="auto">
          <a:xfrm>
            <a:off x="6232525" y="5465762"/>
            <a:ext cx="4206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6079" name="Straight Arrow Connector 27"/>
          <p:cNvCxnSpPr>
            <a:cxnSpLocks noChangeShapeType="1"/>
          </p:cNvCxnSpPr>
          <p:nvPr/>
        </p:nvCxnSpPr>
        <p:spPr bwMode="auto">
          <a:xfrm flipH="1">
            <a:off x="6211888" y="5611812"/>
            <a:ext cx="420687"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6080" name="Straight Arrow Connector 28"/>
          <p:cNvCxnSpPr>
            <a:cxnSpLocks noChangeShapeType="1"/>
          </p:cNvCxnSpPr>
          <p:nvPr/>
        </p:nvCxnSpPr>
        <p:spPr bwMode="auto">
          <a:xfrm>
            <a:off x="6232525" y="6227762"/>
            <a:ext cx="420688"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6081" name="Straight Arrow Connector 29"/>
          <p:cNvCxnSpPr>
            <a:cxnSpLocks noChangeShapeType="1"/>
          </p:cNvCxnSpPr>
          <p:nvPr/>
        </p:nvCxnSpPr>
        <p:spPr bwMode="auto">
          <a:xfrm flipH="1">
            <a:off x="6211888" y="6373812"/>
            <a:ext cx="420687"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410807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I/O descriptors</a:t>
            </a:r>
            <a:endParaRPr lang="en-US" dirty="0"/>
          </a:p>
        </p:txBody>
      </p:sp>
      <p:sp>
        <p:nvSpPr>
          <p:cNvPr id="31" name="Rectangle 30"/>
          <p:cNvSpPr/>
          <p:nvPr/>
        </p:nvSpPr>
        <p:spPr bwMode="auto">
          <a:xfrm>
            <a:off x="3352801" y="1600200"/>
            <a:ext cx="1013090" cy="1828800"/>
          </a:xfrm>
          <a:prstGeom prst="rect">
            <a:avLst/>
          </a:prstGeom>
          <a:solidFill>
            <a:sysClr val="window" lastClr="FFFFFF">
              <a:lumMod val="50000"/>
            </a:sysClr>
          </a:solidFill>
          <a:ln w="19050" cap="flat" cmpd="sng" algn="ctr">
            <a:solidFill>
              <a:srgbClr val="003367"/>
            </a:solidFill>
            <a:prstDash val="solid"/>
            <a:round/>
            <a:headEnd type="none" w="med" len="med"/>
            <a:tailEnd type="none" w="med" len="med"/>
          </a:ln>
          <a:effectLst/>
        </p:spPr>
        <p:txBody>
          <a:bodyPr/>
          <a:lstStyle/>
          <a:p>
            <a:pPr marL="0" marR="0" lvl="0" indent="0" defTabSz="457200"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en-US" sz="1800" b="0" i="0" u="none" strike="noStrike" kern="0" cap="none" spc="0" normalizeH="0" baseline="0" noProof="0">
              <a:ln>
                <a:noFill/>
              </a:ln>
              <a:solidFill>
                <a:sysClr val="windowText" lastClr="000000"/>
              </a:solidFill>
              <a:effectLst/>
              <a:uLnTx/>
              <a:uFillTx/>
              <a:cs typeface="Arial" charset="0"/>
            </a:endParaRPr>
          </a:p>
        </p:txBody>
      </p:sp>
      <p:grpSp>
        <p:nvGrpSpPr>
          <p:cNvPr id="35" name="Group 9"/>
          <p:cNvGrpSpPr>
            <a:grpSpLocks/>
          </p:cNvGrpSpPr>
          <p:nvPr/>
        </p:nvGrpSpPr>
        <p:grpSpPr bwMode="auto">
          <a:xfrm>
            <a:off x="3559051" y="1752600"/>
            <a:ext cx="600591" cy="600710"/>
            <a:chOff x="4480" y="2017"/>
            <a:chExt cx="576" cy="576"/>
          </a:xfrm>
        </p:grpSpPr>
        <p:sp>
          <p:nvSpPr>
            <p:cNvPr id="48" name="Oval 10"/>
            <p:cNvSpPr>
              <a:spLocks noChangeArrowheads="1"/>
            </p:cNvSpPr>
            <p:nvPr/>
          </p:nvSpPr>
          <p:spPr bwMode="auto">
            <a:xfrm>
              <a:off x="4480" y="2017"/>
              <a:ext cx="576" cy="576"/>
            </a:xfrm>
            <a:prstGeom prst="ellipse">
              <a:avLst/>
            </a:prstGeom>
            <a:solidFill>
              <a:srgbClr val="800080"/>
            </a:solidFill>
            <a:ln w="12700">
              <a:solidFill>
                <a:srgbClr val="000000"/>
              </a:solidFill>
              <a:round/>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49" name="AutoShape 11"/>
            <p:cNvSpPr>
              <a:spLocks noChangeArrowheads="1"/>
            </p:cNvSpPr>
            <p:nvPr/>
          </p:nvSpPr>
          <p:spPr bwMode="auto">
            <a:xfrm flipH="1">
              <a:off x="4680" y="2144"/>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0" name="AutoShape 12"/>
            <p:cNvSpPr>
              <a:spLocks noChangeArrowheads="1"/>
            </p:cNvSpPr>
            <p:nvPr/>
          </p:nvSpPr>
          <p:spPr bwMode="auto">
            <a:xfrm rot="-8460389">
              <a:off x="4505" y="2094"/>
              <a:ext cx="69" cy="75"/>
            </a:xfrm>
            <a:prstGeom prst="triangle">
              <a:avLst>
                <a:gd name="adj" fmla="val 50000"/>
              </a:avLst>
            </a:prstGeom>
            <a:solidFill>
              <a:srgbClr val="000000"/>
            </a:solidFill>
            <a:ln w="12700">
              <a:solidFill>
                <a:srgbClr val="000000"/>
              </a:solid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sp>
        <p:nvSpPr>
          <p:cNvPr id="55" name="Snip Single Corner Rectangle 54"/>
          <p:cNvSpPr/>
          <p:nvPr/>
        </p:nvSpPr>
        <p:spPr bwMode="auto">
          <a:xfrm flipH="1">
            <a:off x="3523402" y="2514600"/>
            <a:ext cx="671889" cy="762000"/>
          </a:xfrm>
          <a:prstGeom prst="snip1Rect">
            <a:avLst/>
          </a:prstGeom>
          <a:solidFill>
            <a:srgbClr val="998674"/>
          </a:solidFill>
          <a:ln w="9525" cap="flat" cmpd="sng" algn="ctr">
            <a:solidFill>
              <a:schemeClr val="tx1"/>
            </a:solidFill>
            <a:prstDash val="solid"/>
            <a:round/>
            <a:headEnd type="none" w="med" len="med"/>
            <a:tailEnd type="none" w="med" len="med"/>
          </a:ln>
          <a:effectLst/>
        </p:spPr>
        <p:txBody>
          <a:bodyPr/>
          <a:lstStyle/>
          <a:p>
            <a:pPr defTabSz="457200">
              <a:buClr>
                <a:srgbClr val="000000"/>
              </a:buClr>
              <a:buSzPct val="100000"/>
              <a:buFont typeface="Times New Roman" pitchFamily="16" charset="0"/>
              <a:buNone/>
              <a:defRPr/>
            </a:pPr>
            <a:endParaRPr lang="en-US" sz="1800">
              <a:cs typeface="Arial" charset="0"/>
            </a:endParaRPr>
          </a:p>
        </p:txBody>
      </p:sp>
      <p:cxnSp>
        <p:nvCxnSpPr>
          <p:cNvPr id="5" name="Straight Connector 4"/>
          <p:cNvCxnSpPr/>
          <p:nvPr/>
        </p:nvCxnSpPr>
        <p:spPr bwMode="auto">
          <a:xfrm>
            <a:off x="2057400" y="2438400"/>
            <a:ext cx="12954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cxnSp>
        <p:nvCxnSpPr>
          <p:cNvPr id="45" name="Straight Connector 44"/>
          <p:cNvCxnSpPr/>
          <p:nvPr/>
        </p:nvCxnSpPr>
        <p:spPr bwMode="auto">
          <a:xfrm flipH="1">
            <a:off x="2057400" y="2743200"/>
            <a:ext cx="12954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pic>
        <p:nvPicPr>
          <p:cNvPr id="11" name="Picture 10"/>
          <p:cNvPicPr>
            <a:picLocks noChangeAspect="1"/>
          </p:cNvPicPr>
          <p:nvPr/>
        </p:nvPicPr>
        <p:blipFill>
          <a:blip r:embed="rId2"/>
          <a:stretch>
            <a:fillRect/>
          </a:stretch>
        </p:blipFill>
        <p:spPr>
          <a:xfrm>
            <a:off x="685800" y="2209800"/>
            <a:ext cx="1066800" cy="1066800"/>
          </a:xfrm>
          <a:prstGeom prst="rect">
            <a:avLst/>
          </a:prstGeom>
        </p:spPr>
      </p:pic>
      <p:sp>
        <p:nvSpPr>
          <p:cNvPr id="12" name="Left Brace 11"/>
          <p:cNvSpPr/>
          <p:nvPr/>
        </p:nvSpPr>
        <p:spPr bwMode="auto">
          <a:xfrm>
            <a:off x="1828800" y="2286000"/>
            <a:ext cx="155448" cy="914400"/>
          </a:xfrm>
          <a:prstGeom prst="leftBrace">
            <a:avLst/>
          </a:prstGeom>
          <a:solidFill>
            <a:srgbClr val="FFFFFF"/>
          </a:solidFill>
          <a:ln w="28575" cap="flat" cmpd="sng" algn="ctr">
            <a:solidFill>
              <a:schemeClr val="tx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72" name="Text Box 93"/>
          <p:cNvSpPr txBox="1">
            <a:spLocks noChangeArrowheads="1"/>
          </p:cNvSpPr>
          <p:nvPr/>
        </p:nvSpPr>
        <p:spPr bwMode="auto">
          <a:xfrm>
            <a:off x="228600" y="1408888"/>
            <a:ext cx="2895600"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smtClean="0">
                <a:solidFill>
                  <a:srgbClr val="000000"/>
                </a:solidFill>
              </a:rPr>
              <a:t>I/O channels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00"/>
                </a:solidFill>
                <a:effectLst/>
                <a:uLnTx/>
                <a:uFillTx/>
              </a:rPr>
              <a:t>(“file descriptors”)</a:t>
            </a:r>
          </a:p>
        </p:txBody>
      </p:sp>
      <p:sp>
        <p:nvSpPr>
          <p:cNvPr id="73" name="Text Box 93"/>
          <p:cNvSpPr txBox="1">
            <a:spLocks noChangeArrowheads="1"/>
          </p:cNvSpPr>
          <p:nvPr/>
        </p:nvSpPr>
        <p:spPr bwMode="auto">
          <a:xfrm>
            <a:off x="2303462" y="2057400"/>
            <a:ext cx="8382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stdin</a:t>
            </a:r>
            <a:endParaRPr lang="en-US" sz="1800" b="1" kern="0" dirty="0" smtClean="0">
              <a:solidFill>
                <a:srgbClr val="000000"/>
              </a:solidFill>
            </a:endParaRPr>
          </a:p>
        </p:txBody>
      </p:sp>
      <p:sp>
        <p:nvSpPr>
          <p:cNvPr id="74" name="Text Box 93"/>
          <p:cNvSpPr txBox="1">
            <a:spLocks noChangeArrowheads="1"/>
          </p:cNvSpPr>
          <p:nvPr/>
        </p:nvSpPr>
        <p:spPr bwMode="auto">
          <a:xfrm>
            <a:off x="2303462" y="2362200"/>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stdout</a:t>
            </a:r>
            <a:endParaRPr lang="en-US" sz="1800" b="1" kern="0" dirty="0" smtClean="0">
              <a:solidFill>
                <a:srgbClr val="000000"/>
              </a:solidFill>
            </a:endParaRPr>
          </a:p>
        </p:txBody>
      </p:sp>
      <p:sp>
        <p:nvSpPr>
          <p:cNvPr id="75" name="Text Box 93"/>
          <p:cNvSpPr txBox="1">
            <a:spLocks noChangeArrowheads="1"/>
          </p:cNvSpPr>
          <p:nvPr/>
        </p:nvSpPr>
        <p:spPr bwMode="auto">
          <a:xfrm>
            <a:off x="2303462" y="2752687"/>
            <a:ext cx="9144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err="1" smtClean="0">
                <a:solidFill>
                  <a:srgbClr val="000000"/>
                </a:solidFill>
              </a:rPr>
              <a:t>stderr</a:t>
            </a:r>
            <a:endParaRPr lang="en-US" sz="1800" b="1" kern="0" dirty="0" smtClean="0">
              <a:solidFill>
                <a:srgbClr val="000000"/>
              </a:solidFill>
            </a:endParaRPr>
          </a:p>
        </p:txBody>
      </p:sp>
      <p:sp>
        <p:nvSpPr>
          <p:cNvPr id="77" name="Text Box 93"/>
          <p:cNvSpPr txBox="1">
            <a:spLocks noChangeArrowheads="1"/>
          </p:cNvSpPr>
          <p:nvPr/>
        </p:nvSpPr>
        <p:spPr bwMode="auto">
          <a:xfrm>
            <a:off x="762000" y="2590800"/>
            <a:ext cx="9144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err="1" smtClean="0">
                <a:solidFill>
                  <a:srgbClr val="F3F3F3"/>
                </a:solidFill>
              </a:rPr>
              <a:t>tty</a:t>
            </a:r>
            <a:endParaRPr lang="en-US" sz="1800" b="1" kern="0" dirty="0" smtClean="0">
              <a:solidFill>
                <a:srgbClr val="F3F3F3"/>
              </a:solidFill>
            </a:endParaRPr>
          </a:p>
        </p:txBody>
      </p:sp>
      <p:cxnSp>
        <p:nvCxnSpPr>
          <p:cNvPr id="61" name="Straight Connector 60"/>
          <p:cNvCxnSpPr/>
          <p:nvPr/>
        </p:nvCxnSpPr>
        <p:spPr bwMode="auto">
          <a:xfrm flipH="1">
            <a:off x="2057400" y="3124200"/>
            <a:ext cx="1295400" cy="0"/>
          </a:xfrm>
          <a:prstGeom prst="line">
            <a:avLst/>
          </a:prstGeom>
          <a:solidFill>
            <a:srgbClr val="00B8FF"/>
          </a:solidFill>
          <a:ln w="38100" cap="flat" cmpd="sng" algn="ctr">
            <a:solidFill>
              <a:schemeClr val="tx1"/>
            </a:solidFill>
            <a:prstDash val="solid"/>
            <a:round/>
            <a:headEnd type="none" w="med" len="med"/>
            <a:tailEnd type="triangle" w="med" len="med"/>
          </a:ln>
          <a:effectLst/>
        </p:spPr>
      </p:cxnSp>
      <p:sp>
        <p:nvSpPr>
          <p:cNvPr id="64" name="Text Box 3"/>
          <p:cNvSpPr txBox="1">
            <a:spLocks noChangeArrowheads="1"/>
          </p:cNvSpPr>
          <p:nvPr/>
        </p:nvSpPr>
        <p:spPr bwMode="auto">
          <a:xfrm>
            <a:off x="3352800" y="3657600"/>
            <a:ext cx="5638800" cy="3067506"/>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auto" hangingPunct="1">
              <a:lnSpc>
                <a:spcPct val="80000"/>
              </a:lnSpc>
              <a:spcBef>
                <a:spcPts val="0"/>
              </a:spcBef>
              <a:spcAft>
                <a:spcPts val="200"/>
              </a:spcAft>
              <a:defRPr/>
            </a:pPr>
            <a:endParaRPr lang="en-US" sz="2000" kern="0" dirty="0" smtClean="0">
              <a:solidFill>
                <a:srgbClr val="000000"/>
              </a:solidFill>
            </a:endParaRPr>
          </a:p>
          <a:p>
            <a:pPr defTabSz="914400" eaLnBrk="1" fontAlgn="auto" hangingPunct="1">
              <a:lnSpc>
                <a:spcPct val="80000"/>
              </a:lnSpc>
              <a:spcBef>
                <a:spcPts val="0"/>
              </a:spcBef>
              <a:spcAft>
                <a:spcPts val="200"/>
              </a:spcAft>
              <a:defRPr/>
            </a:pPr>
            <a:r>
              <a:rPr lang="en-US" sz="2000" kern="0" dirty="0">
                <a:solidFill>
                  <a:schemeClr val="tx2">
                    <a:lumMod val="25000"/>
                  </a:schemeClr>
                </a:solidFill>
              </a:rPr>
              <a:t>c</a:t>
            </a:r>
            <a:r>
              <a:rPr lang="en-US" sz="2000" kern="0" dirty="0" smtClean="0">
                <a:solidFill>
                  <a:schemeClr val="tx2">
                    <a:lumMod val="25000"/>
                  </a:schemeClr>
                </a:solidFill>
              </a:rPr>
              <a:t>ount = </a:t>
            </a:r>
            <a:r>
              <a:rPr lang="en-US" sz="2000" b="1" kern="0" dirty="0" smtClean="0">
                <a:solidFill>
                  <a:schemeClr val="tx2">
                    <a:lumMod val="25000"/>
                  </a:schemeClr>
                </a:solidFill>
              </a:rPr>
              <a:t>read</a:t>
            </a:r>
            <a:r>
              <a:rPr lang="en-US" sz="2000" kern="0" dirty="0" smtClean="0">
                <a:solidFill>
                  <a:schemeClr val="tx2">
                    <a:lumMod val="25000"/>
                  </a:schemeClr>
                </a:solidFill>
              </a:rPr>
              <a:t>(0, </a:t>
            </a:r>
            <a:r>
              <a:rPr lang="en-US" sz="2000" kern="0" dirty="0" err="1" smtClean="0">
                <a:solidFill>
                  <a:schemeClr val="tx2">
                    <a:lumMod val="25000"/>
                  </a:schemeClr>
                </a:solidFill>
              </a:rPr>
              <a:t>buf</a:t>
            </a:r>
            <a:r>
              <a:rPr lang="en-US" sz="2000" kern="0" dirty="0" smtClean="0">
                <a:solidFill>
                  <a:schemeClr val="tx2">
                    <a:lumMod val="25000"/>
                  </a:schemeClr>
                </a:solidFill>
              </a:rPr>
              <a:t>, count);</a:t>
            </a:r>
          </a:p>
          <a:p>
            <a:pPr defTabSz="914400" eaLnBrk="1" fontAlgn="auto" hangingPunct="1">
              <a:lnSpc>
                <a:spcPct val="80000"/>
              </a:lnSpc>
              <a:spcBef>
                <a:spcPts val="0"/>
              </a:spcBef>
              <a:spcAft>
                <a:spcPts val="200"/>
              </a:spcAft>
              <a:defRPr/>
            </a:pPr>
            <a:r>
              <a:rPr lang="en-US" sz="2000" kern="0" dirty="0" smtClean="0">
                <a:solidFill>
                  <a:schemeClr val="tx2">
                    <a:lumMod val="25000"/>
                  </a:schemeClr>
                </a:solidFill>
              </a:rPr>
              <a:t>if (count == -1)  {</a:t>
            </a:r>
          </a:p>
          <a:p>
            <a:pPr defTabSz="914400" eaLnBrk="1" fontAlgn="auto" hangingPunct="1">
              <a:lnSpc>
                <a:spcPct val="80000"/>
              </a:lnSpc>
              <a:spcBef>
                <a:spcPts val="0"/>
              </a:spcBef>
              <a:spcAft>
                <a:spcPts val="200"/>
              </a:spcAft>
              <a:defRPr/>
            </a:pPr>
            <a:r>
              <a:rPr lang="en-US" sz="2000" kern="0" dirty="0" smtClean="0">
                <a:solidFill>
                  <a:schemeClr val="tx2">
                    <a:lumMod val="25000"/>
                  </a:schemeClr>
                </a:solidFill>
              </a:rPr>
              <a:t>	</a:t>
            </a:r>
            <a:r>
              <a:rPr lang="en-US" sz="2000" kern="0" dirty="0" err="1" smtClean="0">
                <a:solidFill>
                  <a:schemeClr val="tx2">
                    <a:lumMod val="25000"/>
                  </a:schemeClr>
                </a:solidFill>
              </a:rPr>
              <a:t>perror</a:t>
            </a:r>
            <a:r>
              <a:rPr lang="en-US" sz="2000" kern="0" dirty="0">
                <a:solidFill>
                  <a:schemeClr val="tx2">
                    <a:lumMod val="25000"/>
                  </a:schemeClr>
                </a:solidFill>
              </a:rPr>
              <a:t>(</a:t>
            </a:r>
            <a:r>
              <a:rPr lang="ja-JP" altLang="en-US" sz="2000" kern="0" dirty="0" smtClean="0">
                <a:solidFill>
                  <a:schemeClr val="tx2">
                    <a:lumMod val="25000"/>
                  </a:schemeClr>
                </a:solidFill>
              </a:rPr>
              <a:t>“</a:t>
            </a:r>
            <a:r>
              <a:rPr lang="en-US" sz="2000" kern="0" dirty="0" smtClean="0">
                <a:solidFill>
                  <a:schemeClr val="tx2">
                    <a:lumMod val="25000"/>
                  </a:schemeClr>
                </a:solidFill>
              </a:rPr>
              <a:t>read failed</a:t>
            </a:r>
            <a:r>
              <a:rPr lang="ja-JP" altLang="en-US" sz="2000" kern="0" dirty="0">
                <a:solidFill>
                  <a:schemeClr val="tx2">
                    <a:lumMod val="25000"/>
                  </a:schemeClr>
                </a:solidFill>
              </a:rPr>
              <a:t>”</a:t>
            </a:r>
            <a:r>
              <a:rPr lang="en-US" sz="2000" kern="0" dirty="0">
                <a:solidFill>
                  <a:schemeClr val="tx2">
                    <a:lumMod val="25000"/>
                  </a:schemeClr>
                </a:solidFill>
              </a:rPr>
              <a:t>)</a:t>
            </a:r>
            <a:r>
              <a:rPr lang="en-US" sz="2000" kern="0" dirty="0" smtClean="0">
                <a:solidFill>
                  <a:schemeClr val="tx2">
                    <a:lumMod val="25000"/>
                  </a:schemeClr>
                </a:solidFill>
              </a:rPr>
              <a:t>;  </a:t>
            </a:r>
            <a:r>
              <a:rPr lang="en-US" sz="2000" kern="0" dirty="0">
                <a:solidFill>
                  <a:schemeClr val="tx2">
                    <a:lumMod val="25000"/>
                  </a:schemeClr>
                </a:solidFill>
              </a:rPr>
              <a:t>/* writes to </a:t>
            </a:r>
            <a:r>
              <a:rPr lang="en-US" sz="2000" kern="0" dirty="0" err="1">
                <a:solidFill>
                  <a:schemeClr val="tx2">
                    <a:lumMod val="25000"/>
                  </a:schemeClr>
                </a:solidFill>
              </a:rPr>
              <a:t>stderr</a:t>
            </a:r>
            <a:r>
              <a:rPr lang="en-US" sz="2000" kern="0" dirty="0">
                <a:solidFill>
                  <a:schemeClr val="tx2">
                    <a:lumMod val="25000"/>
                  </a:schemeClr>
                </a:solidFill>
              </a:rPr>
              <a:t> */</a:t>
            </a:r>
          </a:p>
          <a:p>
            <a:pPr defTabSz="914400" eaLnBrk="1" fontAlgn="auto" hangingPunct="1">
              <a:lnSpc>
                <a:spcPct val="80000"/>
              </a:lnSpc>
              <a:spcBef>
                <a:spcPts val="0"/>
              </a:spcBef>
              <a:spcAft>
                <a:spcPts val="200"/>
              </a:spcAft>
              <a:defRPr/>
            </a:pPr>
            <a:endParaRPr lang="en-US" sz="2000" kern="0" dirty="0">
              <a:solidFill>
                <a:schemeClr val="tx2">
                  <a:lumMod val="25000"/>
                </a:schemeClr>
              </a:solidFill>
            </a:endParaRPr>
          </a:p>
          <a:p>
            <a:pPr defTabSz="914400" eaLnBrk="1" fontAlgn="auto" hangingPunct="1">
              <a:lnSpc>
                <a:spcPct val="80000"/>
              </a:lnSpc>
              <a:spcBef>
                <a:spcPts val="0"/>
              </a:spcBef>
              <a:spcAft>
                <a:spcPts val="200"/>
              </a:spcAft>
              <a:defRPr/>
            </a:pPr>
            <a:r>
              <a:rPr lang="en-US" sz="2000" kern="0" dirty="0">
                <a:solidFill>
                  <a:schemeClr val="tx2">
                    <a:lumMod val="25000"/>
                  </a:schemeClr>
                </a:solidFill>
              </a:rPr>
              <a:t>	</a:t>
            </a:r>
            <a:r>
              <a:rPr lang="en-US" sz="2000" kern="0" dirty="0" smtClean="0">
                <a:solidFill>
                  <a:schemeClr val="tx2">
                    <a:lumMod val="25000"/>
                  </a:schemeClr>
                </a:solidFill>
              </a:rPr>
              <a:t>exit</a:t>
            </a:r>
            <a:r>
              <a:rPr lang="en-US" sz="2000" kern="0" dirty="0">
                <a:solidFill>
                  <a:schemeClr val="tx2">
                    <a:lumMod val="25000"/>
                  </a:schemeClr>
                </a:solidFill>
              </a:rPr>
              <a:t>(1)</a:t>
            </a:r>
            <a:r>
              <a:rPr lang="en-US" sz="2000" kern="0" dirty="0" smtClean="0">
                <a:solidFill>
                  <a:schemeClr val="tx2">
                    <a:lumMod val="25000"/>
                  </a:schemeClr>
                </a:solidFill>
              </a:rPr>
              <a:t>;</a:t>
            </a:r>
          </a:p>
          <a:p>
            <a:pPr defTabSz="914400" eaLnBrk="1" fontAlgn="auto" hangingPunct="1">
              <a:lnSpc>
                <a:spcPct val="80000"/>
              </a:lnSpc>
              <a:spcBef>
                <a:spcPts val="0"/>
              </a:spcBef>
              <a:spcAft>
                <a:spcPts val="200"/>
              </a:spcAft>
              <a:defRPr/>
            </a:pPr>
            <a:r>
              <a:rPr lang="en-US" sz="2000" kern="0" dirty="0" smtClean="0">
                <a:solidFill>
                  <a:schemeClr val="tx2">
                    <a:lumMod val="25000"/>
                  </a:schemeClr>
                </a:solidFill>
              </a:rPr>
              <a:t>}</a:t>
            </a:r>
            <a:endParaRPr lang="en-US" sz="2000" kern="0" dirty="0">
              <a:solidFill>
                <a:schemeClr val="tx2">
                  <a:lumMod val="25000"/>
                </a:schemeClr>
              </a:solidFill>
            </a:endParaRPr>
          </a:p>
          <a:p>
            <a:pPr defTabSz="914400" eaLnBrk="1" fontAlgn="auto" hangingPunct="1">
              <a:lnSpc>
                <a:spcPct val="80000"/>
              </a:lnSpc>
              <a:spcBef>
                <a:spcPts val="0"/>
              </a:spcBef>
              <a:spcAft>
                <a:spcPts val="200"/>
              </a:spcAft>
              <a:defRPr/>
            </a:pPr>
            <a:r>
              <a:rPr lang="en-US" sz="2000" kern="0" dirty="0">
                <a:solidFill>
                  <a:schemeClr val="tx2">
                    <a:lumMod val="25000"/>
                  </a:schemeClr>
                </a:solidFill>
              </a:rPr>
              <a:t>c</a:t>
            </a:r>
            <a:r>
              <a:rPr lang="en-US" sz="2000" kern="0" dirty="0" smtClean="0">
                <a:solidFill>
                  <a:schemeClr val="tx2">
                    <a:lumMod val="25000"/>
                  </a:schemeClr>
                </a:solidFill>
              </a:rPr>
              <a:t>ount = </a:t>
            </a:r>
            <a:r>
              <a:rPr lang="en-US" sz="2000" b="1" kern="0" dirty="0" smtClean="0">
                <a:solidFill>
                  <a:schemeClr val="tx2">
                    <a:lumMod val="25000"/>
                  </a:schemeClr>
                </a:solidFill>
              </a:rPr>
              <a:t>write</a:t>
            </a:r>
            <a:r>
              <a:rPr lang="en-US" sz="2000" kern="0" dirty="0" smtClean="0">
                <a:solidFill>
                  <a:schemeClr val="tx2">
                    <a:lumMod val="25000"/>
                  </a:schemeClr>
                </a:solidFill>
              </a:rPr>
              <a:t>(1, </a:t>
            </a:r>
            <a:r>
              <a:rPr lang="en-US" sz="2000" kern="0" dirty="0" err="1" smtClean="0">
                <a:solidFill>
                  <a:schemeClr val="tx2">
                    <a:lumMod val="25000"/>
                  </a:schemeClr>
                </a:solidFill>
              </a:rPr>
              <a:t>buf</a:t>
            </a:r>
            <a:r>
              <a:rPr lang="en-US" sz="2000" kern="0" dirty="0" smtClean="0">
                <a:solidFill>
                  <a:schemeClr val="tx2">
                    <a:lumMod val="25000"/>
                  </a:schemeClr>
                </a:solidFill>
              </a:rPr>
              <a:t>, count);</a:t>
            </a:r>
          </a:p>
          <a:p>
            <a:pPr defTabSz="914400" eaLnBrk="1" fontAlgn="auto" hangingPunct="1">
              <a:lnSpc>
                <a:spcPct val="80000"/>
              </a:lnSpc>
              <a:spcBef>
                <a:spcPts val="0"/>
              </a:spcBef>
              <a:spcAft>
                <a:spcPts val="200"/>
              </a:spcAft>
              <a:defRPr/>
            </a:pPr>
            <a:r>
              <a:rPr lang="en-US" sz="2000" kern="0" dirty="0">
                <a:solidFill>
                  <a:schemeClr val="tx2">
                    <a:lumMod val="25000"/>
                  </a:schemeClr>
                </a:solidFill>
              </a:rPr>
              <a:t>i</a:t>
            </a:r>
            <a:r>
              <a:rPr lang="en-US" sz="2000" kern="0" dirty="0" smtClean="0">
                <a:solidFill>
                  <a:schemeClr val="tx2">
                    <a:lumMod val="25000"/>
                  </a:schemeClr>
                </a:solidFill>
              </a:rPr>
              <a:t>f (count == -1) {</a:t>
            </a:r>
          </a:p>
          <a:p>
            <a:pPr defTabSz="914400" eaLnBrk="1" fontAlgn="auto" hangingPunct="1">
              <a:lnSpc>
                <a:spcPct val="80000"/>
              </a:lnSpc>
              <a:spcBef>
                <a:spcPts val="0"/>
              </a:spcBef>
              <a:spcAft>
                <a:spcPts val="200"/>
              </a:spcAft>
              <a:defRPr/>
            </a:pPr>
            <a:r>
              <a:rPr lang="en-US" sz="2000" kern="0" dirty="0" smtClean="0">
                <a:solidFill>
                  <a:schemeClr val="tx2">
                    <a:lumMod val="25000"/>
                  </a:schemeClr>
                </a:solidFill>
              </a:rPr>
              <a:t>	</a:t>
            </a:r>
            <a:r>
              <a:rPr lang="en-US" sz="2000" kern="0" dirty="0" err="1" smtClean="0">
                <a:solidFill>
                  <a:schemeClr val="tx2">
                    <a:lumMod val="25000"/>
                  </a:schemeClr>
                </a:solidFill>
              </a:rPr>
              <a:t>perror</a:t>
            </a:r>
            <a:r>
              <a:rPr lang="en-US" sz="2000" kern="0" dirty="0" smtClean="0">
                <a:solidFill>
                  <a:schemeClr val="tx2">
                    <a:lumMod val="25000"/>
                  </a:schemeClr>
                </a:solidFill>
              </a:rPr>
              <a:t>(</a:t>
            </a:r>
            <a:r>
              <a:rPr lang="ja-JP" altLang="en-US" sz="2000" kern="0" dirty="0" smtClean="0">
                <a:solidFill>
                  <a:schemeClr val="tx2">
                    <a:lumMod val="25000"/>
                  </a:schemeClr>
                </a:solidFill>
              </a:rPr>
              <a:t>“</a:t>
            </a:r>
            <a:r>
              <a:rPr lang="en-US" sz="2000" kern="0" dirty="0" smtClean="0">
                <a:solidFill>
                  <a:schemeClr val="tx2">
                    <a:lumMod val="25000"/>
                  </a:schemeClr>
                </a:solidFill>
              </a:rPr>
              <a:t>write failed</a:t>
            </a:r>
            <a:r>
              <a:rPr lang="ja-JP" altLang="en-US" sz="2000" kern="0" dirty="0" smtClean="0">
                <a:solidFill>
                  <a:schemeClr val="tx2">
                    <a:lumMod val="25000"/>
                  </a:schemeClr>
                </a:solidFill>
              </a:rPr>
              <a:t>”</a:t>
            </a:r>
            <a:r>
              <a:rPr lang="en-US" sz="2000" kern="0" dirty="0" smtClean="0">
                <a:solidFill>
                  <a:schemeClr val="tx2">
                    <a:lumMod val="25000"/>
                  </a:schemeClr>
                </a:solidFill>
              </a:rPr>
              <a:t>);  /* writes to </a:t>
            </a:r>
            <a:r>
              <a:rPr lang="en-US" sz="2000" kern="0" dirty="0" err="1" smtClean="0">
                <a:solidFill>
                  <a:schemeClr val="tx2">
                    <a:lumMod val="25000"/>
                  </a:schemeClr>
                </a:solidFill>
              </a:rPr>
              <a:t>stderr</a:t>
            </a:r>
            <a:r>
              <a:rPr lang="en-US" sz="2000" kern="0" dirty="0">
                <a:solidFill>
                  <a:schemeClr val="tx2">
                    <a:lumMod val="25000"/>
                  </a:schemeClr>
                </a:solidFill>
              </a:rPr>
              <a:t> </a:t>
            </a:r>
            <a:r>
              <a:rPr lang="en-US" sz="2000" kern="0" dirty="0" smtClean="0">
                <a:solidFill>
                  <a:schemeClr val="tx2">
                    <a:lumMod val="25000"/>
                  </a:schemeClr>
                </a:solidFill>
              </a:rPr>
              <a:t>*/</a:t>
            </a:r>
          </a:p>
          <a:p>
            <a:pPr defTabSz="914400" eaLnBrk="1" fontAlgn="auto" hangingPunct="1">
              <a:lnSpc>
                <a:spcPct val="80000"/>
              </a:lnSpc>
              <a:spcBef>
                <a:spcPts val="0"/>
              </a:spcBef>
              <a:spcAft>
                <a:spcPts val="200"/>
              </a:spcAft>
              <a:defRPr/>
            </a:pPr>
            <a:r>
              <a:rPr lang="en-US" sz="2000" kern="0" dirty="0" smtClean="0">
                <a:solidFill>
                  <a:schemeClr val="tx2">
                    <a:lumMod val="25000"/>
                  </a:schemeClr>
                </a:solidFill>
              </a:rPr>
              <a:t>	exit(1);</a:t>
            </a:r>
          </a:p>
          <a:p>
            <a:pPr defTabSz="914400" eaLnBrk="1" fontAlgn="auto" hangingPunct="1">
              <a:lnSpc>
                <a:spcPct val="80000"/>
              </a:lnSpc>
              <a:spcBef>
                <a:spcPts val="0"/>
              </a:spcBef>
              <a:spcAft>
                <a:spcPts val="200"/>
              </a:spcAft>
              <a:defRPr/>
            </a:pPr>
            <a:r>
              <a:rPr lang="en-US" sz="2000" kern="0" dirty="0" smtClean="0">
                <a:solidFill>
                  <a:schemeClr val="tx2">
                    <a:lumMod val="25000"/>
                  </a:schemeClr>
                </a:solidFill>
              </a:rPr>
              <a:t>}</a:t>
            </a:r>
          </a:p>
        </p:txBody>
      </p:sp>
      <p:sp>
        <p:nvSpPr>
          <p:cNvPr id="65" name="Rectangle 64"/>
          <p:cNvSpPr/>
          <p:nvPr/>
        </p:nvSpPr>
        <p:spPr>
          <a:xfrm>
            <a:off x="4876800" y="1934542"/>
            <a:ext cx="4114800" cy="884858"/>
          </a:xfrm>
          <a:prstGeom prst="rect">
            <a:avLst/>
          </a:prstGeom>
        </p:spPr>
        <p:txBody>
          <a:bodyPr wrap="square">
            <a:spAutoFit/>
          </a:bodyPr>
          <a:lstStyle/>
          <a:p>
            <a:pPr defTabSz="914400" fontAlgn="auto">
              <a:lnSpc>
                <a:spcPct val="85000"/>
              </a:lnSpc>
              <a:spcBef>
                <a:spcPts val="0"/>
              </a:spcBef>
              <a:spcAft>
                <a:spcPts val="0"/>
              </a:spcAft>
              <a:defRPr/>
            </a:pPr>
            <a:r>
              <a:rPr lang="en-US" sz="2000" kern="0" dirty="0">
                <a:solidFill>
                  <a:schemeClr val="accent3"/>
                </a:solidFill>
              </a:rPr>
              <a:t>Open files </a:t>
            </a:r>
            <a:r>
              <a:rPr lang="en-US" sz="2000" kern="0" dirty="0" smtClean="0">
                <a:solidFill>
                  <a:schemeClr val="accent3"/>
                </a:solidFill>
              </a:rPr>
              <a:t>or other I/O channels are named </a:t>
            </a:r>
            <a:r>
              <a:rPr lang="en-US" sz="2000" kern="0" dirty="0">
                <a:solidFill>
                  <a:schemeClr val="accent3"/>
                </a:solidFill>
              </a:rPr>
              <a:t>within the process by an integer </a:t>
            </a:r>
            <a:r>
              <a:rPr lang="en-US" sz="2000" b="1" kern="0" dirty="0">
                <a:solidFill>
                  <a:srgbClr val="800000"/>
                </a:solidFill>
              </a:rPr>
              <a:t>file </a:t>
            </a:r>
            <a:r>
              <a:rPr lang="en-US" sz="2000" b="1" kern="0" dirty="0" smtClean="0">
                <a:solidFill>
                  <a:srgbClr val="800000"/>
                </a:solidFill>
              </a:rPr>
              <a:t>descriptor</a:t>
            </a:r>
            <a:r>
              <a:rPr lang="en-US" sz="2000" kern="0" dirty="0">
                <a:solidFill>
                  <a:schemeClr val="accent3"/>
                </a:solidFill>
              </a:rPr>
              <a:t> </a:t>
            </a:r>
            <a:r>
              <a:rPr lang="en-US" sz="2000" kern="0" dirty="0" smtClean="0">
                <a:solidFill>
                  <a:schemeClr val="accent3"/>
                </a:solidFill>
              </a:rPr>
              <a:t>value.</a:t>
            </a:r>
            <a:endParaRPr lang="en-US" sz="3600" kern="0" dirty="0">
              <a:solidFill>
                <a:schemeClr val="accent3"/>
              </a:solidFill>
            </a:endParaRPr>
          </a:p>
        </p:txBody>
      </p:sp>
      <p:cxnSp>
        <p:nvCxnSpPr>
          <p:cNvPr id="66" name="Straight Connector 292"/>
          <p:cNvCxnSpPr>
            <a:cxnSpLocks noChangeShapeType="1"/>
          </p:cNvCxnSpPr>
          <p:nvPr/>
        </p:nvCxnSpPr>
        <p:spPr bwMode="auto">
          <a:xfrm flipV="1">
            <a:off x="5029200" y="2819400"/>
            <a:ext cx="762000" cy="11430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67" name="Rectangle 66"/>
          <p:cNvSpPr/>
          <p:nvPr/>
        </p:nvSpPr>
        <p:spPr>
          <a:xfrm>
            <a:off x="381000" y="3911946"/>
            <a:ext cx="2819400" cy="1041054"/>
          </a:xfrm>
          <a:prstGeom prst="rect">
            <a:avLst/>
          </a:prstGeom>
        </p:spPr>
        <p:txBody>
          <a:bodyPr wrap="square">
            <a:spAutoFit/>
          </a:bodyPr>
          <a:lstStyle/>
          <a:p>
            <a:pPr defTabSz="914400" fontAlgn="auto">
              <a:lnSpc>
                <a:spcPct val="85000"/>
              </a:lnSpc>
              <a:spcBef>
                <a:spcPts val="0"/>
              </a:spcBef>
              <a:spcAft>
                <a:spcPts val="0"/>
              </a:spcAft>
              <a:defRPr/>
            </a:pPr>
            <a:r>
              <a:rPr lang="en-US" sz="1800" kern="0" dirty="0">
                <a:solidFill>
                  <a:srgbClr val="0036A6"/>
                </a:solidFill>
              </a:rPr>
              <a:t>Standard </a:t>
            </a:r>
            <a:r>
              <a:rPr lang="en-US" sz="1800" kern="0" dirty="0" smtClean="0">
                <a:solidFill>
                  <a:srgbClr val="0036A6"/>
                </a:solidFill>
              </a:rPr>
              <a:t>descriptors for</a:t>
            </a:r>
          </a:p>
          <a:p>
            <a:pPr defTabSz="914400" fontAlgn="auto">
              <a:lnSpc>
                <a:spcPct val="85000"/>
              </a:lnSpc>
              <a:spcBef>
                <a:spcPts val="0"/>
              </a:spcBef>
              <a:spcAft>
                <a:spcPts val="0"/>
              </a:spcAft>
              <a:defRPr/>
            </a:pPr>
            <a:r>
              <a:rPr lang="en-US" sz="1800" kern="0" dirty="0" smtClean="0">
                <a:solidFill>
                  <a:srgbClr val="0036A6"/>
                </a:solidFill>
              </a:rPr>
              <a:t>primary input</a:t>
            </a:r>
            <a:r>
              <a:rPr lang="en-US" sz="1800" kern="0" dirty="0">
                <a:solidFill>
                  <a:srgbClr val="0036A6"/>
                </a:solidFill>
              </a:rPr>
              <a:t> </a:t>
            </a:r>
            <a:r>
              <a:rPr lang="en-US" sz="1800" kern="0" dirty="0" smtClean="0">
                <a:solidFill>
                  <a:srgbClr val="0036A6"/>
                </a:solidFill>
              </a:rPr>
              <a:t>(</a:t>
            </a:r>
            <a:r>
              <a:rPr lang="en-US" sz="1800" kern="0" dirty="0" err="1" smtClean="0">
                <a:solidFill>
                  <a:srgbClr val="0036A6"/>
                </a:solidFill>
              </a:rPr>
              <a:t>stdin</a:t>
            </a:r>
            <a:r>
              <a:rPr lang="en-US" sz="1800" kern="0" dirty="0" smtClean="0">
                <a:solidFill>
                  <a:srgbClr val="0036A6"/>
                </a:solidFill>
              </a:rPr>
              <a:t>=0), primary output (</a:t>
            </a:r>
            <a:r>
              <a:rPr lang="en-US" sz="1800" kern="0" dirty="0" err="1" smtClean="0">
                <a:solidFill>
                  <a:srgbClr val="0036A6"/>
                </a:solidFill>
              </a:rPr>
              <a:t>stdout</a:t>
            </a:r>
            <a:r>
              <a:rPr lang="en-US" sz="1800" kern="0" dirty="0" smtClean="0">
                <a:solidFill>
                  <a:srgbClr val="0036A6"/>
                </a:solidFill>
              </a:rPr>
              <a:t>=1), error/status (</a:t>
            </a:r>
            <a:r>
              <a:rPr lang="en-US" sz="1800" kern="0" dirty="0" err="1" smtClean="0">
                <a:solidFill>
                  <a:srgbClr val="0036A6"/>
                </a:solidFill>
              </a:rPr>
              <a:t>stderr</a:t>
            </a:r>
            <a:r>
              <a:rPr lang="en-US" sz="1800" kern="0" dirty="0" smtClean="0">
                <a:solidFill>
                  <a:srgbClr val="0036A6"/>
                </a:solidFill>
              </a:rPr>
              <a:t>=2).</a:t>
            </a:r>
            <a:endParaRPr lang="en-US" sz="2000" kern="0" dirty="0">
              <a:solidFill>
                <a:srgbClr val="0036A6"/>
              </a:solidFill>
            </a:endParaRPr>
          </a:p>
        </p:txBody>
      </p:sp>
      <p:cxnSp>
        <p:nvCxnSpPr>
          <p:cNvPr id="79" name="Straight Connector 292"/>
          <p:cNvCxnSpPr>
            <a:cxnSpLocks noChangeShapeType="1"/>
            <a:endCxn id="67" idx="3"/>
          </p:cNvCxnSpPr>
          <p:nvPr/>
        </p:nvCxnSpPr>
        <p:spPr bwMode="auto">
          <a:xfrm flipH="1">
            <a:off x="3200400" y="4191000"/>
            <a:ext cx="1752600" cy="241473"/>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85" name="Straight Connector 292"/>
          <p:cNvCxnSpPr>
            <a:cxnSpLocks noChangeShapeType="1"/>
            <a:endCxn id="67" idx="3"/>
          </p:cNvCxnSpPr>
          <p:nvPr/>
        </p:nvCxnSpPr>
        <p:spPr bwMode="auto">
          <a:xfrm flipH="1" flipV="1">
            <a:off x="3200400" y="4432473"/>
            <a:ext cx="1828800" cy="901527"/>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93" name="Rectangle 92"/>
          <p:cNvSpPr/>
          <p:nvPr/>
        </p:nvSpPr>
        <p:spPr>
          <a:xfrm>
            <a:off x="381000" y="5029200"/>
            <a:ext cx="2895600" cy="1511952"/>
          </a:xfrm>
          <a:prstGeom prst="rect">
            <a:avLst/>
          </a:prstGeom>
        </p:spPr>
        <p:txBody>
          <a:bodyPr wrap="square">
            <a:spAutoFit/>
          </a:bodyPr>
          <a:lstStyle/>
          <a:p>
            <a:pPr defTabSz="914400" fontAlgn="auto">
              <a:lnSpc>
                <a:spcPct val="85000"/>
              </a:lnSpc>
              <a:spcBef>
                <a:spcPts val="0"/>
              </a:spcBef>
              <a:spcAft>
                <a:spcPts val="0"/>
              </a:spcAft>
              <a:defRPr/>
            </a:pPr>
            <a:r>
              <a:rPr lang="en-US" sz="1800" kern="0" dirty="0" smtClean="0">
                <a:solidFill>
                  <a:srgbClr val="0036A6"/>
                </a:solidFill>
              </a:rPr>
              <a:t>These are inherited from the parent process and/or set by the parent program.</a:t>
            </a:r>
          </a:p>
          <a:p>
            <a:pPr defTabSz="914400" fontAlgn="auto">
              <a:lnSpc>
                <a:spcPct val="85000"/>
              </a:lnSpc>
              <a:spcBef>
                <a:spcPts val="0"/>
              </a:spcBef>
              <a:spcAft>
                <a:spcPts val="0"/>
              </a:spcAft>
              <a:defRPr/>
            </a:pPr>
            <a:endParaRPr lang="en-US" sz="1800" kern="0" dirty="0">
              <a:solidFill>
                <a:srgbClr val="0036A6"/>
              </a:solidFill>
            </a:endParaRPr>
          </a:p>
          <a:p>
            <a:pPr defTabSz="914400" fontAlgn="auto">
              <a:lnSpc>
                <a:spcPct val="85000"/>
              </a:lnSpc>
              <a:spcBef>
                <a:spcPts val="0"/>
              </a:spcBef>
              <a:spcAft>
                <a:spcPts val="0"/>
              </a:spcAft>
              <a:defRPr/>
            </a:pPr>
            <a:r>
              <a:rPr lang="en-US" sz="1800" kern="0" dirty="0" smtClean="0">
                <a:solidFill>
                  <a:srgbClr val="0036A6"/>
                </a:solidFill>
              </a:rPr>
              <a:t>By default they are bound to the controlling terminal.</a:t>
            </a:r>
          </a:p>
        </p:txBody>
      </p:sp>
    </p:spTree>
    <p:extLst>
      <p:ext uri="{BB962C8B-B14F-4D97-AF65-F5344CB8AC3E}">
        <p14:creationId xmlns:p14="http://schemas.microsoft.com/office/powerpoint/2010/main" val="24188694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0"/>
            <a:ext cx="5029200" cy="663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13850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p:txBody>
          <a:bodyPr/>
          <a:lstStyle/>
          <a:p>
            <a:pPr eaLnBrk="1" hangingPunct="1"/>
            <a:r>
              <a:rPr lang="en-US">
                <a:latin typeface="Arial" charset="0"/>
                <a:ea typeface="ＭＳ Ｐゴシック" charset="0"/>
              </a:rPr>
              <a:t>X Windows (1985)</a:t>
            </a:r>
          </a:p>
        </p:txBody>
      </p:sp>
      <p:pic>
        <p:nvPicPr>
          <p:cNvPr id="21913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507523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3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24000"/>
            <a:ext cx="3989388"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620" name="TextBox 4"/>
          <p:cNvSpPr txBox="1">
            <a:spLocks noChangeArrowheads="1"/>
          </p:cNvSpPr>
          <p:nvPr/>
        </p:nvSpPr>
        <p:spPr bwMode="auto">
          <a:xfrm>
            <a:off x="5711825" y="4953000"/>
            <a:ext cx="32035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defRPr/>
            </a:pPr>
            <a:r>
              <a:rPr lang="en-US" sz="2000" dirty="0" smtClean="0">
                <a:solidFill>
                  <a:srgbClr val="195F9E"/>
                </a:solidFill>
              </a:rPr>
              <a:t>Big change</a:t>
            </a:r>
            <a:r>
              <a:rPr lang="en-US" sz="2000" dirty="0">
                <a:solidFill>
                  <a:srgbClr val="195F9E"/>
                </a:solidFill>
              </a:rPr>
              <a:t>: </a:t>
            </a:r>
            <a:r>
              <a:rPr lang="en-US" sz="2000" dirty="0" smtClean="0">
                <a:solidFill>
                  <a:srgbClr val="195F9E"/>
                </a:solidFill>
              </a:rPr>
              <a:t>GUI.</a:t>
            </a:r>
          </a:p>
          <a:p>
            <a:pPr marL="457200" indent="-457200" eaLnBrk="1" hangingPunct="1">
              <a:buFontTx/>
              <a:buAutoNum type="arabicPeriod"/>
              <a:defRPr/>
            </a:pPr>
            <a:r>
              <a:rPr lang="en-US" sz="2000" dirty="0" smtClean="0">
                <a:solidFill>
                  <a:srgbClr val="195F9E"/>
                </a:solidFill>
              </a:rPr>
              <a:t>Windows</a:t>
            </a:r>
          </a:p>
          <a:p>
            <a:pPr marL="457200" indent="-457200" eaLnBrk="1" hangingPunct="1">
              <a:buFontTx/>
              <a:buAutoNum type="arabicPeriod"/>
              <a:defRPr/>
            </a:pPr>
            <a:r>
              <a:rPr lang="en-US" sz="2000" dirty="0" smtClean="0">
                <a:solidFill>
                  <a:srgbClr val="195F9E"/>
                </a:solidFill>
              </a:rPr>
              <a:t>Window server</a:t>
            </a:r>
          </a:p>
          <a:p>
            <a:pPr marL="457200" indent="-457200" eaLnBrk="1" hangingPunct="1">
              <a:buFontTx/>
              <a:buAutoNum type="arabicPeriod"/>
              <a:defRPr/>
            </a:pPr>
            <a:r>
              <a:rPr lang="en-US" sz="2000" dirty="0" smtClean="0">
                <a:solidFill>
                  <a:srgbClr val="195F9E"/>
                </a:solidFill>
              </a:rPr>
              <a:t>App events</a:t>
            </a:r>
          </a:p>
          <a:p>
            <a:pPr marL="457200" indent="-457200" eaLnBrk="1" hangingPunct="1">
              <a:buFontTx/>
              <a:buAutoNum type="arabicPeriod"/>
              <a:defRPr/>
            </a:pPr>
            <a:r>
              <a:rPr lang="en-US" sz="2000" dirty="0" smtClean="0">
                <a:solidFill>
                  <a:srgbClr val="195F9E"/>
                </a:solidFill>
              </a:rPr>
              <a:t>Widget toolkit</a:t>
            </a:r>
          </a:p>
          <a:p>
            <a:pPr marL="342900" indent="-342900" eaLnBrk="1" hangingPunct="1">
              <a:buFontTx/>
              <a:buChar char="-"/>
              <a:defRPr/>
            </a:pPr>
            <a:endParaRPr lang="en-US" sz="2000" dirty="0">
              <a:solidFill>
                <a:srgbClr val="195F9E"/>
              </a:solidFill>
            </a:endParaRPr>
          </a:p>
        </p:txBody>
      </p:sp>
    </p:spTree>
    <p:extLst>
      <p:ext uri="{BB962C8B-B14F-4D97-AF65-F5344CB8AC3E}">
        <p14:creationId xmlns:p14="http://schemas.microsoft.com/office/powerpoint/2010/main" val="248333799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p:txBody>
          <a:bodyPr/>
          <a:lstStyle/>
          <a:p>
            <a:r>
              <a:rPr lang="en-US" dirty="0" smtClean="0">
                <a:latin typeface="Arial" charset="0"/>
                <a:ea typeface="ＭＳ Ｐゴシック" charset="0"/>
              </a:rPr>
              <a:t>Unix: simple abstractions?</a:t>
            </a:r>
            <a:endParaRPr lang="en-US" dirty="0">
              <a:latin typeface="Arial" charset="0"/>
              <a:ea typeface="ＭＳ Ｐゴシック" charset="0"/>
            </a:endParaRPr>
          </a:p>
        </p:txBody>
      </p:sp>
      <p:sp>
        <p:nvSpPr>
          <p:cNvPr id="139266" name="Content Placeholder 2"/>
          <p:cNvSpPr>
            <a:spLocks noGrp="1"/>
          </p:cNvSpPr>
          <p:nvPr>
            <p:ph idx="1"/>
          </p:nvPr>
        </p:nvSpPr>
        <p:spPr>
          <a:xfrm>
            <a:off x="457200" y="1828800"/>
            <a:ext cx="8226425" cy="4111625"/>
          </a:xfrm>
        </p:spPr>
        <p:txBody>
          <a:bodyPr/>
          <a:lstStyle/>
          <a:p>
            <a:r>
              <a:rPr lang="en-US">
                <a:latin typeface="Arial" charset="0"/>
                <a:ea typeface="ＭＳ Ｐゴシック" charset="0"/>
              </a:rPr>
              <a:t>users</a:t>
            </a:r>
          </a:p>
          <a:p>
            <a:r>
              <a:rPr lang="en-US">
                <a:latin typeface="Arial" charset="0"/>
                <a:ea typeface="ＭＳ Ｐゴシック" charset="0"/>
              </a:rPr>
              <a:t>files</a:t>
            </a:r>
          </a:p>
          <a:p>
            <a:r>
              <a:rPr lang="en-US">
                <a:latin typeface="Arial" charset="0"/>
                <a:ea typeface="ＭＳ Ｐゴシック" charset="0"/>
              </a:rPr>
              <a:t>processes</a:t>
            </a:r>
          </a:p>
          <a:p>
            <a:r>
              <a:rPr lang="en-US">
                <a:latin typeface="Arial" charset="0"/>
                <a:ea typeface="ＭＳ Ｐゴシック" charset="0"/>
              </a:rPr>
              <a:t>pipes</a:t>
            </a:r>
          </a:p>
          <a:p>
            <a:pPr lvl="1"/>
            <a:r>
              <a:rPr lang="en-US" sz="1800">
                <a:latin typeface="Arial" charset="0"/>
                <a:ea typeface="ＭＳ Ｐゴシック" charset="0"/>
              </a:rPr>
              <a:t>which “look like” files</a:t>
            </a:r>
          </a:p>
        </p:txBody>
      </p:sp>
      <p:sp>
        <p:nvSpPr>
          <p:cNvPr id="139267" name="Left Brace 23"/>
          <p:cNvSpPr>
            <a:spLocks/>
          </p:cNvSpPr>
          <p:nvPr/>
        </p:nvSpPr>
        <p:spPr bwMode="auto">
          <a:xfrm flipH="1">
            <a:off x="4191000" y="1981200"/>
            <a:ext cx="317500" cy="914400"/>
          </a:xfrm>
          <a:prstGeom prst="leftBrace">
            <a:avLst>
              <a:gd name="adj1" fmla="val 8333"/>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buClr>
                <a:srgbClr val="000000"/>
              </a:buClr>
              <a:buSzPct val="100000"/>
              <a:buFont typeface="Times New Roman" charset="0"/>
              <a:buNone/>
            </a:pPr>
            <a:endParaRPr lang="en-US" sz="1800">
              <a:cs typeface="Arial" charset="0"/>
            </a:endParaRPr>
          </a:p>
        </p:txBody>
      </p:sp>
      <p:sp>
        <p:nvSpPr>
          <p:cNvPr id="139268" name="TextBox 105"/>
          <p:cNvSpPr txBox="1">
            <a:spLocks noChangeArrowheads="1"/>
          </p:cNvSpPr>
          <p:nvPr/>
        </p:nvSpPr>
        <p:spPr bwMode="auto">
          <a:xfrm>
            <a:off x="4633913" y="1724025"/>
            <a:ext cx="45100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b="1">
                <a:solidFill>
                  <a:srgbClr val="003367"/>
                </a:solidFill>
              </a:rPr>
              <a:t>These persist across reboots.  They have </a:t>
            </a:r>
            <a:r>
              <a:rPr lang="en-US" sz="2000" b="1">
                <a:solidFill>
                  <a:schemeClr val="accent2"/>
                </a:solidFill>
              </a:rPr>
              <a:t>symbolic names </a:t>
            </a:r>
            <a:r>
              <a:rPr lang="en-US" sz="2000" b="1">
                <a:solidFill>
                  <a:srgbClr val="003367"/>
                </a:solidFill>
              </a:rPr>
              <a:t>(you choose it) and </a:t>
            </a:r>
            <a:r>
              <a:rPr lang="en-US" sz="2000" b="1">
                <a:solidFill>
                  <a:srgbClr val="651222"/>
                </a:solidFill>
              </a:rPr>
              <a:t>internal IDs </a:t>
            </a:r>
            <a:r>
              <a:rPr lang="en-US" sz="2000" b="1">
                <a:solidFill>
                  <a:srgbClr val="003367"/>
                </a:solidFill>
              </a:rPr>
              <a:t>(the system chooses).</a:t>
            </a:r>
          </a:p>
        </p:txBody>
      </p:sp>
      <p:sp>
        <p:nvSpPr>
          <p:cNvPr id="139269" name="Left Brace 25"/>
          <p:cNvSpPr>
            <a:spLocks/>
          </p:cNvSpPr>
          <p:nvPr/>
        </p:nvSpPr>
        <p:spPr bwMode="auto">
          <a:xfrm flipH="1">
            <a:off x="4191000" y="2971800"/>
            <a:ext cx="317500" cy="1447800"/>
          </a:xfrm>
          <a:prstGeom prst="leftBrace">
            <a:avLst>
              <a:gd name="adj1" fmla="val 833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buClr>
                <a:srgbClr val="000000"/>
              </a:buClr>
              <a:buSzPct val="100000"/>
              <a:buFont typeface="Times New Roman" charset="0"/>
              <a:buNone/>
            </a:pPr>
            <a:endParaRPr lang="en-US" sz="1800">
              <a:cs typeface="Arial" charset="0"/>
            </a:endParaRPr>
          </a:p>
        </p:txBody>
      </p:sp>
      <p:sp>
        <p:nvSpPr>
          <p:cNvPr id="139270" name="TextBox 105"/>
          <p:cNvSpPr txBox="1">
            <a:spLocks noChangeArrowheads="1"/>
          </p:cNvSpPr>
          <p:nvPr/>
        </p:nvSpPr>
        <p:spPr bwMode="auto">
          <a:xfrm>
            <a:off x="4633913" y="3200400"/>
            <a:ext cx="45100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b="1" dirty="0">
                <a:solidFill>
                  <a:srgbClr val="003367"/>
                </a:solidFill>
              </a:rPr>
              <a:t>These exist within a running system, and they are transient: they disappear on a crash or reboot.  They have internal IDs.</a:t>
            </a:r>
          </a:p>
        </p:txBody>
      </p:sp>
      <p:sp>
        <p:nvSpPr>
          <p:cNvPr id="139271" name="TextBox 105"/>
          <p:cNvSpPr txBox="1">
            <a:spLocks noChangeArrowheads="1"/>
          </p:cNvSpPr>
          <p:nvPr/>
        </p:nvSpPr>
        <p:spPr bwMode="auto">
          <a:xfrm>
            <a:off x="914400" y="5000625"/>
            <a:ext cx="7239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b="1">
                <a:solidFill>
                  <a:srgbClr val="003367"/>
                </a:solidFill>
              </a:rPr>
              <a:t>Unix supports dynamic create/destroy of these objects.</a:t>
            </a:r>
          </a:p>
          <a:p>
            <a:pPr eaLnBrk="1" hangingPunct="1"/>
            <a:r>
              <a:rPr lang="en-US" sz="2000" b="1">
                <a:solidFill>
                  <a:srgbClr val="003367"/>
                </a:solidFill>
              </a:rPr>
              <a:t>It manages the various name spaces.</a:t>
            </a:r>
          </a:p>
          <a:p>
            <a:pPr eaLnBrk="1" hangingPunct="1"/>
            <a:r>
              <a:rPr lang="en-US" sz="2000" b="1">
                <a:solidFill>
                  <a:srgbClr val="003367"/>
                </a:solidFill>
              </a:rPr>
              <a:t>It has system calls to access these objects.</a:t>
            </a:r>
          </a:p>
          <a:p>
            <a:pPr eaLnBrk="1" hangingPunct="1"/>
            <a:r>
              <a:rPr lang="en-US" sz="2000" b="1">
                <a:solidFill>
                  <a:srgbClr val="003367"/>
                </a:solidFill>
              </a:rPr>
              <a:t>It checks permissions. </a:t>
            </a:r>
          </a:p>
        </p:txBody>
      </p:sp>
    </p:spTree>
    <p:extLst>
      <p:ext uri="{BB962C8B-B14F-4D97-AF65-F5344CB8AC3E}">
        <p14:creationId xmlns:p14="http://schemas.microsoft.com/office/powerpoint/2010/main" val="421982972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p:txBody>
          <a:bodyPr/>
          <a:lstStyle/>
          <a:p>
            <a:r>
              <a:rPr lang="en-US">
                <a:latin typeface="Arial" charset="0"/>
                <a:ea typeface="ＭＳ Ｐゴシック" charset="0"/>
              </a:rPr>
              <a:t>Unix: some key concepts</a:t>
            </a:r>
          </a:p>
        </p:txBody>
      </p:sp>
      <p:sp>
        <p:nvSpPr>
          <p:cNvPr id="140290" name="Content Placeholder 2"/>
          <p:cNvSpPr>
            <a:spLocks noGrp="1"/>
          </p:cNvSpPr>
          <p:nvPr>
            <p:ph idx="1"/>
          </p:nvPr>
        </p:nvSpPr>
        <p:spPr/>
        <p:txBody>
          <a:bodyPr/>
          <a:lstStyle/>
          <a:p>
            <a:r>
              <a:rPr lang="en-US" sz="2400" dirty="0">
                <a:latin typeface="Arial" charset="0"/>
                <a:ea typeface="ＭＳ Ｐゴシック" charset="0"/>
              </a:rPr>
              <a:t>Names and namespaces</a:t>
            </a:r>
          </a:p>
          <a:p>
            <a:pPr lvl="1"/>
            <a:r>
              <a:rPr lang="en-US" sz="2000" dirty="0">
                <a:latin typeface="Arial" charset="0"/>
                <a:ea typeface="ＭＳ Ｐゴシック" charset="0"/>
              </a:rPr>
              <a:t>directories and pathnames</a:t>
            </a:r>
          </a:p>
          <a:p>
            <a:pPr lvl="1"/>
            <a:r>
              <a:rPr lang="en-US" sz="2000" dirty="0">
                <a:latin typeface="Arial" charset="0"/>
                <a:ea typeface="ＭＳ Ｐゴシック" charset="0"/>
              </a:rPr>
              <a:t>name tree and </a:t>
            </a:r>
            <a:r>
              <a:rPr lang="en-US" sz="2000" dirty="0" err="1">
                <a:latin typeface="Arial" charset="0"/>
                <a:ea typeface="ＭＳ Ｐゴシック" charset="0"/>
              </a:rPr>
              <a:t>subtree</a:t>
            </a:r>
            <a:r>
              <a:rPr lang="en-US" sz="2000" dirty="0">
                <a:latin typeface="Arial" charset="0"/>
                <a:ea typeface="ＭＳ Ｐゴシック" charset="0"/>
              </a:rPr>
              <a:t> grafting (</a:t>
            </a:r>
            <a:r>
              <a:rPr lang="en-US" sz="2000" dirty="0" smtClean="0">
                <a:latin typeface="Arial" charset="0"/>
                <a:ea typeface="ＭＳ Ｐゴシック" charset="0"/>
              </a:rPr>
              <a:t>mount: TDL)</a:t>
            </a:r>
            <a:endParaRPr lang="en-US" sz="2000" dirty="0">
              <a:latin typeface="Arial" charset="0"/>
              <a:ea typeface="ＭＳ Ｐゴシック" charset="0"/>
            </a:endParaRPr>
          </a:p>
          <a:p>
            <a:pPr lvl="1"/>
            <a:r>
              <a:rPr lang="en-US" sz="2000" dirty="0">
                <a:latin typeface="Arial" charset="0"/>
                <a:ea typeface="ＭＳ Ｐゴシック" charset="0"/>
              </a:rPr>
              <a:t>root directory and current directory</a:t>
            </a:r>
          </a:p>
          <a:p>
            <a:pPr lvl="1"/>
            <a:r>
              <a:rPr lang="en-US" sz="2000" dirty="0">
                <a:latin typeface="Arial" charset="0"/>
                <a:ea typeface="ＭＳ Ｐゴシック" charset="0"/>
              </a:rPr>
              <a:t>path prefix list</a:t>
            </a:r>
          </a:p>
          <a:p>
            <a:pPr lvl="1"/>
            <a:r>
              <a:rPr lang="en-US" sz="2000" dirty="0">
                <a:latin typeface="Arial" charset="0"/>
                <a:ea typeface="ＭＳ Ｐゴシック" charset="0"/>
              </a:rPr>
              <a:t>resolution</a:t>
            </a:r>
          </a:p>
          <a:p>
            <a:pPr lvl="1"/>
            <a:r>
              <a:rPr lang="en-US" sz="2000" dirty="0">
                <a:latin typeface="Arial" charset="0"/>
                <a:ea typeface="ＭＳ Ｐゴシック" charset="0"/>
              </a:rPr>
              <a:t>links (</a:t>
            </a:r>
            <a:r>
              <a:rPr lang="en-US" sz="2000" dirty="0" smtClean="0">
                <a:latin typeface="Arial" charset="0"/>
                <a:ea typeface="ＭＳ Ｐゴシック" charset="0"/>
              </a:rPr>
              <a:t>aliases TDL) </a:t>
            </a:r>
            <a:r>
              <a:rPr lang="en-US" sz="2000" dirty="0">
                <a:latin typeface="Arial" charset="0"/>
                <a:ea typeface="ＭＳ Ｐゴシック" charset="0"/>
              </a:rPr>
              <a:t>and reference counting</a:t>
            </a:r>
          </a:p>
          <a:p>
            <a:r>
              <a:rPr lang="en-US" sz="2400" dirty="0">
                <a:latin typeface="Arial" charset="0"/>
                <a:ea typeface="ＭＳ Ｐゴシック" charset="0"/>
              </a:rPr>
              <a:t>Access control by tags and </a:t>
            </a:r>
            <a:r>
              <a:rPr lang="en-US" sz="2400" dirty="0" smtClean="0">
                <a:latin typeface="Arial" charset="0"/>
                <a:ea typeface="ＭＳ Ｐゴシック" charset="0"/>
              </a:rPr>
              <a:t>labels (TDL)</a:t>
            </a:r>
            <a:endParaRPr lang="en-US" sz="2400" dirty="0">
              <a:latin typeface="Arial" charset="0"/>
              <a:ea typeface="ＭＳ Ｐゴシック" charset="0"/>
            </a:endParaRPr>
          </a:p>
          <a:p>
            <a:pPr lvl="1"/>
            <a:r>
              <a:rPr lang="en-US" sz="2000" dirty="0">
                <a:latin typeface="Arial" charset="0"/>
                <a:ea typeface="ＭＳ Ｐゴシック" charset="0"/>
              </a:rPr>
              <a:t>inheritance of tags and labels</a:t>
            </a:r>
          </a:p>
          <a:p>
            <a:r>
              <a:rPr lang="en-US" sz="2400" dirty="0">
                <a:latin typeface="Arial" charset="0"/>
                <a:ea typeface="ＭＳ Ｐゴシック" charset="0"/>
              </a:rPr>
              <a:t>Context manipulation</a:t>
            </a:r>
          </a:p>
          <a:p>
            <a:pPr lvl="1"/>
            <a:r>
              <a:rPr lang="en-US" sz="2000" dirty="0">
                <a:latin typeface="Arial" charset="0"/>
                <a:ea typeface="ＭＳ Ｐゴシック" charset="0"/>
              </a:rPr>
              <a:t>fork vs. exec</a:t>
            </a:r>
          </a:p>
          <a:p>
            <a:endParaRPr lang="en-US" sz="2400" dirty="0">
              <a:latin typeface="Arial" charset="0"/>
              <a:ea typeface="ＭＳ Ｐゴシック" charset="0"/>
            </a:endParaRPr>
          </a:p>
          <a:p>
            <a:endParaRPr lang="en-US" sz="2400" dirty="0">
              <a:latin typeface="Arial" charset="0"/>
              <a:ea typeface="ＭＳ Ｐゴシック" charset="0"/>
            </a:endParaRPr>
          </a:p>
        </p:txBody>
      </p:sp>
      <p:sp>
        <p:nvSpPr>
          <p:cNvPr id="4" name="TextBox 105"/>
          <p:cNvSpPr txBox="1">
            <a:spLocks noChangeArrowheads="1"/>
          </p:cNvSpPr>
          <p:nvPr/>
        </p:nvSpPr>
        <p:spPr bwMode="auto">
          <a:xfrm>
            <a:off x="5334000" y="5791200"/>
            <a:ext cx="3276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b="1" dirty="0" smtClean="0">
                <a:solidFill>
                  <a:srgbClr val="000090"/>
                </a:solidFill>
              </a:rPr>
              <a:t>TDL:</a:t>
            </a:r>
          </a:p>
          <a:p>
            <a:pPr eaLnBrk="1" hangingPunct="1"/>
            <a:r>
              <a:rPr lang="en-US" sz="2000" b="1" dirty="0" smtClean="0">
                <a:solidFill>
                  <a:srgbClr val="000090"/>
                </a:solidFill>
              </a:rPr>
              <a:t>To Discuss Later</a:t>
            </a:r>
            <a:endParaRPr lang="en-US" sz="2000" b="1" dirty="0">
              <a:solidFill>
                <a:srgbClr val="000090"/>
              </a:solidFill>
            </a:endParaRPr>
          </a:p>
        </p:txBody>
      </p:sp>
    </p:spTree>
    <p:extLst>
      <p:ext uri="{BB962C8B-B14F-4D97-AF65-F5344CB8AC3E}">
        <p14:creationId xmlns:p14="http://schemas.microsoft.com/office/powerpoint/2010/main" val="350043487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 on write</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a:spLocks noChangeArrowheads="1"/>
          </p:cNvSpPr>
          <p:nvPr/>
        </p:nvSpPr>
        <p:spPr bwMode="auto">
          <a:xfrm>
            <a:off x="1752600" y="2286000"/>
            <a:ext cx="1447800" cy="2133600"/>
          </a:xfrm>
          <a:prstGeom prst="rect">
            <a:avLst/>
          </a:prstGeom>
          <a:solidFill>
            <a:srgbClr val="CCFF99"/>
          </a:solidFill>
          <a:ln w="57150">
            <a:solidFill>
              <a:schemeClr val="accent3">
                <a:lumMod val="75000"/>
              </a:schemeClr>
            </a:solidFill>
            <a:round/>
            <a:headEnd type="triangle" w="med" len="med"/>
            <a:tailEnd type="triangle" w="med" len="med"/>
          </a:ln>
          <a:effectLst/>
        </p:spPr>
        <p:txBody>
          <a:bodyPr wrap="none" anchor="ctr">
            <a:prstTxWarp prst="textNoShape">
              <a:avLst/>
            </a:prstTxWarp>
          </a:bodyPr>
          <a:lstStyle/>
          <a:p>
            <a:pPr algn="ctr" fontAlgn="auto">
              <a:spcBef>
                <a:spcPts val="0"/>
              </a:spcBef>
              <a:spcAft>
                <a:spcPts val="0"/>
              </a:spcAft>
              <a:defRPr/>
            </a:pPr>
            <a:endParaRPr lang="en-US" sz="1800" b="1">
              <a:solidFill>
                <a:prstClr val="black">
                  <a:alpha val="100000"/>
                </a:prstClr>
              </a:solidFill>
              <a:latin typeface="Arial"/>
              <a:ea typeface="+mn-ea"/>
              <a:cs typeface="Arial"/>
            </a:endParaRPr>
          </a:p>
        </p:txBody>
      </p:sp>
      <p:sp>
        <p:nvSpPr>
          <p:cNvPr id="5" name="TextBox 5"/>
          <p:cNvSpPr txBox="1">
            <a:spLocks noChangeArrowheads="1"/>
          </p:cNvSpPr>
          <p:nvPr/>
        </p:nvSpPr>
        <p:spPr bwMode="auto">
          <a:xfrm>
            <a:off x="1752600" y="1600200"/>
            <a:ext cx="1371600" cy="646113"/>
          </a:xfrm>
          <a:prstGeom prst="rect">
            <a:avLst/>
          </a:prstGeom>
          <a:noFill/>
          <a:ln w="9525">
            <a:noFill/>
            <a:miter lim="800000"/>
            <a:headEnd/>
            <a:tailEnd/>
          </a:ln>
        </p:spPr>
        <p:txBody>
          <a:bodyPr>
            <a:prstTxWarp prst="textNoShape">
              <a:avLst/>
            </a:prstTxWarp>
            <a:spAutoFit/>
          </a:bodyPr>
          <a:lstStyle/>
          <a:p>
            <a:pPr algn="ctr" fontAlgn="auto">
              <a:spcBef>
                <a:spcPts val="0"/>
              </a:spcBef>
              <a:spcAft>
                <a:spcPts val="0"/>
              </a:spcAft>
            </a:pPr>
            <a:r>
              <a:rPr lang="en-US" sz="1800" b="1" dirty="0">
                <a:solidFill>
                  <a:prstClr val="black"/>
                </a:solidFill>
                <a:latin typeface="Calibri" charset="0"/>
                <a:ea typeface="+mn-ea"/>
                <a:cs typeface="+mn-cs"/>
              </a:rPr>
              <a:t>Physical memory</a:t>
            </a:r>
          </a:p>
        </p:txBody>
      </p:sp>
      <p:sp>
        <p:nvSpPr>
          <p:cNvPr id="6" name="Rectangle 5"/>
          <p:cNvSpPr>
            <a:spLocks noChangeArrowheads="1"/>
          </p:cNvSpPr>
          <p:nvPr/>
        </p:nvSpPr>
        <p:spPr bwMode="auto">
          <a:xfrm>
            <a:off x="5638800" y="2209800"/>
            <a:ext cx="1447800" cy="914400"/>
          </a:xfrm>
          <a:prstGeom prst="rect">
            <a:avLst/>
          </a:prstGeom>
          <a:solidFill>
            <a:schemeClr val="accent1"/>
          </a:solidFill>
          <a:ln w="57150">
            <a:solidFill>
              <a:schemeClr val="tx2">
                <a:lumMod val="75000"/>
              </a:schemeClr>
            </a:solidFill>
            <a:round/>
            <a:headEnd type="triangle" w="med" len="med"/>
            <a:tailEnd type="triangle" w="med" len="med"/>
          </a:ln>
          <a:effectLst/>
        </p:spPr>
        <p:txBody>
          <a:bodyPr wrap="none" anchor="ctr">
            <a:prstTxWarp prst="textNoShape">
              <a:avLst/>
            </a:prstTxWarp>
          </a:bodyPr>
          <a:lstStyle/>
          <a:p>
            <a:pPr algn="ctr" fontAlgn="auto">
              <a:spcBef>
                <a:spcPts val="0"/>
              </a:spcBef>
              <a:spcAft>
                <a:spcPts val="0"/>
              </a:spcAft>
              <a:defRPr/>
            </a:pPr>
            <a:endParaRPr lang="en-US" sz="1800" b="1">
              <a:solidFill>
                <a:prstClr val="black">
                  <a:alpha val="100000"/>
                </a:prstClr>
              </a:solidFill>
              <a:latin typeface="Arial"/>
              <a:ea typeface="+mn-ea"/>
              <a:cs typeface="Arial"/>
            </a:endParaRPr>
          </a:p>
        </p:txBody>
      </p:sp>
      <p:sp>
        <p:nvSpPr>
          <p:cNvPr id="7" name="TextBox 9"/>
          <p:cNvSpPr txBox="1">
            <a:spLocks noChangeArrowheads="1"/>
          </p:cNvSpPr>
          <p:nvPr/>
        </p:nvSpPr>
        <p:spPr bwMode="auto">
          <a:xfrm>
            <a:off x="5638800" y="1600200"/>
            <a:ext cx="1371600" cy="646113"/>
          </a:xfrm>
          <a:prstGeom prst="rect">
            <a:avLst/>
          </a:prstGeom>
          <a:noFill/>
          <a:ln w="9525">
            <a:noFill/>
            <a:miter lim="800000"/>
            <a:headEnd/>
            <a:tailEnd/>
          </a:ln>
        </p:spPr>
        <p:txBody>
          <a:bodyPr>
            <a:prstTxWarp prst="textNoShape">
              <a:avLst/>
            </a:prstTxWarp>
            <a:spAutoFit/>
          </a:bodyPr>
          <a:lstStyle/>
          <a:p>
            <a:pPr algn="ctr" fontAlgn="auto">
              <a:spcBef>
                <a:spcPts val="0"/>
              </a:spcBef>
              <a:spcAft>
                <a:spcPts val="0"/>
              </a:spcAft>
            </a:pPr>
            <a:r>
              <a:rPr lang="en-US" sz="1800" b="1">
                <a:solidFill>
                  <a:prstClr val="black"/>
                </a:solidFill>
                <a:latin typeface="Calibri" charset="0"/>
                <a:ea typeface="+mn-ea"/>
                <a:cs typeface="+mn-cs"/>
              </a:rPr>
              <a:t>Parent memory</a:t>
            </a:r>
          </a:p>
        </p:txBody>
      </p:sp>
      <p:sp>
        <p:nvSpPr>
          <p:cNvPr id="8" name="Rectangle 7"/>
          <p:cNvSpPr>
            <a:spLocks noChangeArrowheads="1"/>
          </p:cNvSpPr>
          <p:nvPr/>
        </p:nvSpPr>
        <p:spPr bwMode="auto">
          <a:xfrm>
            <a:off x="5638800" y="3733800"/>
            <a:ext cx="1447800" cy="914400"/>
          </a:xfrm>
          <a:prstGeom prst="rect">
            <a:avLst/>
          </a:prstGeom>
          <a:solidFill>
            <a:srgbClr val="FF9999"/>
          </a:solidFill>
          <a:ln w="57150">
            <a:solidFill>
              <a:srgbClr val="C00000"/>
            </a:solidFill>
            <a:round/>
            <a:headEnd type="triangle" w="med" len="med"/>
            <a:tailEnd type="triangle" w="med" len="med"/>
          </a:ln>
          <a:effectLst/>
        </p:spPr>
        <p:txBody>
          <a:bodyPr wrap="none" anchor="ctr">
            <a:prstTxWarp prst="textNoShape">
              <a:avLst/>
            </a:prstTxWarp>
          </a:bodyPr>
          <a:lstStyle/>
          <a:p>
            <a:pPr algn="ctr" fontAlgn="auto">
              <a:spcBef>
                <a:spcPts val="0"/>
              </a:spcBef>
              <a:spcAft>
                <a:spcPts val="0"/>
              </a:spcAft>
              <a:defRPr/>
            </a:pPr>
            <a:endParaRPr lang="en-US" sz="1800" b="1">
              <a:solidFill>
                <a:prstClr val="black">
                  <a:alpha val="100000"/>
                </a:prstClr>
              </a:solidFill>
              <a:latin typeface="Arial"/>
              <a:ea typeface="+mn-ea"/>
              <a:cs typeface="Arial"/>
            </a:endParaRPr>
          </a:p>
        </p:txBody>
      </p:sp>
      <p:sp>
        <p:nvSpPr>
          <p:cNvPr id="9" name="TextBox 11"/>
          <p:cNvSpPr txBox="1">
            <a:spLocks noChangeArrowheads="1"/>
          </p:cNvSpPr>
          <p:nvPr/>
        </p:nvSpPr>
        <p:spPr bwMode="auto">
          <a:xfrm>
            <a:off x="5638800" y="3124200"/>
            <a:ext cx="1371600" cy="646113"/>
          </a:xfrm>
          <a:prstGeom prst="rect">
            <a:avLst/>
          </a:prstGeom>
          <a:noFill/>
          <a:ln w="9525">
            <a:noFill/>
            <a:miter lim="800000"/>
            <a:headEnd/>
            <a:tailEnd/>
          </a:ln>
          <a:effectLst/>
        </p:spPr>
        <p:txBody>
          <a:bodyPr>
            <a:prstTxWarp prst="textNoShape">
              <a:avLst/>
            </a:prstTxWarp>
            <a:spAutoFit/>
          </a:bodyPr>
          <a:lstStyle/>
          <a:p>
            <a:pPr algn="ctr" fontAlgn="auto">
              <a:spcBef>
                <a:spcPts val="0"/>
              </a:spcBef>
              <a:spcAft>
                <a:spcPts val="0"/>
              </a:spcAft>
            </a:pPr>
            <a:r>
              <a:rPr lang="en-US" sz="1800" b="1">
                <a:solidFill>
                  <a:prstClr val="black"/>
                </a:solidFill>
                <a:latin typeface="Calibri" charset="0"/>
                <a:ea typeface="+mn-ea"/>
                <a:cs typeface="+mn-cs"/>
              </a:rPr>
              <a:t>Child memory</a:t>
            </a:r>
          </a:p>
        </p:txBody>
      </p:sp>
      <p:cxnSp>
        <p:nvCxnSpPr>
          <p:cNvPr id="10" name="Straight Connector 13"/>
          <p:cNvCxnSpPr>
            <a:cxnSpLocks noChangeShapeType="1"/>
          </p:cNvCxnSpPr>
          <p:nvPr/>
        </p:nvCxnSpPr>
        <p:spPr bwMode="auto">
          <a:xfrm>
            <a:off x="1752600" y="2590800"/>
            <a:ext cx="1447800" cy="1588"/>
          </a:xfrm>
          <a:prstGeom prst="line">
            <a:avLst/>
          </a:prstGeom>
          <a:noFill/>
          <a:ln w="57150">
            <a:solidFill>
              <a:schemeClr val="accent3">
                <a:lumMod val="75000"/>
              </a:schemeClr>
            </a:solidFill>
            <a:round/>
            <a:headEnd/>
            <a:tailEnd/>
          </a:ln>
          <a:effectLst/>
        </p:spPr>
      </p:cxnSp>
      <p:cxnSp>
        <p:nvCxnSpPr>
          <p:cNvPr id="11" name="Straight Connector 14"/>
          <p:cNvCxnSpPr>
            <a:cxnSpLocks noChangeShapeType="1"/>
          </p:cNvCxnSpPr>
          <p:nvPr/>
        </p:nvCxnSpPr>
        <p:spPr bwMode="auto">
          <a:xfrm>
            <a:off x="1752600" y="2894013"/>
            <a:ext cx="1447800" cy="1587"/>
          </a:xfrm>
          <a:prstGeom prst="line">
            <a:avLst/>
          </a:prstGeom>
          <a:noFill/>
          <a:ln w="57150">
            <a:solidFill>
              <a:schemeClr val="accent3">
                <a:lumMod val="75000"/>
              </a:schemeClr>
            </a:solidFill>
            <a:round/>
            <a:headEnd/>
            <a:tailEnd/>
          </a:ln>
          <a:effectLst/>
        </p:spPr>
      </p:cxnSp>
      <p:cxnSp>
        <p:nvCxnSpPr>
          <p:cNvPr id="12" name="Straight Connector 15"/>
          <p:cNvCxnSpPr>
            <a:cxnSpLocks noChangeShapeType="1"/>
          </p:cNvCxnSpPr>
          <p:nvPr/>
        </p:nvCxnSpPr>
        <p:spPr bwMode="auto">
          <a:xfrm>
            <a:off x="1752600" y="3198813"/>
            <a:ext cx="1447800" cy="1587"/>
          </a:xfrm>
          <a:prstGeom prst="line">
            <a:avLst/>
          </a:prstGeom>
          <a:noFill/>
          <a:ln w="57150">
            <a:solidFill>
              <a:schemeClr val="accent3">
                <a:lumMod val="75000"/>
              </a:schemeClr>
            </a:solidFill>
            <a:round/>
            <a:headEnd/>
            <a:tailEnd/>
          </a:ln>
          <a:effectLst/>
        </p:spPr>
      </p:cxnSp>
      <p:cxnSp>
        <p:nvCxnSpPr>
          <p:cNvPr id="13" name="Straight Connector 16"/>
          <p:cNvCxnSpPr>
            <a:cxnSpLocks noChangeShapeType="1"/>
          </p:cNvCxnSpPr>
          <p:nvPr/>
        </p:nvCxnSpPr>
        <p:spPr bwMode="auto">
          <a:xfrm>
            <a:off x="1752600" y="3503613"/>
            <a:ext cx="1447800" cy="1587"/>
          </a:xfrm>
          <a:prstGeom prst="line">
            <a:avLst/>
          </a:prstGeom>
          <a:noFill/>
          <a:ln w="57150">
            <a:solidFill>
              <a:schemeClr val="accent3">
                <a:lumMod val="75000"/>
              </a:schemeClr>
            </a:solidFill>
            <a:round/>
            <a:headEnd/>
            <a:tailEnd/>
          </a:ln>
          <a:effectLst/>
        </p:spPr>
      </p:cxnSp>
      <p:cxnSp>
        <p:nvCxnSpPr>
          <p:cNvPr id="14" name="Straight Connector 17"/>
          <p:cNvCxnSpPr>
            <a:cxnSpLocks noChangeShapeType="1"/>
          </p:cNvCxnSpPr>
          <p:nvPr/>
        </p:nvCxnSpPr>
        <p:spPr bwMode="auto">
          <a:xfrm>
            <a:off x="1752600" y="3808413"/>
            <a:ext cx="1447800" cy="1587"/>
          </a:xfrm>
          <a:prstGeom prst="line">
            <a:avLst/>
          </a:prstGeom>
          <a:noFill/>
          <a:ln w="57150">
            <a:solidFill>
              <a:schemeClr val="accent3">
                <a:lumMod val="75000"/>
              </a:schemeClr>
            </a:solidFill>
            <a:round/>
            <a:headEnd/>
            <a:tailEnd/>
          </a:ln>
          <a:effectLst/>
        </p:spPr>
      </p:cxnSp>
      <p:cxnSp>
        <p:nvCxnSpPr>
          <p:cNvPr id="15" name="Straight Connector 18"/>
          <p:cNvCxnSpPr>
            <a:cxnSpLocks noChangeShapeType="1"/>
          </p:cNvCxnSpPr>
          <p:nvPr/>
        </p:nvCxnSpPr>
        <p:spPr bwMode="auto">
          <a:xfrm>
            <a:off x="1752600" y="4113213"/>
            <a:ext cx="1447800" cy="1587"/>
          </a:xfrm>
          <a:prstGeom prst="line">
            <a:avLst/>
          </a:prstGeom>
          <a:noFill/>
          <a:ln w="57150">
            <a:solidFill>
              <a:schemeClr val="accent3">
                <a:lumMod val="75000"/>
              </a:schemeClr>
            </a:solidFill>
            <a:round/>
            <a:headEnd/>
            <a:tailEnd/>
          </a:ln>
          <a:effectLst/>
        </p:spPr>
      </p:cxnSp>
      <p:cxnSp>
        <p:nvCxnSpPr>
          <p:cNvPr id="16" name="Straight Connector 15"/>
          <p:cNvCxnSpPr/>
          <p:nvPr/>
        </p:nvCxnSpPr>
        <p:spPr bwMode="auto">
          <a:xfrm>
            <a:off x="5638800" y="2514600"/>
            <a:ext cx="1447800" cy="1588"/>
          </a:xfrm>
          <a:prstGeom prst="line">
            <a:avLst/>
          </a:prstGeom>
          <a:noFill/>
          <a:ln w="57150" cap="flat" cmpd="sng" algn="ctr">
            <a:solidFill>
              <a:schemeClr val="tx2">
                <a:lumMod val="75000"/>
              </a:schemeClr>
            </a:solidFill>
            <a:prstDash val="solid"/>
            <a:round/>
            <a:headEnd type="none" w="med" len="med"/>
            <a:tailEnd type="none" w="med" len="med"/>
          </a:ln>
          <a:effectLst/>
        </p:spPr>
      </p:cxnSp>
      <p:cxnSp>
        <p:nvCxnSpPr>
          <p:cNvPr id="17" name="Straight Connector 16"/>
          <p:cNvCxnSpPr/>
          <p:nvPr/>
        </p:nvCxnSpPr>
        <p:spPr bwMode="auto">
          <a:xfrm>
            <a:off x="5638800" y="2819400"/>
            <a:ext cx="1447800" cy="1588"/>
          </a:xfrm>
          <a:prstGeom prst="line">
            <a:avLst/>
          </a:prstGeom>
          <a:noFill/>
          <a:ln w="57150" cap="flat" cmpd="sng" algn="ctr">
            <a:solidFill>
              <a:schemeClr val="tx2">
                <a:lumMod val="75000"/>
              </a:schemeClr>
            </a:solidFill>
            <a:prstDash val="solid"/>
            <a:round/>
            <a:headEnd type="none" w="med" len="med"/>
            <a:tailEnd type="none" w="med" len="med"/>
          </a:ln>
          <a:effectLst/>
        </p:spPr>
      </p:cxnSp>
      <p:cxnSp>
        <p:nvCxnSpPr>
          <p:cNvPr id="18" name="Straight Connector 21"/>
          <p:cNvCxnSpPr>
            <a:cxnSpLocks noChangeShapeType="1"/>
          </p:cNvCxnSpPr>
          <p:nvPr/>
        </p:nvCxnSpPr>
        <p:spPr bwMode="auto">
          <a:xfrm>
            <a:off x="5638800" y="4038600"/>
            <a:ext cx="1447800" cy="1588"/>
          </a:xfrm>
          <a:prstGeom prst="line">
            <a:avLst/>
          </a:prstGeom>
          <a:noFill/>
          <a:ln w="57150">
            <a:solidFill>
              <a:srgbClr val="C00000"/>
            </a:solidFill>
            <a:round/>
            <a:headEnd/>
            <a:tailEnd/>
          </a:ln>
          <a:effectLst/>
        </p:spPr>
      </p:cxnSp>
      <p:cxnSp>
        <p:nvCxnSpPr>
          <p:cNvPr id="19" name="Straight Connector 22"/>
          <p:cNvCxnSpPr>
            <a:cxnSpLocks noChangeShapeType="1"/>
          </p:cNvCxnSpPr>
          <p:nvPr/>
        </p:nvCxnSpPr>
        <p:spPr bwMode="auto">
          <a:xfrm>
            <a:off x="5638800" y="4341813"/>
            <a:ext cx="1447800" cy="1587"/>
          </a:xfrm>
          <a:prstGeom prst="line">
            <a:avLst/>
          </a:prstGeom>
          <a:noFill/>
          <a:ln w="57150">
            <a:solidFill>
              <a:srgbClr val="C00000"/>
            </a:solidFill>
            <a:round/>
            <a:headEnd/>
            <a:tailEnd/>
          </a:ln>
          <a:effectLst/>
        </p:spPr>
      </p:cxnSp>
      <p:cxnSp>
        <p:nvCxnSpPr>
          <p:cNvPr id="20" name="Straight Arrow Connector 19"/>
          <p:cNvCxnSpPr>
            <a:cxnSpLocks noChangeShapeType="1"/>
          </p:cNvCxnSpPr>
          <p:nvPr/>
        </p:nvCxnSpPr>
        <p:spPr bwMode="auto">
          <a:xfrm rot="10800000" flipV="1">
            <a:off x="3048000" y="2362200"/>
            <a:ext cx="2667000" cy="381000"/>
          </a:xfrm>
          <a:prstGeom prst="straightConnector1">
            <a:avLst/>
          </a:prstGeom>
          <a:noFill/>
          <a:ln w="57150">
            <a:solidFill>
              <a:schemeClr val="accent1"/>
            </a:solidFill>
            <a:round/>
            <a:headEnd/>
            <a:tailEnd type="triangle" w="med" len="med"/>
          </a:ln>
          <a:effectLst/>
        </p:spPr>
      </p:cxnSp>
      <p:cxnSp>
        <p:nvCxnSpPr>
          <p:cNvPr id="21" name="Straight Arrow Connector 20"/>
          <p:cNvCxnSpPr>
            <a:cxnSpLocks noChangeShapeType="1"/>
          </p:cNvCxnSpPr>
          <p:nvPr/>
        </p:nvCxnSpPr>
        <p:spPr bwMode="auto">
          <a:xfrm rot="10800000">
            <a:off x="3048000" y="2438400"/>
            <a:ext cx="2667000" cy="533400"/>
          </a:xfrm>
          <a:prstGeom prst="straightConnector1">
            <a:avLst/>
          </a:prstGeom>
          <a:noFill/>
          <a:ln w="57150">
            <a:solidFill>
              <a:schemeClr val="accent1"/>
            </a:solidFill>
            <a:round/>
            <a:headEnd/>
            <a:tailEnd type="triangle" w="med" len="med"/>
          </a:ln>
          <a:effectLst/>
        </p:spPr>
      </p:cxnSp>
      <p:cxnSp>
        <p:nvCxnSpPr>
          <p:cNvPr id="22" name="Straight Arrow Connector 21"/>
          <p:cNvCxnSpPr>
            <a:cxnSpLocks noChangeShapeType="1"/>
          </p:cNvCxnSpPr>
          <p:nvPr/>
        </p:nvCxnSpPr>
        <p:spPr bwMode="auto">
          <a:xfrm rot="10800000">
            <a:off x="3124200" y="2743200"/>
            <a:ext cx="2590800" cy="1143000"/>
          </a:xfrm>
          <a:prstGeom prst="straightConnector1">
            <a:avLst/>
          </a:prstGeom>
          <a:noFill/>
          <a:ln w="57150">
            <a:solidFill>
              <a:srgbClr val="FF9999"/>
            </a:solidFill>
            <a:round/>
            <a:headEnd/>
            <a:tailEnd type="triangle" w="med" len="med"/>
          </a:ln>
          <a:effectLst/>
        </p:spPr>
      </p:cxnSp>
      <p:cxnSp>
        <p:nvCxnSpPr>
          <p:cNvPr id="23" name="Straight Arrow Connector 22"/>
          <p:cNvCxnSpPr>
            <a:cxnSpLocks noChangeShapeType="1"/>
          </p:cNvCxnSpPr>
          <p:nvPr/>
        </p:nvCxnSpPr>
        <p:spPr bwMode="auto">
          <a:xfrm rot="10800000">
            <a:off x="3048000" y="2438400"/>
            <a:ext cx="2667000" cy="2057400"/>
          </a:xfrm>
          <a:prstGeom prst="straightConnector1">
            <a:avLst/>
          </a:prstGeom>
          <a:noFill/>
          <a:ln w="57150">
            <a:solidFill>
              <a:srgbClr val="FF9999"/>
            </a:solidFill>
            <a:round/>
            <a:headEnd/>
            <a:tailEnd type="triangle" w="med" len="med"/>
          </a:ln>
          <a:effectLst/>
        </p:spPr>
      </p:cxnSp>
      <p:sp>
        <p:nvSpPr>
          <p:cNvPr id="24" name="TextBox 23"/>
          <p:cNvSpPr txBox="1">
            <a:spLocks noChangeArrowheads="1"/>
          </p:cNvSpPr>
          <p:nvPr/>
        </p:nvSpPr>
        <p:spPr bwMode="auto">
          <a:xfrm>
            <a:off x="457200" y="4648200"/>
            <a:ext cx="4876800" cy="400050"/>
          </a:xfrm>
          <a:prstGeom prst="rect">
            <a:avLst/>
          </a:prstGeom>
          <a:noFill/>
          <a:ln w="9525">
            <a:noFill/>
            <a:miter lim="800000"/>
            <a:headEnd/>
            <a:tailEnd/>
          </a:ln>
        </p:spPr>
        <p:txBody>
          <a:bodyPr>
            <a:prstTxWarp prst="textNoShape">
              <a:avLst/>
            </a:prstTxWarp>
            <a:spAutoFit/>
          </a:bodyPr>
          <a:lstStyle/>
          <a:p>
            <a:pPr fontAlgn="auto">
              <a:spcBef>
                <a:spcPts val="0"/>
              </a:spcBef>
              <a:spcAft>
                <a:spcPts val="0"/>
              </a:spcAft>
            </a:pPr>
            <a:r>
              <a:rPr lang="en-US" sz="2000" b="1" dirty="0">
                <a:solidFill>
                  <a:srgbClr val="FF0000"/>
                </a:solidFill>
                <a:latin typeface="Calibri" charset="0"/>
                <a:ea typeface="+mn-ea"/>
                <a:cs typeface="+mn-cs"/>
              </a:rPr>
              <a:t>What happens if parent writes to a page?</a:t>
            </a:r>
          </a:p>
        </p:txBody>
      </p:sp>
      <p:sp>
        <p:nvSpPr>
          <p:cNvPr id="25" name="Rounded Rectangle 24"/>
          <p:cNvSpPr>
            <a:spLocks noChangeArrowheads="1"/>
          </p:cNvSpPr>
          <p:nvPr/>
        </p:nvSpPr>
        <p:spPr bwMode="auto">
          <a:xfrm>
            <a:off x="1600200" y="4114800"/>
            <a:ext cx="1828800" cy="304800"/>
          </a:xfrm>
          <a:prstGeom prst="roundRect">
            <a:avLst>
              <a:gd name="adj" fmla="val 16667"/>
            </a:avLst>
          </a:prstGeom>
          <a:noFill/>
          <a:ln w="57150">
            <a:solidFill>
              <a:srgbClr val="2D2D8A"/>
            </a:solidFill>
            <a:prstDash val="sysDash"/>
            <a:round/>
            <a:headEnd type="triangle" w="med" len="med"/>
            <a:tailEnd type="triangle" w="med" len="med"/>
          </a:ln>
          <a:effectLst/>
        </p:spPr>
        <p:txBody>
          <a:bodyPr wrap="none" anchor="ctr">
            <a:prstTxWarp prst="textNoShape">
              <a:avLst/>
            </a:prstTxWarp>
          </a:bodyPr>
          <a:lstStyle/>
          <a:p>
            <a:pPr algn="ctr" fontAlgn="auto">
              <a:spcBef>
                <a:spcPts val="0"/>
              </a:spcBef>
              <a:spcAft>
                <a:spcPts val="0"/>
              </a:spcAft>
              <a:defRPr/>
            </a:pPr>
            <a:endParaRPr lang="en-US" sz="1800" b="1">
              <a:solidFill>
                <a:prstClr val="black">
                  <a:alpha val="100000"/>
                </a:prstClr>
              </a:solidFill>
              <a:latin typeface="Arial"/>
              <a:ea typeface="+mn-ea"/>
              <a:cs typeface="Arial"/>
            </a:endParaRPr>
          </a:p>
        </p:txBody>
      </p:sp>
      <p:cxnSp>
        <p:nvCxnSpPr>
          <p:cNvPr id="26" name="Straight Arrow Connector 25"/>
          <p:cNvCxnSpPr>
            <a:cxnSpLocks noChangeShapeType="1"/>
          </p:cNvCxnSpPr>
          <p:nvPr/>
        </p:nvCxnSpPr>
        <p:spPr bwMode="auto">
          <a:xfrm rot="10800000" flipV="1">
            <a:off x="3048000" y="2667000"/>
            <a:ext cx="2667000" cy="1600200"/>
          </a:xfrm>
          <a:prstGeom prst="straightConnector1">
            <a:avLst/>
          </a:prstGeom>
          <a:noFill/>
          <a:ln w="57150">
            <a:solidFill>
              <a:schemeClr val="accent1"/>
            </a:solidFill>
            <a:round/>
            <a:headEnd/>
            <a:tailEnd type="triangle" w="med" len="med"/>
          </a:ln>
          <a:effectLst/>
        </p:spPr>
      </p:cxnSp>
      <p:cxnSp>
        <p:nvCxnSpPr>
          <p:cNvPr id="27" name="Straight Arrow Connector 26"/>
          <p:cNvCxnSpPr>
            <a:cxnSpLocks noChangeShapeType="1"/>
          </p:cNvCxnSpPr>
          <p:nvPr/>
        </p:nvCxnSpPr>
        <p:spPr bwMode="auto">
          <a:xfrm rot="10800000" flipV="1">
            <a:off x="3048000" y="4191000"/>
            <a:ext cx="2667000" cy="76200"/>
          </a:xfrm>
          <a:prstGeom prst="straightConnector1">
            <a:avLst/>
          </a:prstGeom>
          <a:noFill/>
          <a:ln w="57150">
            <a:solidFill>
              <a:srgbClr val="FF9999"/>
            </a:solidFill>
            <a:round/>
            <a:headEnd/>
            <a:tailEnd type="triangle" w="med" len="med"/>
          </a:ln>
          <a:effectLst/>
        </p:spPr>
      </p:cxnSp>
      <p:sp>
        <p:nvSpPr>
          <p:cNvPr id="28" name="TextBox 105"/>
          <p:cNvSpPr txBox="1">
            <a:spLocks noChangeArrowheads="1"/>
          </p:cNvSpPr>
          <p:nvPr/>
        </p:nvSpPr>
        <p:spPr bwMode="auto">
          <a:xfrm>
            <a:off x="7315200" y="6488668"/>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800" b="1" dirty="0" smtClean="0">
                <a:solidFill>
                  <a:srgbClr val="000090"/>
                </a:solidFill>
              </a:rPr>
              <a:t>Landon Cox</a:t>
            </a:r>
            <a:endParaRPr lang="en-US" sz="1800" b="1" dirty="0">
              <a:solidFill>
                <a:srgbClr val="000090"/>
              </a:solidFill>
            </a:endParaRPr>
          </a:p>
        </p:txBody>
      </p:sp>
    </p:spTree>
    <p:extLst>
      <p:ext uri="{BB962C8B-B14F-4D97-AF65-F5344CB8AC3E}">
        <p14:creationId xmlns:p14="http://schemas.microsoft.com/office/powerpoint/2010/main" val="32055252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 on write</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a:spLocks noChangeArrowheads="1"/>
          </p:cNvSpPr>
          <p:nvPr/>
        </p:nvSpPr>
        <p:spPr bwMode="auto">
          <a:xfrm>
            <a:off x="1752600" y="2286000"/>
            <a:ext cx="1447800" cy="2133600"/>
          </a:xfrm>
          <a:prstGeom prst="rect">
            <a:avLst/>
          </a:prstGeom>
          <a:solidFill>
            <a:srgbClr val="CCFF99"/>
          </a:solidFill>
          <a:ln w="57150">
            <a:solidFill>
              <a:schemeClr val="accent3">
                <a:lumMod val="75000"/>
              </a:schemeClr>
            </a:solidFill>
            <a:round/>
            <a:headEnd type="triangle" w="med" len="med"/>
            <a:tailEnd type="triangle" w="med" len="med"/>
          </a:ln>
          <a:effectLst/>
        </p:spPr>
        <p:txBody>
          <a:bodyPr wrap="none" anchor="ctr">
            <a:prstTxWarp prst="textNoShape">
              <a:avLst/>
            </a:prstTxWarp>
          </a:bodyPr>
          <a:lstStyle/>
          <a:p>
            <a:pPr algn="ctr" fontAlgn="auto">
              <a:spcBef>
                <a:spcPts val="0"/>
              </a:spcBef>
              <a:spcAft>
                <a:spcPts val="0"/>
              </a:spcAft>
              <a:defRPr/>
            </a:pPr>
            <a:endParaRPr lang="en-US" sz="1800" b="1">
              <a:solidFill>
                <a:prstClr val="black">
                  <a:alpha val="100000"/>
                </a:prstClr>
              </a:solidFill>
              <a:latin typeface="Arial"/>
              <a:ea typeface="+mn-ea"/>
              <a:cs typeface="Arial"/>
            </a:endParaRPr>
          </a:p>
        </p:txBody>
      </p:sp>
      <p:sp>
        <p:nvSpPr>
          <p:cNvPr id="5" name="Rectangle 4"/>
          <p:cNvSpPr>
            <a:spLocks noChangeArrowheads="1"/>
          </p:cNvSpPr>
          <p:nvPr/>
        </p:nvSpPr>
        <p:spPr bwMode="auto">
          <a:xfrm>
            <a:off x="5638800" y="2209800"/>
            <a:ext cx="1447800" cy="914400"/>
          </a:xfrm>
          <a:prstGeom prst="rect">
            <a:avLst/>
          </a:prstGeom>
          <a:solidFill>
            <a:schemeClr val="accent1"/>
          </a:solidFill>
          <a:ln w="57150">
            <a:solidFill>
              <a:schemeClr val="tx2">
                <a:lumMod val="75000"/>
              </a:schemeClr>
            </a:solidFill>
            <a:round/>
            <a:headEnd type="triangle" w="med" len="med"/>
            <a:tailEnd type="triangle" w="med" len="med"/>
          </a:ln>
          <a:effectLst/>
        </p:spPr>
        <p:txBody>
          <a:bodyPr wrap="none" anchor="ctr">
            <a:prstTxWarp prst="textNoShape">
              <a:avLst/>
            </a:prstTxWarp>
          </a:bodyPr>
          <a:lstStyle/>
          <a:p>
            <a:pPr algn="ctr" fontAlgn="auto">
              <a:spcBef>
                <a:spcPts val="0"/>
              </a:spcBef>
              <a:spcAft>
                <a:spcPts val="0"/>
              </a:spcAft>
              <a:defRPr/>
            </a:pPr>
            <a:endParaRPr lang="en-US" sz="1800" b="1">
              <a:solidFill>
                <a:prstClr val="black">
                  <a:alpha val="100000"/>
                </a:prstClr>
              </a:solidFill>
              <a:latin typeface="Arial"/>
              <a:ea typeface="+mn-ea"/>
              <a:cs typeface="Arial"/>
            </a:endParaRPr>
          </a:p>
        </p:txBody>
      </p:sp>
      <p:sp>
        <p:nvSpPr>
          <p:cNvPr id="6" name="Rectangle 5"/>
          <p:cNvSpPr>
            <a:spLocks noChangeArrowheads="1"/>
          </p:cNvSpPr>
          <p:nvPr/>
        </p:nvSpPr>
        <p:spPr bwMode="auto">
          <a:xfrm>
            <a:off x="5638800" y="3733800"/>
            <a:ext cx="1447800" cy="914400"/>
          </a:xfrm>
          <a:prstGeom prst="rect">
            <a:avLst/>
          </a:prstGeom>
          <a:solidFill>
            <a:srgbClr val="FF9999"/>
          </a:solidFill>
          <a:ln w="57150">
            <a:solidFill>
              <a:srgbClr val="C00000"/>
            </a:solidFill>
            <a:round/>
            <a:headEnd type="triangle" w="med" len="med"/>
            <a:tailEnd type="triangle" w="med" len="med"/>
          </a:ln>
          <a:effectLst/>
        </p:spPr>
        <p:txBody>
          <a:bodyPr wrap="none" anchor="ctr">
            <a:prstTxWarp prst="textNoShape">
              <a:avLst/>
            </a:prstTxWarp>
          </a:bodyPr>
          <a:lstStyle/>
          <a:p>
            <a:pPr algn="ctr" fontAlgn="auto">
              <a:spcBef>
                <a:spcPts val="0"/>
              </a:spcBef>
              <a:spcAft>
                <a:spcPts val="0"/>
              </a:spcAft>
              <a:defRPr/>
            </a:pPr>
            <a:endParaRPr lang="en-US" sz="1800" b="1">
              <a:solidFill>
                <a:prstClr val="black">
                  <a:alpha val="100000"/>
                </a:prstClr>
              </a:solidFill>
              <a:latin typeface="Arial"/>
              <a:ea typeface="+mn-ea"/>
              <a:cs typeface="Arial"/>
            </a:endParaRPr>
          </a:p>
        </p:txBody>
      </p:sp>
      <p:sp>
        <p:nvSpPr>
          <p:cNvPr id="7" name="TextBox 11"/>
          <p:cNvSpPr txBox="1">
            <a:spLocks noChangeArrowheads="1"/>
          </p:cNvSpPr>
          <p:nvPr/>
        </p:nvSpPr>
        <p:spPr bwMode="auto">
          <a:xfrm>
            <a:off x="5638800" y="3124200"/>
            <a:ext cx="1371600" cy="646113"/>
          </a:xfrm>
          <a:prstGeom prst="rect">
            <a:avLst/>
          </a:prstGeom>
          <a:noFill/>
          <a:ln w="9525">
            <a:noFill/>
            <a:miter lim="800000"/>
            <a:headEnd/>
            <a:tailEnd/>
          </a:ln>
          <a:effectLst/>
        </p:spPr>
        <p:txBody>
          <a:bodyPr>
            <a:prstTxWarp prst="textNoShape">
              <a:avLst/>
            </a:prstTxWarp>
            <a:spAutoFit/>
          </a:bodyPr>
          <a:lstStyle/>
          <a:p>
            <a:pPr algn="ctr" fontAlgn="auto">
              <a:spcBef>
                <a:spcPts val="0"/>
              </a:spcBef>
              <a:spcAft>
                <a:spcPts val="0"/>
              </a:spcAft>
            </a:pPr>
            <a:r>
              <a:rPr lang="en-US" sz="1800" b="1">
                <a:solidFill>
                  <a:prstClr val="black"/>
                </a:solidFill>
                <a:latin typeface="Calibri" charset="0"/>
                <a:ea typeface="+mn-ea"/>
                <a:cs typeface="+mn-cs"/>
              </a:rPr>
              <a:t>Child memory</a:t>
            </a:r>
          </a:p>
        </p:txBody>
      </p:sp>
      <p:cxnSp>
        <p:nvCxnSpPr>
          <p:cNvPr id="8" name="Straight Connector 13"/>
          <p:cNvCxnSpPr>
            <a:cxnSpLocks noChangeShapeType="1"/>
          </p:cNvCxnSpPr>
          <p:nvPr/>
        </p:nvCxnSpPr>
        <p:spPr bwMode="auto">
          <a:xfrm>
            <a:off x="1752600" y="2590800"/>
            <a:ext cx="1447800" cy="1588"/>
          </a:xfrm>
          <a:prstGeom prst="line">
            <a:avLst/>
          </a:prstGeom>
          <a:noFill/>
          <a:ln w="57150">
            <a:solidFill>
              <a:schemeClr val="accent3">
                <a:lumMod val="75000"/>
              </a:schemeClr>
            </a:solidFill>
            <a:round/>
            <a:headEnd/>
            <a:tailEnd/>
          </a:ln>
          <a:effectLst/>
        </p:spPr>
      </p:cxnSp>
      <p:cxnSp>
        <p:nvCxnSpPr>
          <p:cNvPr id="9" name="Straight Connector 14"/>
          <p:cNvCxnSpPr>
            <a:cxnSpLocks noChangeShapeType="1"/>
          </p:cNvCxnSpPr>
          <p:nvPr/>
        </p:nvCxnSpPr>
        <p:spPr bwMode="auto">
          <a:xfrm>
            <a:off x="1752600" y="2894013"/>
            <a:ext cx="1447800" cy="1587"/>
          </a:xfrm>
          <a:prstGeom prst="line">
            <a:avLst/>
          </a:prstGeom>
          <a:noFill/>
          <a:ln w="57150">
            <a:solidFill>
              <a:schemeClr val="accent3">
                <a:lumMod val="75000"/>
              </a:schemeClr>
            </a:solidFill>
            <a:round/>
            <a:headEnd/>
            <a:tailEnd/>
          </a:ln>
          <a:effectLst/>
        </p:spPr>
      </p:cxnSp>
      <p:cxnSp>
        <p:nvCxnSpPr>
          <p:cNvPr id="10" name="Straight Connector 15"/>
          <p:cNvCxnSpPr>
            <a:cxnSpLocks noChangeShapeType="1"/>
          </p:cNvCxnSpPr>
          <p:nvPr/>
        </p:nvCxnSpPr>
        <p:spPr bwMode="auto">
          <a:xfrm>
            <a:off x="1752600" y="3198813"/>
            <a:ext cx="1447800" cy="1587"/>
          </a:xfrm>
          <a:prstGeom prst="line">
            <a:avLst/>
          </a:prstGeom>
          <a:noFill/>
          <a:ln w="57150">
            <a:solidFill>
              <a:schemeClr val="accent3">
                <a:lumMod val="75000"/>
              </a:schemeClr>
            </a:solidFill>
            <a:round/>
            <a:headEnd/>
            <a:tailEnd/>
          </a:ln>
          <a:effectLst/>
        </p:spPr>
      </p:cxnSp>
      <p:cxnSp>
        <p:nvCxnSpPr>
          <p:cNvPr id="11" name="Straight Connector 16"/>
          <p:cNvCxnSpPr>
            <a:cxnSpLocks noChangeShapeType="1"/>
          </p:cNvCxnSpPr>
          <p:nvPr/>
        </p:nvCxnSpPr>
        <p:spPr bwMode="auto">
          <a:xfrm>
            <a:off x="1752600" y="3503613"/>
            <a:ext cx="1447800" cy="1587"/>
          </a:xfrm>
          <a:prstGeom prst="line">
            <a:avLst/>
          </a:prstGeom>
          <a:noFill/>
          <a:ln w="57150">
            <a:solidFill>
              <a:schemeClr val="accent3">
                <a:lumMod val="75000"/>
              </a:schemeClr>
            </a:solidFill>
            <a:round/>
            <a:headEnd/>
            <a:tailEnd/>
          </a:ln>
          <a:effectLst/>
        </p:spPr>
      </p:cxnSp>
      <p:cxnSp>
        <p:nvCxnSpPr>
          <p:cNvPr id="12" name="Straight Connector 17"/>
          <p:cNvCxnSpPr>
            <a:cxnSpLocks noChangeShapeType="1"/>
          </p:cNvCxnSpPr>
          <p:nvPr/>
        </p:nvCxnSpPr>
        <p:spPr bwMode="auto">
          <a:xfrm>
            <a:off x="1752600" y="3808413"/>
            <a:ext cx="1447800" cy="1587"/>
          </a:xfrm>
          <a:prstGeom prst="line">
            <a:avLst/>
          </a:prstGeom>
          <a:noFill/>
          <a:ln w="57150">
            <a:solidFill>
              <a:schemeClr val="accent3">
                <a:lumMod val="75000"/>
              </a:schemeClr>
            </a:solidFill>
            <a:round/>
            <a:headEnd/>
            <a:tailEnd/>
          </a:ln>
          <a:effectLst/>
        </p:spPr>
      </p:cxnSp>
      <p:cxnSp>
        <p:nvCxnSpPr>
          <p:cNvPr id="13" name="Straight Connector 18"/>
          <p:cNvCxnSpPr>
            <a:cxnSpLocks noChangeShapeType="1"/>
          </p:cNvCxnSpPr>
          <p:nvPr/>
        </p:nvCxnSpPr>
        <p:spPr bwMode="auto">
          <a:xfrm>
            <a:off x="1752600" y="4113213"/>
            <a:ext cx="1447800" cy="1587"/>
          </a:xfrm>
          <a:prstGeom prst="line">
            <a:avLst/>
          </a:prstGeom>
          <a:noFill/>
          <a:ln w="57150">
            <a:solidFill>
              <a:schemeClr val="accent3">
                <a:lumMod val="75000"/>
              </a:schemeClr>
            </a:solidFill>
            <a:round/>
            <a:headEnd/>
            <a:tailEnd/>
          </a:ln>
          <a:effectLst/>
        </p:spPr>
      </p:cxnSp>
      <p:cxnSp>
        <p:nvCxnSpPr>
          <p:cNvPr id="14" name="Straight Connector 13"/>
          <p:cNvCxnSpPr/>
          <p:nvPr/>
        </p:nvCxnSpPr>
        <p:spPr bwMode="auto">
          <a:xfrm>
            <a:off x="5638800" y="2514600"/>
            <a:ext cx="1447800" cy="1588"/>
          </a:xfrm>
          <a:prstGeom prst="line">
            <a:avLst/>
          </a:prstGeom>
          <a:noFill/>
          <a:ln w="57150" cap="flat" cmpd="sng" algn="ctr">
            <a:solidFill>
              <a:schemeClr val="tx2">
                <a:lumMod val="75000"/>
              </a:schemeClr>
            </a:solidFill>
            <a:prstDash val="solid"/>
            <a:round/>
            <a:headEnd type="none" w="med" len="med"/>
            <a:tailEnd type="none" w="med" len="med"/>
          </a:ln>
          <a:effectLst/>
        </p:spPr>
      </p:cxnSp>
      <p:cxnSp>
        <p:nvCxnSpPr>
          <p:cNvPr id="15" name="Straight Connector 14"/>
          <p:cNvCxnSpPr/>
          <p:nvPr/>
        </p:nvCxnSpPr>
        <p:spPr bwMode="auto">
          <a:xfrm>
            <a:off x="5638800" y="2819400"/>
            <a:ext cx="1447800" cy="1588"/>
          </a:xfrm>
          <a:prstGeom prst="line">
            <a:avLst/>
          </a:prstGeom>
          <a:noFill/>
          <a:ln w="57150" cap="flat" cmpd="sng" algn="ctr">
            <a:solidFill>
              <a:schemeClr val="tx2">
                <a:lumMod val="75000"/>
              </a:schemeClr>
            </a:solidFill>
            <a:prstDash val="solid"/>
            <a:round/>
            <a:headEnd type="none" w="med" len="med"/>
            <a:tailEnd type="none" w="med" len="med"/>
          </a:ln>
          <a:effectLst/>
        </p:spPr>
      </p:cxnSp>
      <p:cxnSp>
        <p:nvCxnSpPr>
          <p:cNvPr id="16" name="Straight Connector 21"/>
          <p:cNvCxnSpPr>
            <a:cxnSpLocks noChangeShapeType="1"/>
          </p:cNvCxnSpPr>
          <p:nvPr/>
        </p:nvCxnSpPr>
        <p:spPr bwMode="auto">
          <a:xfrm>
            <a:off x="5638800" y="4038600"/>
            <a:ext cx="1447800" cy="1588"/>
          </a:xfrm>
          <a:prstGeom prst="line">
            <a:avLst/>
          </a:prstGeom>
          <a:noFill/>
          <a:ln w="57150">
            <a:solidFill>
              <a:srgbClr val="C00000"/>
            </a:solidFill>
            <a:round/>
            <a:headEnd/>
            <a:tailEnd/>
          </a:ln>
          <a:effectLst/>
        </p:spPr>
      </p:cxnSp>
      <p:cxnSp>
        <p:nvCxnSpPr>
          <p:cNvPr id="17" name="Straight Connector 22"/>
          <p:cNvCxnSpPr>
            <a:cxnSpLocks noChangeShapeType="1"/>
          </p:cNvCxnSpPr>
          <p:nvPr/>
        </p:nvCxnSpPr>
        <p:spPr bwMode="auto">
          <a:xfrm>
            <a:off x="5638800" y="4341813"/>
            <a:ext cx="1447800" cy="1587"/>
          </a:xfrm>
          <a:prstGeom prst="line">
            <a:avLst/>
          </a:prstGeom>
          <a:noFill/>
          <a:ln w="57150">
            <a:solidFill>
              <a:srgbClr val="C00000"/>
            </a:solidFill>
            <a:round/>
            <a:headEnd/>
            <a:tailEnd/>
          </a:ln>
          <a:effectLst/>
        </p:spPr>
      </p:cxnSp>
      <p:cxnSp>
        <p:nvCxnSpPr>
          <p:cNvPr id="18" name="Straight Arrow Connector 17"/>
          <p:cNvCxnSpPr>
            <a:cxnSpLocks noChangeShapeType="1"/>
          </p:cNvCxnSpPr>
          <p:nvPr/>
        </p:nvCxnSpPr>
        <p:spPr bwMode="auto">
          <a:xfrm rot="10800000" flipV="1">
            <a:off x="3048000" y="2362200"/>
            <a:ext cx="2667000" cy="381000"/>
          </a:xfrm>
          <a:prstGeom prst="straightConnector1">
            <a:avLst/>
          </a:prstGeom>
          <a:noFill/>
          <a:ln w="57150">
            <a:solidFill>
              <a:schemeClr val="accent1"/>
            </a:solidFill>
            <a:round/>
            <a:headEnd/>
            <a:tailEnd type="triangle" w="med" len="med"/>
          </a:ln>
          <a:effectLst/>
        </p:spPr>
      </p:cxnSp>
      <p:cxnSp>
        <p:nvCxnSpPr>
          <p:cNvPr id="19" name="Straight Arrow Connector 18"/>
          <p:cNvCxnSpPr>
            <a:cxnSpLocks noChangeShapeType="1"/>
          </p:cNvCxnSpPr>
          <p:nvPr/>
        </p:nvCxnSpPr>
        <p:spPr bwMode="auto">
          <a:xfrm rot="10800000">
            <a:off x="3048000" y="2438400"/>
            <a:ext cx="2667000" cy="533400"/>
          </a:xfrm>
          <a:prstGeom prst="straightConnector1">
            <a:avLst/>
          </a:prstGeom>
          <a:noFill/>
          <a:ln w="57150">
            <a:solidFill>
              <a:schemeClr val="accent1"/>
            </a:solidFill>
            <a:round/>
            <a:headEnd/>
            <a:tailEnd type="triangle" w="med" len="med"/>
          </a:ln>
          <a:effectLst/>
        </p:spPr>
      </p:cxnSp>
      <p:cxnSp>
        <p:nvCxnSpPr>
          <p:cNvPr id="20" name="Straight Arrow Connector 19"/>
          <p:cNvCxnSpPr>
            <a:cxnSpLocks noChangeShapeType="1"/>
          </p:cNvCxnSpPr>
          <p:nvPr/>
        </p:nvCxnSpPr>
        <p:spPr bwMode="auto">
          <a:xfrm rot="10800000">
            <a:off x="3124200" y="2743200"/>
            <a:ext cx="2590800" cy="1143000"/>
          </a:xfrm>
          <a:prstGeom prst="straightConnector1">
            <a:avLst/>
          </a:prstGeom>
          <a:noFill/>
          <a:ln w="57150">
            <a:solidFill>
              <a:srgbClr val="FF9999"/>
            </a:solidFill>
            <a:round/>
            <a:headEnd/>
            <a:tailEnd type="triangle" w="med" len="med"/>
          </a:ln>
          <a:effectLst/>
        </p:spPr>
      </p:cxnSp>
      <p:cxnSp>
        <p:nvCxnSpPr>
          <p:cNvPr id="21" name="Straight Arrow Connector 20"/>
          <p:cNvCxnSpPr>
            <a:cxnSpLocks noChangeShapeType="1"/>
          </p:cNvCxnSpPr>
          <p:nvPr/>
        </p:nvCxnSpPr>
        <p:spPr bwMode="auto">
          <a:xfrm rot="10800000">
            <a:off x="3048000" y="2438400"/>
            <a:ext cx="2667000" cy="2057400"/>
          </a:xfrm>
          <a:prstGeom prst="straightConnector1">
            <a:avLst/>
          </a:prstGeom>
          <a:noFill/>
          <a:ln w="57150">
            <a:solidFill>
              <a:srgbClr val="FF9999"/>
            </a:solidFill>
            <a:round/>
            <a:headEnd/>
            <a:tailEnd type="triangle" w="med" len="med"/>
          </a:ln>
          <a:effectLst/>
        </p:spPr>
      </p:cxnSp>
      <p:sp>
        <p:nvSpPr>
          <p:cNvPr id="22" name="TextBox 21"/>
          <p:cNvSpPr txBox="1">
            <a:spLocks noChangeArrowheads="1"/>
          </p:cNvSpPr>
          <p:nvPr/>
        </p:nvSpPr>
        <p:spPr bwMode="auto">
          <a:xfrm>
            <a:off x="457200" y="4648200"/>
            <a:ext cx="4876800" cy="707886"/>
          </a:xfrm>
          <a:prstGeom prst="rect">
            <a:avLst/>
          </a:prstGeom>
          <a:noFill/>
          <a:ln w="9525">
            <a:noFill/>
            <a:miter lim="800000"/>
            <a:headEnd/>
            <a:tailEnd/>
          </a:ln>
        </p:spPr>
        <p:txBody>
          <a:bodyPr>
            <a:prstTxWarp prst="textNoShape">
              <a:avLst/>
            </a:prstTxWarp>
            <a:spAutoFit/>
          </a:bodyPr>
          <a:lstStyle/>
          <a:p>
            <a:pPr fontAlgn="auto">
              <a:spcBef>
                <a:spcPts val="0"/>
              </a:spcBef>
              <a:spcAft>
                <a:spcPts val="0"/>
              </a:spcAft>
            </a:pPr>
            <a:r>
              <a:rPr lang="en-US" sz="2000" b="1" dirty="0" smtClean="0">
                <a:solidFill>
                  <a:srgbClr val="FF0000"/>
                </a:solidFill>
                <a:latin typeface="Calibri" charset="0"/>
                <a:ea typeface="+mn-ea"/>
                <a:cs typeface="+mn-cs"/>
              </a:rPr>
              <a:t>Have to create a copy of pre-write page for the child.</a:t>
            </a:r>
            <a:endParaRPr lang="en-US" sz="2000" b="1" dirty="0">
              <a:solidFill>
                <a:srgbClr val="FF0000"/>
              </a:solidFill>
              <a:latin typeface="Calibri" charset="0"/>
              <a:ea typeface="+mn-ea"/>
              <a:cs typeface="+mn-cs"/>
            </a:endParaRPr>
          </a:p>
        </p:txBody>
      </p:sp>
      <p:sp>
        <p:nvSpPr>
          <p:cNvPr id="26" name="Circular Arrow 25"/>
          <p:cNvSpPr/>
          <p:nvPr/>
        </p:nvSpPr>
        <p:spPr bwMode="auto">
          <a:xfrm rot="16200000">
            <a:off x="1371600" y="3503613"/>
            <a:ext cx="762000" cy="914400"/>
          </a:xfrm>
          <a:prstGeom prst="circularArrow">
            <a:avLst/>
          </a:prstGeom>
          <a:solidFill>
            <a:schemeClr val="accent3">
              <a:lumMod val="75000"/>
            </a:schemeClr>
          </a:solidFill>
          <a:ln w="57150" cap="flat" cmpd="sng" algn="ctr">
            <a:noFill/>
            <a:prstDash val="solid"/>
            <a:round/>
            <a:headEnd type="triangle" w="med" len="med"/>
            <a:tailEnd type="triangle" w="med" len="med"/>
          </a:ln>
          <a:effectLst/>
        </p:spPr>
        <p:txBody>
          <a:bodyPr wrap="none" anchor="ctr"/>
          <a:lstStyle/>
          <a:p>
            <a:pPr algn="ctr" fontAlgn="auto">
              <a:spcBef>
                <a:spcPts val="0"/>
              </a:spcBef>
              <a:spcAft>
                <a:spcPts val="0"/>
              </a:spcAft>
              <a:defRPr/>
            </a:pPr>
            <a:endParaRPr lang="en-US" sz="1800" b="1">
              <a:solidFill>
                <a:prstClr val="black">
                  <a:alpha val="100000"/>
                </a:prstClr>
              </a:solidFill>
              <a:latin typeface="Arial"/>
              <a:ea typeface="+mn-ea"/>
              <a:cs typeface="Arial"/>
            </a:endParaRPr>
          </a:p>
        </p:txBody>
      </p:sp>
      <p:sp>
        <p:nvSpPr>
          <p:cNvPr id="27" name="Rectangle 26"/>
          <p:cNvSpPr>
            <a:spLocks noChangeArrowheads="1"/>
          </p:cNvSpPr>
          <p:nvPr/>
        </p:nvSpPr>
        <p:spPr bwMode="auto">
          <a:xfrm>
            <a:off x="1752600" y="4113212"/>
            <a:ext cx="1447800" cy="306387"/>
          </a:xfrm>
          <a:prstGeom prst="rect">
            <a:avLst/>
          </a:prstGeom>
          <a:solidFill>
            <a:schemeClr val="accent1"/>
          </a:solidFill>
          <a:ln w="57150">
            <a:solidFill>
              <a:schemeClr val="tx2">
                <a:lumMod val="75000"/>
              </a:schemeClr>
            </a:solidFill>
            <a:round/>
            <a:headEnd type="triangle" w="med" len="med"/>
            <a:tailEnd type="triangle" w="med" len="med"/>
          </a:ln>
          <a:effectLst/>
        </p:spPr>
        <p:txBody>
          <a:bodyPr wrap="none" anchor="ctr">
            <a:prstTxWarp prst="textNoShape">
              <a:avLst/>
            </a:prstTxWarp>
          </a:bodyPr>
          <a:lstStyle/>
          <a:p>
            <a:pPr algn="ctr" fontAlgn="auto">
              <a:spcBef>
                <a:spcPts val="0"/>
              </a:spcBef>
              <a:spcAft>
                <a:spcPts val="0"/>
              </a:spcAft>
              <a:defRPr/>
            </a:pPr>
            <a:endParaRPr lang="en-US" sz="1800" b="1">
              <a:solidFill>
                <a:prstClr val="black">
                  <a:alpha val="100000"/>
                </a:prstClr>
              </a:solidFill>
              <a:latin typeface="Arial"/>
              <a:ea typeface="+mn-ea"/>
              <a:cs typeface="Arial"/>
            </a:endParaRPr>
          </a:p>
        </p:txBody>
      </p:sp>
      <p:sp>
        <p:nvSpPr>
          <p:cNvPr id="23" name="Rounded Rectangle 22"/>
          <p:cNvSpPr>
            <a:spLocks noChangeArrowheads="1"/>
          </p:cNvSpPr>
          <p:nvPr/>
        </p:nvSpPr>
        <p:spPr bwMode="auto">
          <a:xfrm>
            <a:off x="1600200" y="4114800"/>
            <a:ext cx="1828800" cy="304800"/>
          </a:xfrm>
          <a:prstGeom prst="roundRect">
            <a:avLst>
              <a:gd name="adj" fmla="val 16667"/>
            </a:avLst>
          </a:prstGeom>
          <a:noFill/>
          <a:ln w="57150">
            <a:solidFill>
              <a:srgbClr val="2D2D8A"/>
            </a:solidFill>
            <a:prstDash val="sysDash"/>
            <a:round/>
            <a:headEnd type="triangle" w="med" len="med"/>
            <a:tailEnd type="triangle" w="med" len="med"/>
          </a:ln>
          <a:effectLst/>
        </p:spPr>
        <p:txBody>
          <a:bodyPr wrap="none" anchor="ctr">
            <a:prstTxWarp prst="textNoShape">
              <a:avLst/>
            </a:prstTxWarp>
          </a:bodyPr>
          <a:lstStyle/>
          <a:p>
            <a:pPr algn="ctr" fontAlgn="auto">
              <a:spcBef>
                <a:spcPts val="0"/>
              </a:spcBef>
              <a:spcAft>
                <a:spcPts val="0"/>
              </a:spcAft>
              <a:defRPr/>
            </a:pPr>
            <a:endParaRPr lang="en-US" sz="1800" b="1">
              <a:solidFill>
                <a:prstClr val="black">
                  <a:alpha val="100000"/>
                </a:prstClr>
              </a:solidFill>
              <a:latin typeface="Arial"/>
              <a:ea typeface="+mn-ea"/>
              <a:cs typeface="Arial"/>
            </a:endParaRPr>
          </a:p>
        </p:txBody>
      </p:sp>
      <p:cxnSp>
        <p:nvCxnSpPr>
          <p:cNvPr id="24" name="Straight Arrow Connector 23"/>
          <p:cNvCxnSpPr>
            <a:cxnSpLocks noChangeShapeType="1"/>
          </p:cNvCxnSpPr>
          <p:nvPr/>
        </p:nvCxnSpPr>
        <p:spPr bwMode="auto">
          <a:xfrm rot="10800000" flipV="1">
            <a:off x="3048000" y="2667000"/>
            <a:ext cx="2667000" cy="1600200"/>
          </a:xfrm>
          <a:prstGeom prst="straightConnector1">
            <a:avLst/>
          </a:prstGeom>
          <a:noFill/>
          <a:ln w="57150">
            <a:solidFill>
              <a:schemeClr val="accent1"/>
            </a:solidFill>
            <a:round/>
            <a:headEnd/>
            <a:tailEnd type="triangle" w="med" len="med"/>
          </a:ln>
          <a:effectLst/>
        </p:spPr>
      </p:cxnSp>
      <p:cxnSp>
        <p:nvCxnSpPr>
          <p:cNvPr id="25" name="Straight Arrow Connector 24"/>
          <p:cNvCxnSpPr>
            <a:cxnSpLocks noChangeShapeType="1"/>
          </p:cNvCxnSpPr>
          <p:nvPr/>
        </p:nvCxnSpPr>
        <p:spPr bwMode="auto">
          <a:xfrm rot="10800000">
            <a:off x="3048000" y="3733800"/>
            <a:ext cx="2667002" cy="457202"/>
          </a:xfrm>
          <a:prstGeom prst="straightConnector1">
            <a:avLst/>
          </a:prstGeom>
          <a:noFill/>
          <a:ln w="57150">
            <a:solidFill>
              <a:srgbClr val="FF9999"/>
            </a:solidFill>
            <a:round/>
            <a:headEnd/>
            <a:tailEnd type="triangle" w="med" len="med"/>
          </a:ln>
          <a:effectLst/>
        </p:spPr>
      </p:cxnSp>
      <p:sp>
        <p:nvSpPr>
          <p:cNvPr id="30" name="TextBox 5"/>
          <p:cNvSpPr txBox="1">
            <a:spLocks noChangeArrowheads="1"/>
          </p:cNvSpPr>
          <p:nvPr/>
        </p:nvSpPr>
        <p:spPr bwMode="auto">
          <a:xfrm>
            <a:off x="1752600" y="1600200"/>
            <a:ext cx="1371600" cy="646113"/>
          </a:xfrm>
          <a:prstGeom prst="rect">
            <a:avLst/>
          </a:prstGeom>
          <a:noFill/>
          <a:ln w="9525">
            <a:noFill/>
            <a:miter lim="800000"/>
            <a:headEnd/>
            <a:tailEnd/>
          </a:ln>
        </p:spPr>
        <p:txBody>
          <a:bodyPr>
            <a:prstTxWarp prst="textNoShape">
              <a:avLst/>
            </a:prstTxWarp>
            <a:spAutoFit/>
          </a:bodyPr>
          <a:lstStyle/>
          <a:p>
            <a:pPr algn="ctr" fontAlgn="auto">
              <a:spcBef>
                <a:spcPts val="0"/>
              </a:spcBef>
              <a:spcAft>
                <a:spcPts val="0"/>
              </a:spcAft>
            </a:pPr>
            <a:r>
              <a:rPr lang="en-US" sz="1800" b="1" dirty="0">
                <a:solidFill>
                  <a:prstClr val="black"/>
                </a:solidFill>
                <a:latin typeface="Calibri" charset="0"/>
                <a:ea typeface="+mn-ea"/>
                <a:cs typeface="+mn-cs"/>
              </a:rPr>
              <a:t>Physical memory</a:t>
            </a:r>
          </a:p>
        </p:txBody>
      </p:sp>
      <p:sp>
        <p:nvSpPr>
          <p:cNvPr id="31" name="TextBox 9"/>
          <p:cNvSpPr txBox="1">
            <a:spLocks noChangeArrowheads="1"/>
          </p:cNvSpPr>
          <p:nvPr/>
        </p:nvSpPr>
        <p:spPr bwMode="auto">
          <a:xfrm>
            <a:off x="5638800" y="1600200"/>
            <a:ext cx="1371600" cy="646113"/>
          </a:xfrm>
          <a:prstGeom prst="rect">
            <a:avLst/>
          </a:prstGeom>
          <a:noFill/>
          <a:ln w="9525">
            <a:noFill/>
            <a:miter lim="800000"/>
            <a:headEnd/>
            <a:tailEnd/>
          </a:ln>
        </p:spPr>
        <p:txBody>
          <a:bodyPr>
            <a:prstTxWarp prst="textNoShape">
              <a:avLst/>
            </a:prstTxWarp>
            <a:spAutoFit/>
          </a:bodyPr>
          <a:lstStyle/>
          <a:p>
            <a:pPr algn="ctr" fontAlgn="auto">
              <a:spcBef>
                <a:spcPts val="0"/>
              </a:spcBef>
              <a:spcAft>
                <a:spcPts val="0"/>
              </a:spcAft>
            </a:pPr>
            <a:r>
              <a:rPr lang="en-US" sz="1800" b="1">
                <a:solidFill>
                  <a:prstClr val="black"/>
                </a:solidFill>
                <a:latin typeface="Calibri" charset="0"/>
                <a:ea typeface="+mn-ea"/>
                <a:cs typeface="+mn-cs"/>
              </a:rPr>
              <a:t>Parent memory</a:t>
            </a:r>
          </a:p>
        </p:txBody>
      </p:sp>
      <p:sp>
        <p:nvSpPr>
          <p:cNvPr id="32" name="TextBox 105"/>
          <p:cNvSpPr txBox="1">
            <a:spLocks noChangeArrowheads="1"/>
          </p:cNvSpPr>
          <p:nvPr/>
        </p:nvSpPr>
        <p:spPr bwMode="auto">
          <a:xfrm>
            <a:off x="7315200" y="6488668"/>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1800" b="1" dirty="0" smtClean="0">
                <a:solidFill>
                  <a:srgbClr val="000090"/>
                </a:solidFill>
              </a:rPr>
              <a:t>Landon Cox</a:t>
            </a:r>
            <a:endParaRPr lang="en-US" sz="1800" b="1" dirty="0">
              <a:solidFill>
                <a:srgbClr val="000090"/>
              </a:solidFill>
            </a:endParaRPr>
          </a:p>
        </p:txBody>
      </p:sp>
    </p:spTree>
    <p:extLst>
      <p:ext uri="{BB962C8B-B14F-4D97-AF65-F5344CB8AC3E}">
        <p14:creationId xmlns:p14="http://schemas.microsoft.com/office/powerpoint/2010/main" val="10060402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10"/>
          <p:cNvSpPr>
            <a:spLocks noChangeArrowheads="1"/>
          </p:cNvSpPr>
          <p:nvPr/>
        </p:nvSpPr>
        <p:spPr bwMode="auto">
          <a:xfrm>
            <a:off x="2667000" y="1828800"/>
            <a:ext cx="4953000" cy="26670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a:solidFill>
                <a:prstClr val="white"/>
              </a:solidFill>
            </a:endParaRPr>
          </a:p>
        </p:txBody>
      </p:sp>
      <p:sp>
        <p:nvSpPr>
          <p:cNvPr id="192513" name="Rectangle 2"/>
          <p:cNvSpPr>
            <a:spLocks noGrp="1" noChangeArrowheads="1"/>
          </p:cNvSpPr>
          <p:nvPr>
            <p:ph type="title"/>
          </p:nvPr>
        </p:nvSpPr>
        <p:spPr/>
        <p:txBody>
          <a:bodyPr/>
          <a:lstStyle/>
          <a:p>
            <a:r>
              <a:rPr lang="en-US" dirty="0">
                <a:latin typeface="Arial" charset="0"/>
                <a:ea typeface="ＭＳ Ｐゴシック" charset="0"/>
              </a:rPr>
              <a:t>Unix </a:t>
            </a:r>
            <a:r>
              <a:rPr lang="en-US" dirty="0" smtClean="0">
                <a:latin typeface="Arial" charset="0"/>
                <a:ea typeface="ＭＳ Ｐゴシック" charset="0"/>
              </a:rPr>
              <a:t>“file descriptors” </a:t>
            </a:r>
            <a:r>
              <a:rPr lang="en-US" dirty="0">
                <a:latin typeface="Arial" charset="0"/>
                <a:ea typeface="ＭＳ Ｐゴシック" charset="0"/>
              </a:rPr>
              <a:t>i</a:t>
            </a:r>
            <a:r>
              <a:rPr lang="en-US" dirty="0" smtClean="0">
                <a:latin typeface="Arial" charset="0"/>
                <a:ea typeface="ＭＳ Ｐゴシック" charset="0"/>
              </a:rPr>
              <a:t>llustrated</a:t>
            </a:r>
            <a:endParaRPr lang="en-US" dirty="0">
              <a:latin typeface="Arial" charset="0"/>
              <a:ea typeface="ＭＳ Ｐゴシック" charset="0"/>
            </a:endParaRPr>
          </a:p>
        </p:txBody>
      </p:sp>
      <p:sp>
        <p:nvSpPr>
          <p:cNvPr id="979971" name="Text Box 3"/>
          <p:cNvSpPr txBox="1">
            <a:spLocks noChangeArrowheads="1"/>
          </p:cNvSpPr>
          <p:nvPr/>
        </p:nvSpPr>
        <p:spPr bwMode="auto">
          <a:xfrm>
            <a:off x="838200" y="1447800"/>
            <a:ext cx="1524927"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8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dirty="0"/>
              <a:t>user space</a:t>
            </a:r>
            <a:endParaRPr lang="en-US" sz="2000" dirty="0"/>
          </a:p>
        </p:txBody>
      </p:sp>
      <p:grpSp>
        <p:nvGrpSpPr>
          <p:cNvPr id="192515" name="Group 5"/>
          <p:cNvGrpSpPr>
            <a:grpSpLocks/>
          </p:cNvGrpSpPr>
          <p:nvPr/>
        </p:nvGrpSpPr>
        <p:grpSpPr bwMode="auto">
          <a:xfrm>
            <a:off x="3297238" y="2028825"/>
            <a:ext cx="120650" cy="1019175"/>
            <a:chOff x="3171" y="2705"/>
            <a:chExt cx="46" cy="390"/>
          </a:xfrm>
        </p:grpSpPr>
        <p:grpSp>
          <p:nvGrpSpPr>
            <p:cNvPr id="192554" name="Group 6"/>
            <p:cNvGrpSpPr>
              <a:grpSpLocks/>
            </p:cNvGrpSpPr>
            <p:nvPr/>
          </p:nvGrpSpPr>
          <p:grpSpPr bwMode="auto">
            <a:xfrm>
              <a:off x="3171" y="2900"/>
              <a:ext cx="46" cy="195"/>
              <a:chOff x="1296" y="1104"/>
              <a:chExt cx="96" cy="96"/>
            </a:xfrm>
          </p:grpSpPr>
          <p:grpSp>
            <p:nvGrpSpPr>
              <p:cNvPr id="192562" name="Group 7"/>
              <p:cNvGrpSpPr>
                <a:grpSpLocks/>
              </p:cNvGrpSpPr>
              <p:nvPr/>
            </p:nvGrpSpPr>
            <p:grpSpPr bwMode="auto">
              <a:xfrm>
                <a:off x="1296" y="1152"/>
                <a:ext cx="96" cy="48"/>
                <a:chOff x="1296" y="1152"/>
                <a:chExt cx="96" cy="96"/>
              </a:xfrm>
            </p:grpSpPr>
            <p:sp>
              <p:nvSpPr>
                <p:cNvPr id="979976" name="AutoShape 8"/>
                <p:cNvSpPr>
                  <a:spLocks noChangeArrowheads="1"/>
                </p:cNvSpPr>
                <p:nvPr/>
              </p:nvSpPr>
              <p:spPr bwMode="auto">
                <a:xfrm>
                  <a:off x="1296" y="1200"/>
                  <a:ext cx="96" cy="48"/>
                </a:xfrm>
                <a:prstGeom prst="flowChartProcess">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sp>
              <p:nvSpPr>
                <p:cNvPr id="979977" name="AutoShape 9"/>
                <p:cNvSpPr>
                  <a:spLocks noChangeArrowheads="1"/>
                </p:cNvSpPr>
                <p:nvPr/>
              </p:nvSpPr>
              <p:spPr bwMode="auto">
                <a:xfrm>
                  <a:off x="1296" y="1152"/>
                  <a:ext cx="96" cy="48"/>
                </a:xfrm>
                <a:prstGeom prst="flowChartProcess">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grpSp>
          <p:grpSp>
            <p:nvGrpSpPr>
              <p:cNvPr id="192563" name="Group 10"/>
              <p:cNvGrpSpPr>
                <a:grpSpLocks/>
              </p:cNvGrpSpPr>
              <p:nvPr/>
            </p:nvGrpSpPr>
            <p:grpSpPr bwMode="auto">
              <a:xfrm>
                <a:off x="1296" y="1104"/>
                <a:ext cx="96" cy="48"/>
                <a:chOff x="1296" y="1152"/>
                <a:chExt cx="96" cy="96"/>
              </a:xfrm>
            </p:grpSpPr>
            <p:sp>
              <p:nvSpPr>
                <p:cNvPr id="979979" name="AutoShape 11"/>
                <p:cNvSpPr>
                  <a:spLocks noChangeArrowheads="1"/>
                </p:cNvSpPr>
                <p:nvPr/>
              </p:nvSpPr>
              <p:spPr bwMode="auto">
                <a:xfrm>
                  <a:off x="1296" y="1200"/>
                  <a:ext cx="96" cy="48"/>
                </a:xfrm>
                <a:prstGeom prst="flowChartProcess">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sp>
              <p:nvSpPr>
                <p:cNvPr id="979980" name="AutoShape 12"/>
                <p:cNvSpPr>
                  <a:spLocks noChangeArrowheads="1"/>
                </p:cNvSpPr>
                <p:nvPr/>
              </p:nvSpPr>
              <p:spPr bwMode="auto">
                <a:xfrm>
                  <a:off x="1296" y="1152"/>
                  <a:ext cx="96" cy="48"/>
                </a:xfrm>
                <a:prstGeom prst="flowChartProcess">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grpSp>
        </p:grpSp>
        <p:grpSp>
          <p:nvGrpSpPr>
            <p:cNvPr id="192555" name="Group 13"/>
            <p:cNvGrpSpPr>
              <a:grpSpLocks/>
            </p:cNvGrpSpPr>
            <p:nvPr/>
          </p:nvGrpSpPr>
          <p:grpSpPr bwMode="auto">
            <a:xfrm>
              <a:off x="3171" y="2705"/>
              <a:ext cx="46" cy="195"/>
              <a:chOff x="1296" y="1104"/>
              <a:chExt cx="96" cy="96"/>
            </a:xfrm>
          </p:grpSpPr>
          <p:grpSp>
            <p:nvGrpSpPr>
              <p:cNvPr id="192556" name="Group 14"/>
              <p:cNvGrpSpPr>
                <a:grpSpLocks/>
              </p:cNvGrpSpPr>
              <p:nvPr/>
            </p:nvGrpSpPr>
            <p:grpSpPr bwMode="auto">
              <a:xfrm>
                <a:off x="1296" y="1152"/>
                <a:ext cx="96" cy="48"/>
                <a:chOff x="1296" y="1152"/>
                <a:chExt cx="96" cy="96"/>
              </a:xfrm>
            </p:grpSpPr>
            <p:sp>
              <p:nvSpPr>
                <p:cNvPr id="979983" name="AutoShape 15"/>
                <p:cNvSpPr>
                  <a:spLocks noChangeArrowheads="1"/>
                </p:cNvSpPr>
                <p:nvPr/>
              </p:nvSpPr>
              <p:spPr bwMode="auto">
                <a:xfrm>
                  <a:off x="1296" y="1200"/>
                  <a:ext cx="96" cy="48"/>
                </a:xfrm>
                <a:prstGeom prst="flowChartProcess">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sp>
              <p:nvSpPr>
                <p:cNvPr id="979984" name="AutoShape 16"/>
                <p:cNvSpPr>
                  <a:spLocks noChangeArrowheads="1"/>
                </p:cNvSpPr>
                <p:nvPr/>
              </p:nvSpPr>
              <p:spPr bwMode="auto">
                <a:xfrm>
                  <a:off x="1296" y="1152"/>
                  <a:ext cx="96" cy="48"/>
                </a:xfrm>
                <a:prstGeom prst="flowChartProcess">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grpSp>
          <p:grpSp>
            <p:nvGrpSpPr>
              <p:cNvPr id="192557" name="Group 17"/>
              <p:cNvGrpSpPr>
                <a:grpSpLocks/>
              </p:cNvGrpSpPr>
              <p:nvPr/>
            </p:nvGrpSpPr>
            <p:grpSpPr bwMode="auto">
              <a:xfrm>
                <a:off x="1296" y="1104"/>
                <a:ext cx="96" cy="48"/>
                <a:chOff x="1296" y="1152"/>
                <a:chExt cx="96" cy="96"/>
              </a:xfrm>
            </p:grpSpPr>
            <p:sp>
              <p:nvSpPr>
                <p:cNvPr id="979986" name="AutoShape 18"/>
                <p:cNvSpPr>
                  <a:spLocks noChangeArrowheads="1"/>
                </p:cNvSpPr>
                <p:nvPr/>
              </p:nvSpPr>
              <p:spPr bwMode="auto">
                <a:xfrm>
                  <a:off x="1296" y="1200"/>
                  <a:ext cx="96" cy="48"/>
                </a:xfrm>
                <a:prstGeom prst="flowChartProcess">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sp>
              <p:nvSpPr>
                <p:cNvPr id="979987" name="AutoShape 19"/>
                <p:cNvSpPr>
                  <a:spLocks noChangeArrowheads="1"/>
                </p:cNvSpPr>
                <p:nvPr/>
              </p:nvSpPr>
              <p:spPr bwMode="auto">
                <a:xfrm>
                  <a:off x="1296" y="1152"/>
                  <a:ext cx="96" cy="48"/>
                </a:xfrm>
                <a:prstGeom prst="flowChartProcess">
                  <a:avLst/>
                </a:prstGeom>
                <a:solidFill>
                  <a:schemeClr val="accent1"/>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grpSp>
        </p:grpSp>
      </p:grpSp>
      <p:grpSp>
        <p:nvGrpSpPr>
          <p:cNvPr id="5" name="Group 4"/>
          <p:cNvGrpSpPr/>
          <p:nvPr/>
        </p:nvGrpSpPr>
        <p:grpSpPr>
          <a:xfrm>
            <a:off x="1066800" y="1828800"/>
            <a:ext cx="1219200" cy="2666999"/>
            <a:chOff x="1289050" y="2270125"/>
            <a:chExt cx="695325" cy="973138"/>
          </a:xfrm>
        </p:grpSpPr>
        <p:sp>
          <p:nvSpPr>
            <p:cNvPr id="979989" name="AutoShape 21"/>
            <p:cNvSpPr>
              <a:spLocks noChangeArrowheads="1"/>
            </p:cNvSpPr>
            <p:nvPr/>
          </p:nvSpPr>
          <p:spPr bwMode="auto">
            <a:xfrm>
              <a:off x="1289050" y="2270125"/>
              <a:ext cx="695325" cy="193675"/>
            </a:xfrm>
            <a:prstGeom prst="flowChartProcess">
              <a:avLst/>
            </a:prstGeom>
            <a:solidFill>
              <a:srgbClr val="3366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400"/>
            </a:p>
          </p:txBody>
        </p:sp>
        <p:sp>
          <p:nvSpPr>
            <p:cNvPr id="979990" name="AutoShape 22"/>
            <p:cNvSpPr>
              <a:spLocks noChangeArrowheads="1"/>
            </p:cNvSpPr>
            <p:nvPr/>
          </p:nvSpPr>
          <p:spPr bwMode="auto">
            <a:xfrm>
              <a:off x="1289050" y="2463800"/>
              <a:ext cx="695325" cy="195263"/>
            </a:xfrm>
            <a:prstGeom prst="flowChartProcess">
              <a:avLst/>
            </a:prstGeom>
            <a:solidFill>
              <a:srgbClr val="008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400"/>
            </a:p>
          </p:txBody>
        </p:sp>
        <p:sp>
          <p:nvSpPr>
            <p:cNvPr id="979991" name="AutoShape 23"/>
            <p:cNvSpPr>
              <a:spLocks noChangeArrowheads="1"/>
            </p:cNvSpPr>
            <p:nvPr/>
          </p:nvSpPr>
          <p:spPr bwMode="auto">
            <a:xfrm>
              <a:off x="1289050" y="2659063"/>
              <a:ext cx="695325" cy="236537"/>
            </a:xfrm>
            <a:prstGeom prst="flowChartProcess">
              <a:avLst/>
            </a:prstGeom>
            <a:solidFill>
              <a:srgbClr val="6666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p>
          </p:txBody>
        </p:sp>
        <p:sp>
          <p:nvSpPr>
            <p:cNvPr id="979992" name="AutoShape 24"/>
            <p:cNvSpPr>
              <a:spLocks noChangeArrowheads="1"/>
            </p:cNvSpPr>
            <p:nvPr/>
          </p:nvSpPr>
          <p:spPr bwMode="auto">
            <a:xfrm>
              <a:off x="1289050" y="2852738"/>
              <a:ext cx="695325" cy="196850"/>
            </a:xfrm>
            <a:prstGeom prst="flowChartProcess">
              <a:avLst/>
            </a:prstGeom>
            <a:solidFill>
              <a:srgbClr val="96969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600"/>
            </a:p>
          </p:txBody>
        </p:sp>
        <p:sp>
          <p:nvSpPr>
            <p:cNvPr id="979993" name="AutoShape 25"/>
            <p:cNvSpPr>
              <a:spLocks noChangeArrowheads="1"/>
            </p:cNvSpPr>
            <p:nvPr/>
          </p:nvSpPr>
          <p:spPr bwMode="auto">
            <a:xfrm>
              <a:off x="1289050" y="3049588"/>
              <a:ext cx="695325" cy="193675"/>
            </a:xfrm>
            <a:prstGeom prst="flowChartProcess">
              <a:avLst/>
            </a:prstGeom>
            <a:solidFill>
              <a:srgbClr val="9933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nchorCtr="1"/>
            <a:lstStyle/>
            <a:p>
              <a:pPr algn="ctr">
                <a:defRPr/>
              </a:pPr>
              <a:endParaRPr lang="en-US" sz="1600"/>
            </a:p>
          </p:txBody>
        </p:sp>
      </p:grpSp>
      <p:sp>
        <p:nvSpPr>
          <p:cNvPr id="979994" name="Line 26"/>
          <p:cNvSpPr>
            <a:spLocks noChangeShapeType="1"/>
          </p:cNvSpPr>
          <p:nvPr/>
        </p:nvSpPr>
        <p:spPr bwMode="auto">
          <a:xfrm>
            <a:off x="2667000" y="1828800"/>
            <a:ext cx="0" cy="2667000"/>
          </a:xfrm>
          <a:prstGeom prst="line">
            <a:avLst/>
          </a:prstGeom>
          <a:noFill/>
          <a:ln w="57150" cmpd="sng">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defRPr/>
            </a:pPr>
            <a:endParaRPr lang="en-US"/>
          </a:p>
        </p:txBody>
      </p:sp>
      <p:sp>
        <p:nvSpPr>
          <p:cNvPr id="979995" name="Rectangle 27"/>
          <p:cNvSpPr>
            <a:spLocks noChangeArrowheads="1"/>
          </p:cNvSpPr>
          <p:nvPr/>
        </p:nvSpPr>
        <p:spPr bwMode="auto">
          <a:xfrm>
            <a:off x="6405563" y="2419350"/>
            <a:ext cx="1004887" cy="400050"/>
          </a:xfrm>
          <a:prstGeom prst="rect">
            <a:avLst/>
          </a:prstGeom>
          <a:solidFill>
            <a:srgbClr val="FFFFFF"/>
          </a:solidFill>
          <a:ln w="9525">
            <a:solidFill>
              <a:srgbClr val="003366"/>
            </a:solidFill>
            <a:miter lim="800000"/>
            <a:headEnd type="none" w="sm" len="sm"/>
            <a:tailEnd type="none" w="sm" len="sm"/>
          </a:ln>
          <a:effectLst/>
          <a:extLst/>
        </p:spPr>
        <p:txBody>
          <a:bodyPr anchor="ctr">
            <a:spAutoFit/>
          </a:bodyPr>
          <a:lstStyle/>
          <a:p>
            <a:pPr algn="ctr">
              <a:defRPr/>
            </a:pPr>
            <a:r>
              <a:rPr lang="en-US" sz="2000" dirty="0">
                <a:solidFill>
                  <a:srgbClr val="000000"/>
                </a:solidFill>
              </a:rPr>
              <a:t>pipe</a:t>
            </a:r>
            <a:endParaRPr lang="en-US" sz="3200" dirty="0">
              <a:solidFill>
                <a:srgbClr val="000000"/>
              </a:solidFill>
            </a:endParaRPr>
          </a:p>
        </p:txBody>
      </p:sp>
      <p:sp>
        <p:nvSpPr>
          <p:cNvPr id="979996" name="Rectangle 28"/>
          <p:cNvSpPr>
            <a:spLocks noChangeArrowheads="1"/>
          </p:cNvSpPr>
          <p:nvPr/>
        </p:nvSpPr>
        <p:spPr bwMode="auto">
          <a:xfrm>
            <a:off x="6405563" y="1885950"/>
            <a:ext cx="1004887" cy="400050"/>
          </a:xfrm>
          <a:prstGeom prst="rect">
            <a:avLst/>
          </a:prstGeom>
          <a:solidFill>
            <a:srgbClr val="FFFFFF"/>
          </a:solidFill>
          <a:ln w="9525">
            <a:solidFill>
              <a:srgbClr val="003366"/>
            </a:solidFill>
            <a:miter lim="800000"/>
            <a:headEnd type="none" w="sm" len="sm"/>
            <a:tailEnd type="none" w="sm" len="sm"/>
          </a:ln>
          <a:effectLst/>
          <a:extLst/>
        </p:spPr>
        <p:txBody>
          <a:bodyPr anchor="ctr">
            <a:spAutoFit/>
          </a:bodyPr>
          <a:lstStyle/>
          <a:p>
            <a:pPr algn="ctr">
              <a:defRPr/>
            </a:pPr>
            <a:r>
              <a:rPr lang="en-US" sz="2000" dirty="0">
                <a:solidFill>
                  <a:srgbClr val="000000"/>
                </a:solidFill>
              </a:rPr>
              <a:t>file</a:t>
            </a:r>
            <a:endParaRPr lang="en-US" dirty="0">
              <a:solidFill>
                <a:srgbClr val="000000"/>
              </a:solidFill>
            </a:endParaRPr>
          </a:p>
        </p:txBody>
      </p:sp>
      <p:sp>
        <p:nvSpPr>
          <p:cNvPr id="979997" name="Rectangle 29"/>
          <p:cNvSpPr>
            <a:spLocks noChangeArrowheads="1"/>
          </p:cNvSpPr>
          <p:nvPr/>
        </p:nvSpPr>
        <p:spPr bwMode="auto">
          <a:xfrm>
            <a:off x="6405563" y="2952750"/>
            <a:ext cx="1004887" cy="401638"/>
          </a:xfrm>
          <a:prstGeom prst="rect">
            <a:avLst/>
          </a:prstGeom>
          <a:solidFill>
            <a:srgbClr val="FFFFFF"/>
          </a:solidFill>
          <a:ln w="9525">
            <a:solidFill>
              <a:srgbClr val="003366"/>
            </a:solidFill>
            <a:miter lim="800000"/>
            <a:headEnd type="none" w="sm" len="sm"/>
            <a:tailEnd type="none" w="sm" len="sm"/>
          </a:ln>
          <a:effectLst/>
          <a:extLst/>
        </p:spPr>
        <p:txBody>
          <a:bodyPr anchor="ctr">
            <a:spAutoFit/>
          </a:bodyPr>
          <a:lstStyle/>
          <a:p>
            <a:pPr algn="ctr">
              <a:defRPr/>
            </a:pPr>
            <a:r>
              <a:rPr lang="en-US" sz="2000" dirty="0">
                <a:solidFill>
                  <a:srgbClr val="000000"/>
                </a:solidFill>
              </a:rPr>
              <a:t>socket</a:t>
            </a:r>
            <a:endParaRPr lang="en-US" sz="3200" dirty="0">
              <a:solidFill>
                <a:srgbClr val="000000"/>
              </a:solidFill>
            </a:endParaRPr>
          </a:p>
        </p:txBody>
      </p:sp>
      <p:cxnSp>
        <p:nvCxnSpPr>
          <p:cNvPr id="979998" name="AutoShape 30"/>
          <p:cNvCxnSpPr>
            <a:cxnSpLocks noChangeShapeType="1"/>
            <a:stCxn id="980019" idx="3"/>
            <a:endCxn id="979996" idx="1"/>
          </p:cNvCxnSpPr>
          <p:nvPr/>
        </p:nvCxnSpPr>
        <p:spPr bwMode="auto">
          <a:xfrm flipV="1">
            <a:off x="5443538" y="2085975"/>
            <a:ext cx="962025" cy="381994"/>
          </a:xfrm>
          <a:prstGeom prst="curvedConnector3">
            <a:avLst>
              <a:gd name="adj1" fmla="val 50000"/>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79999" name="AutoShape 31"/>
          <p:cNvCxnSpPr>
            <a:cxnSpLocks noChangeShapeType="1"/>
            <a:stCxn id="980012" idx="3"/>
            <a:endCxn id="979997" idx="1"/>
          </p:cNvCxnSpPr>
          <p:nvPr/>
        </p:nvCxnSpPr>
        <p:spPr bwMode="auto">
          <a:xfrm flipV="1">
            <a:off x="5443538" y="3153569"/>
            <a:ext cx="962025" cy="138313"/>
          </a:xfrm>
          <a:prstGeom prst="curvedConnector3">
            <a:avLst>
              <a:gd name="adj1" fmla="val 50000"/>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80000" name="AutoShape 32"/>
          <p:cNvCxnSpPr>
            <a:cxnSpLocks noChangeShapeType="1"/>
            <a:stCxn id="980016" idx="3"/>
            <a:endCxn id="979995" idx="1"/>
          </p:cNvCxnSpPr>
          <p:nvPr/>
        </p:nvCxnSpPr>
        <p:spPr bwMode="auto">
          <a:xfrm flipV="1">
            <a:off x="5443538" y="2619375"/>
            <a:ext cx="962025" cy="260551"/>
          </a:xfrm>
          <a:prstGeom prst="curvedConnector3">
            <a:avLst>
              <a:gd name="adj1" fmla="val 50000"/>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80001" name="Text Box 33"/>
          <p:cNvSpPr txBox="1">
            <a:spLocks noChangeArrowheads="1"/>
          </p:cNvSpPr>
          <p:nvPr/>
        </p:nvSpPr>
        <p:spPr bwMode="auto">
          <a:xfrm>
            <a:off x="2633393" y="2990850"/>
            <a:ext cx="1538828"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8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solidFill>
                  <a:srgbClr val="000000"/>
                </a:solidFill>
              </a:rPr>
              <a:t>p</a:t>
            </a:r>
            <a:r>
              <a:rPr lang="en-US" sz="2000" dirty="0" smtClean="0">
                <a:solidFill>
                  <a:srgbClr val="000000"/>
                </a:solidFill>
              </a:rPr>
              <a:t>er-process</a:t>
            </a:r>
            <a:endParaRPr lang="en-US" sz="2000" dirty="0">
              <a:solidFill>
                <a:srgbClr val="000000"/>
              </a:solidFill>
            </a:endParaRPr>
          </a:p>
          <a:p>
            <a:pPr algn="ctr">
              <a:defRPr/>
            </a:pPr>
            <a:r>
              <a:rPr lang="en-US" sz="2000" b="1" dirty="0">
                <a:solidFill>
                  <a:srgbClr val="000000"/>
                </a:solidFill>
              </a:rPr>
              <a:t>descriptor</a:t>
            </a:r>
          </a:p>
          <a:p>
            <a:pPr algn="ctr">
              <a:defRPr/>
            </a:pPr>
            <a:r>
              <a:rPr lang="en-US" sz="2000" b="1" dirty="0">
                <a:solidFill>
                  <a:srgbClr val="000000"/>
                </a:solidFill>
              </a:rPr>
              <a:t>table</a:t>
            </a:r>
            <a:endParaRPr lang="en-US" sz="1400" b="1" dirty="0">
              <a:solidFill>
                <a:srgbClr val="000000"/>
              </a:solidFill>
            </a:endParaRPr>
          </a:p>
        </p:txBody>
      </p:sp>
      <p:sp>
        <p:nvSpPr>
          <p:cNvPr id="980002" name="Text Box 34"/>
          <p:cNvSpPr txBox="1">
            <a:spLocks noChangeArrowheads="1"/>
          </p:cNvSpPr>
          <p:nvPr/>
        </p:nvSpPr>
        <p:spPr bwMode="auto">
          <a:xfrm>
            <a:off x="2740025" y="1465263"/>
            <a:ext cx="1738827"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8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dirty="0"/>
              <a:t>k</a:t>
            </a:r>
            <a:r>
              <a:rPr lang="en-US" sz="2000" b="1" dirty="0" smtClean="0"/>
              <a:t>ernel space</a:t>
            </a:r>
            <a:endParaRPr lang="en-US" sz="2000" dirty="0"/>
          </a:p>
        </p:txBody>
      </p:sp>
      <p:sp>
        <p:nvSpPr>
          <p:cNvPr id="980003" name="Oval 35"/>
          <p:cNvSpPr>
            <a:spLocks noChangeArrowheads="1"/>
          </p:cNvSpPr>
          <p:nvPr/>
        </p:nvSpPr>
        <p:spPr bwMode="auto">
          <a:xfrm>
            <a:off x="6865938" y="3962400"/>
            <a:ext cx="133350" cy="123825"/>
          </a:xfrm>
          <a:prstGeom prst="ellipse">
            <a:avLst/>
          </a:prstGeom>
          <a:solidFill>
            <a:srgbClr val="0000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80004" name="Oval 36"/>
          <p:cNvSpPr>
            <a:spLocks noChangeArrowheads="1"/>
          </p:cNvSpPr>
          <p:nvPr/>
        </p:nvSpPr>
        <p:spPr bwMode="auto">
          <a:xfrm>
            <a:off x="6865938" y="4213225"/>
            <a:ext cx="133350" cy="123825"/>
          </a:xfrm>
          <a:prstGeom prst="ellipse">
            <a:avLst/>
          </a:prstGeom>
          <a:solidFill>
            <a:srgbClr val="0000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nvGrpSpPr>
          <p:cNvPr id="192534" name="Group 38"/>
          <p:cNvGrpSpPr>
            <a:grpSpLocks/>
          </p:cNvGrpSpPr>
          <p:nvPr/>
        </p:nvGrpSpPr>
        <p:grpSpPr bwMode="auto">
          <a:xfrm>
            <a:off x="4940300" y="2159000"/>
            <a:ext cx="503238" cy="1647825"/>
            <a:chOff x="3171" y="2705"/>
            <a:chExt cx="46" cy="390"/>
          </a:xfrm>
        </p:grpSpPr>
        <p:grpSp>
          <p:nvGrpSpPr>
            <p:cNvPr id="192540" name="Group 39"/>
            <p:cNvGrpSpPr>
              <a:grpSpLocks/>
            </p:cNvGrpSpPr>
            <p:nvPr/>
          </p:nvGrpSpPr>
          <p:grpSpPr bwMode="auto">
            <a:xfrm>
              <a:off x="3171" y="2900"/>
              <a:ext cx="46" cy="195"/>
              <a:chOff x="1296" y="1104"/>
              <a:chExt cx="96" cy="96"/>
            </a:xfrm>
          </p:grpSpPr>
          <p:grpSp>
            <p:nvGrpSpPr>
              <p:cNvPr id="192548" name="Group 40"/>
              <p:cNvGrpSpPr>
                <a:grpSpLocks/>
              </p:cNvGrpSpPr>
              <p:nvPr/>
            </p:nvGrpSpPr>
            <p:grpSpPr bwMode="auto">
              <a:xfrm>
                <a:off x="1296" y="1152"/>
                <a:ext cx="96" cy="48"/>
                <a:chOff x="1296" y="1152"/>
                <a:chExt cx="96" cy="96"/>
              </a:xfrm>
            </p:grpSpPr>
            <p:sp>
              <p:nvSpPr>
                <p:cNvPr id="980009" name="AutoShape 41"/>
                <p:cNvSpPr>
                  <a:spLocks noChangeArrowheads="1"/>
                </p:cNvSpPr>
                <p:nvPr/>
              </p:nvSpPr>
              <p:spPr bwMode="auto">
                <a:xfrm>
                  <a:off x="1296" y="1200"/>
                  <a:ext cx="96" cy="48"/>
                </a:xfrm>
                <a:prstGeom prst="flowChartProcess">
                  <a:avLst/>
                </a:prstGeom>
                <a:solidFill>
                  <a:srgbClr val="C0C0C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sp>
              <p:nvSpPr>
                <p:cNvPr id="980010" name="AutoShape 42"/>
                <p:cNvSpPr>
                  <a:spLocks noChangeArrowheads="1"/>
                </p:cNvSpPr>
                <p:nvPr/>
              </p:nvSpPr>
              <p:spPr bwMode="auto">
                <a:xfrm>
                  <a:off x="1296" y="1152"/>
                  <a:ext cx="96" cy="48"/>
                </a:xfrm>
                <a:prstGeom prst="flowChartProcess">
                  <a:avLst/>
                </a:prstGeom>
                <a:solidFill>
                  <a:srgbClr val="C0C0C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grpSp>
          <p:grpSp>
            <p:nvGrpSpPr>
              <p:cNvPr id="192549" name="Group 43"/>
              <p:cNvGrpSpPr>
                <a:grpSpLocks/>
              </p:cNvGrpSpPr>
              <p:nvPr/>
            </p:nvGrpSpPr>
            <p:grpSpPr bwMode="auto">
              <a:xfrm>
                <a:off x="1296" y="1104"/>
                <a:ext cx="96" cy="48"/>
                <a:chOff x="1296" y="1152"/>
                <a:chExt cx="96" cy="96"/>
              </a:xfrm>
            </p:grpSpPr>
            <p:sp>
              <p:nvSpPr>
                <p:cNvPr id="980012" name="AutoShape 44"/>
                <p:cNvSpPr>
                  <a:spLocks noChangeArrowheads="1"/>
                </p:cNvSpPr>
                <p:nvPr/>
              </p:nvSpPr>
              <p:spPr bwMode="auto">
                <a:xfrm>
                  <a:off x="1296" y="1200"/>
                  <a:ext cx="96" cy="48"/>
                </a:xfrm>
                <a:prstGeom prst="flowChartProcess">
                  <a:avLst/>
                </a:prstGeom>
                <a:solidFill>
                  <a:srgbClr val="C0C0C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sp>
              <p:nvSpPr>
                <p:cNvPr id="980013" name="AutoShape 45"/>
                <p:cNvSpPr>
                  <a:spLocks noChangeArrowheads="1"/>
                </p:cNvSpPr>
                <p:nvPr/>
              </p:nvSpPr>
              <p:spPr bwMode="auto">
                <a:xfrm>
                  <a:off x="1296" y="1152"/>
                  <a:ext cx="96" cy="48"/>
                </a:xfrm>
                <a:prstGeom prst="flowChartProcess">
                  <a:avLst/>
                </a:prstGeom>
                <a:solidFill>
                  <a:srgbClr val="C0C0C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grpSp>
        </p:grpSp>
        <p:grpSp>
          <p:nvGrpSpPr>
            <p:cNvPr id="192541" name="Group 46"/>
            <p:cNvGrpSpPr>
              <a:grpSpLocks/>
            </p:cNvGrpSpPr>
            <p:nvPr/>
          </p:nvGrpSpPr>
          <p:grpSpPr bwMode="auto">
            <a:xfrm>
              <a:off x="3171" y="2705"/>
              <a:ext cx="46" cy="195"/>
              <a:chOff x="1296" y="1104"/>
              <a:chExt cx="96" cy="96"/>
            </a:xfrm>
          </p:grpSpPr>
          <p:grpSp>
            <p:nvGrpSpPr>
              <p:cNvPr id="192542" name="Group 47"/>
              <p:cNvGrpSpPr>
                <a:grpSpLocks/>
              </p:cNvGrpSpPr>
              <p:nvPr/>
            </p:nvGrpSpPr>
            <p:grpSpPr bwMode="auto">
              <a:xfrm>
                <a:off x="1296" y="1152"/>
                <a:ext cx="96" cy="48"/>
                <a:chOff x="1296" y="1152"/>
                <a:chExt cx="96" cy="96"/>
              </a:xfrm>
            </p:grpSpPr>
            <p:sp>
              <p:nvSpPr>
                <p:cNvPr id="980016" name="AutoShape 48"/>
                <p:cNvSpPr>
                  <a:spLocks noChangeArrowheads="1"/>
                </p:cNvSpPr>
                <p:nvPr/>
              </p:nvSpPr>
              <p:spPr bwMode="auto">
                <a:xfrm>
                  <a:off x="1296" y="1200"/>
                  <a:ext cx="96" cy="48"/>
                </a:xfrm>
                <a:prstGeom prst="flowChartProcess">
                  <a:avLst/>
                </a:prstGeom>
                <a:solidFill>
                  <a:srgbClr val="C0C0C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sp>
              <p:nvSpPr>
                <p:cNvPr id="980017" name="AutoShape 49"/>
                <p:cNvSpPr>
                  <a:spLocks noChangeArrowheads="1"/>
                </p:cNvSpPr>
                <p:nvPr/>
              </p:nvSpPr>
              <p:spPr bwMode="auto">
                <a:xfrm>
                  <a:off x="1296" y="1152"/>
                  <a:ext cx="96" cy="48"/>
                </a:xfrm>
                <a:prstGeom prst="flowChartProcess">
                  <a:avLst/>
                </a:prstGeom>
                <a:solidFill>
                  <a:srgbClr val="C0C0C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grpSp>
          <p:grpSp>
            <p:nvGrpSpPr>
              <p:cNvPr id="192543" name="Group 50"/>
              <p:cNvGrpSpPr>
                <a:grpSpLocks/>
              </p:cNvGrpSpPr>
              <p:nvPr/>
            </p:nvGrpSpPr>
            <p:grpSpPr bwMode="auto">
              <a:xfrm>
                <a:off x="1296" y="1104"/>
                <a:ext cx="96" cy="48"/>
                <a:chOff x="1296" y="1152"/>
                <a:chExt cx="96" cy="96"/>
              </a:xfrm>
            </p:grpSpPr>
            <p:sp>
              <p:nvSpPr>
                <p:cNvPr id="980019" name="AutoShape 51"/>
                <p:cNvSpPr>
                  <a:spLocks noChangeArrowheads="1"/>
                </p:cNvSpPr>
                <p:nvPr/>
              </p:nvSpPr>
              <p:spPr bwMode="auto">
                <a:xfrm>
                  <a:off x="1296" y="1200"/>
                  <a:ext cx="96" cy="48"/>
                </a:xfrm>
                <a:prstGeom prst="flowChartProcess">
                  <a:avLst/>
                </a:prstGeom>
                <a:solidFill>
                  <a:srgbClr val="C0C0C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sp>
              <p:nvSpPr>
                <p:cNvPr id="980020" name="AutoShape 52"/>
                <p:cNvSpPr>
                  <a:spLocks noChangeArrowheads="1"/>
                </p:cNvSpPr>
                <p:nvPr/>
              </p:nvSpPr>
              <p:spPr bwMode="auto">
                <a:xfrm>
                  <a:off x="1296" y="1152"/>
                  <a:ext cx="96" cy="48"/>
                </a:xfrm>
                <a:prstGeom prst="flowChartProcess">
                  <a:avLst/>
                </a:prstGeom>
                <a:solidFill>
                  <a:srgbClr val="C0C0C0"/>
                </a:solidFill>
                <a:ln w="317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200"/>
                </a:p>
              </p:txBody>
            </p:sp>
          </p:grpSp>
        </p:grpSp>
      </p:grpSp>
      <p:cxnSp>
        <p:nvCxnSpPr>
          <p:cNvPr id="980021" name="AutoShape 53"/>
          <p:cNvCxnSpPr>
            <a:cxnSpLocks noChangeShapeType="1"/>
            <a:stCxn id="979987" idx="3"/>
            <a:endCxn id="980012" idx="1"/>
          </p:cNvCxnSpPr>
          <p:nvPr/>
        </p:nvCxnSpPr>
        <p:spPr bwMode="auto">
          <a:xfrm>
            <a:off x="3417888" y="2093913"/>
            <a:ext cx="1522412" cy="1198562"/>
          </a:xfrm>
          <a:prstGeom prst="curvedConnector3">
            <a:avLst>
              <a:gd name="adj1" fmla="val 49949"/>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80022" name="Text Box 54"/>
          <p:cNvSpPr txBox="1">
            <a:spLocks noChangeArrowheads="1"/>
          </p:cNvSpPr>
          <p:nvPr/>
        </p:nvSpPr>
        <p:spPr bwMode="auto">
          <a:xfrm>
            <a:off x="4087812" y="3810000"/>
            <a:ext cx="2084388"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8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2000" dirty="0">
                <a:solidFill>
                  <a:srgbClr val="000000"/>
                </a:solidFill>
              </a:rPr>
              <a:t>s</a:t>
            </a:r>
            <a:r>
              <a:rPr lang="en-US" sz="2000" dirty="0" smtClean="0">
                <a:solidFill>
                  <a:srgbClr val="000000"/>
                </a:solidFill>
              </a:rPr>
              <a:t>ystem-wide </a:t>
            </a:r>
            <a:r>
              <a:rPr lang="en-US" sz="2000" b="1" dirty="0" smtClean="0">
                <a:solidFill>
                  <a:srgbClr val="000000"/>
                </a:solidFill>
              </a:rPr>
              <a:t>open </a:t>
            </a:r>
            <a:r>
              <a:rPr lang="en-US" sz="2000" b="1" dirty="0">
                <a:solidFill>
                  <a:srgbClr val="000000"/>
                </a:solidFill>
              </a:rPr>
              <a:t>file </a:t>
            </a:r>
            <a:r>
              <a:rPr lang="en-US" sz="2000" b="1" dirty="0" smtClean="0">
                <a:solidFill>
                  <a:srgbClr val="000000"/>
                </a:solidFill>
              </a:rPr>
              <a:t>table</a:t>
            </a:r>
            <a:endParaRPr lang="en-US" sz="1800" b="1" dirty="0">
              <a:solidFill>
                <a:srgbClr val="000000"/>
              </a:solidFill>
            </a:endParaRPr>
          </a:p>
        </p:txBody>
      </p:sp>
      <p:sp>
        <p:nvSpPr>
          <p:cNvPr id="980023" name="Rectangle 55"/>
          <p:cNvSpPr>
            <a:spLocks noChangeArrowheads="1"/>
          </p:cNvSpPr>
          <p:nvPr/>
        </p:nvSpPr>
        <p:spPr bwMode="auto">
          <a:xfrm>
            <a:off x="6418263" y="3486150"/>
            <a:ext cx="1004887" cy="400050"/>
          </a:xfrm>
          <a:prstGeom prst="rect">
            <a:avLst/>
          </a:prstGeom>
          <a:solidFill>
            <a:srgbClr val="FFFFFF"/>
          </a:solidFill>
          <a:ln w="9525">
            <a:solidFill>
              <a:srgbClr val="003366"/>
            </a:solidFill>
            <a:miter lim="800000"/>
            <a:headEnd type="none" w="sm" len="sm"/>
            <a:tailEnd type="none" w="sm" len="sm"/>
          </a:ln>
          <a:effectLst/>
          <a:extLst/>
        </p:spPr>
        <p:txBody>
          <a:bodyPr anchor="ctr">
            <a:spAutoFit/>
          </a:bodyPr>
          <a:lstStyle/>
          <a:p>
            <a:pPr algn="ctr">
              <a:defRPr/>
            </a:pPr>
            <a:r>
              <a:rPr lang="en-US" sz="2000" dirty="0" err="1">
                <a:solidFill>
                  <a:srgbClr val="000000"/>
                </a:solidFill>
              </a:rPr>
              <a:t>tty</a:t>
            </a:r>
            <a:endParaRPr lang="en-US" dirty="0">
              <a:solidFill>
                <a:srgbClr val="000000"/>
              </a:solidFill>
            </a:endParaRPr>
          </a:p>
        </p:txBody>
      </p:sp>
      <p:sp>
        <p:nvSpPr>
          <p:cNvPr id="980024" name="Rectangle 56"/>
          <p:cNvSpPr>
            <a:spLocks noChangeArrowheads="1"/>
          </p:cNvSpPr>
          <p:nvPr/>
        </p:nvSpPr>
        <p:spPr bwMode="auto">
          <a:xfrm>
            <a:off x="7543800" y="2362200"/>
            <a:ext cx="1474788" cy="825500"/>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defRPr/>
            </a:pPr>
            <a:r>
              <a:rPr lang="en-US" sz="1600" u="sng" dirty="0">
                <a:solidFill>
                  <a:schemeClr val="hlink"/>
                </a:solidFill>
              </a:rPr>
              <a:t>Disclaimer</a:t>
            </a:r>
            <a:r>
              <a:rPr lang="en-US" sz="1600" dirty="0">
                <a:solidFill>
                  <a:schemeClr val="hlink"/>
                </a:solidFill>
              </a:rPr>
              <a:t>: this drawing is </a:t>
            </a:r>
            <a:r>
              <a:rPr lang="en-US" sz="1600" dirty="0" smtClean="0">
                <a:solidFill>
                  <a:schemeClr val="hlink"/>
                </a:solidFill>
              </a:rPr>
              <a:t>oversimplified</a:t>
            </a:r>
            <a:endParaRPr lang="en-US" sz="1800" dirty="0">
              <a:solidFill>
                <a:schemeClr val="hlink"/>
              </a:solidFill>
            </a:endParaRPr>
          </a:p>
        </p:txBody>
      </p:sp>
      <p:sp>
        <p:nvSpPr>
          <p:cNvPr id="980025" name="Rectangle 57"/>
          <p:cNvSpPr>
            <a:spLocks noChangeArrowheads="1"/>
          </p:cNvSpPr>
          <p:nvPr/>
        </p:nvSpPr>
        <p:spPr bwMode="auto">
          <a:xfrm>
            <a:off x="609600" y="5504765"/>
            <a:ext cx="5681662" cy="677108"/>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lvl="1">
              <a:defRPr/>
            </a:pPr>
            <a:endParaRPr lang="en-US" sz="2000" dirty="0" smtClean="0">
              <a:solidFill>
                <a:srgbClr val="000000"/>
              </a:solidFill>
            </a:endParaRPr>
          </a:p>
          <a:p>
            <a:pPr lvl="1">
              <a:defRPr/>
            </a:pPr>
            <a:endParaRPr lang="en-US" sz="1800" dirty="0">
              <a:solidFill>
                <a:srgbClr val="000000"/>
              </a:solidFill>
            </a:endParaRPr>
          </a:p>
        </p:txBody>
      </p:sp>
      <p:cxnSp>
        <p:nvCxnSpPr>
          <p:cNvPr id="58" name="AutoShape 31"/>
          <p:cNvCxnSpPr>
            <a:cxnSpLocks noChangeShapeType="1"/>
            <a:stCxn id="980010" idx="3"/>
            <a:endCxn id="980023" idx="1"/>
          </p:cNvCxnSpPr>
          <p:nvPr/>
        </p:nvCxnSpPr>
        <p:spPr bwMode="auto">
          <a:xfrm>
            <a:off x="5443538" y="3497860"/>
            <a:ext cx="974725" cy="188315"/>
          </a:xfrm>
          <a:prstGeom prst="curvedConnector3">
            <a:avLst>
              <a:gd name="adj1" fmla="val 50000"/>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79988" name="AutoShape 20"/>
          <p:cNvCxnSpPr>
            <a:cxnSpLocks noChangeShapeType="1"/>
            <a:endCxn id="979987" idx="1"/>
          </p:cNvCxnSpPr>
          <p:nvPr/>
        </p:nvCxnSpPr>
        <p:spPr bwMode="auto">
          <a:xfrm flipV="1">
            <a:off x="1905000" y="2092524"/>
            <a:ext cx="1392238" cy="574476"/>
          </a:xfrm>
          <a:prstGeom prst="curvedConnector3">
            <a:avLst>
              <a:gd name="adj1" fmla="val 50000"/>
            </a:avLst>
          </a:prstGeom>
          <a:noFill/>
          <a:ln w="28575" cmpd="sng">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5" name="Text Box 54"/>
          <p:cNvSpPr txBox="1">
            <a:spLocks noChangeArrowheads="1"/>
          </p:cNvSpPr>
          <p:nvPr/>
        </p:nvSpPr>
        <p:spPr bwMode="auto">
          <a:xfrm>
            <a:off x="3581400" y="2343150"/>
            <a:ext cx="1066800" cy="369332"/>
          </a:xfrm>
          <a:prstGeom prst="rect">
            <a:avLst/>
          </a:prstGeom>
          <a:solidFill>
            <a:srgbClr val="99CCFF"/>
          </a:solidFill>
          <a:ln w="9525">
            <a:noFill/>
            <a:miter lim="800000"/>
            <a:headEnd type="none" w="sm" len="sm"/>
            <a:tailEnd type="none" w="sm" len="sm"/>
          </a:ln>
          <a:extLst/>
        </p:spPr>
        <p:txBody>
          <a:bodyPr wrap="none" anchor="ctr"/>
          <a:lstStyle>
            <a:defPPr>
              <a:defRPr lang="en-GB"/>
            </a:defPPr>
            <a:lvl1pPr algn="ctr">
              <a:buClr>
                <a:srgbClr val="000000"/>
              </a:buClr>
              <a:buSzPct val="100000"/>
              <a:buFont typeface="Times New Roman" charset="0"/>
              <a:buNone/>
              <a:defRPr sz="1800">
                <a:solidFill>
                  <a:prstClr val="white"/>
                </a:solidFill>
              </a:defRPr>
            </a:lvl1pPr>
          </a:lstStyle>
          <a:p>
            <a:r>
              <a:rPr lang="en-US" dirty="0">
                <a:solidFill>
                  <a:schemeClr val="tx1"/>
                </a:solidFill>
              </a:rPr>
              <a:t>pointer</a:t>
            </a:r>
          </a:p>
        </p:txBody>
      </p:sp>
      <p:sp>
        <p:nvSpPr>
          <p:cNvPr id="66" name="Rectangle 65"/>
          <p:cNvSpPr/>
          <p:nvPr/>
        </p:nvSpPr>
        <p:spPr>
          <a:xfrm>
            <a:off x="533400" y="4876800"/>
            <a:ext cx="8458200" cy="623248"/>
          </a:xfrm>
          <a:prstGeom prst="rect">
            <a:avLst/>
          </a:prstGeom>
        </p:spPr>
        <p:txBody>
          <a:bodyPr wrap="square">
            <a:spAutoFit/>
          </a:bodyPr>
          <a:lstStyle/>
          <a:p>
            <a:pPr defTabSz="914400" fontAlgn="auto">
              <a:lnSpc>
                <a:spcPct val="85000"/>
              </a:lnSpc>
              <a:spcBef>
                <a:spcPts val="0"/>
              </a:spcBef>
              <a:spcAft>
                <a:spcPts val="0"/>
              </a:spcAft>
              <a:defRPr/>
            </a:pPr>
            <a:r>
              <a:rPr lang="en-US" sz="2000" kern="0" dirty="0" smtClean="0">
                <a:solidFill>
                  <a:schemeClr val="accent3"/>
                </a:solidFill>
              </a:rPr>
              <a:t>Processes often reference OS kernel objects </a:t>
            </a:r>
            <a:r>
              <a:rPr lang="en-US" sz="2000" kern="0" dirty="0" smtClean="0">
                <a:solidFill>
                  <a:schemeClr val="accent3"/>
                </a:solidFill>
              </a:rPr>
              <a:t>with integers that index into a table of pointers in the kernel.  (</a:t>
            </a:r>
            <a:r>
              <a:rPr lang="en-US" sz="2000" b="1" kern="0" dirty="0" smtClean="0">
                <a:solidFill>
                  <a:schemeClr val="accent3"/>
                </a:solidFill>
              </a:rPr>
              <a:t>Why</a:t>
            </a:r>
            <a:r>
              <a:rPr lang="en-US" sz="2000" kern="0" dirty="0" smtClean="0">
                <a:solidFill>
                  <a:schemeClr val="accent3"/>
                </a:solidFill>
              </a:rPr>
              <a:t>?)  Windows </a:t>
            </a:r>
            <a:r>
              <a:rPr lang="en-US" sz="2000" kern="0" dirty="0" smtClean="0">
                <a:solidFill>
                  <a:schemeClr val="accent3"/>
                </a:solidFill>
              </a:rPr>
              <a:t>calls them </a:t>
            </a:r>
            <a:r>
              <a:rPr lang="en-US" sz="2000" b="1" kern="0" dirty="0" smtClean="0">
                <a:solidFill>
                  <a:srgbClr val="800000"/>
                </a:solidFill>
              </a:rPr>
              <a:t>handles</a:t>
            </a:r>
            <a:r>
              <a:rPr lang="en-US" sz="2000" kern="0" dirty="0" smtClean="0">
                <a:solidFill>
                  <a:schemeClr val="accent3"/>
                </a:solidFill>
              </a:rPr>
              <a:t>.</a:t>
            </a:r>
            <a:endParaRPr lang="en-US" sz="3600" b="1" kern="0" dirty="0">
              <a:solidFill>
                <a:schemeClr val="accent3"/>
              </a:solidFill>
            </a:endParaRPr>
          </a:p>
        </p:txBody>
      </p:sp>
      <p:sp>
        <p:nvSpPr>
          <p:cNvPr id="68" name="Rectangle 67"/>
          <p:cNvSpPr/>
          <p:nvPr/>
        </p:nvSpPr>
        <p:spPr>
          <a:xfrm>
            <a:off x="533400" y="5701352"/>
            <a:ext cx="8458200" cy="884858"/>
          </a:xfrm>
          <a:prstGeom prst="rect">
            <a:avLst/>
          </a:prstGeom>
        </p:spPr>
        <p:txBody>
          <a:bodyPr wrap="square">
            <a:spAutoFit/>
          </a:bodyPr>
          <a:lstStyle/>
          <a:p>
            <a:pPr defTabSz="914400" fontAlgn="auto">
              <a:lnSpc>
                <a:spcPct val="85000"/>
              </a:lnSpc>
              <a:spcBef>
                <a:spcPts val="0"/>
              </a:spcBef>
              <a:spcAft>
                <a:spcPts val="0"/>
              </a:spcAft>
              <a:defRPr/>
            </a:pPr>
            <a:r>
              <a:rPr lang="en-US" sz="2000" kern="0" dirty="0" smtClean="0">
                <a:solidFill>
                  <a:schemeClr val="accent3"/>
                </a:solidFill>
              </a:rPr>
              <a:t>In Unix, processes may share I/O objects (i.e., “</a:t>
            </a:r>
            <a:r>
              <a:rPr lang="en-US" sz="2000" kern="0" dirty="0" smtClean="0">
                <a:solidFill>
                  <a:schemeClr val="accent3"/>
                </a:solidFill>
              </a:rPr>
              <a:t>files</a:t>
            </a:r>
            <a:r>
              <a:rPr lang="en-US" sz="2000" kern="0" dirty="0" smtClean="0">
                <a:solidFill>
                  <a:schemeClr val="accent3"/>
                </a:solidFill>
              </a:rPr>
              <a:t>”: </a:t>
            </a:r>
            <a:r>
              <a:rPr lang="en-US" sz="2000" kern="0" dirty="0" smtClean="0">
                <a:solidFill>
                  <a:schemeClr val="accent3"/>
                </a:solidFill>
              </a:rPr>
              <a:t>in Unix </a:t>
            </a:r>
            <a:r>
              <a:rPr lang="en-US" sz="2000" kern="0" dirty="0" smtClean="0">
                <a:solidFill>
                  <a:schemeClr val="accent3"/>
                </a:solidFill>
              </a:rPr>
              <a:t>“everything is a file”).   But the descriptor name space is per-process: </a:t>
            </a:r>
            <a:r>
              <a:rPr lang="en-US" sz="2000" b="1" kern="0" dirty="0" smtClean="0">
                <a:solidFill>
                  <a:schemeClr val="accent3"/>
                </a:solidFill>
              </a:rPr>
              <a:t>fork</a:t>
            </a:r>
            <a:r>
              <a:rPr lang="en-US" sz="2000" kern="0" dirty="0" smtClean="0">
                <a:solidFill>
                  <a:schemeClr val="accent3"/>
                </a:solidFill>
              </a:rPr>
              <a:t> clones parent descriptor table for child, but then they may diverge.</a:t>
            </a:r>
            <a:endParaRPr lang="en-US" sz="3600" b="1" kern="0" dirty="0">
              <a:solidFill>
                <a:schemeClr val="accent3"/>
              </a:solidFill>
            </a:endParaRPr>
          </a:p>
        </p:txBody>
      </p:sp>
      <p:sp>
        <p:nvSpPr>
          <p:cNvPr id="62" name="Text Box 54"/>
          <p:cNvSpPr txBox="1">
            <a:spLocks noChangeArrowheads="1"/>
          </p:cNvSpPr>
          <p:nvPr/>
        </p:nvSpPr>
        <p:spPr bwMode="auto">
          <a:xfrm>
            <a:off x="2743200" y="2286000"/>
            <a:ext cx="533400" cy="369332"/>
          </a:xfrm>
          <a:prstGeom prst="rect">
            <a:avLst/>
          </a:prstGeom>
          <a:solidFill>
            <a:srgbClr val="99CCFF"/>
          </a:solidFill>
          <a:ln w="9525">
            <a:noFill/>
            <a:miter lim="800000"/>
            <a:headEnd type="none" w="sm" len="sm"/>
            <a:tailEnd type="none" w="sm" len="sm"/>
          </a:ln>
          <a:extLst/>
        </p:spPr>
        <p:txBody>
          <a:bodyPr wrap="none" anchor="ctr"/>
          <a:lstStyle>
            <a:defPPr>
              <a:defRPr lang="en-GB"/>
            </a:defPPr>
            <a:lvl1pPr algn="ctr">
              <a:buClr>
                <a:srgbClr val="000000"/>
              </a:buClr>
              <a:buSzPct val="100000"/>
              <a:buFont typeface="Times New Roman" charset="0"/>
              <a:buNone/>
              <a:defRPr sz="1800">
                <a:solidFill>
                  <a:prstClr val="white"/>
                </a:solidFill>
              </a:defRPr>
            </a:lvl1pPr>
          </a:lstStyle>
          <a:p>
            <a:r>
              <a:rPr lang="en-US" dirty="0" err="1">
                <a:solidFill>
                  <a:schemeClr val="tx1"/>
                </a:solidFill>
              </a:rPr>
              <a:t>i</a:t>
            </a:r>
            <a:r>
              <a:rPr lang="en-US" dirty="0" err="1" smtClean="0">
                <a:solidFill>
                  <a:schemeClr val="tx1"/>
                </a:solidFill>
              </a:rPr>
              <a:t>nt</a:t>
            </a:r>
            <a:r>
              <a:rPr lang="en-US" dirty="0" smtClean="0">
                <a:solidFill>
                  <a:schemeClr val="tx1"/>
                </a:solidFill>
              </a:rPr>
              <a:t> </a:t>
            </a:r>
            <a:r>
              <a:rPr lang="en-US" dirty="0" err="1" smtClean="0">
                <a:solidFill>
                  <a:schemeClr val="tx1"/>
                </a:solidFill>
              </a:rPr>
              <a:t>fd</a:t>
            </a:r>
            <a:endParaRPr lang="en-US" dirty="0">
              <a:solidFill>
                <a:schemeClr val="tx1"/>
              </a:solidFill>
            </a:endParaRPr>
          </a:p>
        </p:txBody>
      </p:sp>
    </p:spTree>
    <p:extLst>
      <p:ext uri="{BB962C8B-B14F-4D97-AF65-F5344CB8AC3E}">
        <p14:creationId xmlns:p14="http://schemas.microsoft.com/office/powerpoint/2010/main" val="16240087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nvPr>
        </p:nvSpPr>
        <p:spPr/>
        <p:txBody>
          <a:bodyPr/>
          <a:lstStyle/>
          <a:p>
            <a:r>
              <a:rPr lang="en-US" dirty="0" smtClean="0">
                <a:latin typeface="Arial" charset="0"/>
                <a:ea typeface="ＭＳ Ｐゴシック" charset="0"/>
              </a:rPr>
              <a:t>Unix I/O: the basics</a:t>
            </a:r>
            <a:endParaRPr lang="en-US" dirty="0">
              <a:latin typeface="Arial" charset="0"/>
              <a:ea typeface="ＭＳ Ｐゴシック" charset="0"/>
            </a:endParaRPr>
          </a:p>
        </p:txBody>
      </p:sp>
      <p:sp>
        <p:nvSpPr>
          <p:cNvPr id="9" name="Text Box 3"/>
          <p:cNvSpPr txBox="1">
            <a:spLocks noChangeArrowheads="1"/>
          </p:cNvSpPr>
          <p:nvPr/>
        </p:nvSpPr>
        <p:spPr bwMode="auto">
          <a:xfrm>
            <a:off x="434975" y="1951356"/>
            <a:ext cx="6651625" cy="3883114"/>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auto" hangingPunct="1">
              <a:lnSpc>
                <a:spcPct val="80000"/>
              </a:lnSpc>
              <a:spcBef>
                <a:spcPts val="0"/>
              </a:spcBef>
              <a:spcAft>
                <a:spcPts val="200"/>
              </a:spcAft>
              <a:defRPr/>
            </a:pPr>
            <a:r>
              <a:rPr lang="da-DK" sz="2000" kern="0" dirty="0" err="1">
                <a:solidFill>
                  <a:srgbClr val="000000"/>
                </a:solidFill>
              </a:rPr>
              <a:t>char</a:t>
            </a:r>
            <a:r>
              <a:rPr lang="da-DK" sz="2000" kern="0" dirty="0">
                <a:solidFill>
                  <a:srgbClr val="000000"/>
                </a:solidFill>
              </a:rPr>
              <a:t> </a:t>
            </a:r>
            <a:r>
              <a:rPr lang="da-DK" sz="2000" kern="0" dirty="0" err="1">
                <a:solidFill>
                  <a:srgbClr val="000000"/>
                </a:solidFill>
              </a:rPr>
              <a:t>buf</a:t>
            </a:r>
            <a:r>
              <a:rPr lang="da-DK" sz="2000" kern="0" dirty="0">
                <a:solidFill>
                  <a:srgbClr val="000000"/>
                </a:solidFill>
              </a:rPr>
              <a:t>[BUFSIZE];</a:t>
            </a:r>
          </a:p>
          <a:p>
            <a:pPr defTabSz="914400" eaLnBrk="1" fontAlgn="auto" hangingPunct="1">
              <a:lnSpc>
                <a:spcPct val="80000"/>
              </a:lnSpc>
              <a:spcBef>
                <a:spcPts val="0"/>
              </a:spcBef>
              <a:spcAft>
                <a:spcPts val="200"/>
              </a:spcAft>
              <a:defRPr/>
            </a:pPr>
            <a:r>
              <a:rPr lang="en-US" sz="2000" kern="0" dirty="0" err="1" smtClean="0">
                <a:solidFill>
                  <a:srgbClr val="000000"/>
                </a:solidFill>
              </a:rPr>
              <a:t>size_t</a:t>
            </a:r>
            <a:r>
              <a:rPr lang="en-US" sz="2000" kern="0" dirty="0" smtClean="0">
                <a:solidFill>
                  <a:srgbClr val="000000"/>
                </a:solidFill>
              </a:rPr>
              <a:t> count = 5; </a:t>
            </a:r>
          </a:p>
          <a:p>
            <a:pPr defTabSz="914400" eaLnBrk="1" fontAlgn="auto" hangingPunct="1">
              <a:lnSpc>
                <a:spcPct val="80000"/>
              </a:lnSpc>
              <a:spcBef>
                <a:spcPts val="0"/>
              </a:spcBef>
              <a:spcAft>
                <a:spcPts val="200"/>
              </a:spcAft>
              <a:defRPr/>
            </a:pPr>
            <a:endParaRPr lang="en-US" sz="2000" kern="0" dirty="0" smtClean="0">
              <a:solidFill>
                <a:srgbClr val="000000"/>
              </a:solidFill>
            </a:endParaRPr>
          </a:p>
          <a:p>
            <a:pPr defTabSz="914400" eaLnBrk="1" fontAlgn="auto" hangingPunct="1">
              <a:lnSpc>
                <a:spcPct val="80000"/>
              </a:lnSpc>
              <a:spcBef>
                <a:spcPts val="0"/>
              </a:spcBef>
              <a:spcAft>
                <a:spcPts val="200"/>
              </a:spcAft>
              <a:defRPr/>
            </a:pPr>
            <a:r>
              <a:rPr lang="en-US" sz="2000" kern="0" dirty="0">
                <a:solidFill>
                  <a:srgbClr val="000000"/>
                </a:solidFill>
              </a:rPr>
              <a:t>c</a:t>
            </a:r>
            <a:r>
              <a:rPr lang="en-US" sz="2000" kern="0" dirty="0" smtClean="0">
                <a:solidFill>
                  <a:srgbClr val="000000"/>
                </a:solidFill>
              </a:rPr>
              <a:t>ount = </a:t>
            </a:r>
            <a:r>
              <a:rPr lang="en-US" sz="2000" b="1" kern="0" dirty="0" smtClean="0">
                <a:solidFill>
                  <a:srgbClr val="000000"/>
                </a:solidFill>
              </a:rPr>
              <a:t>read</a:t>
            </a:r>
            <a:r>
              <a:rPr lang="en-US" sz="2000" kern="0" dirty="0" smtClean="0">
                <a:solidFill>
                  <a:srgbClr val="000000"/>
                </a:solidFill>
              </a:rPr>
              <a:t>(0, </a:t>
            </a:r>
            <a:r>
              <a:rPr lang="en-US" sz="2000" kern="0" dirty="0" err="1" smtClean="0">
                <a:solidFill>
                  <a:srgbClr val="000000"/>
                </a:solidFill>
              </a:rPr>
              <a:t>buf</a:t>
            </a:r>
            <a:r>
              <a:rPr lang="en-US" sz="2000" kern="0" dirty="0" smtClean="0">
                <a:solidFill>
                  <a:srgbClr val="000000"/>
                </a:solidFill>
              </a:rPr>
              <a:t>, count);</a:t>
            </a:r>
          </a:p>
          <a:p>
            <a:pPr defTabSz="914400" eaLnBrk="1" fontAlgn="auto" hangingPunct="1">
              <a:lnSpc>
                <a:spcPct val="80000"/>
              </a:lnSpc>
              <a:spcBef>
                <a:spcPts val="0"/>
              </a:spcBef>
              <a:spcAft>
                <a:spcPts val="200"/>
              </a:spcAft>
              <a:defRPr/>
            </a:pPr>
            <a:r>
              <a:rPr lang="en-US" sz="2000" kern="0" dirty="0" smtClean="0">
                <a:solidFill>
                  <a:srgbClr val="000000"/>
                </a:solidFill>
              </a:rPr>
              <a:t>if (count == -1)  {</a:t>
            </a:r>
          </a:p>
          <a:p>
            <a:pPr defTabSz="914400" eaLnBrk="1" fontAlgn="auto" hangingPunct="1">
              <a:lnSpc>
                <a:spcPct val="80000"/>
              </a:lnSpc>
              <a:spcBef>
                <a:spcPts val="0"/>
              </a:spcBef>
              <a:spcAft>
                <a:spcPts val="200"/>
              </a:spcAft>
              <a:defRPr/>
            </a:pPr>
            <a:r>
              <a:rPr lang="en-US" sz="2000" kern="0" dirty="0" smtClean="0">
                <a:solidFill>
                  <a:srgbClr val="000000"/>
                </a:solidFill>
              </a:rPr>
              <a:t>	</a:t>
            </a:r>
            <a:r>
              <a:rPr lang="en-US" sz="2000" kern="0" dirty="0" err="1" smtClean="0">
                <a:solidFill>
                  <a:srgbClr val="000000"/>
                </a:solidFill>
              </a:rPr>
              <a:t>perror</a:t>
            </a:r>
            <a:r>
              <a:rPr lang="en-US" sz="2000" kern="0" dirty="0">
                <a:solidFill>
                  <a:srgbClr val="000000"/>
                </a:solidFill>
              </a:rPr>
              <a:t>(</a:t>
            </a:r>
            <a:r>
              <a:rPr lang="ja-JP" altLang="en-US" sz="2000" kern="0" dirty="0" smtClean="0">
                <a:solidFill>
                  <a:srgbClr val="000000"/>
                </a:solidFill>
              </a:rPr>
              <a:t>“</a:t>
            </a:r>
            <a:r>
              <a:rPr lang="en-US" sz="2000" kern="0" dirty="0" smtClean="0">
                <a:solidFill>
                  <a:srgbClr val="000000"/>
                </a:solidFill>
              </a:rPr>
              <a:t>read failed</a:t>
            </a:r>
            <a:r>
              <a:rPr lang="ja-JP" altLang="en-US" sz="2000" kern="0" dirty="0">
                <a:solidFill>
                  <a:srgbClr val="000000"/>
                </a:solidFill>
              </a:rPr>
              <a:t>”</a:t>
            </a:r>
            <a:r>
              <a:rPr lang="en-US" sz="2000" kern="0" dirty="0">
                <a:solidFill>
                  <a:srgbClr val="000000"/>
                </a:solidFill>
              </a:rPr>
              <a:t>);</a:t>
            </a:r>
          </a:p>
          <a:p>
            <a:pPr defTabSz="914400" eaLnBrk="1" fontAlgn="auto" hangingPunct="1">
              <a:lnSpc>
                <a:spcPct val="80000"/>
              </a:lnSpc>
              <a:spcBef>
                <a:spcPts val="0"/>
              </a:spcBef>
              <a:spcAft>
                <a:spcPts val="200"/>
              </a:spcAft>
              <a:defRPr/>
            </a:pPr>
            <a:r>
              <a:rPr lang="en-US" sz="2000" kern="0" dirty="0">
                <a:solidFill>
                  <a:srgbClr val="000000"/>
                </a:solidFill>
              </a:rPr>
              <a:t>	</a:t>
            </a:r>
            <a:r>
              <a:rPr lang="en-US" sz="2000" kern="0" dirty="0" smtClean="0">
                <a:solidFill>
                  <a:srgbClr val="000000"/>
                </a:solidFill>
              </a:rPr>
              <a:t>exit</a:t>
            </a:r>
            <a:r>
              <a:rPr lang="en-US" sz="2000" kern="0" dirty="0">
                <a:solidFill>
                  <a:srgbClr val="000000"/>
                </a:solidFill>
              </a:rPr>
              <a:t>(1)</a:t>
            </a:r>
            <a:r>
              <a:rPr lang="en-US" sz="2000" kern="0" dirty="0" smtClean="0">
                <a:solidFill>
                  <a:srgbClr val="000000"/>
                </a:solidFill>
              </a:rPr>
              <a:t>;</a:t>
            </a:r>
          </a:p>
          <a:p>
            <a:pPr defTabSz="914400" eaLnBrk="1" fontAlgn="auto" hangingPunct="1">
              <a:lnSpc>
                <a:spcPct val="80000"/>
              </a:lnSpc>
              <a:spcBef>
                <a:spcPts val="0"/>
              </a:spcBef>
              <a:spcAft>
                <a:spcPts val="200"/>
              </a:spcAft>
              <a:defRPr/>
            </a:pPr>
            <a:r>
              <a:rPr lang="en-US" sz="2000" kern="0" dirty="0" smtClean="0">
                <a:solidFill>
                  <a:srgbClr val="000000"/>
                </a:solidFill>
              </a:rPr>
              <a:t>}</a:t>
            </a:r>
            <a:endParaRPr lang="en-US" sz="2000" kern="0" dirty="0">
              <a:solidFill>
                <a:srgbClr val="000000"/>
              </a:solidFill>
            </a:endParaRPr>
          </a:p>
          <a:p>
            <a:pPr defTabSz="914400" eaLnBrk="1" fontAlgn="auto" hangingPunct="1">
              <a:lnSpc>
                <a:spcPct val="80000"/>
              </a:lnSpc>
              <a:spcBef>
                <a:spcPts val="0"/>
              </a:spcBef>
              <a:spcAft>
                <a:spcPts val="200"/>
              </a:spcAft>
              <a:defRPr/>
            </a:pPr>
            <a:r>
              <a:rPr lang="en-US" sz="2000" kern="0" dirty="0">
                <a:solidFill>
                  <a:srgbClr val="000000"/>
                </a:solidFill>
              </a:rPr>
              <a:t>c</a:t>
            </a:r>
            <a:r>
              <a:rPr lang="en-US" sz="2000" kern="0" dirty="0" smtClean="0">
                <a:solidFill>
                  <a:srgbClr val="000000"/>
                </a:solidFill>
              </a:rPr>
              <a:t>ount = </a:t>
            </a:r>
            <a:r>
              <a:rPr lang="en-US" sz="2000" b="1" kern="0" dirty="0" smtClean="0">
                <a:solidFill>
                  <a:srgbClr val="000000"/>
                </a:solidFill>
              </a:rPr>
              <a:t>write</a:t>
            </a:r>
            <a:r>
              <a:rPr lang="en-US" sz="2000" kern="0" dirty="0" smtClean="0">
                <a:solidFill>
                  <a:srgbClr val="000000"/>
                </a:solidFill>
              </a:rPr>
              <a:t>(1, </a:t>
            </a:r>
            <a:r>
              <a:rPr lang="en-US" sz="2000" kern="0" dirty="0" err="1" smtClean="0">
                <a:solidFill>
                  <a:srgbClr val="000000"/>
                </a:solidFill>
              </a:rPr>
              <a:t>buf</a:t>
            </a:r>
            <a:r>
              <a:rPr lang="en-US" sz="2000" kern="0" dirty="0" smtClean="0">
                <a:solidFill>
                  <a:srgbClr val="000000"/>
                </a:solidFill>
              </a:rPr>
              <a:t>, count);</a:t>
            </a:r>
          </a:p>
          <a:p>
            <a:pPr defTabSz="914400" eaLnBrk="1" fontAlgn="auto" hangingPunct="1">
              <a:lnSpc>
                <a:spcPct val="80000"/>
              </a:lnSpc>
              <a:spcBef>
                <a:spcPts val="0"/>
              </a:spcBef>
              <a:spcAft>
                <a:spcPts val="200"/>
              </a:spcAft>
              <a:defRPr/>
            </a:pPr>
            <a:r>
              <a:rPr lang="en-US" sz="2000" kern="0" dirty="0">
                <a:solidFill>
                  <a:srgbClr val="000000"/>
                </a:solidFill>
              </a:rPr>
              <a:t>i</a:t>
            </a:r>
            <a:r>
              <a:rPr lang="en-US" sz="2000" kern="0" dirty="0" smtClean="0">
                <a:solidFill>
                  <a:srgbClr val="000000"/>
                </a:solidFill>
              </a:rPr>
              <a:t>f (count == -1) {</a:t>
            </a:r>
          </a:p>
          <a:p>
            <a:pPr defTabSz="914400" eaLnBrk="1" fontAlgn="auto" hangingPunct="1">
              <a:lnSpc>
                <a:spcPct val="80000"/>
              </a:lnSpc>
              <a:spcBef>
                <a:spcPts val="0"/>
              </a:spcBef>
              <a:spcAft>
                <a:spcPts val="200"/>
              </a:spcAft>
              <a:defRPr/>
            </a:pPr>
            <a:r>
              <a:rPr lang="en-US" sz="2000" kern="0" dirty="0" smtClean="0">
                <a:solidFill>
                  <a:srgbClr val="000000"/>
                </a:solidFill>
              </a:rPr>
              <a:t>	</a:t>
            </a:r>
            <a:r>
              <a:rPr lang="en-US" sz="2000" kern="0" dirty="0" err="1" smtClean="0">
                <a:solidFill>
                  <a:srgbClr val="000000"/>
                </a:solidFill>
              </a:rPr>
              <a:t>perror</a:t>
            </a:r>
            <a:r>
              <a:rPr lang="en-US" sz="2000" kern="0" dirty="0" smtClean="0">
                <a:solidFill>
                  <a:srgbClr val="000000"/>
                </a:solidFill>
              </a:rPr>
              <a:t>(</a:t>
            </a:r>
            <a:r>
              <a:rPr lang="ja-JP" altLang="en-US" sz="2000" kern="0" dirty="0" smtClean="0">
                <a:solidFill>
                  <a:srgbClr val="000000"/>
                </a:solidFill>
              </a:rPr>
              <a:t>“</a:t>
            </a:r>
            <a:r>
              <a:rPr lang="en-US" sz="2000" kern="0" dirty="0" smtClean="0">
                <a:solidFill>
                  <a:srgbClr val="000000"/>
                </a:solidFill>
              </a:rPr>
              <a:t>write failed</a:t>
            </a:r>
            <a:r>
              <a:rPr lang="ja-JP" altLang="en-US" sz="2000" kern="0" dirty="0" smtClean="0">
                <a:solidFill>
                  <a:srgbClr val="000000"/>
                </a:solidFill>
              </a:rPr>
              <a:t>”</a:t>
            </a:r>
            <a:r>
              <a:rPr lang="en-US" sz="2000" kern="0" dirty="0" smtClean="0">
                <a:solidFill>
                  <a:srgbClr val="000000"/>
                </a:solidFill>
              </a:rPr>
              <a:t>);</a:t>
            </a:r>
          </a:p>
          <a:p>
            <a:pPr defTabSz="914400" eaLnBrk="1" fontAlgn="auto" hangingPunct="1">
              <a:lnSpc>
                <a:spcPct val="80000"/>
              </a:lnSpc>
              <a:spcBef>
                <a:spcPts val="0"/>
              </a:spcBef>
              <a:spcAft>
                <a:spcPts val="200"/>
              </a:spcAft>
              <a:defRPr/>
            </a:pPr>
            <a:r>
              <a:rPr lang="en-US" sz="2000" kern="0" dirty="0" smtClean="0">
                <a:solidFill>
                  <a:srgbClr val="000000"/>
                </a:solidFill>
              </a:rPr>
              <a:t>	exit(1);</a:t>
            </a:r>
          </a:p>
          <a:p>
            <a:pPr defTabSz="914400" eaLnBrk="1" fontAlgn="auto" hangingPunct="1">
              <a:lnSpc>
                <a:spcPct val="80000"/>
              </a:lnSpc>
              <a:spcBef>
                <a:spcPts val="0"/>
              </a:spcBef>
              <a:spcAft>
                <a:spcPts val="200"/>
              </a:spcAft>
              <a:defRPr/>
            </a:pPr>
            <a:r>
              <a:rPr lang="en-US" sz="2000" kern="0" dirty="0" smtClean="0">
                <a:solidFill>
                  <a:srgbClr val="000000"/>
                </a:solidFill>
              </a:rPr>
              <a:t>}</a:t>
            </a:r>
          </a:p>
          <a:p>
            <a:pPr defTabSz="914400" eaLnBrk="1" fontAlgn="auto" hangingPunct="1">
              <a:lnSpc>
                <a:spcPct val="80000"/>
              </a:lnSpc>
              <a:spcBef>
                <a:spcPts val="0"/>
              </a:spcBef>
              <a:spcAft>
                <a:spcPts val="200"/>
              </a:spcAft>
              <a:defRPr/>
            </a:pPr>
            <a:r>
              <a:rPr lang="en-US" sz="2000" kern="0" dirty="0" err="1">
                <a:solidFill>
                  <a:srgbClr val="000000"/>
                </a:solidFill>
              </a:rPr>
              <a:t>f</a:t>
            </a:r>
            <a:r>
              <a:rPr lang="en-US" sz="2000" kern="0" dirty="0" err="1" smtClean="0">
                <a:solidFill>
                  <a:srgbClr val="000000"/>
                </a:solidFill>
              </a:rPr>
              <a:t>printf</a:t>
            </a:r>
            <a:r>
              <a:rPr lang="en-US" sz="2000" kern="0" dirty="0" smtClean="0">
                <a:solidFill>
                  <a:srgbClr val="000000"/>
                </a:solidFill>
              </a:rPr>
              <a:t>(</a:t>
            </a:r>
            <a:r>
              <a:rPr lang="en-US" sz="2000" kern="0" dirty="0" err="1" smtClean="0">
                <a:solidFill>
                  <a:srgbClr val="000000"/>
                </a:solidFill>
              </a:rPr>
              <a:t>stderr</a:t>
            </a:r>
            <a:r>
              <a:rPr lang="en-US" sz="2000" kern="0" dirty="0" smtClean="0">
                <a:solidFill>
                  <a:srgbClr val="000000"/>
                </a:solidFill>
              </a:rPr>
              <a:t>, “\</a:t>
            </a:r>
            <a:r>
              <a:rPr lang="en-US" sz="2000" kern="0" dirty="0" err="1" smtClean="0">
                <a:solidFill>
                  <a:srgbClr val="000000"/>
                </a:solidFill>
              </a:rPr>
              <a:t>n%zd</a:t>
            </a:r>
            <a:r>
              <a:rPr lang="en-US" sz="2000" kern="0" dirty="0" smtClean="0">
                <a:solidFill>
                  <a:srgbClr val="000000"/>
                </a:solidFill>
              </a:rPr>
              <a:t> bytes moved\n”, count);</a:t>
            </a:r>
          </a:p>
        </p:txBody>
      </p:sp>
      <p:sp>
        <p:nvSpPr>
          <p:cNvPr id="14" name="Rectangle 13"/>
          <p:cNvSpPr/>
          <p:nvPr/>
        </p:nvSpPr>
        <p:spPr>
          <a:xfrm>
            <a:off x="5867400" y="2249031"/>
            <a:ext cx="5105400" cy="2246769"/>
          </a:xfrm>
          <a:prstGeom prst="rect">
            <a:avLst/>
          </a:prstGeom>
        </p:spPr>
        <p:txBody>
          <a:bodyPr wrap="square">
            <a:spAutoFit/>
          </a:bodyPr>
          <a:lstStyle/>
          <a:p>
            <a:r>
              <a:rPr lang="en-US" sz="2000" dirty="0" smtClean="0">
                <a:solidFill>
                  <a:srgbClr val="0000FF"/>
                </a:solidFill>
              </a:rPr>
              <a:t>chase$ cc –o cat5 cat5.c</a:t>
            </a:r>
          </a:p>
          <a:p>
            <a:r>
              <a:rPr lang="en-US" sz="2000" dirty="0" smtClean="0">
                <a:solidFill>
                  <a:srgbClr val="0000FF"/>
                </a:solidFill>
              </a:rPr>
              <a:t>chase$ .</a:t>
            </a:r>
            <a:r>
              <a:rPr lang="en-US" sz="2000" dirty="0">
                <a:solidFill>
                  <a:srgbClr val="0000FF"/>
                </a:solidFill>
              </a:rPr>
              <a:t>/</a:t>
            </a:r>
            <a:r>
              <a:rPr lang="en-US" sz="2000" dirty="0" smtClean="0">
                <a:solidFill>
                  <a:srgbClr val="0000FF"/>
                </a:solidFill>
              </a:rPr>
              <a:t>cat5</a:t>
            </a:r>
          </a:p>
          <a:p>
            <a:r>
              <a:rPr lang="en-US" sz="2000" dirty="0" smtClean="0">
                <a:solidFill>
                  <a:srgbClr val="383F31"/>
                </a:solidFill>
              </a:rPr>
              <a:t>&lt;waits for </a:t>
            </a:r>
            <a:r>
              <a:rPr lang="en-US" sz="2000" dirty="0" err="1" smtClean="0">
                <a:solidFill>
                  <a:srgbClr val="383F31"/>
                </a:solidFill>
              </a:rPr>
              <a:t>tty</a:t>
            </a:r>
            <a:r>
              <a:rPr lang="en-US" sz="2000" dirty="0" smtClean="0">
                <a:solidFill>
                  <a:srgbClr val="383F31"/>
                </a:solidFill>
              </a:rPr>
              <a:t> input&gt;</a:t>
            </a:r>
            <a:endParaRPr lang="en-US" sz="2000" dirty="0">
              <a:solidFill>
                <a:srgbClr val="383F31"/>
              </a:solidFill>
            </a:endParaRPr>
          </a:p>
          <a:p>
            <a:r>
              <a:rPr lang="en-US" sz="2000" dirty="0" smtClean="0">
                <a:solidFill>
                  <a:srgbClr val="0000FF"/>
                </a:solidFill>
              </a:rPr>
              <a:t>12345</a:t>
            </a:r>
            <a:r>
              <a:rPr lang="en-US" sz="2000" dirty="0" smtClean="0">
                <a:solidFill>
                  <a:srgbClr val="383F31"/>
                </a:solidFill>
              </a:rPr>
              <a:t>&lt;enter&gt;</a:t>
            </a:r>
            <a:endParaRPr lang="en-US" sz="2000" dirty="0">
              <a:solidFill>
                <a:srgbClr val="0000FF"/>
              </a:solidFill>
            </a:endParaRPr>
          </a:p>
          <a:p>
            <a:r>
              <a:rPr lang="en-US" sz="2000" dirty="0">
                <a:solidFill>
                  <a:srgbClr val="0000FF"/>
                </a:solidFill>
              </a:rPr>
              <a:t>12345</a:t>
            </a:r>
          </a:p>
          <a:p>
            <a:r>
              <a:rPr lang="en-US" sz="2000" dirty="0">
                <a:solidFill>
                  <a:srgbClr val="0000FF"/>
                </a:solidFill>
              </a:rPr>
              <a:t>5 bytes moved</a:t>
            </a:r>
          </a:p>
          <a:p>
            <a:r>
              <a:rPr lang="en-US" sz="2000" dirty="0" smtClean="0">
                <a:solidFill>
                  <a:srgbClr val="0000FF"/>
                </a:solidFill>
              </a:rPr>
              <a:t>chase</a:t>
            </a:r>
            <a:r>
              <a:rPr lang="en-US" sz="2000" dirty="0">
                <a:solidFill>
                  <a:srgbClr val="0000FF"/>
                </a:solidFill>
              </a:rPr>
              <a:t>$ </a:t>
            </a:r>
          </a:p>
        </p:txBody>
      </p:sp>
      <p:sp>
        <p:nvSpPr>
          <p:cNvPr id="2" name="Rectangle 1"/>
          <p:cNvSpPr/>
          <p:nvPr/>
        </p:nvSpPr>
        <p:spPr>
          <a:xfrm>
            <a:off x="4789493" y="3181290"/>
            <a:ext cx="1154107" cy="400110"/>
          </a:xfrm>
          <a:prstGeom prst="rect">
            <a:avLst/>
          </a:prstGeom>
        </p:spPr>
        <p:txBody>
          <a:bodyPr wrap="none">
            <a:spAutoFit/>
          </a:bodyPr>
          <a:lstStyle/>
          <a:p>
            <a:r>
              <a:rPr lang="en-US" sz="2000" dirty="0" err="1">
                <a:solidFill>
                  <a:srgbClr val="383F31"/>
                </a:solidFill>
              </a:rPr>
              <a:t>t</a:t>
            </a:r>
            <a:r>
              <a:rPr lang="en-US" sz="2000" dirty="0" err="1" smtClean="0">
                <a:solidFill>
                  <a:srgbClr val="383F31"/>
                </a:solidFill>
              </a:rPr>
              <a:t>ty</a:t>
            </a:r>
            <a:r>
              <a:rPr lang="en-US" sz="2000" dirty="0" smtClean="0">
                <a:solidFill>
                  <a:srgbClr val="383F31"/>
                </a:solidFill>
              </a:rPr>
              <a:t> input:</a:t>
            </a:r>
            <a:endParaRPr lang="en-US" sz="2000" dirty="0"/>
          </a:p>
        </p:txBody>
      </p:sp>
      <p:sp>
        <p:nvSpPr>
          <p:cNvPr id="20" name="Rectangle 19"/>
          <p:cNvSpPr/>
          <p:nvPr/>
        </p:nvSpPr>
        <p:spPr>
          <a:xfrm>
            <a:off x="4953000" y="3429000"/>
            <a:ext cx="969010" cy="400110"/>
          </a:xfrm>
          <a:prstGeom prst="rect">
            <a:avLst/>
          </a:prstGeom>
        </p:spPr>
        <p:txBody>
          <a:bodyPr wrap="none">
            <a:spAutoFit/>
          </a:bodyPr>
          <a:lstStyle/>
          <a:p>
            <a:r>
              <a:rPr lang="en-US" sz="2000" dirty="0" smtClean="0">
                <a:solidFill>
                  <a:srgbClr val="383F31"/>
                </a:solidFill>
              </a:rPr>
              <a:t>output:</a:t>
            </a:r>
            <a:endParaRPr lang="en-US" sz="2000" dirty="0"/>
          </a:p>
        </p:txBody>
      </p:sp>
      <p:sp>
        <p:nvSpPr>
          <p:cNvPr id="21" name="Rectangle 20"/>
          <p:cNvSpPr/>
          <p:nvPr/>
        </p:nvSpPr>
        <p:spPr>
          <a:xfrm>
            <a:off x="5867400" y="5105400"/>
            <a:ext cx="2819400" cy="1511952"/>
          </a:xfrm>
          <a:prstGeom prst="rect">
            <a:avLst/>
          </a:prstGeom>
        </p:spPr>
        <p:txBody>
          <a:bodyPr wrap="square">
            <a:spAutoFit/>
          </a:bodyPr>
          <a:lstStyle/>
          <a:p>
            <a:pPr defTabSz="914400" fontAlgn="auto">
              <a:lnSpc>
                <a:spcPct val="85000"/>
              </a:lnSpc>
              <a:spcBef>
                <a:spcPts val="0"/>
              </a:spcBef>
              <a:spcAft>
                <a:spcPts val="0"/>
              </a:spcAft>
              <a:defRPr/>
            </a:pPr>
            <a:r>
              <a:rPr lang="en-US" sz="1800" kern="0" dirty="0" smtClean="0">
                <a:solidFill>
                  <a:srgbClr val="0036A6"/>
                </a:solidFill>
              </a:rPr>
              <a:t>TTY </a:t>
            </a:r>
            <a:r>
              <a:rPr lang="en-US" sz="1800" b="1" kern="0" dirty="0" smtClean="0">
                <a:solidFill>
                  <a:srgbClr val="0036A6"/>
                </a:solidFill>
              </a:rPr>
              <a:t>read</a:t>
            </a:r>
            <a:r>
              <a:rPr lang="en-US" sz="1800" kern="0" dirty="0" smtClean="0">
                <a:solidFill>
                  <a:srgbClr val="0036A6"/>
                </a:solidFill>
              </a:rPr>
              <a:t> blocks until &lt;enter&gt; or &lt;EOF&gt;, then returns all bytes entered on the line.  A </a:t>
            </a:r>
            <a:r>
              <a:rPr lang="en-US" sz="1800" b="1" kern="0" dirty="0" smtClean="0">
                <a:solidFill>
                  <a:srgbClr val="0036A6"/>
                </a:solidFill>
              </a:rPr>
              <a:t>read</a:t>
            </a:r>
            <a:r>
              <a:rPr lang="en-US" sz="1800" kern="0" dirty="0" smtClean="0">
                <a:solidFill>
                  <a:srgbClr val="0036A6"/>
                </a:solidFill>
              </a:rPr>
              <a:t> returns 0 after &lt;EOF&gt;.</a:t>
            </a:r>
          </a:p>
          <a:p>
            <a:pPr defTabSz="914400" fontAlgn="auto">
              <a:lnSpc>
                <a:spcPct val="85000"/>
              </a:lnSpc>
              <a:spcBef>
                <a:spcPts val="0"/>
              </a:spcBef>
              <a:spcAft>
                <a:spcPts val="0"/>
              </a:spcAft>
              <a:defRPr/>
            </a:pPr>
            <a:endParaRPr lang="en-US" sz="1800" kern="0" dirty="0">
              <a:solidFill>
                <a:srgbClr val="0036A6"/>
              </a:solidFill>
            </a:endParaRPr>
          </a:p>
        </p:txBody>
      </p:sp>
    </p:spTree>
    <p:extLst>
      <p:ext uri="{BB962C8B-B14F-4D97-AF65-F5344CB8AC3E}">
        <p14:creationId xmlns:p14="http://schemas.microsoft.com/office/powerpoint/2010/main" val="13030804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nvPr>
        </p:nvSpPr>
        <p:spPr/>
        <p:txBody>
          <a:bodyPr/>
          <a:lstStyle/>
          <a:p>
            <a:r>
              <a:rPr lang="en-US" dirty="0" smtClean="0">
                <a:latin typeface="Arial" charset="0"/>
                <a:ea typeface="ＭＳ Ｐゴシック" charset="0"/>
              </a:rPr>
              <a:t>Unix I/O: the basics</a:t>
            </a:r>
            <a:endParaRPr lang="en-US" dirty="0">
              <a:latin typeface="Arial" charset="0"/>
              <a:ea typeface="ＭＳ Ｐゴシック" charset="0"/>
            </a:endParaRPr>
          </a:p>
        </p:txBody>
      </p:sp>
      <p:sp>
        <p:nvSpPr>
          <p:cNvPr id="9" name="Text Box 3"/>
          <p:cNvSpPr txBox="1">
            <a:spLocks noChangeArrowheads="1"/>
          </p:cNvSpPr>
          <p:nvPr/>
        </p:nvSpPr>
        <p:spPr bwMode="auto">
          <a:xfrm>
            <a:off x="434975" y="1951356"/>
            <a:ext cx="6651625" cy="4154983"/>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auto" hangingPunct="1">
              <a:lnSpc>
                <a:spcPct val="80000"/>
              </a:lnSpc>
              <a:spcBef>
                <a:spcPts val="0"/>
              </a:spcBef>
              <a:spcAft>
                <a:spcPts val="200"/>
              </a:spcAft>
              <a:defRPr/>
            </a:pPr>
            <a:r>
              <a:rPr lang="da-DK" sz="2000" kern="0" dirty="0" err="1">
                <a:solidFill>
                  <a:srgbClr val="000000"/>
                </a:solidFill>
              </a:rPr>
              <a:t>char</a:t>
            </a:r>
            <a:r>
              <a:rPr lang="da-DK" sz="2000" kern="0" dirty="0">
                <a:solidFill>
                  <a:srgbClr val="000000"/>
                </a:solidFill>
              </a:rPr>
              <a:t> </a:t>
            </a:r>
            <a:r>
              <a:rPr lang="da-DK" sz="2000" kern="0" dirty="0" err="1">
                <a:solidFill>
                  <a:srgbClr val="000000"/>
                </a:solidFill>
              </a:rPr>
              <a:t>buf</a:t>
            </a:r>
            <a:r>
              <a:rPr lang="da-DK" sz="2000" kern="0" dirty="0">
                <a:solidFill>
                  <a:srgbClr val="000000"/>
                </a:solidFill>
              </a:rPr>
              <a:t>[BUFSIZE];</a:t>
            </a:r>
          </a:p>
          <a:p>
            <a:pPr defTabSz="914400" eaLnBrk="1" fontAlgn="auto" hangingPunct="1">
              <a:lnSpc>
                <a:spcPct val="80000"/>
              </a:lnSpc>
              <a:spcBef>
                <a:spcPts val="0"/>
              </a:spcBef>
              <a:spcAft>
                <a:spcPts val="200"/>
              </a:spcAft>
              <a:defRPr/>
            </a:pPr>
            <a:r>
              <a:rPr lang="en-US" sz="2000" kern="0" dirty="0" err="1" smtClean="0">
                <a:solidFill>
                  <a:srgbClr val="000000"/>
                </a:solidFill>
              </a:rPr>
              <a:t>size_t</a:t>
            </a:r>
            <a:r>
              <a:rPr lang="en-US" sz="2000" kern="0" dirty="0" smtClean="0">
                <a:solidFill>
                  <a:srgbClr val="000000"/>
                </a:solidFill>
              </a:rPr>
              <a:t> count = 5; </a:t>
            </a:r>
          </a:p>
          <a:p>
            <a:pPr defTabSz="914400" eaLnBrk="1" fontAlgn="auto" hangingPunct="1">
              <a:lnSpc>
                <a:spcPct val="80000"/>
              </a:lnSpc>
              <a:spcBef>
                <a:spcPts val="0"/>
              </a:spcBef>
              <a:spcAft>
                <a:spcPts val="200"/>
              </a:spcAft>
              <a:defRPr/>
            </a:pPr>
            <a:endParaRPr lang="en-US" sz="2000" kern="0" dirty="0" smtClean="0">
              <a:solidFill>
                <a:srgbClr val="000000"/>
              </a:solidFill>
            </a:endParaRPr>
          </a:p>
          <a:p>
            <a:pPr defTabSz="914400" eaLnBrk="1" fontAlgn="auto" hangingPunct="1">
              <a:lnSpc>
                <a:spcPct val="80000"/>
              </a:lnSpc>
              <a:spcBef>
                <a:spcPts val="0"/>
              </a:spcBef>
              <a:spcAft>
                <a:spcPts val="200"/>
              </a:spcAft>
              <a:defRPr/>
            </a:pPr>
            <a:r>
              <a:rPr lang="en-US" sz="2000" kern="0" dirty="0">
                <a:solidFill>
                  <a:srgbClr val="000000"/>
                </a:solidFill>
              </a:rPr>
              <a:t>c</a:t>
            </a:r>
            <a:r>
              <a:rPr lang="en-US" sz="2000" kern="0" dirty="0" smtClean="0">
                <a:solidFill>
                  <a:srgbClr val="000000"/>
                </a:solidFill>
              </a:rPr>
              <a:t>ount = </a:t>
            </a:r>
            <a:r>
              <a:rPr lang="en-US" sz="2000" b="1" kern="0" dirty="0" smtClean="0">
                <a:solidFill>
                  <a:srgbClr val="000000"/>
                </a:solidFill>
              </a:rPr>
              <a:t>read</a:t>
            </a:r>
            <a:r>
              <a:rPr lang="en-US" sz="2000" kern="0" dirty="0" smtClean="0">
                <a:solidFill>
                  <a:srgbClr val="000000"/>
                </a:solidFill>
              </a:rPr>
              <a:t>(0, </a:t>
            </a:r>
            <a:r>
              <a:rPr lang="en-US" sz="2000" kern="0" dirty="0" err="1" smtClean="0">
                <a:solidFill>
                  <a:srgbClr val="000000"/>
                </a:solidFill>
              </a:rPr>
              <a:t>buf</a:t>
            </a:r>
            <a:r>
              <a:rPr lang="en-US" sz="2000" kern="0" dirty="0" smtClean="0">
                <a:solidFill>
                  <a:srgbClr val="000000"/>
                </a:solidFill>
              </a:rPr>
              <a:t>, count);</a:t>
            </a:r>
          </a:p>
          <a:p>
            <a:pPr defTabSz="914400" eaLnBrk="1" fontAlgn="auto" hangingPunct="1">
              <a:lnSpc>
                <a:spcPct val="80000"/>
              </a:lnSpc>
              <a:spcBef>
                <a:spcPts val="0"/>
              </a:spcBef>
              <a:spcAft>
                <a:spcPts val="200"/>
              </a:spcAft>
              <a:defRPr/>
            </a:pPr>
            <a:r>
              <a:rPr lang="en-US" sz="2000" kern="0" dirty="0" smtClean="0">
                <a:solidFill>
                  <a:srgbClr val="000000"/>
                </a:solidFill>
              </a:rPr>
              <a:t>if (count == -1)  {</a:t>
            </a:r>
          </a:p>
          <a:p>
            <a:pPr defTabSz="914400" eaLnBrk="1" fontAlgn="auto" hangingPunct="1">
              <a:lnSpc>
                <a:spcPct val="80000"/>
              </a:lnSpc>
              <a:spcBef>
                <a:spcPts val="0"/>
              </a:spcBef>
              <a:spcAft>
                <a:spcPts val="200"/>
              </a:spcAft>
              <a:defRPr/>
            </a:pPr>
            <a:r>
              <a:rPr lang="en-US" sz="2000" kern="0" dirty="0" smtClean="0">
                <a:solidFill>
                  <a:srgbClr val="000000"/>
                </a:solidFill>
              </a:rPr>
              <a:t>	</a:t>
            </a:r>
            <a:r>
              <a:rPr lang="en-US" sz="2000" kern="0" dirty="0" err="1" smtClean="0">
                <a:solidFill>
                  <a:srgbClr val="000000"/>
                </a:solidFill>
              </a:rPr>
              <a:t>perror</a:t>
            </a:r>
            <a:r>
              <a:rPr lang="en-US" sz="2000" kern="0" dirty="0">
                <a:solidFill>
                  <a:srgbClr val="000000"/>
                </a:solidFill>
              </a:rPr>
              <a:t>(</a:t>
            </a:r>
            <a:r>
              <a:rPr lang="ja-JP" altLang="en-US" sz="2000" kern="0" dirty="0" smtClean="0">
                <a:solidFill>
                  <a:srgbClr val="000000"/>
                </a:solidFill>
              </a:rPr>
              <a:t>“</a:t>
            </a:r>
            <a:r>
              <a:rPr lang="en-US" sz="2000" kern="0" dirty="0" smtClean="0">
                <a:solidFill>
                  <a:srgbClr val="000000"/>
                </a:solidFill>
              </a:rPr>
              <a:t>read failed</a:t>
            </a:r>
            <a:r>
              <a:rPr lang="ja-JP" altLang="en-US" sz="2000" kern="0" dirty="0">
                <a:solidFill>
                  <a:srgbClr val="000000"/>
                </a:solidFill>
              </a:rPr>
              <a:t>”</a:t>
            </a:r>
            <a:r>
              <a:rPr lang="en-US" sz="2000" kern="0" dirty="0">
                <a:solidFill>
                  <a:srgbClr val="000000"/>
                </a:solidFill>
              </a:rPr>
              <a:t>);</a:t>
            </a:r>
          </a:p>
          <a:p>
            <a:pPr defTabSz="914400" eaLnBrk="1" fontAlgn="auto" hangingPunct="1">
              <a:lnSpc>
                <a:spcPct val="80000"/>
              </a:lnSpc>
              <a:spcBef>
                <a:spcPts val="0"/>
              </a:spcBef>
              <a:spcAft>
                <a:spcPts val="200"/>
              </a:spcAft>
              <a:defRPr/>
            </a:pPr>
            <a:r>
              <a:rPr lang="en-US" sz="2000" kern="0" dirty="0">
                <a:solidFill>
                  <a:srgbClr val="000000"/>
                </a:solidFill>
              </a:rPr>
              <a:t>	</a:t>
            </a:r>
            <a:r>
              <a:rPr lang="en-US" sz="2000" kern="0" dirty="0" smtClean="0">
                <a:solidFill>
                  <a:srgbClr val="000000"/>
                </a:solidFill>
              </a:rPr>
              <a:t>exit</a:t>
            </a:r>
            <a:r>
              <a:rPr lang="en-US" sz="2000" kern="0" dirty="0">
                <a:solidFill>
                  <a:srgbClr val="000000"/>
                </a:solidFill>
              </a:rPr>
              <a:t>(1)</a:t>
            </a:r>
            <a:r>
              <a:rPr lang="en-US" sz="2000" kern="0" dirty="0" smtClean="0">
                <a:solidFill>
                  <a:srgbClr val="000000"/>
                </a:solidFill>
              </a:rPr>
              <a:t>;</a:t>
            </a:r>
          </a:p>
          <a:p>
            <a:pPr defTabSz="914400" eaLnBrk="1" fontAlgn="auto" hangingPunct="1">
              <a:lnSpc>
                <a:spcPct val="80000"/>
              </a:lnSpc>
              <a:spcBef>
                <a:spcPts val="0"/>
              </a:spcBef>
              <a:spcAft>
                <a:spcPts val="200"/>
              </a:spcAft>
              <a:defRPr/>
            </a:pPr>
            <a:r>
              <a:rPr lang="en-US" sz="2000" kern="0" dirty="0" smtClean="0">
                <a:solidFill>
                  <a:srgbClr val="000000"/>
                </a:solidFill>
              </a:rPr>
              <a:t>}</a:t>
            </a:r>
            <a:endParaRPr lang="en-US" sz="2000" kern="0" dirty="0">
              <a:solidFill>
                <a:srgbClr val="000000"/>
              </a:solidFill>
            </a:endParaRPr>
          </a:p>
          <a:p>
            <a:pPr defTabSz="914400" eaLnBrk="1" fontAlgn="auto" hangingPunct="1">
              <a:lnSpc>
                <a:spcPct val="80000"/>
              </a:lnSpc>
              <a:spcBef>
                <a:spcPts val="0"/>
              </a:spcBef>
              <a:spcAft>
                <a:spcPts val="200"/>
              </a:spcAft>
              <a:defRPr/>
            </a:pPr>
            <a:r>
              <a:rPr lang="en-US" sz="2000" kern="0" dirty="0">
                <a:solidFill>
                  <a:srgbClr val="000000"/>
                </a:solidFill>
              </a:rPr>
              <a:t>c</a:t>
            </a:r>
            <a:r>
              <a:rPr lang="en-US" sz="2000" kern="0" dirty="0" smtClean="0">
                <a:solidFill>
                  <a:srgbClr val="000000"/>
                </a:solidFill>
              </a:rPr>
              <a:t>ount = </a:t>
            </a:r>
            <a:r>
              <a:rPr lang="en-US" sz="2000" b="1" kern="0" dirty="0" smtClean="0">
                <a:solidFill>
                  <a:srgbClr val="000000"/>
                </a:solidFill>
              </a:rPr>
              <a:t>write</a:t>
            </a:r>
            <a:r>
              <a:rPr lang="en-US" sz="2000" kern="0" dirty="0" smtClean="0">
                <a:solidFill>
                  <a:srgbClr val="000000"/>
                </a:solidFill>
              </a:rPr>
              <a:t>(1, </a:t>
            </a:r>
            <a:r>
              <a:rPr lang="en-US" sz="2000" kern="0" dirty="0" err="1" smtClean="0">
                <a:solidFill>
                  <a:srgbClr val="000000"/>
                </a:solidFill>
              </a:rPr>
              <a:t>buf</a:t>
            </a:r>
            <a:r>
              <a:rPr lang="en-US" sz="2000" kern="0" dirty="0" smtClean="0">
                <a:solidFill>
                  <a:srgbClr val="000000"/>
                </a:solidFill>
              </a:rPr>
              <a:t>, count);</a:t>
            </a:r>
          </a:p>
          <a:p>
            <a:pPr defTabSz="914400" eaLnBrk="1" fontAlgn="auto" hangingPunct="1">
              <a:lnSpc>
                <a:spcPct val="80000"/>
              </a:lnSpc>
              <a:spcBef>
                <a:spcPts val="0"/>
              </a:spcBef>
              <a:spcAft>
                <a:spcPts val="200"/>
              </a:spcAft>
              <a:defRPr/>
            </a:pPr>
            <a:r>
              <a:rPr lang="en-US" sz="2000" kern="0" dirty="0">
                <a:solidFill>
                  <a:srgbClr val="000000"/>
                </a:solidFill>
              </a:rPr>
              <a:t>i</a:t>
            </a:r>
            <a:r>
              <a:rPr lang="en-US" sz="2000" kern="0" dirty="0" smtClean="0">
                <a:solidFill>
                  <a:srgbClr val="000000"/>
                </a:solidFill>
              </a:rPr>
              <a:t>f (count == -1) {</a:t>
            </a:r>
          </a:p>
          <a:p>
            <a:pPr defTabSz="914400" eaLnBrk="1" fontAlgn="auto" hangingPunct="1">
              <a:lnSpc>
                <a:spcPct val="80000"/>
              </a:lnSpc>
              <a:spcBef>
                <a:spcPts val="0"/>
              </a:spcBef>
              <a:spcAft>
                <a:spcPts val="200"/>
              </a:spcAft>
              <a:defRPr/>
            </a:pPr>
            <a:r>
              <a:rPr lang="en-US" sz="2000" kern="0" dirty="0" smtClean="0">
                <a:solidFill>
                  <a:srgbClr val="000000"/>
                </a:solidFill>
              </a:rPr>
              <a:t>	</a:t>
            </a:r>
            <a:r>
              <a:rPr lang="en-US" sz="2000" kern="0" dirty="0" err="1" smtClean="0">
                <a:solidFill>
                  <a:srgbClr val="000000"/>
                </a:solidFill>
              </a:rPr>
              <a:t>perror</a:t>
            </a:r>
            <a:r>
              <a:rPr lang="en-US" sz="2000" kern="0" dirty="0" smtClean="0">
                <a:solidFill>
                  <a:srgbClr val="000000"/>
                </a:solidFill>
              </a:rPr>
              <a:t>(</a:t>
            </a:r>
            <a:r>
              <a:rPr lang="ja-JP" altLang="en-US" sz="2000" kern="0" dirty="0" smtClean="0">
                <a:solidFill>
                  <a:srgbClr val="000000"/>
                </a:solidFill>
              </a:rPr>
              <a:t>“</a:t>
            </a:r>
            <a:r>
              <a:rPr lang="en-US" sz="2000" kern="0" dirty="0" smtClean="0">
                <a:solidFill>
                  <a:srgbClr val="000000"/>
                </a:solidFill>
              </a:rPr>
              <a:t>write failed</a:t>
            </a:r>
            <a:r>
              <a:rPr lang="ja-JP" altLang="en-US" sz="2000" kern="0" dirty="0" smtClean="0">
                <a:solidFill>
                  <a:srgbClr val="000000"/>
                </a:solidFill>
              </a:rPr>
              <a:t>”</a:t>
            </a:r>
            <a:r>
              <a:rPr lang="en-US" sz="2000" kern="0" dirty="0" smtClean="0">
                <a:solidFill>
                  <a:srgbClr val="000000"/>
                </a:solidFill>
              </a:rPr>
              <a:t>);</a:t>
            </a:r>
          </a:p>
          <a:p>
            <a:pPr defTabSz="914400" eaLnBrk="1" fontAlgn="auto" hangingPunct="1">
              <a:lnSpc>
                <a:spcPct val="80000"/>
              </a:lnSpc>
              <a:spcBef>
                <a:spcPts val="0"/>
              </a:spcBef>
              <a:spcAft>
                <a:spcPts val="200"/>
              </a:spcAft>
              <a:defRPr/>
            </a:pPr>
            <a:r>
              <a:rPr lang="en-US" sz="2000" kern="0" dirty="0" smtClean="0">
                <a:solidFill>
                  <a:srgbClr val="000000"/>
                </a:solidFill>
              </a:rPr>
              <a:t>	exit(1);</a:t>
            </a:r>
          </a:p>
          <a:p>
            <a:pPr defTabSz="914400" eaLnBrk="1" fontAlgn="auto" hangingPunct="1">
              <a:lnSpc>
                <a:spcPct val="80000"/>
              </a:lnSpc>
              <a:spcBef>
                <a:spcPts val="0"/>
              </a:spcBef>
              <a:spcAft>
                <a:spcPts val="200"/>
              </a:spcAft>
              <a:defRPr/>
            </a:pPr>
            <a:r>
              <a:rPr lang="en-US" sz="2000" kern="0" dirty="0" smtClean="0">
                <a:solidFill>
                  <a:srgbClr val="000000"/>
                </a:solidFill>
              </a:rPr>
              <a:t>}</a:t>
            </a:r>
          </a:p>
          <a:p>
            <a:pPr defTabSz="914400" eaLnBrk="1" fontAlgn="auto" hangingPunct="1">
              <a:lnSpc>
                <a:spcPct val="80000"/>
              </a:lnSpc>
              <a:spcBef>
                <a:spcPts val="0"/>
              </a:spcBef>
              <a:spcAft>
                <a:spcPts val="200"/>
              </a:spcAft>
              <a:defRPr/>
            </a:pPr>
            <a:r>
              <a:rPr lang="en-US" sz="2000" kern="0" dirty="0" err="1">
                <a:solidFill>
                  <a:srgbClr val="000000"/>
                </a:solidFill>
              </a:rPr>
              <a:t>f</a:t>
            </a:r>
            <a:r>
              <a:rPr lang="en-US" sz="2000" kern="0" dirty="0" err="1" smtClean="0">
                <a:solidFill>
                  <a:srgbClr val="000000"/>
                </a:solidFill>
              </a:rPr>
              <a:t>printf</a:t>
            </a:r>
            <a:r>
              <a:rPr lang="en-US" sz="2000" kern="0" dirty="0" smtClean="0">
                <a:solidFill>
                  <a:srgbClr val="000000"/>
                </a:solidFill>
              </a:rPr>
              <a:t>(</a:t>
            </a:r>
            <a:r>
              <a:rPr lang="en-US" sz="2000" kern="0" dirty="0" err="1" smtClean="0">
                <a:solidFill>
                  <a:srgbClr val="000000"/>
                </a:solidFill>
              </a:rPr>
              <a:t>stderr</a:t>
            </a:r>
            <a:r>
              <a:rPr lang="en-US" sz="2000" kern="0" dirty="0" smtClean="0">
                <a:solidFill>
                  <a:srgbClr val="000000"/>
                </a:solidFill>
              </a:rPr>
              <a:t>,</a:t>
            </a:r>
          </a:p>
          <a:p>
            <a:pPr defTabSz="914400" eaLnBrk="1" fontAlgn="auto" hangingPunct="1">
              <a:lnSpc>
                <a:spcPct val="80000"/>
              </a:lnSpc>
              <a:spcBef>
                <a:spcPts val="0"/>
              </a:spcBef>
              <a:spcAft>
                <a:spcPts val="200"/>
              </a:spcAft>
              <a:defRPr/>
            </a:pPr>
            <a:r>
              <a:rPr lang="en-US" sz="2000" kern="0" dirty="0">
                <a:solidFill>
                  <a:srgbClr val="000000"/>
                </a:solidFill>
              </a:rPr>
              <a:t>	</a:t>
            </a:r>
            <a:r>
              <a:rPr lang="en-US" sz="2000" kern="0" dirty="0" smtClean="0">
                <a:solidFill>
                  <a:srgbClr val="000000"/>
                </a:solidFill>
              </a:rPr>
              <a:t>“\</a:t>
            </a:r>
            <a:r>
              <a:rPr lang="en-US" sz="2000" kern="0" dirty="0" err="1" smtClean="0">
                <a:solidFill>
                  <a:srgbClr val="000000"/>
                </a:solidFill>
              </a:rPr>
              <a:t>n%zd</a:t>
            </a:r>
            <a:r>
              <a:rPr lang="en-US" sz="2000" kern="0" dirty="0" smtClean="0">
                <a:solidFill>
                  <a:srgbClr val="000000"/>
                </a:solidFill>
              </a:rPr>
              <a:t> bytes moved\n”, count);</a:t>
            </a:r>
          </a:p>
        </p:txBody>
      </p:sp>
      <p:sp>
        <p:nvSpPr>
          <p:cNvPr id="14" name="Rectangle 13"/>
          <p:cNvSpPr/>
          <p:nvPr/>
        </p:nvSpPr>
        <p:spPr>
          <a:xfrm>
            <a:off x="5181600" y="1676400"/>
            <a:ext cx="5105400" cy="4801315"/>
          </a:xfrm>
          <a:prstGeom prst="rect">
            <a:avLst/>
          </a:prstGeom>
        </p:spPr>
        <p:txBody>
          <a:bodyPr wrap="square">
            <a:spAutoFit/>
          </a:bodyPr>
          <a:lstStyle/>
          <a:p>
            <a:r>
              <a:rPr lang="en-US" sz="1800" dirty="0" smtClean="0">
                <a:solidFill>
                  <a:srgbClr val="0000FF"/>
                </a:solidFill>
              </a:rPr>
              <a:t>chase</a:t>
            </a:r>
            <a:r>
              <a:rPr lang="en-US" sz="1800" dirty="0">
                <a:solidFill>
                  <a:srgbClr val="0000FF"/>
                </a:solidFill>
              </a:rPr>
              <a:t>$ ./cat5</a:t>
            </a:r>
          </a:p>
          <a:p>
            <a:r>
              <a:rPr lang="en-US" sz="1800" dirty="0">
                <a:solidFill>
                  <a:srgbClr val="383F31"/>
                </a:solidFill>
              </a:rPr>
              <a:t>1234</a:t>
            </a:r>
          </a:p>
          <a:p>
            <a:r>
              <a:rPr lang="en-US" sz="1800" dirty="0">
                <a:solidFill>
                  <a:srgbClr val="0000FF"/>
                </a:solidFill>
              </a:rPr>
              <a:t>1234</a:t>
            </a:r>
          </a:p>
          <a:p>
            <a:endParaRPr lang="en-US" sz="1800" dirty="0">
              <a:solidFill>
                <a:srgbClr val="0000FF"/>
              </a:solidFill>
            </a:endParaRPr>
          </a:p>
          <a:p>
            <a:r>
              <a:rPr lang="en-US" sz="1800" dirty="0">
                <a:solidFill>
                  <a:srgbClr val="0000FF"/>
                </a:solidFill>
              </a:rPr>
              <a:t>5 bytes moved</a:t>
            </a:r>
          </a:p>
          <a:p>
            <a:r>
              <a:rPr lang="en-US" sz="1800" dirty="0" smtClean="0">
                <a:solidFill>
                  <a:srgbClr val="0000FF"/>
                </a:solidFill>
              </a:rPr>
              <a:t>chase</a:t>
            </a:r>
            <a:r>
              <a:rPr lang="en-US" sz="1800" dirty="0">
                <a:solidFill>
                  <a:srgbClr val="0000FF"/>
                </a:solidFill>
              </a:rPr>
              <a:t>$ ./cat5</a:t>
            </a:r>
          </a:p>
          <a:p>
            <a:r>
              <a:rPr lang="en-US" sz="1800" dirty="0" smtClean="0">
                <a:solidFill>
                  <a:srgbClr val="383F31"/>
                </a:solidFill>
              </a:rPr>
              <a:t>123</a:t>
            </a:r>
            <a:endParaRPr lang="en-US" sz="1800" dirty="0">
              <a:solidFill>
                <a:srgbClr val="0000FF"/>
              </a:solidFill>
            </a:endParaRPr>
          </a:p>
          <a:p>
            <a:r>
              <a:rPr lang="en-US" sz="1800" dirty="0">
                <a:solidFill>
                  <a:srgbClr val="0000FF"/>
                </a:solidFill>
              </a:rPr>
              <a:t>123</a:t>
            </a:r>
          </a:p>
          <a:p>
            <a:endParaRPr lang="en-US" sz="1800" dirty="0">
              <a:solidFill>
                <a:srgbClr val="0000FF"/>
              </a:solidFill>
            </a:endParaRPr>
          </a:p>
          <a:p>
            <a:r>
              <a:rPr lang="en-US" sz="1800" dirty="0">
                <a:solidFill>
                  <a:srgbClr val="0000FF"/>
                </a:solidFill>
              </a:rPr>
              <a:t>4 bytes moved</a:t>
            </a:r>
          </a:p>
          <a:p>
            <a:r>
              <a:rPr lang="en-US" sz="1800" dirty="0" smtClean="0">
                <a:solidFill>
                  <a:srgbClr val="0000FF"/>
                </a:solidFill>
              </a:rPr>
              <a:t>chase</a:t>
            </a:r>
            <a:r>
              <a:rPr lang="en-US" sz="1800" dirty="0">
                <a:solidFill>
                  <a:srgbClr val="0000FF"/>
                </a:solidFill>
              </a:rPr>
              <a:t>$ ./cat5</a:t>
            </a:r>
          </a:p>
          <a:p>
            <a:r>
              <a:rPr lang="en-US" sz="1800" dirty="0" smtClean="0">
                <a:solidFill>
                  <a:srgbClr val="383F31"/>
                </a:solidFill>
              </a:rPr>
              <a:t>123456</a:t>
            </a:r>
            <a:endParaRPr lang="en-US" sz="1800" dirty="0">
              <a:solidFill>
                <a:srgbClr val="0000FF"/>
              </a:solidFill>
            </a:endParaRPr>
          </a:p>
          <a:p>
            <a:r>
              <a:rPr lang="en-US" sz="1800" dirty="0">
                <a:solidFill>
                  <a:srgbClr val="0000FF"/>
                </a:solidFill>
              </a:rPr>
              <a:t>12345</a:t>
            </a:r>
          </a:p>
          <a:p>
            <a:r>
              <a:rPr lang="en-US" sz="1800" dirty="0">
                <a:solidFill>
                  <a:srgbClr val="0000FF"/>
                </a:solidFill>
              </a:rPr>
              <a:t>5 bytes </a:t>
            </a:r>
            <a:r>
              <a:rPr lang="en-US" sz="1800" dirty="0" smtClean="0">
                <a:solidFill>
                  <a:srgbClr val="0000FF"/>
                </a:solidFill>
              </a:rPr>
              <a:t>moved</a:t>
            </a:r>
          </a:p>
          <a:p>
            <a:r>
              <a:rPr lang="en-US" sz="1800" dirty="0" smtClean="0">
                <a:solidFill>
                  <a:srgbClr val="0000FF"/>
                </a:solidFill>
              </a:rPr>
              <a:t>chase</a:t>
            </a:r>
            <a:r>
              <a:rPr lang="en-US" sz="1800" dirty="0">
                <a:solidFill>
                  <a:srgbClr val="0000FF"/>
                </a:solidFill>
              </a:rPr>
              <a:t>$ 6</a:t>
            </a:r>
          </a:p>
          <a:p>
            <a:r>
              <a:rPr lang="en-US" sz="1800" dirty="0">
                <a:solidFill>
                  <a:srgbClr val="0000FF"/>
                </a:solidFill>
              </a:rPr>
              <a:t>-bash: 6: command not found</a:t>
            </a:r>
          </a:p>
          <a:p>
            <a:r>
              <a:rPr lang="en-US" sz="1800" dirty="0" smtClean="0">
                <a:solidFill>
                  <a:srgbClr val="0000FF"/>
                </a:solidFill>
              </a:rPr>
              <a:t>chase</a:t>
            </a:r>
            <a:r>
              <a:rPr lang="en-US" sz="1800" dirty="0">
                <a:solidFill>
                  <a:srgbClr val="0000FF"/>
                </a:solidFill>
              </a:rPr>
              <a:t>$ </a:t>
            </a:r>
            <a:endParaRPr lang="en-US" sz="1800" dirty="0" smtClean="0">
              <a:solidFill>
                <a:srgbClr val="0000FF"/>
              </a:solidFill>
            </a:endParaRPr>
          </a:p>
        </p:txBody>
      </p:sp>
    </p:spTree>
    <p:extLst>
      <p:ext uri="{BB962C8B-B14F-4D97-AF65-F5344CB8AC3E}">
        <p14:creationId xmlns:p14="http://schemas.microsoft.com/office/powerpoint/2010/main" val="11451573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nvPr>
        </p:nvSpPr>
        <p:spPr/>
        <p:txBody>
          <a:bodyPr/>
          <a:lstStyle/>
          <a:p>
            <a:r>
              <a:rPr lang="en-US" dirty="0" smtClean="0">
                <a:latin typeface="Arial" charset="0"/>
                <a:ea typeface="ＭＳ Ｐゴシック" charset="0"/>
              </a:rPr>
              <a:t>Unix I/O: the basics</a:t>
            </a:r>
            <a:endParaRPr lang="en-US" dirty="0">
              <a:latin typeface="Arial" charset="0"/>
              <a:ea typeface="ＭＳ Ｐゴシック" charset="0"/>
            </a:endParaRPr>
          </a:p>
        </p:txBody>
      </p:sp>
      <p:sp>
        <p:nvSpPr>
          <p:cNvPr id="9" name="Text Box 3"/>
          <p:cNvSpPr txBox="1">
            <a:spLocks noChangeArrowheads="1"/>
          </p:cNvSpPr>
          <p:nvPr/>
        </p:nvSpPr>
        <p:spPr bwMode="auto">
          <a:xfrm>
            <a:off x="434975" y="1951356"/>
            <a:ext cx="6651625" cy="4154983"/>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auto" hangingPunct="1">
              <a:lnSpc>
                <a:spcPct val="80000"/>
              </a:lnSpc>
              <a:spcBef>
                <a:spcPts val="0"/>
              </a:spcBef>
              <a:spcAft>
                <a:spcPts val="200"/>
              </a:spcAft>
              <a:defRPr/>
            </a:pPr>
            <a:r>
              <a:rPr lang="da-DK" sz="2000" kern="0" dirty="0" err="1">
                <a:solidFill>
                  <a:srgbClr val="000000"/>
                </a:solidFill>
              </a:rPr>
              <a:t>char</a:t>
            </a:r>
            <a:r>
              <a:rPr lang="da-DK" sz="2000" kern="0" dirty="0">
                <a:solidFill>
                  <a:srgbClr val="000000"/>
                </a:solidFill>
              </a:rPr>
              <a:t> </a:t>
            </a:r>
            <a:r>
              <a:rPr lang="da-DK" sz="2000" kern="0" dirty="0" err="1">
                <a:solidFill>
                  <a:srgbClr val="000000"/>
                </a:solidFill>
              </a:rPr>
              <a:t>buf</a:t>
            </a:r>
            <a:r>
              <a:rPr lang="da-DK" sz="2000" kern="0" dirty="0">
                <a:solidFill>
                  <a:srgbClr val="000000"/>
                </a:solidFill>
              </a:rPr>
              <a:t>[BUFSIZE];</a:t>
            </a:r>
          </a:p>
          <a:p>
            <a:pPr defTabSz="914400" eaLnBrk="1" fontAlgn="auto" hangingPunct="1">
              <a:lnSpc>
                <a:spcPct val="80000"/>
              </a:lnSpc>
              <a:spcBef>
                <a:spcPts val="0"/>
              </a:spcBef>
              <a:spcAft>
                <a:spcPts val="200"/>
              </a:spcAft>
              <a:defRPr/>
            </a:pPr>
            <a:r>
              <a:rPr lang="en-US" sz="2000" kern="0" dirty="0" err="1" smtClean="0">
                <a:solidFill>
                  <a:srgbClr val="000000"/>
                </a:solidFill>
              </a:rPr>
              <a:t>size_t</a:t>
            </a:r>
            <a:r>
              <a:rPr lang="en-US" sz="2000" kern="0" dirty="0" smtClean="0">
                <a:solidFill>
                  <a:srgbClr val="000000"/>
                </a:solidFill>
              </a:rPr>
              <a:t> count = 5; </a:t>
            </a:r>
          </a:p>
          <a:p>
            <a:pPr defTabSz="914400" eaLnBrk="1" fontAlgn="auto" hangingPunct="1">
              <a:lnSpc>
                <a:spcPct val="80000"/>
              </a:lnSpc>
              <a:spcBef>
                <a:spcPts val="0"/>
              </a:spcBef>
              <a:spcAft>
                <a:spcPts val="200"/>
              </a:spcAft>
              <a:defRPr/>
            </a:pPr>
            <a:endParaRPr lang="en-US" sz="2000" kern="0" dirty="0" smtClean="0">
              <a:solidFill>
                <a:srgbClr val="000000"/>
              </a:solidFill>
            </a:endParaRPr>
          </a:p>
          <a:p>
            <a:pPr defTabSz="914400" eaLnBrk="1" fontAlgn="auto" hangingPunct="1">
              <a:lnSpc>
                <a:spcPct val="80000"/>
              </a:lnSpc>
              <a:spcBef>
                <a:spcPts val="0"/>
              </a:spcBef>
              <a:spcAft>
                <a:spcPts val="200"/>
              </a:spcAft>
              <a:defRPr/>
            </a:pPr>
            <a:r>
              <a:rPr lang="en-US" sz="2000" kern="0" dirty="0">
                <a:solidFill>
                  <a:srgbClr val="000000"/>
                </a:solidFill>
              </a:rPr>
              <a:t>c</a:t>
            </a:r>
            <a:r>
              <a:rPr lang="en-US" sz="2000" kern="0" dirty="0" smtClean="0">
                <a:solidFill>
                  <a:srgbClr val="000000"/>
                </a:solidFill>
              </a:rPr>
              <a:t>ount = </a:t>
            </a:r>
            <a:r>
              <a:rPr lang="en-US" sz="2000" b="1" kern="0" dirty="0" smtClean="0">
                <a:solidFill>
                  <a:srgbClr val="000000"/>
                </a:solidFill>
              </a:rPr>
              <a:t>read</a:t>
            </a:r>
            <a:r>
              <a:rPr lang="en-US" sz="2000" kern="0" dirty="0" smtClean="0">
                <a:solidFill>
                  <a:srgbClr val="000000"/>
                </a:solidFill>
              </a:rPr>
              <a:t>(0, </a:t>
            </a:r>
            <a:r>
              <a:rPr lang="en-US" sz="2000" kern="0" dirty="0" err="1" smtClean="0">
                <a:solidFill>
                  <a:srgbClr val="000000"/>
                </a:solidFill>
              </a:rPr>
              <a:t>buf</a:t>
            </a:r>
            <a:r>
              <a:rPr lang="en-US" sz="2000" kern="0" dirty="0" smtClean="0">
                <a:solidFill>
                  <a:srgbClr val="000000"/>
                </a:solidFill>
              </a:rPr>
              <a:t>, count);</a:t>
            </a:r>
          </a:p>
          <a:p>
            <a:pPr defTabSz="914400" eaLnBrk="1" fontAlgn="auto" hangingPunct="1">
              <a:lnSpc>
                <a:spcPct val="80000"/>
              </a:lnSpc>
              <a:spcBef>
                <a:spcPts val="0"/>
              </a:spcBef>
              <a:spcAft>
                <a:spcPts val="200"/>
              </a:spcAft>
              <a:defRPr/>
            </a:pPr>
            <a:r>
              <a:rPr lang="en-US" sz="2000" kern="0" dirty="0" smtClean="0">
                <a:solidFill>
                  <a:srgbClr val="000000"/>
                </a:solidFill>
              </a:rPr>
              <a:t>if (count == -1)  {</a:t>
            </a:r>
          </a:p>
          <a:p>
            <a:pPr defTabSz="914400" eaLnBrk="1" fontAlgn="auto" hangingPunct="1">
              <a:lnSpc>
                <a:spcPct val="80000"/>
              </a:lnSpc>
              <a:spcBef>
                <a:spcPts val="0"/>
              </a:spcBef>
              <a:spcAft>
                <a:spcPts val="200"/>
              </a:spcAft>
              <a:defRPr/>
            </a:pPr>
            <a:r>
              <a:rPr lang="en-US" sz="2000" kern="0" dirty="0" smtClean="0">
                <a:solidFill>
                  <a:srgbClr val="000000"/>
                </a:solidFill>
              </a:rPr>
              <a:t>	</a:t>
            </a:r>
            <a:r>
              <a:rPr lang="en-US" sz="2000" kern="0" dirty="0" err="1" smtClean="0">
                <a:solidFill>
                  <a:srgbClr val="000000"/>
                </a:solidFill>
              </a:rPr>
              <a:t>perror</a:t>
            </a:r>
            <a:r>
              <a:rPr lang="en-US" sz="2000" kern="0" dirty="0">
                <a:solidFill>
                  <a:srgbClr val="000000"/>
                </a:solidFill>
              </a:rPr>
              <a:t>(</a:t>
            </a:r>
            <a:r>
              <a:rPr lang="ja-JP" altLang="en-US" sz="2000" kern="0" dirty="0" smtClean="0">
                <a:solidFill>
                  <a:srgbClr val="000000"/>
                </a:solidFill>
              </a:rPr>
              <a:t>“</a:t>
            </a:r>
            <a:r>
              <a:rPr lang="en-US" sz="2000" kern="0" dirty="0" smtClean="0">
                <a:solidFill>
                  <a:srgbClr val="000000"/>
                </a:solidFill>
              </a:rPr>
              <a:t>read failed</a:t>
            </a:r>
            <a:r>
              <a:rPr lang="ja-JP" altLang="en-US" sz="2000" kern="0" dirty="0">
                <a:solidFill>
                  <a:srgbClr val="000000"/>
                </a:solidFill>
              </a:rPr>
              <a:t>”</a:t>
            </a:r>
            <a:r>
              <a:rPr lang="en-US" sz="2000" kern="0" dirty="0">
                <a:solidFill>
                  <a:srgbClr val="000000"/>
                </a:solidFill>
              </a:rPr>
              <a:t>);</a:t>
            </a:r>
          </a:p>
          <a:p>
            <a:pPr defTabSz="914400" eaLnBrk="1" fontAlgn="auto" hangingPunct="1">
              <a:lnSpc>
                <a:spcPct val="80000"/>
              </a:lnSpc>
              <a:spcBef>
                <a:spcPts val="0"/>
              </a:spcBef>
              <a:spcAft>
                <a:spcPts val="200"/>
              </a:spcAft>
              <a:defRPr/>
            </a:pPr>
            <a:r>
              <a:rPr lang="en-US" sz="2000" kern="0" dirty="0">
                <a:solidFill>
                  <a:srgbClr val="000000"/>
                </a:solidFill>
              </a:rPr>
              <a:t>	</a:t>
            </a:r>
            <a:r>
              <a:rPr lang="en-US" sz="2000" kern="0" dirty="0" smtClean="0">
                <a:solidFill>
                  <a:srgbClr val="000000"/>
                </a:solidFill>
              </a:rPr>
              <a:t>exit</a:t>
            </a:r>
            <a:r>
              <a:rPr lang="en-US" sz="2000" kern="0" dirty="0">
                <a:solidFill>
                  <a:srgbClr val="000000"/>
                </a:solidFill>
              </a:rPr>
              <a:t>(1)</a:t>
            </a:r>
            <a:r>
              <a:rPr lang="en-US" sz="2000" kern="0" dirty="0" smtClean="0">
                <a:solidFill>
                  <a:srgbClr val="000000"/>
                </a:solidFill>
              </a:rPr>
              <a:t>;</a:t>
            </a:r>
          </a:p>
          <a:p>
            <a:pPr defTabSz="914400" eaLnBrk="1" fontAlgn="auto" hangingPunct="1">
              <a:lnSpc>
                <a:spcPct val="80000"/>
              </a:lnSpc>
              <a:spcBef>
                <a:spcPts val="0"/>
              </a:spcBef>
              <a:spcAft>
                <a:spcPts val="200"/>
              </a:spcAft>
              <a:defRPr/>
            </a:pPr>
            <a:r>
              <a:rPr lang="en-US" sz="2000" kern="0" dirty="0" smtClean="0">
                <a:solidFill>
                  <a:srgbClr val="000000"/>
                </a:solidFill>
              </a:rPr>
              <a:t>}</a:t>
            </a:r>
            <a:endParaRPr lang="en-US" sz="2000" kern="0" dirty="0">
              <a:solidFill>
                <a:srgbClr val="000000"/>
              </a:solidFill>
            </a:endParaRPr>
          </a:p>
          <a:p>
            <a:pPr defTabSz="914400" eaLnBrk="1" fontAlgn="auto" hangingPunct="1">
              <a:lnSpc>
                <a:spcPct val="80000"/>
              </a:lnSpc>
              <a:spcBef>
                <a:spcPts val="0"/>
              </a:spcBef>
              <a:spcAft>
                <a:spcPts val="200"/>
              </a:spcAft>
              <a:defRPr/>
            </a:pPr>
            <a:r>
              <a:rPr lang="en-US" sz="2000" kern="0" dirty="0">
                <a:solidFill>
                  <a:srgbClr val="000000"/>
                </a:solidFill>
              </a:rPr>
              <a:t>c</a:t>
            </a:r>
            <a:r>
              <a:rPr lang="en-US" sz="2000" kern="0" dirty="0" smtClean="0">
                <a:solidFill>
                  <a:srgbClr val="000000"/>
                </a:solidFill>
              </a:rPr>
              <a:t>ount = </a:t>
            </a:r>
            <a:r>
              <a:rPr lang="en-US" sz="2000" b="1" kern="0" dirty="0" smtClean="0">
                <a:solidFill>
                  <a:srgbClr val="000000"/>
                </a:solidFill>
              </a:rPr>
              <a:t>write</a:t>
            </a:r>
            <a:r>
              <a:rPr lang="en-US" sz="2000" kern="0" dirty="0" smtClean="0">
                <a:solidFill>
                  <a:srgbClr val="000000"/>
                </a:solidFill>
              </a:rPr>
              <a:t>(1, </a:t>
            </a:r>
            <a:r>
              <a:rPr lang="en-US" sz="2000" kern="0" dirty="0" err="1" smtClean="0">
                <a:solidFill>
                  <a:srgbClr val="000000"/>
                </a:solidFill>
              </a:rPr>
              <a:t>buf</a:t>
            </a:r>
            <a:r>
              <a:rPr lang="en-US" sz="2000" kern="0" dirty="0" smtClean="0">
                <a:solidFill>
                  <a:srgbClr val="000000"/>
                </a:solidFill>
              </a:rPr>
              <a:t>, count);</a:t>
            </a:r>
          </a:p>
          <a:p>
            <a:pPr defTabSz="914400" eaLnBrk="1" fontAlgn="auto" hangingPunct="1">
              <a:lnSpc>
                <a:spcPct val="80000"/>
              </a:lnSpc>
              <a:spcBef>
                <a:spcPts val="0"/>
              </a:spcBef>
              <a:spcAft>
                <a:spcPts val="200"/>
              </a:spcAft>
              <a:defRPr/>
            </a:pPr>
            <a:r>
              <a:rPr lang="en-US" sz="2000" kern="0" dirty="0">
                <a:solidFill>
                  <a:srgbClr val="000000"/>
                </a:solidFill>
              </a:rPr>
              <a:t>i</a:t>
            </a:r>
            <a:r>
              <a:rPr lang="en-US" sz="2000" kern="0" dirty="0" smtClean="0">
                <a:solidFill>
                  <a:srgbClr val="000000"/>
                </a:solidFill>
              </a:rPr>
              <a:t>f (count == -1) {</a:t>
            </a:r>
          </a:p>
          <a:p>
            <a:pPr defTabSz="914400" eaLnBrk="1" fontAlgn="auto" hangingPunct="1">
              <a:lnSpc>
                <a:spcPct val="80000"/>
              </a:lnSpc>
              <a:spcBef>
                <a:spcPts val="0"/>
              </a:spcBef>
              <a:spcAft>
                <a:spcPts val="200"/>
              </a:spcAft>
              <a:defRPr/>
            </a:pPr>
            <a:r>
              <a:rPr lang="en-US" sz="2000" kern="0" dirty="0" smtClean="0">
                <a:solidFill>
                  <a:srgbClr val="000000"/>
                </a:solidFill>
              </a:rPr>
              <a:t>	</a:t>
            </a:r>
            <a:r>
              <a:rPr lang="en-US" sz="2000" kern="0" dirty="0" err="1" smtClean="0">
                <a:solidFill>
                  <a:srgbClr val="000000"/>
                </a:solidFill>
              </a:rPr>
              <a:t>perror</a:t>
            </a:r>
            <a:r>
              <a:rPr lang="en-US" sz="2000" kern="0" dirty="0" smtClean="0">
                <a:solidFill>
                  <a:srgbClr val="000000"/>
                </a:solidFill>
              </a:rPr>
              <a:t>(</a:t>
            </a:r>
            <a:r>
              <a:rPr lang="ja-JP" altLang="en-US" sz="2000" kern="0" dirty="0" smtClean="0">
                <a:solidFill>
                  <a:srgbClr val="000000"/>
                </a:solidFill>
              </a:rPr>
              <a:t>“</a:t>
            </a:r>
            <a:r>
              <a:rPr lang="en-US" sz="2000" kern="0" dirty="0" smtClean="0">
                <a:solidFill>
                  <a:srgbClr val="000000"/>
                </a:solidFill>
              </a:rPr>
              <a:t>write failed</a:t>
            </a:r>
            <a:r>
              <a:rPr lang="ja-JP" altLang="en-US" sz="2000" kern="0" dirty="0" smtClean="0">
                <a:solidFill>
                  <a:srgbClr val="000000"/>
                </a:solidFill>
              </a:rPr>
              <a:t>”</a:t>
            </a:r>
            <a:r>
              <a:rPr lang="en-US" sz="2000" kern="0" dirty="0" smtClean="0">
                <a:solidFill>
                  <a:srgbClr val="000000"/>
                </a:solidFill>
              </a:rPr>
              <a:t>);</a:t>
            </a:r>
          </a:p>
          <a:p>
            <a:pPr defTabSz="914400" eaLnBrk="1" fontAlgn="auto" hangingPunct="1">
              <a:lnSpc>
                <a:spcPct val="80000"/>
              </a:lnSpc>
              <a:spcBef>
                <a:spcPts val="0"/>
              </a:spcBef>
              <a:spcAft>
                <a:spcPts val="200"/>
              </a:spcAft>
              <a:defRPr/>
            </a:pPr>
            <a:r>
              <a:rPr lang="en-US" sz="2000" kern="0" dirty="0" smtClean="0">
                <a:solidFill>
                  <a:srgbClr val="000000"/>
                </a:solidFill>
              </a:rPr>
              <a:t>	exit(1);</a:t>
            </a:r>
          </a:p>
          <a:p>
            <a:pPr defTabSz="914400" eaLnBrk="1" fontAlgn="auto" hangingPunct="1">
              <a:lnSpc>
                <a:spcPct val="80000"/>
              </a:lnSpc>
              <a:spcBef>
                <a:spcPts val="0"/>
              </a:spcBef>
              <a:spcAft>
                <a:spcPts val="200"/>
              </a:spcAft>
              <a:defRPr/>
            </a:pPr>
            <a:r>
              <a:rPr lang="en-US" sz="2000" kern="0" dirty="0" smtClean="0">
                <a:solidFill>
                  <a:srgbClr val="000000"/>
                </a:solidFill>
              </a:rPr>
              <a:t>}</a:t>
            </a:r>
          </a:p>
          <a:p>
            <a:pPr defTabSz="914400" eaLnBrk="1" fontAlgn="auto" hangingPunct="1">
              <a:lnSpc>
                <a:spcPct val="80000"/>
              </a:lnSpc>
              <a:spcBef>
                <a:spcPts val="0"/>
              </a:spcBef>
              <a:spcAft>
                <a:spcPts val="200"/>
              </a:spcAft>
              <a:defRPr/>
            </a:pPr>
            <a:r>
              <a:rPr lang="en-US" sz="2000" kern="0" dirty="0" err="1">
                <a:solidFill>
                  <a:srgbClr val="000000"/>
                </a:solidFill>
              </a:rPr>
              <a:t>f</a:t>
            </a:r>
            <a:r>
              <a:rPr lang="en-US" sz="2000" kern="0" dirty="0" err="1" smtClean="0">
                <a:solidFill>
                  <a:srgbClr val="000000"/>
                </a:solidFill>
              </a:rPr>
              <a:t>printf</a:t>
            </a:r>
            <a:r>
              <a:rPr lang="en-US" sz="2000" kern="0" dirty="0" smtClean="0">
                <a:solidFill>
                  <a:srgbClr val="000000"/>
                </a:solidFill>
              </a:rPr>
              <a:t>(</a:t>
            </a:r>
            <a:r>
              <a:rPr lang="en-US" sz="2000" kern="0" dirty="0" err="1" smtClean="0">
                <a:solidFill>
                  <a:srgbClr val="000000"/>
                </a:solidFill>
              </a:rPr>
              <a:t>stderr</a:t>
            </a:r>
            <a:r>
              <a:rPr lang="en-US" sz="2000" kern="0" dirty="0" smtClean="0">
                <a:solidFill>
                  <a:srgbClr val="000000"/>
                </a:solidFill>
              </a:rPr>
              <a:t>,</a:t>
            </a:r>
          </a:p>
          <a:p>
            <a:pPr defTabSz="914400" eaLnBrk="1" fontAlgn="auto" hangingPunct="1">
              <a:lnSpc>
                <a:spcPct val="80000"/>
              </a:lnSpc>
              <a:spcBef>
                <a:spcPts val="0"/>
              </a:spcBef>
              <a:spcAft>
                <a:spcPts val="200"/>
              </a:spcAft>
              <a:defRPr/>
            </a:pPr>
            <a:r>
              <a:rPr lang="en-US" sz="2000" kern="0" dirty="0">
                <a:solidFill>
                  <a:srgbClr val="000000"/>
                </a:solidFill>
              </a:rPr>
              <a:t>	</a:t>
            </a:r>
            <a:r>
              <a:rPr lang="en-US" sz="2000" kern="0" dirty="0" smtClean="0">
                <a:solidFill>
                  <a:srgbClr val="000000"/>
                </a:solidFill>
              </a:rPr>
              <a:t>“\</a:t>
            </a:r>
            <a:r>
              <a:rPr lang="en-US" sz="2000" kern="0" dirty="0" err="1" smtClean="0">
                <a:solidFill>
                  <a:srgbClr val="000000"/>
                </a:solidFill>
              </a:rPr>
              <a:t>n%zd</a:t>
            </a:r>
            <a:r>
              <a:rPr lang="en-US" sz="2000" kern="0" dirty="0" smtClean="0">
                <a:solidFill>
                  <a:srgbClr val="000000"/>
                </a:solidFill>
              </a:rPr>
              <a:t> bytes moved\n”, count);</a:t>
            </a:r>
          </a:p>
        </p:txBody>
      </p:sp>
      <p:sp>
        <p:nvSpPr>
          <p:cNvPr id="14" name="Rectangle 13"/>
          <p:cNvSpPr/>
          <p:nvPr/>
        </p:nvSpPr>
        <p:spPr>
          <a:xfrm>
            <a:off x="4953000" y="1676400"/>
            <a:ext cx="5105400" cy="4801315"/>
          </a:xfrm>
          <a:prstGeom prst="rect">
            <a:avLst/>
          </a:prstGeom>
        </p:spPr>
        <p:txBody>
          <a:bodyPr wrap="square">
            <a:spAutoFit/>
          </a:bodyPr>
          <a:lstStyle/>
          <a:p>
            <a:r>
              <a:rPr lang="en-US" sz="1800" dirty="0" smtClean="0">
                <a:solidFill>
                  <a:srgbClr val="0000FF"/>
                </a:solidFill>
              </a:rPr>
              <a:t>chase</a:t>
            </a:r>
            <a:r>
              <a:rPr lang="en-US" sz="1800" dirty="0">
                <a:solidFill>
                  <a:srgbClr val="0000FF"/>
                </a:solidFill>
              </a:rPr>
              <a:t>$ ./cat5</a:t>
            </a:r>
          </a:p>
          <a:p>
            <a:r>
              <a:rPr lang="en-US" sz="1800" dirty="0">
                <a:solidFill>
                  <a:srgbClr val="383F31"/>
                </a:solidFill>
              </a:rPr>
              <a:t>1234</a:t>
            </a:r>
          </a:p>
          <a:p>
            <a:r>
              <a:rPr lang="en-US" sz="1800" dirty="0">
                <a:solidFill>
                  <a:srgbClr val="0000FF"/>
                </a:solidFill>
              </a:rPr>
              <a:t>1234</a:t>
            </a:r>
          </a:p>
          <a:p>
            <a:endParaRPr lang="en-US" sz="1800" dirty="0">
              <a:solidFill>
                <a:srgbClr val="0000FF"/>
              </a:solidFill>
            </a:endParaRPr>
          </a:p>
          <a:p>
            <a:r>
              <a:rPr lang="en-US" sz="1800" dirty="0">
                <a:solidFill>
                  <a:srgbClr val="0000FF"/>
                </a:solidFill>
              </a:rPr>
              <a:t>5 bytes moved</a:t>
            </a:r>
          </a:p>
          <a:p>
            <a:r>
              <a:rPr lang="en-US" sz="1800" dirty="0" smtClean="0">
                <a:solidFill>
                  <a:srgbClr val="0000FF"/>
                </a:solidFill>
              </a:rPr>
              <a:t>chase</a:t>
            </a:r>
            <a:r>
              <a:rPr lang="en-US" sz="1800" dirty="0">
                <a:solidFill>
                  <a:srgbClr val="0000FF"/>
                </a:solidFill>
              </a:rPr>
              <a:t>$ ./cat5</a:t>
            </a:r>
          </a:p>
          <a:p>
            <a:r>
              <a:rPr lang="en-US" sz="1800" dirty="0" smtClean="0">
                <a:solidFill>
                  <a:srgbClr val="383F31"/>
                </a:solidFill>
              </a:rPr>
              <a:t>123</a:t>
            </a:r>
            <a:endParaRPr lang="en-US" sz="1800" dirty="0">
              <a:solidFill>
                <a:srgbClr val="0000FF"/>
              </a:solidFill>
            </a:endParaRPr>
          </a:p>
          <a:p>
            <a:r>
              <a:rPr lang="en-US" sz="1800" dirty="0">
                <a:solidFill>
                  <a:srgbClr val="0000FF"/>
                </a:solidFill>
              </a:rPr>
              <a:t>123</a:t>
            </a:r>
          </a:p>
          <a:p>
            <a:endParaRPr lang="en-US" sz="1800" dirty="0">
              <a:solidFill>
                <a:srgbClr val="0000FF"/>
              </a:solidFill>
            </a:endParaRPr>
          </a:p>
          <a:p>
            <a:r>
              <a:rPr lang="en-US" sz="1800" dirty="0">
                <a:solidFill>
                  <a:srgbClr val="0000FF"/>
                </a:solidFill>
              </a:rPr>
              <a:t>4 bytes moved</a:t>
            </a:r>
          </a:p>
          <a:p>
            <a:r>
              <a:rPr lang="en-US" sz="1800" dirty="0" smtClean="0">
                <a:solidFill>
                  <a:srgbClr val="0000FF"/>
                </a:solidFill>
              </a:rPr>
              <a:t>chase</a:t>
            </a:r>
            <a:r>
              <a:rPr lang="en-US" sz="1800" dirty="0">
                <a:solidFill>
                  <a:srgbClr val="0000FF"/>
                </a:solidFill>
              </a:rPr>
              <a:t>$ ./cat5</a:t>
            </a:r>
          </a:p>
          <a:p>
            <a:r>
              <a:rPr lang="en-US" sz="1800" dirty="0" smtClean="0">
                <a:solidFill>
                  <a:srgbClr val="383F31"/>
                </a:solidFill>
              </a:rPr>
              <a:t>123456</a:t>
            </a:r>
            <a:endParaRPr lang="en-US" sz="1800" dirty="0">
              <a:solidFill>
                <a:srgbClr val="0000FF"/>
              </a:solidFill>
            </a:endParaRPr>
          </a:p>
          <a:p>
            <a:r>
              <a:rPr lang="en-US" sz="1800" dirty="0">
                <a:solidFill>
                  <a:srgbClr val="0000FF"/>
                </a:solidFill>
              </a:rPr>
              <a:t>12345</a:t>
            </a:r>
          </a:p>
          <a:p>
            <a:r>
              <a:rPr lang="en-US" sz="1800" dirty="0">
                <a:solidFill>
                  <a:srgbClr val="0000FF"/>
                </a:solidFill>
              </a:rPr>
              <a:t>5 bytes </a:t>
            </a:r>
            <a:r>
              <a:rPr lang="en-US" sz="1800" dirty="0" smtClean="0">
                <a:solidFill>
                  <a:srgbClr val="0000FF"/>
                </a:solidFill>
              </a:rPr>
              <a:t>moved</a:t>
            </a:r>
          </a:p>
          <a:p>
            <a:r>
              <a:rPr lang="en-US" sz="1800" dirty="0" smtClean="0">
                <a:solidFill>
                  <a:srgbClr val="0000FF"/>
                </a:solidFill>
              </a:rPr>
              <a:t>chase</a:t>
            </a:r>
            <a:r>
              <a:rPr lang="en-US" sz="1800" dirty="0">
                <a:solidFill>
                  <a:srgbClr val="0000FF"/>
                </a:solidFill>
              </a:rPr>
              <a:t>$ 6</a:t>
            </a:r>
          </a:p>
          <a:p>
            <a:r>
              <a:rPr lang="en-US" sz="1800" dirty="0">
                <a:solidFill>
                  <a:srgbClr val="0000FF"/>
                </a:solidFill>
              </a:rPr>
              <a:t>-bash: 6: command not found</a:t>
            </a:r>
          </a:p>
          <a:p>
            <a:r>
              <a:rPr lang="en-US" sz="1800" dirty="0" smtClean="0">
                <a:solidFill>
                  <a:srgbClr val="0000FF"/>
                </a:solidFill>
              </a:rPr>
              <a:t>chase</a:t>
            </a:r>
            <a:r>
              <a:rPr lang="en-US" sz="1800" dirty="0">
                <a:solidFill>
                  <a:srgbClr val="0000FF"/>
                </a:solidFill>
              </a:rPr>
              <a:t>$ </a:t>
            </a:r>
            <a:endParaRPr lang="en-US" sz="1800" dirty="0" smtClean="0">
              <a:solidFill>
                <a:srgbClr val="0000FF"/>
              </a:solidFill>
            </a:endParaRPr>
          </a:p>
        </p:txBody>
      </p:sp>
      <p:sp>
        <p:nvSpPr>
          <p:cNvPr id="7" name="Rectangle 6"/>
          <p:cNvSpPr/>
          <p:nvPr/>
        </p:nvSpPr>
        <p:spPr>
          <a:xfrm>
            <a:off x="6705600" y="1986864"/>
            <a:ext cx="2819400" cy="832536"/>
          </a:xfrm>
          <a:prstGeom prst="rect">
            <a:avLst/>
          </a:prstGeom>
        </p:spPr>
        <p:txBody>
          <a:bodyPr wrap="square">
            <a:spAutoFit/>
          </a:bodyPr>
          <a:lstStyle/>
          <a:p>
            <a:pPr defTabSz="914400" fontAlgn="auto">
              <a:lnSpc>
                <a:spcPct val="85000"/>
              </a:lnSpc>
              <a:spcBef>
                <a:spcPts val="0"/>
              </a:spcBef>
              <a:spcAft>
                <a:spcPts val="0"/>
              </a:spcAft>
              <a:defRPr/>
            </a:pPr>
            <a:r>
              <a:rPr lang="en-US" sz="1800" kern="0" dirty="0" smtClean="0">
                <a:solidFill>
                  <a:srgbClr val="0036A6"/>
                </a:solidFill>
              </a:rPr>
              <a:t>TTY </a:t>
            </a:r>
            <a:r>
              <a:rPr lang="en-US" sz="1800" b="1" kern="0" dirty="0" smtClean="0">
                <a:solidFill>
                  <a:srgbClr val="0036A6"/>
                </a:solidFill>
              </a:rPr>
              <a:t>read</a:t>
            </a:r>
            <a:r>
              <a:rPr lang="en-US" sz="1800" kern="0" dirty="0" smtClean="0">
                <a:solidFill>
                  <a:srgbClr val="0036A6"/>
                </a:solidFill>
              </a:rPr>
              <a:t> returns the &lt;enter&gt; as ‘\n’ char.</a:t>
            </a:r>
          </a:p>
          <a:p>
            <a:pPr defTabSz="914400" fontAlgn="auto">
              <a:lnSpc>
                <a:spcPct val="85000"/>
              </a:lnSpc>
              <a:spcBef>
                <a:spcPts val="0"/>
              </a:spcBef>
              <a:spcAft>
                <a:spcPts val="0"/>
              </a:spcAft>
              <a:defRPr/>
            </a:pPr>
            <a:r>
              <a:rPr lang="en-US" sz="1800" kern="0" dirty="0" smtClean="0">
                <a:solidFill>
                  <a:srgbClr val="0036A6"/>
                </a:solidFill>
              </a:rPr>
              <a:t>And prints it.</a:t>
            </a:r>
            <a:endParaRPr lang="en-US" sz="2000" kern="0" dirty="0">
              <a:solidFill>
                <a:srgbClr val="0036A6"/>
              </a:solidFill>
            </a:endParaRPr>
          </a:p>
        </p:txBody>
      </p:sp>
      <p:sp>
        <p:nvSpPr>
          <p:cNvPr id="8" name="Rectangle 7"/>
          <p:cNvSpPr/>
          <p:nvPr/>
        </p:nvSpPr>
        <p:spPr>
          <a:xfrm>
            <a:off x="6781800" y="3124200"/>
            <a:ext cx="2209800" cy="805605"/>
          </a:xfrm>
          <a:prstGeom prst="rect">
            <a:avLst/>
          </a:prstGeom>
        </p:spPr>
        <p:txBody>
          <a:bodyPr wrap="square">
            <a:spAutoFit/>
          </a:bodyPr>
          <a:lstStyle/>
          <a:p>
            <a:pPr defTabSz="914400" fontAlgn="auto">
              <a:lnSpc>
                <a:spcPct val="85000"/>
              </a:lnSpc>
              <a:spcBef>
                <a:spcPts val="0"/>
              </a:spcBef>
              <a:spcAft>
                <a:spcPts val="0"/>
              </a:spcAft>
              <a:defRPr/>
            </a:pPr>
            <a:r>
              <a:rPr lang="en-US" sz="1800" b="1" kern="0" dirty="0" smtClean="0">
                <a:solidFill>
                  <a:srgbClr val="0036A6"/>
                </a:solidFill>
              </a:rPr>
              <a:t>read</a:t>
            </a:r>
            <a:r>
              <a:rPr lang="en-US" sz="1800" kern="0" dirty="0" smtClean="0">
                <a:solidFill>
                  <a:srgbClr val="0036A6"/>
                </a:solidFill>
              </a:rPr>
              <a:t> </a:t>
            </a:r>
            <a:r>
              <a:rPr lang="en-US" sz="1800" kern="0" dirty="0" err="1" smtClean="0">
                <a:solidFill>
                  <a:srgbClr val="0036A6"/>
                </a:solidFill>
              </a:rPr>
              <a:t>syscal</a:t>
            </a:r>
            <a:r>
              <a:rPr lang="en-US" sz="1800" kern="0" dirty="0" err="1">
                <a:solidFill>
                  <a:srgbClr val="0036A6"/>
                </a:solidFill>
              </a:rPr>
              <a:t>l</a:t>
            </a:r>
            <a:r>
              <a:rPr lang="en-US" sz="1800" kern="0" dirty="0" smtClean="0">
                <a:solidFill>
                  <a:srgbClr val="0036A6"/>
                </a:solidFill>
              </a:rPr>
              <a:t> returns the number of bytes actually read.</a:t>
            </a:r>
            <a:endParaRPr lang="en-US" sz="2000" kern="0" dirty="0">
              <a:solidFill>
                <a:srgbClr val="0036A6"/>
              </a:solidFill>
            </a:endParaRPr>
          </a:p>
        </p:txBody>
      </p:sp>
      <p:sp>
        <p:nvSpPr>
          <p:cNvPr id="10" name="Rectangle 9"/>
          <p:cNvSpPr/>
          <p:nvPr/>
        </p:nvSpPr>
        <p:spPr>
          <a:xfrm>
            <a:off x="6934200" y="4343400"/>
            <a:ext cx="1981200" cy="1276503"/>
          </a:xfrm>
          <a:prstGeom prst="rect">
            <a:avLst/>
          </a:prstGeom>
        </p:spPr>
        <p:txBody>
          <a:bodyPr wrap="square">
            <a:spAutoFit/>
          </a:bodyPr>
          <a:lstStyle/>
          <a:p>
            <a:pPr defTabSz="914400" fontAlgn="auto">
              <a:lnSpc>
                <a:spcPct val="85000"/>
              </a:lnSpc>
              <a:spcBef>
                <a:spcPts val="0"/>
              </a:spcBef>
              <a:spcAft>
                <a:spcPts val="0"/>
              </a:spcAft>
              <a:defRPr/>
            </a:pPr>
            <a:r>
              <a:rPr lang="en-US" sz="1800" kern="0" dirty="0" smtClean="0">
                <a:solidFill>
                  <a:srgbClr val="0036A6"/>
                </a:solidFill>
              </a:rPr>
              <a:t>Any bytes not consumed by </a:t>
            </a:r>
            <a:r>
              <a:rPr lang="en-US" sz="1800" b="1" kern="0" dirty="0" smtClean="0">
                <a:solidFill>
                  <a:srgbClr val="0036A6"/>
                </a:solidFill>
              </a:rPr>
              <a:t>read</a:t>
            </a:r>
            <a:r>
              <a:rPr lang="en-US" sz="1800" kern="0" dirty="0">
                <a:solidFill>
                  <a:srgbClr val="0036A6"/>
                </a:solidFill>
              </a:rPr>
              <a:t> </a:t>
            </a:r>
            <a:r>
              <a:rPr lang="en-US" sz="1800" kern="0" dirty="0" smtClean="0">
                <a:solidFill>
                  <a:srgbClr val="0036A6"/>
                </a:solidFill>
              </a:rPr>
              <a:t>are returned by the next </a:t>
            </a:r>
            <a:r>
              <a:rPr lang="en-US" sz="1800" b="1" kern="0" dirty="0" smtClean="0">
                <a:solidFill>
                  <a:srgbClr val="0036A6"/>
                </a:solidFill>
              </a:rPr>
              <a:t>read</a:t>
            </a:r>
            <a:endParaRPr lang="en-US" sz="1800" kern="0" dirty="0">
              <a:solidFill>
                <a:srgbClr val="0036A6"/>
              </a:solidFill>
            </a:endParaRPr>
          </a:p>
          <a:p>
            <a:pPr defTabSz="914400" fontAlgn="auto">
              <a:lnSpc>
                <a:spcPct val="85000"/>
              </a:lnSpc>
              <a:spcBef>
                <a:spcPts val="0"/>
              </a:spcBef>
              <a:spcAft>
                <a:spcPts val="0"/>
              </a:spcAft>
              <a:defRPr/>
            </a:pPr>
            <a:r>
              <a:rPr lang="en-US" sz="1800" kern="0" dirty="0" smtClean="0">
                <a:solidFill>
                  <a:srgbClr val="0036A6"/>
                </a:solidFill>
              </a:rPr>
              <a:t>(in shell process).</a:t>
            </a:r>
            <a:endParaRPr lang="en-US" sz="2000" kern="0" dirty="0">
              <a:solidFill>
                <a:srgbClr val="0036A6"/>
              </a:solidFill>
            </a:endParaRPr>
          </a:p>
        </p:txBody>
      </p:sp>
    </p:spTree>
    <p:extLst>
      <p:ext uri="{BB962C8B-B14F-4D97-AF65-F5344CB8AC3E}">
        <p14:creationId xmlns:p14="http://schemas.microsoft.com/office/powerpoint/2010/main" val="23231448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Custom 5">
      <a:dk1>
        <a:srgbClr val="003367"/>
      </a:dk1>
      <a:lt1>
        <a:srgbClr val="37305A"/>
      </a:lt1>
      <a:dk2>
        <a:srgbClr val="E0E4DC"/>
      </a:dk2>
      <a:lt2>
        <a:srgbClr val="B5B5B5"/>
      </a:lt2>
      <a:accent1>
        <a:srgbClr val="4D8CF1"/>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plate">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109529</TotalTime>
  <Words>4759</Words>
  <Application>Microsoft Macintosh PowerPoint</Application>
  <PresentationFormat>On-screen Show (4:3)</PresentationFormat>
  <Paragraphs>768</Paragraphs>
  <Slides>55</Slides>
  <Notes>5</Notes>
  <HiddenSlides>0</HiddenSlides>
  <MMClips>0</MMClips>
  <ScaleCrop>false</ScaleCrop>
  <HeadingPairs>
    <vt:vector size="4" baseType="variant">
      <vt:variant>
        <vt:lpstr>Theme</vt:lpstr>
      </vt:variant>
      <vt:variant>
        <vt:i4>3</vt:i4>
      </vt:variant>
      <vt:variant>
        <vt:lpstr>Slide Titles</vt:lpstr>
      </vt:variant>
      <vt:variant>
        <vt:i4>55</vt:i4>
      </vt:variant>
    </vt:vector>
  </HeadingPairs>
  <TitlesOfParts>
    <vt:vector size="58" baseType="lpstr">
      <vt:lpstr>Default Design</vt:lpstr>
      <vt:lpstr>template</vt:lpstr>
      <vt:lpstr>Office Theme</vt:lpstr>
      <vt:lpstr>PowerPoint Presentation</vt:lpstr>
      <vt:lpstr>Today</vt:lpstr>
      <vt:lpstr>Unix fork/exec/exit/wait syscalls</vt:lpstr>
      <vt:lpstr>Unix process view: data</vt:lpstr>
      <vt:lpstr>Standard I/O descriptors</vt:lpstr>
      <vt:lpstr>Unix “file descriptors” illustrated</vt:lpstr>
      <vt:lpstr>Unix I/O: the basics</vt:lpstr>
      <vt:lpstr>Unix I/O: the basics</vt:lpstr>
      <vt:lpstr>Unix I/O: the basics</vt:lpstr>
      <vt:lpstr>Shell and child</vt:lpstr>
      <vt:lpstr>Jobs and job control</vt:lpstr>
      <vt:lpstr>Process goups</vt:lpstr>
      <vt:lpstr>Job states and transitions</vt:lpstr>
      <vt:lpstr>Unix: signals</vt:lpstr>
      <vt:lpstr>You shouldn’t have to know</vt:lpstr>
      <vt:lpstr>Shell and children</vt:lpstr>
      <vt:lpstr>Monitoring background jobs</vt:lpstr>
      <vt:lpstr>Monitoring background jobs</vt:lpstr>
      <vt:lpstr>Monitoring background jobs</vt:lpstr>
      <vt:lpstr>Pipes</vt:lpstr>
      <vt:lpstr>Notes on pipes</vt:lpstr>
      <vt:lpstr>Shell and children</vt:lpstr>
      <vt:lpstr>But how to rewire the pipe?</vt:lpstr>
      <vt:lpstr>Simpler example Feeding a child through a pipe</vt:lpstr>
      <vt:lpstr>A key idea: Unix pipes</vt:lpstr>
      <vt:lpstr>Unix programming environment</vt:lpstr>
      <vt:lpstr>Platform abstractions</vt:lpstr>
      <vt:lpstr>PowerPoint Presentation</vt:lpstr>
      <vt:lpstr>Unix: a lesson here</vt:lpstr>
      <vt:lpstr>MapReduce/Hadoop</vt:lpstr>
      <vt:lpstr>Sockets</vt:lpstr>
      <vt:lpstr>A simple, familiar example</vt:lpstr>
      <vt:lpstr>Network names</vt:lpstr>
      <vt:lpstr>IP+Ethernet network names</vt:lpstr>
      <vt:lpstr>The network stack, simplified</vt:lpstr>
      <vt:lpstr>TCP/IP Ports</vt:lpstr>
      <vt:lpstr>Packet demultiplexing</vt:lpstr>
      <vt:lpstr>Files</vt:lpstr>
      <vt:lpstr>Files: hierarchical name space</vt:lpstr>
      <vt:lpstr>File I/O</vt:lpstr>
      <vt:lpstr>Unix process view: data</vt:lpstr>
      <vt:lpstr>Processes reference objects</vt:lpstr>
      <vt:lpstr>Fork clones all references</vt:lpstr>
      <vt:lpstr>Close</vt:lpstr>
      <vt:lpstr>Note</vt:lpstr>
      <vt:lpstr>Unix dup* syscall</vt:lpstr>
      <vt:lpstr>Unix dup* syscall</vt:lpstr>
      <vt:lpstr>Unix dup* syscall</vt:lpstr>
      <vt:lpstr>Unix, looking backward: UI+IPC</vt:lpstr>
      <vt:lpstr>PowerPoint Presentation</vt:lpstr>
      <vt:lpstr>X Windows (1985)</vt:lpstr>
      <vt:lpstr>Unix: simple abstractions?</vt:lpstr>
      <vt:lpstr>Unix: some key concepts</vt:lpstr>
      <vt:lpstr>Copy on write</vt:lpstr>
      <vt:lpstr>Copy on write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About Systems</dc:title>
  <dc:subject/>
  <dc:creator>Jeff Chase</dc:creator>
  <cp:keywords/>
  <dc:description/>
  <cp:lastModifiedBy>Jeff Chase</cp:lastModifiedBy>
  <cp:revision>5461</cp:revision>
  <cp:lastPrinted>1601-01-01T00:00:00Z</cp:lastPrinted>
  <dcterms:created xsi:type="dcterms:W3CDTF">2011-04-11T18:52:21Z</dcterms:created>
  <dcterms:modified xsi:type="dcterms:W3CDTF">2013-02-14T16:00:25Z</dcterms:modified>
  <cp:category/>
</cp:coreProperties>
</file>