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802" r:id="rId2"/>
    <p:sldMasterId id="2147487816" r:id="rId3"/>
  </p:sldMasterIdLst>
  <p:notesMasterIdLst>
    <p:notesMasterId r:id="rId51"/>
  </p:notesMasterIdLst>
  <p:handoutMasterIdLst>
    <p:handoutMasterId r:id="rId52"/>
  </p:handoutMasterIdLst>
  <p:sldIdLst>
    <p:sldId id="256" r:id="rId4"/>
    <p:sldId id="1400" r:id="rId5"/>
    <p:sldId id="1405" r:id="rId6"/>
    <p:sldId id="1324" r:id="rId7"/>
    <p:sldId id="1409" r:id="rId8"/>
    <p:sldId id="1439" r:id="rId9"/>
    <p:sldId id="1440" r:id="rId10"/>
    <p:sldId id="1315" r:id="rId11"/>
    <p:sldId id="1316" r:id="rId12"/>
    <p:sldId id="1406" r:id="rId13"/>
    <p:sldId id="1404" r:id="rId14"/>
    <p:sldId id="1407" r:id="rId15"/>
    <p:sldId id="1339" r:id="rId16"/>
    <p:sldId id="1408" r:id="rId17"/>
    <p:sldId id="1371" r:id="rId18"/>
    <p:sldId id="1263" r:id="rId19"/>
    <p:sldId id="1325" r:id="rId20"/>
    <p:sldId id="1326" r:id="rId21"/>
    <p:sldId id="1327" r:id="rId22"/>
    <p:sldId id="1369" r:id="rId23"/>
    <p:sldId id="1372" r:id="rId24"/>
    <p:sldId id="1426" r:id="rId25"/>
    <p:sldId id="1420" r:id="rId26"/>
    <p:sldId id="1421" r:id="rId27"/>
    <p:sldId id="1422" r:id="rId28"/>
    <p:sldId id="1423" r:id="rId29"/>
    <p:sldId id="1424" r:id="rId30"/>
    <p:sldId id="1425" r:id="rId31"/>
    <p:sldId id="1430" r:id="rId32"/>
    <p:sldId id="1431" r:id="rId33"/>
    <p:sldId id="1433" r:id="rId34"/>
    <p:sldId id="1434" r:id="rId35"/>
    <p:sldId id="1435" r:id="rId36"/>
    <p:sldId id="1436" r:id="rId37"/>
    <p:sldId id="1412" r:id="rId38"/>
    <p:sldId id="1410" r:id="rId39"/>
    <p:sldId id="1411" r:id="rId40"/>
    <p:sldId id="1441" r:id="rId41"/>
    <p:sldId id="1413" r:id="rId42"/>
    <p:sldId id="1414" r:id="rId43"/>
    <p:sldId id="1415" r:id="rId44"/>
    <p:sldId id="1416" r:id="rId45"/>
    <p:sldId id="1417" r:id="rId46"/>
    <p:sldId id="1437" r:id="rId47"/>
    <p:sldId id="1428" r:id="rId48"/>
    <p:sldId id="1320" r:id="rId49"/>
    <p:sldId id="1438" r:id="rId50"/>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A8DFB"/>
    <a:srgbClr val="618FFD"/>
    <a:srgbClr val="00264D"/>
    <a:srgbClr val="636464"/>
    <a:srgbClr val="F3F3F3"/>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36" y="-23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48D443D6-FB5E-7C42-B16E-7EDDCD870E40}" type="datetime1">
              <a:rPr lang="en-US"/>
              <a:pPr>
                <a:defRPr/>
              </a:pPr>
              <a:t>2/14/13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E037FB44-4180-0044-AD26-22E8151291E6}" type="slidenum">
              <a:rPr lang="en-US"/>
              <a:pPr>
                <a:defRPr/>
              </a:pPr>
              <a:t>‹#›</a:t>
            </a:fld>
            <a:endParaRPr lang="en-US"/>
          </a:p>
        </p:txBody>
      </p:sp>
    </p:spTree>
    <p:extLst>
      <p:ext uri="{BB962C8B-B14F-4D97-AF65-F5344CB8AC3E}">
        <p14:creationId xmlns:p14="http://schemas.microsoft.com/office/powerpoint/2010/main" val="41108116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21507"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21508"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21510"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1512"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D7113CB9-9A72-F24E-8D2E-4CA3AFA73C24}" type="slidenum">
              <a:rPr lang="en-US"/>
              <a:pPr>
                <a:defRPr/>
              </a:pPr>
              <a:t>‹#›</a:t>
            </a:fld>
            <a:endParaRPr lang="en-US"/>
          </a:p>
        </p:txBody>
      </p:sp>
    </p:spTree>
    <p:extLst>
      <p:ext uri="{BB962C8B-B14F-4D97-AF65-F5344CB8AC3E}">
        <p14:creationId xmlns:p14="http://schemas.microsoft.com/office/powerpoint/2010/main" val="18890930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670ED531-658C-4640-BF33-A8FA3EEF0D5A}"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2355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23556"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Authentication is easy: the kernel </a:t>
            </a:r>
          </a:p>
        </p:txBody>
      </p:sp>
      <p:sp>
        <p:nvSpPr>
          <p:cNvPr id="15872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defTabSz="455613" eaLnBrk="1" hangingPunct="1"/>
            <a:fld id="{0C653686-9288-3C44-B02A-20125263EAF7}" type="slidenum">
              <a:rPr lang="en-US" sz="1200">
                <a:solidFill>
                  <a:srgbClr val="000000"/>
                </a:solidFill>
                <a:latin typeface="Calibri" charset="0"/>
                <a:cs typeface="Arial" charset="0"/>
              </a:rPr>
              <a:pPr defTabSz="455613" eaLnBrk="1" hangingPunct="1"/>
              <a:t>4</a:t>
            </a:fld>
            <a:endParaRPr lang="en-US" sz="1200">
              <a:solidFill>
                <a:srgbClr val="000000"/>
              </a:solidFill>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62819"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defTabSz="455613" eaLnBrk="1" hangingPunct="1"/>
            <a:fld id="{AF1920AD-B0DC-7C43-8D0E-A44C277E2CDD}" type="slidenum">
              <a:rPr lang="en-US" sz="1200">
                <a:solidFill>
                  <a:srgbClr val="FFFFFF"/>
                </a:solidFill>
                <a:latin typeface="Calibri" charset="0"/>
              </a:rPr>
              <a:pPr defTabSz="455613" eaLnBrk="1" hangingPunct="1"/>
              <a:t>8</a:t>
            </a:fld>
            <a:endParaRPr lang="en-US" sz="1200">
              <a:solidFill>
                <a:srgbClr val="FFFFFF"/>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a:ln/>
        </p:spPr>
      </p:sp>
      <p:sp>
        <p:nvSpPr>
          <p:cNvPr id="164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6486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defTabSz="455613" eaLnBrk="1" hangingPunct="1"/>
            <a:fld id="{3C7C3C9F-05C7-A243-8737-9A20909D672F}" type="slidenum">
              <a:rPr lang="en-US" sz="1200">
                <a:solidFill>
                  <a:srgbClr val="FFFFFF"/>
                </a:solidFill>
                <a:latin typeface="Calibri" charset="0"/>
              </a:rPr>
              <a:pPr defTabSz="455613" eaLnBrk="1" hangingPunct="1"/>
              <a:t>9</a:t>
            </a:fld>
            <a:endParaRPr lang="en-US" sz="1200">
              <a:solidFill>
                <a:srgbClr val="FFFFFF"/>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a:ln/>
        </p:spPr>
      </p:sp>
      <p:sp>
        <p:nvSpPr>
          <p:cNvPr id="164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6486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defTabSz="455613" eaLnBrk="1" hangingPunct="1"/>
            <a:fld id="{3C7C3C9F-05C7-A243-8737-9A20909D672F}" type="slidenum">
              <a:rPr lang="en-US" sz="1200">
                <a:solidFill>
                  <a:srgbClr val="FFFFFF"/>
                </a:solidFill>
                <a:latin typeface="Calibri" charset="0"/>
              </a:rPr>
              <a:pPr defTabSz="455613" eaLnBrk="1" hangingPunct="1"/>
              <a:t>10</a:t>
            </a:fld>
            <a:endParaRPr lang="en-US" sz="1200">
              <a:solidFill>
                <a:srgbClr val="FFFFFF"/>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set of all things that are classified </a:t>
            </a:r>
            <a:r>
              <a:rPr lang="en-US" dirty="0" err="1" smtClean="0"/>
              <a:t>TopSecret</a:t>
            </a:r>
            <a:r>
              <a:rPr lang="en-US" dirty="0" smtClean="0"/>
              <a:t> is a subset</a:t>
            </a:r>
            <a:r>
              <a:rPr lang="en-US" baseline="0" dirty="0" smtClean="0"/>
              <a:t> of the set of things classified as Secret.</a:t>
            </a:r>
          </a:p>
          <a:p>
            <a:r>
              <a:rPr lang="en-US" baseline="0" dirty="0" smtClean="0"/>
              <a:t>The set of all people with </a:t>
            </a:r>
            <a:r>
              <a:rPr lang="en-US" baseline="0" dirty="0" err="1" smtClean="0"/>
              <a:t>TopSecret</a:t>
            </a:r>
            <a:r>
              <a:rPr lang="en-US" baseline="0" dirty="0" smtClean="0"/>
              <a:t> security clearance is a subset of the set of all people with Secret clearance.</a:t>
            </a:r>
          </a:p>
          <a:p>
            <a:r>
              <a:rPr lang="en-US" baseline="0" dirty="0" smtClean="0"/>
              <a:t>Anything classified as </a:t>
            </a:r>
            <a:r>
              <a:rPr lang="en-US" baseline="0" dirty="0" err="1" smtClean="0"/>
              <a:t>TopSecret</a:t>
            </a:r>
            <a:r>
              <a:rPr lang="en-US" baseline="0" dirty="0" smtClean="0"/>
              <a:t> is also classified as Secret (can’t access it without clearance as Secret or higher).</a:t>
            </a:r>
          </a:p>
          <a:p>
            <a:r>
              <a:rPr lang="en-US" baseline="0" dirty="0" smtClean="0"/>
              <a:t>Anyone with </a:t>
            </a:r>
            <a:r>
              <a:rPr lang="en-US" baseline="0" dirty="0" err="1" smtClean="0"/>
              <a:t>TopSecret</a:t>
            </a:r>
            <a:r>
              <a:rPr lang="en-US" baseline="0" dirty="0" smtClean="0"/>
              <a:t> clearance also has Secret clearance.</a:t>
            </a:r>
          </a:p>
          <a:p>
            <a:endParaRPr lang="en-US" dirty="0"/>
          </a:p>
        </p:txBody>
      </p:sp>
      <p:sp>
        <p:nvSpPr>
          <p:cNvPr id="4" name="Slide Number Placeholder 3"/>
          <p:cNvSpPr>
            <a:spLocks noGrp="1"/>
          </p:cNvSpPr>
          <p:nvPr>
            <p:ph type="sldNum" idx="10"/>
          </p:nvPr>
        </p:nvSpPr>
        <p:spPr/>
        <p:txBody>
          <a:bodyPr/>
          <a:lstStyle/>
          <a:p>
            <a:pPr>
              <a:defRPr/>
            </a:pPr>
            <a:fld id="{D7113CB9-9A72-F24E-8D2E-4CA3AFA73C24}" type="slidenum">
              <a:rPr lang="en-US" smtClean="0"/>
              <a:pPr>
                <a:defRPr/>
              </a:pPr>
              <a:t>12</a:t>
            </a:fld>
            <a:endParaRPr lang="en-US"/>
          </a:p>
        </p:txBody>
      </p:sp>
    </p:spTree>
    <p:extLst>
      <p:ext uri="{BB962C8B-B14F-4D97-AF65-F5344CB8AC3E}">
        <p14:creationId xmlns:p14="http://schemas.microsoft.com/office/powerpoint/2010/main" val="145669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365B7102-0CB9-2C4E-AEDB-C4FD3D7C4C68}" type="slidenum">
              <a:rPr lang="en-US"/>
              <a:pPr>
                <a:defRPr/>
              </a:pPr>
              <a:t>‹#›</a:t>
            </a:fld>
            <a:endParaRPr lang="en-US"/>
          </a:p>
        </p:txBody>
      </p:sp>
    </p:spTree>
    <p:extLst>
      <p:ext uri="{BB962C8B-B14F-4D97-AF65-F5344CB8AC3E}">
        <p14:creationId xmlns:p14="http://schemas.microsoft.com/office/powerpoint/2010/main" val="400640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71725733-1B8F-5449-9ECF-042DB0F4900F}" type="slidenum">
              <a:rPr lang="en-US"/>
              <a:pPr>
                <a:defRPr/>
              </a:pPr>
              <a:t>‹#›</a:t>
            </a:fld>
            <a:endParaRPr lang="en-US"/>
          </a:p>
        </p:txBody>
      </p:sp>
    </p:spTree>
    <p:extLst>
      <p:ext uri="{BB962C8B-B14F-4D97-AF65-F5344CB8AC3E}">
        <p14:creationId xmlns:p14="http://schemas.microsoft.com/office/powerpoint/2010/main" val="212901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B43069C-7532-0A4A-B02D-62BF9FBF5EC4}" type="slidenum">
              <a:rPr lang="en-US"/>
              <a:pPr>
                <a:defRPr/>
              </a:pPr>
              <a:t>‹#›</a:t>
            </a:fld>
            <a:endParaRPr lang="en-US"/>
          </a:p>
        </p:txBody>
      </p:sp>
    </p:spTree>
    <p:extLst>
      <p:ext uri="{BB962C8B-B14F-4D97-AF65-F5344CB8AC3E}">
        <p14:creationId xmlns:p14="http://schemas.microsoft.com/office/powerpoint/2010/main" val="294978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1CA5223-C332-5245-A96F-DC10F9F2F1FE}" type="slidenum">
              <a:rPr lang="en-US"/>
              <a:pPr>
                <a:defRPr/>
              </a:pPr>
              <a:t>‹#›</a:t>
            </a:fld>
            <a:endParaRPr lang="en-US"/>
          </a:p>
        </p:txBody>
      </p:sp>
    </p:spTree>
    <p:extLst>
      <p:ext uri="{BB962C8B-B14F-4D97-AF65-F5344CB8AC3E}">
        <p14:creationId xmlns:p14="http://schemas.microsoft.com/office/powerpoint/2010/main" val="324950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A592C28-389E-D14B-B82F-305FC6877BE8}" type="slidenum">
              <a:rPr lang="en-US"/>
              <a:pPr>
                <a:defRPr/>
              </a:pPr>
              <a:t>‹#›</a:t>
            </a:fld>
            <a:endParaRPr lang="en-US"/>
          </a:p>
        </p:txBody>
      </p:sp>
    </p:spTree>
    <p:extLst>
      <p:ext uri="{BB962C8B-B14F-4D97-AF65-F5344CB8AC3E}">
        <p14:creationId xmlns:p14="http://schemas.microsoft.com/office/powerpoint/2010/main" val="1042701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96C00B1-3557-B143-BB4A-6D53182C1372}" type="slidenum">
              <a:rPr lang="en-US"/>
              <a:pPr>
                <a:defRPr/>
              </a:pPr>
              <a:t>‹#›</a:t>
            </a:fld>
            <a:endParaRPr lang="en-US"/>
          </a:p>
        </p:txBody>
      </p:sp>
    </p:spTree>
    <p:extLst>
      <p:ext uri="{BB962C8B-B14F-4D97-AF65-F5344CB8AC3E}">
        <p14:creationId xmlns:p14="http://schemas.microsoft.com/office/powerpoint/2010/main" val="397263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E7B655C-271A-2642-B6AB-CDB6F2DA9D96}" type="slidenum">
              <a:rPr lang="en-US"/>
              <a:pPr>
                <a:defRPr/>
              </a:pPr>
              <a:t>‹#›</a:t>
            </a:fld>
            <a:endParaRPr lang="en-US"/>
          </a:p>
        </p:txBody>
      </p:sp>
    </p:spTree>
    <p:extLst>
      <p:ext uri="{BB962C8B-B14F-4D97-AF65-F5344CB8AC3E}">
        <p14:creationId xmlns:p14="http://schemas.microsoft.com/office/powerpoint/2010/main" val="141500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1"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4"/>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71459861-D434-8847-B793-6F241F81396B}" type="slidenum">
              <a:rPr lang="en-US"/>
              <a:pPr>
                <a:defRPr/>
              </a:pPr>
              <a:t>‹#›</a:t>
            </a:fld>
            <a:endParaRPr lang="en-US"/>
          </a:p>
        </p:txBody>
      </p:sp>
    </p:spTree>
    <p:extLst>
      <p:ext uri="{BB962C8B-B14F-4D97-AF65-F5344CB8AC3E}">
        <p14:creationId xmlns:p14="http://schemas.microsoft.com/office/powerpoint/2010/main" val="40071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F9FBD444-948A-3A40-AE17-80DA105D5622}" type="slidenum">
              <a:rPr lang="en-US"/>
              <a:pPr>
                <a:defRPr/>
              </a:pPr>
              <a:t>‹#›</a:t>
            </a:fld>
            <a:endParaRPr lang="en-US"/>
          </a:p>
        </p:txBody>
      </p:sp>
    </p:spTree>
    <p:extLst>
      <p:ext uri="{BB962C8B-B14F-4D97-AF65-F5344CB8AC3E}">
        <p14:creationId xmlns:p14="http://schemas.microsoft.com/office/powerpoint/2010/main" val="257863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53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540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D7740E11-9CFB-B54D-84A8-E9F7C80E41CB}" type="slidenum">
              <a:rPr lang="en-US"/>
              <a:pPr>
                <a:defRPr/>
              </a:pPr>
              <a:t>‹#›</a:t>
            </a:fld>
            <a:r>
              <a:rPr lang="en-US"/>
              <a:t> of 12</a:t>
            </a:r>
          </a:p>
        </p:txBody>
      </p:sp>
    </p:spTree>
    <p:extLst>
      <p:ext uri="{BB962C8B-B14F-4D97-AF65-F5344CB8AC3E}">
        <p14:creationId xmlns:p14="http://schemas.microsoft.com/office/powerpoint/2010/main" val="170411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954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103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5889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8168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7915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9640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9758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0345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352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09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58E93E3D-F40E-5E49-AE61-FB4A0F70F1C0}" type="slidenum">
              <a:rPr lang="en-US"/>
              <a:pPr>
                <a:defRPr/>
              </a:pPr>
              <a:t>‹#›</a:t>
            </a:fld>
            <a:endParaRPr lang="en-US"/>
          </a:p>
        </p:txBody>
      </p:sp>
    </p:spTree>
    <p:extLst>
      <p:ext uri="{BB962C8B-B14F-4D97-AF65-F5344CB8AC3E}">
        <p14:creationId xmlns:p14="http://schemas.microsoft.com/office/powerpoint/2010/main" val="379301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1919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DABE530-3E2A-7240-84D3-6888A7CE5524}" type="slidenum">
              <a:rPr lang="en-US"/>
              <a:pPr>
                <a:defRPr/>
              </a:pPr>
              <a:t>‹#›</a:t>
            </a:fld>
            <a:endParaRPr lang="en-US"/>
          </a:p>
        </p:txBody>
      </p:sp>
    </p:spTree>
    <p:extLst>
      <p:ext uri="{BB962C8B-B14F-4D97-AF65-F5344CB8AC3E}">
        <p14:creationId xmlns:p14="http://schemas.microsoft.com/office/powerpoint/2010/main" val="11740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buFont typeface="Times New Roman" charset="0"/>
              <a:buNone/>
              <a:defRPr>
                <a:latin typeface="Arial" charset="0"/>
                <a:ea typeface="ＭＳ Ｐゴシック" charset="-128"/>
                <a:cs typeface="ＭＳ Ｐゴシック" charset="-128"/>
              </a:defRPr>
            </a:lvl1pPr>
          </a:lstStyle>
          <a:p>
            <a:pPr>
              <a:defRPr/>
            </a:pPr>
            <a:fld id="{7C24571C-B371-CC4A-8428-B01298E573C2}" type="slidenum">
              <a:rPr lang="en-US"/>
              <a:pPr>
                <a:defRPr/>
              </a:pPr>
              <a:t>‹#›</a:t>
            </a:fld>
            <a:r>
              <a:rPr lang="en-US"/>
              <a:t> of 12</a:t>
            </a:r>
          </a:p>
        </p:txBody>
      </p:sp>
    </p:spTree>
    <p:extLst>
      <p:ext uri="{BB962C8B-B14F-4D97-AF65-F5344CB8AC3E}">
        <p14:creationId xmlns:p14="http://schemas.microsoft.com/office/powerpoint/2010/main" val="255718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C3FA231B-5FB3-5A40-BE9D-42A9501D0B21}" type="slidenum">
              <a:rPr lang="en-US"/>
              <a:pPr>
                <a:defRPr/>
              </a:pPr>
              <a:t>‹#›</a:t>
            </a:fld>
            <a:endParaRPr lang="en-US"/>
          </a:p>
        </p:txBody>
      </p:sp>
    </p:spTree>
    <p:extLst>
      <p:ext uri="{BB962C8B-B14F-4D97-AF65-F5344CB8AC3E}">
        <p14:creationId xmlns:p14="http://schemas.microsoft.com/office/powerpoint/2010/main" val="144724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8521AB-964B-6343-9853-22B16767F21B}" type="slidenum">
              <a:rPr lang="en-US"/>
              <a:pPr>
                <a:defRPr/>
              </a:pPr>
              <a:t>‹#›</a:t>
            </a:fld>
            <a:endParaRPr lang="en-US"/>
          </a:p>
        </p:txBody>
      </p:sp>
    </p:spTree>
    <p:extLst>
      <p:ext uri="{BB962C8B-B14F-4D97-AF65-F5344CB8AC3E}">
        <p14:creationId xmlns:p14="http://schemas.microsoft.com/office/powerpoint/2010/main" val="346710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2C0D95B-840C-0D40-8AC9-68A719E9EF8F}" type="slidenum">
              <a:rPr lang="en-US"/>
              <a:pPr>
                <a:defRPr/>
              </a:pPr>
              <a:t>‹#›</a:t>
            </a:fld>
            <a:endParaRPr lang="en-US"/>
          </a:p>
        </p:txBody>
      </p:sp>
    </p:spTree>
    <p:extLst>
      <p:ext uri="{BB962C8B-B14F-4D97-AF65-F5344CB8AC3E}">
        <p14:creationId xmlns:p14="http://schemas.microsoft.com/office/powerpoint/2010/main" val="3528772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Tree>
  </p:cSld>
  <p:clrMap bg1="lt1" tx1="dk1" bg2="lt2" tx2="dk2" accent1="accent1" accent2="accent2" accent3="accent3" accent4="accent4" accent5="accent5" accent6="accent6" hlink="hlink" folHlink="folHlink"/>
  <p:sldLayoutIdLst>
    <p:sldLayoutId id="2147487797" r:id="rId1"/>
    <p:sldLayoutId id="2147487798" r:id="rId2"/>
    <p:sldLayoutId id="2147487784" r:id="rId3"/>
    <p:sldLayoutId id="2147487799"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b" anchorCtr="0" compatLnSpc="1">
            <a:prstTxWarp prst="textNoShape">
              <a:avLst/>
            </a:prstTxWarp>
          </a:bodyPr>
          <a:lstStyle/>
          <a:p>
            <a:pPr lvl="0"/>
            <a:r>
              <a:rPr lang="en-US"/>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t" anchorCtr="0" compatLnSpc="1">
            <a:prstTxWarp prst="textNoShape">
              <a:avLst/>
            </a:prstTxWarp>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4"/>
            <a:r>
              <a:rPr lang="en-US"/>
              <a:t>Sixth Outline Level</a:t>
            </a:r>
          </a:p>
          <a:p>
            <a:pPr lvl="4"/>
            <a:r>
              <a:rPr lang="en-US"/>
              <a:t>Seventh Outline Level</a:t>
            </a:r>
          </a:p>
          <a:p>
            <a:pPr lvl="4"/>
            <a:r>
              <a:rPr lang="en-US"/>
              <a:t>Eighth Outline Level</a:t>
            </a:r>
          </a:p>
          <a:p>
            <a:pPr lvl="4"/>
            <a:r>
              <a:rPr lang="en-US"/>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hangingPunct="1">
              <a:buClr>
                <a:srgbClr val="000000"/>
              </a:buClr>
              <a:buSzPct val="100000"/>
              <a:buFont typeface="Times New Roman" charset="0"/>
              <a:buNone/>
              <a:defRPr/>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hangingPunct="1">
              <a:buClr>
                <a:srgbClr val="000000"/>
              </a:buClr>
              <a:buSzPct val="100000"/>
              <a:buFont typeface="Times New Roman" charset="0"/>
              <a:buNone/>
              <a:defRPr/>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89989" tIns="46794" rIns="89989" bIns="46794" numCol="1" anchor="t" anchorCtr="0" compatLnSpc="1">
            <a:prstTxWarp prst="textNoShape">
              <a:avLst/>
            </a:prstTxWarp>
          </a:bodyPr>
          <a:lstStyle>
            <a:lvl1pPr algn="r" defTabSz="457196">
              <a:buClr>
                <a:srgbClr val="000000"/>
              </a:buClr>
              <a:buSzPct val="100000"/>
              <a:buFont typeface="Times New Roman" charset="0"/>
              <a:buNone/>
              <a:defRPr sz="1400">
                <a:solidFill>
                  <a:srgbClr val="000000"/>
                </a:solidFill>
                <a:cs typeface="Arial" charset="0"/>
              </a:defRPr>
            </a:lvl1pPr>
          </a:lstStyle>
          <a:p>
            <a:pPr>
              <a:defRPr/>
            </a:pPr>
            <a:fld id="{724FCD50-430D-1349-82F6-75068281572A}" type="slidenum">
              <a:rPr lang="en-US"/>
              <a:pPr>
                <a:defRPr/>
              </a:pPr>
              <a:t>‹#›</a:t>
            </a:fld>
            <a:endParaRPr lang="en-US"/>
          </a:p>
        </p:txBody>
      </p:sp>
    </p:spTree>
    <p:extLst>
      <p:ext uri="{BB962C8B-B14F-4D97-AF65-F5344CB8AC3E}">
        <p14:creationId xmlns:p14="http://schemas.microsoft.com/office/powerpoint/2010/main" val="4154715796"/>
      </p:ext>
    </p:extLst>
  </p:cSld>
  <p:clrMap bg1="lt1" tx1="dk1" bg2="lt2" tx2="dk2" accent1="accent1" accent2="accent2" accent3="accent3" accent4="accent4" accent5="accent5" accent6="accent6" hlink="hlink" folHlink="folHlink"/>
  <p:sldLayoutIdLst>
    <p:sldLayoutId id="2147487803" r:id="rId1"/>
    <p:sldLayoutId id="2147487804" r:id="rId2"/>
    <p:sldLayoutId id="2147487805" r:id="rId3"/>
    <p:sldLayoutId id="2147487806" r:id="rId4"/>
    <p:sldLayoutId id="2147487807" r:id="rId5"/>
    <p:sldLayoutId id="2147487808" r:id="rId6"/>
    <p:sldLayoutId id="2147487809" r:id="rId7"/>
    <p:sldLayoutId id="2147487810" r:id="rId8"/>
    <p:sldLayoutId id="2147487811" r:id="rId9"/>
    <p:sldLayoutId id="2147487812" r:id="rId10"/>
    <p:sldLayoutId id="2147487813" r:id="rId11"/>
    <p:sldLayoutId id="2147487814" r:id="rId12"/>
    <p:sldLayoutId id="2147487815" r:id="rId13"/>
  </p:sldLayoutIdLst>
  <p:hf sldNum="0" hdr="0" ftr="0" dt="0"/>
  <p:txStyles>
    <p:titleStyle>
      <a:lvl1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575"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770"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8966"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161"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1313" indent="-341313" algn="l" defTabSz="455613"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1363" indent="-284163" algn="l" defTabSz="455613"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1413" indent="-227013" algn="l" defTabSz="455613"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5986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58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575"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770"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8966"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161"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482BC35-E172-FB40-BC07-59E57C75D7E6}" type="datetimeFigureOut">
              <a:rPr lang="en-US" smtClean="0">
                <a:solidFill>
                  <a:prstClr val="black">
                    <a:tint val="75000"/>
                  </a:prstClr>
                </a:solidFill>
                <a:latin typeface="Calibri"/>
                <a:ea typeface="+mn-ea"/>
                <a:cs typeface="+mn-cs"/>
              </a:rPr>
              <a:pPr fontAlgn="auto">
                <a:spcBef>
                  <a:spcPts val="0"/>
                </a:spcBef>
                <a:spcAft>
                  <a:spcPts val="0"/>
                </a:spcAft>
              </a:pPr>
              <a:t>2/14/13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E1C50A-A548-314E-A0B9-6004DAD6FBA4}"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61962264"/>
      </p:ext>
    </p:extLst>
  </p:cSld>
  <p:clrMap bg1="lt1" tx1="dk1" bg2="lt2" tx2="dk2" accent1="accent1" accent2="accent2" accent3="accent3" accent4="accent4" accent5="accent5" accent6="accent6" hlink="hlink" folHlink="folHlink"/>
  <p:sldLayoutIdLst>
    <p:sldLayoutId id="2147487817" r:id="rId1"/>
    <p:sldLayoutId id="2147487818" r:id="rId2"/>
    <p:sldLayoutId id="2147487819" r:id="rId3"/>
    <p:sldLayoutId id="2147487820" r:id="rId4"/>
    <p:sldLayoutId id="2147487821" r:id="rId5"/>
    <p:sldLayoutId id="2147487822" r:id="rId6"/>
    <p:sldLayoutId id="2147487823" r:id="rId7"/>
    <p:sldLayoutId id="2147487824" r:id="rId8"/>
    <p:sldLayoutId id="2147487825" r:id="rId9"/>
    <p:sldLayoutId id="2147487826" r:id="rId10"/>
    <p:sldLayoutId id="21474878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066800" y="1524000"/>
            <a:ext cx="716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Protection, identity, and trust</a:t>
            </a:r>
            <a:endParaRPr lang="en-US" b="1" dirty="0">
              <a:solidFill>
                <a:srgbClr val="161645"/>
              </a:solidFill>
              <a:latin typeface="Calibri" charset="0"/>
            </a:endParaRPr>
          </a:p>
        </p:txBody>
      </p:sp>
      <p:sp>
        <p:nvSpPr>
          <p:cNvPr id="22530" name="Text Box 2"/>
          <p:cNvSpPr txBox="1">
            <a:spLocks noChangeArrowheads="1"/>
          </p:cNvSpPr>
          <p:nvPr/>
        </p:nvSpPr>
        <p:spPr bwMode="auto">
          <a:xfrm>
            <a:off x="152400" y="35814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dirty="0">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dirty="0">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5"/>
          <p:cNvGrpSpPr>
            <a:grpSpLocks/>
          </p:cNvGrpSpPr>
          <p:nvPr/>
        </p:nvGrpSpPr>
        <p:grpSpPr bwMode="auto">
          <a:xfrm>
            <a:off x="685800" y="1981200"/>
            <a:ext cx="3429000" cy="1676400"/>
            <a:chOff x="3124200" y="2743200"/>
            <a:chExt cx="2959100" cy="1058863"/>
          </a:xfrm>
        </p:grpSpPr>
        <p:sp>
          <p:nvSpPr>
            <p:cNvPr id="163866" name="TextBox 110"/>
            <p:cNvSpPr txBox="1">
              <a:spLocks noChangeArrowheads="1"/>
            </p:cNvSpPr>
            <p:nvPr/>
          </p:nvSpPr>
          <p:spPr bwMode="auto">
            <a:xfrm>
              <a:off x="5105400" y="3103563"/>
              <a:ext cx="977900"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15" name="TextBox 110"/>
            <p:cNvSpPr txBox="1">
              <a:spLocks noChangeArrowheads="1"/>
            </p:cNvSpPr>
            <p:nvPr/>
          </p:nvSpPr>
          <p:spPr bwMode="auto">
            <a:xfrm>
              <a:off x="5105153"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163868" name="TextBox 110"/>
            <p:cNvSpPr txBox="1">
              <a:spLocks noChangeArrowheads="1"/>
            </p:cNvSpPr>
            <p:nvPr/>
          </p:nvSpPr>
          <p:spPr bwMode="auto">
            <a:xfrm>
              <a:off x="5105400" y="3462338"/>
              <a:ext cx="97790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163869" name="TextBox 110"/>
            <p:cNvSpPr txBox="1">
              <a:spLocks noChangeArrowheads="1"/>
            </p:cNvSpPr>
            <p:nvPr/>
          </p:nvSpPr>
          <p:spPr bwMode="auto">
            <a:xfrm>
              <a:off x="4114800" y="3103563"/>
              <a:ext cx="977900"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28" name="TextBox 110"/>
            <p:cNvSpPr txBox="1">
              <a:spLocks noChangeArrowheads="1"/>
            </p:cNvSpPr>
            <p:nvPr/>
          </p:nvSpPr>
          <p:spPr bwMode="auto">
            <a:xfrm>
              <a:off x="4114677"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163871" name="TextBox 110"/>
            <p:cNvSpPr txBox="1">
              <a:spLocks noChangeArrowheads="1"/>
            </p:cNvSpPr>
            <p:nvPr/>
          </p:nvSpPr>
          <p:spPr bwMode="auto">
            <a:xfrm>
              <a:off x="4114800" y="3462338"/>
              <a:ext cx="97790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31" name="TextBox 110"/>
            <p:cNvSpPr txBox="1">
              <a:spLocks noChangeArrowheads="1"/>
            </p:cNvSpPr>
            <p:nvPr/>
          </p:nvSpPr>
          <p:spPr bwMode="auto">
            <a:xfrm>
              <a:off x="3124200" y="3103174"/>
              <a:ext cx="978147" cy="338916"/>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32" name="TextBox 110"/>
            <p:cNvSpPr txBox="1">
              <a:spLocks noChangeArrowheads="1"/>
            </p:cNvSpPr>
            <p:nvPr/>
          </p:nvSpPr>
          <p:spPr bwMode="auto">
            <a:xfrm>
              <a:off x="3124200"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33" name="TextBox 110"/>
            <p:cNvSpPr txBox="1">
              <a:spLocks noChangeArrowheads="1"/>
            </p:cNvSpPr>
            <p:nvPr/>
          </p:nvSpPr>
          <p:spPr bwMode="auto">
            <a:xfrm>
              <a:off x="3124200" y="3462144"/>
              <a:ext cx="978147" cy="339919"/>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grpSp>
      <p:sp>
        <p:nvSpPr>
          <p:cNvPr id="163842" name="Title 4"/>
          <p:cNvSpPr>
            <a:spLocks noGrp="1"/>
          </p:cNvSpPr>
          <p:nvPr>
            <p:ph type="title"/>
          </p:nvPr>
        </p:nvSpPr>
        <p:spPr/>
        <p:txBody>
          <a:bodyPr/>
          <a:lstStyle/>
          <a:p>
            <a:r>
              <a:rPr lang="en-US" dirty="0" smtClean="0">
                <a:latin typeface="Arial" charset="0"/>
                <a:ea typeface="ＭＳ Ｐゴシック" charset="0"/>
              </a:rPr>
              <a:t>Concept: roles or groups</a:t>
            </a:r>
            <a:endParaRPr lang="en-US" dirty="0">
              <a:latin typeface="Arial" charset="0"/>
              <a:ea typeface="ＭＳ Ｐゴシック" charset="0"/>
            </a:endParaRPr>
          </a:p>
        </p:txBody>
      </p:sp>
      <p:sp>
        <p:nvSpPr>
          <p:cNvPr id="163843" name="Rectangle 7"/>
          <p:cNvSpPr>
            <a:spLocks noChangeArrowheads="1"/>
          </p:cNvSpPr>
          <p:nvPr/>
        </p:nvSpPr>
        <p:spPr bwMode="auto">
          <a:xfrm>
            <a:off x="838200" y="25908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Alice</a:t>
            </a:r>
            <a:endParaRPr lang="en-US" sz="1800" b="1">
              <a:solidFill>
                <a:srgbClr val="003367"/>
              </a:solidFill>
            </a:endParaRPr>
          </a:p>
        </p:txBody>
      </p:sp>
      <p:sp>
        <p:nvSpPr>
          <p:cNvPr id="163844" name="Rectangle 7"/>
          <p:cNvSpPr>
            <a:spLocks noChangeArrowheads="1"/>
          </p:cNvSpPr>
          <p:nvPr/>
        </p:nvSpPr>
        <p:spPr bwMode="auto">
          <a:xfrm>
            <a:off x="838200" y="31242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Bob</a:t>
            </a:r>
            <a:endParaRPr lang="en-US" sz="1800" b="1">
              <a:solidFill>
                <a:srgbClr val="003367"/>
              </a:solidFill>
            </a:endParaRPr>
          </a:p>
        </p:txBody>
      </p:sp>
      <p:sp>
        <p:nvSpPr>
          <p:cNvPr id="163845" name="Rectangle 7"/>
          <p:cNvSpPr>
            <a:spLocks noChangeArrowheads="1"/>
          </p:cNvSpPr>
          <p:nvPr/>
        </p:nvSpPr>
        <p:spPr bwMode="auto">
          <a:xfrm>
            <a:off x="1905000" y="20574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wizard</a:t>
            </a:r>
            <a:endParaRPr lang="en-US" sz="1800" b="1" dirty="0">
              <a:solidFill>
                <a:srgbClr val="003367"/>
              </a:solidFill>
            </a:endParaRPr>
          </a:p>
        </p:txBody>
      </p:sp>
      <p:sp>
        <p:nvSpPr>
          <p:cNvPr id="163846" name="Rectangle 7"/>
          <p:cNvSpPr>
            <a:spLocks noChangeArrowheads="1"/>
          </p:cNvSpPr>
          <p:nvPr/>
        </p:nvSpPr>
        <p:spPr bwMode="auto">
          <a:xfrm>
            <a:off x="2971800" y="2057400"/>
            <a:ext cx="1133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student</a:t>
            </a:r>
            <a:endParaRPr lang="en-US" sz="1800" b="1" dirty="0">
              <a:solidFill>
                <a:srgbClr val="003367"/>
              </a:solidFill>
            </a:endParaRPr>
          </a:p>
        </p:txBody>
      </p:sp>
      <p:sp>
        <p:nvSpPr>
          <p:cNvPr id="163847" name="Rectangle 7"/>
          <p:cNvSpPr>
            <a:spLocks noChangeArrowheads="1"/>
          </p:cNvSpPr>
          <p:nvPr/>
        </p:nvSpPr>
        <p:spPr bwMode="auto">
          <a:xfrm>
            <a:off x="1985963" y="26289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3367"/>
                </a:solidFill>
              </a:rPr>
              <a:t>yes</a:t>
            </a:r>
            <a:endParaRPr lang="en-US" sz="1800" b="1" dirty="0">
              <a:solidFill>
                <a:srgbClr val="003367"/>
              </a:solidFill>
            </a:endParaRPr>
          </a:p>
        </p:txBody>
      </p:sp>
      <p:sp>
        <p:nvSpPr>
          <p:cNvPr id="163848" name="Rectangle 7"/>
          <p:cNvSpPr>
            <a:spLocks noChangeArrowheads="1"/>
          </p:cNvSpPr>
          <p:nvPr/>
        </p:nvSpPr>
        <p:spPr bwMode="auto">
          <a:xfrm>
            <a:off x="3286125" y="318135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3367"/>
                </a:solidFill>
              </a:rPr>
              <a:t>yes</a:t>
            </a:r>
            <a:endParaRPr lang="en-US" sz="1800" b="1" dirty="0">
              <a:solidFill>
                <a:srgbClr val="003367"/>
              </a:solidFill>
            </a:endParaRPr>
          </a:p>
        </p:txBody>
      </p:sp>
      <p:sp>
        <p:nvSpPr>
          <p:cNvPr id="163849" name="Rectangle 7"/>
          <p:cNvSpPr>
            <a:spLocks noChangeArrowheads="1"/>
          </p:cNvSpPr>
          <p:nvPr/>
        </p:nvSpPr>
        <p:spPr bwMode="auto">
          <a:xfrm>
            <a:off x="2057400" y="32004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3367"/>
                </a:solidFill>
              </a:rPr>
              <a:t>no</a:t>
            </a:r>
            <a:endParaRPr lang="en-US" sz="1800" b="1" dirty="0">
              <a:solidFill>
                <a:srgbClr val="003367"/>
              </a:solidFill>
            </a:endParaRPr>
          </a:p>
        </p:txBody>
      </p:sp>
      <p:sp>
        <p:nvSpPr>
          <p:cNvPr id="163850" name="Rectangle 7"/>
          <p:cNvSpPr>
            <a:spLocks noChangeArrowheads="1"/>
          </p:cNvSpPr>
          <p:nvPr/>
        </p:nvSpPr>
        <p:spPr bwMode="auto">
          <a:xfrm>
            <a:off x="3286125" y="264795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3367"/>
                </a:solidFill>
              </a:rPr>
              <a:t>no</a:t>
            </a:r>
            <a:endParaRPr lang="en-US" sz="1800" b="1" dirty="0">
              <a:solidFill>
                <a:srgbClr val="003367"/>
              </a:solidFill>
            </a:endParaRPr>
          </a:p>
        </p:txBody>
      </p:sp>
      <p:sp>
        <p:nvSpPr>
          <p:cNvPr id="26" name="Rectangle 6"/>
          <p:cNvSpPr>
            <a:spLocks noChangeArrowheads="1"/>
          </p:cNvSpPr>
          <p:nvPr/>
        </p:nvSpPr>
        <p:spPr bwMode="auto">
          <a:xfrm>
            <a:off x="685800" y="4267200"/>
            <a:ext cx="7924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a:buChar char="•"/>
              <a:defRPr/>
            </a:pPr>
            <a:r>
              <a:rPr lang="en-US" sz="2000" dirty="0" smtClean="0">
                <a:solidFill>
                  <a:srgbClr val="003367"/>
                </a:solidFill>
              </a:rPr>
              <a:t>A </a:t>
            </a:r>
            <a:r>
              <a:rPr lang="en-US" sz="2000" b="1" dirty="0" smtClean="0">
                <a:solidFill>
                  <a:schemeClr val="accent2"/>
                </a:solidFill>
              </a:rPr>
              <a:t>role</a:t>
            </a:r>
            <a:r>
              <a:rPr lang="en-US" sz="2000" dirty="0" smtClean="0">
                <a:solidFill>
                  <a:schemeClr val="accent2"/>
                </a:solidFill>
              </a:rPr>
              <a:t> </a:t>
            </a:r>
            <a:r>
              <a:rPr lang="en-US" sz="2000" dirty="0" smtClean="0">
                <a:solidFill>
                  <a:srgbClr val="003367"/>
                </a:solidFill>
              </a:rPr>
              <a:t>or </a:t>
            </a:r>
            <a:r>
              <a:rPr lang="en-US" sz="2000" b="1" dirty="0" smtClean="0">
                <a:solidFill>
                  <a:srgbClr val="651222"/>
                </a:solidFill>
              </a:rPr>
              <a:t>group</a:t>
            </a:r>
            <a:r>
              <a:rPr lang="en-US" sz="2000" dirty="0" smtClean="0">
                <a:solidFill>
                  <a:srgbClr val="651222"/>
                </a:solidFill>
              </a:rPr>
              <a:t> </a:t>
            </a:r>
            <a:r>
              <a:rPr lang="en-US" sz="2000" dirty="0" smtClean="0">
                <a:solidFill>
                  <a:srgbClr val="003367"/>
                </a:solidFill>
              </a:rPr>
              <a:t>is a named set </a:t>
            </a:r>
            <a:r>
              <a:rPr lang="en-US" sz="2000" b="1" dirty="0" smtClean="0">
                <a:solidFill>
                  <a:srgbClr val="003367"/>
                </a:solidFill>
              </a:rPr>
              <a:t>S</a:t>
            </a:r>
            <a:r>
              <a:rPr lang="en-US" sz="2000" dirty="0" smtClean="0">
                <a:solidFill>
                  <a:srgbClr val="003367"/>
                </a:solidFill>
              </a:rPr>
              <a:t> of subjects.  Or, equivalently, it is a named </a:t>
            </a:r>
            <a:r>
              <a:rPr lang="en-US" sz="2000" dirty="0" err="1" smtClean="0">
                <a:solidFill>
                  <a:srgbClr val="003367"/>
                </a:solidFill>
              </a:rPr>
              <a:t>boolean</a:t>
            </a:r>
            <a:r>
              <a:rPr lang="en-US" sz="2000" dirty="0" smtClean="0">
                <a:solidFill>
                  <a:srgbClr val="003367"/>
                </a:solidFill>
              </a:rPr>
              <a:t> predicate that is true for </a:t>
            </a:r>
            <a:r>
              <a:rPr lang="en-US" sz="2000" b="1" dirty="0" smtClean="0">
                <a:solidFill>
                  <a:srgbClr val="003367"/>
                </a:solidFill>
              </a:rPr>
              <a:t>s</a:t>
            </a:r>
            <a:r>
              <a:rPr lang="en-US" sz="2000" dirty="0" smtClean="0">
                <a:solidFill>
                  <a:srgbClr val="003367"/>
                </a:solidFill>
              </a:rPr>
              <a:t> </a:t>
            </a:r>
            <a:r>
              <a:rPr lang="en-US" sz="2000" dirty="0" err="1" smtClean="0">
                <a:solidFill>
                  <a:srgbClr val="003367"/>
                </a:solidFill>
              </a:rPr>
              <a:t>iff</a:t>
            </a:r>
            <a:r>
              <a:rPr lang="en-US" sz="2000" dirty="0" smtClean="0">
                <a:solidFill>
                  <a:srgbClr val="003367"/>
                </a:solidFill>
              </a:rPr>
              <a:t> </a:t>
            </a:r>
            <a:r>
              <a:rPr lang="en-US" sz="2000" b="1" dirty="0" smtClean="0">
                <a:solidFill>
                  <a:srgbClr val="003367"/>
                </a:solidFill>
              </a:rPr>
              <a:t>s</a:t>
            </a:r>
            <a:r>
              <a:rPr lang="en-US" sz="2000" dirty="0" smtClean="0">
                <a:solidFill>
                  <a:srgbClr val="003367"/>
                </a:solidFill>
              </a:rPr>
              <a:t> </a:t>
            </a:r>
            <a:r>
              <a:rPr lang="en-US" sz="2000" dirty="0" smtClean="0">
                <a:solidFill>
                  <a:schemeClr val="accent6"/>
                </a:solidFill>
                <a:sym typeface="Symbol" charset="0"/>
              </a:rPr>
              <a:t></a:t>
            </a:r>
            <a:r>
              <a:rPr lang="en-US" sz="2000" dirty="0" smtClean="0">
                <a:solidFill>
                  <a:schemeClr val="accent6"/>
                </a:solidFill>
              </a:rPr>
              <a:t> </a:t>
            </a:r>
            <a:r>
              <a:rPr lang="en-US" sz="2000" b="1" dirty="0" smtClean="0">
                <a:solidFill>
                  <a:schemeClr val="accent6"/>
                </a:solidFill>
              </a:rPr>
              <a:t>S.</a:t>
            </a:r>
          </a:p>
          <a:p>
            <a:pPr marL="342900" indent="-342900">
              <a:buFont typeface="Arial"/>
              <a:buChar char="•"/>
              <a:defRPr/>
            </a:pPr>
            <a:endParaRPr lang="en-US" sz="2000" dirty="0">
              <a:solidFill>
                <a:srgbClr val="003367"/>
              </a:solidFill>
            </a:endParaRPr>
          </a:p>
          <a:p>
            <a:pPr marL="342900" indent="-342900">
              <a:buFont typeface="Arial"/>
              <a:buChar char="•"/>
              <a:defRPr/>
            </a:pPr>
            <a:r>
              <a:rPr lang="en-US" sz="2000" dirty="0" smtClean="0">
                <a:solidFill>
                  <a:srgbClr val="003367"/>
                </a:solidFill>
              </a:rPr>
              <a:t>Roles/groups provide a level of indirection that simplifies the access control matrix, and makes it easier to store and manage.</a:t>
            </a:r>
          </a:p>
        </p:txBody>
      </p:sp>
      <p:sp>
        <p:nvSpPr>
          <p:cNvPr id="163856" name="Rectangle 6"/>
          <p:cNvSpPr>
            <a:spLocks noChangeArrowheads="1"/>
          </p:cNvSpPr>
          <p:nvPr/>
        </p:nvSpPr>
        <p:spPr bwMode="auto">
          <a:xfrm>
            <a:off x="1752600" y="1524000"/>
            <a:ext cx="2209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roles, groups</a:t>
            </a:r>
            <a:endParaRPr lang="en-US" sz="2000" b="1" dirty="0">
              <a:solidFill>
                <a:srgbClr val="003367"/>
              </a:solidFill>
            </a:endParaRPr>
          </a:p>
          <a:p>
            <a:endParaRPr lang="en-US" sz="1800" b="1" dirty="0">
              <a:solidFill>
                <a:srgbClr val="003367"/>
              </a:solidFill>
            </a:endParaRPr>
          </a:p>
        </p:txBody>
      </p:sp>
      <p:grpSp>
        <p:nvGrpSpPr>
          <p:cNvPr id="43" name="Group 5"/>
          <p:cNvGrpSpPr>
            <a:grpSpLocks/>
          </p:cNvGrpSpPr>
          <p:nvPr/>
        </p:nvGrpSpPr>
        <p:grpSpPr bwMode="auto">
          <a:xfrm>
            <a:off x="4876800" y="1981200"/>
            <a:ext cx="3429000" cy="1676400"/>
            <a:chOff x="3124200" y="2743200"/>
            <a:chExt cx="2959100" cy="1058863"/>
          </a:xfrm>
        </p:grpSpPr>
        <p:sp>
          <p:nvSpPr>
            <p:cNvPr id="44" name="TextBox 110"/>
            <p:cNvSpPr txBox="1">
              <a:spLocks noChangeArrowheads="1"/>
            </p:cNvSpPr>
            <p:nvPr/>
          </p:nvSpPr>
          <p:spPr bwMode="auto">
            <a:xfrm>
              <a:off x="5105400" y="3103563"/>
              <a:ext cx="977900"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45" name="TextBox 110"/>
            <p:cNvSpPr txBox="1">
              <a:spLocks noChangeArrowheads="1"/>
            </p:cNvSpPr>
            <p:nvPr/>
          </p:nvSpPr>
          <p:spPr bwMode="auto">
            <a:xfrm>
              <a:off x="5105153"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46" name="TextBox 110"/>
            <p:cNvSpPr txBox="1">
              <a:spLocks noChangeArrowheads="1"/>
            </p:cNvSpPr>
            <p:nvPr/>
          </p:nvSpPr>
          <p:spPr bwMode="auto">
            <a:xfrm>
              <a:off x="5105400" y="3462338"/>
              <a:ext cx="97790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47" name="TextBox 110"/>
            <p:cNvSpPr txBox="1">
              <a:spLocks noChangeArrowheads="1"/>
            </p:cNvSpPr>
            <p:nvPr/>
          </p:nvSpPr>
          <p:spPr bwMode="auto">
            <a:xfrm>
              <a:off x="4114800" y="3103563"/>
              <a:ext cx="977900"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48" name="TextBox 110"/>
            <p:cNvSpPr txBox="1">
              <a:spLocks noChangeArrowheads="1"/>
            </p:cNvSpPr>
            <p:nvPr/>
          </p:nvSpPr>
          <p:spPr bwMode="auto">
            <a:xfrm>
              <a:off x="4114677"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49" name="TextBox 110"/>
            <p:cNvSpPr txBox="1">
              <a:spLocks noChangeArrowheads="1"/>
            </p:cNvSpPr>
            <p:nvPr/>
          </p:nvSpPr>
          <p:spPr bwMode="auto">
            <a:xfrm>
              <a:off x="4114800" y="3462338"/>
              <a:ext cx="97790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50" name="TextBox 110"/>
            <p:cNvSpPr txBox="1">
              <a:spLocks noChangeArrowheads="1"/>
            </p:cNvSpPr>
            <p:nvPr/>
          </p:nvSpPr>
          <p:spPr bwMode="auto">
            <a:xfrm>
              <a:off x="3124200" y="3103174"/>
              <a:ext cx="978147" cy="338916"/>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51" name="TextBox 110"/>
            <p:cNvSpPr txBox="1">
              <a:spLocks noChangeArrowheads="1"/>
            </p:cNvSpPr>
            <p:nvPr/>
          </p:nvSpPr>
          <p:spPr bwMode="auto">
            <a:xfrm>
              <a:off x="3124200"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52" name="TextBox 110"/>
            <p:cNvSpPr txBox="1">
              <a:spLocks noChangeArrowheads="1"/>
            </p:cNvSpPr>
            <p:nvPr/>
          </p:nvSpPr>
          <p:spPr bwMode="auto">
            <a:xfrm>
              <a:off x="3124200" y="3462144"/>
              <a:ext cx="978147" cy="339919"/>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grpSp>
      <p:sp>
        <p:nvSpPr>
          <p:cNvPr id="53" name="Rectangle 7"/>
          <p:cNvSpPr>
            <a:spLocks noChangeArrowheads="1"/>
          </p:cNvSpPr>
          <p:nvPr/>
        </p:nvSpPr>
        <p:spPr bwMode="auto">
          <a:xfrm>
            <a:off x="4876800" y="25908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3367"/>
                </a:solidFill>
              </a:rPr>
              <a:t>wizard</a:t>
            </a:r>
            <a:endParaRPr lang="en-US" sz="1800" b="1" dirty="0">
              <a:solidFill>
                <a:srgbClr val="003367"/>
              </a:solidFill>
            </a:endParaRPr>
          </a:p>
        </p:txBody>
      </p:sp>
      <p:sp>
        <p:nvSpPr>
          <p:cNvPr id="54" name="Rectangle 7"/>
          <p:cNvSpPr>
            <a:spLocks noChangeArrowheads="1"/>
          </p:cNvSpPr>
          <p:nvPr/>
        </p:nvSpPr>
        <p:spPr bwMode="auto">
          <a:xfrm>
            <a:off x="4876800" y="3124200"/>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student</a:t>
            </a:r>
            <a:endParaRPr lang="en-US" sz="1800" b="1" dirty="0">
              <a:solidFill>
                <a:srgbClr val="003367"/>
              </a:solidFill>
            </a:endParaRPr>
          </a:p>
        </p:txBody>
      </p:sp>
      <p:sp>
        <p:nvSpPr>
          <p:cNvPr id="55" name="Rectangle 7"/>
          <p:cNvSpPr>
            <a:spLocks noChangeArrowheads="1"/>
          </p:cNvSpPr>
          <p:nvPr/>
        </p:nvSpPr>
        <p:spPr bwMode="auto">
          <a:xfrm>
            <a:off x="6096000" y="20574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obj1</a:t>
            </a:r>
            <a:endParaRPr lang="en-US" sz="1800" b="1" dirty="0">
              <a:solidFill>
                <a:srgbClr val="003367"/>
              </a:solidFill>
            </a:endParaRPr>
          </a:p>
        </p:txBody>
      </p:sp>
      <p:sp>
        <p:nvSpPr>
          <p:cNvPr id="56" name="Rectangle 7"/>
          <p:cNvSpPr>
            <a:spLocks noChangeArrowheads="1"/>
          </p:cNvSpPr>
          <p:nvPr/>
        </p:nvSpPr>
        <p:spPr bwMode="auto">
          <a:xfrm>
            <a:off x="7162800" y="2057400"/>
            <a:ext cx="1133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obj2</a:t>
            </a:r>
            <a:endParaRPr lang="en-US" sz="1800" b="1" dirty="0">
              <a:solidFill>
                <a:srgbClr val="003367"/>
              </a:solidFill>
            </a:endParaRPr>
          </a:p>
        </p:txBody>
      </p:sp>
      <p:sp>
        <p:nvSpPr>
          <p:cNvPr id="61" name="Rectangle 6"/>
          <p:cNvSpPr>
            <a:spLocks noChangeArrowheads="1"/>
          </p:cNvSpPr>
          <p:nvPr/>
        </p:nvSpPr>
        <p:spPr bwMode="auto">
          <a:xfrm>
            <a:off x="6553200" y="1524000"/>
            <a:ext cx="1371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objects</a:t>
            </a:r>
            <a:endParaRPr lang="en-US" sz="2000" b="1" dirty="0">
              <a:solidFill>
                <a:srgbClr val="003367"/>
              </a:solidFill>
            </a:endParaRPr>
          </a:p>
          <a:p>
            <a:endParaRPr lang="en-US" sz="1800" b="1" dirty="0">
              <a:solidFill>
                <a:srgbClr val="003367"/>
              </a:solidFill>
            </a:endParaRPr>
          </a:p>
        </p:txBody>
      </p:sp>
      <p:sp>
        <p:nvSpPr>
          <p:cNvPr id="81" name="Rectangle 7"/>
          <p:cNvSpPr>
            <a:spLocks noChangeArrowheads="1"/>
          </p:cNvSpPr>
          <p:nvPr/>
        </p:nvSpPr>
        <p:spPr bwMode="auto">
          <a:xfrm>
            <a:off x="6176963" y="26289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003367"/>
                </a:solidFill>
              </a:rPr>
              <a:t>RW</a:t>
            </a:r>
            <a:endParaRPr lang="en-US" sz="1800" b="1" dirty="0">
              <a:solidFill>
                <a:srgbClr val="003367"/>
              </a:solidFill>
            </a:endParaRPr>
          </a:p>
        </p:txBody>
      </p:sp>
      <p:sp>
        <p:nvSpPr>
          <p:cNvPr id="82" name="Rectangle 7"/>
          <p:cNvSpPr>
            <a:spLocks noChangeArrowheads="1"/>
          </p:cNvSpPr>
          <p:nvPr/>
        </p:nvSpPr>
        <p:spPr bwMode="auto">
          <a:xfrm>
            <a:off x="7477125" y="318135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RW</a:t>
            </a:r>
            <a:endParaRPr lang="en-US" sz="1800" b="1">
              <a:solidFill>
                <a:srgbClr val="003367"/>
              </a:solidFill>
            </a:endParaRPr>
          </a:p>
        </p:txBody>
      </p:sp>
      <p:sp>
        <p:nvSpPr>
          <p:cNvPr id="83" name="Rectangle 7"/>
          <p:cNvSpPr>
            <a:spLocks noChangeArrowheads="1"/>
          </p:cNvSpPr>
          <p:nvPr/>
        </p:nvSpPr>
        <p:spPr bwMode="auto">
          <a:xfrm>
            <a:off x="6248400" y="32004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R</a:t>
            </a:r>
            <a:endParaRPr lang="en-US" sz="1800" b="1">
              <a:solidFill>
                <a:srgbClr val="003367"/>
              </a:solidFill>
            </a:endParaRPr>
          </a:p>
        </p:txBody>
      </p:sp>
      <p:sp>
        <p:nvSpPr>
          <p:cNvPr id="84" name="Rectangle 7"/>
          <p:cNvSpPr>
            <a:spLocks noChangeArrowheads="1"/>
          </p:cNvSpPr>
          <p:nvPr/>
        </p:nvSpPr>
        <p:spPr bwMode="auto">
          <a:xfrm>
            <a:off x="7477125" y="25908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a:t>
            </a:r>
            <a:endParaRPr lang="en-US" sz="1800" b="1">
              <a:solidFill>
                <a:srgbClr val="003367"/>
              </a:solidFill>
            </a:endParaRPr>
          </a:p>
        </p:txBody>
      </p:sp>
      <p:cxnSp>
        <p:nvCxnSpPr>
          <p:cNvPr id="3" name="Curved Connector 2"/>
          <p:cNvCxnSpPr>
            <a:stCxn id="15" idx="3"/>
            <a:endCxn id="52" idx="1"/>
          </p:cNvCxnSpPr>
          <p:nvPr/>
        </p:nvCxnSpPr>
        <p:spPr bwMode="auto">
          <a:xfrm>
            <a:off x="4114800" y="2248694"/>
            <a:ext cx="762000" cy="1139825"/>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186609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bwMode="auto">
          <a:xfrm>
            <a:off x="4572000" y="1905000"/>
            <a:ext cx="2209800" cy="914400"/>
          </a:xfrm>
          <a:prstGeom prst="rect">
            <a:avLst/>
          </a:prstGeom>
          <a:solidFill>
            <a:srgbClr val="D3D3D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3" name="Rectangle 52"/>
          <p:cNvSpPr/>
          <p:nvPr/>
        </p:nvSpPr>
        <p:spPr bwMode="auto">
          <a:xfrm>
            <a:off x="1981200" y="1905000"/>
            <a:ext cx="2209800" cy="914400"/>
          </a:xfrm>
          <a:prstGeom prst="rect">
            <a:avLst/>
          </a:prstGeom>
          <a:solidFill>
            <a:srgbClr val="D3D3D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Title 4"/>
          <p:cNvSpPr>
            <a:spLocks noGrp="1"/>
          </p:cNvSpPr>
          <p:nvPr>
            <p:ph type="title"/>
          </p:nvPr>
        </p:nvSpPr>
        <p:spPr/>
        <p:txBody>
          <a:bodyPr/>
          <a:lstStyle/>
          <a:p>
            <a:r>
              <a:rPr lang="en-US" dirty="0" smtClean="0"/>
              <a:t>Attributes and policies</a:t>
            </a:r>
            <a:endParaRPr lang="en-US" dirty="0"/>
          </a:p>
        </p:txBody>
      </p:sp>
      <p:sp>
        <p:nvSpPr>
          <p:cNvPr id="4" name="Rectangle 3"/>
          <p:cNvSpPr/>
          <p:nvPr/>
        </p:nvSpPr>
        <p:spPr>
          <a:xfrm>
            <a:off x="609600" y="4572000"/>
            <a:ext cx="7620000" cy="2246769"/>
          </a:xfrm>
          <a:prstGeom prst="rect">
            <a:avLst/>
          </a:prstGeom>
        </p:spPr>
        <p:txBody>
          <a:bodyPr wrap="square">
            <a:spAutoFit/>
          </a:bodyPr>
          <a:lstStyle/>
          <a:p>
            <a:pPr marL="342900" indent="-342900">
              <a:buFont typeface="Arial"/>
              <a:buChar char="•"/>
              <a:defRPr/>
            </a:pPr>
            <a:r>
              <a:rPr lang="en-US" sz="2000" dirty="0">
                <a:solidFill>
                  <a:srgbClr val="003367"/>
                </a:solidFill>
              </a:rPr>
              <a:t>More generally, we may </a:t>
            </a:r>
            <a:r>
              <a:rPr lang="en-US" sz="2000" dirty="0" smtClean="0">
                <a:solidFill>
                  <a:srgbClr val="003367"/>
                </a:solidFill>
              </a:rPr>
              <a:t>view a subject/object </a:t>
            </a:r>
            <a:r>
              <a:rPr lang="en-US" sz="2000" b="1" dirty="0" smtClean="0">
                <a:solidFill>
                  <a:srgbClr val="651222"/>
                </a:solidFill>
              </a:rPr>
              <a:t>identity</a:t>
            </a:r>
            <a:r>
              <a:rPr lang="en-US" sz="2000" dirty="0" smtClean="0">
                <a:solidFill>
                  <a:srgbClr val="003367"/>
                </a:solidFill>
              </a:rPr>
              <a:t> </a:t>
            </a:r>
            <a:r>
              <a:rPr lang="en-US" sz="2000" dirty="0">
                <a:solidFill>
                  <a:srgbClr val="003367"/>
                </a:solidFill>
              </a:rPr>
              <a:t>as a list of named </a:t>
            </a:r>
            <a:r>
              <a:rPr lang="en-US" sz="2000" b="1" dirty="0">
                <a:solidFill>
                  <a:srgbClr val="651222"/>
                </a:solidFill>
              </a:rPr>
              <a:t>attributes</a:t>
            </a:r>
            <a:r>
              <a:rPr lang="en-US" sz="2000" dirty="0">
                <a:solidFill>
                  <a:srgbClr val="651222"/>
                </a:solidFill>
              </a:rPr>
              <a:t> </a:t>
            </a:r>
            <a:r>
              <a:rPr lang="en-US" sz="2000" dirty="0">
                <a:solidFill>
                  <a:srgbClr val="003367"/>
                </a:solidFill>
              </a:rPr>
              <a:t>with typed values (e.g., </a:t>
            </a:r>
            <a:r>
              <a:rPr lang="en-US" sz="2000" dirty="0" err="1">
                <a:solidFill>
                  <a:srgbClr val="003367"/>
                </a:solidFill>
              </a:rPr>
              <a:t>boolean</a:t>
            </a:r>
            <a:r>
              <a:rPr lang="en-US" sz="2000" dirty="0">
                <a:solidFill>
                  <a:srgbClr val="003367"/>
                </a:solidFill>
              </a:rPr>
              <a:t>)</a:t>
            </a:r>
            <a:r>
              <a:rPr lang="en-US" sz="2000" dirty="0" smtClean="0">
                <a:solidFill>
                  <a:srgbClr val="003367"/>
                </a:solidFill>
              </a:rPr>
              <a:t>.</a:t>
            </a:r>
          </a:p>
          <a:p>
            <a:pPr marL="342900" indent="-342900">
              <a:buFont typeface="Arial"/>
              <a:buChar char="•"/>
              <a:defRPr/>
            </a:pPr>
            <a:endParaRPr lang="en-US" sz="2000" dirty="0" smtClean="0">
              <a:solidFill>
                <a:srgbClr val="003367"/>
              </a:solidFill>
            </a:endParaRPr>
          </a:p>
          <a:p>
            <a:pPr marL="342900" indent="-342900">
              <a:buFont typeface="Arial"/>
              <a:buChar char="•"/>
              <a:defRPr/>
            </a:pPr>
            <a:r>
              <a:rPr lang="en-US" sz="2000" dirty="0" smtClean="0">
                <a:solidFill>
                  <a:srgbClr val="003367"/>
                </a:solidFill>
              </a:rPr>
              <a:t>Generally, an </a:t>
            </a:r>
            <a:r>
              <a:rPr lang="en-US" sz="2000" b="1" dirty="0" smtClean="0">
                <a:solidFill>
                  <a:srgbClr val="651222"/>
                </a:solidFill>
              </a:rPr>
              <a:t>access policy </a:t>
            </a:r>
            <a:r>
              <a:rPr lang="en-US" sz="2000" dirty="0" smtClean="0">
                <a:solidFill>
                  <a:srgbClr val="003367"/>
                </a:solidFill>
              </a:rPr>
              <a:t>for a requested access is a </a:t>
            </a:r>
            <a:r>
              <a:rPr lang="en-US" sz="2000" dirty="0" err="1" smtClean="0">
                <a:solidFill>
                  <a:srgbClr val="003367"/>
                </a:solidFill>
              </a:rPr>
              <a:t>boolean</a:t>
            </a:r>
            <a:r>
              <a:rPr lang="en-US" sz="2000" dirty="0" smtClean="0">
                <a:solidFill>
                  <a:srgbClr val="003367"/>
                </a:solidFill>
              </a:rPr>
              <a:t> (logic) function over the subject and object identities.</a:t>
            </a:r>
          </a:p>
          <a:p>
            <a:pPr marL="342900" indent="-342900">
              <a:buFont typeface="Arial"/>
              <a:buChar char="•"/>
              <a:defRPr/>
            </a:pPr>
            <a:endParaRPr lang="en-US" sz="2000" dirty="0">
              <a:solidFill>
                <a:srgbClr val="003367"/>
              </a:solidFill>
            </a:endParaRPr>
          </a:p>
          <a:p>
            <a:pPr marL="342900" indent="-342900">
              <a:buFont typeface="Arial"/>
              <a:buChar char="•"/>
              <a:defRPr/>
            </a:pPr>
            <a:endParaRPr lang="en-US" sz="2000" dirty="0">
              <a:solidFill>
                <a:srgbClr val="003367"/>
              </a:solidFill>
            </a:endParaRPr>
          </a:p>
        </p:txBody>
      </p:sp>
      <p:sp>
        <p:nvSpPr>
          <p:cNvPr id="34" name="Rectangle 7"/>
          <p:cNvSpPr>
            <a:spLocks noChangeArrowheads="1"/>
          </p:cNvSpPr>
          <p:nvPr/>
        </p:nvSpPr>
        <p:spPr bwMode="auto">
          <a:xfrm>
            <a:off x="2057400" y="19812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3367"/>
                </a:solidFill>
              </a:rPr>
              <a:t>n</a:t>
            </a:r>
            <a:r>
              <a:rPr kumimoji="0" lang="en-US" sz="2000" b="1" i="0" u="none" strike="noStrike" kern="0" cap="none" spc="0" normalizeH="0" baseline="0" noProof="0" dirty="0" err="1" smtClean="0">
                <a:ln>
                  <a:noFill/>
                </a:ln>
                <a:solidFill>
                  <a:srgbClr val="003367"/>
                </a:solidFill>
                <a:effectLst/>
                <a:uLnTx/>
                <a:uFillTx/>
              </a:rPr>
              <a:t>ame</a:t>
            </a:r>
            <a:r>
              <a:rPr kumimoji="0" lang="en-US" sz="2000" b="1" i="0" u="none" strike="noStrike" kern="0" cap="none" spc="0" normalizeH="0" baseline="0" noProof="0" dirty="0" smtClean="0">
                <a:ln>
                  <a:noFill/>
                </a:ln>
                <a:solidFill>
                  <a:srgbClr val="003367"/>
                </a:solidFill>
                <a:effectLst/>
                <a:uLnTx/>
                <a:uFillTx/>
              </a:rPr>
              <a:t> = “Alice”</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3367"/>
                </a:solidFill>
              </a:rPr>
              <a:t>w</a:t>
            </a:r>
            <a:r>
              <a:rPr lang="en-US" sz="2000" b="1" kern="0" noProof="0" dirty="0" smtClean="0">
                <a:solidFill>
                  <a:srgbClr val="003367"/>
                </a:solidFill>
              </a:rPr>
              <a:t>izard = true</a:t>
            </a:r>
            <a:endParaRPr kumimoji="0" lang="en-US" sz="1800" b="1" i="0" u="none" strike="noStrike" kern="0" cap="none" spc="0" normalizeH="0" baseline="0" noProof="0" dirty="0">
              <a:ln>
                <a:noFill/>
              </a:ln>
              <a:solidFill>
                <a:srgbClr val="003367"/>
              </a:solidFill>
              <a:effectLst/>
              <a:uLnTx/>
              <a:uFillTx/>
            </a:endParaRPr>
          </a:p>
        </p:txBody>
      </p:sp>
      <p:sp>
        <p:nvSpPr>
          <p:cNvPr id="36" name="Rectangle 7"/>
          <p:cNvSpPr>
            <a:spLocks noChangeArrowheads="1"/>
          </p:cNvSpPr>
          <p:nvPr/>
        </p:nvSpPr>
        <p:spPr bwMode="auto">
          <a:xfrm>
            <a:off x="4648200" y="19812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3367"/>
                </a:solidFill>
                <a:effectLst/>
                <a:uLnTx/>
                <a:uFillTx/>
              </a:rPr>
              <a:t>Name = “obj1”</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3367"/>
                </a:solidFill>
              </a:rPr>
              <a:t>access: wizard</a:t>
            </a:r>
            <a:endParaRPr kumimoji="0" lang="en-US" sz="1800" b="1" i="0" u="none" strike="noStrike" kern="0" cap="none" spc="0" normalizeH="0" baseline="0" noProof="0" dirty="0">
              <a:ln>
                <a:noFill/>
              </a:ln>
              <a:solidFill>
                <a:srgbClr val="003367"/>
              </a:solidFill>
              <a:effectLst/>
              <a:uLnTx/>
              <a:uFillTx/>
            </a:endParaRPr>
          </a:p>
        </p:txBody>
      </p:sp>
      <p:grpSp>
        <p:nvGrpSpPr>
          <p:cNvPr id="42" name="Group 11"/>
          <p:cNvGrpSpPr>
            <a:grpSpLocks/>
          </p:cNvGrpSpPr>
          <p:nvPr/>
        </p:nvGrpSpPr>
        <p:grpSpPr bwMode="auto">
          <a:xfrm>
            <a:off x="533400" y="1925637"/>
            <a:ext cx="685800" cy="893763"/>
            <a:chOff x="1970088" y="3170238"/>
            <a:chExt cx="1152525" cy="2058987"/>
          </a:xfrm>
        </p:grpSpPr>
        <p:sp>
          <p:nvSpPr>
            <p:cNvPr id="43" name="Line 2"/>
            <p:cNvSpPr>
              <a:spLocks noChangeShapeType="1"/>
            </p:cNvSpPr>
            <p:nvPr/>
          </p:nvSpPr>
          <p:spPr bwMode="auto">
            <a:xfrm>
              <a:off x="2426295" y="3627385"/>
              <a:ext cx="2669" cy="9142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 name="Line 3"/>
            <p:cNvSpPr>
              <a:spLocks noChangeShapeType="1"/>
            </p:cNvSpPr>
            <p:nvPr/>
          </p:nvSpPr>
          <p:spPr bwMode="auto">
            <a:xfrm flipV="1">
              <a:off x="2199526" y="4541677"/>
              <a:ext cx="226769"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5" name="Line 4"/>
            <p:cNvSpPr>
              <a:spLocks noChangeShapeType="1"/>
            </p:cNvSpPr>
            <p:nvPr/>
          </p:nvSpPr>
          <p:spPr bwMode="auto">
            <a:xfrm flipH="1" flipV="1">
              <a:off x="2426295" y="4541677"/>
              <a:ext cx="232107"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 name="Line 5"/>
            <p:cNvSpPr>
              <a:spLocks noChangeShapeType="1"/>
            </p:cNvSpPr>
            <p:nvPr/>
          </p:nvSpPr>
          <p:spPr bwMode="auto">
            <a:xfrm flipH="1">
              <a:off x="2423628" y="3737100"/>
              <a:ext cx="629620" cy="1206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 name="Line 6"/>
            <p:cNvSpPr>
              <a:spLocks noChangeShapeType="1"/>
            </p:cNvSpPr>
            <p:nvPr/>
          </p:nvSpPr>
          <p:spPr bwMode="auto">
            <a:xfrm flipV="1">
              <a:off x="1970088" y="3854130"/>
              <a:ext cx="456207" cy="4608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8" name="Oval 7"/>
            <p:cNvSpPr>
              <a:spLocks noChangeArrowheads="1"/>
            </p:cNvSpPr>
            <p:nvPr/>
          </p:nvSpPr>
          <p:spPr bwMode="auto">
            <a:xfrm>
              <a:off x="2199526" y="3170238"/>
              <a:ext cx="456207" cy="457147"/>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Rectangle 13"/>
            <p:cNvSpPr>
              <a:spLocks noChangeArrowheads="1"/>
            </p:cNvSpPr>
            <p:nvPr/>
          </p:nvSpPr>
          <p:spPr bwMode="auto">
            <a:xfrm>
              <a:off x="2893175" y="3612757"/>
              <a:ext cx="229438" cy="226744"/>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Rectangle 25"/>
            <p:cNvSpPr>
              <a:spLocks noChangeArrowheads="1"/>
            </p:cNvSpPr>
            <p:nvPr/>
          </p:nvSpPr>
          <p:spPr bwMode="auto">
            <a:xfrm>
              <a:off x="2431631" y="3839501"/>
              <a:ext cx="136063" cy="138972"/>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54" name="Rectangle 53"/>
          <p:cNvSpPr/>
          <p:nvPr/>
        </p:nvSpPr>
        <p:spPr bwMode="auto">
          <a:xfrm>
            <a:off x="1981200" y="3200400"/>
            <a:ext cx="2209800" cy="914400"/>
          </a:xfrm>
          <a:prstGeom prst="rect">
            <a:avLst/>
          </a:prstGeom>
          <a:solidFill>
            <a:srgbClr val="D3D3D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grpSp>
        <p:nvGrpSpPr>
          <p:cNvPr id="55" name="Group 11"/>
          <p:cNvGrpSpPr>
            <a:grpSpLocks/>
          </p:cNvGrpSpPr>
          <p:nvPr/>
        </p:nvGrpSpPr>
        <p:grpSpPr bwMode="auto">
          <a:xfrm>
            <a:off x="533400" y="3221037"/>
            <a:ext cx="685800" cy="893763"/>
            <a:chOff x="1970088" y="3170238"/>
            <a:chExt cx="1152525" cy="2058987"/>
          </a:xfrm>
        </p:grpSpPr>
        <p:sp>
          <p:nvSpPr>
            <p:cNvPr id="56" name="Line 2"/>
            <p:cNvSpPr>
              <a:spLocks noChangeShapeType="1"/>
            </p:cNvSpPr>
            <p:nvPr/>
          </p:nvSpPr>
          <p:spPr bwMode="auto">
            <a:xfrm>
              <a:off x="2426295" y="3627385"/>
              <a:ext cx="2669" cy="9142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7" name="Line 3"/>
            <p:cNvSpPr>
              <a:spLocks noChangeShapeType="1"/>
            </p:cNvSpPr>
            <p:nvPr/>
          </p:nvSpPr>
          <p:spPr bwMode="auto">
            <a:xfrm flipV="1">
              <a:off x="2199526" y="4541677"/>
              <a:ext cx="226769"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8" name="Line 4"/>
            <p:cNvSpPr>
              <a:spLocks noChangeShapeType="1"/>
            </p:cNvSpPr>
            <p:nvPr/>
          </p:nvSpPr>
          <p:spPr bwMode="auto">
            <a:xfrm flipH="1" flipV="1">
              <a:off x="2426295" y="4541677"/>
              <a:ext cx="232107"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9" name="Line 5"/>
            <p:cNvSpPr>
              <a:spLocks noChangeShapeType="1"/>
            </p:cNvSpPr>
            <p:nvPr/>
          </p:nvSpPr>
          <p:spPr bwMode="auto">
            <a:xfrm flipH="1">
              <a:off x="2423628" y="3737100"/>
              <a:ext cx="629620" cy="1206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0" name="Line 6"/>
            <p:cNvSpPr>
              <a:spLocks noChangeShapeType="1"/>
            </p:cNvSpPr>
            <p:nvPr/>
          </p:nvSpPr>
          <p:spPr bwMode="auto">
            <a:xfrm flipV="1">
              <a:off x="1970088" y="3854130"/>
              <a:ext cx="456207" cy="4608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 name="Oval 7"/>
            <p:cNvSpPr>
              <a:spLocks noChangeArrowheads="1"/>
            </p:cNvSpPr>
            <p:nvPr/>
          </p:nvSpPr>
          <p:spPr bwMode="auto">
            <a:xfrm>
              <a:off x="2199526" y="3170238"/>
              <a:ext cx="456207" cy="457147"/>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Rectangle 13"/>
            <p:cNvSpPr>
              <a:spLocks noChangeArrowheads="1"/>
            </p:cNvSpPr>
            <p:nvPr/>
          </p:nvSpPr>
          <p:spPr bwMode="auto">
            <a:xfrm>
              <a:off x="2893175" y="3612757"/>
              <a:ext cx="229438" cy="226744"/>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3" name="Rectangle 25"/>
            <p:cNvSpPr>
              <a:spLocks noChangeArrowheads="1"/>
            </p:cNvSpPr>
            <p:nvPr/>
          </p:nvSpPr>
          <p:spPr bwMode="auto">
            <a:xfrm>
              <a:off x="2431631" y="3839501"/>
              <a:ext cx="136063" cy="138972"/>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64" name="Rectangle 7"/>
          <p:cNvSpPr>
            <a:spLocks noChangeArrowheads="1"/>
          </p:cNvSpPr>
          <p:nvPr/>
        </p:nvSpPr>
        <p:spPr bwMode="auto">
          <a:xfrm>
            <a:off x="2057400" y="32766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3367"/>
                </a:solidFill>
              </a:rPr>
              <a:t>n</a:t>
            </a:r>
            <a:r>
              <a:rPr kumimoji="0" lang="en-US" sz="2000" b="1" i="0" u="none" strike="noStrike" kern="0" cap="none" spc="0" normalizeH="0" baseline="0" noProof="0" dirty="0" err="1" smtClean="0">
                <a:ln>
                  <a:noFill/>
                </a:ln>
                <a:solidFill>
                  <a:srgbClr val="003367"/>
                </a:solidFill>
                <a:effectLst/>
                <a:uLnTx/>
                <a:uFillTx/>
              </a:rPr>
              <a:t>ame</a:t>
            </a:r>
            <a:r>
              <a:rPr kumimoji="0" lang="en-US" sz="2000" b="1" i="0" u="none" strike="noStrike" kern="0" cap="none" spc="0" normalizeH="0" baseline="0" noProof="0" dirty="0" smtClean="0">
                <a:ln>
                  <a:noFill/>
                </a:ln>
                <a:solidFill>
                  <a:srgbClr val="003367"/>
                </a:solidFill>
                <a:effectLst/>
                <a:uLnTx/>
                <a:uFillTx/>
              </a:rPr>
              <a:t> = “Bob”</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3367"/>
                </a:solidFill>
              </a:rPr>
              <a:t>s</a:t>
            </a:r>
            <a:r>
              <a:rPr lang="en-US" sz="2000" b="1" kern="0" dirty="0" smtClean="0">
                <a:solidFill>
                  <a:srgbClr val="003367"/>
                </a:solidFill>
              </a:rPr>
              <a:t>tudent </a:t>
            </a:r>
            <a:r>
              <a:rPr lang="en-US" sz="2000" b="1" kern="0" noProof="0" dirty="0" smtClean="0">
                <a:solidFill>
                  <a:srgbClr val="003367"/>
                </a:solidFill>
              </a:rPr>
              <a:t>= true</a:t>
            </a:r>
            <a:endParaRPr kumimoji="0" lang="en-US" sz="1800" b="1" i="0" u="none" strike="noStrike" kern="0" cap="none" spc="0" normalizeH="0" baseline="0" noProof="0" dirty="0">
              <a:ln>
                <a:noFill/>
              </a:ln>
              <a:solidFill>
                <a:srgbClr val="003367"/>
              </a:solidFill>
              <a:effectLst/>
              <a:uLnTx/>
              <a:uFillTx/>
            </a:endParaRPr>
          </a:p>
        </p:txBody>
      </p:sp>
      <p:sp>
        <p:nvSpPr>
          <p:cNvPr id="66" name="Rectangle 65"/>
          <p:cNvSpPr/>
          <p:nvPr/>
        </p:nvSpPr>
        <p:spPr bwMode="auto">
          <a:xfrm>
            <a:off x="4572000" y="3200400"/>
            <a:ext cx="2209800" cy="914400"/>
          </a:xfrm>
          <a:prstGeom prst="rect">
            <a:avLst/>
          </a:prstGeom>
          <a:solidFill>
            <a:srgbClr val="D3D3D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67" name="Rectangle 7"/>
          <p:cNvSpPr>
            <a:spLocks noChangeArrowheads="1"/>
          </p:cNvSpPr>
          <p:nvPr/>
        </p:nvSpPr>
        <p:spPr bwMode="auto">
          <a:xfrm>
            <a:off x="4648200" y="32766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3367"/>
                </a:solidFill>
                <a:effectLst/>
                <a:uLnTx/>
                <a:uFillTx/>
              </a:rPr>
              <a:t>Name = “obj2”</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3367"/>
                </a:solidFill>
              </a:rPr>
              <a:t>access: student</a:t>
            </a:r>
            <a:endParaRPr kumimoji="0" lang="en-US" sz="1800" b="1" i="0" u="none" strike="noStrike" kern="0" cap="none" spc="0" normalizeH="0" baseline="0" noProof="0" dirty="0">
              <a:ln>
                <a:noFill/>
              </a:ln>
              <a:solidFill>
                <a:srgbClr val="003367"/>
              </a:solidFill>
              <a:effectLst/>
              <a:uLnTx/>
              <a:uFillTx/>
            </a:endParaRPr>
          </a:p>
        </p:txBody>
      </p:sp>
      <p:sp>
        <p:nvSpPr>
          <p:cNvPr id="68" name="Rectangle 67"/>
          <p:cNvSpPr/>
          <p:nvPr/>
        </p:nvSpPr>
        <p:spPr bwMode="auto">
          <a:xfrm>
            <a:off x="7315200" y="220980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9" name="Rectangle 68"/>
          <p:cNvSpPr/>
          <p:nvPr/>
        </p:nvSpPr>
        <p:spPr bwMode="auto">
          <a:xfrm>
            <a:off x="7315200" y="350519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Tree>
    <p:extLst>
      <p:ext uri="{BB962C8B-B14F-4D97-AF65-F5344CB8AC3E}">
        <p14:creationId xmlns:p14="http://schemas.microsoft.com/office/powerpoint/2010/main" val="42457798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general model</a:t>
            </a:r>
            <a:endParaRPr lang="en-US" dirty="0"/>
          </a:p>
        </p:txBody>
      </p:sp>
      <p:sp>
        <p:nvSpPr>
          <p:cNvPr id="3" name="Content Placeholder 2"/>
          <p:cNvSpPr>
            <a:spLocks noGrp="1"/>
          </p:cNvSpPr>
          <p:nvPr>
            <p:ph idx="1"/>
          </p:nvPr>
        </p:nvSpPr>
        <p:spPr>
          <a:xfrm>
            <a:off x="457200" y="1600200"/>
            <a:ext cx="7391400" cy="4111625"/>
          </a:xfrm>
        </p:spPr>
        <p:txBody>
          <a:bodyPr/>
          <a:lstStyle/>
          <a:p>
            <a:r>
              <a:rPr lang="en-US" sz="2000" b="1" dirty="0" smtClean="0"/>
              <a:t>We use this simple model for identity and authorization.</a:t>
            </a:r>
          </a:p>
          <a:p>
            <a:r>
              <a:rPr lang="en-US" sz="2000" dirty="0" smtClean="0"/>
              <a:t>Real-world access control schemes use many variants of and restrictions of the model, with various terminology.</a:t>
            </a:r>
          </a:p>
          <a:p>
            <a:pPr lvl="1"/>
            <a:r>
              <a:rPr lang="en-US" sz="1800" b="1" dirty="0" smtClean="0">
                <a:solidFill>
                  <a:srgbClr val="651222"/>
                </a:solidFill>
              </a:rPr>
              <a:t>Role-Based Access Control </a:t>
            </a:r>
            <a:r>
              <a:rPr lang="en-US" sz="1800" dirty="0" smtClean="0"/>
              <a:t>(RBAC)</a:t>
            </a:r>
          </a:p>
          <a:p>
            <a:pPr lvl="1"/>
            <a:r>
              <a:rPr lang="en-US" sz="1800" b="1" dirty="0" smtClean="0">
                <a:solidFill>
                  <a:srgbClr val="651222"/>
                </a:solidFill>
              </a:rPr>
              <a:t>Attribute-Based Access Control </a:t>
            </a:r>
            <a:r>
              <a:rPr lang="en-US" sz="1800" dirty="0" smtClean="0"/>
              <a:t>(ABAC)</a:t>
            </a:r>
          </a:p>
          <a:p>
            <a:r>
              <a:rPr lang="en-US" sz="2000" dirty="0" smtClean="0"/>
              <a:t>A </a:t>
            </a:r>
            <a:r>
              <a:rPr lang="en-US" sz="2000" b="1" dirty="0" smtClean="0">
                <a:solidFill>
                  <a:srgbClr val="651222"/>
                </a:solidFill>
              </a:rPr>
              <a:t>guard</a:t>
            </a:r>
            <a:r>
              <a:rPr lang="en-US" sz="2000" dirty="0" smtClean="0"/>
              <a:t> is the code that checks access for an object, or (alternatively) the access policy that the code enforces.</a:t>
            </a:r>
          </a:p>
          <a:p>
            <a:r>
              <a:rPr lang="en-US" sz="2000" dirty="0" smtClean="0"/>
              <a:t>There are many extensions.  E.g., some roles are nested (a partial order or lattice).  The guard must reason about them.</a:t>
            </a:r>
          </a:p>
          <a:p>
            <a:pPr lvl="1"/>
            <a:r>
              <a:rPr lang="en-US" sz="1800" dirty="0" smtClean="0"/>
              <a:t>Security clearance level </a:t>
            </a:r>
            <a:r>
              <a:rPr lang="en-US" sz="1800" b="1" dirty="0" err="1" smtClean="0"/>
              <a:t>TopSecret</a:t>
            </a:r>
            <a:r>
              <a:rPr lang="en-US" sz="1800" b="1" dirty="0" smtClean="0"/>
              <a:t> </a:t>
            </a:r>
            <a:r>
              <a:rPr lang="en-US" sz="1800" b="1" dirty="0" smtClean="0">
                <a:sym typeface="Symbol" charset="0"/>
              </a:rPr>
              <a:t> </a:t>
            </a:r>
            <a:r>
              <a:rPr lang="en-US" sz="1800" b="1" dirty="0" smtClean="0"/>
              <a:t> Secret  </a:t>
            </a:r>
            <a:r>
              <a:rPr lang="en-US" sz="1800" dirty="0" smtClean="0">
                <a:solidFill>
                  <a:schemeClr val="tx2">
                    <a:lumMod val="50000"/>
                  </a:schemeClr>
                </a:solidFill>
              </a:rPr>
              <a:t>[subset]</a:t>
            </a:r>
          </a:p>
          <a:p>
            <a:pPr lvl="1"/>
            <a:r>
              <a:rPr lang="en-US" sz="1800" dirty="0" smtClean="0"/>
              <a:t>Equivalently: </a:t>
            </a:r>
            <a:r>
              <a:rPr lang="en-US" sz="1800" b="1" dirty="0" err="1" smtClean="0"/>
              <a:t>TopSecret</a:t>
            </a:r>
            <a:r>
              <a:rPr lang="en-US" sz="1800" b="1" dirty="0" smtClean="0"/>
              <a:t>(s) </a:t>
            </a:r>
            <a:r>
              <a:rPr lang="en-US" sz="1800" b="1" dirty="0" smtClean="0">
                <a:sym typeface="Wingdings"/>
              </a:rPr>
              <a:t> S</a:t>
            </a:r>
            <a:r>
              <a:rPr lang="en-US" sz="1800" b="1" dirty="0" smtClean="0"/>
              <a:t>ecret(s)  </a:t>
            </a:r>
            <a:r>
              <a:rPr lang="en-US" sz="1800" dirty="0" smtClean="0">
                <a:solidFill>
                  <a:srgbClr val="707E62"/>
                </a:solidFill>
              </a:rPr>
              <a:t>[logical implication]</a:t>
            </a:r>
            <a:endParaRPr lang="en-US" sz="1800" b="1" dirty="0" smtClean="0">
              <a:solidFill>
                <a:srgbClr val="707E62"/>
              </a:solidFill>
            </a:endParaRPr>
          </a:p>
        </p:txBody>
      </p:sp>
      <p:grpSp>
        <p:nvGrpSpPr>
          <p:cNvPr id="4" name="Group 14"/>
          <p:cNvGrpSpPr>
            <a:grpSpLocks noChangeAspect="1"/>
          </p:cNvGrpSpPr>
          <p:nvPr/>
        </p:nvGrpSpPr>
        <p:grpSpPr bwMode="auto">
          <a:xfrm>
            <a:off x="8001000" y="3200400"/>
            <a:ext cx="693737" cy="1300163"/>
            <a:chOff x="1152" y="3120"/>
            <a:chExt cx="384" cy="720"/>
          </a:xfrm>
        </p:grpSpPr>
        <p:sp>
          <p:nvSpPr>
            <p:cNvPr id="5" name="Freeform 15"/>
            <p:cNvSpPr>
              <a:spLocks noChangeAspect="1"/>
            </p:cNvSpPr>
            <p:nvPr/>
          </p:nvSpPr>
          <p:spPr bwMode="auto">
            <a:xfrm>
              <a:off x="1200" y="3120"/>
              <a:ext cx="288" cy="720"/>
            </a:xfrm>
            <a:custGeom>
              <a:avLst/>
              <a:gdLst>
                <a:gd name="T0" fmla="*/ 144 w 288"/>
                <a:gd name="T1" fmla="*/ 0 h 720"/>
                <a:gd name="T2" fmla="*/ 0 w 288"/>
                <a:gd name="T3" fmla="*/ 144 h 720"/>
                <a:gd name="T4" fmla="*/ 0 w 288"/>
                <a:gd name="T5" fmla="*/ 720 h 720"/>
                <a:gd name="T6" fmla="*/ 288 w 288"/>
                <a:gd name="T7" fmla="*/ 720 h 720"/>
                <a:gd name="T8" fmla="*/ 288 w 288"/>
                <a:gd name="T9" fmla="*/ 144 h 720"/>
                <a:gd name="T10" fmla="*/ 144 w 288"/>
                <a:gd name="T11" fmla="*/ 0 h 720"/>
                <a:gd name="T12" fmla="*/ 0 60000 65536"/>
                <a:gd name="T13" fmla="*/ 0 60000 65536"/>
                <a:gd name="T14" fmla="*/ 0 60000 65536"/>
                <a:gd name="T15" fmla="*/ 0 60000 65536"/>
                <a:gd name="T16" fmla="*/ 0 60000 65536"/>
                <a:gd name="T17" fmla="*/ 0 60000 65536"/>
                <a:gd name="T18" fmla="*/ 0 w 288"/>
                <a:gd name="T19" fmla="*/ 0 h 720"/>
                <a:gd name="T20" fmla="*/ 288 w 288"/>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288" h="720">
                  <a:moveTo>
                    <a:pt x="144" y="0"/>
                  </a:moveTo>
                  <a:lnTo>
                    <a:pt x="0" y="144"/>
                  </a:lnTo>
                  <a:lnTo>
                    <a:pt x="0" y="720"/>
                  </a:lnTo>
                  <a:lnTo>
                    <a:pt x="288" y="720"/>
                  </a:lnTo>
                  <a:lnTo>
                    <a:pt x="288" y="144"/>
                  </a:lnTo>
                  <a:lnTo>
                    <a:pt x="144" y="0"/>
                  </a:lnTo>
                  <a:close/>
                </a:path>
              </a:pathLst>
            </a:custGeom>
            <a:solidFill>
              <a:srgbClr val="FFFF99"/>
            </a:solidFill>
            <a:ln w="9525">
              <a:solidFill>
                <a:schemeClr val="tx1"/>
              </a:solidFill>
              <a:round/>
              <a:headEnd/>
              <a:tailEnd/>
            </a:ln>
          </p:spPr>
          <p:txBody>
            <a:bodyPr wrap="none" anchor="ctr">
              <a:spAutoFit/>
            </a:bodyPr>
            <a:lstStyle/>
            <a:p>
              <a:endParaRPr lang="en-US"/>
            </a:p>
          </p:txBody>
        </p:sp>
        <p:sp>
          <p:nvSpPr>
            <p:cNvPr id="6" name="Line 16"/>
            <p:cNvSpPr>
              <a:spLocks noChangeAspect="1" noChangeShapeType="1"/>
            </p:cNvSpPr>
            <p:nvPr/>
          </p:nvSpPr>
          <p:spPr bwMode="auto">
            <a:xfrm flipH="1">
              <a:off x="1152"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7"/>
            <p:cNvSpPr>
              <a:spLocks noChangeAspect="1" noChangeShapeType="1"/>
            </p:cNvSpPr>
            <p:nvPr/>
          </p:nvSpPr>
          <p:spPr bwMode="auto">
            <a:xfrm>
              <a:off x="1344"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18" descr="g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3216"/>
              <a:ext cx="30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336247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dirty="0" smtClean="0">
                <a:latin typeface="Arial" charset="0"/>
                <a:ea typeface="ＭＳ Ｐゴシック" charset="0"/>
                <a:cs typeface="Arial" charset="0"/>
              </a:rPr>
              <a:t>Identity in an OS (Unix)</a:t>
            </a:r>
            <a:endParaRPr lang="en-US" dirty="0">
              <a:latin typeface="Arial" charset="0"/>
              <a:ea typeface="ＭＳ Ｐゴシック" charset="0"/>
              <a:cs typeface="Arial" charset="0"/>
            </a:endParaRPr>
          </a:p>
        </p:txBody>
      </p:sp>
      <p:sp>
        <p:nvSpPr>
          <p:cNvPr id="86018" name="Content Placeholder 3"/>
          <p:cNvSpPr>
            <a:spLocks noGrp="1"/>
          </p:cNvSpPr>
          <p:nvPr>
            <p:ph idx="1"/>
          </p:nvPr>
        </p:nvSpPr>
        <p:spPr>
          <a:xfrm>
            <a:off x="2819400" y="1527175"/>
            <a:ext cx="5638800" cy="3425825"/>
          </a:xfrm>
        </p:spPr>
        <p:txBody>
          <a:bodyPr/>
          <a:lstStyle/>
          <a:p>
            <a:r>
              <a:rPr lang="en-US" sz="2000" b="0" dirty="0">
                <a:latin typeface="Arial" charset="0"/>
                <a:ea typeface="ＭＳ Ｐゴシック" charset="0"/>
                <a:cs typeface="Arial" charset="0"/>
              </a:rPr>
              <a:t>Every process </a:t>
            </a:r>
            <a:r>
              <a:rPr lang="en-US" sz="2000" b="0" dirty="0" smtClean="0">
                <a:latin typeface="Arial" charset="0"/>
                <a:ea typeface="ＭＳ Ｐゴシック" charset="0"/>
                <a:cs typeface="Arial" charset="0"/>
              </a:rPr>
              <a:t>has </a:t>
            </a:r>
            <a:r>
              <a:rPr lang="en-US" sz="2000" b="0" dirty="0">
                <a:latin typeface="Arial" charset="0"/>
                <a:ea typeface="ＭＳ Ｐゴシック" charset="0"/>
                <a:cs typeface="Arial" charset="0"/>
              </a:rPr>
              <a:t>a </a:t>
            </a:r>
            <a:r>
              <a:rPr lang="en-US" sz="2000" dirty="0">
                <a:solidFill>
                  <a:schemeClr val="accent2"/>
                </a:solidFill>
                <a:latin typeface="Arial" charset="0"/>
                <a:ea typeface="ＭＳ Ｐゴシック" charset="0"/>
                <a:cs typeface="Arial" charset="0"/>
              </a:rPr>
              <a:t>security</a:t>
            </a:r>
            <a:r>
              <a:rPr lang="en-US" sz="2000" b="0" dirty="0" smtClean="0">
                <a:latin typeface="Arial" charset="0"/>
                <a:ea typeface="ＭＳ Ｐゴシック" charset="0"/>
                <a:cs typeface="Arial" charset="0"/>
              </a:rPr>
              <a:t> </a:t>
            </a:r>
            <a:r>
              <a:rPr lang="en-US" sz="2000" dirty="0" smtClean="0">
                <a:solidFill>
                  <a:schemeClr val="accent2"/>
                </a:solidFill>
                <a:latin typeface="Arial" charset="0"/>
                <a:ea typeface="ＭＳ Ｐゴシック" charset="0"/>
                <a:cs typeface="Arial" charset="0"/>
              </a:rPr>
              <a:t>label</a:t>
            </a:r>
            <a:r>
              <a:rPr lang="en-US" sz="2000" b="0" dirty="0" smtClean="0">
                <a:latin typeface="Arial" charset="0"/>
                <a:ea typeface="ＭＳ Ｐゴシック" charset="0"/>
                <a:cs typeface="Arial" charset="0"/>
              </a:rPr>
              <a:t> </a:t>
            </a:r>
            <a:r>
              <a:rPr lang="en-US" sz="2000" b="0" dirty="0">
                <a:latin typeface="Arial" charset="0"/>
                <a:ea typeface="ＭＳ Ｐゴシック" charset="0"/>
                <a:cs typeface="Arial" charset="0"/>
              </a:rPr>
              <a:t>that governs </a:t>
            </a:r>
            <a:r>
              <a:rPr lang="en-US" sz="2000" b="0" dirty="0" smtClean="0">
                <a:latin typeface="Arial" charset="0"/>
                <a:ea typeface="ＭＳ Ｐゴシック" charset="0"/>
                <a:cs typeface="Arial" charset="0"/>
              </a:rPr>
              <a:t>access rights granted to it by kernel.</a:t>
            </a:r>
            <a:endParaRPr lang="en-US" sz="2000" b="0" dirty="0">
              <a:latin typeface="Arial" charset="0"/>
              <a:ea typeface="ＭＳ Ｐゴシック" charset="0"/>
              <a:cs typeface="Arial" charset="0"/>
            </a:endParaRPr>
          </a:p>
          <a:p>
            <a:r>
              <a:rPr lang="en-US" sz="2000" b="0" u="sng" dirty="0" smtClean="0">
                <a:latin typeface="Arial" charset="0"/>
                <a:ea typeface="ＭＳ Ｐゴシック" charset="0"/>
                <a:cs typeface="Arial" charset="0"/>
              </a:rPr>
              <a:t>Abstractly</a:t>
            </a:r>
            <a:r>
              <a:rPr lang="en-US" sz="2000" b="0" dirty="0" smtClean="0">
                <a:latin typeface="Arial" charset="0"/>
                <a:ea typeface="ＭＳ Ｐゴシック" charset="0"/>
                <a:cs typeface="Arial" charset="0"/>
              </a:rPr>
              <a:t>: the </a:t>
            </a:r>
            <a:r>
              <a:rPr lang="en-US" sz="2000" b="0" dirty="0">
                <a:latin typeface="Arial" charset="0"/>
                <a:ea typeface="ＭＳ Ｐゴシック" charset="0"/>
                <a:cs typeface="Arial" charset="0"/>
              </a:rPr>
              <a:t>label is a list of named </a:t>
            </a:r>
            <a:r>
              <a:rPr lang="en-US" sz="2000" dirty="0">
                <a:solidFill>
                  <a:srgbClr val="651222"/>
                </a:solidFill>
                <a:latin typeface="Arial" charset="0"/>
                <a:ea typeface="ＭＳ Ｐゴシック" charset="0"/>
                <a:cs typeface="Arial" charset="0"/>
              </a:rPr>
              <a:t>attributes</a:t>
            </a:r>
            <a:r>
              <a:rPr lang="en-US" sz="2000" b="0" dirty="0">
                <a:latin typeface="Arial" charset="0"/>
                <a:ea typeface="ＭＳ Ｐゴシック" charset="0"/>
                <a:cs typeface="Arial" charset="0"/>
              </a:rPr>
              <a:t> and </a:t>
            </a:r>
            <a:r>
              <a:rPr lang="en-US" sz="2000" b="0" dirty="0" smtClean="0">
                <a:latin typeface="Arial" charset="0"/>
                <a:ea typeface="ＭＳ Ｐゴシック" charset="0"/>
                <a:cs typeface="Arial" charset="0"/>
              </a:rPr>
              <a:t>values.  An OS defines a space </a:t>
            </a:r>
            <a:r>
              <a:rPr lang="en-US" sz="2000" b="0" dirty="0">
                <a:latin typeface="Arial" charset="0"/>
                <a:ea typeface="ＭＳ Ｐゴシック" charset="0"/>
                <a:cs typeface="Arial" charset="0"/>
              </a:rPr>
              <a:t>of attributes and their interpretation.</a:t>
            </a:r>
          </a:p>
          <a:p>
            <a:r>
              <a:rPr lang="en-US" sz="2000" b="0" dirty="0">
                <a:latin typeface="Arial" charset="0"/>
                <a:ea typeface="ＭＳ Ｐゴシック" charset="0"/>
                <a:cs typeface="Arial" charset="0"/>
              </a:rPr>
              <a:t>Some attributes and values represent an </a:t>
            </a:r>
            <a:r>
              <a:rPr lang="en-US" sz="2000" dirty="0">
                <a:solidFill>
                  <a:srgbClr val="651222"/>
                </a:solidFill>
                <a:latin typeface="Arial" charset="0"/>
                <a:ea typeface="ＭＳ Ｐゴシック" charset="0"/>
                <a:cs typeface="Arial" charset="0"/>
              </a:rPr>
              <a:t>identity</a:t>
            </a:r>
            <a:r>
              <a:rPr lang="en-US" sz="2000" b="0" dirty="0">
                <a:latin typeface="Arial" charset="0"/>
                <a:ea typeface="ＭＳ Ｐゴシック" charset="0"/>
                <a:cs typeface="Arial" charset="0"/>
              </a:rPr>
              <a:t> bound to the process.</a:t>
            </a:r>
          </a:p>
          <a:p>
            <a:r>
              <a:rPr lang="en-US" sz="2000" dirty="0" smtClean="0">
                <a:latin typeface="Arial" charset="0"/>
                <a:ea typeface="ＭＳ Ｐゴシック" charset="0"/>
                <a:cs typeface="Arial" charset="0"/>
              </a:rPr>
              <a:t>Unix</a:t>
            </a:r>
            <a:r>
              <a:rPr lang="en-US" sz="2000" b="0" dirty="0" smtClean="0">
                <a:latin typeface="Arial" charset="0"/>
                <a:ea typeface="ＭＳ Ｐゴシック" charset="0"/>
                <a:cs typeface="Arial" charset="0"/>
              </a:rPr>
              <a:t>: e.g., </a:t>
            </a:r>
            <a:r>
              <a:rPr lang="en-US" sz="2000" dirty="0" err="1" smtClean="0">
                <a:solidFill>
                  <a:srgbClr val="800000"/>
                </a:solidFill>
                <a:latin typeface="Arial" charset="0"/>
                <a:ea typeface="ＭＳ Ｐゴシック" charset="0"/>
                <a:cs typeface="Arial" charset="0"/>
              </a:rPr>
              <a:t>userID</a:t>
            </a:r>
            <a:r>
              <a:rPr lang="en-US" sz="2000" b="0" dirty="0" smtClean="0">
                <a:latin typeface="Arial" charset="0"/>
                <a:ea typeface="ＭＳ Ｐゴシック" charset="0"/>
                <a:cs typeface="Arial" charset="0"/>
              </a:rPr>
              <a:t>: </a:t>
            </a:r>
            <a:r>
              <a:rPr lang="en-US" sz="2000" b="0" dirty="0" err="1" smtClean="0">
                <a:latin typeface="Arial" charset="0"/>
                <a:ea typeface="ＭＳ Ｐゴシック" charset="0"/>
                <a:cs typeface="Arial" charset="0"/>
              </a:rPr>
              <a:t>uid</a:t>
            </a:r>
            <a:endParaRPr lang="en-US" sz="2000" b="0" dirty="0">
              <a:latin typeface="Arial" charset="0"/>
              <a:ea typeface="ＭＳ Ｐゴシック" charset="0"/>
              <a:cs typeface="Arial" charset="0"/>
            </a:endParaRPr>
          </a:p>
        </p:txBody>
      </p:sp>
      <p:sp>
        <p:nvSpPr>
          <p:cNvPr id="2" name="Rectangle 1"/>
          <p:cNvSpPr/>
          <p:nvPr/>
        </p:nvSpPr>
        <p:spPr>
          <a:xfrm>
            <a:off x="838200" y="5830669"/>
            <a:ext cx="7696200" cy="646331"/>
          </a:xfrm>
          <a:prstGeom prst="rect">
            <a:avLst/>
          </a:prstGeom>
        </p:spPr>
        <p:txBody>
          <a:bodyPr wrap="square">
            <a:spAutoFit/>
          </a:bodyPr>
          <a:lstStyle/>
          <a:p>
            <a:pPr>
              <a:buClr>
                <a:srgbClr val="000000"/>
              </a:buClr>
              <a:buSzPct val="100000"/>
            </a:pPr>
            <a:r>
              <a:rPr lang="en-US" sz="1800" dirty="0" smtClean="0">
                <a:solidFill>
                  <a:srgbClr val="0000FF"/>
                </a:solidFill>
              </a:rPr>
              <a:t>There is a special </a:t>
            </a:r>
            <a:r>
              <a:rPr lang="en-US" sz="1800" b="1" dirty="0" smtClean="0">
                <a:solidFill>
                  <a:srgbClr val="0000FF"/>
                </a:solidFill>
              </a:rPr>
              <a:t>administrator</a:t>
            </a:r>
            <a:r>
              <a:rPr lang="en-US" sz="1800" dirty="0" smtClean="0">
                <a:solidFill>
                  <a:srgbClr val="0000FF"/>
                </a:solidFill>
              </a:rPr>
              <a:t> </a:t>
            </a:r>
            <a:r>
              <a:rPr lang="en-US" sz="1800" dirty="0" err="1" smtClean="0">
                <a:solidFill>
                  <a:srgbClr val="0000FF"/>
                </a:solidFill>
              </a:rPr>
              <a:t>uid</a:t>
            </a:r>
            <a:r>
              <a:rPr lang="en-US" sz="1800" dirty="0" smtClean="0">
                <a:solidFill>
                  <a:srgbClr val="0000FF"/>
                </a:solidFill>
              </a:rPr>
              <a:t>==0 called </a:t>
            </a:r>
            <a:r>
              <a:rPr lang="en-US" sz="1800" b="1" dirty="0" smtClean="0">
                <a:solidFill>
                  <a:srgbClr val="0000FF"/>
                </a:solidFill>
              </a:rPr>
              <a:t>root</a:t>
            </a:r>
            <a:r>
              <a:rPr lang="en-US" sz="1800" dirty="0" smtClean="0">
                <a:solidFill>
                  <a:srgbClr val="0000FF"/>
                </a:solidFill>
              </a:rPr>
              <a:t> or </a:t>
            </a:r>
            <a:r>
              <a:rPr lang="en-US" sz="1800" b="1" dirty="0" err="1" smtClean="0">
                <a:solidFill>
                  <a:srgbClr val="800000"/>
                </a:solidFill>
              </a:rPr>
              <a:t>superuser</a:t>
            </a:r>
            <a:r>
              <a:rPr lang="en-US" sz="1800" dirty="0">
                <a:solidFill>
                  <a:srgbClr val="800000"/>
                </a:solidFill>
              </a:rPr>
              <a:t> </a:t>
            </a:r>
            <a:r>
              <a:rPr lang="en-US" sz="1800" dirty="0" smtClean="0">
                <a:solidFill>
                  <a:srgbClr val="0000FF"/>
                </a:solidFill>
              </a:rPr>
              <a:t>or </a:t>
            </a:r>
            <a:r>
              <a:rPr lang="en-US" sz="1800" b="1" dirty="0" err="1" smtClean="0">
                <a:solidFill>
                  <a:srgbClr val="0000FF"/>
                </a:solidFill>
              </a:rPr>
              <a:t>su</a:t>
            </a:r>
            <a:r>
              <a:rPr lang="en-US" sz="1800" b="1" dirty="0" smtClean="0">
                <a:solidFill>
                  <a:srgbClr val="0000FF"/>
                </a:solidFill>
              </a:rPr>
              <a:t>.</a:t>
            </a:r>
          </a:p>
          <a:p>
            <a:pPr>
              <a:buClr>
                <a:srgbClr val="000000"/>
              </a:buClr>
              <a:buSzPct val="100000"/>
            </a:pPr>
            <a:r>
              <a:rPr lang="en-US" sz="1800" b="1" dirty="0" smtClean="0">
                <a:solidFill>
                  <a:srgbClr val="0000FF"/>
                </a:solidFill>
              </a:rPr>
              <a:t>Root</a:t>
            </a:r>
            <a:r>
              <a:rPr lang="en-US" sz="1800" dirty="0" smtClean="0">
                <a:solidFill>
                  <a:srgbClr val="0000FF"/>
                </a:solidFill>
              </a:rPr>
              <a:t> “can do anything”: normal access checks do not apply to root.</a:t>
            </a:r>
            <a:endParaRPr lang="en-US" sz="1800" dirty="0">
              <a:solidFill>
                <a:srgbClr val="0000FF"/>
              </a:solidFill>
            </a:endParaRPr>
          </a:p>
        </p:txBody>
      </p:sp>
      <p:sp>
        <p:nvSpPr>
          <p:cNvPr id="30" name="Rectangle 29"/>
          <p:cNvSpPr/>
          <p:nvPr/>
        </p:nvSpPr>
        <p:spPr bwMode="auto">
          <a:xfrm>
            <a:off x="1004196" y="1828799"/>
            <a:ext cx="1294504" cy="2336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31" name="Group 9"/>
          <p:cNvGrpSpPr>
            <a:grpSpLocks/>
          </p:cNvGrpSpPr>
          <p:nvPr/>
        </p:nvGrpSpPr>
        <p:grpSpPr bwMode="auto">
          <a:xfrm>
            <a:off x="1267738" y="2023532"/>
            <a:ext cx="767422" cy="767574"/>
            <a:chOff x="4480" y="2017"/>
            <a:chExt cx="576" cy="576"/>
          </a:xfrm>
        </p:grpSpPr>
        <p:sp>
          <p:nvSpPr>
            <p:cNvPr id="32"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3"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4"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35" name="Snip Single Corner Rectangle 34"/>
          <p:cNvSpPr/>
          <p:nvPr/>
        </p:nvSpPr>
        <p:spPr bwMode="auto">
          <a:xfrm flipH="1">
            <a:off x="1222186" y="2997199"/>
            <a:ext cx="858525" cy="973667"/>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37" name="Rectangle 36"/>
          <p:cNvSpPr/>
          <p:nvPr/>
        </p:nvSpPr>
        <p:spPr bwMode="auto">
          <a:xfrm>
            <a:off x="1004196" y="4262965"/>
            <a:ext cx="1294504" cy="389467"/>
          </a:xfrm>
          <a:prstGeom prst="rect">
            <a:avLst/>
          </a:prstGeom>
          <a:solidFill>
            <a:srgbClr val="AED6FF"/>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pPr>
            <a:endParaRPr lang="en-US" sz="1800" kern="0">
              <a:solidFill>
                <a:sysClr val="windowText" lastClr="000000"/>
              </a:solidFill>
              <a:cs typeface="Arial" charset="0"/>
            </a:endParaRPr>
          </a:p>
        </p:txBody>
      </p:sp>
      <p:sp>
        <p:nvSpPr>
          <p:cNvPr id="15" name="Rectangle 14"/>
          <p:cNvSpPr/>
          <p:nvPr/>
        </p:nvSpPr>
        <p:spPr>
          <a:xfrm>
            <a:off x="990600" y="4296719"/>
            <a:ext cx="1752600" cy="334707"/>
          </a:xfrm>
          <a:prstGeom prst="rect">
            <a:avLst/>
          </a:prstGeom>
        </p:spPr>
        <p:txBody>
          <a:bodyPr wrap="square">
            <a:spAutoFit/>
          </a:bodyPr>
          <a:lstStyle/>
          <a:p>
            <a:pPr defTabSz="914400" fontAlgn="auto">
              <a:lnSpc>
                <a:spcPct val="85000"/>
              </a:lnSpc>
              <a:spcBef>
                <a:spcPts val="0"/>
              </a:spcBef>
              <a:spcAft>
                <a:spcPts val="0"/>
              </a:spcAft>
              <a:defRPr/>
            </a:pPr>
            <a:r>
              <a:rPr lang="en-US" sz="1800" b="1" kern="0" dirty="0" err="1">
                <a:solidFill>
                  <a:schemeClr val="tx1"/>
                </a:solidFill>
              </a:rPr>
              <a:t>uid</a:t>
            </a:r>
            <a:r>
              <a:rPr lang="en-US" sz="1800" b="1" kern="0" dirty="0">
                <a:solidFill>
                  <a:schemeClr val="tx1"/>
                </a:solidFill>
              </a:rPr>
              <a:t>=“</a:t>
            </a:r>
            <a:r>
              <a:rPr lang="en-US" sz="1800" b="1" kern="0" dirty="0" err="1">
                <a:solidFill>
                  <a:schemeClr val="tx1"/>
                </a:solidFill>
              </a:rPr>
              <a:t>alice</a:t>
            </a:r>
            <a:r>
              <a:rPr lang="en-US" sz="1800" b="1" kern="0" dirty="0">
                <a:solidFill>
                  <a:schemeClr val="tx1"/>
                </a:solidFill>
              </a:rPr>
              <a:t>”</a:t>
            </a:r>
            <a:endParaRPr lang="en-US" sz="3200" b="1" kern="0" dirty="0">
              <a:solidFill>
                <a:schemeClr val="tx1"/>
              </a:solidFill>
            </a:endParaRPr>
          </a:p>
        </p:txBody>
      </p:sp>
      <p:grpSp>
        <p:nvGrpSpPr>
          <p:cNvPr id="40" name="Group 11"/>
          <p:cNvGrpSpPr>
            <a:grpSpLocks/>
          </p:cNvGrpSpPr>
          <p:nvPr/>
        </p:nvGrpSpPr>
        <p:grpSpPr bwMode="auto">
          <a:xfrm>
            <a:off x="4038600" y="4724400"/>
            <a:ext cx="635890" cy="778254"/>
            <a:chOff x="1970088" y="3170238"/>
            <a:chExt cx="1152525" cy="2058987"/>
          </a:xfrm>
        </p:grpSpPr>
        <p:sp>
          <p:nvSpPr>
            <p:cNvPr id="41"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2"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3"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5"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9" name="Group 8"/>
          <p:cNvGrpSpPr/>
          <p:nvPr/>
        </p:nvGrpSpPr>
        <p:grpSpPr>
          <a:xfrm>
            <a:off x="6096000" y="3962400"/>
            <a:ext cx="2743200" cy="1828800"/>
            <a:chOff x="6019800" y="3962400"/>
            <a:chExt cx="2743200" cy="1828800"/>
          </a:xfrm>
        </p:grpSpPr>
        <p:pic>
          <p:nvPicPr>
            <p:cNvPr id="7" name="Picture 6"/>
            <p:cNvPicPr>
              <a:picLocks noChangeAspect="1"/>
            </p:cNvPicPr>
            <p:nvPr/>
          </p:nvPicPr>
          <p:blipFill>
            <a:blip r:embed="rId2"/>
            <a:stretch>
              <a:fillRect/>
            </a:stretch>
          </p:blipFill>
          <p:spPr>
            <a:xfrm>
              <a:off x="6019800" y="3962400"/>
              <a:ext cx="2743200" cy="1828800"/>
            </a:xfrm>
            <a:prstGeom prst="rect">
              <a:avLst/>
            </a:prstGeom>
          </p:spPr>
        </p:pic>
        <p:sp>
          <p:nvSpPr>
            <p:cNvPr id="49" name="Rectangle 48"/>
            <p:cNvSpPr/>
            <p:nvPr/>
          </p:nvSpPr>
          <p:spPr>
            <a:xfrm rot="21428047">
              <a:off x="6781800" y="4648200"/>
              <a:ext cx="1371600" cy="469359"/>
            </a:xfrm>
            <a:prstGeom prst="rect">
              <a:avLst/>
            </a:prstGeom>
          </p:spPr>
          <p:txBody>
            <a:bodyPr wrap="square">
              <a:spAutoFit/>
            </a:bodyPr>
            <a:lstStyle/>
            <a:p>
              <a:pPr defTabSz="914400" fontAlgn="auto">
                <a:lnSpc>
                  <a:spcPct val="85000"/>
                </a:lnSpc>
                <a:spcBef>
                  <a:spcPts val="0"/>
                </a:spcBef>
                <a:spcAft>
                  <a:spcPts val="0"/>
                </a:spcAft>
                <a:defRPr/>
              </a:pPr>
              <a:r>
                <a:rPr lang="en-US" sz="2800" kern="0" dirty="0" smtClean="0">
                  <a:solidFill>
                    <a:schemeClr val="accent3"/>
                  </a:solidFill>
                  <a:latin typeface="Lucida Calligraphy"/>
                  <a:cs typeface="Lucida Calligraphy"/>
                </a:rPr>
                <a:t>Alice</a:t>
              </a:r>
              <a:endParaRPr lang="en-US" sz="4400" kern="0" dirty="0">
                <a:solidFill>
                  <a:schemeClr val="accent3"/>
                </a:solidFill>
                <a:latin typeface="Lucida Calligraphy"/>
                <a:cs typeface="Lucida Calligraphy"/>
              </a:endParaRPr>
            </a:p>
          </p:txBody>
        </p:sp>
      </p:grpSp>
      <p:sp>
        <p:nvSpPr>
          <p:cNvPr id="52" name="Rectangle 51"/>
          <p:cNvSpPr/>
          <p:nvPr/>
        </p:nvSpPr>
        <p:spPr>
          <a:xfrm>
            <a:off x="4876800" y="5257800"/>
            <a:ext cx="685800" cy="334707"/>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err="1" smtClean="0">
                <a:solidFill>
                  <a:schemeClr val="tx1"/>
                </a:solidFill>
              </a:rPr>
              <a:t>uid</a:t>
            </a:r>
            <a:endParaRPr lang="en-US" sz="3200" kern="0" dirty="0">
              <a:solidFill>
                <a:schemeClr val="tx1"/>
              </a:solidFill>
            </a:endParaRPr>
          </a:p>
        </p:txBody>
      </p:sp>
      <p:sp>
        <p:nvSpPr>
          <p:cNvPr id="53" name="Rectangle 52"/>
          <p:cNvSpPr/>
          <p:nvPr/>
        </p:nvSpPr>
        <p:spPr>
          <a:xfrm>
            <a:off x="4953000" y="4923093"/>
            <a:ext cx="1447800" cy="334707"/>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chemeClr val="tx1"/>
                </a:solidFill>
              </a:rPr>
              <a:t>credentials</a:t>
            </a:r>
            <a:endParaRPr lang="en-US" sz="3200" kern="0" dirty="0">
              <a:solidFill>
                <a:schemeClr val="tx1"/>
              </a:solidFill>
            </a:endParaRPr>
          </a:p>
        </p:txBody>
      </p:sp>
      <p:cxnSp>
        <p:nvCxnSpPr>
          <p:cNvPr id="54" name="Straight Connector 53"/>
          <p:cNvCxnSpPr/>
          <p:nvPr/>
        </p:nvCxnSpPr>
        <p:spPr bwMode="auto">
          <a:xfrm flipH="1" flipV="1">
            <a:off x="4343400" y="5029200"/>
            <a:ext cx="609600" cy="38100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57" name="Straight Connector 56"/>
          <p:cNvCxnSpPr/>
          <p:nvPr/>
        </p:nvCxnSpPr>
        <p:spPr bwMode="auto">
          <a:xfrm flipH="1" flipV="1">
            <a:off x="4648200" y="4953000"/>
            <a:ext cx="381001" cy="152401"/>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19" name="Rectangle 18"/>
          <p:cNvSpPr/>
          <p:nvPr/>
        </p:nvSpPr>
        <p:spPr>
          <a:xfrm>
            <a:off x="838200" y="4800600"/>
            <a:ext cx="2895600" cy="923330"/>
          </a:xfrm>
          <a:prstGeom prst="rect">
            <a:avLst/>
          </a:prstGeom>
        </p:spPr>
        <p:txBody>
          <a:bodyPr wrap="square">
            <a:spAutoFit/>
          </a:bodyPr>
          <a:lstStyle/>
          <a:p>
            <a:pPr>
              <a:buClr>
                <a:srgbClr val="000000"/>
              </a:buClr>
              <a:buSzPct val="100000"/>
            </a:pPr>
            <a:r>
              <a:rPr lang="en-US" sz="1800" dirty="0">
                <a:solidFill>
                  <a:srgbClr val="0000FF"/>
                </a:solidFill>
              </a:rPr>
              <a:t>Every </a:t>
            </a:r>
            <a:r>
              <a:rPr lang="en-US" sz="1800" dirty="0" smtClean="0">
                <a:solidFill>
                  <a:srgbClr val="0000FF"/>
                </a:solidFill>
              </a:rPr>
              <a:t>Unix user </a:t>
            </a:r>
            <a:r>
              <a:rPr lang="en-US" sz="1800" dirty="0">
                <a:solidFill>
                  <a:srgbClr val="0000FF"/>
                </a:solidFill>
              </a:rPr>
              <a:t>account has an associated </a:t>
            </a:r>
            <a:r>
              <a:rPr lang="en-US" sz="1800" b="1" dirty="0" err="1">
                <a:solidFill>
                  <a:srgbClr val="0000FF"/>
                </a:solidFill>
              </a:rPr>
              <a:t>userID</a:t>
            </a:r>
            <a:r>
              <a:rPr lang="en-US" sz="1800" dirty="0">
                <a:solidFill>
                  <a:srgbClr val="0000FF"/>
                </a:solidFill>
              </a:rPr>
              <a:t> (</a:t>
            </a:r>
            <a:r>
              <a:rPr lang="en-US" sz="1800" dirty="0" err="1">
                <a:solidFill>
                  <a:srgbClr val="0000FF"/>
                </a:solidFill>
              </a:rPr>
              <a:t>uid</a:t>
            </a:r>
            <a:r>
              <a:rPr lang="en-US" sz="1800" dirty="0" smtClean="0">
                <a:solidFill>
                  <a:srgbClr val="0000FF"/>
                </a:solidFill>
              </a:rPr>
              <a:t>). (an integer)</a:t>
            </a:r>
            <a:endParaRPr lang="en-US" sz="1800" dirty="0">
              <a:solidFill>
                <a:srgbClr val="0000FF"/>
              </a:solidFill>
            </a:endParaRPr>
          </a:p>
        </p:txBody>
      </p:sp>
    </p:spTree>
    <p:extLst>
      <p:ext uri="{BB962C8B-B14F-4D97-AF65-F5344CB8AC3E}">
        <p14:creationId xmlns:p14="http://schemas.microsoft.com/office/powerpoint/2010/main" val="28437830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 identity and access</a:t>
            </a:r>
            <a:endParaRPr lang="en-US" dirty="0"/>
          </a:p>
        </p:txBody>
      </p:sp>
      <p:sp>
        <p:nvSpPr>
          <p:cNvPr id="3" name="Content Placeholder 2"/>
          <p:cNvSpPr>
            <a:spLocks noGrp="1"/>
          </p:cNvSpPr>
          <p:nvPr>
            <p:ph idx="1"/>
          </p:nvPr>
        </p:nvSpPr>
        <p:spPr>
          <a:xfrm>
            <a:off x="457200" y="1600200"/>
            <a:ext cx="5791200" cy="4495799"/>
          </a:xfrm>
        </p:spPr>
        <p:txBody>
          <a:bodyPr/>
          <a:lstStyle/>
          <a:p>
            <a:r>
              <a:rPr lang="en-US" sz="2400" b="0" dirty="0" smtClean="0"/>
              <a:t>A Unix program running in a process with Alice’s identity can do anything that Alice herself can do.</a:t>
            </a:r>
          </a:p>
          <a:p>
            <a:r>
              <a:rPr lang="en-US" sz="2400" b="0" dirty="0" smtClean="0"/>
              <a:t>In particular, a process running as Alice can access any of Alice’s files.</a:t>
            </a:r>
          </a:p>
          <a:p>
            <a:pPr lvl="1"/>
            <a:r>
              <a:rPr lang="en-US" sz="2000" b="0" dirty="0" smtClean="0"/>
              <a:t>Saved passwords, security keys, etc.</a:t>
            </a:r>
          </a:p>
          <a:p>
            <a:pPr lvl="1"/>
            <a:r>
              <a:rPr lang="en-US" sz="2000" b="0" dirty="0" smtClean="0"/>
              <a:t>Programs and their configuration files</a:t>
            </a:r>
          </a:p>
          <a:p>
            <a:pPr lvl="1"/>
            <a:r>
              <a:rPr lang="en-US" sz="2000" b="0" dirty="0" smtClean="0"/>
              <a:t>Browser history, cookies…</a:t>
            </a:r>
          </a:p>
          <a:p>
            <a:r>
              <a:rPr lang="en-US" sz="2400" dirty="0" smtClean="0"/>
              <a:t>How does Alice sleep at night?</a:t>
            </a:r>
          </a:p>
          <a:p>
            <a:r>
              <a:rPr lang="en-US" sz="2400" b="0" dirty="0" smtClean="0">
                <a:solidFill>
                  <a:srgbClr val="0000FF"/>
                </a:solidFill>
              </a:rPr>
              <a:t>How does the system determine what program executions can run as Alice?</a:t>
            </a:r>
            <a:endParaRPr lang="en-US" sz="2400" b="0" dirty="0">
              <a:solidFill>
                <a:srgbClr val="0000FF"/>
              </a:solidFill>
            </a:endParaRPr>
          </a:p>
        </p:txBody>
      </p:sp>
      <p:sp>
        <p:nvSpPr>
          <p:cNvPr id="4" name="Rectangle 3"/>
          <p:cNvSpPr/>
          <p:nvPr/>
        </p:nvSpPr>
        <p:spPr bwMode="auto">
          <a:xfrm>
            <a:off x="6753395" y="3276600"/>
            <a:ext cx="441325" cy="609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5" name="AutoShape 10"/>
          <p:cNvSpPr>
            <a:spLocks noChangeArrowheads="1"/>
          </p:cNvSpPr>
          <p:nvPr/>
        </p:nvSpPr>
        <p:spPr bwMode="auto">
          <a:xfrm>
            <a:off x="6753395" y="4064000"/>
            <a:ext cx="1660525" cy="431800"/>
          </a:xfrm>
          <a:prstGeom prst="flowChartProcess">
            <a:avLst/>
          </a:prstGeom>
          <a:solidFill>
            <a:srgbClr val="99CCFF"/>
          </a:solidFill>
          <a:ln w="12700">
            <a:solidFill>
              <a:srgbClr val="003367"/>
            </a:solidFill>
            <a:miter lim="800000"/>
            <a:headEnd type="none" w="sm" len="sm"/>
            <a:tailEnd type="none" w="sm" len="sm"/>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Pct val="100000"/>
              <a:buFont typeface="Times New Roman" charset="0"/>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p:nvSpPr>
        <p:spPr bwMode="auto">
          <a:xfrm>
            <a:off x="7362995" y="3276600"/>
            <a:ext cx="441325" cy="609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7" name="Rectangle 6"/>
          <p:cNvSpPr/>
          <p:nvPr/>
        </p:nvSpPr>
        <p:spPr bwMode="auto">
          <a:xfrm>
            <a:off x="7972595" y="3276600"/>
            <a:ext cx="441325" cy="609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8" name="Rectangle 7"/>
          <p:cNvSpPr/>
          <p:nvPr/>
        </p:nvSpPr>
        <p:spPr bwMode="auto">
          <a:xfrm>
            <a:off x="6789114" y="4724400"/>
            <a:ext cx="1604962" cy="938532"/>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9" name="Oval 8"/>
          <p:cNvSpPr/>
          <p:nvPr/>
        </p:nvSpPr>
        <p:spPr bwMode="auto">
          <a:xfrm>
            <a:off x="6791495" y="46482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10" name="Oval 9"/>
          <p:cNvSpPr/>
          <p:nvPr/>
        </p:nvSpPr>
        <p:spPr bwMode="auto">
          <a:xfrm>
            <a:off x="6791495" y="5586732"/>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11" name="Straight Connector 10"/>
          <p:cNvCxnSpPr>
            <a:stCxn id="4" idx="2"/>
            <a:endCxn id="13" idx="0"/>
          </p:cNvCxnSpPr>
          <p:nvPr/>
        </p:nvCxnSpPr>
        <p:spPr bwMode="auto">
          <a:xfrm>
            <a:off x="6974058" y="3886200"/>
            <a:ext cx="617537" cy="99060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12" name="Straight Connector 11"/>
          <p:cNvCxnSpPr>
            <a:stCxn id="7" idx="2"/>
            <a:endCxn id="14" idx="0"/>
          </p:cNvCxnSpPr>
          <p:nvPr/>
        </p:nvCxnSpPr>
        <p:spPr bwMode="auto">
          <a:xfrm flipH="1">
            <a:off x="7591595" y="3886200"/>
            <a:ext cx="601663" cy="1371599"/>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13" name="Rectangle 12"/>
          <p:cNvSpPr/>
          <p:nvPr/>
        </p:nvSpPr>
        <p:spPr bwMode="auto">
          <a:xfrm>
            <a:off x="7134395" y="487680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 name="Rectangle 13"/>
          <p:cNvSpPr/>
          <p:nvPr/>
        </p:nvSpPr>
        <p:spPr bwMode="auto">
          <a:xfrm>
            <a:off x="7134395" y="525779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nvGrpSpPr>
          <p:cNvPr id="15" name="Group 14"/>
          <p:cNvGrpSpPr>
            <a:grpSpLocks noChangeAspect="1"/>
          </p:cNvGrpSpPr>
          <p:nvPr/>
        </p:nvGrpSpPr>
        <p:grpSpPr bwMode="auto">
          <a:xfrm>
            <a:off x="8513932" y="3962400"/>
            <a:ext cx="325268" cy="609600"/>
            <a:chOff x="1152" y="3120"/>
            <a:chExt cx="384" cy="720"/>
          </a:xfrm>
        </p:grpSpPr>
        <p:sp>
          <p:nvSpPr>
            <p:cNvPr id="16" name="Freeform 15"/>
            <p:cNvSpPr>
              <a:spLocks noChangeAspect="1"/>
            </p:cNvSpPr>
            <p:nvPr/>
          </p:nvSpPr>
          <p:spPr bwMode="auto">
            <a:xfrm>
              <a:off x="1200" y="3120"/>
              <a:ext cx="288" cy="720"/>
            </a:xfrm>
            <a:custGeom>
              <a:avLst/>
              <a:gdLst>
                <a:gd name="T0" fmla="*/ 144 w 288"/>
                <a:gd name="T1" fmla="*/ 0 h 720"/>
                <a:gd name="T2" fmla="*/ 0 w 288"/>
                <a:gd name="T3" fmla="*/ 144 h 720"/>
                <a:gd name="T4" fmla="*/ 0 w 288"/>
                <a:gd name="T5" fmla="*/ 720 h 720"/>
                <a:gd name="T6" fmla="*/ 288 w 288"/>
                <a:gd name="T7" fmla="*/ 720 h 720"/>
                <a:gd name="T8" fmla="*/ 288 w 288"/>
                <a:gd name="T9" fmla="*/ 144 h 720"/>
                <a:gd name="T10" fmla="*/ 144 w 288"/>
                <a:gd name="T11" fmla="*/ 0 h 720"/>
                <a:gd name="T12" fmla="*/ 0 60000 65536"/>
                <a:gd name="T13" fmla="*/ 0 60000 65536"/>
                <a:gd name="T14" fmla="*/ 0 60000 65536"/>
                <a:gd name="T15" fmla="*/ 0 60000 65536"/>
                <a:gd name="T16" fmla="*/ 0 60000 65536"/>
                <a:gd name="T17" fmla="*/ 0 60000 65536"/>
                <a:gd name="T18" fmla="*/ 0 w 288"/>
                <a:gd name="T19" fmla="*/ 0 h 720"/>
                <a:gd name="T20" fmla="*/ 288 w 288"/>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288" h="720">
                  <a:moveTo>
                    <a:pt x="144" y="0"/>
                  </a:moveTo>
                  <a:lnTo>
                    <a:pt x="0" y="144"/>
                  </a:lnTo>
                  <a:lnTo>
                    <a:pt x="0" y="720"/>
                  </a:lnTo>
                  <a:lnTo>
                    <a:pt x="288" y="720"/>
                  </a:lnTo>
                  <a:lnTo>
                    <a:pt x="288" y="144"/>
                  </a:lnTo>
                  <a:lnTo>
                    <a:pt x="144" y="0"/>
                  </a:lnTo>
                  <a:close/>
                </a:path>
              </a:pathLst>
            </a:custGeom>
            <a:solidFill>
              <a:srgbClr val="FFFF99"/>
            </a:solidFill>
            <a:ln w="9525">
              <a:solidFill>
                <a:schemeClr val="tx1"/>
              </a:solidFill>
              <a:round/>
              <a:headEnd/>
              <a:tailEnd/>
            </a:ln>
          </p:spPr>
          <p:txBody>
            <a:bodyPr wrap="none" anchor="ctr">
              <a:spAutoFit/>
            </a:bodyPr>
            <a:lstStyle/>
            <a:p>
              <a:endParaRPr lang="en-US"/>
            </a:p>
          </p:txBody>
        </p:sp>
        <p:sp>
          <p:nvSpPr>
            <p:cNvPr id="17" name="Line 16"/>
            <p:cNvSpPr>
              <a:spLocks noChangeAspect="1" noChangeShapeType="1"/>
            </p:cNvSpPr>
            <p:nvPr/>
          </p:nvSpPr>
          <p:spPr bwMode="auto">
            <a:xfrm flipH="1">
              <a:off x="1152"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p:cNvSpPr>
              <a:spLocks noChangeAspect="1" noChangeShapeType="1"/>
            </p:cNvSpPr>
            <p:nvPr/>
          </p:nvSpPr>
          <p:spPr bwMode="auto">
            <a:xfrm>
              <a:off x="1344"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 name="Picture 18" descr="gu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3216"/>
              <a:ext cx="30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1"/>
          <p:cNvGrpSpPr>
            <a:grpSpLocks/>
          </p:cNvGrpSpPr>
          <p:nvPr/>
        </p:nvGrpSpPr>
        <p:grpSpPr bwMode="auto">
          <a:xfrm>
            <a:off x="8001000" y="2133600"/>
            <a:ext cx="685800" cy="839338"/>
            <a:chOff x="1970088" y="3170238"/>
            <a:chExt cx="1152525" cy="2058987"/>
          </a:xfrm>
        </p:grpSpPr>
        <p:sp>
          <p:nvSpPr>
            <p:cNvPr id="23"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5"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7"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8"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31" name="Rectangle 30"/>
          <p:cNvSpPr/>
          <p:nvPr/>
        </p:nvSpPr>
        <p:spPr>
          <a:xfrm>
            <a:off x="7162800" y="2057400"/>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Alice</a:t>
            </a:r>
            <a:endParaRPr lang="en-US" sz="3600" kern="0" dirty="0">
              <a:solidFill>
                <a:schemeClr val="accent3"/>
              </a:solidFill>
            </a:endParaRPr>
          </a:p>
        </p:txBody>
      </p:sp>
      <p:cxnSp>
        <p:nvCxnSpPr>
          <p:cNvPr id="32" name="Straight Connector 292"/>
          <p:cNvCxnSpPr>
            <a:cxnSpLocks noChangeShapeType="1"/>
            <a:stCxn id="4" idx="0"/>
            <a:endCxn id="31" idx="2"/>
          </p:cNvCxnSpPr>
          <p:nvPr/>
        </p:nvCxnSpPr>
        <p:spPr bwMode="auto">
          <a:xfrm flipV="1">
            <a:off x="6974058" y="2419350"/>
            <a:ext cx="607842" cy="85725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36" name="Straight Connector 292"/>
          <p:cNvCxnSpPr>
            <a:cxnSpLocks noChangeShapeType="1"/>
            <a:stCxn id="6" idx="0"/>
            <a:endCxn id="31" idx="2"/>
          </p:cNvCxnSpPr>
          <p:nvPr/>
        </p:nvCxnSpPr>
        <p:spPr bwMode="auto">
          <a:xfrm flipH="1" flipV="1">
            <a:off x="7581900" y="2419350"/>
            <a:ext cx="1758" cy="85725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40" name="Straight Connector 292"/>
          <p:cNvCxnSpPr>
            <a:cxnSpLocks noChangeShapeType="1"/>
            <a:stCxn id="7" idx="0"/>
            <a:endCxn id="31" idx="2"/>
          </p:cNvCxnSpPr>
          <p:nvPr/>
        </p:nvCxnSpPr>
        <p:spPr bwMode="auto">
          <a:xfrm flipH="1" flipV="1">
            <a:off x="7581900" y="2419350"/>
            <a:ext cx="611358" cy="85725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918543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dirty="0" smtClean="0">
                <a:latin typeface="Arial" charset="0"/>
                <a:ea typeface="ＭＳ Ｐゴシック" charset="0"/>
                <a:cs typeface="Arial" charset="0"/>
              </a:rPr>
              <a:t>Unix: </a:t>
            </a:r>
            <a:r>
              <a:rPr lang="en-US" dirty="0" err="1" smtClean="0">
                <a:latin typeface="Arial" charset="0"/>
                <a:ea typeface="ＭＳ Ｐゴシック" charset="0"/>
                <a:cs typeface="Arial" charset="0"/>
              </a:rPr>
              <a:t>setuid</a:t>
            </a:r>
            <a:r>
              <a:rPr lang="en-US" dirty="0" smtClean="0">
                <a:latin typeface="Arial" charset="0"/>
                <a:ea typeface="ＭＳ Ｐゴシック" charset="0"/>
                <a:cs typeface="Arial" charset="0"/>
              </a:rPr>
              <a:t> and login</a:t>
            </a:r>
            <a:endParaRPr lang="en-US" dirty="0">
              <a:latin typeface="Arial" charset="0"/>
              <a:ea typeface="ＭＳ Ｐゴシック" charset="0"/>
              <a:cs typeface="Arial" charset="0"/>
            </a:endParaRPr>
          </a:p>
        </p:txBody>
      </p:sp>
      <p:sp>
        <p:nvSpPr>
          <p:cNvPr id="86018" name="Content Placeholder 3"/>
          <p:cNvSpPr>
            <a:spLocks noGrp="1"/>
          </p:cNvSpPr>
          <p:nvPr>
            <p:ph idx="1"/>
          </p:nvPr>
        </p:nvSpPr>
        <p:spPr>
          <a:xfrm>
            <a:off x="3505200" y="1527175"/>
            <a:ext cx="5334000" cy="3425825"/>
          </a:xfrm>
        </p:spPr>
        <p:txBody>
          <a:bodyPr/>
          <a:lstStyle/>
          <a:p>
            <a:r>
              <a:rPr lang="en-US" sz="2000" b="0" dirty="0" smtClean="0">
                <a:latin typeface="Arial" charset="0"/>
                <a:ea typeface="ＭＳ Ｐゴシック" charset="0"/>
                <a:cs typeface="Arial" charset="0"/>
              </a:rPr>
              <a:t>A process with </a:t>
            </a:r>
            <a:r>
              <a:rPr lang="en-US" sz="2000" b="0" dirty="0" err="1" smtClean="0">
                <a:latin typeface="Arial" charset="0"/>
                <a:ea typeface="ＭＳ Ｐゴシック" charset="0"/>
                <a:cs typeface="Arial" charset="0"/>
              </a:rPr>
              <a:t>uid</a:t>
            </a:r>
            <a:r>
              <a:rPr lang="en-US" sz="2000" b="0" dirty="0" smtClean="0">
                <a:latin typeface="Arial" charset="0"/>
                <a:ea typeface="ＭＳ Ｐゴシック" charset="0"/>
                <a:cs typeface="Arial" charset="0"/>
              </a:rPr>
              <a:t>==root may change its </a:t>
            </a:r>
            <a:r>
              <a:rPr lang="en-US" sz="2000" b="0" dirty="0" err="1" smtClean="0">
                <a:latin typeface="Arial" charset="0"/>
                <a:ea typeface="ＭＳ Ｐゴシック" charset="0"/>
                <a:cs typeface="Arial" charset="0"/>
              </a:rPr>
              <a:t>userID</a:t>
            </a:r>
            <a:r>
              <a:rPr lang="en-US" sz="2000" b="0" dirty="0" smtClean="0">
                <a:latin typeface="Arial" charset="0"/>
                <a:ea typeface="ＭＳ Ｐゴシック" charset="0"/>
                <a:cs typeface="Arial" charset="0"/>
              </a:rPr>
              <a:t> with the </a:t>
            </a:r>
            <a:r>
              <a:rPr lang="en-US" sz="2000" dirty="0" err="1" smtClean="0">
                <a:latin typeface="Arial" charset="0"/>
                <a:ea typeface="ＭＳ Ｐゴシック" charset="0"/>
                <a:cs typeface="Arial" charset="0"/>
              </a:rPr>
              <a:t>setuid</a:t>
            </a:r>
            <a:r>
              <a:rPr lang="en-US" sz="2000" b="0" dirty="0" smtClean="0">
                <a:latin typeface="Arial" charset="0"/>
                <a:ea typeface="ＭＳ Ｐゴシック" charset="0"/>
                <a:cs typeface="Arial" charset="0"/>
              </a:rPr>
              <a:t> system call.</a:t>
            </a:r>
            <a:endParaRPr lang="en-US" sz="2000" b="0" dirty="0">
              <a:latin typeface="Arial" charset="0"/>
              <a:ea typeface="ＭＳ Ｐゴシック" charset="0"/>
              <a:cs typeface="Arial" charset="0"/>
            </a:endParaRPr>
          </a:p>
          <a:p>
            <a:r>
              <a:rPr lang="en-US" sz="2000" b="0" dirty="0" smtClean="0">
                <a:latin typeface="Arial" charset="0"/>
                <a:ea typeface="ＭＳ Ｐゴシック" charset="0"/>
                <a:cs typeface="Arial" charset="0"/>
              </a:rPr>
              <a:t>This means that a root process can speak for any user or act as any user, if it tries.</a:t>
            </a:r>
            <a:endParaRPr lang="en-US" sz="2000" b="0" dirty="0">
              <a:latin typeface="Arial" charset="0"/>
              <a:ea typeface="ＭＳ Ｐゴシック" charset="0"/>
              <a:cs typeface="Arial" charset="0"/>
            </a:endParaRPr>
          </a:p>
          <a:p>
            <a:r>
              <a:rPr lang="en-US" sz="2000" b="0" dirty="0" smtClean="0">
                <a:latin typeface="Arial" charset="0"/>
                <a:ea typeface="ＭＳ Ｐゴシック" charset="0"/>
                <a:cs typeface="Arial" charset="0"/>
              </a:rPr>
              <a:t>This mechanism enables system processes to set up an environment for a user after login.</a:t>
            </a:r>
            <a:endParaRPr lang="en-US" sz="2000" b="0" dirty="0">
              <a:latin typeface="Arial" charset="0"/>
              <a:ea typeface="ＭＳ Ｐゴシック" charset="0"/>
              <a:cs typeface="Arial" charset="0"/>
            </a:endParaRPr>
          </a:p>
        </p:txBody>
      </p:sp>
      <p:sp>
        <p:nvSpPr>
          <p:cNvPr id="3" name="Rectangle 2"/>
          <p:cNvSpPr/>
          <p:nvPr/>
        </p:nvSpPr>
        <p:spPr bwMode="auto">
          <a:xfrm>
            <a:off x="1676400" y="2974975"/>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0" name="Text Box 49"/>
          <p:cNvSpPr txBox="1">
            <a:spLocks noChangeArrowheads="1"/>
          </p:cNvSpPr>
          <p:nvPr/>
        </p:nvSpPr>
        <p:spPr bwMode="auto">
          <a:xfrm>
            <a:off x="1714500" y="3033713"/>
            <a:ext cx="1143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login</a:t>
            </a:r>
            <a:endParaRPr lang="en-US" sz="2000">
              <a:solidFill>
                <a:srgbClr val="800080"/>
              </a:solidFill>
              <a:cs typeface="Arial" charset="0"/>
            </a:endParaRPr>
          </a:p>
        </p:txBody>
      </p:sp>
      <p:sp>
        <p:nvSpPr>
          <p:cNvPr id="5" name="Rectangle 4"/>
          <p:cNvSpPr/>
          <p:nvPr/>
        </p:nvSpPr>
        <p:spPr bwMode="auto">
          <a:xfrm>
            <a:off x="1676400" y="3889375"/>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2" name="Text Box 49"/>
          <p:cNvSpPr txBox="1">
            <a:spLocks noChangeArrowheads="1"/>
          </p:cNvSpPr>
          <p:nvPr/>
        </p:nvSpPr>
        <p:spPr bwMode="auto">
          <a:xfrm>
            <a:off x="1714500" y="39465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shell</a:t>
            </a:r>
            <a:endParaRPr lang="en-US" sz="2000">
              <a:solidFill>
                <a:srgbClr val="800080"/>
              </a:solidFill>
              <a:cs typeface="Arial" charset="0"/>
            </a:endParaRPr>
          </a:p>
        </p:txBody>
      </p:sp>
      <p:cxnSp>
        <p:nvCxnSpPr>
          <p:cNvPr id="86023" name="Straight Connector 292"/>
          <p:cNvCxnSpPr>
            <a:cxnSpLocks noChangeShapeType="1"/>
            <a:endCxn id="3" idx="2"/>
          </p:cNvCxnSpPr>
          <p:nvPr/>
        </p:nvCxnSpPr>
        <p:spPr bwMode="auto">
          <a:xfrm flipV="1">
            <a:off x="2247900" y="3508375"/>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8" name="Rectangle 7"/>
          <p:cNvSpPr/>
          <p:nvPr/>
        </p:nvSpPr>
        <p:spPr bwMode="auto">
          <a:xfrm>
            <a:off x="1676400" y="4803775"/>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5" name="Text Box 49"/>
          <p:cNvSpPr txBox="1">
            <a:spLocks noChangeArrowheads="1"/>
          </p:cNvSpPr>
          <p:nvPr/>
        </p:nvSpPr>
        <p:spPr bwMode="auto">
          <a:xfrm>
            <a:off x="1714500" y="48609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tool</a:t>
            </a:r>
            <a:endParaRPr lang="en-US" sz="2000">
              <a:solidFill>
                <a:srgbClr val="800080"/>
              </a:solidFill>
              <a:cs typeface="Arial" charset="0"/>
            </a:endParaRPr>
          </a:p>
        </p:txBody>
      </p:sp>
      <p:cxnSp>
        <p:nvCxnSpPr>
          <p:cNvPr id="86026" name="Straight Connector 292"/>
          <p:cNvCxnSpPr>
            <a:cxnSpLocks noChangeShapeType="1"/>
          </p:cNvCxnSpPr>
          <p:nvPr/>
        </p:nvCxnSpPr>
        <p:spPr bwMode="auto">
          <a:xfrm flipV="1">
            <a:off x="2247900" y="4422775"/>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86027" name="Straight Connector 292"/>
          <p:cNvCxnSpPr>
            <a:cxnSpLocks noChangeShapeType="1"/>
          </p:cNvCxnSpPr>
          <p:nvPr/>
        </p:nvCxnSpPr>
        <p:spPr bwMode="auto">
          <a:xfrm flipV="1">
            <a:off x="2247900" y="2593975"/>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2" name="Rectangle 11"/>
          <p:cNvSpPr/>
          <p:nvPr/>
        </p:nvSpPr>
        <p:spPr>
          <a:xfrm>
            <a:off x="1371600" y="2593975"/>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log in</a:t>
            </a:r>
            <a:endParaRPr lang="en-US" sz="3600" kern="0" dirty="0">
              <a:solidFill>
                <a:schemeClr val="accent3"/>
              </a:solidFill>
            </a:endParaRPr>
          </a:p>
        </p:txBody>
      </p:sp>
      <p:sp>
        <p:nvSpPr>
          <p:cNvPr id="13" name="Rectangle 12"/>
          <p:cNvSpPr/>
          <p:nvPr/>
        </p:nvSpPr>
        <p:spPr>
          <a:xfrm>
            <a:off x="76200" y="3527425"/>
            <a:ext cx="31242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fork, </a:t>
            </a:r>
            <a:r>
              <a:rPr lang="en-US" sz="1800" kern="0" dirty="0" err="1">
                <a:solidFill>
                  <a:schemeClr val="accent3"/>
                </a:solidFill>
              </a:rPr>
              <a:t>setuid</a:t>
            </a:r>
            <a:r>
              <a:rPr lang="en-US" sz="1800" kern="0" dirty="0">
                <a:solidFill>
                  <a:schemeClr val="accent3"/>
                </a:solidFill>
              </a:rPr>
              <a:t>(“</a:t>
            </a:r>
            <a:r>
              <a:rPr lang="en-US" sz="1800" kern="0" dirty="0" err="1">
                <a:solidFill>
                  <a:schemeClr val="accent3"/>
                </a:solidFill>
              </a:rPr>
              <a:t>alice</a:t>
            </a:r>
            <a:r>
              <a:rPr lang="en-US" sz="1800" kern="0" dirty="0">
                <a:solidFill>
                  <a:schemeClr val="accent3"/>
                </a:solidFill>
              </a:rPr>
              <a:t>”),     exec</a:t>
            </a:r>
            <a:endParaRPr lang="en-US" sz="3200" kern="0" dirty="0">
              <a:solidFill>
                <a:schemeClr val="accent3"/>
              </a:solidFill>
            </a:endParaRPr>
          </a:p>
        </p:txBody>
      </p:sp>
      <p:sp>
        <p:nvSpPr>
          <p:cNvPr id="14" name="Rectangle 13"/>
          <p:cNvSpPr/>
          <p:nvPr/>
        </p:nvSpPr>
        <p:spPr>
          <a:xfrm>
            <a:off x="1041400" y="4422775"/>
            <a:ext cx="11430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fork/exec</a:t>
            </a:r>
            <a:endParaRPr lang="en-US" sz="3200" kern="0" dirty="0">
              <a:solidFill>
                <a:schemeClr val="accent3"/>
              </a:solidFill>
            </a:endParaRPr>
          </a:p>
        </p:txBody>
      </p:sp>
      <p:sp>
        <p:nvSpPr>
          <p:cNvPr id="15" name="Rectangle 14"/>
          <p:cNvSpPr/>
          <p:nvPr/>
        </p:nvSpPr>
        <p:spPr>
          <a:xfrm>
            <a:off x="1676400" y="5303838"/>
            <a:ext cx="1676400" cy="334962"/>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tx1"/>
                </a:solidFill>
              </a:rPr>
              <a:t>uid</a:t>
            </a:r>
            <a:r>
              <a:rPr lang="en-US" sz="1800" kern="0" dirty="0">
                <a:solidFill>
                  <a:schemeClr val="tx1"/>
                </a:solidFill>
              </a:rPr>
              <a:t>=“</a:t>
            </a:r>
            <a:r>
              <a:rPr lang="en-US" sz="1800" kern="0" dirty="0" err="1">
                <a:solidFill>
                  <a:schemeClr val="tx1"/>
                </a:solidFill>
              </a:rPr>
              <a:t>alice</a:t>
            </a:r>
            <a:r>
              <a:rPr lang="en-US" sz="1800" kern="0" dirty="0">
                <a:solidFill>
                  <a:schemeClr val="tx1"/>
                </a:solidFill>
              </a:rPr>
              <a:t>”</a:t>
            </a:r>
            <a:endParaRPr lang="en-US" sz="3200" kern="0" dirty="0">
              <a:solidFill>
                <a:schemeClr val="tx1"/>
              </a:solidFill>
            </a:endParaRPr>
          </a:p>
        </p:txBody>
      </p:sp>
      <p:grpSp>
        <p:nvGrpSpPr>
          <p:cNvPr id="86034" name="Group 11"/>
          <p:cNvGrpSpPr>
            <a:grpSpLocks/>
          </p:cNvGrpSpPr>
          <p:nvPr/>
        </p:nvGrpSpPr>
        <p:grpSpPr bwMode="auto">
          <a:xfrm>
            <a:off x="2058988" y="1790700"/>
            <a:ext cx="531812" cy="650875"/>
            <a:chOff x="1970088" y="3170238"/>
            <a:chExt cx="1152525" cy="2058987"/>
          </a:xfrm>
        </p:grpSpPr>
        <p:sp>
          <p:nvSpPr>
            <p:cNvPr id="20"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1"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2"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5"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8" name="Rectangle 27"/>
          <p:cNvSpPr/>
          <p:nvPr/>
        </p:nvSpPr>
        <p:spPr>
          <a:xfrm>
            <a:off x="1371600" y="1865313"/>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Alice</a:t>
            </a:r>
            <a:endParaRPr lang="en-US" sz="3600" kern="0" dirty="0">
              <a:solidFill>
                <a:schemeClr val="accent3"/>
              </a:solidFill>
            </a:endParaRPr>
          </a:p>
        </p:txBody>
      </p:sp>
      <p:sp>
        <p:nvSpPr>
          <p:cNvPr id="2" name="Rectangle 1"/>
          <p:cNvSpPr/>
          <p:nvPr/>
        </p:nvSpPr>
        <p:spPr>
          <a:xfrm>
            <a:off x="3733800" y="4341673"/>
            <a:ext cx="5181600" cy="2031325"/>
          </a:xfrm>
          <a:prstGeom prst="rect">
            <a:avLst/>
          </a:prstGeom>
        </p:spPr>
        <p:txBody>
          <a:bodyPr wrap="square">
            <a:spAutoFit/>
          </a:bodyPr>
          <a:lstStyle/>
          <a:p>
            <a:pPr>
              <a:buClr>
                <a:srgbClr val="000000"/>
              </a:buClr>
              <a:buSzPct val="100000"/>
            </a:pPr>
            <a:r>
              <a:rPr lang="en-US" sz="1800" dirty="0" smtClean="0">
                <a:solidFill>
                  <a:srgbClr val="0000FF"/>
                </a:solidFill>
              </a:rPr>
              <a:t>A privileged </a:t>
            </a:r>
            <a:r>
              <a:rPr lang="en-US" sz="1800" b="1" dirty="0" smtClean="0">
                <a:solidFill>
                  <a:srgbClr val="0000FF"/>
                </a:solidFill>
              </a:rPr>
              <a:t>login</a:t>
            </a:r>
            <a:r>
              <a:rPr lang="en-US" sz="1800" dirty="0" smtClean="0">
                <a:solidFill>
                  <a:srgbClr val="0000FF"/>
                </a:solidFill>
              </a:rPr>
              <a:t> program verifies a user password and starts a command interpreter (</a:t>
            </a:r>
            <a:r>
              <a:rPr lang="en-US" sz="1800" b="1" dirty="0" smtClean="0">
                <a:solidFill>
                  <a:srgbClr val="0000FF"/>
                </a:solidFill>
              </a:rPr>
              <a:t>shell</a:t>
            </a:r>
            <a:r>
              <a:rPr lang="en-US" sz="1800" dirty="0" smtClean="0">
                <a:solidFill>
                  <a:srgbClr val="0000FF"/>
                </a:solidFill>
              </a:rPr>
              <a:t>) and/or window manager for a logged-in user.  </a:t>
            </a:r>
            <a:r>
              <a:rPr lang="en-US" sz="1800" dirty="0">
                <a:solidFill>
                  <a:srgbClr val="0000FF"/>
                </a:solidFill>
              </a:rPr>
              <a:t> </a:t>
            </a:r>
            <a:r>
              <a:rPr lang="en-US" sz="1800" dirty="0" smtClean="0">
                <a:solidFill>
                  <a:srgbClr val="0000FF"/>
                </a:solidFill>
              </a:rPr>
              <a:t>A user may then interact with a shell to direct launch of other programs.  They run as children of the shell, with the user’s </a:t>
            </a:r>
            <a:r>
              <a:rPr lang="en-US" sz="1800" dirty="0" err="1" smtClean="0">
                <a:solidFill>
                  <a:srgbClr val="0000FF"/>
                </a:solidFill>
              </a:rPr>
              <a:t>uid</a:t>
            </a:r>
            <a:r>
              <a:rPr lang="en-US" sz="1800" dirty="0" smtClean="0">
                <a:solidFill>
                  <a:srgbClr val="0000FF"/>
                </a:solidFill>
              </a:rPr>
              <a:t>.</a:t>
            </a:r>
            <a:endParaRPr lang="en-US" sz="1800" dirty="0">
              <a:solidFill>
                <a:srgbClr val="0000FF"/>
              </a:solidFill>
            </a:endParaRPr>
          </a:p>
          <a:p>
            <a:pPr>
              <a:buClr>
                <a:srgbClr val="000000"/>
              </a:buClr>
              <a:buSzPct val="100000"/>
            </a:pPr>
            <a:r>
              <a:rPr lang="en-US" sz="1800" dirty="0" smtClean="0">
                <a:solidFill>
                  <a:srgbClr val="0000FF"/>
                </a:solidFill>
              </a:rPr>
              <a:t>  </a:t>
            </a:r>
            <a:endParaRPr lang="en-US" sz="1800" dirty="0">
              <a:solidFill>
                <a:srgbClr val="0000FF"/>
              </a:solidFill>
            </a:endParaRPr>
          </a:p>
        </p:txBody>
      </p:sp>
    </p:spTree>
    <p:extLst>
      <p:ext uri="{BB962C8B-B14F-4D97-AF65-F5344CB8AC3E}">
        <p14:creationId xmlns:p14="http://schemas.microsoft.com/office/powerpoint/2010/main" val="1039506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52006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8" name="Title 3"/>
          <p:cNvSpPr>
            <a:spLocks noGrp="1"/>
          </p:cNvSpPr>
          <p:nvPr>
            <p:ph type="title"/>
          </p:nvPr>
        </p:nvSpPr>
        <p:spPr>
          <a:xfrm>
            <a:off x="4724400" y="-533400"/>
            <a:ext cx="4267200" cy="1554163"/>
          </a:xfrm>
        </p:spPr>
        <p:txBody>
          <a:bodyPr/>
          <a:lstStyle/>
          <a:p>
            <a:r>
              <a:rPr lang="en-US" sz="3200">
                <a:latin typeface="Arial" charset="0"/>
                <a:ea typeface="ＭＳ Ｐゴシック" charset="0"/>
              </a:rPr>
              <a:t>Init and Descendents</a:t>
            </a:r>
          </a:p>
        </p:txBody>
      </p:sp>
      <p:sp>
        <p:nvSpPr>
          <p:cNvPr id="162819" name="Line Callout 1 4"/>
          <p:cNvSpPr>
            <a:spLocks/>
          </p:cNvSpPr>
          <p:nvPr/>
        </p:nvSpPr>
        <p:spPr bwMode="auto">
          <a:xfrm>
            <a:off x="6248400" y="1600200"/>
            <a:ext cx="2438400" cy="914400"/>
          </a:xfrm>
          <a:prstGeom prst="borderCallout1">
            <a:avLst>
              <a:gd name="adj1" fmla="val 18750"/>
              <a:gd name="adj2" fmla="val -8333"/>
              <a:gd name="adj3" fmla="val -70593"/>
              <a:gd name="adj4" fmla="val -12433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buClr>
                <a:srgbClr val="000000"/>
              </a:buClr>
              <a:buSzPct val="100000"/>
              <a:buFont typeface="Times New Roman" charset="0"/>
              <a:buNone/>
            </a:pPr>
            <a:r>
              <a:rPr lang="en-US" sz="1800" dirty="0">
                <a:solidFill>
                  <a:srgbClr val="195F9E"/>
                </a:solidFill>
                <a:cs typeface="Arial" charset="0"/>
              </a:rPr>
              <a:t>Kernel </a:t>
            </a:r>
            <a:r>
              <a:rPr lang="ja-JP" altLang="en-US" sz="1800" dirty="0">
                <a:solidFill>
                  <a:srgbClr val="195F9E"/>
                </a:solidFill>
                <a:cs typeface="Arial" charset="0"/>
              </a:rPr>
              <a:t>“</a:t>
            </a:r>
            <a:r>
              <a:rPr lang="en-US" altLang="ja-JP" sz="1800" dirty="0">
                <a:solidFill>
                  <a:srgbClr val="195F9E"/>
                </a:solidFill>
                <a:cs typeface="Arial" charset="0"/>
              </a:rPr>
              <a:t>handcrafts</a:t>
            </a:r>
            <a:r>
              <a:rPr lang="ja-JP" altLang="en-US" sz="1800" dirty="0">
                <a:solidFill>
                  <a:srgbClr val="195F9E"/>
                </a:solidFill>
                <a:cs typeface="Arial" charset="0"/>
              </a:rPr>
              <a:t>”</a:t>
            </a:r>
            <a:r>
              <a:rPr lang="en-US" altLang="ja-JP" sz="1800" dirty="0">
                <a:solidFill>
                  <a:srgbClr val="195F9E"/>
                </a:solidFill>
                <a:cs typeface="Arial" charset="0"/>
              </a:rPr>
              <a:t> initial </a:t>
            </a:r>
            <a:r>
              <a:rPr lang="en-US" altLang="ja-JP" sz="1800" dirty="0" smtClean="0">
                <a:solidFill>
                  <a:srgbClr val="195F9E"/>
                </a:solidFill>
                <a:cs typeface="Arial" charset="0"/>
              </a:rPr>
              <a:t>root process </a:t>
            </a:r>
            <a:r>
              <a:rPr lang="en-US" altLang="ja-JP" sz="1800" dirty="0">
                <a:solidFill>
                  <a:srgbClr val="195F9E"/>
                </a:solidFill>
                <a:cs typeface="Arial" charset="0"/>
              </a:rPr>
              <a:t>to run </a:t>
            </a:r>
            <a:r>
              <a:rPr lang="ja-JP" altLang="en-US" sz="1800" dirty="0">
                <a:solidFill>
                  <a:srgbClr val="195F9E"/>
                </a:solidFill>
                <a:cs typeface="Arial" charset="0"/>
              </a:rPr>
              <a:t>“</a:t>
            </a:r>
            <a:r>
              <a:rPr lang="en-US" altLang="ja-JP" sz="1800" dirty="0" err="1">
                <a:solidFill>
                  <a:srgbClr val="195F9E"/>
                </a:solidFill>
                <a:cs typeface="Arial" charset="0"/>
              </a:rPr>
              <a:t>init</a:t>
            </a:r>
            <a:r>
              <a:rPr lang="ja-JP" altLang="en-US" sz="1800" dirty="0">
                <a:solidFill>
                  <a:srgbClr val="195F9E"/>
                </a:solidFill>
                <a:cs typeface="Arial" charset="0"/>
              </a:rPr>
              <a:t>”</a:t>
            </a:r>
            <a:r>
              <a:rPr lang="en-US" altLang="ja-JP" sz="1800" dirty="0">
                <a:solidFill>
                  <a:srgbClr val="195F9E"/>
                </a:solidFill>
                <a:cs typeface="Arial" charset="0"/>
              </a:rPr>
              <a:t> program.</a:t>
            </a:r>
            <a:endParaRPr lang="en-US" sz="1800" dirty="0">
              <a:solidFill>
                <a:srgbClr val="195F9E"/>
              </a:solidFill>
              <a:cs typeface="Arial" charset="0"/>
            </a:endParaRPr>
          </a:p>
        </p:txBody>
      </p:sp>
      <p:sp>
        <p:nvSpPr>
          <p:cNvPr id="162820" name="Line Callout 1 6"/>
          <p:cNvSpPr>
            <a:spLocks/>
          </p:cNvSpPr>
          <p:nvPr/>
        </p:nvSpPr>
        <p:spPr bwMode="auto">
          <a:xfrm>
            <a:off x="5181600" y="2819400"/>
            <a:ext cx="3581400" cy="914400"/>
          </a:xfrm>
          <a:prstGeom prst="borderCallout1">
            <a:avLst>
              <a:gd name="adj1" fmla="val 18750"/>
              <a:gd name="adj2" fmla="val -8333"/>
              <a:gd name="adj3" fmla="val 66199"/>
              <a:gd name="adj4" fmla="val -5397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buClr>
                <a:srgbClr val="000000"/>
              </a:buClr>
              <a:buSzPct val="100000"/>
              <a:buFont typeface="Times New Roman" charset="0"/>
              <a:buNone/>
            </a:pPr>
            <a:r>
              <a:rPr lang="en-US" sz="1800" dirty="0">
                <a:solidFill>
                  <a:srgbClr val="195F9E"/>
                </a:solidFill>
                <a:cs typeface="Arial" charset="0"/>
              </a:rPr>
              <a:t>Other processes descend from </a:t>
            </a:r>
            <a:r>
              <a:rPr lang="en-US" sz="1800" dirty="0" err="1">
                <a:solidFill>
                  <a:srgbClr val="195F9E"/>
                </a:solidFill>
                <a:cs typeface="Arial" charset="0"/>
              </a:rPr>
              <a:t>init</a:t>
            </a:r>
            <a:r>
              <a:rPr lang="en-US" sz="1800" dirty="0">
                <a:solidFill>
                  <a:srgbClr val="195F9E"/>
                </a:solidFill>
                <a:cs typeface="Arial" charset="0"/>
              </a:rPr>
              <a:t>, and also run as root, including user login guards.</a:t>
            </a:r>
          </a:p>
        </p:txBody>
      </p:sp>
      <p:sp>
        <p:nvSpPr>
          <p:cNvPr id="162821" name="Line Callout 1 7"/>
          <p:cNvSpPr>
            <a:spLocks/>
          </p:cNvSpPr>
          <p:nvPr/>
        </p:nvSpPr>
        <p:spPr bwMode="auto">
          <a:xfrm>
            <a:off x="5562600" y="4038600"/>
            <a:ext cx="2819400" cy="1219200"/>
          </a:xfrm>
          <a:prstGeom prst="borderCallout1">
            <a:avLst>
              <a:gd name="adj1" fmla="val 18750"/>
              <a:gd name="adj2" fmla="val -8333"/>
              <a:gd name="adj3" fmla="val 1713"/>
              <a:gd name="adj4" fmla="val -846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buClr>
                <a:srgbClr val="000000"/>
              </a:buClr>
              <a:buSzPct val="100000"/>
              <a:buFont typeface="Times New Roman" charset="0"/>
              <a:buNone/>
            </a:pPr>
            <a:r>
              <a:rPr lang="en-US" sz="1800" dirty="0">
                <a:solidFill>
                  <a:srgbClr val="195F9E"/>
                </a:solidFill>
                <a:cs typeface="Arial" charset="0"/>
              </a:rPr>
              <a:t>Login invokes a </a:t>
            </a:r>
            <a:r>
              <a:rPr lang="en-US" sz="1800" dirty="0" err="1">
                <a:solidFill>
                  <a:srgbClr val="195F9E"/>
                </a:solidFill>
                <a:cs typeface="Arial" charset="0"/>
              </a:rPr>
              <a:t>setuid</a:t>
            </a:r>
            <a:r>
              <a:rPr lang="en-US" sz="1800" dirty="0">
                <a:solidFill>
                  <a:srgbClr val="195F9E"/>
                </a:solidFill>
                <a:cs typeface="Arial" charset="0"/>
              </a:rPr>
              <a:t> system call to run user </a:t>
            </a:r>
            <a:r>
              <a:rPr lang="en-US" sz="1800" b="1" dirty="0">
                <a:solidFill>
                  <a:srgbClr val="800000"/>
                </a:solidFill>
                <a:cs typeface="Arial" charset="0"/>
              </a:rPr>
              <a:t>shell</a:t>
            </a:r>
            <a:r>
              <a:rPr lang="en-US" sz="1800" dirty="0">
                <a:solidFill>
                  <a:srgbClr val="800000"/>
                </a:solidFill>
                <a:cs typeface="Arial" charset="0"/>
              </a:rPr>
              <a:t> </a:t>
            </a:r>
            <a:r>
              <a:rPr lang="en-US" sz="1800" dirty="0">
                <a:solidFill>
                  <a:srgbClr val="195F9E"/>
                </a:solidFill>
                <a:cs typeface="Arial" charset="0"/>
              </a:rPr>
              <a:t>in a child process after user authenticates.</a:t>
            </a:r>
          </a:p>
        </p:txBody>
      </p:sp>
      <p:sp>
        <p:nvSpPr>
          <p:cNvPr id="162822" name="Line Callout 1 8"/>
          <p:cNvSpPr>
            <a:spLocks/>
          </p:cNvSpPr>
          <p:nvPr/>
        </p:nvSpPr>
        <p:spPr bwMode="auto">
          <a:xfrm>
            <a:off x="6019800" y="5410200"/>
            <a:ext cx="2438400" cy="914400"/>
          </a:xfrm>
          <a:prstGeom prst="borderCallout1">
            <a:avLst>
              <a:gd name="adj1" fmla="val 18750"/>
              <a:gd name="adj2" fmla="val -8333"/>
              <a:gd name="adj3" fmla="val 21704"/>
              <a:gd name="adj4" fmla="val -4537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buClr>
                <a:srgbClr val="000000"/>
              </a:buClr>
              <a:buSzPct val="100000"/>
              <a:buFont typeface="Times New Roman" charset="0"/>
              <a:buNone/>
            </a:pPr>
            <a:r>
              <a:rPr lang="en-US" sz="1800">
                <a:solidFill>
                  <a:srgbClr val="195F9E"/>
                </a:solidFill>
                <a:cs typeface="Arial" charset="0"/>
              </a:rPr>
              <a:t>Children of user shell inherit the user</a:t>
            </a:r>
            <a:r>
              <a:rPr lang="ja-JP" altLang="en-US" sz="1800">
                <a:solidFill>
                  <a:srgbClr val="195F9E"/>
                </a:solidFill>
                <a:cs typeface="Arial" charset="0"/>
              </a:rPr>
              <a:t>’</a:t>
            </a:r>
            <a:r>
              <a:rPr lang="en-US" altLang="ja-JP" sz="1800">
                <a:solidFill>
                  <a:srgbClr val="195F9E"/>
                </a:solidFill>
                <a:cs typeface="Arial" charset="0"/>
              </a:rPr>
              <a:t>s identity (uid).</a:t>
            </a:r>
            <a:endParaRPr lang="en-US" sz="1800">
              <a:solidFill>
                <a:srgbClr val="195F9E"/>
              </a:solidFill>
              <a:cs typeface="Arial" charset="0"/>
            </a:endParaRPr>
          </a:p>
        </p:txBody>
      </p:sp>
    </p:spTree>
    <p:extLst>
      <p:ext uri="{BB962C8B-B14F-4D97-AF65-F5344CB8AC3E}">
        <p14:creationId xmlns:p14="http://schemas.microsoft.com/office/powerpoint/2010/main" val="33193885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a:latin typeface="Arial" charset="0"/>
                <a:ea typeface="ＭＳ Ｐゴシック" charset="0"/>
              </a:rPr>
              <a:t>Labels and access control</a:t>
            </a:r>
          </a:p>
        </p:txBody>
      </p:sp>
      <p:sp>
        <p:nvSpPr>
          <p:cNvPr id="3" name="Rectangle 2"/>
          <p:cNvSpPr/>
          <p:nvPr/>
        </p:nvSpPr>
        <p:spPr bwMode="auto">
          <a:xfrm>
            <a:off x="1676400" y="26670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47" name="Text Box 49"/>
          <p:cNvSpPr txBox="1">
            <a:spLocks noChangeArrowheads="1"/>
          </p:cNvSpPr>
          <p:nvPr/>
        </p:nvSpPr>
        <p:spPr bwMode="auto">
          <a:xfrm>
            <a:off x="1714500" y="2725738"/>
            <a:ext cx="1143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login</a:t>
            </a:r>
            <a:endParaRPr lang="en-US" sz="2000">
              <a:solidFill>
                <a:srgbClr val="800080"/>
              </a:solidFill>
              <a:cs typeface="Arial" charset="0"/>
            </a:endParaRPr>
          </a:p>
        </p:txBody>
      </p:sp>
      <p:sp>
        <p:nvSpPr>
          <p:cNvPr id="7" name="Rectangle 6"/>
          <p:cNvSpPr/>
          <p:nvPr/>
        </p:nvSpPr>
        <p:spPr bwMode="auto">
          <a:xfrm>
            <a:off x="1676400" y="35814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49" name="Text Box 49"/>
          <p:cNvSpPr txBox="1">
            <a:spLocks noChangeArrowheads="1"/>
          </p:cNvSpPr>
          <p:nvPr/>
        </p:nvSpPr>
        <p:spPr bwMode="auto">
          <a:xfrm>
            <a:off x="1714500" y="36385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shell</a:t>
            </a:r>
            <a:endParaRPr lang="en-US" sz="2000">
              <a:solidFill>
                <a:srgbClr val="800080"/>
              </a:solidFill>
              <a:cs typeface="Arial" charset="0"/>
            </a:endParaRPr>
          </a:p>
        </p:txBody>
      </p:sp>
      <p:cxnSp>
        <p:nvCxnSpPr>
          <p:cNvPr id="159750" name="Straight Connector 292"/>
          <p:cNvCxnSpPr>
            <a:cxnSpLocks noChangeShapeType="1"/>
            <a:endCxn id="3" idx="2"/>
          </p:cNvCxnSpPr>
          <p:nvPr/>
        </p:nvCxnSpPr>
        <p:spPr bwMode="auto">
          <a:xfrm flipV="1">
            <a:off x="2247900" y="32004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4" name="Rectangle 13"/>
          <p:cNvSpPr/>
          <p:nvPr/>
        </p:nvSpPr>
        <p:spPr bwMode="auto">
          <a:xfrm>
            <a:off x="1676400" y="44958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52" name="Text Box 49"/>
          <p:cNvSpPr txBox="1">
            <a:spLocks noChangeArrowheads="1"/>
          </p:cNvSpPr>
          <p:nvPr/>
        </p:nvSpPr>
        <p:spPr bwMode="auto">
          <a:xfrm>
            <a:off x="1714500" y="45529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tool</a:t>
            </a:r>
            <a:endParaRPr lang="en-US" sz="2000">
              <a:solidFill>
                <a:srgbClr val="800080"/>
              </a:solidFill>
              <a:cs typeface="Arial" charset="0"/>
            </a:endParaRPr>
          </a:p>
        </p:txBody>
      </p:sp>
      <p:cxnSp>
        <p:nvCxnSpPr>
          <p:cNvPr id="159753" name="Straight Connector 292"/>
          <p:cNvCxnSpPr>
            <a:cxnSpLocks noChangeShapeType="1"/>
          </p:cNvCxnSpPr>
          <p:nvPr/>
        </p:nvCxnSpPr>
        <p:spPr bwMode="auto">
          <a:xfrm flipV="1">
            <a:off x="2247900" y="41148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59754" name="Straight Connector 292"/>
          <p:cNvCxnSpPr>
            <a:cxnSpLocks noChangeShapeType="1"/>
          </p:cNvCxnSpPr>
          <p:nvPr/>
        </p:nvCxnSpPr>
        <p:spPr bwMode="auto">
          <a:xfrm flipV="1">
            <a:off x="2247900" y="22860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59755" name="Straight Connector 292"/>
          <p:cNvCxnSpPr>
            <a:cxnSpLocks noChangeShapeType="1"/>
          </p:cNvCxnSpPr>
          <p:nvPr/>
        </p:nvCxnSpPr>
        <p:spPr bwMode="auto">
          <a:xfrm rot="-5400000" flipH="1" flipV="1">
            <a:off x="3505200" y="4038600"/>
            <a:ext cx="0" cy="13716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9" name="Rectangle 28"/>
          <p:cNvSpPr/>
          <p:nvPr/>
        </p:nvSpPr>
        <p:spPr bwMode="auto">
          <a:xfrm>
            <a:off x="4191000" y="4618038"/>
            <a:ext cx="647700" cy="533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57" name="Text Box 49"/>
          <p:cNvSpPr txBox="1">
            <a:spLocks noChangeArrowheads="1"/>
          </p:cNvSpPr>
          <p:nvPr/>
        </p:nvSpPr>
        <p:spPr bwMode="auto">
          <a:xfrm>
            <a:off x="4229100" y="4675188"/>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cs typeface="Arial" charset="0"/>
              </a:rPr>
              <a:t>foo</a:t>
            </a:r>
          </a:p>
        </p:txBody>
      </p:sp>
      <p:sp>
        <p:nvSpPr>
          <p:cNvPr id="31" name="Oval 30"/>
          <p:cNvSpPr/>
          <p:nvPr/>
        </p:nvSpPr>
        <p:spPr bwMode="auto">
          <a:xfrm flipV="1">
            <a:off x="4191000" y="4598988"/>
            <a:ext cx="647700" cy="60325"/>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32" name="Oval 31"/>
          <p:cNvSpPr/>
          <p:nvPr/>
        </p:nvSpPr>
        <p:spPr bwMode="auto">
          <a:xfrm flipV="1">
            <a:off x="4191000" y="5121275"/>
            <a:ext cx="647700" cy="60325"/>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33" name="Rectangle 32"/>
          <p:cNvSpPr/>
          <p:nvPr/>
        </p:nvSpPr>
        <p:spPr bwMode="auto">
          <a:xfrm>
            <a:off x="6210300" y="26670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61" name="Text Box 49"/>
          <p:cNvSpPr txBox="1">
            <a:spLocks noChangeArrowheads="1"/>
          </p:cNvSpPr>
          <p:nvPr/>
        </p:nvSpPr>
        <p:spPr bwMode="auto">
          <a:xfrm>
            <a:off x="6248400" y="2725738"/>
            <a:ext cx="1143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login</a:t>
            </a:r>
            <a:endParaRPr lang="en-US" sz="2000">
              <a:solidFill>
                <a:srgbClr val="800080"/>
              </a:solidFill>
              <a:cs typeface="Arial" charset="0"/>
            </a:endParaRPr>
          </a:p>
        </p:txBody>
      </p:sp>
      <p:sp>
        <p:nvSpPr>
          <p:cNvPr id="35" name="Rectangle 34"/>
          <p:cNvSpPr/>
          <p:nvPr/>
        </p:nvSpPr>
        <p:spPr bwMode="auto">
          <a:xfrm>
            <a:off x="6210300" y="35814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63" name="Text Box 49"/>
          <p:cNvSpPr txBox="1">
            <a:spLocks noChangeArrowheads="1"/>
          </p:cNvSpPr>
          <p:nvPr/>
        </p:nvSpPr>
        <p:spPr bwMode="auto">
          <a:xfrm>
            <a:off x="6248400" y="36385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shell</a:t>
            </a:r>
            <a:endParaRPr lang="en-US" sz="2000">
              <a:solidFill>
                <a:srgbClr val="800080"/>
              </a:solidFill>
              <a:cs typeface="Arial" charset="0"/>
            </a:endParaRPr>
          </a:p>
        </p:txBody>
      </p:sp>
      <p:cxnSp>
        <p:nvCxnSpPr>
          <p:cNvPr id="159764" name="Straight Connector 292"/>
          <p:cNvCxnSpPr>
            <a:cxnSpLocks noChangeShapeType="1"/>
            <a:endCxn id="33" idx="2"/>
          </p:cNvCxnSpPr>
          <p:nvPr/>
        </p:nvCxnSpPr>
        <p:spPr bwMode="auto">
          <a:xfrm flipV="1">
            <a:off x="6781800" y="32004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8" name="Rectangle 37"/>
          <p:cNvSpPr/>
          <p:nvPr/>
        </p:nvSpPr>
        <p:spPr bwMode="auto">
          <a:xfrm>
            <a:off x="6210300" y="48768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9766" name="Text Box 49"/>
          <p:cNvSpPr txBox="1">
            <a:spLocks noChangeArrowheads="1"/>
          </p:cNvSpPr>
          <p:nvPr/>
        </p:nvSpPr>
        <p:spPr bwMode="auto">
          <a:xfrm>
            <a:off x="6248400" y="49339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tool</a:t>
            </a:r>
            <a:endParaRPr lang="en-US" sz="2000">
              <a:solidFill>
                <a:srgbClr val="800080"/>
              </a:solidFill>
              <a:cs typeface="Arial" charset="0"/>
            </a:endParaRPr>
          </a:p>
        </p:txBody>
      </p:sp>
      <p:cxnSp>
        <p:nvCxnSpPr>
          <p:cNvPr id="159767" name="Straight Connector 292"/>
          <p:cNvCxnSpPr>
            <a:cxnSpLocks noChangeShapeType="1"/>
          </p:cNvCxnSpPr>
          <p:nvPr/>
        </p:nvCxnSpPr>
        <p:spPr bwMode="auto">
          <a:xfrm flipV="1">
            <a:off x="6781800" y="4114800"/>
            <a:ext cx="0" cy="762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59768" name="Straight Connector 292"/>
          <p:cNvCxnSpPr>
            <a:cxnSpLocks noChangeShapeType="1"/>
          </p:cNvCxnSpPr>
          <p:nvPr/>
        </p:nvCxnSpPr>
        <p:spPr bwMode="auto">
          <a:xfrm flipV="1">
            <a:off x="6781800" y="22860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59769" name="Straight Connector 292"/>
          <p:cNvCxnSpPr>
            <a:cxnSpLocks noChangeShapeType="1"/>
          </p:cNvCxnSpPr>
          <p:nvPr/>
        </p:nvCxnSpPr>
        <p:spPr bwMode="auto">
          <a:xfrm rot="5400000" flipV="1">
            <a:off x="5524500" y="4343400"/>
            <a:ext cx="0" cy="13716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46" name="Rectangle 45"/>
          <p:cNvSpPr/>
          <p:nvPr/>
        </p:nvSpPr>
        <p:spPr>
          <a:xfrm>
            <a:off x="1371600" y="2286000"/>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log in</a:t>
            </a:r>
            <a:endParaRPr lang="en-US" sz="3600" kern="0" dirty="0">
              <a:solidFill>
                <a:schemeClr val="accent3"/>
              </a:solidFill>
            </a:endParaRPr>
          </a:p>
        </p:txBody>
      </p:sp>
      <p:sp>
        <p:nvSpPr>
          <p:cNvPr id="47" name="Rectangle 46"/>
          <p:cNvSpPr/>
          <p:nvPr/>
        </p:nvSpPr>
        <p:spPr>
          <a:xfrm>
            <a:off x="76200" y="3219450"/>
            <a:ext cx="31242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fork, </a:t>
            </a:r>
            <a:r>
              <a:rPr lang="en-US" sz="1800" kern="0" dirty="0" err="1">
                <a:solidFill>
                  <a:schemeClr val="accent3"/>
                </a:solidFill>
              </a:rPr>
              <a:t>setuid</a:t>
            </a:r>
            <a:r>
              <a:rPr lang="en-US" sz="1800" kern="0" dirty="0">
                <a:solidFill>
                  <a:schemeClr val="accent3"/>
                </a:solidFill>
              </a:rPr>
              <a:t>(“</a:t>
            </a:r>
            <a:r>
              <a:rPr lang="en-US" sz="1800" kern="0" dirty="0" err="1">
                <a:solidFill>
                  <a:schemeClr val="accent3"/>
                </a:solidFill>
              </a:rPr>
              <a:t>alice</a:t>
            </a:r>
            <a:r>
              <a:rPr lang="en-US" sz="1800" kern="0" dirty="0">
                <a:solidFill>
                  <a:schemeClr val="accent3"/>
                </a:solidFill>
              </a:rPr>
              <a:t>”),     exec</a:t>
            </a:r>
            <a:endParaRPr lang="en-US" sz="3200" kern="0" dirty="0">
              <a:solidFill>
                <a:schemeClr val="accent3"/>
              </a:solidFill>
            </a:endParaRPr>
          </a:p>
        </p:txBody>
      </p:sp>
      <p:sp>
        <p:nvSpPr>
          <p:cNvPr id="48" name="Rectangle 47"/>
          <p:cNvSpPr/>
          <p:nvPr/>
        </p:nvSpPr>
        <p:spPr>
          <a:xfrm>
            <a:off x="1041400" y="4114800"/>
            <a:ext cx="11430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fork/exec</a:t>
            </a:r>
            <a:endParaRPr lang="en-US" sz="3200" kern="0" dirty="0">
              <a:solidFill>
                <a:schemeClr val="accent3"/>
              </a:solidFill>
            </a:endParaRPr>
          </a:p>
        </p:txBody>
      </p:sp>
      <p:sp>
        <p:nvSpPr>
          <p:cNvPr id="49" name="Rectangle 48"/>
          <p:cNvSpPr/>
          <p:nvPr/>
        </p:nvSpPr>
        <p:spPr>
          <a:xfrm>
            <a:off x="2887663" y="4389438"/>
            <a:ext cx="1455737" cy="334962"/>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accent3"/>
                </a:solidFill>
              </a:rPr>
              <a:t>creat</a:t>
            </a:r>
            <a:r>
              <a:rPr lang="en-US" sz="1800" kern="0" dirty="0">
                <a:solidFill>
                  <a:schemeClr val="accent3"/>
                </a:solidFill>
              </a:rPr>
              <a:t>(“foo”)</a:t>
            </a:r>
            <a:endParaRPr lang="en-US" sz="3200" kern="0" dirty="0">
              <a:solidFill>
                <a:schemeClr val="accent3"/>
              </a:solidFill>
            </a:endParaRPr>
          </a:p>
        </p:txBody>
      </p:sp>
      <p:sp>
        <p:nvSpPr>
          <p:cNvPr id="50" name="Rectangle 49"/>
          <p:cNvSpPr/>
          <p:nvPr/>
        </p:nvSpPr>
        <p:spPr>
          <a:xfrm>
            <a:off x="2887663" y="4740275"/>
            <a:ext cx="1455737" cy="334963"/>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accent3"/>
                </a:solidFill>
              </a:rPr>
              <a:t>write,close</a:t>
            </a:r>
            <a:endParaRPr lang="en-US" sz="3200" kern="0" dirty="0">
              <a:solidFill>
                <a:schemeClr val="accent3"/>
              </a:solidFill>
            </a:endParaRPr>
          </a:p>
        </p:txBody>
      </p:sp>
      <p:sp>
        <p:nvSpPr>
          <p:cNvPr id="51" name="Rectangle 50"/>
          <p:cNvSpPr/>
          <p:nvPr/>
        </p:nvSpPr>
        <p:spPr>
          <a:xfrm>
            <a:off x="4953000" y="4675188"/>
            <a:ext cx="1455738" cy="334962"/>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open(“foo”)</a:t>
            </a:r>
            <a:endParaRPr lang="en-US" sz="3200" kern="0" dirty="0">
              <a:solidFill>
                <a:schemeClr val="accent3"/>
              </a:solidFill>
            </a:endParaRPr>
          </a:p>
        </p:txBody>
      </p:sp>
      <p:sp>
        <p:nvSpPr>
          <p:cNvPr id="52" name="Rectangle 51"/>
          <p:cNvSpPr/>
          <p:nvPr/>
        </p:nvSpPr>
        <p:spPr>
          <a:xfrm>
            <a:off x="5249863" y="5029200"/>
            <a:ext cx="1455737"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read</a:t>
            </a:r>
            <a:endParaRPr lang="en-US" sz="3200" kern="0" dirty="0">
              <a:solidFill>
                <a:schemeClr val="accent3"/>
              </a:solidFill>
            </a:endParaRPr>
          </a:p>
        </p:txBody>
      </p:sp>
      <p:sp>
        <p:nvSpPr>
          <p:cNvPr id="53" name="Rectangle 52"/>
          <p:cNvSpPr/>
          <p:nvPr/>
        </p:nvSpPr>
        <p:spPr>
          <a:xfrm>
            <a:off x="6934200" y="4292600"/>
            <a:ext cx="11430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fork/exec</a:t>
            </a:r>
            <a:endParaRPr lang="en-US" sz="3200" kern="0" dirty="0">
              <a:solidFill>
                <a:schemeClr val="accent3"/>
              </a:solidFill>
            </a:endParaRPr>
          </a:p>
        </p:txBody>
      </p:sp>
      <p:sp>
        <p:nvSpPr>
          <p:cNvPr id="54" name="Rectangle 53"/>
          <p:cNvSpPr/>
          <p:nvPr/>
        </p:nvSpPr>
        <p:spPr>
          <a:xfrm>
            <a:off x="4686300" y="3219450"/>
            <a:ext cx="31242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fork, </a:t>
            </a:r>
            <a:r>
              <a:rPr lang="en-US" sz="1800" kern="0" dirty="0" err="1">
                <a:solidFill>
                  <a:schemeClr val="accent3"/>
                </a:solidFill>
              </a:rPr>
              <a:t>setuid</a:t>
            </a:r>
            <a:r>
              <a:rPr lang="en-US" sz="1800" kern="0" dirty="0">
                <a:solidFill>
                  <a:schemeClr val="accent3"/>
                </a:solidFill>
              </a:rPr>
              <a:t>(“bob”),     exec</a:t>
            </a:r>
            <a:endParaRPr lang="en-US" sz="3200" kern="0" dirty="0">
              <a:solidFill>
                <a:schemeClr val="accent3"/>
              </a:solidFill>
            </a:endParaRPr>
          </a:p>
        </p:txBody>
      </p:sp>
      <p:sp>
        <p:nvSpPr>
          <p:cNvPr id="55" name="Rectangle 54"/>
          <p:cNvSpPr/>
          <p:nvPr/>
        </p:nvSpPr>
        <p:spPr>
          <a:xfrm>
            <a:off x="3657600" y="5318125"/>
            <a:ext cx="16764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tx1"/>
                </a:solidFill>
              </a:rPr>
              <a:t>owner=“</a:t>
            </a:r>
            <a:r>
              <a:rPr lang="en-US" sz="1800" kern="0" dirty="0" err="1">
                <a:solidFill>
                  <a:schemeClr val="tx1"/>
                </a:solidFill>
              </a:rPr>
              <a:t>alice</a:t>
            </a:r>
            <a:r>
              <a:rPr lang="en-US" sz="1800" kern="0" dirty="0">
                <a:solidFill>
                  <a:schemeClr val="tx1"/>
                </a:solidFill>
              </a:rPr>
              <a:t>”</a:t>
            </a:r>
            <a:endParaRPr lang="en-US" sz="3200" kern="0" dirty="0">
              <a:solidFill>
                <a:schemeClr val="tx1"/>
              </a:solidFill>
            </a:endParaRPr>
          </a:p>
        </p:txBody>
      </p:sp>
      <p:sp>
        <p:nvSpPr>
          <p:cNvPr id="56" name="Rectangle 55"/>
          <p:cNvSpPr/>
          <p:nvPr/>
        </p:nvSpPr>
        <p:spPr>
          <a:xfrm>
            <a:off x="1676400" y="5072063"/>
            <a:ext cx="1676400" cy="334962"/>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tx1"/>
                </a:solidFill>
              </a:rPr>
              <a:t>uid</a:t>
            </a:r>
            <a:r>
              <a:rPr lang="en-US" sz="1800" kern="0" dirty="0">
                <a:solidFill>
                  <a:schemeClr val="tx1"/>
                </a:solidFill>
              </a:rPr>
              <a:t>=“</a:t>
            </a:r>
            <a:r>
              <a:rPr lang="en-US" sz="1800" kern="0" dirty="0" err="1">
                <a:solidFill>
                  <a:schemeClr val="tx1"/>
                </a:solidFill>
              </a:rPr>
              <a:t>alice</a:t>
            </a:r>
            <a:r>
              <a:rPr lang="en-US" sz="1800" kern="0" dirty="0">
                <a:solidFill>
                  <a:schemeClr val="tx1"/>
                </a:solidFill>
              </a:rPr>
              <a:t>”</a:t>
            </a:r>
            <a:endParaRPr lang="en-US" sz="3200" kern="0" dirty="0">
              <a:solidFill>
                <a:schemeClr val="tx1"/>
              </a:solidFill>
            </a:endParaRPr>
          </a:p>
        </p:txBody>
      </p:sp>
      <p:sp>
        <p:nvSpPr>
          <p:cNvPr id="57" name="Rectangle 56"/>
          <p:cNvSpPr/>
          <p:nvPr/>
        </p:nvSpPr>
        <p:spPr>
          <a:xfrm>
            <a:off x="6248400" y="5419725"/>
            <a:ext cx="16764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tx1"/>
                </a:solidFill>
              </a:rPr>
              <a:t>uid</a:t>
            </a:r>
            <a:r>
              <a:rPr lang="en-US" sz="1800" kern="0" dirty="0">
                <a:solidFill>
                  <a:schemeClr val="tx1"/>
                </a:solidFill>
              </a:rPr>
              <a:t>=“bob”</a:t>
            </a:r>
            <a:endParaRPr lang="en-US" sz="3200" kern="0" dirty="0">
              <a:solidFill>
                <a:schemeClr val="tx1"/>
              </a:solidFill>
            </a:endParaRPr>
          </a:p>
        </p:txBody>
      </p:sp>
      <p:sp>
        <p:nvSpPr>
          <p:cNvPr id="159782" name="Text Box 53"/>
          <p:cNvSpPr txBox="1">
            <a:spLocks noChangeArrowheads="1"/>
          </p:cNvSpPr>
          <p:nvPr/>
        </p:nvSpPr>
        <p:spPr bwMode="auto">
          <a:xfrm>
            <a:off x="2514600" y="15240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800">
                <a:solidFill>
                  <a:srgbClr val="0000FF"/>
                </a:solidFill>
              </a:rPr>
              <a:t>Every file and every process is labeled/tagged with a user ID. </a:t>
            </a:r>
          </a:p>
        </p:txBody>
      </p:sp>
      <p:sp>
        <p:nvSpPr>
          <p:cNvPr id="159783" name="Text Box 53"/>
          <p:cNvSpPr txBox="1">
            <a:spLocks noChangeArrowheads="1"/>
          </p:cNvSpPr>
          <p:nvPr/>
        </p:nvSpPr>
        <p:spPr bwMode="auto">
          <a:xfrm>
            <a:off x="381000" y="5830888"/>
            <a:ext cx="308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800" dirty="0">
                <a:solidFill>
                  <a:srgbClr val="0000FF"/>
                </a:solidFill>
              </a:rPr>
              <a:t>A process inherits its </a:t>
            </a:r>
            <a:r>
              <a:rPr lang="en-US" sz="1800" dirty="0" err="1">
                <a:solidFill>
                  <a:srgbClr val="0000FF"/>
                </a:solidFill>
              </a:rPr>
              <a:t>userID</a:t>
            </a:r>
            <a:r>
              <a:rPr lang="en-US" sz="1800" dirty="0">
                <a:solidFill>
                  <a:srgbClr val="0000FF"/>
                </a:solidFill>
              </a:rPr>
              <a:t> from its parent process. </a:t>
            </a:r>
          </a:p>
        </p:txBody>
      </p:sp>
      <p:sp>
        <p:nvSpPr>
          <p:cNvPr id="159784" name="Text Box 53"/>
          <p:cNvSpPr txBox="1">
            <a:spLocks noChangeArrowheads="1"/>
          </p:cNvSpPr>
          <p:nvPr/>
        </p:nvSpPr>
        <p:spPr bwMode="auto">
          <a:xfrm>
            <a:off x="4800600" y="5780088"/>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800" dirty="0">
                <a:solidFill>
                  <a:srgbClr val="0000FF"/>
                </a:solidFill>
              </a:rPr>
              <a:t>A file inherits its owner </a:t>
            </a:r>
            <a:r>
              <a:rPr lang="en-US" sz="1800" dirty="0" err="1">
                <a:solidFill>
                  <a:srgbClr val="0000FF"/>
                </a:solidFill>
              </a:rPr>
              <a:t>userID</a:t>
            </a:r>
            <a:r>
              <a:rPr lang="en-US" sz="1800" dirty="0">
                <a:solidFill>
                  <a:srgbClr val="0000FF"/>
                </a:solidFill>
              </a:rPr>
              <a:t> from its creating process. </a:t>
            </a:r>
          </a:p>
        </p:txBody>
      </p:sp>
      <p:sp>
        <p:nvSpPr>
          <p:cNvPr id="159785" name="Text Box 53"/>
          <p:cNvSpPr txBox="1">
            <a:spLocks noChangeArrowheads="1"/>
          </p:cNvSpPr>
          <p:nvPr/>
        </p:nvSpPr>
        <p:spPr bwMode="auto">
          <a:xfrm>
            <a:off x="3200400" y="23241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800">
                <a:solidFill>
                  <a:srgbClr val="0000FF"/>
                </a:solidFill>
              </a:rPr>
              <a:t>A privileged process may set its user ID.</a:t>
            </a:r>
          </a:p>
        </p:txBody>
      </p:sp>
      <p:grpSp>
        <p:nvGrpSpPr>
          <p:cNvPr id="159786" name="Group 11"/>
          <p:cNvGrpSpPr>
            <a:grpSpLocks/>
          </p:cNvGrpSpPr>
          <p:nvPr/>
        </p:nvGrpSpPr>
        <p:grpSpPr bwMode="auto">
          <a:xfrm>
            <a:off x="2058988" y="1482725"/>
            <a:ext cx="531812" cy="650875"/>
            <a:chOff x="1970088" y="3170238"/>
            <a:chExt cx="1152525" cy="2058987"/>
          </a:xfrm>
        </p:grpSpPr>
        <p:sp>
          <p:nvSpPr>
            <p:cNvPr id="44"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5"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8"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9"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0"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3"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59787" name="Group 11"/>
          <p:cNvGrpSpPr>
            <a:grpSpLocks/>
          </p:cNvGrpSpPr>
          <p:nvPr/>
        </p:nvGrpSpPr>
        <p:grpSpPr bwMode="auto">
          <a:xfrm>
            <a:off x="6553200" y="1601788"/>
            <a:ext cx="531813" cy="650875"/>
            <a:chOff x="1970088" y="3170238"/>
            <a:chExt cx="1152525" cy="2058987"/>
          </a:xfrm>
        </p:grpSpPr>
        <p:sp>
          <p:nvSpPr>
            <p:cNvPr id="65" name="Line 2"/>
            <p:cNvSpPr>
              <a:spLocks noChangeShapeType="1"/>
            </p:cNvSpPr>
            <p:nvPr/>
          </p:nvSpPr>
          <p:spPr bwMode="auto">
            <a:xfrm>
              <a:off x="2427658" y="3627231"/>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6" name="Line 3"/>
            <p:cNvSpPr>
              <a:spLocks noChangeShapeType="1"/>
            </p:cNvSpPr>
            <p:nvPr/>
          </p:nvSpPr>
          <p:spPr bwMode="auto">
            <a:xfrm flipV="1">
              <a:off x="2200594" y="4541220"/>
              <a:ext cx="227064" cy="6880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7" name="Line 4"/>
            <p:cNvSpPr>
              <a:spLocks noChangeShapeType="1"/>
            </p:cNvSpPr>
            <p:nvPr/>
          </p:nvSpPr>
          <p:spPr bwMode="auto">
            <a:xfrm flipH="1" flipV="1">
              <a:off x="2427658" y="4541220"/>
              <a:ext cx="230504" cy="6880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8" name="Line 5"/>
            <p:cNvSpPr>
              <a:spLocks noChangeShapeType="1"/>
            </p:cNvSpPr>
            <p:nvPr/>
          </p:nvSpPr>
          <p:spPr bwMode="auto">
            <a:xfrm flipH="1">
              <a:off x="2424217" y="3737713"/>
              <a:ext cx="629589"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9" name="Line 6"/>
            <p:cNvSpPr>
              <a:spLocks noChangeShapeType="1"/>
            </p:cNvSpPr>
            <p:nvPr/>
          </p:nvSpPr>
          <p:spPr bwMode="auto">
            <a:xfrm flipV="1">
              <a:off x="1970088" y="3853219"/>
              <a:ext cx="457570"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0" name="Oval 7"/>
            <p:cNvSpPr>
              <a:spLocks noChangeArrowheads="1"/>
            </p:cNvSpPr>
            <p:nvPr/>
          </p:nvSpPr>
          <p:spPr bwMode="auto">
            <a:xfrm>
              <a:off x="2200594" y="3170238"/>
              <a:ext cx="454129" cy="456993"/>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Rectangle 13"/>
            <p:cNvSpPr>
              <a:spLocks noChangeArrowheads="1"/>
            </p:cNvSpPr>
            <p:nvPr/>
          </p:nvSpPr>
          <p:spPr bwMode="auto">
            <a:xfrm>
              <a:off x="2892107" y="3612167"/>
              <a:ext cx="230506" cy="225985"/>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Rectangle 25"/>
            <p:cNvSpPr>
              <a:spLocks noChangeArrowheads="1"/>
            </p:cNvSpPr>
            <p:nvPr/>
          </p:nvSpPr>
          <p:spPr bwMode="auto">
            <a:xfrm>
              <a:off x="2431098" y="3838152"/>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73" name="Rectangle 72"/>
          <p:cNvSpPr/>
          <p:nvPr/>
        </p:nvSpPr>
        <p:spPr>
          <a:xfrm>
            <a:off x="1371600" y="1557338"/>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Alice</a:t>
            </a:r>
            <a:endParaRPr lang="en-US" sz="3600" kern="0" dirty="0">
              <a:solidFill>
                <a:schemeClr val="accent3"/>
              </a:solidFill>
            </a:endParaRPr>
          </a:p>
        </p:txBody>
      </p:sp>
      <p:sp>
        <p:nvSpPr>
          <p:cNvPr id="75" name="Rectangle 74"/>
          <p:cNvSpPr/>
          <p:nvPr/>
        </p:nvSpPr>
        <p:spPr>
          <a:xfrm>
            <a:off x="7192963" y="1587500"/>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Bob</a:t>
            </a:r>
            <a:endParaRPr lang="en-US" sz="3600" kern="0" dirty="0">
              <a:solidFill>
                <a:schemeClr val="accent3"/>
              </a:solidFill>
            </a:endParaRPr>
          </a:p>
        </p:txBody>
      </p:sp>
    </p:spTree>
    <p:extLst>
      <p:ext uri="{BB962C8B-B14F-4D97-AF65-F5344CB8AC3E}">
        <p14:creationId xmlns:p14="http://schemas.microsoft.com/office/powerpoint/2010/main" val="30654782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US">
                <a:latin typeface="Arial" charset="0"/>
                <a:ea typeface="ＭＳ Ｐゴシック" charset="0"/>
              </a:rPr>
              <a:t>Labels and access control</a:t>
            </a:r>
          </a:p>
        </p:txBody>
      </p:sp>
      <p:sp>
        <p:nvSpPr>
          <p:cNvPr id="3" name="Rectangle 2"/>
          <p:cNvSpPr/>
          <p:nvPr/>
        </p:nvSpPr>
        <p:spPr bwMode="auto">
          <a:xfrm>
            <a:off x="1676400" y="26670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0771" name="Text Box 49"/>
          <p:cNvSpPr txBox="1">
            <a:spLocks noChangeArrowheads="1"/>
          </p:cNvSpPr>
          <p:nvPr/>
        </p:nvSpPr>
        <p:spPr bwMode="auto">
          <a:xfrm>
            <a:off x="1714500" y="2725738"/>
            <a:ext cx="1143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login</a:t>
            </a:r>
            <a:endParaRPr lang="en-US" sz="2000">
              <a:solidFill>
                <a:srgbClr val="800080"/>
              </a:solidFill>
              <a:cs typeface="Arial" charset="0"/>
            </a:endParaRPr>
          </a:p>
        </p:txBody>
      </p:sp>
      <p:sp>
        <p:nvSpPr>
          <p:cNvPr id="7" name="Rectangle 6"/>
          <p:cNvSpPr/>
          <p:nvPr/>
        </p:nvSpPr>
        <p:spPr bwMode="auto">
          <a:xfrm>
            <a:off x="1676400" y="35814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0773" name="Text Box 49"/>
          <p:cNvSpPr txBox="1">
            <a:spLocks noChangeArrowheads="1"/>
          </p:cNvSpPr>
          <p:nvPr/>
        </p:nvSpPr>
        <p:spPr bwMode="auto">
          <a:xfrm>
            <a:off x="1714500" y="36385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shell</a:t>
            </a:r>
            <a:endParaRPr lang="en-US" sz="2000">
              <a:solidFill>
                <a:srgbClr val="800080"/>
              </a:solidFill>
              <a:cs typeface="Arial" charset="0"/>
            </a:endParaRPr>
          </a:p>
        </p:txBody>
      </p:sp>
      <p:cxnSp>
        <p:nvCxnSpPr>
          <p:cNvPr id="160774" name="Straight Connector 292"/>
          <p:cNvCxnSpPr>
            <a:cxnSpLocks noChangeShapeType="1"/>
            <a:endCxn id="3" idx="2"/>
          </p:cNvCxnSpPr>
          <p:nvPr/>
        </p:nvCxnSpPr>
        <p:spPr bwMode="auto">
          <a:xfrm flipV="1">
            <a:off x="2247900" y="32004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4" name="Rectangle 13"/>
          <p:cNvSpPr/>
          <p:nvPr/>
        </p:nvSpPr>
        <p:spPr bwMode="auto">
          <a:xfrm>
            <a:off x="1676400" y="44958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0776" name="Text Box 49"/>
          <p:cNvSpPr txBox="1">
            <a:spLocks noChangeArrowheads="1"/>
          </p:cNvSpPr>
          <p:nvPr/>
        </p:nvSpPr>
        <p:spPr bwMode="auto">
          <a:xfrm>
            <a:off x="1714500" y="45529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tool</a:t>
            </a:r>
            <a:endParaRPr lang="en-US" sz="2000">
              <a:solidFill>
                <a:srgbClr val="800080"/>
              </a:solidFill>
              <a:cs typeface="Arial" charset="0"/>
            </a:endParaRPr>
          </a:p>
        </p:txBody>
      </p:sp>
      <p:cxnSp>
        <p:nvCxnSpPr>
          <p:cNvPr id="160777" name="Straight Connector 292"/>
          <p:cNvCxnSpPr>
            <a:cxnSpLocks noChangeShapeType="1"/>
          </p:cNvCxnSpPr>
          <p:nvPr/>
        </p:nvCxnSpPr>
        <p:spPr bwMode="auto">
          <a:xfrm flipV="1">
            <a:off x="2247900" y="41148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60778" name="Straight Connector 292"/>
          <p:cNvCxnSpPr>
            <a:cxnSpLocks noChangeShapeType="1"/>
          </p:cNvCxnSpPr>
          <p:nvPr/>
        </p:nvCxnSpPr>
        <p:spPr bwMode="auto">
          <a:xfrm flipV="1">
            <a:off x="2247900" y="22860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60779" name="Straight Connector 292"/>
          <p:cNvCxnSpPr>
            <a:cxnSpLocks noChangeShapeType="1"/>
          </p:cNvCxnSpPr>
          <p:nvPr/>
        </p:nvCxnSpPr>
        <p:spPr bwMode="auto">
          <a:xfrm rot="-5400000" flipH="1" flipV="1">
            <a:off x="3505200" y="4038600"/>
            <a:ext cx="0" cy="13716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9" name="Rectangle 28"/>
          <p:cNvSpPr/>
          <p:nvPr/>
        </p:nvSpPr>
        <p:spPr bwMode="auto">
          <a:xfrm>
            <a:off x="4191000" y="4618038"/>
            <a:ext cx="647700" cy="533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0781" name="Text Box 49"/>
          <p:cNvSpPr txBox="1">
            <a:spLocks noChangeArrowheads="1"/>
          </p:cNvSpPr>
          <p:nvPr/>
        </p:nvSpPr>
        <p:spPr bwMode="auto">
          <a:xfrm>
            <a:off x="4229100" y="4675188"/>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cs typeface="Arial" charset="0"/>
              </a:rPr>
              <a:t>foo</a:t>
            </a:r>
          </a:p>
        </p:txBody>
      </p:sp>
      <p:sp>
        <p:nvSpPr>
          <p:cNvPr id="31" name="Oval 30"/>
          <p:cNvSpPr/>
          <p:nvPr/>
        </p:nvSpPr>
        <p:spPr bwMode="auto">
          <a:xfrm flipV="1">
            <a:off x="4191000" y="4598988"/>
            <a:ext cx="647700" cy="60325"/>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32" name="Oval 31"/>
          <p:cNvSpPr/>
          <p:nvPr/>
        </p:nvSpPr>
        <p:spPr bwMode="auto">
          <a:xfrm flipV="1">
            <a:off x="4191000" y="5121275"/>
            <a:ext cx="647700" cy="60325"/>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33" name="Rectangle 32"/>
          <p:cNvSpPr/>
          <p:nvPr/>
        </p:nvSpPr>
        <p:spPr bwMode="auto">
          <a:xfrm>
            <a:off x="6210300" y="26670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0785" name="Text Box 49"/>
          <p:cNvSpPr txBox="1">
            <a:spLocks noChangeArrowheads="1"/>
          </p:cNvSpPr>
          <p:nvPr/>
        </p:nvSpPr>
        <p:spPr bwMode="auto">
          <a:xfrm>
            <a:off x="6248400" y="2725738"/>
            <a:ext cx="1143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login</a:t>
            </a:r>
            <a:endParaRPr lang="en-US" sz="2000">
              <a:solidFill>
                <a:srgbClr val="800080"/>
              </a:solidFill>
              <a:cs typeface="Arial" charset="0"/>
            </a:endParaRPr>
          </a:p>
        </p:txBody>
      </p:sp>
      <p:sp>
        <p:nvSpPr>
          <p:cNvPr id="35" name="Rectangle 34"/>
          <p:cNvSpPr/>
          <p:nvPr/>
        </p:nvSpPr>
        <p:spPr bwMode="auto">
          <a:xfrm>
            <a:off x="6210300" y="35814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0787" name="Text Box 49"/>
          <p:cNvSpPr txBox="1">
            <a:spLocks noChangeArrowheads="1"/>
          </p:cNvSpPr>
          <p:nvPr/>
        </p:nvSpPr>
        <p:spPr bwMode="auto">
          <a:xfrm>
            <a:off x="6248400" y="36385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shell</a:t>
            </a:r>
            <a:endParaRPr lang="en-US" sz="2000">
              <a:solidFill>
                <a:srgbClr val="800080"/>
              </a:solidFill>
              <a:cs typeface="Arial" charset="0"/>
            </a:endParaRPr>
          </a:p>
        </p:txBody>
      </p:sp>
      <p:cxnSp>
        <p:nvCxnSpPr>
          <p:cNvPr id="160788" name="Straight Connector 292"/>
          <p:cNvCxnSpPr>
            <a:cxnSpLocks noChangeShapeType="1"/>
            <a:endCxn id="33" idx="2"/>
          </p:cNvCxnSpPr>
          <p:nvPr/>
        </p:nvCxnSpPr>
        <p:spPr bwMode="auto">
          <a:xfrm flipV="1">
            <a:off x="6781800" y="32004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8" name="Rectangle 37"/>
          <p:cNvSpPr/>
          <p:nvPr/>
        </p:nvSpPr>
        <p:spPr bwMode="auto">
          <a:xfrm>
            <a:off x="6210300" y="48768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0790" name="Text Box 49"/>
          <p:cNvSpPr txBox="1">
            <a:spLocks noChangeArrowheads="1"/>
          </p:cNvSpPr>
          <p:nvPr/>
        </p:nvSpPr>
        <p:spPr bwMode="auto">
          <a:xfrm>
            <a:off x="6248400" y="49339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tool</a:t>
            </a:r>
            <a:endParaRPr lang="en-US" sz="2000">
              <a:solidFill>
                <a:srgbClr val="800080"/>
              </a:solidFill>
              <a:cs typeface="Arial" charset="0"/>
            </a:endParaRPr>
          </a:p>
        </p:txBody>
      </p:sp>
      <p:cxnSp>
        <p:nvCxnSpPr>
          <p:cNvPr id="160791" name="Straight Connector 292"/>
          <p:cNvCxnSpPr>
            <a:cxnSpLocks noChangeShapeType="1"/>
          </p:cNvCxnSpPr>
          <p:nvPr/>
        </p:nvCxnSpPr>
        <p:spPr bwMode="auto">
          <a:xfrm flipV="1">
            <a:off x="6781800" y="4114800"/>
            <a:ext cx="0" cy="762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60792" name="Straight Connector 292"/>
          <p:cNvCxnSpPr>
            <a:cxnSpLocks noChangeShapeType="1"/>
          </p:cNvCxnSpPr>
          <p:nvPr/>
        </p:nvCxnSpPr>
        <p:spPr bwMode="auto">
          <a:xfrm flipV="1">
            <a:off x="6781800" y="22860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60793" name="Straight Connector 292"/>
          <p:cNvCxnSpPr>
            <a:cxnSpLocks noChangeShapeType="1"/>
          </p:cNvCxnSpPr>
          <p:nvPr/>
        </p:nvCxnSpPr>
        <p:spPr bwMode="auto">
          <a:xfrm rot="5400000" flipV="1">
            <a:off x="5524500" y="4343400"/>
            <a:ext cx="0" cy="13716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49" name="Rectangle 48"/>
          <p:cNvSpPr/>
          <p:nvPr/>
        </p:nvSpPr>
        <p:spPr>
          <a:xfrm>
            <a:off x="2887663" y="4389438"/>
            <a:ext cx="1455737" cy="334962"/>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accent3"/>
                </a:solidFill>
              </a:rPr>
              <a:t>creat</a:t>
            </a:r>
            <a:r>
              <a:rPr lang="en-US" sz="1800" kern="0" dirty="0">
                <a:solidFill>
                  <a:schemeClr val="accent3"/>
                </a:solidFill>
              </a:rPr>
              <a:t>(“foo”)</a:t>
            </a:r>
            <a:endParaRPr lang="en-US" sz="3200" kern="0" dirty="0">
              <a:solidFill>
                <a:schemeClr val="accent3"/>
              </a:solidFill>
            </a:endParaRPr>
          </a:p>
        </p:txBody>
      </p:sp>
      <p:sp>
        <p:nvSpPr>
          <p:cNvPr id="50" name="Rectangle 49"/>
          <p:cNvSpPr/>
          <p:nvPr/>
        </p:nvSpPr>
        <p:spPr>
          <a:xfrm>
            <a:off x="2887663" y="4740275"/>
            <a:ext cx="1455737" cy="334963"/>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accent3"/>
                </a:solidFill>
              </a:rPr>
              <a:t>write,close</a:t>
            </a:r>
            <a:endParaRPr lang="en-US" sz="3200" kern="0" dirty="0">
              <a:solidFill>
                <a:schemeClr val="accent3"/>
              </a:solidFill>
            </a:endParaRPr>
          </a:p>
        </p:txBody>
      </p:sp>
      <p:sp>
        <p:nvSpPr>
          <p:cNvPr id="51" name="Rectangle 50"/>
          <p:cNvSpPr/>
          <p:nvPr/>
        </p:nvSpPr>
        <p:spPr>
          <a:xfrm>
            <a:off x="4953000" y="4675188"/>
            <a:ext cx="1455738" cy="334962"/>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open(“foo”)</a:t>
            </a:r>
            <a:endParaRPr lang="en-US" sz="3200" kern="0" dirty="0">
              <a:solidFill>
                <a:schemeClr val="accent3"/>
              </a:solidFill>
            </a:endParaRPr>
          </a:p>
        </p:txBody>
      </p:sp>
      <p:sp>
        <p:nvSpPr>
          <p:cNvPr id="52" name="Rectangle 51"/>
          <p:cNvSpPr/>
          <p:nvPr/>
        </p:nvSpPr>
        <p:spPr>
          <a:xfrm>
            <a:off x="5249863" y="5029200"/>
            <a:ext cx="1455737"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read</a:t>
            </a:r>
            <a:endParaRPr lang="en-US" sz="3200" kern="0" dirty="0">
              <a:solidFill>
                <a:schemeClr val="accent3"/>
              </a:solidFill>
            </a:endParaRPr>
          </a:p>
        </p:txBody>
      </p:sp>
      <p:sp>
        <p:nvSpPr>
          <p:cNvPr id="55" name="Rectangle 54"/>
          <p:cNvSpPr/>
          <p:nvPr/>
        </p:nvSpPr>
        <p:spPr>
          <a:xfrm>
            <a:off x="3657600" y="5318125"/>
            <a:ext cx="16764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tx1"/>
                </a:solidFill>
              </a:rPr>
              <a:t>owner=“</a:t>
            </a:r>
            <a:r>
              <a:rPr lang="en-US" sz="1800" kern="0" dirty="0" err="1">
                <a:solidFill>
                  <a:schemeClr val="tx1"/>
                </a:solidFill>
              </a:rPr>
              <a:t>alice</a:t>
            </a:r>
            <a:r>
              <a:rPr lang="en-US" sz="1800" kern="0" dirty="0">
                <a:solidFill>
                  <a:schemeClr val="tx1"/>
                </a:solidFill>
              </a:rPr>
              <a:t>”</a:t>
            </a:r>
            <a:endParaRPr lang="en-US" sz="3200" kern="0" dirty="0">
              <a:solidFill>
                <a:schemeClr val="tx1"/>
              </a:solidFill>
            </a:endParaRPr>
          </a:p>
        </p:txBody>
      </p:sp>
      <p:sp>
        <p:nvSpPr>
          <p:cNvPr id="56" name="Rectangle 55"/>
          <p:cNvSpPr/>
          <p:nvPr/>
        </p:nvSpPr>
        <p:spPr>
          <a:xfrm>
            <a:off x="1676400" y="5072063"/>
            <a:ext cx="1676400" cy="334962"/>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tx1"/>
                </a:solidFill>
              </a:rPr>
              <a:t>uid</a:t>
            </a:r>
            <a:r>
              <a:rPr lang="en-US" sz="1800" kern="0" dirty="0">
                <a:solidFill>
                  <a:schemeClr val="tx1"/>
                </a:solidFill>
              </a:rPr>
              <a:t>=“</a:t>
            </a:r>
            <a:r>
              <a:rPr lang="en-US" sz="1800" kern="0" dirty="0" err="1">
                <a:solidFill>
                  <a:schemeClr val="tx1"/>
                </a:solidFill>
              </a:rPr>
              <a:t>alice</a:t>
            </a:r>
            <a:r>
              <a:rPr lang="en-US" sz="1800" kern="0" dirty="0">
                <a:solidFill>
                  <a:schemeClr val="tx1"/>
                </a:solidFill>
              </a:rPr>
              <a:t>”</a:t>
            </a:r>
            <a:endParaRPr lang="en-US" sz="3200" kern="0" dirty="0">
              <a:solidFill>
                <a:schemeClr val="tx1"/>
              </a:solidFill>
            </a:endParaRPr>
          </a:p>
        </p:txBody>
      </p:sp>
      <p:sp>
        <p:nvSpPr>
          <p:cNvPr id="57" name="Rectangle 56"/>
          <p:cNvSpPr/>
          <p:nvPr/>
        </p:nvSpPr>
        <p:spPr>
          <a:xfrm>
            <a:off x="6248400" y="5419725"/>
            <a:ext cx="1676400" cy="334963"/>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tx1"/>
                </a:solidFill>
              </a:rPr>
              <a:t>uid</a:t>
            </a:r>
            <a:r>
              <a:rPr lang="en-US" sz="1800" kern="0" dirty="0">
                <a:solidFill>
                  <a:schemeClr val="tx1"/>
                </a:solidFill>
              </a:rPr>
              <a:t>=“bob”</a:t>
            </a:r>
            <a:endParaRPr lang="en-US" sz="3200" kern="0" dirty="0">
              <a:solidFill>
                <a:schemeClr val="tx1"/>
              </a:solidFill>
            </a:endParaRPr>
          </a:p>
        </p:txBody>
      </p:sp>
      <p:sp>
        <p:nvSpPr>
          <p:cNvPr id="160801" name="Text Box 53"/>
          <p:cNvSpPr txBox="1">
            <a:spLocks noChangeArrowheads="1"/>
          </p:cNvSpPr>
          <p:nvPr/>
        </p:nvSpPr>
        <p:spPr bwMode="auto">
          <a:xfrm>
            <a:off x="2787650" y="5715000"/>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800">
                <a:solidFill>
                  <a:srgbClr val="0000FF"/>
                </a:solidFill>
              </a:rPr>
              <a:t>Should processes running with Bob’s userID be permitted to open file foo?</a:t>
            </a:r>
          </a:p>
        </p:txBody>
      </p:sp>
      <p:grpSp>
        <p:nvGrpSpPr>
          <p:cNvPr id="160802" name="Group 11"/>
          <p:cNvGrpSpPr>
            <a:grpSpLocks/>
          </p:cNvGrpSpPr>
          <p:nvPr/>
        </p:nvGrpSpPr>
        <p:grpSpPr bwMode="auto">
          <a:xfrm>
            <a:off x="2058988" y="1482725"/>
            <a:ext cx="531812" cy="650875"/>
            <a:chOff x="1970088" y="3170238"/>
            <a:chExt cx="1152525" cy="2058987"/>
          </a:xfrm>
        </p:grpSpPr>
        <p:sp>
          <p:nvSpPr>
            <p:cNvPr id="44"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5"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8"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9"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0"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3"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60803" name="Group 11"/>
          <p:cNvGrpSpPr>
            <a:grpSpLocks/>
          </p:cNvGrpSpPr>
          <p:nvPr/>
        </p:nvGrpSpPr>
        <p:grpSpPr bwMode="auto">
          <a:xfrm>
            <a:off x="6553200" y="1601788"/>
            <a:ext cx="531813" cy="650875"/>
            <a:chOff x="1970088" y="3170238"/>
            <a:chExt cx="1152525" cy="2058987"/>
          </a:xfrm>
        </p:grpSpPr>
        <p:sp>
          <p:nvSpPr>
            <p:cNvPr id="65" name="Line 2"/>
            <p:cNvSpPr>
              <a:spLocks noChangeShapeType="1"/>
            </p:cNvSpPr>
            <p:nvPr/>
          </p:nvSpPr>
          <p:spPr bwMode="auto">
            <a:xfrm>
              <a:off x="2427658" y="3627231"/>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6" name="Line 3"/>
            <p:cNvSpPr>
              <a:spLocks noChangeShapeType="1"/>
            </p:cNvSpPr>
            <p:nvPr/>
          </p:nvSpPr>
          <p:spPr bwMode="auto">
            <a:xfrm flipV="1">
              <a:off x="2200594" y="4541220"/>
              <a:ext cx="227064" cy="6880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7" name="Line 4"/>
            <p:cNvSpPr>
              <a:spLocks noChangeShapeType="1"/>
            </p:cNvSpPr>
            <p:nvPr/>
          </p:nvSpPr>
          <p:spPr bwMode="auto">
            <a:xfrm flipH="1" flipV="1">
              <a:off x="2427658" y="4541220"/>
              <a:ext cx="230504" cy="6880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8" name="Line 5"/>
            <p:cNvSpPr>
              <a:spLocks noChangeShapeType="1"/>
            </p:cNvSpPr>
            <p:nvPr/>
          </p:nvSpPr>
          <p:spPr bwMode="auto">
            <a:xfrm flipH="1">
              <a:off x="2424217" y="3737713"/>
              <a:ext cx="629589"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9" name="Line 6"/>
            <p:cNvSpPr>
              <a:spLocks noChangeShapeType="1"/>
            </p:cNvSpPr>
            <p:nvPr/>
          </p:nvSpPr>
          <p:spPr bwMode="auto">
            <a:xfrm flipV="1">
              <a:off x="1970088" y="3853219"/>
              <a:ext cx="457570"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0" name="Oval 7"/>
            <p:cNvSpPr>
              <a:spLocks noChangeArrowheads="1"/>
            </p:cNvSpPr>
            <p:nvPr/>
          </p:nvSpPr>
          <p:spPr bwMode="auto">
            <a:xfrm>
              <a:off x="2200594" y="3170238"/>
              <a:ext cx="454129" cy="456993"/>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Rectangle 13"/>
            <p:cNvSpPr>
              <a:spLocks noChangeArrowheads="1"/>
            </p:cNvSpPr>
            <p:nvPr/>
          </p:nvSpPr>
          <p:spPr bwMode="auto">
            <a:xfrm>
              <a:off x="2892107" y="3612167"/>
              <a:ext cx="230506" cy="225985"/>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Rectangle 25"/>
            <p:cNvSpPr>
              <a:spLocks noChangeArrowheads="1"/>
            </p:cNvSpPr>
            <p:nvPr/>
          </p:nvSpPr>
          <p:spPr bwMode="auto">
            <a:xfrm>
              <a:off x="2431098" y="3838152"/>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73" name="Rectangle 72"/>
          <p:cNvSpPr/>
          <p:nvPr/>
        </p:nvSpPr>
        <p:spPr>
          <a:xfrm>
            <a:off x="1371600" y="1557338"/>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Alice</a:t>
            </a:r>
            <a:endParaRPr lang="en-US" sz="3600" kern="0" dirty="0">
              <a:solidFill>
                <a:schemeClr val="accent3"/>
              </a:solidFill>
            </a:endParaRPr>
          </a:p>
        </p:txBody>
      </p:sp>
      <p:sp>
        <p:nvSpPr>
          <p:cNvPr id="75" name="Rectangle 74"/>
          <p:cNvSpPr/>
          <p:nvPr/>
        </p:nvSpPr>
        <p:spPr>
          <a:xfrm>
            <a:off x="7192963" y="1587500"/>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Bob</a:t>
            </a:r>
            <a:endParaRPr lang="en-US" sz="3600" kern="0" dirty="0">
              <a:solidFill>
                <a:schemeClr val="accent3"/>
              </a:solidFill>
            </a:endParaRPr>
          </a:p>
        </p:txBody>
      </p:sp>
      <p:sp>
        <p:nvSpPr>
          <p:cNvPr id="160806" name="Text Box 53"/>
          <p:cNvSpPr txBox="1">
            <a:spLocks noChangeArrowheads="1"/>
          </p:cNvSpPr>
          <p:nvPr/>
        </p:nvSpPr>
        <p:spPr bwMode="auto">
          <a:xfrm>
            <a:off x="2819400" y="14351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800">
                <a:solidFill>
                  <a:srgbClr val="0000FF"/>
                </a:solidFill>
              </a:rPr>
              <a:t>Every system defines rules for assigning security labels to subjects (e.g., Bob’s process) and objects (e.g., file foo). </a:t>
            </a:r>
          </a:p>
        </p:txBody>
      </p:sp>
      <p:sp>
        <p:nvSpPr>
          <p:cNvPr id="160807" name="Text Box 53"/>
          <p:cNvSpPr txBox="1">
            <a:spLocks noChangeArrowheads="1"/>
          </p:cNvSpPr>
          <p:nvPr/>
        </p:nvSpPr>
        <p:spPr bwMode="auto">
          <a:xfrm>
            <a:off x="2819400" y="2900363"/>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800">
                <a:solidFill>
                  <a:srgbClr val="0000FF"/>
                </a:solidFill>
              </a:rPr>
              <a:t>Every system defines rules to compare the security labels to authorize attempted accesses.</a:t>
            </a:r>
          </a:p>
        </p:txBody>
      </p:sp>
    </p:spTree>
    <p:extLst>
      <p:ext uri="{BB962C8B-B14F-4D97-AF65-F5344CB8AC3E}">
        <p14:creationId xmlns:p14="http://schemas.microsoft.com/office/powerpoint/2010/main" val="16171807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US" dirty="0" smtClean="0">
                <a:latin typeface="Arial" charset="0"/>
                <a:ea typeface="ＭＳ Ｐゴシック" charset="0"/>
              </a:rPr>
              <a:t>File permissions in Unix (vanilla)</a:t>
            </a:r>
            <a:endParaRPr lang="en-US" dirty="0">
              <a:latin typeface="Arial" charset="0"/>
              <a:ea typeface="ＭＳ Ｐゴシック" charset="0"/>
            </a:endParaRPr>
          </a:p>
        </p:txBody>
      </p:sp>
      <p:sp>
        <p:nvSpPr>
          <p:cNvPr id="161794" name="Content Placeholder 2"/>
          <p:cNvSpPr>
            <a:spLocks noGrp="1"/>
          </p:cNvSpPr>
          <p:nvPr>
            <p:ph idx="1"/>
          </p:nvPr>
        </p:nvSpPr>
        <p:spPr>
          <a:xfrm>
            <a:off x="457200" y="1371600"/>
            <a:ext cx="8226425" cy="4111625"/>
          </a:xfrm>
        </p:spPr>
        <p:txBody>
          <a:bodyPr/>
          <a:lstStyle/>
          <a:p>
            <a:r>
              <a:rPr lang="en-US" sz="2000" dirty="0" smtClean="0">
                <a:latin typeface="Arial" charset="0"/>
                <a:ea typeface="ＭＳ Ｐゴシック" charset="0"/>
              </a:rPr>
              <a:t>The </a:t>
            </a:r>
            <a:r>
              <a:rPr lang="en-US" sz="2000" dirty="0">
                <a:latin typeface="Arial" charset="0"/>
                <a:ea typeface="ＭＳ Ｐゴシック" charset="0"/>
              </a:rPr>
              <a:t>owner of a Unix file may tag it with </a:t>
            </a:r>
            <a:r>
              <a:rPr lang="en-US" sz="2000" dirty="0" smtClean="0">
                <a:latin typeface="Arial" charset="0"/>
                <a:ea typeface="ＭＳ Ｐゴシック" charset="0"/>
              </a:rPr>
              <a:t>a </a:t>
            </a:r>
            <a:r>
              <a:rPr lang="en-US" sz="2000" dirty="0" smtClean="0">
                <a:solidFill>
                  <a:schemeClr val="accent2"/>
                </a:solidFill>
                <a:latin typeface="Arial" charset="0"/>
                <a:ea typeface="ＭＳ Ｐゴシック" charset="0"/>
              </a:rPr>
              <a:t>mode</a:t>
            </a:r>
            <a:r>
              <a:rPr lang="en-US" sz="2000" dirty="0" smtClean="0">
                <a:latin typeface="Arial" charset="0"/>
                <a:ea typeface="ＭＳ Ｐゴシック" charset="0"/>
              </a:rPr>
              <a:t> value specifying </a:t>
            </a:r>
            <a:r>
              <a:rPr lang="en-US" sz="2000" dirty="0">
                <a:latin typeface="Arial" charset="0"/>
                <a:ea typeface="ＭＳ Ｐゴシック" charset="0"/>
              </a:rPr>
              <a:t>access rights for subjects</a:t>
            </a:r>
            <a:r>
              <a:rPr lang="en-US" sz="2000" dirty="0" smtClean="0">
                <a:latin typeface="Arial" charset="0"/>
                <a:ea typeface="ＭＳ Ｐゴシック" charset="0"/>
              </a:rPr>
              <a:t>.  </a:t>
            </a:r>
            <a:r>
              <a:rPr lang="en-US" sz="1600" b="0" dirty="0" smtClean="0">
                <a:latin typeface="Arial" charset="0"/>
                <a:ea typeface="ＭＳ Ｐゴシック" charset="0"/>
              </a:rPr>
              <a:t>(Don’t confuse with kernel/user mode.)</a:t>
            </a:r>
            <a:endParaRPr lang="en-US" sz="2000" b="0" dirty="0">
              <a:latin typeface="Arial" charset="0"/>
              <a:ea typeface="ＭＳ Ｐゴシック" charset="0"/>
            </a:endParaRPr>
          </a:p>
          <a:p>
            <a:pPr lvl="1"/>
            <a:r>
              <a:rPr lang="en-US" sz="1800" dirty="0">
                <a:latin typeface="Arial" charset="0"/>
                <a:ea typeface="ＭＳ Ｐゴシック" charset="0"/>
              </a:rPr>
              <a:t>Access types = {read, write, execute}  [3 bits]</a:t>
            </a:r>
          </a:p>
          <a:p>
            <a:pPr lvl="1"/>
            <a:r>
              <a:rPr lang="en-US" sz="1800" dirty="0">
                <a:latin typeface="Arial" charset="0"/>
                <a:ea typeface="ＭＳ Ｐゴシック" charset="0"/>
              </a:rPr>
              <a:t>Subject types = {owner, group, other/anyone}  [3 bits]</a:t>
            </a:r>
          </a:p>
          <a:p>
            <a:pPr lvl="1"/>
            <a:r>
              <a:rPr lang="en-US" sz="1800" dirty="0">
                <a:latin typeface="Arial" charset="0"/>
                <a:ea typeface="ＭＳ Ｐゴシック" charset="0"/>
              </a:rPr>
              <a:t>If the file is executed, should the system </a:t>
            </a:r>
            <a:r>
              <a:rPr lang="en-US" sz="1800" dirty="0" err="1">
                <a:latin typeface="Arial" charset="0"/>
                <a:ea typeface="ＭＳ Ｐゴシック" charset="0"/>
              </a:rPr>
              <a:t>setuid</a:t>
            </a:r>
            <a:r>
              <a:rPr lang="en-US" sz="1800" dirty="0">
                <a:latin typeface="Arial" charset="0"/>
                <a:ea typeface="ＭＳ Ｐゴシック" charset="0"/>
              </a:rPr>
              <a:t> the process to the </a:t>
            </a:r>
            <a:r>
              <a:rPr lang="en-US" sz="1800" dirty="0" err="1">
                <a:latin typeface="Arial" charset="0"/>
                <a:ea typeface="ＭＳ Ｐゴシック" charset="0"/>
              </a:rPr>
              <a:t>userID</a:t>
            </a:r>
            <a:r>
              <a:rPr lang="en-US" sz="1800" dirty="0">
                <a:latin typeface="Arial" charset="0"/>
                <a:ea typeface="ＭＳ Ｐゴシック" charset="0"/>
              </a:rPr>
              <a:t> of the file’s owner.  [1 </a:t>
            </a:r>
            <a:r>
              <a:rPr lang="en-US" sz="1800" dirty="0" smtClean="0">
                <a:latin typeface="Arial" charset="0"/>
                <a:ea typeface="ＭＳ Ｐゴシック" charset="0"/>
              </a:rPr>
              <a:t>bit, the </a:t>
            </a:r>
            <a:r>
              <a:rPr lang="en-US" sz="1800" dirty="0" err="1" smtClean="0">
                <a:solidFill>
                  <a:srgbClr val="651222"/>
                </a:solidFill>
                <a:latin typeface="Arial" charset="0"/>
                <a:ea typeface="ＭＳ Ｐゴシック" charset="0"/>
              </a:rPr>
              <a:t>setuid</a:t>
            </a:r>
            <a:r>
              <a:rPr lang="en-US" sz="1800" dirty="0" smtClean="0">
                <a:solidFill>
                  <a:srgbClr val="651222"/>
                </a:solidFill>
                <a:latin typeface="Arial" charset="0"/>
                <a:ea typeface="ＭＳ Ｐゴシック" charset="0"/>
              </a:rPr>
              <a:t> bit</a:t>
            </a:r>
            <a:r>
              <a:rPr lang="en-US" sz="1800" dirty="0" smtClean="0">
                <a:latin typeface="Arial" charset="0"/>
                <a:ea typeface="ＭＳ Ｐゴシック" charset="0"/>
              </a:rPr>
              <a:t>]</a:t>
            </a:r>
            <a:endParaRPr lang="en-US" sz="1800" dirty="0">
              <a:latin typeface="Arial" charset="0"/>
              <a:ea typeface="ＭＳ Ｐゴシック" charset="0"/>
            </a:endParaRPr>
          </a:p>
          <a:p>
            <a:pPr lvl="1"/>
            <a:r>
              <a:rPr lang="en-US" sz="1800" dirty="0">
                <a:latin typeface="Arial" charset="0"/>
                <a:ea typeface="ＭＳ Ｐゴシック" charset="0"/>
              </a:rPr>
              <a:t>10 bits total: (3x3)+1. Usually given in octal: e.g., “777” means 9 bits set: anyone can r/w/x the file, but no </a:t>
            </a:r>
            <a:r>
              <a:rPr lang="en-US" sz="1800" dirty="0" err="1">
                <a:latin typeface="Arial" charset="0"/>
                <a:ea typeface="ＭＳ Ｐゴシック" charset="0"/>
              </a:rPr>
              <a:t>setuid</a:t>
            </a:r>
            <a:r>
              <a:rPr lang="en-US" sz="1800" dirty="0">
                <a:latin typeface="Arial" charset="0"/>
                <a:ea typeface="ＭＳ Ｐゴシック" charset="0"/>
              </a:rPr>
              <a:t>.</a:t>
            </a:r>
          </a:p>
          <a:p>
            <a:pPr lvl="1"/>
            <a:r>
              <a:rPr lang="en-US" sz="1800" dirty="0" smtClean="0">
                <a:latin typeface="Arial" charset="0"/>
                <a:ea typeface="ＭＳ Ｐゴシック" charset="0"/>
              </a:rPr>
              <a:t>Unix “mode bits” are </a:t>
            </a:r>
            <a:r>
              <a:rPr lang="en-US" sz="1800" dirty="0">
                <a:latin typeface="Arial" charset="0"/>
                <a:ea typeface="ＭＳ Ｐゴシック" charset="0"/>
              </a:rPr>
              <a:t>a </a:t>
            </a:r>
            <a:r>
              <a:rPr lang="en-US" sz="1800" dirty="0" smtClean="0">
                <a:latin typeface="Arial" charset="0"/>
                <a:ea typeface="ＭＳ Ｐゴシック" charset="0"/>
              </a:rPr>
              <a:t>simple </a:t>
            </a:r>
            <a:r>
              <a:rPr lang="en-US" sz="1800" dirty="0">
                <a:latin typeface="Arial" charset="0"/>
                <a:ea typeface="ＭＳ Ｐゴシック" charset="0"/>
              </a:rPr>
              <a:t>form of an </a:t>
            </a:r>
            <a:r>
              <a:rPr lang="en-US" sz="1800" dirty="0">
                <a:solidFill>
                  <a:srgbClr val="651222"/>
                </a:solidFill>
                <a:latin typeface="Arial" charset="0"/>
                <a:ea typeface="ＭＳ Ｐゴシック" charset="0"/>
              </a:rPr>
              <a:t>access control list (ACL)</a:t>
            </a:r>
            <a:r>
              <a:rPr lang="en-US" sz="1800" dirty="0">
                <a:latin typeface="Arial" charset="0"/>
                <a:ea typeface="ＭＳ Ｐゴシック" charset="0"/>
              </a:rPr>
              <a:t>.  Later systems like AFS have richer ACLs.</a:t>
            </a:r>
          </a:p>
          <a:p>
            <a:r>
              <a:rPr lang="en-US" sz="2000" dirty="0">
                <a:latin typeface="Arial" charset="0"/>
                <a:ea typeface="ＭＳ Ｐゴシック" charset="0"/>
              </a:rPr>
              <a:t>Unix provides a </a:t>
            </a:r>
            <a:r>
              <a:rPr lang="en-US" sz="2000" dirty="0" err="1">
                <a:latin typeface="Arial" charset="0"/>
                <a:ea typeface="ＭＳ Ｐゴシック" charset="0"/>
              </a:rPr>
              <a:t>syscall</a:t>
            </a:r>
            <a:r>
              <a:rPr lang="en-US" sz="2000" dirty="0">
                <a:latin typeface="Arial" charset="0"/>
                <a:ea typeface="ＭＳ Ｐゴシック" charset="0"/>
              </a:rPr>
              <a:t> and shell command for owner to set the permission bits on each </a:t>
            </a:r>
            <a:r>
              <a:rPr lang="en-US" sz="2000" dirty="0" smtClean="0">
                <a:latin typeface="Arial" charset="0"/>
                <a:ea typeface="ＭＳ Ｐゴシック" charset="0"/>
              </a:rPr>
              <a:t>file or directory </a:t>
            </a:r>
            <a:r>
              <a:rPr lang="en-US" sz="2000" dirty="0">
                <a:latin typeface="Arial" charset="0"/>
                <a:ea typeface="ＭＳ Ｐゴシック" charset="0"/>
              </a:rPr>
              <a:t>(</a:t>
            </a:r>
            <a:r>
              <a:rPr lang="en-US" sz="2000" dirty="0" err="1">
                <a:latin typeface="Arial" charset="0"/>
                <a:ea typeface="ＭＳ Ｐゴシック" charset="0"/>
              </a:rPr>
              <a:t>inode</a:t>
            </a:r>
            <a:r>
              <a:rPr lang="en-US" sz="2000" dirty="0">
                <a:latin typeface="Arial" charset="0"/>
                <a:ea typeface="ＭＳ Ｐゴシック" charset="0"/>
              </a:rPr>
              <a:t>)</a:t>
            </a:r>
            <a:r>
              <a:rPr lang="en-US" sz="2000" dirty="0" smtClean="0">
                <a:latin typeface="Arial" charset="0"/>
                <a:ea typeface="ＭＳ Ｐゴシック" charset="0"/>
              </a:rPr>
              <a:t>.</a:t>
            </a:r>
          </a:p>
          <a:p>
            <a:pPr lvl="1"/>
            <a:r>
              <a:rPr lang="en-US" sz="1600" dirty="0" err="1" smtClean="0">
                <a:solidFill>
                  <a:srgbClr val="651222"/>
                </a:solidFill>
                <a:latin typeface="Arial" charset="0"/>
                <a:ea typeface="ＭＳ Ｐゴシック" charset="0"/>
              </a:rPr>
              <a:t>chmod</a:t>
            </a:r>
            <a:r>
              <a:rPr lang="en-US" sz="1600" dirty="0" smtClean="0">
                <a:solidFill>
                  <a:srgbClr val="651222"/>
                </a:solidFill>
                <a:latin typeface="Arial" charset="0"/>
                <a:ea typeface="ＭＳ Ｐゴシック" charset="0"/>
              </a:rPr>
              <a:t>, </a:t>
            </a:r>
            <a:r>
              <a:rPr lang="en-US" sz="1600" dirty="0" err="1" smtClean="0">
                <a:solidFill>
                  <a:srgbClr val="651222"/>
                </a:solidFill>
                <a:latin typeface="Arial" charset="0"/>
                <a:ea typeface="ＭＳ Ｐゴシック" charset="0"/>
              </a:rPr>
              <a:t>chown</a:t>
            </a:r>
            <a:r>
              <a:rPr lang="en-US" sz="1600" dirty="0" smtClean="0">
                <a:solidFill>
                  <a:srgbClr val="651222"/>
                </a:solidFill>
                <a:latin typeface="Arial" charset="0"/>
                <a:ea typeface="ＭＳ Ｐゴシック" charset="0"/>
              </a:rPr>
              <a:t>, </a:t>
            </a:r>
            <a:r>
              <a:rPr lang="en-US" sz="1600" dirty="0" err="1" smtClean="0">
                <a:solidFill>
                  <a:srgbClr val="651222"/>
                </a:solidFill>
                <a:latin typeface="Arial" charset="0"/>
                <a:ea typeface="ＭＳ Ｐゴシック" charset="0"/>
              </a:rPr>
              <a:t>chgrp</a:t>
            </a:r>
            <a:endParaRPr lang="en-US" sz="1600" dirty="0">
              <a:solidFill>
                <a:srgbClr val="651222"/>
              </a:solidFill>
              <a:latin typeface="Arial" charset="0"/>
              <a:ea typeface="ＭＳ Ｐゴシック" charset="0"/>
            </a:endParaRPr>
          </a:p>
          <a:p>
            <a:r>
              <a:rPr lang="en-US" sz="2000" dirty="0">
                <a:latin typeface="Arial" charset="0"/>
                <a:ea typeface="ＭＳ Ｐゴシック" charset="0"/>
              </a:rPr>
              <a:t>“Group” was added later and is a little more complicated: a user may belong to multiple groups.</a:t>
            </a:r>
            <a:endParaRPr lang="en-US" sz="2400" dirty="0">
              <a:latin typeface="Arial" charset="0"/>
              <a:ea typeface="ＭＳ Ｐゴシック" charset="0"/>
            </a:endParaRPr>
          </a:p>
        </p:txBody>
      </p:sp>
    </p:spTree>
    <p:extLst>
      <p:ext uri="{BB962C8B-B14F-4D97-AF65-F5344CB8AC3E}">
        <p14:creationId xmlns:p14="http://schemas.microsoft.com/office/powerpoint/2010/main" val="1910714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you</a:t>
            </a:r>
            <a:endParaRPr lang="en-US" dirty="0"/>
          </a:p>
        </p:txBody>
      </p:sp>
      <p:sp>
        <p:nvSpPr>
          <p:cNvPr id="3" name="Content Placeholder 2"/>
          <p:cNvSpPr>
            <a:spLocks noGrp="1"/>
          </p:cNvSpPr>
          <p:nvPr>
            <p:ph idx="1"/>
          </p:nvPr>
        </p:nvSpPr>
        <p:spPr/>
        <p:txBody>
          <a:bodyPr/>
          <a:lstStyle/>
          <a:p>
            <a:r>
              <a:rPr lang="en-US" dirty="0" smtClean="0"/>
              <a:t>Your processes act on your behalf.</a:t>
            </a:r>
          </a:p>
          <a:p>
            <a:r>
              <a:rPr lang="en-US" dirty="0" smtClean="0"/>
              <a:t>They represent you to the outside world.</a:t>
            </a:r>
          </a:p>
          <a:p>
            <a:r>
              <a:rPr lang="en-US" dirty="0" smtClean="0"/>
              <a:t>They can spy on you.</a:t>
            </a:r>
          </a:p>
          <a:p>
            <a:r>
              <a:rPr lang="en-US" b="1" dirty="0" smtClean="0"/>
              <a:t>Why do you trust them?</a:t>
            </a:r>
          </a:p>
          <a:p>
            <a:r>
              <a:rPr lang="en-US" dirty="0" smtClean="0"/>
              <a:t>What is “trust” anyway?</a:t>
            </a:r>
          </a:p>
          <a:p>
            <a:r>
              <a:rPr lang="en-US" dirty="0" smtClean="0"/>
              <a:t>How might an attacker exploit your trust?</a:t>
            </a:r>
          </a:p>
          <a:p>
            <a:r>
              <a:rPr lang="en-US" dirty="0" smtClean="0">
                <a:solidFill>
                  <a:schemeClr val="tx2">
                    <a:lumMod val="75000"/>
                  </a:schemeClr>
                </a:solidFill>
              </a:rPr>
              <a:t>What about servers?</a:t>
            </a:r>
            <a:endParaRPr lang="en-US" dirty="0">
              <a:solidFill>
                <a:schemeClr val="tx2">
                  <a:lumMod val="75000"/>
                </a:schemeClr>
              </a:solidFill>
            </a:endParaRPr>
          </a:p>
        </p:txBody>
      </p:sp>
    </p:spTree>
    <p:extLst>
      <p:ext uri="{BB962C8B-B14F-4D97-AF65-F5344CB8AC3E}">
        <p14:creationId xmlns:p14="http://schemas.microsoft.com/office/powerpoint/2010/main" val="9584349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292"/>
          <p:cNvCxnSpPr>
            <a:cxnSpLocks noChangeShapeType="1"/>
          </p:cNvCxnSpPr>
          <p:nvPr/>
        </p:nvCxnSpPr>
        <p:spPr bwMode="auto">
          <a:xfrm flipV="1">
            <a:off x="2247900" y="40386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86017" name="Title 1"/>
          <p:cNvSpPr>
            <a:spLocks noGrp="1"/>
          </p:cNvSpPr>
          <p:nvPr>
            <p:ph type="title"/>
          </p:nvPr>
        </p:nvSpPr>
        <p:spPr/>
        <p:txBody>
          <a:bodyPr/>
          <a:lstStyle/>
          <a:p>
            <a:r>
              <a:rPr lang="en-US" dirty="0" smtClean="0">
                <a:latin typeface="Arial" charset="0"/>
                <a:ea typeface="ＭＳ Ｐゴシック" charset="0"/>
                <a:cs typeface="Arial" charset="0"/>
              </a:rPr>
              <a:t>Another way to </a:t>
            </a:r>
            <a:r>
              <a:rPr lang="en-US" dirty="0" err="1" smtClean="0">
                <a:latin typeface="Arial" charset="0"/>
                <a:ea typeface="ＭＳ Ｐゴシック" charset="0"/>
                <a:cs typeface="Arial" charset="0"/>
              </a:rPr>
              <a:t>setuid</a:t>
            </a:r>
            <a:endParaRPr lang="en-US" dirty="0">
              <a:latin typeface="Arial" charset="0"/>
              <a:ea typeface="ＭＳ Ｐゴシック" charset="0"/>
              <a:cs typeface="Arial" charset="0"/>
            </a:endParaRPr>
          </a:p>
        </p:txBody>
      </p:sp>
      <p:sp>
        <p:nvSpPr>
          <p:cNvPr id="3" name="Rectangle 2"/>
          <p:cNvSpPr/>
          <p:nvPr/>
        </p:nvSpPr>
        <p:spPr bwMode="auto">
          <a:xfrm>
            <a:off x="1676400" y="2632075"/>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0" name="Text Box 49"/>
          <p:cNvSpPr txBox="1">
            <a:spLocks noChangeArrowheads="1"/>
          </p:cNvSpPr>
          <p:nvPr/>
        </p:nvSpPr>
        <p:spPr bwMode="auto">
          <a:xfrm>
            <a:off x="1714500" y="2690813"/>
            <a:ext cx="1143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login</a:t>
            </a:r>
            <a:endParaRPr lang="en-US" sz="2000">
              <a:solidFill>
                <a:srgbClr val="800080"/>
              </a:solidFill>
              <a:cs typeface="Arial" charset="0"/>
            </a:endParaRPr>
          </a:p>
        </p:txBody>
      </p:sp>
      <p:sp>
        <p:nvSpPr>
          <p:cNvPr id="5" name="Rectangle 4"/>
          <p:cNvSpPr/>
          <p:nvPr/>
        </p:nvSpPr>
        <p:spPr bwMode="auto">
          <a:xfrm>
            <a:off x="1676400" y="3546475"/>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2" name="Text Box 49"/>
          <p:cNvSpPr txBox="1">
            <a:spLocks noChangeArrowheads="1"/>
          </p:cNvSpPr>
          <p:nvPr/>
        </p:nvSpPr>
        <p:spPr bwMode="auto">
          <a:xfrm>
            <a:off x="1714500" y="36036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shell</a:t>
            </a:r>
            <a:endParaRPr lang="en-US" sz="2000">
              <a:solidFill>
                <a:srgbClr val="800080"/>
              </a:solidFill>
              <a:cs typeface="Arial" charset="0"/>
            </a:endParaRPr>
          </a:p>
        </p:txBody>
      </p:sp>
      <p:cxnSp>
        <p:nvCxnSpPr>
          <p:cNvPr id="86023" name="Straight Connector 292"/>
          <p:cNvCxnSpPr>
            <a:cxnSpLocks noChangeShapeType="1"/>
            <a:endCxn id="3" idx="2"/>
          </p:cNvCxnSpPr>
          <p:nvPr/>
        </p:nvCxnSpPr>
        <p:spPr bwMode="auto">
          <a:xfrm flipV="1">
            <a:off x="2247900" y="3165475"/>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8" name="Rectangle 7"/>
          <p:cNvSpPr/>
          <p:nvPr/>
        </p:nvSpPr>
        <p:spPr bwMode="auto">
          <a:xfrm>
            <a:off x="1676400" y="57912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5" name="Text Box 49"/>
          <p:cNvSpPr txBox="1">
            <a:spLocks noChangeArrowheads="1"/>
          </p:cNvSpPr>
          <p:nvPr/>
        </p:nvSpPr>
        <p:spPr bwMode="auto">
          <a:xfrm>
            <a:off x="1714500" y="58483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tool</a:t>
            </a:r>
            <a:endParaRPr lang="en-US" sz="2000">
              <a:solidFill>
                <a:srgbClr val="800080"/>
              </a:solidFill>
              <a:cs typeface="Arial" charset="0"/>
            </a:endParaRPr>
          </a:p>
        </p:txBody>
      </p:sp>
      <p:cxnSp>
        <p:nvCxnSpPr>
          <p:cNvPr id="86026" name="Straight Connector 292"/>
          <p:cNvCxnSpPr>
            <a:cxnSpLocks noChangeShapeType="1"/>
            <a:endCxn id="32" idx="2"/>
          </p:cNvCxnSpPr>
          <p:nvPr/>
        </p:nvCxnSpPr>
        <p:spPr bwMode="auto">
          <a:xfrm flipV="1">
            <a:off x="2247900" y="4953000"/>
            <a:ext cx="0" cy="8382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86027" name="Straight Connector 292"/>
          <p:cNvCxnSpPr>
            <a:cxnSpLocks noChangeShapeType="1"/>
          </p:cNvCxnSpPr>
          <p:nvPr/>
        </p:nvCxnSpPr>
        <p:spPr bwMode="auto">
          <a:xfrm flipV="1">
            <a:off x="2247900" y="2251075"/>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2" name="Rectangle 11"/>
          <p:cNvSpPr/>
          <p:nvPr/>
        </p:nvSpPr>
        <p:spPr>
          <a:xfrm>
            <a:off x="1371600" y="2251075"/>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log in</a:t>
            </a:r>
            <a:endParaRPr lang="en-US" sz="3600" kern="0" dirty="0">
              <a:solidFill>
                <a:schemeClr val="accent3"/>
              </a:solidFill>
            </a:endParaRPr>
          </a:p>
        </p:txBody>
      </p:sp>
      <p:sp>
        <p:nvSpPr>
          <p:cNvPr id="13" name="Rectangle 12"/>
          <p:cNvSpPr/>
          <p:nvPr/>
        </p:nvSpPr>
        <p:spPr>
          <a:xfrm>
            <a:off x="152400" y="3184525"/>
            <a:ext cx="3124200" cy="805605"/>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a:t>
            </a:r>
            <a:r>
              <a:rPr lang="en-US" sz="1800" kern="0" dirty="0" smtClean="0">
                <a:solidFill>
                  <a:schemeClr val="accent3"/>
                </a:solidFill>
              </a:rPr>
              <a:t>ork</a:t>
            </a:r>
          </a:p>
          <a:p>
            <a:pPr defTabSz="914400" fontAlgn="auto">
              <a:lnSpc>
                <a:spcPct val="85000"/>
              </a:lnSpc>
              <a:spcBef>
                <a:spcPts val="0"/>
              </a:spcBef>
              <a:spcAft>
                <a:spcPts val="0"/>
              </a:spcAft>
              <a:defRPr/>
            </a:pPr>
            <a:r>
              <a:rPr lang="en-US" sz="1800" kern="0" dirty="0" err="1" smtClean="0">
                <a:solidFill>
                  <a:schemeClr val="accent3"/>
                </a:solidFill>
              </a:rPr>
              <a:t>setuid</a:t>
            </a:r>
            <a:r>
              <a:rPr lang="en-US" sz="1800" kern="0" dirty="0">
                <a:solidFill>
                  <a:schemeClr val="accent3"/>
                </a:solidFill>
              </a:rPr>
              <a:t>(“</a:t>
            </a:r>
            <a:r>
              <a:rPr lang="en-US" sz="1800" kern="0" dirty="0" err="1">
                <a:solidFill>
                  <a:schemeClr val="accent3"/>
                </a:solidFill>
              </a:rPr>
              <a:t>alice</a:t>
            </a:r>
            <a:r>
              <a:rPr lang="en-US" sz="1800" kern="0" dirty="0">
                <a:solidFill>
                  <a:schemeClr val="accent3"/>
                </a:solidFill>
              </a:rPr>
              <a:t>”</a:t>
            </a:r>
            <a:r>
              <a:rPr lang="en-US" sz="1800" kern="0" dirty="0" smtClean="0">
                <a:solidFill>
                  <a:schemeClr val="accent3"/>
                </a:solidFill>
              </a:rPr>
              <a:t>)</a:t>
            </a:r>
          </a:p>
          <a:p>
            <a:pPr defTabSz="914400" fontAlgn="auto">
              <a:lnSpc>
                <a:spcPct val="85000"/>
              </a:lnSpc>
              <a:spcBef>
                <a:spcPts val="0"/>
              </a:spcBef>
              <a:spcAft>
                <a:spcPts val="0"/>
              </a:spcAft>
              <a:defRPr/>
            </a:pPr>
            <a:r>
              <a:rPr lang="en-US" sz="1800" kern="0" dirty="0" smtClean="0">
                <a:solidFill>
                  <a:schemeClr val="accent3"/>
                </a:solidFill>
              </a:rPr>
              <a:t>exec</a:t>
            </a:r>
            <a:endParaRPr lang="en-US" sz="3200" kern="0" dirty="0">
              <a:solidFill>
                <a:schemeClr val="accent3"/>
              </a:solidFill>
            </a:endParaRPr>
          </a:p>
        </p:txBody>
      </p:sp>
      <p:sp>
        <p:nvSpPr>
          <p:cNvPr id="14" name="Rectangle 13"/>
          <p:cNvSpPr/>
          <p:nvPr/>
        </p:nvSpPr>
        <p:spPr>
          <a:xfrm>
            <a:off x="76200" y="4191000"/>
            <a:ext cx="1676400" cy="1041054"/>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chemeClr val="accent3"/>
                </a:solidFill>
              </a:rPr>
              <a:t>fork</a:t>
            </a:r>
          </a:p>
          <a:p>
            <a:pPr defTabSz="914400" fontAlgn="auto">
              <a:lnSpc>
                <a:spcPct val="85000"/>
              </a:lnSpc>
              <a:spcBef>
                <a:spcPts val="0"/>
              </a:spcBef>
              <a:spcAft>
                <a:spcPts val="0"/>
              </a:spcAft>
              <a:defRPr/>
            </a:pPr>
            <a:r>
              <a:rPr lang="en-US" sz="1800" kern="0" dirty="0" smtClean="0">
                <a:solidFill>
                  <a:schemeClr val="accent3"/>
                </a:solidFill>
              </a:rPr>
              <a:t>exec(“</a:t>
            </a:r>
            <a:r>
              <a:rPr lang="en-US" sz="1800" kern="0" dirty="0" err="1" smtClean="0">
                <a:solidFill>
                  <a:schemeClr val="accent3"/>
                </a:solidFill>
              </a:rPr>
              <a:t>sudo</a:t>
            </a:r>
            <a:r>
              <a:rPr lang="en-US" sz="1800" kern="0" dirty="0" smtClean="0">
                <a:solidFill>
                  <a:schemeClr val="accent3"/>
                </a:solidFill>
              </a:rPr>
              <a:t>”)</a:t>
            </a:r>
          </a:p>
          <a:p>
            <a:pPr defTabSz="914400" fontAlgn="auto">
              <a:lnSpc>
                <a:spcPct val="85000"/>
              </a:lnSpc>
              <a:spcBef>
                <a:spcPts val="0"/>
              </a:spcBef>
              <a:spcAft>
                <a:spcPts val="0"/>
              </a:spcAft>
              <a:defRPr/>
            </a:pPr>
            <a:r>
              <a:rPr lang="en-US" sz="1800" b="1" kern="0" dirty="0" err="1" smtClean="0">
                <a:solidFill>
                  <a:schemeClr val="accent3"/>
                </a:solidFill>
              </a:rPr>
              <a:t>setuid</a:t>
            </a:r>
            <a:r>
              <a:rPr lang="en-US" sz="1800" b="1" kern="0" dirty="0" smtClean="0">
                <a:solidFill>
                  <a:schemeClr val="accent3"/>
                </a:solidFill>
              </a:rPr>
              <a:t> bit set</a:t>
            </a:r>
          </a:p>
          <a:p>
            <a:pPr defTabSz="914400" fontAlgn="auto">
              <a:lnSpc>
                <a:spcPct val="85000"/>
              </a:lnSpc>
              <a:spcBef>
                <a:spcPts val="0"/>
              </a:spcBef>
              <a:spcAft>
                <a:spcPts val="0"/>
              </a:spcAft>
              <a:defRPr/>
            </a:pPr>
            <a:r>
              <a:rPr lang="en-US" sz="1800" kern="0" dirty="0" smtClean="0">
                <a:solidFill>
                  <a:schemeClr val="accent3"/>
                </a:solidFill>
              </a:rPr>
              <a:t>/</a:t>
            </a:r>
            <a:r>
              <a:rPr lang="en-US" sz="1800" kern="0" dirty="0" err="1" smtClean="0">
                <a:solidFill>
                  <a:schemeClr val="accent3"/>
                </a:solidFill>
              </a:rPr>
              <a:t>usr</a:t>
            </a:r>
            <a:r>
              <a:rPr lang="en-US" sz="1800" kern="0" dirty="0" smtClean="0">
                <a:solidFill>
                  <a:schemeClr val="accent3"/>
                </a:solidFill>
              </a:rPr>
              <a:t>/bin/</a:t>
            </a:r>
            <a:r>
              <a:rPr lang="en-US" sz="1800" kern="0" dirty="0" err="1" smtClean="0">
                <a:solidFill>
                  <a:schemeClr val="accent3"/>
                </a:solidFill>
              </a:rPr>
              <a:t>sudo</a:t>
            </a:r>
            <a:endParaRPr lang="en-US" sz="3200" kern="0" dirty="0">
              <a:solidFill>
                <a:schemeClr val="accent3"/>
              </a:solidFill>
            </a:endParaRPr>
          </a:p>
        </p:txBody>
      </p:sp>
      <p:sp>
        <p:nvSpPr>
          <p:cNvPr id="15" name="Rectangle 14"/>
          <p:cNvSpPr/>
          <p:nvPr/>
        </p:nvSpPr>
        <p:spPr>
          <a:xfrm>
            <a:off x="1676400" y="6370638"/>
            <a:ext cx="1676400" cy="334962"/>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tx1"/>
                </a:solidFill>
              </a:rPr>
              <a:t>uid</a:t>
            </a:r>
            <a:r>
              <a:rPr lang="en-US" sz="1800" kern="0" dirty="0">
                <a:solidFill>
                  <a:schemeClr val="tx1"/>
                </a:solidFill>
              </a:rPr>
              <a:t>=</a:t>
            </a:r>
            <a:r>
              <a:rPr lang="en-US" sz="1800" kern="0" dirty="0" smtClean="0">
                <a:solidFill>
                  <a:schemeClr val="tx1"/>
                </a:solidFill>
              </a:rPr>
              <a:t>“root”</a:t>
            </a:r>
            <a:endParaRPr lang="en-US" sz="3200" kern="0" dirty="0">
              <a:solidFill>
                <a:schemeClr val="tx1"/>
              </a:solidFill>
            </a:endParaRPr>
          </a:p>
        </p:txBody>
      </p:sp>
      <p:grpSp>
        <p:nvGrpSpPr>
          <p:cNvPr id="86034" name="Group 11"/>
          <p:cNvGrpSpPr>
            <a:grpSpLocks/>
          </p:cNvGrpSpPr>
          <p:nvPr/>
        </p:nvGrpSpPr>
        <p:grpSpPr bwMode="auto">
          <a:xfrm>
            <a:off x="2058988" y="1447800"/>
            <a:ext cx="531812" cy="650875"/>
            <a:chOff x="1970088" y="3170238"/>
            <a:chExt cx="1152525" cy="2058987"/>
          </a:xfrm>
        </p:grpSpPr>
        <p:sp>
          <p:nvSpPr>
            <p:cNvPr id="20"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1"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2"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5"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8" name="Rectangle 27"/>
          <p:cNvSpPr/>
          <p:nvPr/>
        </p:nvSpPr>
        <p:spPr>
          <a:xfrm>
            <a:off x="1371600" y="1522413"/>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Alice</a:t>
            </a:r>
            <a:endParaRPr lang="en-US" sz="3600" kern="0" dirty="0">
              <a:solidFill>
                <a:schemeClr val="accent3"/>
              </a:solidFill>
            </a:endParaRPr>
          </a:p>
        </p:txBody>
      </p:sp>
      <p:sp>
        <p:nvSpPr>
          <p:cNvPr id="2" name="Rectangle 1"/>
          <p:cNvSpPr/>
          <p:nvPr/>
        </p:nvSpPr>
        <p:spPr>
          <a:xfrm>
            <a:off x="3733800" y="5706070"/>
            <a:ext cx="5029200" cy="923330"/>
          </a:xfrm>
          <a:prstGeom prst="rect">
            <a:avLst/>
          </a:prstGeom>
        </p:spPr>
        <p:txBody>
          <a:bodyPr wrap="square">
            <a:spAutoFit/>
          </a:bodyPr>
          <a:lstStyle/>
          <a:p>
            <a:pPr>
              <a:buClr>
                <a:srgbClr val="000000"/>
              </a:buClr>
              <a:buSzPct val="100000"/>
            </a:pPr>
            <a:r>
              <a:rPr lang="en-US" sz="1800" u="sng" dirty="0" smtClean="0">
                <a:solidFill>
                  <a:srgbClr val="0000FF"/>
                </a:solidFill>
              </a:rPr>
              <a:t>Example</a:t>
            </a:r>
            <a:r>
              <a:rPr lang="en-US" sz="1800" dirty="0" smtClean="0">
                <a:solidFill>
                  <a:srgbClr val="0000FF"/>
                </a:solidFill>
              </a:rPr>
              <a:t>: </a:t>
            </a:r>
            <a:r>
              <a:rPr lang="en-US" sz="1800" b="1" dirty="0" err="1" smtClean="0">
                <a:solidFill>
                  <a:srgbClr val="0000FF"/>
                </a:solidFill>
              </a:rPr>
              <a:t>sudo</a:t>
            </a:r>
            <a:r>
              <a:rPr lang="en-US" sz="1800" dirty="0" smtClean="0">
                <a:solidFill>
                  <a:srgbClr val="0000FF"/>
                </a:solidFill>
              </a:rPr>
              <a:t> program runs as root, checks user authorization to act as </a:t>
            </a:r>
            <a:r>
              <a:rPr lang="en-US" sz="1800" dirty="0" err="1" smtClean="0">
                <a:solidFill>
                  <a:srgbClr val="0000FF"/>
                </a:solidFill>
              </a:rPr>
              <a:t>superuser</a:t>
            </a:r>
            <a:r>
              <a:rPr lang="en-US" sz="1800" dirty="0" smtClean="0">
                <a:solidFill>
                  <a:srgbClr val="0000FF"/>
                </a:solidFill>
              </a:rPr>
              <a:t>, and (if allowed) executes requested command as root.</a:t>
            </a:r>
            <a:endParaRPr lang="en-US" sz="1800" dirty="0">
              <a:solidFill>
                <a:srgbClr val="0000FF"/>
              </a:solidFill>
            </a:endParaRPr>
          </a:p>
        </p:txBody>
      </p:sp>
      <p:sp>
        <p:nvSpPr>
          <p:cNvPr id="30" name="Rectangle 29"/>
          <p:cNvSpPr/>
          <p:nvPr/>
        </p:nvSpPr>
        <p:spPr>
          <a:xfrm>
            <a:off x="152400" y="5525844"/>
            <a:ext cx="3124200" cy="570156"/>
          </a:xfrm>
          <a:prstGeom prst="rect">
            <a:avLst/>
          </a:prstGeom>
        </p:spPr>
        <p:txBody>
          <a:bodyPr>
            <a:spAutoFit/>
          </a:bodyPr>
          <a:lstStyle/>
          <a:p>
            <a:pPr defTabSz="914400" fontAlgn="auto">
              <a:lnSpc>
                <a:spcPct val="85000"/>
              </a:lnSpc>
              <a:spcBef>
                <a:spcPts val="0"/>
              </a:spcBef>
              <a:spcAft>
                <a:spcPts val="0"/>
              </a:spcAft>
              <a:defRPr/>
            </a:pPr>
            <a:r>
              <a:rPr lang="en-US" sz="1800" kern="0" dirty="0" smtClean="0">
                <a:solidFill>
                  <a:schemeClr val="accent3"/>
                </a:solidFill>
              </a:rPr>
              <a:t>fork</a:t>
            </a:r>
          </a:p>
          <a:p>
            <a:pPr defTabSz="914400" fontAlgn="auto">
              <a:lnSpc>
                <a:spcPct val="85000"/>
              </a:lnSpc>
              <a:spcBef>
                <a:spcPts val="0"/>
              </a:spcBef>
              <a:spcAft>
                <a:spcPts val="0"/>
              </a:spcAft>
              <a:defRPr/>
            </a:pPr>
            <a:r>
              <a:rPr lang="en-US" sz="1800" kern="0" dirty="0" smtClean="0">
                <a:solidFill>
                  <a:schemeClr val="accent3"/>
                </a:solidFill>
              </a:rPr>
              <a:t>exec(“tool)</a:t>
            </a:r>
            <a:endParaRPr lang="en-US" sz="3200" kern="0" dirty="0">
              <a:solidFill>
                <a:schemeClr val="accent3"/>
              </a:solidFill>
            </a:endParaRPr>
          </a:p>
        </p:txBody>
      </p:sp>
      <p:sp>
        <p:nvSpPr>
          <p:cNvPr id="32" name="Rectangle 31"/>
          <p:cNvSpPr/>
          <p:nvPr/>
        </p:nvSpPr>
        <p:spPr bwMode="auto">
          <a:xfrm>
            <a:off x="1676400" y="44196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33" name="Text Box 49"/>
          <p:cNvSpPr txBox="1">
            <a:spLocks noChangeArrowheads="1"/>
          </p:cNvSpPr>
          <p:nvPr/>
        </p:nvSpPr>
        <p:spPr bwMode="auto">
          <a:xfrm>
            <a:off x="1714500" y="44767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dirty="0" err="1" smtClean="0">
                <a:solidFill>
                  <a:srgbClr val="000000"/>
                </a:solidFill>
                <a:cs typeface="Arial" charset="0"/>
              </a:rPr>
              <a:t>sudo</a:t>
            </a:r>
            <a:endParaRPr lang="en-US" sz="2000" dirty="0">
              <a:solidFill>
                <a:srgbClr val="800080"/>
              </a:solidFill>
              <a:cs typeface="Arial" charset="0"/>
            </a:endParaRPr>
          </a:p>
        </p:txBody>
      </p:sp>
      <p:sp>
        <p:nvSpPr>
          <p:cNvPr id="36" name="Content Placeholder 3"/>
          <p:cNvSpPr txBox="1">
            <a:spLocks/>
          </p:cNvSpPr>
          <p:nvPr/>
        </p:nvSpPr>
        <p:spPr>
          <a:xfrm>
            <a:off x="3505200" y="1527175"/>
            <a:ext cx="5334000" cy="3959225"/>
          </a:xfrm>
          <a:prstGeom prst="rect">
            <a:avLst/>
          </a:prstGeom>
        </p:spPr>
        <p:txBody>
          <a:bodyPr/>
          <a:lstStyle>
            <a:lvl1pPr marL="341313" indent="-341313" algn="l" defTabSz="455613"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1363" indent="-284163" algn="l" defTabSz="455613"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1413" indent="-227013" algn="l" defTabSz="455613"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5986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58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575"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770"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8966"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161"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a:lstStyle>
          <a:p>
            <a:r>
              <a:rPr lang="en-US" sz="2000" b="0" dirty="0" smtClean="0">
                <a:latin typeface="Arial" charset="0"/>
                <a:ea typeface="ＭＳ Ｐゴシック" charset="0"/>
                <a:cs typeface="Arial" charset="0"/>
              </a:rPr>
              <a:t>A program file itself may be tagged to </a:t>
            </a:r>
            <a:r>
              <a:rPr lang="en-US" sz="2000" b="0" dirty="0" err="1" smtClean="0">
                <a:latin typeface="Arial" charset="0"/>
                <a:ea typeface="ＭＳ Ｐゴシック" charset="0"/>
                <a:cs typeface="Arial" charset="0"/>
              </a:rPr>
              <a:t>setuid</a:t>
            </a:r>
            <a:r>
              <a:rPr lang="en-US" sz="2000" b="0" dirty="0" smtClean="0">
                <a:latin typeface="Arial" charset="0"/>
                <a:ea typeface="ＭＳ Ｐゴシック" charset="0"/>
                <a:cs typeface="Arial" charset="0"/>
              </a:rPr>
              <a:t> to program owner’s </a:t>
            </a:r>
            <a:r>
              <a:rPr lang="en-US" sz="2000" b="0" dirty="0" err="1" smtClean="0">
                <a:latin typeface="Arial" charset="0"/>
                <a:ea typeface="ＭＳ Ｐゴシック" charset="0"/>
                <a:cs typeface="Arial" charset="0"/>
              </a:rPr>
              <a:t>uid</a:t>
            </a:r>
            <a:r>
              <a:rPr lang="en-US" sz="2000" b="0" dirty="0" smtClean="0">
                <a:latin typeface="Arial" charset="0"/>
                <a:ea typeface="ＭＳ Ｐゴシック" charset="0"/>
                <a:cs typeface="Arial" charset="0"/>
              </a:rPr>
              <a:t> on exec.</a:t>
            </a:r>
          </a:p>
          <a:p>
            <a:r>
              <a:rPr lang="en-US" sz="2000" b="0" dirty="0" smtClean="0">
                <a:latin typeface="Arial" charset="0"/>
                <a:ea typeface="ＭＳ Ｐゴシック" charset="0"/>
                <a:cs typeface="Arial" charset="0"/>
              </a:rPr>
              <a:t>This is called </a:t>
            </a:r>
            <a:r>
              <a:rPr lang="en-US" sz="2000" dirty="0" err="1" smtClean="0">
                <a:solidFill>
                  <a:srgbClr val="800000"/>
                </a:solidFill>
                <a:latin typeface="Arial" charset="0"/>
                <a:ea typeface="ＭＳ Ｐゴシック" charset="0"/>
                <a:cs typeface="Arial" charset="0"/>
              </a:rPr>
              <a:t>setuid</a:t>
            </a:r>
            <a:r>
              <a:rPr lang="en-US" sz="2000" dirty="0" smtClean="0">
                <a:latin typeface="Arial" charset="0"/>
                <a:ea typeface="ＭＳ Ｐゴシック" charset="0"/>
                <a:cs typeface="Arial" charset="0"/>
              </a:rPr>
              <a:t> </a:t>
            </a:r>
            <a:r>
              <a:rPr lang="en-US" sz="2000" dirty="0" smtClean="0">
                <a:solidFill>
                  <a:srgbClr val="800000"/>
                </a:solidFill>
                <a:latin typeface="Arial" charset="0"/>
                <a:ea typeface="ＭＳ Ｐゴシック" charset="0"/>
                <a:cs typeface="Arial" charset="0"/>
              </a:rPr>
              <a:t>bit</a:t>
            </a:r>
            <a:r>
              <a:rPr lang="en-US" sz="2000" b="0" dirty="0" smtClean="0">
                <a:latin typeface="Arial" charset="0"/>
                <a:ea typeface="ＭＳ Ｐゴシック" charset="0"/>
                <a:cs typeface="Arial" charset="0"/>
              </a:rPr>
              <a:t>.  Some call it the most important innovation of Unix.</a:t>
            </a:r>
          </a:p>
          <a:p>
            <a:r>
              <a:rPr lang="en-US" sz="2000" b="0" dirty="0" smtClean="0">
                <a:latin typeface="Arial" charset="0"/>
                <a:ea typeface="ＭＳ Ｐゴシック" charset="0"/>
                <a:cs typeface="Arial" charset="0"/>
              </a:rPr>
              <a:t>It enables users to request protected ops by running secure programs.</a:t>
            </a:r>
          </a:p>
          <a:p>
            <a:r>
              <a:rPr lang="en-US" sz="2000" b="0" dirty="0" smtClean="0">
                <a:latin typeface="Arial" charset="0"/>
                <a:ea typeface="ＭＳ Ｐゴシック" charset="0"/>
                <a:cs typeface="Arial" charset="0"/>
              </a:rPr>
              <a:t>The user cannot choose the code: only the program owner can choose the code to run with the owner’s </a:t>
            </a:r>
            <a:r>
              <a:rPr lang="en-US" sz="2000" b="0" dirty="0" err="1" smtClean="0">
                <a:latin typeface="Arial" charset="0"/>
                <a:ea typeface="ＭＳ Ｐゴシック" charset="0"/>
                <a:cs typeface="Arial" charset="0"/>
              </a:rPr>
              <a:t>uid</a:t>
            </a:r>
            <a:r>
              <a:rPr lang="en-US" sz="2000" b="0" dirty="0" smtClean="0">
                <a:latin typeface="Arial" charset="0"/>
                <a:ea typeface="ＭＳ Ｐゴシック" charset="0"/>
                <a:cs typeface="Arial" charset="0"/>
              </a:rPr>
              <a:t>.</a:t>
            </a:r>
          </a:p>
          <a:p>
            <a:r>
              <a:rPr lang="en-US" sz="2000" b="0" dirty="0" smtClean="0">
                <a:latin typeface="Arial" charset="0"/>
                <a:ea typeface="ＭＳ Ｐゴシック" charset="0"/>
                <a:cs typeface="Arial" charset="0"/>
              </a:rPr>
              <a:t>Parent cannot subvert/control a child after program launch: a property of Unix </a:t>
            </a:r>
            <a:r>
              <a:rPr lang="en-US" sz="2000" dirty="0" smtClean="0">
                <a:latin typeface="Arial" charset="0"/>
                <a:ea typeface="ＭＳ Ｐゴシック" charset="0"/>
                <a:cs typeface="Arial" charset="0"/>
              </a:rPr>
              <a:t>exec</a:t>
            </a:r>
            <a:r>
              <a:rPr lang="en-US" sz="2000" b="0" dirty="0" smtClean="0">
                <a:latin typeface="Arial" charset="0"/>
                <a:ea typeface="ＭＳ Ｐゴシック" charset="0"/>
                <a:cs typeface="Arial" charset="0"/>
              </a:rPr>
              <a:t>.</a:t>
            </a:r>
            <a:endParaRPr lang="en-US" sz="2000" b="0" dirty="0">
              <a:latin typeface="Arial" charset="0"/>
              <a:ea typeface="ＭＳ Ｐゴシック" charset="0"/>
              <a:cs typeface="Arial" charset="0"/>
            </a:endParaRPr>
          </a:p>
        </p:txBody>
      </p:sp>
    </p:spTree>
    <p:extLst>
      <p:ext uri="{BB962C8B-B14F-4D97-AF65-F5344CB8AC3E}">
        <p14:creationId xmlns:p14="http://schemas.microsoft.com/office/powerpoint/2010/main" val="24963246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292"/>
          <p:cNvCxnSpPr>
            <a:cxnSpLocks noChangeShapeType="1"/>
          </p:cNvCxnSpPr>
          <p:nvPr/>
        </p:nvCxnSpPr>
        <p:spPr bwMode="auto">
          <a:xfrm flipV="1">
            <a:off x="2247900" y="4038600"/>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86017" name="Title 1"/>
          <p:cNvSpPr>
            <a:spLocks noGrp="1"/>
          </p:cNvSpPr>
          <p:nvPr>
            <p:ph type="title"/>
          </p:nvPr>
        </p:nvSpPr>
        <p:spPr/>
        <p:txBody>
          <a:bodyPr/>
          <a:lstStyle/>
          <a:p>
            <a:r>
              <a:rPr lang="en-US" dirty="0" smtClean="0">
                <a:latin typeface="Arial" charset="0"/>
                <a:ea typeface="ＭＳ Ｐゴシック" charset="0"/>
                <a:cs typeface="Arial" charset="0"/>
              </a:rPr>
              <a:t>Protected programs</a:t>
            </a:r>
            <a:endParaRPr lang="en-US" dirty="0">
              <a:latin typeface="Arial" charset="0"/>
              <a:ea typeface="ＭＳ Ｐゴシック" charset="0"/>
              <a:cs typeface="Arial" charset="0"/>
            </a:endParaRPr>
          </a:p>
        </p:txBody>
      </p:sp>
      <p:sp>
        <p:nvSpPr>
          <p:cNvPr id="3" name="Rectangle 2"/>
          <p:cNvSpPr/>
          <p:nvPr/>
        </p:nvSpPr>
        <p:spPr bwMode="auto">
          <a:xfrm>
            <a:off x="1676400" y="2632075"/>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0" name="Text Box 49"/>
          <p:cNvSpPr txBox="1">
            <a:spLocks noChangeArrowheads="1"/>
          </p:cNvSpPr>
          <p:nvPr/>
        </p:nvSpPr>
        <p:spPr bwMode="auto">
          <a:xfrm>
            <a:off x="1714500" y="2690813"/>
            <a:ext cx="1143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login</a:t>
            </a:r>
            <a:endParaRPr lang="en-US" sz="2000">
              <a:solidFill>
                <a:srgbClr val="800080"/>
              </a:solidFill>
              <a:cs typeface="Arial" charset="0"/>
            </a:endParaRPr>
          </a:p>
        </p:txBody>
      </p:sp>
      <p:sp>
        <p:nvSpPr>
          <p:cNvPr id="5" name="Rectangle 4"/>
          <p:cNvSpPr/>
          <p:nvPr/>
        </p:nvSpPr>
        <p:spPr bwMode="auto">
          <a:xfrm>
            <a:off x="1676400" y="3546475"/>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2" name="Text Box 49"/>
          <p:cNvSpPr txBox="1">
            <a:spLocks noChangeArrowheads="1"/>
          </p:cNvSpPr>
          <p:nvPr/>
        </p:nvSpPr>
        <p:spPr bwMode="auto">
          <a:xfrm>
            <a:off x="1714500" y="36036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shell</a:t>
            </a:r>
            <a:endParaRPr lang="en-US" sz="2000">
              <a:solidFill>
                <a:srgbClr val="800080"/>
              </a:solidFill>
              <a:cs typeface="Arial" charset="0"/>
            </a:endParaRPr>
          </a:p>
        </p:txBody>
      </p:sp>
      <p:cxnSp>
        <p:nvCxnSpPr>
          <p:cNvPr id="86023" name="Straight Connector 292"/>
          <p:cNvCxnSpPr>
            <a:cxnSpLocks noChangeShapeType="1"/>
            <a:endCxn id="3" idx="2"/>
          </p:cNvCxnSpPr>
          <p:nvPr/>
        </p:nvCxnSpPr>
        <p:spPr bwMode="auto">
          <a:xfrm flipV="1">
            <a:off x="2247900" y="3165475"/>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8" name="Rectangle 7"/>
          <p:cNvSpPr/>
          <p:nvPr/>
        </p:nvSpPr>
        <p:spPr bwMode="auto">
          <a:xfrm>
            <a:off x="1676400" y="57912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6025" name="Text Box 49"/>
          <p:cNvSpPr txBox="1">
            <a:spLocks noChangeArrowheads="1"/>
          </p:cNvSpPr>
          <p:nvPr/>
        </p:nvSpPr>
        <p:spPr bwMode="auto">
          <a:xfrm>
            <a:off x="1714500" y="58483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0000"/>
                </a:solidFill>
                <a:cs typeface="Arial" charset="0"/>
              </a:rPr>
              <a:t>tool</a:t>
            </a:r>
            <a:endParaRPr lang="en-US" sz="2000">
              <a:solidFill>
                <a:srgbClr val="800080"/>
              </a:solidFill>
              <a:cs typeface="Arial" charset="0"/>
            </a:endParaRPr>
          </a:p>
        </p:txBody>
      </p:sp>
      <p:cxnSp>
        <p:nvCxnSpPr>
          <p:cNvPr id="86026" name="Straight Connector 292"/>
          <p:cNvCxnSpPr>
            <a:cxnSpLocks noChangeShapeType="1"/>
            <a:endCxn id="32" idx="2"/>
          </p:cNvCxnSpPr>
          <p:nvPr/>
        </p:nvCxnSpPr>
        <p:spPr bwMode="auto">
          <a:xfrm flipV="1">
            <a:off x="2247900" y="4953000"/>
            <a:ext cx="0" cy="8382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86027" name="Straight Connector 292"/>
          <p:cNvCxnSpPr>
            <a:cxnSpLocks noChangeShapeType="1"/>
          </p:cNvCxnSpPr>
          <p:nvPr/>
        </p:nvCxnSpPr>
        <p:spPr bwMode="auto">
          <a:xfrm flipV="1">
            <a:off x="2247900" y="2251075"/>
            <a:ext cx="0" cy="3810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2" name="Rectangle 11"/>
          <p:cNvSpPr/>
          <p:nvPr/>
        </p:nvSpPr>
        <p:spPr>
          <a:xfrm>
            <a:off x="1371600" y="2251075"/>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log in</a:t>
            </a:r>
            <a:endParaRPr lang="en-US" sz="3600" kern="0" dirty="0">
              <a:solidFill>
                <a:schemeClr val="accent3"/>
              </a:solidFill>
            </a:endParaRPr>
          </a:p>
        </p:txBody>
      </p:sp>
      <p:sp>
        <p:nvSpPr>
          <p:cNvPr id="13" name="Rectangle 12"/>
          <p:cNvSpPr/>
          <p:nvPr/>
        </p:nvSpPr>
        <p:spPr>
          <a:xfrm>
            <a:off x="152400" y="3184525"/>
            <a:ext cx="3124200" cy="805605"/>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a:t>
            </a:r>
            <a:r>
              <a:rPr lang="en-US" sz="1800" kern="0" dirty="0" smtClean="0">
                <a:solidFill>
                  <a:schemeClr val="accent3"/>
                </a:solidFill>
              </a:rPr>
              <a:t>ork</a:t>
            </a:r>
          </a:p>
          <a:p>
            <a:pPr defTabSz="914400" fontAlgn="auto">
              <a:lnSpc>
                <a:spcPct val="85000"/>
              </a:lnSpc>
              <a:spcBef>
                <a:spcPts val="0"/>
              </a:spcBef>
              <a:spcAft>
                <a:spcPts val="0"/>
              </a:spcAft>
              <a:defRPr/>
            </a:pPr>
            <a:r>
              <a:rPr lang="en-US" sz="1800" kern="0" dirty="0" err="1" smtClean="0">
                <a:solidFill>
                  <a:schemeClr val="accent3"/>
                </a:solidFill>
              </a:rPr>
              <a:t>setuid</a:t>
            </a:r>
            <a:r>
              <a:rPr lang="en-US" sz="1800" kern="0" dirty="0">
                <a:solidFill>
                  <a:schemeClr val="accent3"/>
                </a:solidFill>
              </a:rPr>
              <a:t>(“</a:t>
            </a:r>
            <a:r>
              <a:rPr lang="en-US" sz="1800" kern="0" dirty="0" err="1">
                <a:solidFill>
                  <a:schemeClr val="accent3"/>
                </a:solidFill>
              </a:rPr>
              <a:t>alice</a:t>
            </a:r>
            <a:r>
              <a:rPr lang="en-US" sz="1800" kern="0" dirty="0">
                <a:solidFill>
                  <a:schemeClr val="accent3"/>
                </a:solidFill>
              </a:rPr>
              <a:t>”</a:t>
            </a:r>
            <a:r>
              <a:rPr lang="en-US" sz="1800" kern="0" dirty="0" smtClean="0">
                <a:solidFill>
                  <a:schemeClr val="accent3"/>
                </a:solidFill>
              </a:rPr>
              <a:t>)</a:t>
            </a:r>
          </a:p>
          <a:p>
            <a:pPr defTabSz="914400" fontAlgn="auto">
              <a:lnSpc>
                <a:spcPct val="85000"/>
              </a:lnSpc>
              <a:spcBef>
                <a:spcPts val="0"/>
              </a:spcBef>
              <a:spcAft>
                <a:spcPts val="0"/>
              </a:spcAft>
              <a:defRPr/>
            </a:pPr>
            <a:r>
              <a:rPr lang="en-US" sz="1800" kern="0" dirty="0" smtClean="0">
                <a:solidFill>
                  <a:schemeClr val="accent3"/>
                </a:solidFill>
              </a:rPr>
              <a:t>exec</a:t>
            </a:r>
            <a:endParaRPr lang="en-US" sz="3200" kern="0" dirty="0">
              <a:solidFill>
                <a:schemeClr val="accent3"/>
              </a:solidFill>
            </a:endParaRPr>
          </a:p>
        </p:txBody>
      </p:sp>
      <p:sp>
        <p:nvSpPr>
          <p:cNvPr id="14" name="Rectangle 13"/>
          <p:cNvSpPr/>
          <p:nvPr/>
        </p:nvSpPr>
        <p:spPr>
          <a:xfrm>
            <a:off x="152400" y="4572000"/>
            <a:ext cx="1371600" cy="570156"/>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chemeClr val="accent3"/>
                </a:solidFill>
              </a:rPr>
              <a:t>fork/exec</a:t>
            </a:r>
          </a:p>
          <a:p>
            <a:pPr defTabSz="914400" fontAlgn="auto">
              <a:lnSpc>
                <a:spcPct val="85000"/>
              </a:lnSpc>
              <a:spcBef>
                <a:spcPts val="0"/>
              </a:spcBef>
              <a:spcAft>
                <a:spcPts val="0"/>
              </a:spcAft>
              <a:defRPr/>
            </a:pPr>
            <a:r>
              <a:rPr lang="en-US" sz="1800" b="1" kern="0" dirty="0" err="1">
                <a:solidFill>
                  <a:schemeClr val="accent3"/>
                </a:solidFill>
              </a:rPr>
              <a:t>u</a:t>
            </a:r>
            <a:r>
              <a:rPr lang="en-US" sz="1800" b="1" kern="0" dirty="0" err="1" smtClean="0">
                <a:solidFill>
                  <a:schemeClr val="accent3"/>
                </a:solidFill>
              </a:rPr>
              <a:t>id</a:t>
            </a:r>
            <a:r>
              <a:rPr lang="en-US" sz="1800" b="1" kern="0" dirty="0" smtClean="0">
                <a:solidFill>
                  <a:schemeClr val="accent3"/>
                </a:solidFill>
              </a:rPr>
              <a:t> = 0 </a:t>
            </a:r>
            <a:endParaRPr lang="en-US" sz="3200" b="1" kern="0" dirty="0">
              <a:solidFill>
                <a:schemeClr val="accent3"/>
              </a:solidFill>
            </a:endParaRPr>
          </a:p>
        </p:txBody>
      </p:sp>
      <p:sp>
        <p:nvSpPr>
          <p:cNvPr id="15" name="Rectangle 14"/>
          <p:cNvSpPr/>
          <p:nvPr/>
        </p:nvSpPr>
        <p:spPr>
          <a:xfrm>
            <a:off x="1676400" y="6370638"/>
            <a:ext cx="1676400" cy="334962"/>
          </a:xfrm>
          <a:prstGeom prst="rect">
            <a:avLst/>
          </a:prstGeom>
        </p:spPr>
        <p:txBody>
          <a:bodyPr>
            <a:spAutoFit/>
          </a:bodyPr>
          <a:lstStyle/>
          <a:p>
            <a:pPr defTabSz="914400" fontAlgn="auto">
              <a:lnSpc>
                <a:spcPct val="85000"/>
              </a:lnSpc>
              <a:spcBef>
                <a:spcPts val="0"/>
              </a:spcBef>
              <a:spcAft>
                <a:spcPts val="0"/>
              </a:spcAft>
              <a:defRPr/>
            </a:pPr>
            <a:r>
              <a:rPr lang="en-US" sz="1800" kern="0" dirty="0" err="1">
                <a:solidFill>
                  <a:schemeClr val="tx1"/>
                </a:solidFill>
              </a:rPr>
              <a:t>uid</a:t>
            </a:r>
            <a:r>
              <a:rPr lang="en-US" sz="1800" kern="0" dirty="0">
                <a:solidFill>
                  <a:schemeClr val="tx1"/>
                </a:solidFill>
              </a:rPr>
              <a:t>=</a:t>
            </a:r>
            <a:r>
              <a:rPr lang="en-US" sz="1800" kern="0" dirty="0" smtClean="0">
                <a:solidFill>
                  <a:schemeClr val="tx1"/>
                </a:solidFill>
              </a:rPr>
              <a:t>“root”</a:t>
            </a:r>
            <a:endParaRPr lang="en-US" sz="3200" kern="0" dirty="0">
              <a:solidFill>
                <a:schemeClr val="tx1"/>
              </a:solidFill>
            </a:endParaRPr>
          </a:p>
        </p:txBody>
      </p:sp>
      <p:grpSp>
        <p:nvGrpSpPr>
          <p:cNvPr id="86034" name="Group 11"/>
          <p:cNvGrpSpPr>
            <a:grpSpLocks/>
          </p:cNvGrpSpPr>
          <p:nvPr/>
        </p:nvGrpSpPr>
        <p:grpSpPr bwMode="auto">
          <a:xfrm>
            <a:off x="2058988" y="1447800"/>
            <a:ext cx="531812" cy="650875"/>
            <a:chOff x="1970088" y="3170238"/>
            <a:chExt cx="1152525" cy="2058987"/>
          </a:xfrm>
        </p:grpSpPr>
        <p:sp>
          <p:nvSpPr>
            <p:cNvPr id="20"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1"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2"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5"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8" name="Rectangle 27"/>
          <p:cNvSpPr/>
          <p:nvPr/>
        </p:nvSpPr>
        <p:spPr>
          <a:xfrm>
            <a:off x="1371600" y="1522413"/>
            <a:ext cx="8382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Alice</a:t>
            </a:r>
            <a:endParaRPr lang="en-US" sz="3600" kern="0" dirty="0">
              <a:solidFill>
                <a:schemeClr val="accent3"/>
              </a:solidFill>
            </a:endParaRPr>
          </a:p>
        </p:txBody>
      </p:sp>
      <p:sp>
        <p:nvSpPr>
          <p:cNvPr id="2" name="Rectangle 1"/>
          <p:cNvSpPr/>
          <p:nvPr/>
        </p:nvSpPr>
        <p:spPr>
          <a:xfrm>
            <a:off x="3733800" y="5791200"/>
            <a:ext cx="5029200" cy="923330"/>
          </a:xfrm>
          <a:prstGeom prst="rect">
            <a:avLst/>
          </a:prstGeom>
        </p:spPr>
        <p:txBody>
          <a:bodyPr wrap="square">
            <a:spAutoFit/>
          </a:bodyPr>
          <a:lstStyle/>
          <a:p>
            <a:pPr>
              <a:buClr>
                <a:srgbClr val="000000"/>
              </a:buClr>
              <a:buSzPct val="100000"/>
            </a:pPr>
            <a:r>
              <a:rPr lang="en-US" sz="1800" u="sng" dirty="0" smtClean="0">
                <a:solidFill>
                  <a:srgbClr val="0000FF"/>
                </a:solidFill>
              </a:rPr>
              <a:t>Example</a:t>
            </a:r>
            <a:r>
              <a:rPr lang="en-US" sz="1800" dirty="0" smtClean="0">
                <a:solidFill>
                  <a:srgbClr val="0000FF"/>
                </a:solidFill>
              </a:rPr>
              <a:t>: </a:t>
            </a:r>
            <a:r>
              <a:rPr lang="en-US" sz="1800" b="1" dirty="0" err="1" smtClean="0">
                <a:solidFill>
                  <a:srgbClr val="0000FF"/>
                </a:solidFill>
              </a:rPr>
              <a:t>sudo</a:t>
            </a:r>
            <a:r>
              <a:rPr lang="en-US" sz="1800" dirty="0" smtClean="0">
                <a:solidFill>
                  <a:srgbClr val="0000FF"/>
                </a:solidFill>
              </a:rPr>
              <a:t> program runs as root, checks user authorization to act as </a:t>
            </a:r>
            <a:r>
              <a:rPr lang="en-US" sz="1800" dirty="0" err="1" smtClean="0">
                <a:solidFill>
                  <a:srgbClr val="0000FF"/>
                </a:solidFill>
              </a:rPr>
              <a:t>superuser</a:t>
            </a:r>
            <a:r>
              <a:rPr lang="en-US" sz="1800" dirty="0" smtClean="0">
                <a:solidFill>
                  <a:srgbClr val="0000FF"/>
                </a:solidFill>
              </a:rPr>
              <a:t>, and (if allowed) executes requested command as root.</a:t>
            </a:r>
            <a:endParaRPr lang="en-US" sz="1800" dirty="0">
              <a:solidFill>
                <a:srgbClr val="0000FF"/>
              </a:solidFill>
            </a:endParaRPr>
          </a:p>
        </p:txBody>
      </p:sp>
      <p:pic>
        <p:nvPicPr>
          <p:cNvPr id="29" name="Picture 28"/>
          <p:cNvPicPr>
            <a:picLocks noChangeAspect="1"/>
          </p:cNvPicPr>
          <p:nvPr/>
        </p:nvPicPr>
        <p:blipFill>
          <a:blip r:embed="rId2"/>
          <a:stretch>
            <a:fillRect/>
          </a:stretch>
        </p:blipFill>
        <p:spPr>
          <a:xfrm>
            <a:off x="3595672" y="1447800"/>
            <a:ext cx="4862528" cy="4038600"/>
          </a:xfrm>
          <a:prstGeom prst="rect">
            <a:avLst/>
          </a:prstGeom>
        </p:spPr>
      </p:pic>
      <p:sp>
        <p:nvSpPr>
          <p:cNvPr id="30" name="Rectangle 29"/>
          <p:cNvSpPr/>
          <p:nvPr/>
        </p:nvSpPr>
        <p:spPr>
          <a:xfrm>
            <a:off x="152400" y="5250951"/>
            <a:ext cx="3124200" cy="570156"/>
          </a:xfrm>
          <a:prstGeom prst="rect">
            <a:avLst/>
          </a:prstGeom>
        </p:spPr>
        <p:txBody>
          <a:bodyPr>
            <a:spAutoFit/>
          </a:bodyPr>
          <a:lstStyle/>
          <a:p>
            <a:pPr defTabSz="914400" fontAlgn="auto">
              <a:lnSpc>
                <a:spcPct val="85000"/>
              </a:lnSpc>
              <a:spcBef>
                <a:spcPts val="0"/>
              </a:spcBef>
              <a:spcAft>
                <a:spcPts val="0"/>
              </a:spcAft>
              <a:defRPr/>
            </a:pPr>
            <a:r>
              <a:rPr lang="en-US" sz="1800" kern="0" dirty="0">
                <a:solidFill>
                  <a:schemeClr val="accent3"/>
                </a:solidFill>
              </a:rPr>
              <a:t>f</a:t>
            </a:r>
            <a:r>
              <a:rPr lang="en-US" sz="1800" kern="0" dirty="0" smtClean="0">
                <a:solidFill>
                  <a:schemeClr val="accent3"/>
                </a:solidFill>
              </a:rPr>
              <a:t>ork</a:t>
            </a:r>
          </a:p>
          <a:p>
            <a:pPr defTabSz="914400" fontAlgn="auto">
              <a:lnSpc>
                <a:spcPct val="85000"/>
              </a:lnSpc>
              <a:spcBef>
                <a:spcPts val="0"/>
              </a:spcBef>
              <a:spcAft>
                <a:spcPts val="0"/>
              </a:spcAft>
              <a:defRPr/>
            </a:pPr>
            <a:r>
              <a:rPr lang="en-US" sz="1800" kern="0" dirty="0" smtClean="0">
                <a:solidFill>
                  <a:schemeClr val="accent3"/>
                </a:solidFill>
              </a:rPr>
              <a:t>exec(“tool”)</a:t>
            </a:r>
            <a:endParaRPr lang="en-US" sz="3200" kern="0" dirty="0">
              <a:solidFill>
                <a:schemeClr val="accent3"/>
              </a:solidFill>
            </a:endParaRPr>
          </a:p>
        </p:txBody>
      </p:sp>
      <p:sp>
        <p:nvSpPr>
          <p:cNvPr id="32" name="Rectangle 31"/>
          <p:cNvSpPr/>
          <p:nvPr/>
        </p:nvSpPr>
        <p:spPr bwMode="auto">
          <a:xfrm>
            <a:off x="1676400" y="4419600"/>
            <a:ext cx="11430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33" name="Text Box 49"/>
          <p:cNvSpPr txBox="1">
            <a:spLocks noChangeArrowheads="1"/>
          </p:cNvSpPr>
          <p:nvPr/>
        </p:nvSpPr>
        <p:spPr bwMode="auto">
          <a:xfrm>
            <a:off x="1714500" y="44767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err="1" smtClean="0">
                <a:solidFill>
                  <a:srgbClr val="000000"/>
                </a:solidFill>
                <a:cs typeface="Arial" charset="0"/>
              </a:rPr>
              <a:t>sudo</a:t>
            </a:r>
            <a:endParaRPr lang="en-US" sz="2000" b="1" dirty="0">
              <a:solidFill>
                <a:srgbClr val="800080"/>
              </a:solidFill>
              <a:cs typeface="Arial" charset="0"/>
            </a:endParaRPr>
          </a:p>
        </p:txBody>
      </p:sp>
      <p:sp>
        <p:nvSpPr>
          <p:cNvPr id="4" name="TextBox 3"/>
          <p:cNvSpPr txBox="1"/>
          <p:nvPr/>
        </p:nvSpPr>
        <p:spPr>
          <a:xfrm>
            <a:off x="7086600" y="5029200"/>
            <a:ext cx="1330386" cy="400110"/>
          </a:xfrm>
          <a:prstGeom prst="rect">
            <a:avLst/>
          </a:prstGeom>
          <a:noFill/>
        </p:spPr>
        <p:txBody>
          <a:bodyPr wrap="none" rtlCol="0">
            <a:spAutoFit/>
          </a:bodyPr>
          <a:lstStyle/>
          <a:p>
            <a:r>
              <a:rPr lang="en-US" sz="2000" i="1" dirty="0" err="1">
                <a:solidFill>
                  <a:schemeClr val="tx1"/>
                </a:solidFill>
              </a:rPr>
              <a:t>x</a:t>
            </a:r>
            <a:r>
              <a:rPr lang="en-US" sz="2000" i="1" dirty="0" err="1" smtClean="0">
                <a:solidFill>
                  <a:schemeClr val="tx1"/>
                </a:solidFill>
              </a:rPr>
              <a:t>kcd.com</a:t>
            </a:r>
            <a:endParaRPr lang="en-US" sz="2000" i="1" dirty="0">
              <a:solidFill>
                <a:schemeClr val="tx1"/>
              </a:solidFill>
            </a:endParaRPr>
          </a:p>
        </p:txBody>
      </p:sp>
      <p:sp>
        <p:nvSpPr>
          <p:cNvPr id="35" name="Rectangle 34"/>
          <p:cNvSpPr/>
          <p:nvPr/>
        </p:nvSpPr>
        <p:spPr>
          <a:xfrm>
            <a:off x="76200" y="4114800"/>
            <a:ext cx="1371600" cy="334707"/>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chemeClr val="accent3"/>
                </a:solidFill>
              </a:rPr>
              <a:t>“</a:t>
            </a:r>
            <a:r>
              <a:rPr lang="en-US" sz="1800" kern="0" dirty="0" err="1" smtClean="0">
                <a:solidFill>
                  <a:schemeClr val="accent3"/>
                </a:solidFill>
              </a:rPr>
              <a:t>sudo</a:t>
            </a:r>
            <a:r>
              <a:rPr lang="en-US" sz="1800" kern="0" dirty="0" smtClean="0">
                <a:solidFill>
                  <a:schemeClr val="accent3"/>
                </a:solidFill>
              </a:rPr>
              <a:t> tool”</a:t>
            </a:r>
            <a:endParaRPr lang="en-US" sz="3200" b="1" kern="0" dirty="0">
              <a:solidFill>
                <a:schemeClr val="accent3"/>
              </a:solidFill>
            </a:endParaRPr>
          </a:p>
        </p:txBody>
      </p:sp>
      <p:sp>
        <p:nvSpPr>
          <p:cNvPr id="36" name="Rectangle 35"/>
          <p:cNvSpPr/>
          <p:nvPr/>
        </p:nvSpPr>
        <p:spPr>
          <a:xfrm>
            <a:off x="3581400" y="5486400"/>
            <a:ext cx="3703683" cy="307777"/>
          </a:xfrm>
          <a:prstGeom prst="rect">
            <a:avLst/>
          </a:prstGeom>
        </p:spPr>
        <p:txBody>
          <a:bodyPr wrap="none">
            <a:spAutoFit/>
          </a:bodyPr>
          <a:lstStyle/>
          <a:p>
            <a:r>
              <a:rPr lang="en-US" sz="1400" dirty="0" smtClean="0">
                <a:solidFill>
                  <a:srgbClr val="00264D"/>
                </a:solidFill>
              </a:rPr>
              <a:t>With great power comes great responsibility.</a:t>
            </a:r>
            <a:endParaRPr lang="en-US" sz="1400" dirty="0">
              <a:solidFill>
                <a:srgbClr val="00264D"/>
              </a:solidFill>
            </a:endParaRPr>
          </a:p>
        </p:txBody>
      </p:sp>
    </p:spTree>
    <p:extLst>
      <p:ext uri="{BB962C8B-B14F-4D97-AF65-F5344CB8AC3E}">
        <p14:creationId xmlns:p14="http://schemas.microsoft.com/office/powerpoint/2010/main" val="39896702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 of </a:t>
            </a:r>
            <a:r>
              <a:rPr lang="en-US" dirty="0" err="1" smtClean="0"/>
              <a:t>setuid</a:t>
            </a:r>
            <a:endParaRPr lang="en-US" dirty="0"/>
          </a:p>
        </p:txBody>
      </p:sp>
      <p:sp>
        <p:nvSpPr>
          <p:cNvPr id="3" name="Content Placeholder 2"/>
          <p:cNvSpPr>
            <a:spLocks noGrp="1"/>
          </p:cNvSpPr>
          <p:nvPr>
            <p:ph idx="1"/>
          </p:nvPr>
        </p:nvSpPr>
        <p:spPr>
          <a:xfrm>
            <a:off x="457200" y="1524000"/>
            <a:ext cx="8226425" cy="4111625"/>
          </a:xfrm>
        </p:spPr>
        <p:txBody>
          <a:bodyPr/>
          <a:lstStyle/>
          <a:p>
            <a:r>
              <a:rPr lang="en-US" sz="2400" b="0" dirty="0" smtClean="0"/>
              <a:t>The </a:t>
            </a:r>
            <a:r>
              <a:rPr lang="en-US" sz="2400" dirty="0" err="1" smtClean="0"/>
              <a:t>setuid</a:t>
            </a:r>
            <a:r>
              <a:rPr lang="en-US" sz="2400" dirty="0" smtClean="0"/>
              <a:t> bit</a:t>
            </a:r>
            <a:r>
              <a:rPr lang="en-US" sz="2400" b="0" dirty="0" smtClean="0"/>
              <a:t> is best seen as a mechanism for programs to function as </a:t>
            </a:r>
            <a:r>
              <a:rPr lang="en-US" sz="2400" dirty="0" smtClean="0"/>
              <a:t>reference monitors</a:t>
            </a:r>
            <a:r>
              <a:rPr lang="en-US" sz="2400" b="0" dirty="0" smtClean="0"/>
              <a:t>.</a:t>
            </a:r>
          </a:p>
          <a:p>
            <a:r>
              <a:rPr lang="en-US" sz="2400" b="0" dirty="0" smtClean="0"/>
              <a:t>A </a:t>
            </a:r>
            <a:r>
              <a:rPr lang="en-US" sz="2400" b="0" dirty="0" err="1" smtClean="0"/>
              <a:t>setuid</a:t>
            </a:r>
            <a:r>
              <a:rPr lang="en-US" sz="2400" b="0" dirty="0" smtClean="0"/>
              <a:t> program can govern access to files.</a:t>
            </a:r>
          </a:p>
          <a:p>
            <a:pPr lvl="1"/>
            <a:r>
              <a:rPr lang="en-US" sz="2000" b="0" dirty="0" smtClean="0"/>
              <a:t>Protect the files with the program owner’s </a:t>
            </a:r>
            <a:r>
              <a:rPr lang="en-US" sz="2000" b="0" dirty="0" err="1" smtClean="0"/>
              <a:t>uid</a:t>
            </a:r>
            <a:r>
              <a:rPr lang="en-US" sz="2000" b="0" dirty="0" smtClean="0"/>
              <a:t>.</a:t>
            </a:r>
          </a:p>
          <a:p>
            <a:pPr lvl="1"/>
            <a:r>
              <a:rPr lang="en-US" sz="2000" b="0" dirty="0" smtClean="0"/>
              <a:t>Make them inaccessible to other users.</a:t>
            </a:r>
          </a:p>
          <a:p>
            <a:pPr lvl="1"/>
            <a:r>
              <a:rPr lang="en-US" sz="2000" b="0" dirty="0" smtClean="0"/>
              <a:t>Other users can access them via the </a:t>
            </a:r>
            <a:r>
              <a:rPr lang="en-US" sz="2000" b="0" dirty="0" err="1" smtClean="0"/>
              <a:t>setuid</a:t>
            </a:r>
            <a:r>
              <a:rPr lang="en-US" sz="2000" b="0" dirty="0" smtClean="0"/>
              <a:t> program.</a:t>
            </a:r>
          </a:p>
          <a:p>
            <a:pPr lvl="1"/>
            <a:r>
              <a:rPr lang="en-US" sz="2000" b="0" dirty="0" smtClean="0"/>
              <a:t>But only in the manner permitted by the program.</a:t>
            </a:r>
          </a:p>
          <a:p>
            <a:pPr lvl="1"/>
            <a:r>
              <a:rPr lang="en-US" sz="2000" b="0" dirty="0" smtClean="0"/>
              <a:t>Example: “moo accounting problem” in 1974 paper (cryptic)</a:t>
            </a:r>
          </a:p>
          <a:p>
            <a:r>
              <a:rPr lang="en-US" sz="2400" b="0" dirty="0" smtClean="0"/>
              <a:t>What is the reference monitor’s “isolation boundary”?  What protects it from its callers</a:t>
            </a:r>
            <a:r>
              <a:rPr lang="en-US" sz="2400" b="0" dirty="0" smtClean="0"/>
              <a:t>?</a:t>
            </a:r>
          </a:p>
          <a:p>
            <a:r>
              <a:rPr lang="en-US" sz="2400" dirty="0" smtClean="0"/>
              <a:t>Note</a:t>
            </a:r>
            <a:r>
              <a:rPr lang="en-US" sz="2400" b="0" dirty="0" smtClean="0"/>
              <a:t>: </a:t>
            </a:r>
            <a:r>
              <a:rPr lang="en-US" sz="2400" b="0" dirty="0" err="1" smtClean="0"/>
              <a:t>setuid</a:t>
            </a:r>
            <a:r>
              <a:rPr lang="en-US" sz="2400" b="0" dirty="0" smtClean="0"/>
              <a:t> can also be used to </a:t>
            </a:r>
            <a:r>
              <a:rPr lang="en-US" sz="2400" dirty="0" smtClean="0"/>
              <a:t>restrict</a:t>
            </a:r>
            <a:r>
              <a:rPr lang="en-US" sz="2400" b="0" dirty="0" smtClean="0"/>
              <a:t> the program’s privileges by stripping it of the user’s </a:t>
            </a:r>
            <a:r>
              <a:rPr lang="en-US" sz="2400" b="0" dirty="0" err="1" smtClean="0"/>
              <a:t>uid</a:t>
            </a:r>
            <a:r>
              <a:rPr lang="en-US" sz="2400" b="0" dirty="0" smtClean="0"/>
              <a:t>.</a:t>
            </a:r>
            <a:endParaRPr lang="en-US" sz="2400" b="0" dirty="0" smtClean="0"/>
          </a:p>
        </p:txBody>
      </p:sp>
    </p:spTree>
    <p:extLst>
      <p:ext uri="{BB962C8B-B14F-4D97-AF65-F5344CB8AC3E}">
        <p14:creationId xmlns:p14="http://schemas.microsoft.com/office/powerpoint/2010/main" val="33243711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 accounting problem</a:t>
            </a:r>
            <a:endParaRPr lang="en-US" dirty="0"/>
          </a:p>
        </p:txBody>
      </p:sp>
      <p:sp>
        <p:nvSpPr>
          <p:cNvPr id="3" name="Content Placeholder 2"/>
          <p:cNvSpPr>
            <a:spLocks noGrp="1"/>
          </p:cNvSpPr>
          <p:nvPr>
            <p:ph idx="1"/>
          </p:nvPr>
        </p:nvSpPr>
        <p:spPr/>
        <p:txBody>
          <a:bodyPr>
            <a:normAutofit/>
          </a:bodyPr>
          <a:lstStyle/>
          <a:p>
            <a:r>
              <a:rPr lang="en-US" sz="2400" dirty="0" smtClean="0"/>
              <a:t>Multi-player game called Moo</a:t>
            </a:r>
          </a:p>
          <a:p>
            <a:pPr lvl="1"/>
            <a:r>
              <a:rPr lang="en-US" sz="2000" dirty="0" smtClean="0"/>
              <a:t>Want to maintain high score in a file</a:t>
            </a:r>
          </a:p>
          <a:p>
            <a:r>
              <a:rPr lang="en-US" sz="2400" dirty="0" smtClean="0">
                <a:solidFill>
                  <a:srgbClr val="FF0000"/>
                </a:solidFill>
              </a:rPr>
              <a:t>Should players be able to update score?</a:t>
            </a:r>
          </a:p>
          <a:p>
            <a:pPr lvl="1"/>
            <a:r>
              <a:rPr lang="en-US" sz="2000" dirty="0" smtClean="0">
                <a:solidFill>
                  <a:srgbClr val="FF0000"/>
                </a:solidFill>
              </a:rPr>
              <a:t>Yes</a:t>
            </a:r>
          </a:p>
          <a:p>
            <a:r>
              <a:rPr lang="en-US" sz="2400" dirty="0" smtClean="0">
                <a:solidFill>
                  <a:srgbClr val="FF0000"/>
                </a:solidFill>
              </a:rPr>
              <a:t>Do we trust users to write file directly?</a:t>
            </a:r>
          </a:p>
          <a:p>
            <a:pPr lvl="1"/>
            <a:r>
              <a:rPr lang="en-US" sz="2000" dirty="0" smtClean="0">
                <a:solidFill>
                  <a:srgbClr val="FF0000"/>
                </a:solidFill>
              </a:rPr>
              <a:t>No, they could lie about their score</a:t>
            </a:r>
            <a:endParaRPr lang="en-US" sz="2400" dirty="0" smtClean="0">
              <a:solidFill>
                <a:srgbClr val="FF0000"/>
              </a:solidFill>
            </a:endParaRPr>
          </a:p>
          <a:p>
            <a:endParaRPr lang="en-US" sz="2400" dirty="0" smtClean="0"/>
          </a:p>
          <a:p>
            <a:endParaRPr lang="en-US" sz="2400" dirty="0"/>
          </a:p>
        </p:txBody>
      </p:sp>
      <p:sp>
        <p:nvSpPr>
          <p:cNvPr id="4" name="Folded Corner 3"/>
          <p:cNvSpPr/>
          <p:nvPr/>
        </p:nvSpPr>
        <p:spPr>
          <a:xfrm>
            <a:off x="7772401" y="3342290"/>
            <a:ext cx="914400" cy="914400"/>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1800" dirty="0" smtClean="0">
                <a:solidFill>
                  <a:prstClr val="white"/>
                </a:solidFill>
                <a:latin typeface="Calibri"/>
              </a:rPr>
              <a:t>High score</a:t>
            </a:r>
            <a:endParaRPr lang="en-US" sz="1800" dirty="0">
              <a:solidFill>
                <a:prstClr val="white"/>
              </a:solidFill>
              <a:latin typeface="Calibri"/>
            </a:endParaRPr>
          </a:p>
        </p:txBody>
      </p:sp>
      <p:sp>
        <p:nvSpPr>
          <p:cNvPr id="12" name="Rectangle 11"/>
          <p:cNvSpPr/>
          <p:nvPr/>
        </p:nvSpPr>
        <p:spPr>
          <a:xfrm>
            <a:off x="7770018" y="5211763"/>
            <a:ext cx="914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latin typeface="Calibri"/>
              </a:rPr>
              <a:t>Game client</a:t>
            </a:r>
          </a:p>
          <a:p>
            <a:pPr algn="ctr" fontAlgn="auto">
              <a:spcBef>
                <a:spcPts val="0"/>
              </a:spcBef>
              <a:spcAft>
                <a:spcPts val="0"/>
              </a:spcAft>
            </a:pPr>
            <a:r>
              <a:rPr lang="en-US" sz="1800" dirty="0" smtClean="0">
                <a:solidFill>
                  <a:prstClr val="black"/>
                </a:solidFill>
                <a:latin typeface="Calibri"/>
              </a:rPr>
              <a:t>(</a:t>
            </a:r>
            <a:r>
              <a:rPr lang="en-US" sz="1800" dirty="0" err="1" smtClean="0">
                <a:solidFill>
                  <a:prstClr val="black"/>
                </a:solidFill>
                <a:latin typeface="Calibri"/>
              </a:rPr>
              <a:t>uid</a:t>
            </a:r>
            <a:r>
              <a:rPr lang="en-US" sz="1800" dirty="0" smtClean="0">
                <a:solidFill>
                  <a:prstClr val="black"/>
                </a:solidFill>
                <a:latin typeface="Calibri"/>
              </a:rPr>
              <a:t> </a:t>
            </a:r>
            <a:r>
              <a:rPr lang="en-US" sz="1800" dirty="0" err="1" smtClean="0">
                <a:solidFill>
                  <a:prstClr val="black"/>
                </a:solidFill>
                <a:latin typeface="Calibri"/>
              </a:rPr>
              <a:t>y</a:t>
            </a:r>
            <a:r>
              <a:rPr lang="en-US" sz="1800" dirty="0" smtClean="0">
                <a:solidFill>
                  <a:prstClr val="black"/>
                </a:solidFill>
                <a:latin typeface="Calibri"/>
              </a:rPr>
              <a:t>)</a:t>
            </a:r>
            <a:endParaRPr lang="en-US" sz="1800" dirty="0">
              <a:solidFill>
                <a:prstClr val="black"/>
              </a:solidFill>
              <a:latin typeface="Calibri"/>
            </a:endParaRPr>
          </a:p>
        </p:txBody>
      </p:sp>
      <p:sp>
        <p:nvSpPr>
          <p:cNvPr id="13" name="Rectangle 12"/>
          <p:cNvSpPr/>
          <p:nvPr/>
        </p:nvSpPr>
        <p:spPr>
          <a:xfrm>
            <a:off x="7770018" y="1600200"/>
            <a:ext cx="914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latin typeface="Calibri"/>
              </a:rPr>
              <a:t>Game client (</a:t>
            </a:r>
            <a:r>
              <a:rPr lang="en-US" sz="1800" dirty="0" err="1" smtClean="0">
                <a:solidFill>
                  <a:prstClr val="black"/>
                </a:solidFill>
                <a:latin typeface="Calibri"/>
              </a:rPr>
              <a:t>uid</a:t>
            </a:r>
            <a:r>
              <a:rPr lang="en-US" sz="1800" dirty="0" smtClean="0">
                <a:solidFill>
                  <a:prstClr val="black"/>
                </a:solidFill>
                <a:latin typeface="Calibri"/>
              </a:rPr>
              <a:t> </a:t>
            </a:r>
            <a:r>
              <a:rPr lang="en-US" sz="1800" dirty="0" err="1" smtClean="0">
                <a:solidFill>
                  <a:prstClr val="black"/>
                </a:solidFill>
                <a:latin typeface="Calibri"/>
              </a:rPr>
              <a:t>x</a:t>
            </a:r>
            <a:r>
              <a:rPr lang="en-US" sz="1800" dirty="0" smtClean="0">
                <a:solidFill>
                  <a:prstClr val="black"/>
                </a:solidFill>
                <a:latin typeface="Calibri"/>
              </a:rPr>
              <a:t>)</a:t>
            </a:r>
            <a:endParaRPr lang="en-US" sz="1800" dirty="0">
              <a:solidFill>
                <a:prstClr val="black"/>
              </a:solidFill>
              <a:latin typeface="Calibri"/>
            </a:endParaRPr>
          </a:p>
        </p:txBody>
      </p:sp>
      <p:cxnSp>
        <p:nvCxnSpPr>
          <p:cNvPr id="15" name="Straight Arrow Connector 14"/>
          <p:cNvCxnSpPr>
            <a:stCxn id="13" idx="2"/>
            <a:endCxn id="4" idx="0"/>
          </p:cNvCxnSpPr>
          <p:nvPr/>
        </p:nvCxnSpPr>
        <p:spPr>
          <a:xfrm rot="16200000" flipH="1">
            <a:off x="7814564" y="2927253"/>
            <a:ext cx="827690" cy="23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2" idx="0"/>
            <a:endCxn id="4" idx="2"/>
          </p:cNvCxnSpPr>
          <p:nvPr/>
        </p:nvCxnSpPr>
        <p:spPr>
          <a:xfrm rot="5400000" flipH="1" flipV="1">
            <a:off x="7750873" y="4733036"/>
            <a:ext cx="955073" cy="23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65377" y="2702791"/>
            <a:ext cx="1664225" cy="369332"/>
          </a:xfrm>
          <a:prstGeom prst="rect">
            <a:avLst/>
          </a:prstGeom>
          <a:noFill/>
        </p:spPr>
        <p:txBody>
          <a:bodyPr wrap="none" rtlCol="0">
            <a:spAutoFit/>
          </a:bodyPr>
          <a:lstStyle/>
          <a:p>
            <a:pPr algn="r" fontAlgn="auto">
              <a:spcBef>
                <a:spcPts val="0"/>
              </a:spcBef>
              <a:spcAft>
                <a:spcPts val="0"/>
              </a:spcAft>
            </a:pPr>
            <a:r>
              <a:rPr lang="en-US" sz="1800" dirty="0" smtClean="0">
                <a:solidFill>
                  <a:prstClr val="black"/>
                </a:solidFill>
                <a:latin typeface="Calibri"/>
                <a:ea typeface="+mn-ea"/>
                <a:cs typeface="+mn-cs"/>
              </a:rPr>
              <a:t>“</a:t>
            </a:r>
            <a:r>
              <a:rPr lang="en-US" sz="1800" dirty="0" err="1" smtClean="0">
                <a:solidFill>
                  <a:prstClr val="black"/>
                </a:solidFill>
                <a:latin typeface="Calibri"/>
                <a:ea typeface="+mn-ea"/>
                <a:cs typeface="+mn-cs"/>
              </a:rPr>
              <a:t>x’s</a:t>
            </a:r>
            <a:r>
              <a:rPr lang="en-US" sz="1800" dirty="0" smtClean="0">
                <a:solidFill>
                  <a:prstClr val="black"/>
                </a:solidFill>
                <a:latin typeface="Calibri"/>
                <a:ea typeface="+mn-ea"/>
                <a:cs typeface="+mn-cs"/>
              </a:rPr>
              <a:t> score = 10”</a:t>
            </a:r>
            <a:endParaRPr lang="en-US" sz="1800" dirty="0">
              <a:solidFill>
                <a:prstClr val="black"/>
              </a:solidFill>
              <a:latin typeface="Calibri"/>
              <a:ea typeface="+mn-ea"/>
              <a:cs typeface="+mn-cs"/>
            </a:endParaRPr>
          </a:p>
        </p:txBody>
      </p:sp>
      <p:sp>
        <p:nvSpPr>
          <p:cNvPr id="10" name="TextBox 9"/>
          <p:cNvSpPr txBox="1"/>
          <p:nvPr/>
        </p:nvSpPr>
        <p:spPr>
          <a:xfrm>
            <a:off x="6559629" y="4580803"/>
            <a:ext cx="1669973" cy="369332"/>
          </a:xfrm>
          <a:prstGeom prst="rect">
            <a:avLst/>
          </a:prstGeom>
          <a:noFill/>
        </p:spPr>
        <p:txBody>
          <a:bodyPr wrap="none" rtlCol="0">
            <a:spAutoFit/>
          </a:bodyPr>
          <a:lstStyle/>
          <a:p>
            <a:pPr algn="r" fontAlgn="auto">
              <a:spcBef>
                <a:spcPts val="0"/>
              </a:spcBef>
              <a:spcAft>
                <a:spcPts val="0"/>
              </a:spcAft>
            </a:pPr>
            <a:r>
              <a:rPr lang="en-US" sz="1800" dirty="0" smtClean="0">
                <a:solidFill>
                  <a:prstClr val="black"/>
                </a:solidFill>
                <a:latin typeface="Calibri"/>
                <a:ea typeface="+mn-ea"/>
                <a:cs typeface="+mn-cs"/>
              </a:rPr>
              <a:t>“</a:t>
            </a:r>
            <a:r>
              <a:rPr lang="en-US" sz="1800" dirty="0" err="1" smtClean="0">
                <a:solidFill>
                  <a:prstClr val="black"/>
                </a:solidFill>
                <a:latin typeface="Calibri"/>
                <a:ea typeface="+mn-ea"/>
                <a:cs typeface="+mn-cs"/>
              </a:rPr>
              <a:t>y’s</a:t>
            </a:r>
            <a:r>
              <a:rPr lang="en-US" sz="1800" dirty="0" smtClean="0">
                <a:solidFill>
                  <a:prstClr val="black"/>
                </a:solidFill>
                <a:latin typeface="Calibri"/>
                <a:ea typeface="+mn-ea"/>
                <a:cs typeface="+mn-cs"/>
              </a:rPr>
              <a:t> score = 11”</a:t>
            </a:r>
            <a:endParaRPr lang="en-US" sz="1800" dirty="0">
              <a:solidFill>
                <a:prstClr val="black"/>
              </a:solidFill>
              <a:latin typeface="Calibri"/>
              <a:ea typeface="+mn-ea"/>
              <a:cs typeface="+mn-cs"/>
            </a:endParaRPr>
          </a:p>
        </p:txBody>
      </p:sp>
      <p:sp>
        <p:nvSpPr>
          <p:cNvPr id="11" name="Rectangle 10"/>
          <p:cNvSpPr/>
          <p:nvPr/>
        </p:nvSpPr>
        <p:spPr>
          <a:xfrm>
            <a:off x="7738748" y="6519446"/>
            <a:ext cx="1405252" cy="338554"/>
          </a:xfrm>
          <a:prstGeom prst="rect">
            <a:avLst/>
          </a:prstGeom>
        </p:spPr>
        <p:txBody>
          <a:bodyPr wrap="none">
            <a:spAutoFit/>
          </a:bodyPr>
          <a:lstStyle/>
          <a:p>
            <a:r>
              <a:rPr lang="en-US" sz="1600" dirty="0" smtClean="0">
                <a:solidFill>
                  <a:srgbClr val="00264D"/>
                </a:solidFill>
              </a:rPr>
              <a:t>[Landon Cox]</a:t>
            </a:r>
            <a:endParaRPr lang="en-US" sz="1600" dirty="0">
              <a:solidFill>
                <a:srgbClr val="00264D"/>
              </a:solidFill>
            </a:endParaRPr>
          </a:p>
        </p:txBody>
      </p:sp>
    </p:spTree>
    <p:extLst>
      <p:ext uri="{BB962C8B-B14F-4D97-AF65-F5344CB8AC3E}">
        <p14:creationId xmlns:p14="http://schemas.microsoft.com/office/powerpoint/2010/main" val="341588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 accounting problem</a:t>
            </a:r>
            <a:endParaRPr lang="en-US" dirty="0"/>
          </a:p>
        </p:txBody>
      </p:sp>
      <p:sp>
        <p:nvSpPr>
          <p:cNvPr id="3" name="Content Placeholder 2"/>
          <p:cNvSpPr>
            <a:spLocks noGrp="1"/>
          </p:cNvSpPr>
          <p:nvPr>
            <p:ph idx="1"/>
          </p:nvPr>
        </p:nvSpPr>
        <p:spPr/>
        <p:txBody>
          <a:bodyPr>
            <a:normAutofit/>
          </a:bodyPr>
          <a:lstStyle/>
          <a:p>
            <a:r>
              <a:rPr lang="en-US" sz="2400" dirty="0" smtClean="0"/>
              <a:t>Multi-player game called Moo</a:t>
            </a:r>
          </a:p>
          <a:p>
            <a:pPr lvl="1"/>
            <a:r>
              <a:rPr lang="en-US" sz="2000" dirty="0" smtClean="0"/>
              <a:t>Want to maintain high score in a file</a:t>
            </a:r>
          </a:p>
          <a:p>
            <a:r>
              <a:rPr lang="en-US" sz="2400" dirty="0" smtClean="0">
                <a:solidFill>
                  <a:srgbClr val="4F81BD"/>
                </a:solidFill>
              </a:rPr>
              <a:t>Could have a trusted process update scores</a:t>
            </a: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r>
              <a:rPr lang="en-US" sz="2400" dirty="0" smtClean="0">
                <a:solidFill>
                  <a:srgbClr val="FF0000"/>
                </a:solidFill>
              </a:rPr>
              <a:t>Is this good enough?</a:t>
            </a:r>
          </a:p>
          <a:p>
            <a:endParaRPr lang="en-US" sz="2400" dirty="0" smtClean="0"/>
          </a:p>
          <a:p>
            <a:endParaRPr lang="en-US" sz="2400" dirty="0"/>
          </a:p>
        </p:txBody>
      </p:sp>
      <p:sp>
        <p:nvSpPr>
          <p:cNvPr id="4" name="Folded Corner 3"/>
          <p:cNvSpPr/>
          <p:nvPr/>
        </p:nvSpPr>
        <p:spPr>
          <a:xfrm>
            <a:off x="7772401" y="3342290"/>
            <a:ext cx="914400" cy="914400"/>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1800" dirty="0" smtClean="0">
                <a:solidFill>
                  <a:prstClr val="white"/>
                </a:solidFill>
                <a:latin typeface="Calibri"/>
              </a:rPr>
              <a:t>High score</a:t>
            </a:r>
            <a:endParaRPr lang="en-US" sz="1800" dirty="0">
              <a:solidFill>
                <a:prstClr val="white"/>
              </a:solidFill>
              <a:latin typeface="Calibri"/>
            </a:endParaRPr>
          </a:p>
        </p:txBody>
      </p:sp>
      <p:sp>
        <p:nvSpPr>
          <p:cNvPr id="12" name="Rectangle 11"/>
          <p:cNvSpPr/>
          <p:nvPr/>
        </p:nvSpPr>
        <p:spPr>
          <a:xfrm>
            <a:off x="7770018" y="5211763"/>
            <a:ext cx="914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latin typeface="Calibri"/>
              </a:rPr>
              <a:t>Game client</a:t>
            </a:r>
          </a:p>
          <a:p>
            <a:pPr algn="ctr" fontAlgn="auto">
              <a:spcBef>
                <a:spcPts val="0"/>
              </a:spcBef>
              <a:spcAft>
                <a:spcPts val="0"/>
              </a:spcAft>
            </a:pPr>
            <a:r>
              <a:rPr lang="en-US" sz="1800" dirty="0" smtClean="0">
                <a:solidFill>
                  <a:prstClr val="black"/>
                </a:solidFill>
                <a:latin typeface="Calibri"/>
              </a:rPr>
              <a:t>(</a:t>
            </a:r>
            <a:r>
              <a:rPr lang="en-US" sz="1800" dirty="0" err="1" smtClean="0">
                <a:solidFill>
                  <a:prstClr val="black"/>
                </a:solidFill>
                <a:latin typeface="Calibri"/>
              </a:rPr>
              <a:t>uid</a:t>
            </a:r>
            <a:r>
              <a:rPr lang="en-US" sz="1800" dirty="0" smtClean="0">
                <a:solidFill>
                  <a:prstClr val="black"/>
                </a:solidFill>
                <a:latin typeface="Calibri"/>
              </a:rPr>
              <a:t> </a:t>
            </a:r>
            <a:r>
              <a:rPr lang="en-US" sz="1800" dirty="0" err="1" smtClean="0">
                <a:solidFill>
                  <a:prstClr val="black"/>
                </a:solidFill>
                <a:latin typeface="Calibri"/>
              </a:rPr>
              <a:t>y</a:t>
            </a:r>
            <a:r>
              <a:rPr lang="en-US" sz="1800" dirty="0" smtClean="0">
                <a:solidFill>
                  <a:prstClr val="black"/>
                </a:solidFill>
                <a:latin typeface="Calibri"/>
              </a:rPr>
              <a:t>)</a:t>
            </a:r>
            <a:endParaRPr lang="en-US" sz="1800" dirty="0">
              <a:solidFill>
                <a:prstClr val="black"/>
              </a:solidFill>
              <a:latin typeface="Calibri"/>
            </a:endParaRPr>
          </a:p>
        </p:txBody>
      </p:sp>
      <p:sp>
        <p:nvSpPr>
          <p:cNvPr id="13" name="Rectangle 12"/>
          <p:cNvSpPr/>
          <p:nvPr/>
        </p:nvSpPr>
        <p:spPr>
          <a:xfrm>
            <a:off x="7770018" y="1600200"/>
            <a:ext cx="914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latin typeface="Calibri"/>
              </a:rPr>
              <a:t>Game client (</a:t>
            </a:r>
            <a:r>
              <a:rPr lang="en-US" sz="1800" dirty="0" err="1" smtClean="0">
                <a:solidFill>
                  <a:prstClr val="black"/>
                </a:solidFill>
                <a:latin typeface="Calibri"/>
              </a:rPr>
              <a:t>uid</a:t>
            </a:r>
            <a:r>
              <a:rPr lang="en-US" sz="1800" dirty="0" smtClean="0">
                <a:solidFill>
                  <a:prstClr val="black"/>
                </a:solidFill>
                <a:latin typeface="Calibri"/>
              </a:rPr>
              <a:t> </a:t>
            </a:r>
            <a:r>
              <a:rPr lang="en-US" sz="1800" dirty="0" err="1" smtClean="0">
                <a:solidFill>
                  <a:prstClr val="black"/>
                </a:solidFill>
                <a:latin typeface="Calibri"/>
              </a:rPr>
              <a:t>x</a:t>
            </a:r>
            <a:r>
              <a:rPr lang="en-US" sz="1800" dirty="0" smtClean="0">
                <a:solidFill>
                  <a:prstClr val="black"/>
                </a:solidFill>
                <a:latin typeface="Calibri"/>
              </a:rPr>
              <a:t>)</a:t>
            </a:r>
            <a:endParaRPr lang="en-US" sz="1800" dirty="0">
              <a:solidFill>
                <a:prstClr val="black"/>
              </a:solidFill>
              <a:latin typeface="Calibri"/>
            </a:endParaRPr>
          </a:p>
        </p:txBody>
      </p:sp>
      <p:cxnSp>
        <p:nvCxnSpPr>
          <p:cNvPr id="15" name="Straight Arrow Connector 14"/>
          <p:cNvCxnSpPr>
            <a:stCxn id="13" idx="1"/>
            <a:endCxn id="9" idx="0"/>
          </p:cNvCxnSpPr>
          <p:nvPr/>
        </p:nvCxnSpPr>
        <p:spPr>
          <a:xfrm rot="10800000" flipV="1">
            <a:off x="6108176" y="2057400"/>
            <a:ext cx="1661842" cy="12848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2" idx="1"/>
            <a:endCxn id="9" idx="2"/>
          </p:cNvCxnSpPr>
          <p:nvPr/>
        </p:nvCxnSpPr>
        <p:spPr>
          <a:xfrm rot="10800000">
            <a:off x="6108176" y="4256691"/>
            <a:ext cx="1661842" cy="14122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5333131" y="3342290"/>
            <a:ext cx="155009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fontAlgn="auto">
              <a:spcBef>
                <a:spcPts val="0"/>
              </a:spcBef>
              <a:spcAft>
                <a:spcPts val="0"/>
              </a:spcAft>
            </a:pPr>
            <a:r>
              <a:rPr lang="en-US" b="1" dirty="0" smtClean="0">
                <a:solidFill>
                  <a:prstClr val="white"/>
                </a:solidFill>
                <a:latin typeface="Calibri"/>
              </a:rPr>
              <a:t>Game server</a:t>
            </a:r>
            <a:endParaRPr lang="en-US" b="1" dirty="0">
              <a:solidFill>
                <a:prstClr val="white"/>
              </a:solidFill>
              <a:latin typeface="Calibri"/>
            </a:endParaRPr>
          </a:p>
        </p:txBody>
      </p:sp>
      <p:cxnSp>
        <p:nvCxnSpPr>
          <p:cNvPr id="16" name="Straight Arrow Connector 15"/>
          <p:cNvCxnSpPr>
            <a:stCxn id="9" idx="3"/>
            <a:endCxn id="4" idx="1"/>
          </p:cNvCxnSpPr>
          <p:nvPr/>
        </p:nvCxnSpPr>
        <p:spPr>
          <a:xfrm>
            <a:off x="6883221" y="3799490"/>
            <a:ext cx="889180"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65377" y="2702791"/>
            <a:ext cx="166422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ea typeface="+mn-ea"/>
                <a:cs typeface="+mn-cs"/>
              </a:rPr>
              <a:t>“</a:t>
            </a:r>
            <a:r>
              <a:rPr lang="en-US" sz="1800" dirty="0" err="1" smtClean="0">
                <a:solidFill>
                  <a:prstClr val="black"/>
                </a:solidFill>
                <a:latin typeface="Calibri"/>
                <a:ea typeface="+mn-ea"/>
                <a:cs typeface="+mn-cs"/>
              </a:rPr>
              <a:t>x’s</a:t>
            </a:r>
            <a:r>
              <a:rPr lang="en-US" sz="1800" dirty="0" smtClean="0">
                <a:solidFill>
                  <a:prstClr val="black"/>
                </a:solidFill>
                <a:latin typeface="Calibri"/>
                <a:ea typeface="+mn-ea"/>
                <a:cs typeface="+mn-cs"/>
              </a:rPr>
              <a:t> score = 10”</a:t>
            </a:r>
            <a:endParaRPr lang="en-US" sz="1800" dirty="0">
              <a:solidFill>
                <a:prstClr val="black"/>
              </a:solidFill>
              <a:latin typeface="Calibri"/>
              <a:ea typeface="+mn-ea"/>
              <a:cs typeface="+mn-cs"/>
            </a:endParaRPr>
          </a:p>
        </p:txBody>
      </p:sp>
      <p:sp>
        <p:nvSpPr>
          <p:cNvPr id="27" name="TextBox 26"/>
          <p:cNvSpPr txBox="1"/>
          <p:nvPr/>
        </p:nvSpPr>
        <p:spPr>
          <a:xfrm>
            <a:off x="6068917" y="4903021"/>
            <a:ext cx="1628608"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ea typeface="+mn-ea"/>
                <a:cs typeface="+mn-cs"/>
              </a:rPr>
              <a:t>“</a:t>
            </a:r>
            <a:r>
              <a:rPr lang="en-US" sz="1800" dirty="0" err="1" smtClean="0">
                <a:solidFill>
                  <a:prstClr val="black"/>
                </a:solidFill>
                <a:latin typeface="Calibri"/>
                <a:ea typeface="+mn-ea"/>
                <a:cs typeface="+mn-cs"/>
              </a:rPr>
              <a:t>y’s</a:t>
            </a:r>
            <a:r>
              <a:rPr lang="en-US" sz="1800" dirty="0" smtClean="0">
                <a:solidFill>
                  <a:prstClr val="black"/>
                </a:solidFill>
                <a:latin typeface="Calibri"/>
                <a:ea typeface="+mn-ea"/>
                <a:cs typeface="+mn-cs"/>
              </a:rPr>
              <a:t> score = 11”</a:t>
            </a:r>
            <a:endParaRPr lang="en-US" sz="1800" dirty="0">
              <a:solidFill>
                <a:prstClr val="black"/>
              </a:solidFill>
              <a:latin typeface="Calibri"/>
              <a:ea typeface="+mn-ea"/>
              <a:cs typeface="+mn-cs"/>
            </a:endParaRPr>
          </a:p>
        </p:txBody>
      </p:sp>
      <p:sp>
        <p:nvSpPr>
          <p:cNvPr id="28" name="TextBox 27"/>
          <p:cNvSpPr txBox="1"/>
          <p:nvPr/>
        </p:nvSpPr>
        <p:spPr>
          <a:xfrm>
            <a:off x="7016028" y="3799490"/>
            <a:ext cx="681497" cy="646331"/>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ea typeface="+mn-ea"/>
                <a:cs typeface="+mn-cs"/>
              </a:rPr>
              <a:t>“x:10</a:t>
            </a:r>
          </a:p>
          <a:p>
            <a:pPr fontAlgn="auto">
              <a:spcBef>
                <a:spcPts val="0"/>
              </a:spcBef>
              <a:spcAft>
                <a:spcPts val="0"/>
              </a:spcAft>
            </a:pPr>
            <a:r>
              <a:rPr lang="en-US" sz="1800" dirty="0" smtClean="0">
                <a:solidFill>
                  <a:prstClr val="black"/>
                </a:solidFill>
                <a:latin typeface="Calibri"/>
                <a:ea typeface="+mn-ea"/>
                <a:cs typeface="+mn-cs"/>
              </a:rPr>
              <a:t>y:11”</a:t>
            </a:r>
            <a:endParaRPr lang="en-US" sz="1800" dirty="0">
              <a:solidFill>
                <a:prstClr val="black"/>
              </a:solidFill>
              <a:latin typeface="Calibri"/>
              <a:ea typeface="+mn-ea"/>
              <a:cs typeface="+mn-cs"/>
            </a:endParaRPr>
          </a:p>
        </p:txBody>
      </p:sp>
      <p:sp>
        <p:nvSpPr>
          <p:cNvPr id="14" name="Rectangle 13"/>
          <p:cNvSpPr/>
          <p:nvPr/>
        </p:nvSpPr>
        <p:spPr>
          <a:xfrm>
            <a:off x="7738748" y="6519446"/>
            <a:ext cx="1405252" cy="338554"/>
          </a:xfrm>
          <a:prstGeom prst="rect">
            <a:avLst/>
          </a:prstGeom>
        </p:spPr>
        <p:txBody>
          <a:bodyPr wrap="none">
            <a:spAutoFit/>
          </a:bodyPr>
          <a:lstStyle/>
          <a:p>
            <a:r>
              <a:rPr lang="en-US" sz="1600" dirty="0" smtClean="0">
                <a:solidFill>
                  <a:srgbClr val="00264D"/>
                </a:solidFill>
              </a:rPr>
              <a:t>[Landon Cox]</a:t>
            </a:r>
            <a:endParaRPr lang="en-US" sz="1600" dirty="0">
              <a:solidFill>
                <a:srgbClr val="00264D"/>
              </a:solidFill>
            </a:endParaRPr>
          </a:p>
        </p:txBody>
      </p:sp>
    </p:spTree>
    <p:extLst>
      <p:ext uri="{BB962C8B-B14F-4D97-AF65-F5344CB8AC3E}">
        <p14:creationId xmlns:p14="http://schemas.microsoft.com/office/powerpoint/2010/main" val="4075480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 accounting problem</a:t>
            </a:r>
            <a:endParaRPr lang="en-US" dirty="0"/>
          </a:p>
        </p:txBody>
      </p:sp>
      <p:sp>
        <p:nvSpPr>
          <p:cNvPr id="3" name="Content Placeholder 2"/>
          <p:cNvSpPr>
            <a:spLocks noGrp="1"/>
          </p:cNvSpPr>
          <p:nvPr>
            <p:ph idx="1"/>
          </p:nvPr>
        </p:nvSpPr>
        <p:spPr/>
        <p:txBody>
          <a:bodyPr>
            <a:normAutofit/>
          </a:bodyPr>
          <a:lstStyle/>
          <a:p>
            <a:r>
              <a:rPr lang="en-US" sz="2400" dirty="0" smtClean="0"/>
              <a:t>Multi-player game called Moo</a:t>
            </a:r>
          </a:p>
          <a:p>
            <a:pPr lvl="1"/>
            <a:r>
              <a:rPr lang="en-US" sz="2000" dirty="0" smtClean="0"/>
              <a:t>Want to maintain high score in a file</a:t>
            </a:r>
          </a:p>
          <a:p>
            <a:r>
              <a:rPr lang="en-US" sz="2400" dirty="0" smtClean="0">
                <a:solidFill>
                  <a:srgbClr val="4F81BD"/>
                </a:solidFill>
              </a:rPr>
              <a:t>Could have a trusted process update scores</a:t>
            </a: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r>
              <a:rPr lang="en-US" sz="2400" dirty="0" smtClean="0">
                <a:solidFill>
                  <a:srgbClr val="FF0000"/>
                </a:solidFill>
              </a:rPr>
              <a:t>Is this good enough?</a:t>
            </a:r>
          </a:p>
          <a:p>
            <a:pPr lvl="1"/>
            <a:r>
              <a:rPr lang="en-US" sz="2000" dirty="0" smtClean="0">
                <a:solidFill>
                  <a:srgbClr val="FF0000"/>
                </a:solidFill>
              </a:rPr>
              <a:t>Can’t be sure that reported score is genuine</a:t>
            </a:r>
          </a:p>
          <a:p>
            <a:pPr lvl="1"/>
            <a:r>
              <a:rPr lang="en-US" sz="2000" dirty="0" smtClean="0">
                <a:solidFill>
                  <a:srgbClr val="FF0000"/>
                </a:solidFill>
              </a:rPr>
              <a:t>Need to ensure score was </a:t>
            </a:r>
            <a:r>
              <a:rPr lang="en-US" sz="2000" b="1" dirty="0" smtClean="0">
                <a:solidFill>
                  <a:srgbClr val="FF0000"/>
                </a:solidFill>
              </a:rPr>
              <a:t>computed </a:t>
            </a:r>
            <a:r>
              <a:rPr lang="en-US" sz="2000" dirty="0" smtClean="0">
                <a:solidFill>
                  <a:srgbClr val="FF0000"/>
                </a:solidFill>
              </a:rPr>
              <a:t>correctly</a:t>
            </a:r>
          </a:p>
          <a:p>
            <a:endParaRPr lang="en-US" sz="2400" dirty="0" smtClean="0"/>
          </a:p>
          <a:p>
            <a:endParaRPr lang="en-US" sz="2400" dirty="0"/>
          </a:p>
        </p:txBody>
      </p:sp>
      <p:sp>
        <p:nvSpPr>
          <p:cNvPr id="4" name="Folded Corner 3"/>
          <p:cNvSpPr/>
          <p:nvPr/>
        </p:nvSpPr>
        <p:spPr>
          <a:xfrm>
            <a:off x="7772401" y="3342290"/>
            <a:ext cx="914400" cy="914400"/>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1800" dirty="0" smtClean="0">
                <a:solidFill>
                  <a:prstClr val="white"/>
                </a:solidFill>
                <a:latin typeface="Calibri"/>
              </a:rPr>
              <a:t>High score</a:t>
            </a:r>
            <a:endParaRPr lang="en-US" sz="1800" dirty="0">
              <a:solidFill>
                <a:prstClr val="white"/>
              </a:solidFill>
              <a:latin typeface="Calibri"/>
            </a:endParaRPr>
          </a:p>
        </p:txBody>
      </p:sp>
      <p:sp>
        <p:nvSpPr>
          <p:cNvPr id="12" name="Rectangle 11"/>
          <p:cNvSpPr/>
          <p:nvPr/>
        </p:nvSpPr>
        <p:spPr>
          <a:xfrm>
            <a:off x="7770018" y="5211763"/>
            <a:ext cx="914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latin typeface="Calibri"/>
              </a:rPr>
              <a:t>Game client</a:t>
            </a:r>
          </a:p>
          <a:p>
            <a:pPr algn="ctr" fontAlgn="auto">
              <a:spcBef>
                <a:spcPts val="0"/>
              </a:spcBef>
              <a:spcAft>
                <a:spcPts val="0"/>
              </a:spcAft>
            </a:pPr>
            <a:r>
              <a:rPr lang="en-US" sz="1800" dirty="0" smtClean="0">
                <a:solidFill>
                  <a:prstClr val="black"/>
                </a:solidFill>
                <a:latin typeface="Calibri"/>
              </a:rPr>
              <a:t>(</a:t>
            </a:r>
            <a:r>
              <a:rPr lang="en-US" sz="1800" dirty="0" err="1" smtClean="0">
                <a:solidFill>
                  <a:prstClr val="black"/>
                </a:solidFill>
                <a:latin typeface="Calibri"/>
              </a:rPr>
              <a:t>uid</a:t>
            </a:r>
            <a:r>
              <a:rPr lang="en-US" sz="1800" dirty="0" smtClean="0">
                <a:solidFill>
                  <a:prstClr val="black"/>
                </a:solidFill>
                <a:latin typeface="Calibri"/>
              </a:rPr>
              <a:t> </a:t>
            </a:r>
            <a:r>
              <a:rPr lang="en-US" sz="1800" dirty="0" err="1" smtClean="0">
                <a:solidFill>
                  <a:prstClr val="black"/>
                </a:solidFill>
                <a:latin typeface="Calibri"/>
              </a:rPr>
              <a:t>y</a:t>
            </a:r>
            <a:r>
              <a:rPr lang="en-US" sz="1800" dirty="0" smtClean="0">
                <a:solidFill>
                  <a:prstClr val="black"/>
                </a:solidFill>
                <a:latin typeface="Calibri"/>
              </a:rPr>
              <a:t>)</a:t>
            </a:r>
            <a:endParaRPr lang="en-US" sz="1800" dirty="0">
              <a:solidFill>
                <a:prstClr val="black"/>
              </a:solidFill>
              <a:latin typeface="Calibri"/>
            </a:endParaRPr>
          </a:p>
        </p:txBody>
      </p:sp>
      <p:sp>
        <p:nvSpPr>
          <p:cNvPr id="13" name="Rectangle 12"/>
          <p:cNvSpPr/>
          <p:nvPr/>
        </p:nvSpPr>
        <p:spPr>
          <a:xfrm>
            <a:off x="7770018" y="1600200"/>
            <a:ext cx="914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latin typeface="Calibri"/>
              </a:rPr>
              <a:t>Game client (</a:t>
            </a:r>
            <a:r>
              <a:rPr lang="en-US" sz="1800" dirty="0" err="1" smtClean="0">
                <a:solidFill>
                  <a:prstClr val="black"/>
                </a:solidFill>
                <a:latin typeface="Calibri"/>
              </a:rPr>
              <a:t>uid</a:t>
            </a:r>
            <a:r>
              <a:rPr lang="en-US" sz="1800" dirty="0" smtClean="0">
                <a:solidFill>
                  <a:prstClr val="black"/>
                </a:solidFill>
                <a:latin typeface="Calibri"/>
              </a:rPr>
              <a:t> </a:t>
            </a:r>
            <a:r>
              <a:rPr lang="en-US" sz="1800" dirty="0" err="1" smtClean="0">
                <a:solidFill>
                  <a:prstClr val="black"/>
                </a:solidFill>
                <a:latin typeface="Calibri"/>
              </a:rPr>
              <a:t>x</a:t>
            </a:r>
            <a:r>
              <a:rPr lang="en-US" sz="1800" dirty="0" smtClean="0">
                <a:solidFill>
                  <a:prstClr val="black"/>
                </a:solidFill>
                <a:latin typeface="Calibri"/>
              </a:rPr>
              <a:t>)</a:t>
            </a:r>
            <a:endParaRPr lang="en-US" sz="1800" dirty="0">
              <a:solidFill>
                <a:prstClr val="black"/>
              </a:solidFill>
              <a:latin typeface="Calibri"/>
            </a:endParaRPr>
          </a:p>
        </p:txBody>
      </p:sp>
      <p:cxnSp>
        <p:nvCxnSpPr>
          <p:cNvPr id="15" name="Straight Arrow Connector 14"/>
          <p:cNvCxnSpPr>
            <a:stCxn id="13" idx="1"/>
            <a:endCxn id="9" idx="0"/>
          </p:cNvCxnSpPr>
          <p:nvPr/>
        </p:nvCxnSpPr>
        <p:spPr>
          <a:xfrm rot="10800000" flipV="1">
            <a:off x="6108176" y="2057400"/>
            <a:ext cx="1661842" cy="12848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2" idx="1"/>
            <a:endCxn id="9" idx="2"/>
          </p:cNvCxnSpPr>
          <p:nvPr/>
        </p:nvCxnSpPr>
        <p:spPr>
          <a:xfrm rot="10800000">
            <a:off x="6108176" y="4256691"/>
            <a:ext cx="1661842" cy="14122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5333131" y="3342290"/>
            <a:ext cx="155009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fontAlgn="auto">
              <a:spcBef>
                <a:spcPts val="0"/>
              </a:spcBef>
              <a:spcAft>
                <a:spcPts val="0"/>
              </a:spcAft>
            </a:pPr>
            <a:r>
              <a:rPr lang="en-US" b="1" dirty="0" smtClean="0">
                <a:solidFill>
                  <a:prstClr val="white"/>
                </a:solidFill>
                <a:latin typeface="Calibri"/>
              </a:rPr>
              <a:t>Game server</a:t>
            </a:r>
            <a:endParaRPr lang="en-US" b="1" dirty="0">
              <a:solidFill>
                <a:prstClr val="white"/>
              </a:solidFill>
              <a:latin typeface="Calibri"/>
            </a:endParaRPr>
          </a:p>
        </p:txBody>
      </p:sp>
      <p:cxnSp>
        <p:nvCxnSpPr>
          <p:cNvPr id="16" name="Straight Arrow Connector 15"/>
          <p:cNvCxnSpPr>
            <a:stCxn id="9" idx="3"/>
            <a:endCxn id="4" idx="1"/>
          </p:cNvCxnSpPr>
          <p:nvPr/>
        </p:nvCxnSpPr>
        <p:spPr>
          <a:xfrm>
            <a:off x="6883221" y="3799490"/>
            <a:ext cx="889180"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65377" y="2702791"/>
            <a:ext cx="1739854"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ea typeface="+mn-ea"/>
                <a:cs typeface="+mn-cs"/>
              </a:rPr>
              <a:t>“</a:t>
            </a:r>
            <a:r>
              <a:rPr lang="en-US" sz="1800" dirty="0" err="1" smtClean="0">
                <a:solidFill>
                  <a:prstClr val="black"/>
                </a:solidFill>
                <a:latin typeface="Calibri"/>
                <a:ea typeface="+mn-ea"/>
                <a:cs typeface="+mn-cs"/>
              </a:rPr>
              <a:t>x’s</a:t>
            </a:r>
            <a:r>
              <a:rPr lang="en-US" sz="1800" dirty="0" smtClean="0">
                <a:solidFill>
                  <a:prstClr val="black"/>
                </a:solidFill>
                <a:latin typeface="Calibri"/>
                <a:ea typeface="+mn-ea"/>
                <a:cs typeface="+mn-cs"/>
              </a:rPr>
              <a:t> score = 100”</a:t>
            </a:r>
            <a:endParaRPr lang="en-US" sz="1800" dirty="0">
              <a:solidFill>
                <a:prstClr val="black"/>
              </a:solidFill>
              <a:latin typeface="Calibri"/>
              <a:ea typeface="+mn-ea"/>
              <a:cs typeface="+mn-cs"/>
            </a:endParaRPr>
          </a:p>
        </p:txBody>
      </p:sp>
      <p:sp>
        <p:nvSpPr>
          <p:cNvPr id="27" name="TextBox 26"/>
          <p:cNvSpPr txBox="1"/>
          <p:nvPr/>
        </p:nvSpPr>
        <p:spPr>
          <a:xfrm>
            <a:off x="6068917" y="4903021"/>
            <a:ext cx="1628608"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ea typeface="+mn-ea"/>
                <a:cs typeface="+mn-cs"/>
              </a:rPr>
              <a:t>“</a:t>
            </a:r>
            <a:r>
              <a:rPr lang="en-US" sz="1800" dirty="0" err="1" smtClean="0">
                <a:solidFill>
                  <a:prstClr val="black"/>
                </a:solidFill>
                <a:latin typeface="Calibri"/>
                <a:ea typeface="+mn-ea"/>
                <a:cs typeface="+mn-cs"/>
              </a:rPr>
              <a:t>y’s</a:t>
            </a:r>
            <a:r>
              <a:rPr lang="en-US" sz="1800" dirty="0" smtClean="0">
                <a:solidFill>
                  <a:prstClr val="black"/>
                </a:solidFill>
                <a:latin typeface="Calibri"/>
                <a:ea typeface="+mn-ea"/>
                <a:cs typeface="+mn-cs"/>
              </a:rPr>
              <a:t> score = 11”</a:t>
            </a:r>
            <a:endParaRPr lang="en-US" sz="1800" dirty="0">
              <a:solidFill>
                <a:prstClr val="black"/>
              </a:solidFill>
              <a:latin typeface="Calibri"/>
              <a:ea typeface="+mn-ea"/>
              <a:cs typeface="+mn-cs"/>
            </a:endParaRPr>
          </a:p>
        </p:txBody>
      </p:sp>
      <p:sp>
        <p:nvSpPr>
          <p:cNvPr id="28" name="TextBox 27"/>
          <p:cNvSpPr txBox="1"/>
          <p:nvPr/>
        </p:nvSpPr>
        <p:spPr>
          <a:xfrm>
            <a:off x="6903543" y="3799490"/>
            <a:ext cx="793982" cy="646331"/>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ea typeface="+mn-ea"/>
                <a:cs typeface="+mn-cs"/>
              </a:rPr>
              <a:t>“x:100</a:t>
            </a:r>
          </a:p>
          <a:p>
            <a:pPr fontAlgn="auto">
              <a:spcBef>
                <a:spcPts val="0"/>
              </a:spcBef>
              <a:spcAft>
                <a:spcPts val="0"/>
              </a:spcAft>
            </a:pPr>
            <a:r>
              <a:rPr lang="en-US" sz="1800" dirty="0" smtClean="0">
                <a:solidFill>
                  <a:prstClr val="black"/>
                </a:solidFill>
                <a:latin typeface="Calibri"/>
                <a:ea typeface="+mn-ea"/>
                <a:cs typeface="+mn-cs"/>
              </a:rPr>
              <a:t>y:11”</a:t>
            </a:r>
            <a:endParaRPr lang="en-US" sz="1800" dirty="0">
              <a:solidFill>
                <a:prstClr val="black"/>
              </a:solidFill>
              <a:latin typeface="Calibri"/>
              <a:ea typeface="+mn-ea"/>
              <a:cs typeface="+mn-cs"/>
            </a:endParaRPr>
          </a:p>
        </p:txBody>
      </p:sp>
      <p:sp>
        <p:nvSpPr>
          <p:cNvPr id="14" name="Rectangle 13"/>
          <p:cNvSpPr/>
          <p:nvPr/>
        </p:nvSpPr>
        <p:spPr>
          <a:xfrm>
            <a:off x="7738748" y="6519446"/>
            <a:ext cx="1405252" cy="338554"/>
          </a:xfrm>
          <a:prstGeom prst="rect">
            <a:avLst/>
          </a:prstGeom>
        </p:spPr>
        <p:txBody>
          <a:bodyPr wrap="none">
            <a:spAutoFit/>
          </a:bodyPr>
          <a:lstStyle/>
          <a:p>
            <a:r>
              <a:rPr lang="en-US" sz="1600" dirty="0" smtClean="0">
                <a:solidFill>
                  <a:srgbClr val="00264D"/>
                </a:solidFill>
              </a:rPr>
              <a:t>[Landon Cox]</a:t>
            </a:r>
            <a:endParaRPr lang="en-US" sz="1600" dirty="0">
              <a:solidFill>
                <a:srgbClr val="00264D"/>
              </a:solidFill>
            </a:endParaRPr>
          </a:p>
        </p:txBody>
      </p:sp>
    </p:spTree>
    <p:extLst>
      <p:ext uri="{BB962C8B-B14F-4D97-AF65-F5344CB8AC3E}">
        <p14:creationId xmlns:p14="http://schemas.microsoft.com/office/powerpoint/2010/main" val="190328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a:t>
            </a:r>
            <a:endParaRPr lang="en-US" dirty="0"/>
          </a:p>
        </p:txBody>
      </p:sp>
      <p:sp>
        <p:nvSpPr>
          <p:cNvPr id="3" name="Content Placeholder 2"/>
          <p:cNvSpPr>
            <a:spLocks noGrp="1"/>
          </p:cNvSpPr>
          <p:nvPr>
            <p:ph idx="1"/>
          </p:nvPr>
        </p:nvSpPr>
        <p:spPr/>
        <p:txBody>
          <a:bodyPr/>
          <a:lstStyle/>
          <a:p>
            <a:r>
              <a:rPr lang="en-US" sz="2400" dirty="0" smtClean="0">
                <a:solidFill>
                  <a:srgbClr val="008000"/>
                </a:solidFill>
              </a:rPr>
              <a:t>Insight: sometimes simple inheritance of </a:t>
            </a:r>
            <a:r>
              <a:rPr lang="en-US" sz="2400" dirty="0" err="1" smtClean="0">
                <a:solidFill>
                  <a:srgbClr val="008000"/>
                </a:solidFill>
              </a:rPr>
              <a:t>uids</a:t>
            </a:r>
            <a:r>
              <a:rPr lang="en-US" sz="2400" dirty="0" smtClean="0">
                <a:solidFill>
                  <a:srgbClr val="008000"/>
                </a:solidFill>
              </a:rPr>
              <a:t> is insufficient</a:t>
            </a:r>
          </a:p>
          <a:p>
            <a:pPr lvl="1"/>
            <a:r>
              <a:rPr lang="en-US" sz="2000" dirty="0" smtClean="0">
                <a:solidFill>
                  <a:srgbClr val="008000"/>
                </a:solidFill>
              </a:rPr>
              <a:t>Tasks involving management of “user id” state</a:t>
            </a:r>
          </a:p>
          <a:p>
            <a:pPr lvl="1"/>
            <a:r>
              <a:rPr lang="en-US" sz="2000" dirty="0" smtClean="0">
                <a:solidFill>
                  <a:srgbClr val="008000"/>
                </a:solidFill>
              </a:rPr>
              <a:t>Logging in (login)</a:t>
            </a:r>
          </a:p>
          <a:p>
            <a:pPr lvl="1"/>
            <a:r>
              <a:rPr lang="en-US" sz="2000" dirty="0" smtClean="0">
                <a:solidFill>
                  <a:srgbClr val="008000"/>
                </a:solidFill>
              </a:rPr>
              <a:t>Changing passwords (</a:t>
            </a:r>
            <a:r>
              <a:rPr lang="en-US" sz="2000" dirty="0" err="1" smtClean="0">
                <a:solidFill>
                  <a:srgbClr val="008000"/>
                </a:solidFill>
              </a:rPr>
              <a:t>passwd</a:t>
            </a:r>
            <a:r>
              <a:rPr lang="en-US" sz="2000" dirty="0" smtClean="0">
                <a:solidFill>
                  <a:srgbClr val="008000"/>
                </a:solidFill>
              </a:rPr>
              <a:t>)</a:t>
            </a:r>
          </a:p>
          <a:p>
            <a:r>
              <a:rPr lang="en-US" sz="2400" dirty="0" smtClean="0">
                <a:solidFill>
                  <a:srgbClr val="FF0000"/>
                </a:solidFill>
              </a:rPr>
              <a:t>Why isn’t this code just inside the kernel?</a:t>
            </a:r>
          </a:p>
          <a:p>
            <a:pPr lvl="1"/>
            <a:r>
              <a:rPr lang="en-US" sz="2000" dirty="0" smtClean="0">
                <a:solidFill>
                  <a:srgbClr val="FF0000"/>
                </a:solidFill>
              </a:rPr>
              <a:t>This functionality doesn’t really require interaction </a:t>
            </a:r>
            <a:r>
              <a:rPr lang="en-US" sz="2000" dirty="0" err="1" smtClean="0">
                <a:solidFill>
                  <a:srgbClr val="FF0000"/>
                </a:solidFill>
              </a:rPr>
              <a:t>w</a:t>
            </a:r>
            <a:r>
              <a:rPr lang="en-US" sz="2000" dirty="0" smtClean="0">
                <a:solidFill>
                  <a:srgbClr val="FF0000"/>
                </a:solidFill>
              </a:rPr>
              <a:t>/ hardware</a:t>
            </a:r>
          </a:p>
          <a:p>
            <a:pPr lvl="1"/>
            <a:r>
              <a:rPr lang="en-US" sz="2000" dirty="0" smtClean="0">
                <a:solidFill>
                  <a:srgbClr val="FF0000"/>
                </a:solidFill>
              </a:rPr>
              <a:t>Would like to keep kernel as small as possible</a:t>
            </a:r>
          </a:p>
          <a:p>
            <a:r>
              <a:rPr lang="en-US" sz="2400" dirty="0" smtClean="0">
                <a:solidFill>
                  <a:srgbClr val="FF0000"/>
                </a:solidFill>
              </a:rPr>
              <a:t>How are “trusted” user-space processes identified?</a:t>
            </a:r>
          </a:p>
          <a:p>
            <a:pPr lvl="1"/>
            <a:r>
              <a:rPr lang="en-US" sz="2000" dirty="0" smtClean="0">
                <a:solidFill>
                  <a:srgbClr val="FF0000"/>
                </a:solidFill>
              </a:rPr>
              <a:t>Run as </a:t>
            </a:r>
            <a:r>
              <a:rPr lang="en-US" sz="2000" b="1" dirty="0" smtClean="0">
                <a:solidFill>
                  <a:srgbClr val="FF0000"/>
                </a:solidFill>
              </a:rPr>
              <a:t>super user</a:t>
            </a:r>
            <a:r>
              <a:rPr lang="en-US" sz="2000" dirty="0" smtClean="0">
                <a:solidFill>
                  <a:srgbClr val="FF0000"/>
                </a:solidFill>
              </a:rPr>
              <a:t> or </a:t>
            </a:r>
            <a:r>
              <a:rPr lang="en-US" sz="2000" b="1" dirty="0" smtClean="0">
                <a:solidFill>
                  <a:srgbClr val="FF0000"/>
                </a:solidFill>
              </a:rPr>
              <a:t>root </a:t>
            </a:r>
            <a:r>
              <a:rPr lang="en-US" sz="2000" dirty="0" smtClean="0">
                <a:solidFill>
                  <a:srgbClr val="FF0000"/>
                </a:solidFill>
              </a:rPr>
              <a:t>(</a:t>
            </a:r>
            <a:r>
              <a:rPr lang="en-US" sz="2000" dirty="0" err="1" smtClean="0">
                <a:solidFill>
                  <a:srgbClr val="FF0000"/>
                </a:solidFill>
              </a:rPr>
              <a:t>uid</a:t>
            </a:r>
            <a:r>
              <a:rPr lang="en-US" sz="2000" dirty="0" smtClean="0">
                <a:solidFill>
                  <a:srgbClr val="FF0000"/>
                </a:solidFill>
              </a:rPr>
              <a:t> 0)</a:t>
            </a:r>
          </a:p>
          <a:p>
            <a:pPr lvl="1"/>
            <a:r>
              <a:rPr lang="en-US" sz="2000" dirty="0" smtClean="0">
                <a:solidFill>
                  <a:srgbClr val="FF0000"/>
                </a:solidFill>
              </a:rPr>
              <a:t>Like a software kernel mode</a:t>
            </a:r>
          </a:p>
          <a:p>
            <a:pPr lvl="1"/>
            <a:r>
              <a:rPr lang="en-US" sz="2000" dirty="0" smtClean="0">
                <a:solidFill>
                  <a:srgbClr val="FF0000"/>
                </a:solidFill>
              </a:rPr>
              <a:t>If a process runs under </a:t>
            </a:r>
            <a:r>
              <a:rPr lang="en-US" sz="2000" dirty="0" err="1" smtClean="0">
                <a:solidFill>
                  <a:srgbClr val="FF0000"/>
                </a:solidFill>
              </a:rPr>
              <a:t>uid</a:t>
            </a:r>
            <a:r>
              <a:rPr lang="en-US" sz="2000" dirty="0" smtClean="0">
                <a:solidFill>
                  <a:srgbClr val="FF0000"/>
                </a:solidFill>
              </a:rPr>
              <a:t> 0, then it has more privileges</a:t>
            </a:r>
          </a:p>
        </p:txBody>
      </p:sp>
      <p:sp>
        <p:nvSpPr>
          <p:cNvPr id="4" name="Rectangle 3"/>
          <p:cNvSpPr/>
          <p:nvPr/>
        </p:nvSpPr>
        <p:spPr>
          <a:xfrm>
            <a:off x="7738748" y="6519446"/>
            <a:ext cx="1405252" cy="338554"/>
          </a:xfrm>
          <a:prstGeom prst="rect">
            <a:avLst/>
          </a:prstGeom>
        </p:spPr>
        <p:txBody>
          <a:bodyPr wrap="none">
            <a:spAutoFit/>
          </a:bodyPr>
          <a:lstStyle/>
          <a:p>
            <a:r>
              <a:rPr lang="en-US" sz="1600" dirty="0" smtClean="0">
                <a:solidFill>
                  <a:srgbClr val="00264D"/>
                </a:solidFill>
              </a:rPr>
              <a:t>[Landon Cox]</a:t>
            </a:r>
            <a:endParaRPr lang="en-US" sz="1600" dirty="0">
              <a:solidFill>
                <a:srgbClr val="00264D"/>
              </a:solidFill>
            </a:endParaRPr>
          </a:p>
        </p:txBody>
      </p:sp>
    </p:spTree>
    <p:extLst>
      <p:ext uri="{BB962C8B-B14F-4D97-AF65-F5344CB8AC3E}">
        <p14:creationId xmlns:p14="http://schemas.microsoft.com/office/powerpoint/2010/main" val="3401352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a:t>
            </a:r>
            <a:endParaRPr lang="en-US" dirty="0"/>
          </a:p>
        </p:txBody>
      </p:sp>
      <p:sp>
        <p:nvSpPr>
          <p:cNvPr id="3" name="Content Placeholder 2"/>
          <p:cNvSpPr>
            <a:spLocks noGrp="1"/>
          </p:cNvSpPr>
          <p:nvPr>
            <p:ph idx="1"/>
          </p:nvPr>
        </p:nvSpPr>
        <p:spPr/>
        <p:txBody>
          <a:bodyPr>
            <a:normAutofit lnSpcReduction="10000"/>
          </a:bodyPr>
          <a:lstStyle/>
          <a:p>
            <a:r>
              <a:rPr lang="en-US" sz="2400" dirty="0" smtClean="0">
                <a:solidFill>
                  <a:srgbClr val="FF0000"/>
                </a:solidFill>
              </a:rPr>
              <a:t>Why does login need to run as root?</a:t>
            </a:r>
          </a:p>
          <a:p>
            <a:pPr lvl="1"/>
            <a:r>
              <a:rPr lang="en-US" sz="2000" dirty="0" smtClean="0">
                <a:solidFill>
                  <a:srgbClr val="FF0000"/>
                </a:solidFill>
              </a:rPr>
              <a:t>Needs to check username/password correctness</a:t>
            </a:r>
          </a:p>
          <a:p>
            <a:pPr lvl="1"/>
            <a:r>
              <a:rPr lang="en-US" sz="2000" dirty="0" smtClean="0">
                <a:solidFill>
                  <a:srgbClr val="FF0000"/>
                </a:solidFill>
              </a:rPr>
              <a:t>Needs to fork/exec process under another </a:t>
            </a:r>
            <a:r>
              <a:rPr lang="en-US" sz="2000" dirty="0" err="1" smtClean="0">
                <a:solidFill>
                  <a:srgbClr val="FF0000"/>
                </a:solidFill>
              </a:rPr>
              <a:t>uid</a:t>
            </a:r>
            <a:endParaRPr lang="en-US" sz="2000" dirty="0" smtClean="0">
              <a:solidFill>
                <a:srgbClr val="FF0000"/>
              </a:solidFill>
            </a:endParaRPr>
          </a:p>
          <a:p>
            <a:r>
              <a:rPr lang="en-US" sz="2400" dirty="0" smtClean="0">
                <a:solidFill>
                  <a:srgbClr val="FF0000"/>
                </a:solidFill>
              </a:rPr>
              <a:t>Why does </a:t>
            </a:r>
            <a:r>
              <a:rPr lang="en-US" sz="2400" dirty="0" err="1" smtClean="0">
                <a:solidFill>
                  <a:srgbClr val="FF0000"/>
                </a:solidFill>
              </a:rPr>
              <a:t>passwd</a:t>
            </a:r>
            <a:r>
              <a:rPr lang="en-US" sz="2400" dirty="0" smtClean="0">
                <a:solidFill>
                  <a:srgbClr val="FF0000"/>
                </a:solidFill>
              </a:rPr>
              <a:t> need to run as root?</a:t>
            </a:r>
          </a:p>
          <a:p>
            <a:pPr lvl="1"/>
            <a:r>
              <a:rPr lang="en-US" sz="2000" dirty="0" smtClean="0">
                <a:solidFill>
                  <a:srgbClr val="FF0000"/>
                </a:solidFill>
              </a:rPr>
              <a:t>Needs to modify password database (file)</a:t>
            </a:r>
          </a:p>
          <a:p>
            <a:pPr lvl="1"/>
            <a:r>
              <a:rPr lang="en-US" sz="2000" dirty="0" smtClean="0">
                <a:solidFill>
                  <a:srgbClr val="FF0000"/>
                </a:solidFill>
              </a:rPr>
              <a:t>Database is shared by all users</a:t>
            </a:r>
          </a:p>
          <a:p>
            <a:r>
              <a:rPr lang="en-US" sz="2400" dirty="0" smtClean="0">
                <a:solidFill>
                  <a:srgbClr val="FF0000"/>
                </a:solidFill>
              </a:rPr>
              <a:t>What makes </a:t>
            </a:r>
            <a:r>
              <a:rPr lang="en-US" sz="2400" dirty="0" err="1" smtClean="0">
                <a:solidFill>
                  <a:srgbClr val="FF0000"/>
                </a:solidFill>
              </a:rPr>
              <a:t>passwd</a:t>
            </a:r>
            <a:r>
              <a:rPr lang="en-US" sz="2400" dirty="0" smtClean="0">
                <a:solidFill>
                  <a:srgbClr val="FF0000"/>
                </a:solidFill>
              </a:rPr>
              <a:t> particularly tricky?</a:t>
            </a:r>
          </a:p>
          <a:p>
            <a:pPr lvl="1"/>
            <a:r>
              <a:rPr lang="en-US" sz="2000" dirty="0" smtClean="0">
                <a:solidFill>
                  <a:srgbClr val="FF0000"/>
                </a:solidFill>
              </a:rPr>
              <a:t>Easy to allow process to shed privileges (e.g., login)</a:t>
            </a:r>
          </a:p>
          <a:p>
            <a:pPr lvl="1"/>
            <a:r>
              <a:rPr lang="en-US" sz="2000" dirty="0" err="1" smtClean="0">
                <a:solidFill>
                  <a:srgbClr val="FF0000"/>
                </a:solidFill>
              </a:rPr>
              <a:t>passwd</a:t>
            </a:r>
            <a:r>
              <a:rPr lang="en-US" sz="2000" dirty="0" smtClean="0">
                <a:solidFill>
                  <a:srgbClr val="FF0000"/>
                </a:solidFill>
              </a:rPr>
              <a:t> requires an </a:t>
            </a:r>
            <a:r>
              <a:rPr lang="en-US" sz="2000" b="1" dirty="0" smtClean="0">
                <a:solidFill>
                  <a:srgbClr val="FF0000"/>
                </a:solidFill>
              </a:rPr>
              <a:t>escalation </a:t>
            </a:r>
            <a:r>
              <a:rPr lang="en-US" sz="2000" dirty="0" smtClean="0">
                <a:solidFill>
                  <a:srgbClr val="FF0000"/>
                </a:solidFill>
              </a:rPr>
              <a:t>of privileges</a:t>
            </a:r>
          </a:p>
          <a:p>
            <a:r>
              <a:rPr lang="en-US" sz="2400" dirty="0" smtClean="0">
                <a:solidFill>
                  <a:srgbClr val="FF0000"/>
                </a:solidFill>
              </a:rPr>
              <a:t>How does UNIX handle this?</a:t>
            </a:r>
          </a:p>
          <a:p>
            <a:pPr lvl="1"/>
            <a:r>
              <a:rPr lang="en-US" sz="2000" dirty="0" smtClean="0">
                <a:solidFill>
                  <a:srgbClr val="FF0000"/>
                </a:solidFill>
              </a:rPr>
              <a:t>Executable files can have their </a:t>
            </a:r>
            <a:r>
              <a:rPr lang="en-US" sz="2000" dirty="0" err="1" smtClean="0">
                <a:solidFill>
                  <a:srgbClr val="FF0000"/>
                </a:solidFill>
              </a:rPr>
              <a:t>setuid</a:t>
            </a:r>
            <a:r>
              <a:rPr lang="en-US" sz="2000" dirty="0" smtClean="0">
                <a:solidFill>
                  <a:srgbClr val="FF0000"/>
                </a:solidFill>
              </a:rPr>
              <a:t> bit set</a:t>
            </a:r>
          </a:p>
          <a:p>
            <a:pPr lvl="1"/>
            <a:r>
              <a:rPr lang="en-US" sz="2000" dirty="0" smtClean="0">
                <a:solidFill>
                  <a:srgbClr val="FF0000"/>
                </a:solidFill>
              </a:rPr>
              <a:t>If </a:t>
            </a:r>
            <a:r>
              <a:rPr lang="en-US" sz="2000" dirty="0" err="1" smtClean="0">
                <a:solidFill>
                  <a:srgbClr val="FF0000"/>
                </a:solidFill>
              </a:rPr>
              <a:t>setuid</a:t>
            </a:r>
            <a:r>
              <a:rPr lang="en-US" sz="2000" dirty="0" smtClean="0">
                <a:solidFill>
                  <a:srgbClr val="FF0000"/>
                </a:solidFill>
              </a:rPr>
              <a:t> bit is set, process inherits </a:t>
            </a:r>
            <a:r>
              <a:rPr lang="en-US" sz="2000" dirty="0" err="1" smtClean="0">
                <a:solidFill>
                  <a:srgbClr val="FF0000"/>
                </a:solidFill>
              </a:rPr>
              <a:t>uid</a:t>
            </a:r>
            <a:r>
              <a:rPr lang="en-US" sz="2000" dirty="0" smtClean="0">
                <a:solidFill>
                  <a:srgbClr val="FF0000"/>
                </a:solidFill>
              </a:rPr>
              <a:t> of image file’s owner on exec</a:t>
            </a:r>
          </a:p>
          <a:p>
            <a:endParaRPr lang="en-US" sz="2400" dirty="0" smtClean="0">
              <a:solidFill>
                <a:srgbClr val="FF0000"/>
              </a:solidFill>
            </a:endParaRPr>
          </a:p>
          <a:p>
            <a:endParaRPr lang="en-US" sz="2400" dirty="0" smtClean="0">
              <a:solidFill>
                <a:srgbClr val="FF0000"/>
              </a:solidFill>
            </a:endParaRPr>
          </a:p>
          <a:p>
            <a:pPr lvl="1"/>
            <a:endParaRPr lang="en-US" sz="2000" dirty="0">
              <a:solidFill>
                <a:srgbClr val="FF0000"/>
              </a:solidFill>
            </a:endParaRPr>
          </a:p>
        </p:txBody>
      </p:sp>
      <p:sp>
        <p:nvSpPr>
          <p:cNvPr id="4" name="Rectangle 3"/>
          <p:cNvSpPr/>
          <p:nvPr/>
        </p:nvSpPr>
        <p:spPr>
          <a:xfrm>
            <a:off x="7738748" y="6519446"/>
            <a:ext cx="1405252" cy="338554"/>
          </a:xfrm>
          <a:prstGeom prst="rect">
            <a:avLst/>
          </a:prstGeom>
        </p:spPr>
        <p:txBody>
          <a:bodyPr wrap="none">
            <a:spAutoFit/>
          </a:bodyPr>
          <a:lstStyle/>
          <a:p>
            <a:r>
              <a:rPr lang="en-US" sz="1600" dirty="0" smtClean="0">
                <a:solidFill>
                  <a:srgbClr val="00264D"/>
                </a:solidFill>
              </a:rPr>
              <a:t>[Landon Cox]</a:t>
            </a:r>
            <a:endParaRPr lang="en-US" sz="1600" dirty="0">
              <a:solidFill>
                <a:srgbClr val="00264D"/>
              </a:solidFill>
            </a:endParaRPr>
          </a:p>
        </p:txBody>
      </p:sp>
    </p:spTree>
    <p:extLst>
      <p:ext uri="{BB962C8B-B14F-4D97-AF65-F5344CB8AC3E}">
        <p14:creationId xmlns:p14="http://schemas.microsoft.com/office/powerpoint/2010/main" val="161150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 accounting problem</a:t>
            </a:r>
            <a:endParaRPr lang="en-US" dirty="0"/>
          </a:p>
        </p:txBody>
      </p:sp>
      <p:sp>
        <p:nvSpPr>
          <p:cNvPr id="3" name="Content Placeholder 2"/>
          <p:cNvSpPr>
            <a:spLocks noGrp="1"/>
          </p:cNvSpPr>
          <p:nvPr>
            <p:ph idx="1"/>
          </p:nvPr>
        </p:nvSpPr>
        <p:spPr/>
        <p:txBody>
          <a:bodyPr>
            <a:normAutofit/>
          </a:bodyPr>
          <a:lstStyle/>
          <a:p>
            <a:r>
              <a:rPr lang="en-US" sz="2400" dirty="0" smtClean="0"/>
              <a:t>Multi-player game called Moo</a:t>
            </a:r>
          </a:p>
          <a:p>
            <a:pPr lvl="1"/>
            <a:r>
              <a:rPr lang="en-US" sz="2000" dirty="0" smtClean="0"/>
              <a:t>Want to maintain high score in a file</a:t>
            </a:r>
          </a:p>
          <a:p>
            <a:r>
              <a:rPr lang="en-US" sz="2400" dirty="0" smtClean="0">
                <a:solidFill>
                  <a:srgbClr val="FF0000"/>
                </a:solidFill>
              </a:rPr>
              <a:t>How does </a:t>
            </a:r>
            <a:r>
              <a:rPr lang="en-US" sz="2400" dirty="0" err="1" smtClean="0">
                <a:solidFill>
                  <a:srgbClr val="FF0000"/>
                </a:solidFill>
              </a:rPr>
              <a:t>setuid</a:t>
            </a:r>
            <a:r>
              <a:rPr lang="en-US" sz="2400" dirty="0" smtClean="0">
                <a:solidFill>
                  <a:srgbClr val="FF0000"/>
                </a:solidFill>
              </a:rPr>
              <a:t> solve our problem?</a:t>
            </a:r>
          </a:p>
          <a:p>
            <a:pPr lvl="1"/>
            <a:r>
              <a:rPr lang="en-US" sz="2000" dirty="0" smtClean="0">
                <a:solidFill>
                  <a:srgbClr val="FF0000"/>
                </a:solidFill>
              </a:rPr>
              <a:t>Game executable is owned by trusted entity</a:t>
            </a:r>
          </a:p>
          <a:p>
            <a:pPr lvl="1"/>
            <a:r>
              <a:rPr lang="en-US" sz="2000" dirty="0" smtClean="0">
                <a:solidFill>
                  <a:srgbClr val="FF0000"/>
                </a:solidFill>
              </a:rPr>
              <a:t>Game cannot be modified by normal users</a:t>
            </a:r>
          </a:p>
          <a:p>
            <a:pPr lvl="1"/>
            <a:r>
              <a:rPr lang="en-US" sz="2000" dirty="0" smtClean="0">
                <a:solidFill>
                  <a:srgbClr val="FF0000"/>
                </a:solidFill>
              </a:rPr>
              <a:t>Users can run executable though</a:t>
            </a:r>
          </a:p>
          <a:p>
            <a:pPr lvl="1"/>
            <a:r>
              <a:rPr lang="en-US" sz="2000" dirty="0" smtClean="0">
                <a:solidFill>
                  <a:srgbClr val="FF0000"/>
                </a:solidFill>
              </a:rPr>
              <a:t>High-score is also owned by trusted entity</a:t>
            </a:r>
          </a:p>
          <a:p>
            <a:r>
              <a:rPr lang="en-US" sz="2400" dirty="0" smtClean="0">
                <a:solidFill>
                  <a:schemeClr val="accent1"/>
                </a:solidFill>
              </a:rPr>
              <a:t>This is a form of trustworthy computing</a:t>
            </a:r>
          </a:p>
          <a:p>
            <a:pPr lvl="1"/>
            <a:r>
              <a:rPr lang="en-US" sz="2000" dirty="0" smtClean="0">
                <a:solidFill>
                  <a:schemeClr val="accent1"/>
                </a:solidFill>
              </a:rPr>
              <a:t>Only trusted code can update score</a:t>
            </a:r>
          </a:p>
          <a:p>
            <a:pPr lvl="1"/>
            <a:r>
              <a:rPr lang="en-US" sz="2000" dirty="0" smtClean="0">
                <a:solidFill>
                  <a:schemeClr val="accent1"/>
                </a:solidFill>
              </a:rPr>
              <a:t>Root ownership ensures code integrity</a:t>
            </a:r>
          </a:p>
          <a:p>
            <a:pPr lvl="1"/>
            <a:r>
              <a:rPr lang="en-US" sz="2000" dirty="0" err="1" smtClean="0">
                <a:solidFill>
                  <a:schemeClr val="accent1"/>
                </a:solidFill>
              </a:rPr>
              <a:t>Untrusted</a:t>
            </a:r>
            <a:r>
              <a:rPr lang="en-US" sz="2000" dirty="0" smtClean="0">
                <a:solidFill>
                  <a:schemeClr val="accent1"/>
                </a:solidFill>
              </a:rPr>
              <a:t> users can invoke trusted code</a:t>
            </a:r>
          </a:p>
          <a:p>
            <a:pPr lvl="1"/>
            <a:endParaRPr lang="en-US" sz="2000" dirty="0" smtClean="0">
              <a:solidFill>
                <a:srgbClr val="FF0000"/>
              </a:solidFill>
            </a:endParaRPr>
          </a:p>
          <a:p>
            <a:pPr lvl="1"/>
            <a:endParaRPr lang="en-US" sz="1800" dirty="0" smtClean="0">
              <a:solidFill>
                <a:srgbClr val="FF0000"/>
              </a:solidFill>
            </a:endParaRPr>
          </a:p>
          <a:p>
            <a:endParaRPr lang="en-US" sz="2400" dirty="0" smtClean="0"/>
          </a:p>
          <a:p>
            <a:endParaRPr lang="en-US" sz="2400" dirty="0"/>
          </a:p>
        </p:txBody>
      </p:sp>
      <p:sp>
        <p:nvSpPr>
          <p:cNvPr id="4" name="Folded Corner 3"/>
          <p:cNvSpPr/>
          <p:nvPr/>
        </p:nvSpPr>
        <p:spPr>
          <a:xfrm>
            <a:off x="7772401" y="3342290"/>
            <a:ext cx="914400" cy="914400"/>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High score</a:t>
            </a:r>
            <a:endParaRPr lang="en-US" dirty="0"/>
          </a:p>
        </p:txBody>
      </p:sp>
      <p:sp>
        <p:nvSpPr>
          <p:cNvPr id="12" name="Rectangle 11"/>
          <p:cNvSpPr/>
          <p:nvPr/>
        </p:nvSpPr>
        <p:spPr>
          <a:xfrm>
            <a:off x="7770018" y="5211763"/>
            <a:ext cx="9144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Game client</a:t>
            </a:r>
          </a:p>
          <a:p>
            <a:pPr algn="ctr"/>
            <a:r>
              <a:rPr lang="en-US" dirty="0" smtClean="0"/>
              <a:t>(root)</a:t>
            </a:r>
            <a:endParaRPr lang="en-US" dirty="0"/>
          </a:p>
        </p:txBody>
      </p:sp>
      <p:sp>
        <p:nvSpPr>
          <p:cNvPr id="13" name="Rectangle 12"/>
          <p:cNvSpPr/>
          <p:nvPr/>
        </p:nvSpPr>
        <p:spPr>
          <a:xfrm>
            <a:off x="7770018" y="1600200"/>
            <a:ext cx="9144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Game</a:t>
            </a:r>
          </a:p>
          <a:p>
            <a:pPr algn="ctr"/>
            <a:r>
              <a:rPr lang="en-US" dirty="0" smtClean="0"/>
              <a:t>client (root)</a:t>
            </a:r>
            <a:endParaRPr lang="en-US" dirty="0"/>
          </a:p>
        </p:txBody>
      </p:sp>
      <p:cxnSp>
        <p:nvCxnSpPr>
          <p:cNvPr id="15" name="Straight Arrow Connector 14"/>
          <p:cNvCxnSpPr>
            <a:stCxn id="13" idx="2"/>
            <a:endCxn id="4" idx="0"/>
          </p:cNvCxnSpPr>
          <p:nvPr/>
        </p:nvCxnSpPr>
        <p:spPr>
          <a:xfrm rot="16200000" flipH="1">
            <a:off x="7814564" y="2927253"/>
            <a:ext cx="827690" cy="23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2" idx="0"/>
            <a:endCxn id="4" idx="2"/>
          </p:cNvCxnSpPr>
          <p:nvPr/>
        </p:nvCxnSpPr>
        <p:spPr>
          <a:xfrm rot="5400000" flipH="1" flipV="1">
            <a:off x="7750873" y="4733036"/>
            <a:ext cx="955073" cy="23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650977" y="5213351"/>
            <a:ext cx="914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Shell</a:t>
            </a:r>
          </a:p>
          <a:p>
            <a:pPr algn="ctr"/>
            <a:r>
              <a:rPr lang="en-US" dirty="0" smtClean="0"/>
              <a:t>(</a:t>
            </a:r>
            <a:r>
              <a:rPr lang="en-US" dirty="0" err="1" smtClean="0"/>
              <a:t>uid</a:t>
            </a:r>
            <a:r>
              <a:rPr lang="en-US" dirty="0" smtClean="0"/>
              <a:t> </a:t>
            </a:r>
            <a:r>
              <a:rPr lang="en-US" dirty="0" err="1" smtClean="0"/>
              <a:t>y</a:t>
            </a:r>
            <a:r>
              <a:rPr lang="en-US" dirty="0" smtClean="0"/>
              <a:t>)</a:t>
            </a:r>
            <a:endParaRPr lang="en-US" dirty="0"/>
          </a:p>
        </p:txBody>
      </p:sp>
      <p:sp>
        <p:nvSpPr>
          <p:cNvPr id="10" name="Rectangle 9"/>
          <p:cNvSpPr/>
          <p:nvPr/>
        </p:nvSpPr>
        <p:spPr>
          <a:xfrm>
            <a:off x="5650977" y="1601788"/>
            <a:ext cx="914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Shell</a:t>
            </a:r>
          </a:p>
          <a:p>
            <a:pPr algn="ctr"/>
            <a:r>
              <a:rPr lang="en-US" dirty="0" smtClean="0"/>
              <a:t>(</a:t>
            </a:r>
            <a:r>
              <a:rPr lang="en-US" dirty="0" err="1" smtClean="0"/>
              <a:t>uid</a:t>
            </a:r>
            <a:r>
              <a:rPr lang="en-US" dirty="0" smtClean="0"/>
              <a:t> </a:t>
            </a:r>
            <a:r>
              <a:rPr lang="en-US" dirty="0" err="1" smtClean="0"/>
              <a:t>x</a:t>
            </a:r>
            <a:r>
              <a:rPr lang="en-US" dirty="0" smtClean="0"/>
              <a:t>)</a:t>
            </a:r>
            <a:endParaRPr lang="en-US" dirty="0"/>
          </a:p>
        </p:txBody>
      </p:sp>
      <p:cxnSp>
        <p:nvCxnSpPr>
          <p:cNvPr id="11" name="Straight Arrow Connector 10"/>
          <p:cNvCxnSpPr>
            <a:stCxn id="10" idx="3"/>
            <a:endCxn id="13" idx="1"/>
          </p:cNvCxnSpPr>
          <p:nvPr/>
        </p:nvCxnSpPr>
        <p:spPr>
          <a:xfrm flipV="1">
            <a:off x="6565377" y="2057400"/>
            <a:ext cx="120464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3"/>
            <a:endCxn id="12" idx="1"/>
          </p:cNvCxnSpPr>
          <p:nvPr/>
        </p:nvCxnSpPr>
        <p:spPr>
          <a:xfrm flipV="1">
            <a:off x="6565377" y="5668963"/>
            <a:ext cx="1204641"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553200" y="1295400"/>
            <a:ext cx="1327732" cy="769441"/>
          </a:xfrm>
          <a:prstGeom prst="rect">
            <a:avLst/>
          </a:prstGeom>
          <a:noFill/>
        </p:spPr>
        <p:txBody>
          <a:bodyPr wrap="none" rtlCol="0">
            <a:spAutoFit/>
          </a:bodyPr>
          <a:lstStyle/>
          <a:p>
            <a:pPr algn="ctr"/>
            <a:r>
              <a:rPr lang="en-US" dirty="0" smtClean="0">
                <a:solidFill>
                  <a:srgbClr val="00264D"/>
                </a:solidFill>
              </a:rPr>
              <a:t>“</a:t>
            </a:r>
            <a:r>
              <a:rPr lang="en-US" sz="2000" dirty="0" smtClean="0">
                <a:solidFill>
                  <a:srgbClr val="00264D"/>
                </a:solidFill>
              </a:rPr>
              <a:t>fork/exec</a:t>
            </a:r>
          </a:p>
          <a:p>
            <a:pPr algn="ctr"/>
            <a:r>
              <a:rPr lang="en-US" sz="2000" dirty="0" smtClean="0">
                <a:solidFill>
                  <a:srgbClr val="00264D"/>
                </a:solidFill>
              </a:rPr>
              <a:t>game”</a:t>
            </a:r>
            <a:endParaRPr lang="en-US" sz="2000" dirty="0">
              <a:solidFill>
                <a:srgbClr val="00264D"/>
              </a:solidFill>
            </a:endParaRPr>
          </a:p>
        </p:txBody>
      </p:sp>
      <p:sp>
        <p:nvSpPr>
          <p:cNvPr id="25" name="TextBox 24"/>
          <p:cNvSpPr txBox="1"/>
          <p:nvPr/>
        </p:nvSpPr>
        <p:spPr>
          <a:xfrm>
            <a:off x="5938139" y="2702791"/>
            <a:ext cx="2291463" cy="461665"/>
          </a:xfrm>
          <a:prstGeom prst="rect">
            <a:avLst/>
          </a:prstGeom>
          <a:noFill/>
        </p:spPr>
        <p:txBody>
          <a:bodyPr wrap="none" rtlCol="0">
            <a:spAutoFit/>
          </a:bodyPr>
          <a:lstStyle/>
          <a:p>
            <a:pPr algn="r"/>
            <a:r>
              <a:rPr lang="en-US" dirty="0" smtClean="0">
                <a:solidFill>
                  <a:srgbClr val="00264D"/>
                </a:solidFill>
              </a:rPr>
              <a:t>“</a:t>
            </a:r>
            <a:r>
              <a:rPr lang="en-US" dirty="0" err="1" smtClean="0">
                <a:solidFill>
                  <a:srgbClr val="00264D"/>
                </a:solidFill>
              </a:rPr>
              <a:t>x’s</a:t>
            </a:r>
            <a:r>
              <a:rPr lang="en-US" dirty="0" smtClean="0">
                <a:solidFill>
                  <a:srgbClr val="00264D"/>
                </a:solidFill>
              </a:rPr>
              <a:t> score = 10”</a:t>
            </a:r>
            <a:endParaRPr lang="en-US" dirty="0">
              <a:solidFill>
                <a:srgbClr val="00264D"/>
              </a:solidFill>
            </a:endParaRPr>
          </a:p>
        </p:txBody>
      </p:sp>
      <p:sp>
        <p:nvSpPr>
          <p:cNvPr id="26" name="TextBox 25"/>
          <p:cNvSpPr txBox="1"/>
          <p:nvPr/>
        </p:nvSpPr>
        <p:spPr>
          <a:xfrm>
            <a:off x="5960982" y="4580803"/>
            <a:ext cx="2268620" cy="461665"/>
          </a:xfrm>
          <a:prstGeom prst="rect">
            <a:avLst/>
          </a:prstGeom>
          <a:noFill/>
        </p:spPr>
        <p:txBody>
          <a:bodyPr wrap="none" rtlCol="0">
            <a:spAutoFit/>
          </a:bodyPr>
          <a:lstStyle/>
          <a:p>
            <a:pPr algn="r"/>
            <a:r>
              <a:rPr lang="en-US" dirty="0" smtClean="0">
                <a:solidFill>
                  <a:srgbClr val="00264D"/>
                </a:solidFill>
              </a:rPr>
              <a:t>“</a:t>
            </a:r>
            <a:r>
              <a:rPr lang="en-US" dirty="0" err="1" smtClean="0">
                <a:solidFill>
                  <a:srgbClr val="00264D"/>
                </a:solidFill>
              </a:rPr>
              <a:t>y’s</a:t>
            </a:r>
            <a:r>
              <a:rPr lang="en-US" dirty="0" smtClean="0">
                <a:solidFill>
                  <a:srgbClr val="00264D"/>
                </a:solidFill>
              </a:rPr>
              <a:t> score = 11”</a:t>
            </a:r>
            <a:endParaRPr lang="en-US" dirty="0">
              <a:solidFill>
                <a:srgbClr val="00264D"/>
              </a:solidFill>
            </a:endParaRPr>
          </a:p>
        </p:txBody>
      </p:sp>
      <p:sp>
        <p:nvSpPr>
          <p:cNvPr id="19" name="TextBox 18"/>
          <p:cNvSpPr txBox="1"/>
          <p:nvPr/>
        </p:nvSpPr>
        <p:spPr>
          <a:xfrm>
            <a:off x="6553200" y="5555159"/>
            <a:ext cx="1327732" cy="769441"/>
          </a:xfrm>
          <a:prstGeom prst="rect">
            <a:avLst/>
          </a:prstGeom>
          <a:noFill/>
        </p:spPr>
        <p:txBody>
          <a:bodyPr wrap="none" rtlCol="0">
            <a:spAutoFit/>
          </a:bodyPr>
          <a:lstStyle/>
          <a:p>
            <a:pPr algn="ctr"/>
            <a:r>
              <a:rPr lang="en-US" dirty="0" smtClean="0">
                <a:solidFill>
                  <a:srgbClr val="00264D"/>
                </a:solidFill>
              </a:rPr>
              <a:t>“</a:t>
            </a:r>
            <a:r>
              <a:rPr lang="en-US" sz="2000" dirty="0" smtClean="0">
                <a:solidFill>
                  <a:srgbClr val="00264D"/>
                </a:solidFill>
              </a:rPr>
              <a:t>fork/exec</a:t>
            </a:r>
          </a:p>
          <a:p>
            <a:pPr algn="ctr"/>
            <a:r>
              <a:rPr lang="en-US" sz="2000" dirty="0" smtClean="0">
                <a:solidFill>
                  <a:srgbClr val="00264D"/>
                </a:solidFill>
              </a:rPr>
              <a:t>game”</a:t>
            </a:r>
            <a:endParaRPr lang="en-US" sz="2000" dirty="0">
              <a:solidFill>
                <a:srgbClr val="00264D"/>
              </a:solidFill>
            </a:endParaRPr>
          </a:p>
        </p:txBody>
      </p:sp>
    </p:spTree>
    <p:extLst>
      <p:ext uri="{BB962C8B-B14F-4D97-AF65-F5344CB8AC3E}">
        <p14:creationId xmlns:p14="http://schemas.microsoft.com/office/powerpoint/2010/main" val="3624363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P spid="9" grpId="0" animBg="1"/>
      <p:bldP spid="10" grpId="0" animBg="1"/>
      <p:bldP spid="21" grpId="0"/>
      <p:bldP spid="25" grpId="0"/>
      <p:bldP spid="26"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5621338" cy="329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ounded Rectangle 4"/>
          <p:cNvSpPr/>
          <p:nvPr/>
        </p:nvSpPr>
        <p:spPr bwMode="auto">
          <a:xfrm>
            <a:off x="3429000" y="2971800"/>
            <a:ext cx="3657600" cy="3200400"/>
          </a:xfrm>
          <a:prstGeom prst="roundRect">
            <a:avLst/>
          </a:prstGeom>
          <a:noFill/>
          <a:ln w="57150" cap="flat" cmpd="sng" algn="ctr">
            <a:solidFill>
              <a:srgbClr val="4D8CF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6" name="Title 5"/>
          <p:cNvSpPr>
            <a:spLocks noGrp="1"/>
          </p:cNvSpPr>
          <p:nvPr>
            <p:ph type="title"/>
          </p:nvPr>
        </p:nvSpPr>
        <p:spPr/>
        <p:txBody>
          <a:bodyPr/>
          <a:lstStyle/>
          <a:p>
            <a:r>
              <a:rPr lang="en-US" dirty="0" smtClean="0"/>
              <a:t>Reference monitor revisited</a:t>
            </a:r>
            <a:endParaRPr lang="en-US" dirty="0"/>
          </a:p>
        </p:txBody>
      </p:sp>
      <p:sp>
        <p:nvSpPr>
          <p:cNvPr id="7" name="Content Placeholder 6"/>
          <p:cNvSpPr>
            <a:spLocks noGrp="1"/>
          </p:cNvSpPr>
          <p:nvPr>
            <p:ph idx="1"/>
          </p:nvPr>
        </p:nvSpPr>
        <p:spPr/>
        <p:txBody>
          <a:bodyPr/>
          <a:lstStyle/>
          <a:p>
            <a:r>
              <a:rPr lang="en-US" b="0" dirty="0" smtClean="0"/>
              <a:t>What is the nature of the </a:t>
            </a:r>
            <a:r>
              <a:rPr lang="en-US" dirty="0" smtClean="0"/>
              <a:t>isolation boundary</a:t>
            </a:r>
            <a:r>
              <a:rPr lang="en-US" b="0" dirty="0" smtClean="0"/>
              <a:t>?</a:t>
            </a:r>
          </a:p>
        </p:txBody>
      </p:sp>
    </p:spTree>
    <p:extLst>
      <p:ext uri="{BB962C8B-B14F-4D97-AF65-F5344CB8AC3E}">
        <p14:creationId xmlns:p14="http://schemas.microsoft.com/office/powerpoint/2010/main" val="1933562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access control</a:t>
            </a:r>
            <a:endParaRPr lang="en-US" dirty="0"/>
          </a:p>
        </p:txBody>
      </p:sp>
      <p:sp>
        <p:nvSpPr>
          <p:cNvPr id="3" name="Content Placeholder 2"/>
          <p:cNvSpPr>
            <a:spLocks noGrp="1"/>
          </p:cNvSpPr>
          <p:nvPr>
            <p:ph idx="1"/>
          </p:nvPr>
        </p:nvSpPr>
        <p:spPr/>
        <p:txBody>
          <a:bodyPr/>
          <a:lstStyle/>
          <a:p>
            <a:r>
              <a:rPr lang="en-US" dirty="0" smtClean="0"/>
              <a:t>Processes run on behalf of users.  (“</a:t>
            </a:r>
            <a:r>
              <a:rPr lang="en-US" b="1" dirty="0" smtClean="0"/>
              <a:t>subjects</a:t>
            </a:r>
            <a:r>
              <a:rPr lang="en-US" dirty="0" smtClean="0"/>
              <a:t>”)</a:t>
            </a:r>
          </a:p>
          <a:p>
            <a:r>
              <a:rPr lang="en-US" dirty="0"/>
              <a:t>P</a:t>
            </a:r>
            <a:r>
              <a:rPr lang="en-US" dirty="0" smtClean="0"/>
              <a:t>rocesses create/read/write/delete files. (“</a:t>
            </a:r>
            <a:r>
              <a:rPr lang="en-US" b="1" dirty="0" smtClean="0"/>
              <a:t>objects</a:t>
            </a:r>
            <a:r>
              <a:rPr lang="en-US" dirty="0" smtClean="0"/>
              <a:t>”)</a:t>
            </a:r>
          </a:p>
          <a:p>
            <a:r>
              <a:rPr lang="en-US" dirty="0" smtClean="0"/>
              <a:t>The OS kernel mediates these accesses.</a:t>
            </a:r>
          </a:p>
          <a:p>
            <a:r>
              <a:rPr lang="en-US" dirty="0" smtClean="0"/>
              <a:t>How should the kernel determine which subjects can access which objects?</a:t>
            </a:r>
          </a:p>
          <a:p>
            <a:endParaRPr lang="en-US" dirty="0"/>
          </a:p>
        </p:txBody>
      </p:sp>
      <p:sp>
        <p:nvSpPr>
          <p:cNvPr id="8" name="Rectangle 7"/>
          <p:cNvSpPr/>
          <p:nvPr/>
        </p:nvSpPr>
        <p:spPr bwMode="auto">
          <a:xfrm>
            <a:off x="5783263" y="3886200"/>
            <a:ext cx="441325" cy="609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9" name="AutoShape 10"/>
          <p:cNvSpPr>
            <a:spLocks noChangeArrowheads="1"/>
          </p:cNvSpPr>
          <p:nvPr/>
        </p:nvSpPr>
        <p:spPr bwMode="auto">
          <a:xfrm>
            <a:off x="5783263" y="4673600"/>
            <a:ext cx="1660525" cy="431800"/>
          </a:xfrm>
          <a:prstGeom prst="flowChartProcess">
            <a:avLst/>
          </a:prstGeom>
          <a:solidFill>
            <a:srgbClr val="99CCFF"/>
          </a:solidFill>
          <a:ln w="12700">
            <a:solidFill>
              <a:srgbClr val="003367"/>
            </a:solidFill>
            <a:miter lim="800000"/>
            <a:headEnd type="none" w="sm" len="sm"/>
            <a:tailEnd type="none" w="sm" len="sm"/>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Pct val="100000"/>
              <a:buFont typeface="Times New Roman" charset="0"/>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p:nvPr/>
        </p:nvSpPr>
        <p:spPr bwMode="auto">
          <a:xfrm>
            <a:off x="6392863" y="3886200"/>
            <a:ext cx="441325" cy="609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11" name="Rectangle 10"/>
          <p:cNvSpPr/>
          <p:nvPr/>
        </p:nvSpPr>
        <p:spPr bwMode="auto">
          <a:xfrm>
            <a:off x="7002463" y="3886200"/>
            <a:ext cx="441325" cy="609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12" name="Rectangle 11"/>
          <p:cNvSpPr/>
          <p:nvPr/>
        </p:nvSpPr>
        <p:spPr bwMode="auto">
          <a:xfrm>
            <a:off x="5818982" y="5334000"/>
            <a:ext cx="1604962" cy="938532"/>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13" name="Oval 12"/>
          <p:cNvSpPr/>
          <p:nvPr/>
        </p:nvSpPr>
        <p:spPr bwMode="auto">
          <a:xfrm>
            <a:off x="5821363" y="52578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14" name="Oval 13"/>
          <p:cNvSpPr/>
          <p:nvPr/>
        </p:nvSpPr>
        <p:spPr bwMode="auto">
          <a:xfrm>
            <a:off x="5821363" y="6196332"/>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15" name="Straight Connector 14"/>
          <p:cNvCxnSpPr>
            <a:stCxn id="8" idx="2"/>
            <a:endCxn id="17" idx="0"/>
          </p:cNvCxnSpPr>
          <p:nvPr/>
        </p:nvCxnSpPr>
        <p:spPr bwMode="auto">
          <a:xfrm>
            <a:off x="6003926" y="4495800"/>
            <a:ext cx="617537" cy="99060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16" name="Straight Connector 15"/>
          <p:cNvCxnSpPr>
            <a:stCxn id="11" idx="2"/>
            <a:endCxn id="18" idx="0"/>
          </p:cNvCxnSpPr>
          <p:nvPr/>
        </p:nvCxnSpPr>
        <p:spPr bwMode="auto">
          <a:xfrm flipH="1">
            <a:off x="6621463" y="4495800"/>
            <a:ext cx="601663" cy="1371599"/>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17" name="Rectangle 16"/>
          <p:cNvSpPr/>
          <p:nvPr/>
        </p:nvSpPr>
        <p:spPr bwMode="auto">
          <a:xfrm>
            <a:off x="6164263" y="548640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 name="Rectangle 17"/>
          <p:cNvSpPr/>
          <p:nvPr/>
        </p:nvSpPr>
        <p:spPr bwMode="auto">
          <a:xfrm>
            <a:off x="6164263" y="586739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nvGrpSpPr>
          <p:cNvPr id="24" name="Group 14"/>
          <p:cNvGrpSpPr>
            <a:grpSpLocks noChangeAspect="1"/>
          </p:cNvGrpSpPr>
          <p:nvPr/>
        </p:nvGrpSpPr>
        <p:grpSpPr bwMode="auto">
          <a:xfrm>
            <a:off x="7688263" y="4191000"/>
            <a:ext cx="693737" cy="1300163"/>
            <a:chOff x="1152" y="3120"/>
            <a:chExt cx="384" cy="720"/>
          </a:xfrm>
        </p:grpSpPr>
        <p:sp>
          <p:nvSpPr>
            <p:cNvPr id="25" name="Freeform 15"/>
            <p:cNvSpPr>
              <a:spLocks noChangeAspect="1"/>
            </p:cNvSpPr>
            <p:nvPr/>
          </p:nvSpPr>
          <p:spPr bwMode="auto">
            <a:xfrm>
              <a:off x="1200" y="3120"/>
              <a:ext cx="288" cy="720"/>
            </a:xfrm>
            <a:custGeom>
              <a:avLst/>
              <a:gdLst>
                <a:gd name="T0" fmla="*/ 144 w 288"/>
                <a:gd name="T1" fmla="*/ 0 h 720"/>
                <a:gd name="T2" fmla="*/ 0 w 288"/>
                <a:gd name="T3" fmla="*/ 144 h 720"/>
                <a:gd name="T4" fmla="*/ 0 w 288"/>
                <a:gd name="T5" fmla="*/ 720 h 720"/>
                <a:gd name="T6" fmla="*/ 288 w 288"/>
                <a:gd name="T7" fmla="*/ 720 h 720"/>
                <a:gd name="T8" fmla="*/ 288 w 288"/>
                <a:gd name="T9" fmla="*/ 144 h 720"/>
                <a:gd name="T10" fmla="*/ 144 w 288"/>
                <a:gd name="T11" fmla="*/ 0 h 720"/>
                <a:gd name="T12" fmla="*/ 0 60000 65536"/>
                <a:gd name="T13" fmla="*/ 0 60000 65536"/>
                <a:gd name="T14" fmla="*/ 0 60000 65536"/>
                <a:gd name="T15" fmla="*/ 0 60000 65536"/>
                <a:gd name="T16" fmla="*/ 0 60000 65536"/>
                <a:gd name="T17" fmla="*/ 0 60000 65536"/>
                <a:gd name="T18" fmla="*/ 0 w 288"/>
                <a:gd name="T19" fmla="*/ 0 h 720"/>
                <a:gd name="T20" fmla="*/ 288 w 288"/>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288" h="720">
                  <a:moveTo>
                    <a:pt x="144" y="0"/>
                  </a:moveTo>
                  <a:lnTo>
                    <a:pt x="0" y="144"/>
                  </a:lnTo>
                  <a:lnTo>
                    <a:pt x="0" y="720"/>
                  </a:lnTo>
                  <a:lnTo>
                    <a:pt x="288" y="720"/>
                  </a:lnTo>
                  <a:lnTo>
                    <a:pt x="288" y="144"/>
                  </a:lnTo>
                  <a:lnTo>
                    <a:pt x="144" y="0"/>
                  </a:lnTo>
                  <a:close/>
                </a:path>
              </a:pathLst>
            </a:custGeom>
            <a:solidFill>
              <a:srgbClr val="FFFF99"/>
            </a:solidFill>
            <a:ln w="9525">
              <a:solidFill>
                <a:schemeClr val="tx1"/>
              </a:solidFill>
              <a:round/>
              <a:headEnd/>
              <a:tailEnd/>
            </a:ln>
          </p:spPr>
          <p:txBody>
            <a:bodyPr wrap="none" anchor="ctr">
              <a:spAutoFit/>
            </a:bodyPr>
            <a:lstStyle/>
            <a:p>
              <a:endParaRPr lang="en-US"/>
            </a:p>
          </p:txBody>
        </p:sp>
        <p:sp>
          <p:nvSpPr>
            <p:cNvPr id="26" name="Line 16"/>
            <p:cNvSpPr>
              <a:spLocks noChangeAspect="1" noChangeShapeType="1"/>
            </p:cNvSpPr>
            <p:nvPr/>
          </p:nvSpPr>
          <p:spPr bwMode="auto">
            <a:xfrm flipH="1">
              <a:off x="1152"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Aspect="1" noChangeShapeType="1"/>
            </p:cNvSpPr>
            <p:nvPr/>
          </p:nvSpPr>
          <p:spPr bwMode="auto">
            <a:xfrm>
              <a:off x="1344"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 name="Picture 18" descr="gu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3216"/>
              <a:ext cx="30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6"/>
          <p:cNvSpPr>
            <a:spLocks noChangeArrowheads="1"/>
          </p:cNvSpPr>
          <p:nvPr/>
        </p:nvSpPr>
        <p:spPr bwMode="auto">
          <a:xfrm>
            <a:off x="609600" y="4191000"/>
            <a:ext cx="4495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3367"/>
                </a:solidFill>
              </a:rPr>
              <a:t>This problem is called </a:t>
            </a:r>
            <a:r>
              <a:rPr lang="en-US" sz="2000" b="1" dirty="0" smtClean="0">
                <a:solidFill>
                  <a:srgbClr val="800000"/>
                </a:solidFill>
              </a:rPr>
              <a:t>access control</a:t>
            </a:r>
            <a:r>
              <a:rPr lang="en-US" sz="2000" dirty="0" smtClean="0">
                <a:solidFill>
                  <a:srgbClr val="003367"/>
                </a:solidFill>
              </a:rPr>
              <a:t> or </a:t>
            </a:r>
            <a:r>
              <a:rPr lang="en-US" sz="2000" b="1" dirty="0" smtClean="0">
                <a:solidFill>
                  <a:srgbClr val="800000"/>
                </a:solidFill>
              </a:rPr>
              <a:t>authorization</a:t>
            </a:r>
            <a:r>
              <a:rPr lang="en-US" sz="2000" dirty="0" smtClean="0">
                <a:solidFill>
                  <a:srgbClr val="800000"/>
                </a:solidFill>
              </a:rPr>
              <a:t> </a:t>
            </a:r>
            <a:r>
              <a:rPr lang="en-US" sz="2000" dirty="0" smtClean="0">
                <a:solidFill>
                  <a:srgbClr val="003367"/>
                </a:solidFill>
              </a:rPr>
              <a:t>(“</a:t>
            </a:r>
            <a:r>
              <a:rPr lang="en-US" sz="2000" dirty="0" err="1" smtClean="0">
                <a:solidFill>
                  <a:srgbClr val="003367"/>
                </a:solidFill>
              </a:rPr>
              <a:t>authz</a:t>
            </a:r>
            <a:r>
              <a:rPr lang="en-US" sz="2000" dirty="0" smtClean="0">
                <a:solidFill>
                  <a:srgbClr val="003367"/>
                </a:solidFill>
              </a:rPr>
              <a:t>”).  It also encompasses the question of who is authorized to make </a:t>
            </a:r>
            <a:r>
              <a:rPr lang="en-US" sz="2000" smtClean="0">
                <a:solidFill>
                  <a:srgbClr val="003367"/>
                </a:solidFill>
              </a:rPr>
              <a:t>a given statement</a:t>
            </a:r>
            <a:r>
              <a:rPr lang="en-US" sz="2000" dirty="0" smtClean="0">
                <a:solidFill>
                  <a:srgbClr val="003367"/>
                </a:solidFill>
              </a:rPr>
              <a:t>.</a:t>
            </a:r>
          </a:p>
          <a:p>
            <a:endParaRPr lang="en-US" sz="2000" dirty="0">
              <a:solidFill>
                <a:srgbClr val="003367"/>
              </a:solidFill>
            </a:endParaRPr>
          </a:p>
          <a:p>
            <a:r>
              <a:rPr lang="en-US" sz="2000" dirty="0" smtClean="0">
                <a:solidFill>
                  <a:srgbClr val="003367"/>
                </a:solidFill>
              </a:rPr>
              <a:t>The concepts are general, but we can consider Unix as an initial example.</a:t>
            </a:r>
            <a:endParaRPr lang="en-US" sz="2000" dirty="0">
              <a:solidFill>
                <a:srgbClr val="003367"/>
              </a:solidFill>
            </a:endParaRPr>
          </a:p>
        </p:txBody>
      </p:sp>
      <p:cxnSp>
        <p:nvCxnSpPr>
          <p:cNvPr id="32" name="Straight Connector 31"/>
          <p:cNvCxnSpPr/>
          <p:nvPr/>
        </p:nvCxnSpPr>
        <p:spPr bwMode="auto">
          <a:xfrm>
            <a:off x="6019800" y="4800600"/>
            <a:ext cx="304800" cy="0"/>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37" name="&quot;No&quot; Symbol 36"/>
          <p:cNvSpPr/>
          <p:nvPr/>
        </p:nvSpPr>
        <p:spPr bwMode="auto">
          <a:xfrm>
            <a:off x="6858000" y="4724400"/>
            <a:ext cx="381000" cy="381000"/>
          </a:xfrm>
          <a:prstGeom prst="noSmoking">
            <a:avLst/>
          </a:prstGeom>
          <a:solidFill>
            <a:srgbClr val="E816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8560868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886200" y="2667000"/>
            <a:ext cx="2667000" cy="18288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4" name="Title 3"/>
          <p:cNvSpPr>
            <a:spLocks noGrp="1"/>
          </p:cNvSpPr>
          <p:nvPr>
            <p:ph type="title"/>
          </p:nvPr>
        </p:nvSpPr>
        <p:spPr/>
        <p:txBody>
          <a:bodyPr/>
          <a:lstStyle/>
          <a:p>
            <a:r>
              <a:rPr lang="en-US" dirty="0" smtClean="0"/>
              <a:t>Reference monitor revisited</a:t>
            </a:r>
            <a:endParaRPr lang="en-US" dirty="0"/>
          </a:p>
        </p:txBody>
      </p:sp>
      <p:sp>
        <p:nvSpPr>
          <p:cNvPr id="5" name="Rounded Rectangle 4"/>
          <p:cNvSpPr/>
          <p:nvPr/>
        </p:nvSpPr>
        <p:spPr bwMode="auto">
          <a:xfrm>
            <a:off x="4076700" y="2781300"/>
            <a:ext cx="2324100" cy="1600200"/>
          </a:xfrm>
          <a:prstGeom prst="roundRect">
            <a:avLst/>
          </a:prstGeom>
          <a:solidFill>
            <a:schemeClr val="tx1">
              <a:lumMod val="40000"/>
              <a:lumOff val="60000"/>
            </a:schemeClr>
          </a:solidFill>
          <a:ln w="57150" cap="flat" cmpd="sng" algn="ctr">
            <a:solidFill>
              <a:schemeClr val="tx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grpSp>
        <p:nvGrpSpPr>
          <p:cNvPr id="6" name="Group 11"/>
          <p:cNvGrpSpPr>
            <a:grpSpLocks/>
          </p:cNvGrpSpPr>
          <p:nvPr/>
        </p:nvGrpSpPr>
        <p:grpSpPr bwMode="auto">
          <a:xfrm>
            <a:off x="1981200" y="3200400"/>
            <a:ext cx="635890" cy="778254"/>
            <a:chOff x="1970088" y="3170238"/>
            <a:chExt cx="1152525" cy="2058987"/>
          </a:xfrm>
        </p:grpSpPr>
        <p:sp>
          <p:nvSpPr>
            <p:cNvPr id="7"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1" name="Snip Single Corner Rectangle 20"/>
          <p:cNvSpPr/>
          <p:nvPr/>
        </p:nvSpPr>
        <p:spPr bwMode="auto">
          <a:xfrm flipH="1">
            <a:off x="4281111" y="3103760"/>
            <a:ext cx="824289" cy="93484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grpSp>
        <p:nvGrpSpPr>
          <p:cNvPr id="16" name="Group 15"/>
          <p:cNvGrpSpPr>
            <a:grpSpLocks noChangeAspect="1"/>
          </p:cNvGrpSpPr>
          <p:nvPr/>
        </p:nvGrpSpPr>
        <p:grpSpPr bwMode="auto">
          <a:xfrm>
            <a:off x="3733800" y="3124200"/>
            <a:ext cx="457200" cy="856860"/>
            <a:chOff x="1152" y="3120"/>
            <a:chExt cx="384" cy="720"/>
          </a:xfrm>
        </p:grpSpPr>
        <p:sp>
          <p:nvSpPr>
            <p:cNvPr id="17" name="Freeform 16"/>
            <p:cNvSpPr>
              <a:spLocks noChangeAspect="1"/>
            </p:cNvSpPr>
            <p:nvPr/>
          </p:nvSpPr>
          <p:spPr bwMode="auto">
            <a:xfrm>
              <a:off x="1200" y="3120"/>
              <a:ext cx="288" cy="720"/>
            </a:xfrm>
            <a:custGeom>
              <a:avLst/>
              <a:gdLst>
                <a:gd name="T0" fmla="*/ 144 w 288"/>
                <a:gd name="T1" fmla="*/ 0 h 720"/>
                <a:gd name="T2" fmla="*/ 0 w 288"/>
                <a:gd name="T3" fmla="*/ 144 h 720"/>
                <a:gd name="T4" fmla="*/ 0 w 288"/>
                <a:gd name="T5" fmla="*/ 720 h 720"/>
                <a:gd name="T6" fmla="*/ 288 w 288"/>
                <a:gd name="T7" fmla="*/ 720 h 720"/>
                <a:gd name="T8" fmla="*/ 288 w 288"/>
                <a:gd name="T9" fmla="*/ 144 h 720"/>
                <a:gd name="T10" fmla="*/ 144 w 288"/>
                <a:gd name="T11" fmla="*/ 0 h 720"/>
                <a:gd name="T12" fmla="*/ 0 60000 65536"/>
                <a:gd name="T13" fmla="*/ 0 60000 65536"/>
                <a:gd name="T14" fmla="*/ 0 60000 65536"/>
                <a:gd name="T15" fmla="*/ 0 60000 65536"/>
                <a:gd name="T16" fmla="*/ 0 60000 65536"/>
                <a:gd name="T17" fmla="*/ 0 60000 65536"/>
                <a:gd name="T18" fmla="*/ 0 w 288"/>
                <a:gd name="T19" fmla="*/ 0 h 720"/>
                <a:gd name="T20" fmla="*/ 288 w 288"/>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288" h="720">
                  <a:moveTo>
                    <a:pt x="144" y="0"/>
                  </a:moveTo>
                  <a:lnTo>
                    <a:pt x="0" y="144"/>
                  </a:lnTo>
                  <a:lnTo>
                    <a:pt x="0" y="720"/>
                  </a:lnTo>
                  <a:lnTo>
                    <a:pt x="288" y="720"/>
                  </a:lnTo>
                  <a:lnTo>
                    <a:pt x="288" y="144"/>
                  </a:lnTo>
                  <a:lnTo>
                    <a:pt x="144" y="0"/>
                  </a:lnTo>
                  <a:close/>
                </a:path>
              </a:pathLst>
            </a:custGeom>
            <a:solidFill>
              <a:srgbClr val="FFFF99"/>
            </a:solidFill>
            <a:ln w="9525">
              <a:solidFill>
                <a:schemeClr val="tx1"/>
              </a:solidFill>
              <a:round/>
              <a:headEnd/>
              <a:tailEnd/>
            </a:ln>
          </p:spPr>
          <p:txBody>
            <a:bodyPr wrap="none" anchor="ctr">
              <a:spAutoFit/>
            </a:bodyPr>
            <a:lstStyle/>
            <a:p>
              <a:endParaRPr lang="en-US"/>
            </a:p>
          </p:txBody>
        </p:sp>
        <p:sp>
          <p:nvSpPr>
            <p:cNvPr id="18" name="Line 16"/>
            <p:cNvSpPr>
              <a:spLocks noChangeAspect="1" noChangeShapeType="1"/>
            </p:cNvSpPr>
            <p:nvPr/>
          </p:nvSpPr>
          <p:spPr bwMode="auto">
            <a:xfrm flipH="1">
              <a:off x="1152"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Aspect="1" noChangeShapeType="1"/>
            </p:cNvSpPr>
            <p:nvPr/>
          </p:nvSpPr>
          <p:spPr bwMode="auto">
            <a:xfrm>
              <a:off x="1344"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 name="Picture 19" descr="gu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3216"/>
              <a:ext cx="30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bwMode="auto">
          <a:xfrm>
            <a:off x="2667000" y="3581400"/>
            <a:ext cx="10668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24" name="Rectangle 23"/>
          <p:cNvSpPr/>
          <p:nvPr/>
        </p:nvSpPr>
        <p:spPr bwMode="auto">
          <a:xfrm>
            <a:off x="5486400" y="3200400"/>
            <a:ext cx="541337" cy="135334"/>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Rectangle 24"/>
          <p:cNvSpPr/>
          <p:nvPr/>
        </p:nvSpPr>
        <p:spPr bwMode="auto">
          <a:xfrm>
            <a:off x="5486400" y="3505200"/>
            <a:ext cx="541337" cy="135335"/>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Oval 59"/>
          <p:cNvSpPr>
            <a:spLocks noChangeArrowheads="1"/>
          </p:cNvSpPr>
          <p:nvPr/>
        </p:nvSpPr>
        <p:spPr bwMode="auto">
          <a:xfrm flipH="1">
            <a:off x="5562600" y="3995737"/>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0" name="Oval 60"/>
          <p:cNvSpPr>
            <a:spLocks noChangeArrowheads="1"/>
          </p:cNvSpPr>
          <p:nvPr/>
        </p:nvSpPr>
        <p:spPr bwMode="auto">
          <a:xfrm flipH="1">
            <a:off x="5732462" y="4075112"/>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1" name="Oval 61"/>
          <p:cNvSpPr>
            <a:spLocks noChangeArrowheads="1"/>
          </p:cNvSpPr>
          <p:nvPr/>
        </p:nvSpPr>
        <p:spPr bwMode="auto">
          <a:xfrm flipH="1">
            <a:off x="5919787" y="4006850"/>
            <a:ext cx="112713"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cxnSp>
        <p:nvCxnSpPr>
          <p:cNvPr id="42" name="AutoShape 62"/>
          <p:cNvCxnSpPr>
            <a:cxnSpLocks noChangeShapeType="1"/>
            <a:stCxn id="45" idx="4"/>
            <a:endCxn id="39" idx="0"/>
          </p:cNvCxnSpPr>
          <p:nvPr/>
        </p:nvCxnSpPr>
        <p:spPr bwMode="auto">
          <a:xfrm flipH="1">
            <a:off x="5618162" y="3921125"/>
            <a:ext cx="169863" cy="74612"/>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3" name="AutoShape 63"/>
          <p:cNvCxnSpPr>
            <a:cxnSpLocks noChangeShapeType="1"/>
            <a:stCxn id="45" idx="4"/>
            <a:endCxn id="40" idx="0"/>
          </p:cNvCxnSpPr>
          <p:nvPr/>
        </p:nvCxnSpPr>
        <p:spPr bwMode="auto">
          <a:xfrm>
            <a:off x="5788025" y="3921125"/>
            <a:ext cx="0" cy="15398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4" name="AutoShape 64"/>
          <p:cNvCxnSpPr>
            <a:cxnSpLocks noChangeShapeType="1"/>
            <a:stCxn id="45" idx="4"/>
            <a:endCxn id="41" idx="7"/>
          </p:cNvCxnSpPr>
          <p:nvPr/>
        </p:nvCxnSpPr>
        <p:spPr bwMode="auto">
          <a:xfrm>
            <a:off x="5788025" y="3921125"/>
            <a:ext cx="149225" cy="101600"/>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45" name="Oval 65"/>
          <p:cNvSpPr>
            <a:spLocks noChangeArrowheads="1"/>
          </p:cNvSpPr>
          <p:nvPr/>
        </p:nvSpPr>
        <p:spPr bwMode="auto">
          <a:xfrm flipH="1">
            <a:off x="5730875" y="3810000"/>
            <a:ext cx="112712" cy="112712"/>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7" name="Rectangle 6"/>
          <p:cNvSpPr>
            <a:spLocks noChangeArrowheads="1"/>
          </p:cNvSpPr>
          <p:nvPr/>
        </p:nvSpPr>
        <p:spPr bwMode="auto">
          <a:xfrm>
            <a:off x="914400" y="4038600"/>
            <a:ext cx="2590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smtClean="0">
                <a:solidFill>
                  <a:srgbClr val="003367"/>
                </a:solidFill>
              </a:rPr>
              <a:t>subject</a:t>
            </a:r>
          </a:p>
          <a:p>
            <a:pPr algn="ctr"/>
            <a:r>
              <a:rPr lang="en-US" sz="1800" dirty="0" smtClean="0">
                <a:solidFill>
                  <a:srgbClr val="003367"/>
                </a:solidFill>
              </a:rPr>
              <a:t>(with attributes)</a:t>
            </a:r>
            <a:endParaRPr lang="en-US" sz="1800" dirty="0">
              <a:solidFill>
                <a:srgbClr val="003367"/>
              </a:solidFill>
            </a:endParaRPr>
          </a:p>
        </p:txBody>
      </p:sp>
      <p:sp>
        <p:nvSpPr>
          <p:cNvPr id="50" name="Rectangle 6"/>
          <p:cNvSpPr>
            <a:spLocks noChangeArrowheads="1"/>
          </p:cNvSpPr>
          <p:nvPr/>
        </p:nvSpPr>
        <p:spPr bwMode="auto">
          <a:xfrm>
            <a:off x="1905000" y="1676400"/>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a:solidFill>
                  <a:srgbClr val="003367"/>
                </a:solidFill>
              </a:rPr>
              <a:t>r</a:t>
            </a:r>
            <a:r>
              <a:rPr lang="en-US" sz="2000" b="1" dirty="0" smtClean="0">
                <a:solidFill>
                  <a:srgbClr val="003367"/>
                </a:solidFill>
              </a:rPr>
              <a:t>equested operation</a:t>
            </a:r>
            <a:endParaRPr lang="en-US" sz="1800" dirty="0">
              <a:solidFill>
                <a:srgbClr val="003367"/>
              </a:solidFill>
            </a:endParaRPr>
          </a:p>
        </p:txBody>
      </p:sp>
      <p:cxnSp>
        <p:nvCxnSpPr>
          <p:cNvPr id="51" name="Straight Connector 50"/>
          <p:cNvCxnSpPr>
            <a:stCxn id="50" idx="2"/>
          </p:cNvCxnSpPr>
          <p:nvPr/>
        </p:nvCxnSpPr>
        <p:spPr bwMode="auto">
          <a:xfrm>
            <a:off x="3200400" y="2384286"/>
            <a:ext cx="0" cy="1197114"/>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54" name="Rectangle 6"/>
          <p:cNvSpPr>
            <a:spLocks noChangeArrowheads="1"/>
          </p:cNvSpPr>
          <p:nvPr/>
        </p:nvSpPr>
        <p:spPr bwMode="auto">
          <a:xfrm>
            <a:off x="3962400" y="2266890"/>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smtClean="0">
                <a:solidFill>
                  <a:srgbClr val="003367"/>
                </a:solidFill>
              </a:rPr>
              <a:t>“boundary”</a:t>
            </a:r>
            <a:endParaRPr lang="en-US" sz="1800" dirty="0">
              <a:solidFill>
                <a:srgbClr val="003367"/>
              </a:solidFill>
            </a:endParaRPr>
          </a:p>
        </p:txBody>
      </p:sp>
      <p:sp>
        <p:nvSpPr>
          <p:cNvPr id="55" name="Rectangle 6"/>
          <p:cNvSpPr>
            <a:spLocks noChangeArrowheads="1"/>
          </p:cNvSpPr>
          <p:nvPr/>
        </p:nvSpPr>
        <p:spPr bwMode="auto">
          <a:xfrm>
            <a:off x="6934200" y="32004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smtClean="0">
                <a:solidFill>
                  <a:srgbClr val="003367"/>
                </a:solidFill>
              </a:rPr>
              <a:t>protected</a:t>
            </a:r>
          </a:p>
          <a:p>
            <a:pPr algn="ctr"/>
            <a:r>
              <a:rPr lang="en-US" sz="1800" dirty="0" smtClean="0">
                <a:solidFill>
                  <a:srgbClr val="003367"/>
                </a:solidFill>
              </a:rPr>
              <a:t>state/objects</a:t>
            </a:r>
            <a:endParaRPr lang="en-US" sz="1600" dirty="0">
              <a:solidFill>
                <a:srgbClr val="003367"/>
              </a:solidFill>
            </a:endParaRPr>
          </a:p>
        </p:txBody>
      </p:sp>
      <p:cxnSp>
        <p:nvCxnSpPr>
          <p:cNvPr id="56" name="Straight Connector 55"/>
          <p:cNvCxnSpPr>
            <a:stCxn id="55" idx="1"/>
            <a:endCxn id="24" idx="3"/>
          </p:cNvCxnSpPr>
          <p:nvPr/>
        </p:nvCxnSpPr>
        <p:spPr bwMode="auto">
          <a:xfrm flipH="1" flipV="1">
            <a:off x="6027737" y="3268067"/>
            <a:ext cx="906463" cy="255499"/>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59" name="Straight Connector 58"/>
          <p:cNvCxnSpPr>
            <a:stCxn id="55" idx="1"/>
            <a:endCxn id="25" idx="3"/>
          </p:cNvCxnSpPr>
          <p:nvPr/>
        </p:nvCxnSpPr>
        <p:spPr bwMode="auto">
          <a:xfrm flipH="1">
            <a:off x="6027737" y="3523566"/>
            <a:ext cx="906463" cy="49302"/>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66" name="Straight Connector 65"/>
          <p:cNvCxnSpPr>
            <a:stCxn id="55" idx="1"/>
          </p:cNvCxnSpPr>
          <p:nvPr/>
        </p:nvCxnSpPr>
        <p:spPr bwMode="auto">
          <a:xfrm flipH="1">
            <a:off x="6096000" y="3523566"/>
            <a:ext cx="838200" cy="362634"/>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69" name="Rectangle 6"/>
          <p:cNvSpPr>
            <a:spLocks noChangeArrowheads="1"/>
          </p:cNvSpPr>
          <p:nvPr/>
        </p:nvSpPr>
        <p:spPr bwMode="auto">
          <a:xfrm>
            <a:off x="4114800" y="3962400"/>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b="1" dirty="0" smtClean="0">
                <a:solidFill>
                  <a:srgbClr val="003367"/>
                </a:solidFill>
              </a:rPr>
              <a:t>program</a:t>
            </a:r>
            <a:endParaRPr lang="en-US" sz="1800" dirty="0">
              <a:solidFill>
                <a:srgbClr val="003367"/>
              </a:solidFill>
            </a:endParaRPr>
          </a:p>
        </p:txBody>
      </p:sp>
      <p:sp>
        <p:nvSpPr>
          <p:cNvPr id="70" name="Rectangle 6"/>
          <p:cNvSpPr>
            <a:spLocks noChangeArrowheads="1"/>
          </p:cNvSpPr>
          <p:nvPr/>
        </p:nvSpPr>
        <p:spPr bwMode="auto">
          <a:xfrm>
            <a:off x="1219200" y="5257800"/>
            <a:ext cx="693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3367"/>
                </a:solidFill>
              </a:rPr>
              <a:t>The reference monitor pattern can work with various protection mechanisms.  Let’s talk about it generally.  Later we’ll see how it applies to servers as well. </a:t>
            </a:r>
            <a:endParaRPr lang="en-US" sz="2000" dirty="0">
              <a:solidFill>
                <a:srgbClr val="003367"/>
              </a:solidFill>
            </a:endParaRPr>
          </a:p>
        </p:txBody>
      </p:sp>
    </p:spTree>
    <p:extLst>
      <p:ext uri="{BB962C8B-B14F-4D97-AF65-F5344CB8AC3E}">
        <p14:creationId xmlns:p14="http://schemas.microsoft.com/office/powerpoint/2010/main" val="11517679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638800" y="4724400"/>
            <a:ext cx="2667000" cy="1828800"/>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4" name="Title 3"/>
          <p:cNvSpPr>
            <a:spLocks noGrp="1"/>
          </p:cNvSpPr>
          <p:nvPr>
            <p:ph type="title"/>
          </p:nvPr>
        </p:nvSpPr>
        <p:spPr/>
        <p:txBody>
          <a:bodyPr/>
          <a:lstStyle/>
          <a:p>
            <a:r>
              <a:rPr lang="en-US" dirty="0" smtClean="0"/>
              <a:t>Protection: abstract concept</a:t>
            </a:r>
            <a:endParaRPr lang="en-US" dirty="0"/>
          </a:p>
        </p:txBody>
      </p:sp>
      <p:sp>
        <p:nvSpPr>
          <p:cNvPr id="2" name="Content Placeholder 1"/>
          <p:cNvSpPr>
            <a:spLocks noGrp="1"/>
          </p:cNvSpPr>
          <p:nvPr>
            <p:ph idx="1"/>
          </p:nvPr>
        </p:nvSpPr>
        <p:spPr>
          <a:xfrm>
            <a:off x="457200" y="1600200"/>
            <a:ext cx="7848600" cy="4111625"/>
          </a:xfrm>
        </p:spPr>
        <p:txBody>
          <a:bodyPr/>
          <a:lstStyle/>
          <a:p>
            <a:r>
              <a:rPr lang="en-US" sz="2400" b="0" dirty="0" smtClean="0"/>
              <a:t>Programs run with an ability to access some set of data/state/objects.</a:t>
            </a:r>
          </a:p>
          <a:p>
            <a:r>
              <a:rPr lang="en-US" sz="2400" b="0" dirty="0" smtClean="0"/>
              <a:t>We call that set a </a:t>
            </a:r>
            <a:r>
              <a:rPr lang="en-US" sz="2400" dirty="0" smtClean="0">
                <a:solidFill>
                  <a:srgbClr val="651222"/>
                </a:solidFill>
              </a:rPr>
              <a:t>domain</a:t>
            </a:r>
            <a:r>
              <a:rPr lang="en-US" sz="2400" b="0" dirty="0" smtClean="0">
                <a:solidFill>
                  <a:srgbClr val="651222"/>
                </a:solidFill>
              </a:rPr>
              <a:t> </a:t>
            </a:r>
            <a:r>
              <a:rPr lang="en-US" sz="2400" b="0" dirty="0" smtClean="0"/>
              <a:t>or </a:t>
            </a:r>
            <a:r>
              <a:rPr lang="en-US" sz="2400" dirty="0" smtClean="0">
                <a:solidFill>
                  <a:srgbClr val="651222"/>
                </a:solidFill>
              </a:rPr>
              <a:t>protection domain</a:t>
            </a:r>
            <a:r>
              <a:rPr lang="en-US" sz="2400" b="0" dirty="0" smtClean="0"/>
              <a:t>.</a:t>
            </a:r>
          </a:p>
          <a:p>
            <a:pPr lvl="1"/>
            <a:r>
              <a:rPr lang="en-US" sz="2000" b="0" dirty="0"/>
              <a:t>D</a:t>
            </a:r>
            <a:r>
              <a:rPr lang="en-US" sz="2000" b="0" dirty="0" smtClean="0"/>
              <a:t>efines the “powers” that the running code has available to it.</a:t>
            </a:r>
          </a:p>
          <a:p>
            <a:pPr lvl="1"/>
            <a:r>
              <a:rPr lang="en-US" sz="2000" b="0" dirty="0"/>
              <a:t>D</a:t>
            </a:r>
            <a:r>
              <a:rPr lang="en-US" sz="2000" b="0" dirty="0" smtClean="0"/>
              <a:t>etermined by </a:t>
            </a:r>
            <a:r>
              <a:rPr lang="en-US" sz="2000" b="0" dirty="0"/>
              <a:t>context and/or </a:t>
            </a:r>
            <a:r>
              <a:rPr lang="en-US" sz="2000" b="0" dirty="0" smtClean="0"/>
              <a:t>identity (label/attributes).</a:t>
            </a:r>
            <a:endParaRPr lang="en-US" sz="2000" b="0" dirty="0" smtClean="0"/>
          </a:p>
          <a:p>
            <a:pPr lvl="1"/>
            <a:r>
              <a:rPr lang="en-US" sz="2000" b="0" dirty="0" smtClean="0"/>
              <a:t>The domain is not (directly) a property of the program itself. </a:t>
            </a:r>
          </a:p>
          <a:p>
            <a:pPr lvl="1"/>
            <a:r>
              <a:rPr lang="en-US" sz="2000" b="0" dirty="0" smtClean="0"/>
              <a:t>Protection </a:t>
            </a:r>
            <a:r>
              <a:rPr lang="en-US" sz="2000" b="0" dirty="0"/>
              <a:t>domains may overlap.</a:t>
            </a:r>
          </a:p>
          <a:p>
            <a:pPr lvl="1"/>
            <a:endParaRPr lang="en-US" sz="2000" b="0" dirty="0" smtClean="0"/>
          </a:p>
          <a:p>
            <a:pPr marL="0" indent="0">
              <a:buNone/>
            </a:pPr>
            <a:endParaRPr lang="en-US" sz="2400" b="0" dirty="0" smtClean="0"/>
          </a:p>
          <a:p>
            <a:pPr marL="0" indent="0">
              <a:buNone/>
            </a:pPr>
            <a:endParaRPr lang="en-US" sz="2400" b="0" dirty="0" smtClean="0"/>
          </a:p>
        </p:txBody>
      </p:sp>
      <p:sp>
        <p:nvSpPr>
          <p:cNvPr id="21" name="Snip Single Corner Rectangle 20"/>
          <p:cNvSpPr/>
          <p:nvPr/>
        </p:nvSpPr>
        <p:spPr bwMode="auto">
          <a:xfrm flipH="1">
            <a:off x="6033711" y="5161160"/>
            <a:ext cx="824289" cy="93484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24" name="Rectangle 23"/>
          <p:cNvSpPr/>
          <p:nvPr/>
        </p:nvSpPr>
        <p:spPr bwMode="auto">
          <a:xfrm>
            <a:off x="7239000" y="5257800"/>
            <a:ext cx="541337" cy="135334"/>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Rectangle 24"/>
          <p:cNvSpPr/>
          <p:nvPr/>
        </p:nvSpPr>
        <p:spPr bwMode="auto">
          <a:xfrm>
            <a:off x="7239000" y="5562600"/>
            <a:ext cx="541337" cy="135335"/>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Oval 59"/>
          <p:cNvSpPr>
            <a:spLocks noChangeArrowheads="1"/>
          </p:cNvSpPr>
          <p:nvPr/>
        </p:nvSpPr>
        <p:spPr bwMode="auto">
          <a:xfrm flipH="1">
            <a:off x="7315200" y="6053137"/>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0" name="Oval 60"/>
          <p:cNvSpPr>
            <a:spLocks noChangeArrowheads="1"/>
          </p:cNvSpPr>
          <p:nvPr/>
        </p:nvSpPr>
        <p:spPr bwMode="auto">
          <a:xfrm flipH="1">
            <a:off x="7485062" y="6132512"/>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1" name="Oval 61"/>
          <p:cNvSpPr>
            <a:spLocks noChangeArrowheads="1"/>
          </p:cNvSpPr>
          <p:nvPr/>
        </p:nvSpPr>
        <p:spPr bwMode="auto">
          <a:xfrm flipH="1">
            <a:off x="7672387" y="6064250"/>
            <a:ext cx="112713"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cxnSp>
        <p:nvCxnSpPr>
          <p:cNvPr id="42" name="AutoShape 62"/>
          <p:cNvCxnSpPr>
            <a:cxnSpLocks noChangeShapeType="1"/>
            <a:stCxn id="45" idx="4"/>
            <a:endCxn id="39" idx="0"/>
          </p:cNvCxnSpPr>
          <p:nvPr/>
        </p:nvCxnSpPr>
        <p:spPr bwMode="auto">
          <a:xfrm flipH="1">
            <a:off x="7370762" y="5978525"/>
            <a:ext cx="169863" cy="74612"/>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3" name="AutoShape 63"/>
          <p:cNvCxnSpPr>
            <a:cxnSpLocks noChangeShapeType="1"/>
            <a:stCxn id="45" idx="4"/>
            <a:endCxn id="40" idx="0"/>
          </p:cNvCxnSpPr>
          <p:nvPr/>
        </p:nvCxnSpPr>
        <p:spPr bwMode="auto">
          <a:xfrm>
            <a:off x="7540625" y="5978525"/>
            <a:ext cx="0" cy="15398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4" name="AutoShape 64"/>
          <p:cNvCxnSpPr>
            <a:cxnSpLocks noChangeShapeType="1"/>
            <a:stCxn id="45" idx="4"/>
            <a:endCxn id="41" idx="7"/>
          </p:cNvCxnSpPr>
          <p:nvPr/>
        </p:nvCxnSpPr>
        <p:spPr bwMode="auto">
          <a:xfrm>
            <a:off x="7540625" y="5978525"/>
            <a:ext cx="149225" cy="101600"/>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45" name="Oval 65"/>
          <p:cNvSpPr>
            <a:spLocks noChangeArrowheads="1"/>
          </p:cNvSpPr>
          <p:nvPr/>
        </p:nvSpPr>
        <p:spPr bwMode="auto">
          <a:xfrm flipH="1">
            <a:off x="7483475" y="5867400"/>
            <a:ext cx="112712" cy="112712"/>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8" name="Rectangle 6"/>
          <p:cNvSpPr>
            <a:spLocks noChangeArrowheads="1"/>
          </p:cNvSpPr>
          <p:nvPr/>
        </p:nvSpPr>
        <p:spPr bwMode="auto">
          <a:xfrm>
            <a:off x="838200" y="4876800"/>
            <a:ext cx="335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3367"/>
                </a:solidFill>
              </a:rPr>
              <a:t>Some mechanism must prevent the code from accessing state outside of its domain.  </a:t>
            </a:r>
            <a:r>
              <a:rPr lang="en-US" sz="2000" b="1" dirty="0" smtClean="0">
                <a:solidFill>
                  <a:srgbClr val="003367"/>
                </a:solidFill>
              </a:rPr>
              <a:t>Examples?</a:t>
            </a:r>
            <a:endParaRPr lang="en-US" sz="1800" dirty="0">
              <a:solidFill>
                <a:srgbClr val="003367"/>
              </a:solidFill>
            </a:endParaRPr>
          </a:p>
        </p:txBody>
      </p:sp>
    </p:spTree>
    <p:extLst>
      <p:ext uri="{BB962C8B-B14F-4D97-AF65-F5344CB8AC3E}">
        <p14:creationId xmlns:p14="http://schemas.microsoft.com/office/powerpoint/2010/main" val="19406003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209800" y="4724400"/>
            <a:ext cx="4648200" cy="1828800"/>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4" name="Title 3"/>
          <p:cNvSpPr>
            <a:spLocks noGrp="1"/>
          </p:cNvSpPr>
          <p:nvPr>
            <p:ph type="title"/>
          </p:nvPr>
        </p:nvSpPr>
        <p:spPr/>
        <p:txBody>
          <a:bodyPr/>
          <a:lstStyle/>
          <a:p>
            <a:r>
              <a:rPr lang="en-US" dirty="0" smtClean="0"/>
              <a:t>Protection</a:t>
            </a:r>
            <a:endParaRPr lang="en-US" dirty="0"/>
          </a:p>
        </p:txBody>
      </p:sp>
      <p:sp>
        <p:nvSpPr>
          <p:cNvPr id="2" name="Content Placeholder 1"/>
          <p:cNvSpPr>
            <a:spLocks noGrp="1"/>
          </p:cNvSpPr>
          <p:nvPr>
            <p:ph idx="1"/>
          </p:nvPr>
        </p:nvSpPr>
        <p:spPr>
          <a:xfrm>
            <a:off x="457200" y="1450975"/>
            <a:ext cx="7543800" cy="4111625"/>
          </a:xfrm>
        </p:spPr>
        <p:txBody>
          <a:bodyPr/>
          <a:lstStyle/>
          <a:p>
            <a:r>
              <a:rPr lang="en-US" sz="2400" b="0" dirty="0" smtClean="0"/>
              <a:t>Programs may </a:t>
            </a:r>
            <a:r>
              <a:rPr lang="en-US" sz="2400" dirty="0" smtClean="0">
                <a:solidFill>
                  <a:srgbClr val="651222"/>
                </a:solidFill>
              </a:rPr>
              <a:t>invoke</a:t>
            </a:r>
            <a:r>
              <a:rPr lang="en-US" sz="2400" b="0" dirty="0" smtClean="0">
                <a:solidFill>
                  <a:srgbClr val="651222"/>
                </a:solidFill>
              </a:rPr>
              <a:t> </a:t>
            </a:r>
            <a:r>
              <a:rPr lang="en-US" sz="2400" b="0" dirty="0" smtClean="0"/>
              <a:t>other programs.</a:t>
            </a:r>
          </a:p>
          <a:p>
            <a:pPr lvl="1"/>
            <a:r>
              <a:rPr lang="en-US" sz="2000" b="0" dirty="0" smtClean="0"/>
              <a:t>E.g., call a procedure/subprogram/module.</a:t>
            </a:r>
          </a:p>
          <a:p>
            <a:pPr lvl="1"/>
            <a:r>
              <a:rPr lang="en-US" sz="2000" b="0" dirty="0" smtClean="0"/>
              <a:t>E.g., launch a program with </a:t>
            </a:r>
            <a:r>
              <a:rPr lang="en-US" sz="2000" dirty="0" smtClean="0"/>
              <a:t>exec</a:t>
            </a:r>
            <a:r>
              <a:rPr lang="en-US" sz="2000" b="0" dirty="0" smtClean="0"/>
              <a:t>.</a:t>
            </a:r>
          </a:p>
          <a:p>
            <a:r>
              <a:rPr lang="en-US" sz="2400" b="0" dirty="0" smtClean="0"/>
              <a:t>Often/typically/generally the invoked program runs in the same protection domain as the caller.</a:t>
            </a:r>
          </a:p>
          <a:p>
            <a:r>
              <a:rPr lang="en-US" sz="2000" b="0" dirty="0" smtClean="0"/>
              <a:t>(Or i.e., it has the same privilege over some set of objects.  It may also have some private state.  We’re abstracting.)</a:t>
            </a:r>
            <a:endParaRPr lang="en-US" sz="1800" b="0" dirty="0" smtClean="0"/>
          </a:p>
          <a:p>
            <a:pPr marL="0" indent="0">
              <a:buNone/>
            </a:pPr>
            <a:endParaRPr lang="en-US" sz="2400" b="0" dirty="0" smtClean="0"/>
          </a:p>
          <a:p>
            <a:pPr marL="0" indent="0">
              <a:buNone/>
            </a:pPr>
            <a:endParaRPr lang="en-US" sz="2400" b="0" dirty="0" smtClean="0"/>
          </a:p>
        </p:txBody>
      </p:sp>
      <p:sp>
        <p:nvSpPr>
          <p:cNvPr id="21" name="Snip Single Corner Rectangle 20"/>
          <p:cNvSpPr/>
          <p:nvPr/>
        </p:nvSpPr>
        <p:spPr bwMode="auto">
          <a:xfrm flipH="1">
            <a:off x="4585911" y="5161160"/>
            <a:ext cx="824289" cy="93484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24" name="Rectangle 23"/>
          <p:cNvSpPr/>
          <p:nvPr/>
        </p:nvSpPr>
        <p:spPr bwMode="auto">
          <a:xfrm>
            <a:off x="5791200" y="5257800"/>
            <a:ext cx="541337" cy="135334"/>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Rectangle 24"/>
          <p:cNvSpPr/>
          <p:nvPr/>
        </p:nvSpPr>
        <p:spPr bwMode="auto">
          <a:xfrm>
            <a:off x="5791200" y="5562600"/>
            <a:ext cx="541337" cy="135335"/>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Oval 59"/>
          <p:cNvSpPr>
            <a:spLocks noChangeArrowheads="1"/>
          </p:cNvSpPr>
          <p:nvPr/>
        </p:nvSpPr>
        <p:spPr bwMode="auto">
          <a:xfrm flipH="1">
            <a:off x="5867400" y="6053137"/>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0" name="Oval 60"/>
          <p:cNvSpPr>
            <a:spLocks noChangeArrowheads="1"/>
          </p:cNvSpPr>
          <p:nvPr/>
        </p:nvSpPr>
        <p:spPr bwMode="auto">
          <a:xfrm flipH="1">
            <a:off x="6037262" y="6132512"/>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1" name="Oval 61"/>
          <p:cNvSpPr>
            <a:spLocks noChangeArrowheads="1"/>
          </p:cNvSpPr>
          <p:nvPr/>
        </p:nvSpPr>
        <p:spPr bwMode="auto">
          <a:xfrm flipH="1">
            <a:off x="6224587" y="6064250"/>
            <a:ext cx="112713"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cxnSp>
        <p:nvCxnSpPr>
          <p:cNvPr id="42" name="AutoShape 62"/>
          <p:cNvCxnSpPr>
            <a:cxnSpLocks noChangeShapeType="1"/>
            <a:stCxn id="45" idx="4"/>
            <a:endCxn id="39" idx="0"/>
          </p:cNvCxnSpPr>
          <p:nvPr/>
        </p:nvCxnSpPr>
        <p:spPr bwMode="auto">
          <a:xfrm flipH="1">
            <a:off x="5922962" y="5978525"/>
            <a:ext cx="169863" cy="74612"/>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3" name="AutoShape 63"/>
          <p:cNvCxnSpPr>
            <a:cxnSpLocks noChangeShapeType="1"/>
            <a:stCxn id="45" idx="4"/>
            <a:endCxn id="40" idx="0"/>
          </p:cNvCxnSpPr>
          <p:nvPr/>
        </p:nvCxnSpPr>
        <p:spPr bwMode="auto">
          <a:xfrm>
            <a:off x="6092825" y="5978525"/>
            <a:ext cx="0" cy="15398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4" name="AutoShape 64"/>
          <p:cNvCxnSpPr>
            <a:cxnSpLocks noChangeShapeType="1"/>
            <a:stCxn id="45" idx="4"/>
            <a:endCxn id="41" idx="7"/>
          </p:cNvCxnSpPr>
          <p:nvPr/>
        </p:nvCxnSpPr>
        <p:spPr bwMode="auto">
          <a:xfrm>
            <a:off x="6092825" y="5978525"/>
            <a:ext cx="149225" cy="101600"/>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45" name="Oval 65"/>
          <p:cNvSpPr>
            <a:spLocks noChangeArrowheads="1"/>
          </p:cNvSpPr>
          <p:nvPr/>
        </p:nvSpPr>
        <p:spPr bwMode="auto">
          <a:xfrm flipH="1">
            <a:off x="6035675" y="5867400"/>
            <a:ext cx="112712" cy="112712"/>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16" name="Snip Single Corner Rectangle 15"/>
          <p:cNvSpPr/>
          <p:nvPr/>
        </p:nvSpPr>
        <p:spPr bwMode="auto">
          <a:xfrm flipH="1">
            <a:off x="2667000" y="5161160"/>
            <a:ext cx="824289" cy="93484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cxnSp>
        <p:nvCxnSpPr>
          <p:cNvPr id="17" name="Straight Connector 16"/>
          <p:cNvCxnSpPr/>
          <p:nvPr/>
        </p:nvCxnSpPr>
        <p:spPr bwMode="auto">
          <a:xfrm>
            <a:off x="3505200" y="5638800"/>
            <a:ext cx="10668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18" name="Rectangle 6"/>
          <p:cNvSpPr>
            <a:spLocks noChangeArrowheads="1"/>
          </p:cNvSpPr>
          <p:nvPr/>
        </p:nvSpPr>
        <p:spPr bwMode="auto">
          <a:xfrm>
            <a:off x="304800" y="5334000"/>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Examples?</a:t>
            </a:r>
            <a:endParaRPr lang="en-US" sz="1800" dirty="0">
              <a:solidFill>
                <a:srgbClr val="003367"/>
              </a:solidFill>
            </a:endParaRPr>
          </a:p>
        </p:txBody>
      </p:sp>
    </p:spTree>
    <p:extLst>
      <p:ext uri="{BB962C8B-B14F-4D97-AF65-F5344CB8AC3E}">
        <p14:creationId xmlns:p14="http://schemas.microsoft.com/office/powerpoint/2010/main" val="21246811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752600" y="4495800"/>
            <a:ext cx="2362200" cy="1828800"/>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5" name="Rectangle 14"/>
          <p:cNvSpPr/>
          <p:nvPr/>
        </p:nvSpPr>
        <p:spPr bwMode="auto">
          <a:xfrm>
            <a:off x="4572000" y="4495800"/>
            <a:ext cx="2362200" cy="1828800"/>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4" name="Title 3"/>
          <p:cNvSpPr>
            <a:spLocks noGrp="1"/>
          </p:cNvSpPr>
          <p:nvPr>
            <p:ph type="title"/>
          </p:nvPr>
        </p:nvSpPr>
        <p:spPr/>
        <p:txBody>
          <a:bodyPr/>
          <a:lstStyle/>
          <a:p>
            <a:r>
              <a:rPr lang="en-US" dirty="0" smtClean="0"/>
              <a:t>Protection</a:t>
            </a:r>
            <a:endParaRPr lang="en-US" dirty="0"/>
          </a:p>
        </p:txBody>
      </p:sp>
      <p:sp>
        <p:nvSpPr>
          <p:cNvPr id="2" name="Content Placeholder 1"/>
          <p:cNvSpPr>
            <a:spLocks noGrp="1"/>
          </p:cNvSpPr>
          <p:nvPr>
            <p:ph idx="1"/>
          </p:nvPr>
        </p:nvSpPr>
        <p:spPr>
          <a:xfrm>
            <a:off x="457200" y="1450975"/>
            <a:ext cx="7620000" cy="4111625"/>
          </a:xfrm>
        </p:spPr>
        <p:txBody>
          <a:bodyPr/>
          <a:lstStyle/>
          <a:p>
            <a:r>
              <a:rPr lang="en-US" sz="2400" dirty="0" smtClean="0"/>
              <a:t>Real systems always use protection.</a:t>
            </a:r>
          </a:p>
          <a:p>
            <a:r>
              <a:rPr lang="en-US" sz="2400" b="0" dirty="0" smtClean="0"/>
              <a:t>They have various means to invoke a program with more/less/different privilege than the caller. </a:t>
            </a:r>
          </a:p>
          <a:p>
            <a:r>
              <a:rPr lang="en-US" sz="2400" b="0" dirty="0" smtClean="0"/>
              <a:t>In the </a:t>
            </a:r>
            <a:r>
              <a:rPr lang="en-US" sz="2400" dirty="0" smtClean="0"/>
              <a:t>reference monitor </a:t>
            </a:r>
            <a:r>
              <a:rPr lang="en-US" sz="2400" b="0" dirty="0" smtClean="0"/>
              <a:t>pattern, </a:t>
            </a:r>
            <a:r>
              <a:rPr lang="en-US" sz="2400" dirty="0" smtClean="0"/>
              <a:t>B</a:t>
            </a:r>
            <a:r>
              <a:rPr lang="en-US" sz="2400" b="0" dirty="0" smtClean="0"/>
              <a:t> has powers that </a:t>
            </a:r>
            <a:r>
              <a:rPr lang="en-US" sz="2400" dirty="0" smtClean="0"/>
              <a:t>A</a:t>
            </a:r>
            <a:r>
              <a:rPr lang="en-US" sz="2400" b="0" dirty="0" smtClean="0"/>
              <a:t> does not have, and that </a:t>
            </a:r>
            <a:r>
              <a:rPr lang="en-US" sz="2400" dirty="0" smtClean="0"/>
              <a:t>A</a:t>
            </a:r>
            <a:r>
              <a:rPr lang="en-US" sz="2400" b="0" dirty="0" smtClean="0"/>
              <a:t> wants.  </a:t>
            </a:r>
            <a:r>
              <a:rPr lang="en-US" sz="2400" dirty="0" smtClean="0"/>
              <a:t>B</a:t>
            </a:r>
            <a:r>
              <a:rPr lang="en-US" sz="2400" b="0" dirty="0" smtClean="0"/>
              <a:t> executes operations on behalf of </a:t>
            </a:r>
            <a:r>
              <a:rPr lang="en-US" sz="2400" dirty="0" smtClean="0"/>
              <a:t>A</a:t>
            </a:r>
            <a:r>
              <a:rPr lang="en-US" sz="2400" b="0" dirty="0" smtClean="0"/>
              <a:t>, with safety checks.</a:t>
            </a:r>
          </a:p>
          <a:p>
            <a:pPr marL="0" indent="0">
              <a:buNone/>
            </a:pPr>
            <a:endParaRPr lang="en-US" sz="2400" b="0" dirty="0" smtClean="0"/>
          </a:p>
        </p:txBody>
      </p:sp>
      <p:sp>
        <p:nvSpPr>
          <p:cNvPr id="21" name="Snip Single Corner Rectangle 20"/>
          <p:cNvSpPr/>
          <p:nvPr/>
        </p:nvSpPr>
        <p:spPr bwMode="auto">
          <a:xfrm flipH="1">
            <a:off x="4966911" y="4932560"/>
            <a:ext cx="824289" cy="93484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24" name="Rectangle 23"/>
          <p:cNvSpPr/>
          <p:nvPr/>
        </p:nvSpPr>
        <p:spPr bwMode="auto">
          <a:xfrm>
            <a:off x="6172200" y="5029200"/>
            <a:ext cx="541337" cy="135334"/>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Rectangle 24"/>
          <p:cNvSpPr/>
          <p:nvPr/>
        </p:nvSpPr>
        <p:spPr bwMode="auto">
          <a:xfrm>
            <a:off x="6172200" y="5334000"/>
            <a:ext cx="541337" cy="135335"/>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Oval 59"/>
          <p:cNvSpPr>
            <a:spLocks noChangeArrowheads="1"/>
          </p:cNvSpPr>
          <p:nvPr/>
        </p:nvSpPr>
        <p:spPr bwMode="auto">
          <a:xfrm flipH="1">
            <a:off x="6248400" y="5824537"/>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0" name="Oval 60"/>
          <p:cNvSpPr>
            <a:spLocks noChangeArrowheads="1"/>
          </p:cNvSpPr>
          <p:nvPr/>
        </p:nvSpPr>
        <p:spPr bwMode="auto">
          <a:xfrm flipH="1">
            <a:off x="6418262" y="5903912"/>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1" name="Oval 61"/>
          <p:cNvSpPr>
            <a:spLocks noChangeArrowheads="1"/>
          </p:cNvSpPr>
          <p:nvPr/>
        </p:nvSpPr>
        <p:spPr bwMode="auto">
          <a:xfrm flipH="1">
            <a:off x="6605587" y="5835650"/>
            <a:ext cx="112713"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cxnSp>
        <p:nvCxnSpPr>
          <p:cNvPr id="42" name="AutoShape 62"/>
          <p:cNvCxnSpPr>
            <a:cxnSpLocks noChangeShapeType="1"/>
            <a:stCxn id="45" idx="4"/>
            <a:endCxn id="39" idx="0"/>
          </p:cNvCxnSpPr>
          <p:nvPr/>
        </p:nvCxnSpPr>
        <p:spPr bwMode="auto">
          <a:xfrm flipH="1">
            <a:off x="6303962" y="5749925"/>
            <a:ext cx="169863" cy="74612"/>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3" name="AutoShape 63"/>
          <p:cNvCxnSpPr>
            <a:cxnSpLocks noChangeShapeType="1"/>
            <a:stCxn id="45" idx="4"/>
            <a:endCxn id="40" idx="0"/>
          </p:cNvCxnSpPr>
          <p:nvPr/>
        </p:nvCxnSpPr>
        <p:spPr bwMode="auto">
          <a:xfrm>
            <a:off x="6473825" y="5749925"/>
            <a:ext cx="0" cy="15398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4" name="AutoShape 64"/>
          <p:cNvCxnSpPr>
            <a:cxnSpLocks noChangeShapeType="1"/>
            <a:stCxn id="45" idx="4"/>
            <a:endCxn id="41" idx="7"/>
          </p:cNvCxnSpPr>
          <p:nvPr/>
        </p:nvCxnSpPr>
        <p:spPr bwMode="auto">
          <a:xfrm>
            <a:off x="6473825" y="5749925"/>
            <a:ext cx="149225" cy="101600"/>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45" name="Oval 65"/>
          <p:cNvSpPr>
            <a:spLocks noChangeArrowheads="1"/>
          </p:cNvSpPr>
          <p:nvPr/>
        </p:nvSpPr>
        <p:spPr bwMode="auto">
          <a:xfrm flipH="1">
            <a:off x="6416675" y="5638800"/>
            <a:ext cx="112712" cy="112712"/>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16" name="Snip Single Corner Rectangle 15"/>
          <p:cNvSpPr/>
          <p:nvPr/>
        </p:nvSpPr>
        <p:spPr bwMode="auto">
          <a:xfrm flipH="1">
            <a:off x="3048000" y="4932560"/>
            <a:ext cx="824289" cy="93484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cxnSp>
        <p:nvCxnSpPr>
          <p:cNvPr id="17" name="Straight Connector 16"/>
          <p:cNvCxnSpPr/>
          <p:nvPr/>
        </p:nvCxnSpPr>
        <p:spPr bwMode="auto">
          <a:xfrm>
            <a:off x="3886200" y="5410200"/>
            <a:ext cx="10668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19" name="Rectangle 18"/>
          <p:cNvSpPr/>
          <p:nvPr/>
        </p:nvSpPr>
        <p:spPr bwMode="auto">
          <a:xfrm>
            <a:off x="2133600" y="5029200"/>
            <a:ext cx="541337" cy="135334"/>
          </a:xfrm>
          <a:prstGeom prst="rect">
            <a:avLst/>
          </a:prstGeom>
          <a:solidFill>
            <a:srgbClr val="008000"/>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 name="Rectangle 19"/>
          <p:cNvSpPr/>
          <p:nvPr/>
        </p:nvSpPr>
        <p:spPr bwMode="auto">
          <a:xfrm>
            <a:off x="2133600" y="5334000"/>
            <a:ext cx="541337" cy="135335"/>
          </a:xfrm>
          <a:prstGeom prst="rect">
            <a:avLst/>
          </a:prstGeom>
          <a:solidFill>
            <a:srgbClr val="FF6600"/>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 name="Oval 59"/>
          <p:cNvSpPr>
            <a:spLocks noChangeArrowheads="1"/>
          </p:cNvSpPr>
          <p:nvPr/>
        </p:nvSpPr>
        <p:spPr bwMode="auto">
          <a:xfrm flipH="1">
            <a:off x="2209800" y="5824537"/>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23" name="Oval 60"/>
          <p:cNvSpPr>
            <a:spLocks noChangeArrowheads="1"/>
          </p:cNvSpPr>
          <p:nvPr/>
        </p:nvSpPr>
        <p:spPr bwMode="auto">
          <a:xfrm flipH="1">
            <a:off x="2379662" y="5903912"/>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26" name="Oval 61"/>
          <p:cNvSpPr>
            <a:spLocks noChangeArrowheads="1"/>
          </p:cNvSpPr>
          <p:nvPr/>
        </p:nvSpPr>
        <p:spPr bwMode="auto">
          <a:xfrm flipH="1">
            <a:off x="2566987" y="5835650"/>
            <a:ext cx="112713"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cxnSp>
        <p:nvCxnSpPr>
          <p:cNvPr id="27" name="AutoShape 62"/>
          <p:cNvCxnSpPr>
            <a:cxnSpLocks noChangeShapeType="1"/>
            <a:stCxn id="30" idx="4"/>
            <a:endCxn id="22" idx="0"/>
          </p:cNvCxnSpPr>
          <p:nvPr/>
        </p:nvCxnSpPr>
        <p:spPr bwMode="auto">
          <a:xfrm flipH="1">
            <a:off x="2265362" y="5749925"/>
            <a:ext cx="169863" cy="74612"/>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28" name="AutoShape 63"/>
          <p:cNvCxnSpPr>
            <a:cxnSpLocks noChangeShapeType="1"/>
            <a:stCxn id="30" idx="4"/>
            <a:endCxn id="23" idx="0"/>
          </p:cNvCxnSpPr>
          <p:nvPr/>
        </p:nvCxnSpPr>
        <p:spPr bwMode="auto">
          <a:xfrm>
            <a:off x="2435225" y="5749925"/>
            <a:ext cx="0" cy="15398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29" name="AutoShape 64"/>
          <p:cNvCxnSpPr>
            <a:cxnSpLocks noChangeShapeType="1"/>
            <a:stCxn id="30" idx="4"/>
            <a:endCxn id="26" idx="7"/>
          </p:cNvCxnSpPr>
          <p:nvPr/>
        </p:nvCxnSpPr>
        <p:spPr bwMode="auto">
          <a:xfrm>
            <a:off x="2435225" y="5749925"/>
            <a:ext cx="149225" cy="101600"/>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30" name="Oval 65"/>
          <p:cNvSpPr>
            <a:spLocks noChangeArrowheads="1"/>
          </p:cNvSpPr>
          <p:nvPr/>
        </p:nvSpPr>
        <p:spPr bwMode="auto">
          <a:xfrm flipH="1">
            <a:off x="2378075" y="5638800"/>
            <a:ext cx="112712" cy="112712"/>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31" name="Rectangle 6"/>
          <p:cNvSpPr>
            <a:spLocks noChangeArrowheads="1"/>
          </p:cNvSpPr>
          <p:nvPr/>
        </p:nvSpPr>
        <p:spPr bwMode="auto">
          <a:xfrm>
            <a:off x="3276600" y="5181600"/>
            <a:ext cx="38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A</a:t>
            </a:r>
            <a:endParaRPr lang="en-US" sz="1800" dirty="0">
              <a:solidFill>
                <a:srgbClr val="003367"/>
              </a:solidFill>
            </a:endParaRPr>
          </a:p>
        </p:txBody>
      </p:sp>
      <p:sp>
        <p:nvSpPr>
          <p:cNvPr id="32" name="Rectangle 6"/>
          <p:cNvSpPr>
            <a:spLocks noChangeArrowheads="1"/>
          </p:cNvSpPr>
          <p:nvPr/>
        </p:nvSpPr>
        <p:spPr bwMode="auto">
          <a:xfrm>
            <a:off x="5181600" y="5181600"/>
            <a:ext cx="38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B</a:t>
            </a:r>
            <a:endParaRPr lang="en-US" sz="1800" dirty="0">
              <a:solidFill>
                <a:srgbClr val="003367"/>
              </a:solidFill>
            </a:endParaRPr>
          </a:p>
        </p:txBody>
      </p:sp>
      <p:sp>
        <p:nvSpPr>
          <p:cNvPr id="33" name="Rectangle 6"/>
          <p:cNvSpPr>
            <a:spLocks noChangeArrowheads="1"/>
          </p:cNvSpPr>
          <p:nvPr/>
        </p:nvSpPr>
        <p:spPr bwMode="auto">
          <a:xfrm>
            <a:off x="7391400" y="4419600"/>
            <a:ext cx="152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3367"/>
                </a:solidFill>
              </a:rPr>
              <a:t>Be sure that you understand the various examples from Unix.</a:t>
            </a:r>
            <a:endParaRPr lang="en-US" sz="1800" dirty="0">
              <a:solidFill>
                <a:srgbClr val="003367"/>
              </a:solidFill>
            </a:endParaRPr>
          </a:p>
        </p:txBody>
      </p:sp>
      <p:sp>
        <p:nvSpPr>
          <p:cNvPr id="34" name="Rectangle 6"/>
          <p:cNvSpPr>
            <a:spLocks noChangeArrowheads="1"/>
          </p:cNvSpPr>
          <p:nvPr/>
        </p:nvSpPr>
        <p:spPr bwMode="auto">
          <a:xfrm>
            <a:off x="304800" y="5181600"/>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Why?</a:t>
            </a:r>
            <a:endParaRPr lang="en-US" sz="1800" dirty="0">
              <a:solidFill>
                <a:srgbClr val="003367"/>
              </a:solidFill>
            </a:endParaRPr>
          </a:p>
        </p:txBody>
      </p:sp>
    </p:spTree>
    <p:extLst>
      <p:ext uri="{BB962C8B-B14F-4D97-AF65-F5344CB8AC3E}">
        <p14:creationId xmlns:p14="http://schemas.microsoft.com/office/powerpoint/2010/main" val="14264725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648200" y="4800600"/>
            <a:ext cx="2667000" cy="1828800"/>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4" name="Title 3"/>
          <p:cNvSpPr>
            <a:spLocks noGrp="1"/>
          </p:cNvSpPr>
          <p:nvPr>
            <p:ph type="title"/>
          </p:nvPr>
        </p:nvSpPr>
        <p:spPr/>
        <p:txBody>
          <a:bodyPr/>
          <a:lstStyle/>
          <a:p>
            <a:r>
              <a:rPr lang="en-US" dirty="0" smtClean="0"/>
              <a:t>Subverting protection</a:t>
            </a:r>
            <a:endParaRPr lang="en-US" dirty="0"/>
          </a:p>
        </p:txBody>
      </p:sp>
      <p:sp>
        <p:nvSpPr>
          <p:cNvPr id="2" name="Content Placeholder 1"/>
          <p:cNvSpPr>
            <a:spLocks noGrp="1"/>
          </p:cNvSpPr>
          <p:nvPr>
            <p:ph idx="1"/>
          </p:nvPr>
        </p:nvSpPr>
        <p:spPr>
          <a:xfrm>
            <a:off x="457200" y="1600200"/>
            <a:ext cx="7848600" cy="4111625"/>
          </a:xfrm>
        </p:spPr>
        <p:txBody>
          <a:bodyPr/>
          <a:lstStyle/>
          <a:p>
            <a:r>
              <a:rPr lang="en-US" sz="2400" b="0" dirty="0" smtClean="0"/>
              <a:t>If we talk about protection systems, we must also talk about how they can fail.</a:t>
            </a:r>
          </a:p>
          <a:p>
            <a:r>
              <a:rPr lang="en-US" sz="2400" b="0" dirty="0" smtClean="0"/>
              <a:t>One way is for an attacker to breach the boundary.</a:t>
            </a:r>
          </a:p>
          <a:p>
            <a:r>
              <a:rPr lang="en-US" sz="2400" b="0" dirty="0" smtClean="0"/>
              <a:t>A more common way is for an attacker to somehow choose the code that executes inside the boundary.</a:t>
            </a:r>
          </a:p>
          <a:p>
            <a:r>
              <a:rPr lang="en-US" sz="2400" b="0" dirty="0" smtClean="0"/>
              <a:t>For example, it can replace the guard, install a backdoor, or just execute malicious ops directly.</a:t>
            </a:r>
            <a:endParaRPr lang="en-US" sz="2000" b="0" dirty="0"/>
          </a:p>
          <a:p>
            <a:pPr lvl="1"/>
            <a:endParaRPr lang="en-US" sz="2000" b="0" dirty="0" smtClean="0"/>
          </a:p>
          <a:p>
            <a:pPr marL="0" indent="0">
              <a:buNone/>
            </a:pPr>
            <a:endParaRPr lang="en-US" sz="2400" b="0" dirty="0" smtClean="0"/>
          </a:p>
          <a:p>
            <a:pPr marL="0" indent="0">
              <a:buNone/>
            </a:pPr>
            <a:endParaRPr lang="en-US" sz="2400" b="0" dirty="0" smtClean="0"/>
          </a:p>
        </p:txBody>
      </p:sp>
      <p:sp>
        <p:nvSpPr>
          <p:cNvPr id="21" name="Snip Single Corner Rectangle 20"/>
          <p:cNvSpPr/>
          <p:nvPr/>
        </p:nvSpPr>
        <p:spPr bwMode="auto">
          <a:xfrm flipH="1">
            <a:off x="5043111" y="5237360"/>
            <a:ext cx="824289" cy="93484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24" name="Rectangle 23"/>
          <p:cNvSpPr/>
          <p:nvPr/>
        </p:nvSpPr>
        <p:spPr bwMode="auto">
          <a:xfrm>
            <a:off x="6248400" y="5334000"/>
            <a:ext cx="541337" cy="135334"/>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Rectangle 24"/>
          <p:cNvSpPr/>
          <p:nvPr/>
        </p:nvSpPr>
        <p:spPr bwMode="auto">
          <a:xfrm>
            <a:off x="6248400" y="5638800"/>
            <a:ext cx="541337" cy="135335"/>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Oval 59"/>
          <p:cNvSpPr>
            <a:spLocks noChangeArrowheads="1"/>
          </p:cNvSpPr>
          <p:nvPr/>
        </p:nvSpPr>
        <p:spPr bwMode="auto">
          <a:xfrm flipH="1">
            <a:off x="6324600" y="6129337"/>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0" name="Oval 60"/>
          <p:cNvSpPr>
            <a:spLocks noChangeArrowheads="1"/>
          </p:cNvSpPr>
          <p:nvPr/>
        </p:nvSpPr>
        <p:spPr bwMode="auto">
          <a:xfrm flipH="1">
            <a:off x="6494462" y="6208712"/>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1" name="Oval 61"/>
          <p:cNvSpPr>
            <a:spLocks noChangeArrowheads="1"/>
          </p:cNvSpPr>
          <p:nvPr/>
        </p:nvSpPr>
        <p:spPr bwMode="auto">
          <a:xfrm flipH="1">
            <a:off x="6681787" y="6140450"/>
            <a:ext cx="112713"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cxnSp>
        <p:nvCxnSpPr>
          <p:cNvPr id="42" name="AutoShape 62"/>
          <p:cNvCxnSpPr>
            <a:cxnSpLocks noChangeShapeType="1"/>
            <a:stCxn id="45" idx="4"/>
            <a:endCxn id="39" idx="0"/>
          </p:cNvCxnSpPr>
          <p:nvPr/>
        </p:nvCxnSpPr>
        <p:spPr bwMode="auto">
          <a:xfrm flipH="1">
            <a:off x="6380162" y="6054725"/>
            <a:ext cx="169863" cy="74612"/>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3" name="AutoShape 63"/>
          <p:cNvCxnSpPr>
            <a:cxnSpLocks noChangeShapeType="1"/>
            <a:stCxn id="45" idx="4"/>
            <a:endCxn id="40" idx="0"/>
          </p:cNvCxnSpPr>
          <p:nvPr/>
        </p:nvCxnSpPr>
        <p:spPr bwMode="auto">
          <a:xfrm>
            <a:off x="6550025" y="6054725"/>
            <a:ext cx="0" cy="15398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4" name="AutoShape 64"/>
          <p:cNvCxnSpPr>
            <a:cxnSpLocks noChangeShapeType="1"/>
            <a:stCxn id="45" idx="4"/>
            <a:endCxn id="41" idx="7"/>
          </p:cNvCxnSpPr>
          <p:nvPr/>
        </p:nvCxnSpPr>
        <p:spPr bwMode="auto">
          <a:xfrm>
            <a:off x="6550025" y="6054725"/>
            <a:ext cx="149225" cy="101600"/>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45" name="Oval 65"/>
          <p:cNvSpPr>
            <a:spLocks noChangeArrowheads="1"/>
          </p:cNvSpPr>
          <p:nvPr/>
        </p:nvSpPr>
        <p:spPr bwMode="auto">
          <a:xfrm flipH="1">
            <a:off x="6492875" y="5943600"/>
            <a:ext cx="112712" cy="112712"/>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pic>
        <p:nvPicPr>
          <p:cNvPr id="18" name="Picture 17"/>
          <p:cNvPicPr>
            <a:picLocks noChangeAspect="1"/>
          </p:cNvPicPr>
          <p:nvPr/>
        </p:nvPicPr>
        <p:blipFill>
          <a:blip r:embed="rId2"/>
          <a:stretch>
            <a:fillRect/>
          </a:stretch>
        </p:blipFill>
        <p:spPr>
          <a:xfrm>
            <a:off x="685800" y="5105400"/>
            <a:ext cx="1053761" cy="1148166"/>
          </a:xfrm>
          <a:prstGeom prst="rect">
            <a:avLst/>
          </a:prstGeom>
        </p:spPr>
      </p:pic>
      <p:cxnSp>
        <p:nvCxnSpPr>
          <p:cNvPr id="19" name="Straight Connector 18"/>
          <p:cNvCxnSpPr/>
          <p:nvPr/>
        </p:nvCxnSpPr>
        <p:spPr bwMode="auto">
          <a:xfrm>
            <a:off x="1828800" y="5638800"/>
            <a:ext cx="35052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26" name="Rectangle 6"/>
          <p:cNvSpPr>
            <a:spLocks noChangeArrowheads="1"/>
          </p:cNvSpPr>
          <p:nvPr/>
        </p:nvSpPr>
        <p:spPr bwMode="auto">
          <a:xfrm>
            <a:off x="1828800" y="5791200"/>
            <a:ext cx="266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3367"/>
                </a:solidFill>
              </a:rPr>
              <a:t>Install or control code inside the boundary.  </a:t>
            </a:r>
            <a:endParaRPr lang="en-US" sz="1800" dirty="0">
              <a:solidFill>
                <a:srgbClr val="003367"/>
              </a:solidFill>
            </a:endParaRPr>
          </a:p>
        </p:txBody>
      </p:sp>
      <p:sp>
        <p:nvSpPr>
          <p:cNvPr id="27" name="Rectangle 6"/>
          <p:cNvSpPr>
            <a:spLocks noChangeArrowheads="1"/>
          </p:cNvSpPr>
          <p:nvPr/>
        </p:nvSpPr>
        <p:spPr bwMode="auto">
          <a:xfrm>
            <a:off x="2057400" y="51816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Inside job</a:t>
            </a:r>
          </a:p>
        </p:txBody>
      </p:sp>
      <p:sp>
        <p:nvSpPr>
          <p:cNvPr id="28" name="Rectangle 6"/>
          <p:cNvSpPr>
            <a:spLocks noChangeArrowheads="1"/>
          </p:cNvSpPr>
          <p:nvPr/>
        </p:nvSpPr>
        <p:spPr bwMode="auto">
          <a:xfrm>
            <a:off x="7543800" y="53340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But how?</a:t>
            </a:r>
          </a:p>
        </p:txBody>
      </p:sp>
    </p:spTree>
    <p:extLst>
      <p:ext uri="{BB962C8B-B14F-4D97-AF65-F5344CB8AC3E}">
        <p14:creationId xmlns:p14="http://schemas.microsoft.com/office/powerpoint/2010/main" val="20869586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533400" y="1828800"/>
            <a:ext cx="8226425" cy="1554163"/>
          </a:xfrm>
        </p:spPr>
        <p:txBody>
          <a:bodyPr/>
          <a:lstStyle/>
          <a:p>
            <a:r>
              <a:rPr lang="en-US" dirty="0" smtClean="0">
                <a:latin typeface="Arial" charset="0"/>
                <a:ea typeface="ＭＳ Ｐゴシック" charset="0"/>
              </a:rPr>
              <a:t>Program integrity</a:t>
            </a:r>
            <a:endParaRPr lang="en-US" dirty="0">
              <a:latin typeface="Arial" charset="0"/>
              <a:ea typeface="ＭＳ Ｐゴシック" charset="0"/>
            </a:endParaRPr>
          </a:p>
        </p:txBody>
      </p:sp>
    </p:spTree>
    <p:extLst>
      <p:ext uri="{BB962C8B-B14F-4D97-AF65-F5344CB8AC3E}">
        <p14:creationId xmlns:p14="http://schemas.microsoft.com/office/powerpoint/2010/main" val="21348490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Arial" charset="0"/>
                <a:ea typeface="ＭＳ Ｐゴシック" charset="0"/>
              </a:rPr>
              <a:t>Malware</a:t>
            </a:r>
          </a:p>
        </p:txBody>
      </p:sp>
      <p:pic>
        <p:nvPicPr>
          <p:cNvPr id="1280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1214438"/>
            <a:ext cx="30908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Picture 4" descr="malware_warn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252538"/>
            <a:ext cx="57546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4572000"/>
            <a:ext cx="3241292" cy="338554"/>
          </a:xfrm>
          <a:prstGeom prst="rect">
            <a:avLst/>
          </a:prstGeom>
        </p:spPr>
        <p:txBody>
          <a:bodyPr wrap="none">
            <a:spAutoFit/>
          </a:bodyPr>
          <a:lstStyle/>
          <a:p>
            <a:r>
              <a:rPr lang="en-US" sz="1600" dirty="0" smtClean="0">
                <a:solidFill>
                  <a:srgbClr val="00264D"/>
                </a:solidFill>
              </a:rPr>
              <a:t>[Source: somewhere on the web.]</a:t>
            </a:r>
            <a:endParaRPr lang="en-US" sz="1600" dirty="0">
              <a:solidFill>
                <a:srgbClr val="00264D"/>
              </a:solidFill>
            </a:endParaRPr>
          </a:p>
        </p:txBody>
      </p:sp>
      <p:sp>
        <p:nvSpPr>
          <p:cNvPr id="7" name="Rectangle 6"/>
          <p:cNvSpPr/>
          <p:nvPr/>
        </p:nvSpPr>
        <p:spPr>
          <a:xfrm>
            <a:off x="5791200" y="6494046"/>
            <a:ext cx="3263634" cy="338554"/>
          </a:xfrm>
          <a:prstGeom prst="rect">
            <a:avLst/>
          </a:prstGeom>
        </p:spPr>
        <p:txBody>
          <a:bodyPr wrap="none">
            <a:spAutoFit/>
          </a:bodyPr>
          <a:lstStyle/>
          <a:p>
            <a:r>
              <a:rPr lang="en-US" sz="1600" dirty="0" smtClean="0">
                <a:solidFill>
                  <a:srgbClr val="00264D"/>
                </a:solidFill>
              </a:rPr>
              <a:t>[Source: Google Chrome comics.]</a:t>
            </a:r>
            <a:endParaRPr lang="en-US" sz="1600" dirty="0">
              <a:solidFill>
                <a:srgbClr val="00264D"/>
              </a:solidFill>
            </a:endParaRPr>
          </a:p>
        </p:txBody>
      </p:sp>
    </p:spTree>
    <p:extLst>
      <p:ext uri="{BB962C8B-B14F-4D97-AF65-F5344CB8AC3E}">
        <p14:creationId xmlns:p14="http://schemas.microsoft.com/office/powerpoint/2010/main" val="32118653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Box 5"/>
          <p:cNvSpPr txBox="1">
            <a:spLocks noChangeArrowheads="1"/>
          </p:cNvSpPr>
          <p:nvPr/>
        </p:nvSpPr>
        <p:spPr bwMode="auto">
          <a:xfrm>
            <a:off x="457200" y="4572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3200">
                <a:solidFill>
                  <a:schemeClr val="tx1"/>
                </a:solidFill>
              </a:rPr>
              <a:t>Any program you install or run can be a Trojan Horse vector for a malware payload.</a:t>
            </a:r>
          </a:p>
        </p:txBody>
      </p:sp>
      <p:pic>
        <p:nvPicPr>
          <p:cNvPr id="13005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31963"/>
            <a:ext cx="54864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1346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The following slides were not discussed in class.</a:t>
            </a:r>
          </a:p>
          <a:p>
            <a:r>
              <a:rPr lang="en-US" dirty="0" smtClean="0"/>
              <a:t>We might come back to the Thompson “Trusting trust” slides.</a:t>
            </a:r>
          </a:p>
          <a:p>
            <a:pPr lvl="1"/>
            <a:r>
              <a:rPr lang="en-US" dirty="0" smtClean="0"/>
              <a:t>These should be interesting and easy to understand, but I won’t test them.</a:t>
            </a:r>
          </a:p>
          <a:p>
            <a:r>
              <a:rPr lang="en-US" dirty="0" smtClean="0"/>
              <a:t>The others just throw more words at what we already know, and are in scope.</a:t>
            </a:r>
            <a:endParaRPr lang="en-US" dirty="0"/>
          </a:p>
        </p:txBody>
      </p:sp>
    </p:spTree>
    <p:extLst>
      <p:ext uri="{BB962C8B-B14F-4D97-AF65-F5344CB8AC3E}">
        <p14:creationId xmlns:p14="http://schemas.microsoft.com/office/powerpoint/2010/main" val="3690292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atin typeface="Arial" charset="0"/>
                <a:ea typeface="ＭＳ Ｐゴシック" charset="0"/>
              </a:rPr>
              <a:t>Trusting Programs</a:t>
            </a:r>
          </a:p>
        </p:txBody>
      </p:sp>
      <p:sp>
        <p:nvSpPr>
          <p:cNvPr id="140290" name="Content Placeholder 2"/>
          <p:cNvSpPr>
            <a:spLocks noGrp="1"/>
          </p:cNvSpPr>
          <p:nvPr>
            <p:ph idx="1"/>
          </p:nvPr>
        </p:nvSpPr>
        <p:spPr>
          <a:xfrm>
            <a:off x="457200" y="1600200"/>
            <a:ext cx="8382000" cy="4724400"/>
          </a:xfrm>
        </p:spPr>
        <p:txBody>
          <a:bodyPr/>
          <a:lstStyle/>
          <a:p>
            <a:r>
              <a:rPr lang="en-US" dirty="0">
                <a:latin typeface="Arial" charset="0"/>
                <a:ea typeface="ＭＳ Ｐゴシック" charset="0"/>
              </a:rPr>
              <a:t>In Unix</a:t>
            </a:r>
          </a:p>
          <a:p>
            <a:pPr lvl="1"/>
            <a:r>
              <a:rPr lang="en-US" dirty="0">
                <a:latin typeface="Arial" charset="0"/>
                <a:ea typeface="ＭＳ Ｐゴシック" charset="0"/>
              </a:rPr>
              <a:t>Programs you run use your identity (process UID).</a:t>
            </a:r>
          </a:p>
          <a:p>
            <a:pPr lvl="1"/>
            <a:r>
              <a:rPr lang="en-US" dirty="0">
                <a:latin typeface="Arial" charset="0"/>
                <a:ea typeface="ＭＳ Ｐゴシック" charset="0"/>
              </a:rPr>
              <a:t>Maybe you even saved them with </a:t>
            </a:r>
            <a:r>
              <a:rPr lang="en-US" dirty="0" err="1">
                <a:latin typeface="Arial" charset="0"/>
                <a:ea typeface="ＭＳ Ｐゴシック" charset="0"/>
              </a:rPr>
              <a:t>setuid</a:t>
            </a:r>
            <a:r>
              <a:rPr lang="en-US" dirty="0">
                <a:latin typeface="Arial" charset="0"/>
                <a:ea typeface="ＭＳ Ｐゴシック" charset="0"/>
              </a:rPr>
              <a:t> so others who trust you can run them with your UID.</a:t>
            </a:r>
          </a:p>
          <a:p>
            <a:pPr lvl="1"/>
            <a:r>
              <a:rPr lang="en-US" dirty="0">
                <a:latin typeface="Arial" charset="0"/>
                <a:ea typeface="ＭＳ Ｐゴシック" charset="0"/>
              </a:rPr>
              <a:t>The programs that run your system run as root.</a:t>
            </a:r>
          </a:p>
          <a:p>
            <a:r>
              <a:rPr lang="en-US" dirty="0">
                <a:latin typeface="Arial" charset="0"/>
                <a:ea typeface="ＭＳ Ｐゴシック" charset="0"/>
              </a:rPr>
              <a:t>You trust these programs.</a:t>
            </a:r>
          </a:p>
          <a:p>
            <a:pPr lvl="1"/>
            <a:r>
              <a:rPr lang="en-US" dirty="0">
                <a:latin typeface="Arial" charset="0"/>
                <a:ea typeface="ＭＳ Ｐゴシック" charset="0"/>
              </a:rPr>
              <a:t>They can access your files</a:t>
            </a:r>
          </a:p>
          <a:p>
            <a:pPr lvl="1"/>
            <a:r>
              <a:rPr lang="en-US" dirty="0">
                <a:latin typeface="Arial" charset="0"/>
                <a:ea typeface="ＭＳ Ｐゴシック" charset="0"/>
              </a:rPr>
              <a:t>send mail, etc.</a:t>
            </a:r>
          </a:p>
          <a:p>
            <a:pPr lvl="1"/>
            <a:r>
              <a:rPr lang="en-US" dirty="0">
                <a:latin typeface="Arial" charset="0"/>
                <a:ea typeface="ＭＳ Ｐゴシック" charset="0"/>
              </a:rPr>
              <a:t>Or take over your system…</a:t>
            </a:r>
          </a:p>
          <a:p>
            <a:r>
              <a:rPr lang="en-US" dirty="0">
                <a:latin typeface="Arial" charset="0"/>
                <a:ea typeface="ＭＳ Ｐゴシック" charset="0"/>
              </a:rPr>
              <a:t>Where did you get them?</a:t>
            </a:r>
          </a:p>
          <a:p>
            <a:endParaRPr lang="en-US" dirty="0">
              <a:latin typeface="Arial" charset="0"/>
              <a:ea typeface="ＭＳ Ｐゴシック" charset="0"/>
            </a:endParaRPr>
          </a:p>
        </p:txBody>
      </p:sp>
    </p:spTree>
    <p:extLst>
      <p:ext uri="{BB962C8B-B14F-4D97-AF65-F5344CB8AC3E}">
        <p14:creationId xmlns:p14="http://schemas.microsoft.com/office/powerpoint/2010/main" val="2418534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602538"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769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6604000"/>
            <a:ext cx="1028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7699" name="Rectangle 2"/>
          <p:cNvSpPr>
            <a:spLocks/>
          </p:cNvSpPr>
          <p:nvPr/>
        </p:nvSpPr>
        <p:spPr bwMode="auto">
          <a:xfrm>
            <a:off x="2984500" y="6540500"/>
            <a:ext cx="5041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buClr>
                <a:srgbClr val="000000"/>
              </a:buClr>
              <a:buSzPct val="100000"/>
              <a:buFont typeface="Times New Roman" charset="0"/>
              <a:buNone/>
            </a:pPr>
            <a:r>
              <a:rPr lang="en-US" sz="1200">
                <a:solidFill>
                  <a:schemeClr val="tx1"/>
                </a:solidFill>
              </a:rPr>
              <a:t>Principles of Computer System Design </a:t>
            </a:r>
            <a:r>
              <a:rPr lang="en-US" sz="1200">
                <a:solidFill>
                  <a:schemeClr val="tx1"/>
                </a:solidFill>
                <a:latin typeface="Symbol" charset="0"/>
                <a:cs typeface="Symbol" charset="0"/>
                <a:sym typeface="Symbol" charset="0"/>
              </a:rPr>
              <a:t>©</a:t>
            </a:r>
            <a:r>
              <a:rPr lang="en-US" sz="1200">
                <a:solidFill>
                  <a:schemeClr val="tx1"/>
                </a:solidFill>
                <a:cs typeface="Symbol" charset="0"/>
              </a:rPr>
              <a:t> Saltzer &amp; Kaashoek 2009</a:t>
            </a:r>
          </a:p>
        </p:txBody>
      </p:sp>
      <p:sp>
        <p:nvSpPr>
          <p:cNvPr id="157700" name="Title 4"/>
          <p:cNvSpPr>
            <a:spLocks noGrp="1"/>
          </p:cNvSpPr>
          <p:nvPr>
            <p:ph type="title"/>
          </p:nvPr>
        </p:nvSpPr>
        <p:spPr/>
        <p:txBody>
          <a:bodyPr/>
          <a:lstStyle/>
          <a:p>
            <a:pPr eaLnBrk="1" hangingPunct="1"/>
            <a:r>
              <a:rPr lang="en-US" dirty="0" smtClean="0">
                <a:latin typeface="Arial" charset="0"/>
                <a:ea typeface="ＭＳ Ｐゴシック" charset="0"/>
              </a:rPr>
              <a:t>Concept: reference monitor</a:t>
            </a:r>
            <a:endParaRPr lang="en-US" dirty="0">
              <a:latin typeface="Arial" charset="0"/>
              <a:ea typeface="ＭＳ Ｐゴシック" charset="0"/>
            </a:endParaRPr>
          </a:p>
        </p:txBody>
      </p:sp>
      <p:sp>
        <p:nvSpPr>
          <p:cNvPr id="157701" name="Text Box 59"/>
          <p:cNvSpPr txBox="1">
            <a:spLocks noChangeArrowheads="1"/>
          </p:cNvSpPr>
          <p:nvPr/>
        </p:nvSpPr>
        <p:spPr bwMode="auto">
          <a:xfrm>
            <a:off x="457200" y="5464175"/>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2000" b="1">
                <a:solidFill>
                  <a:srgbClr val="651222"/>
                </a:solidFill>
              </a:rPr>
              <a:t>Reference monitor</a:t>
            </a:r>
          </a:p>
          <a:p>
            <a:pPr eaLnBrk="1" hangingPunct="1">
              <a:buClr>
                <a:srgbClr val="000000"/>
              </a:buClr>
              <a:buSzPct val="100000"/>
              <a:buFont typeface="Times New Roman" charset="0"/>
              <a:buNone/>
            </a:pPr>
            <a:r>
              <a:rPr lang="en-US" sz="2000" u="sng">
                <a:solidFill>
                  <a:srgbClr val="003367"/>
                </a:solidFill>
              </a:rPr>
              <a:t>Example</a:t>
            </a:r>
            <a:r>
              <a:rPr lang="en-US" sz="2000">
                <a:solidFill>
                  <a:srgbClr val="003367"/>
                </a:solidFill>
              </a:rPr>
              <a:t>: Unix kernel</a:t>
            </a:r>
          </a:p>
        </p:txBody>
      </p:sp>
      <p:cxnSp>
        <p:nvCxnSpPr>
          <p:cNvPr id="157702" name="Straight Connector 292"/>
          <p:cNvCxnSpPr>
            <a:cxnSpLocks noChangeShapeType="1"/>
          </p:cNvCxnSpPr>
          <p:nvPr/>
        </p:nvCxnSpPr>
        <p:spPr bwMode="auto">
          <a:xfrm rot="10800000" flipV="1">
            <a:off x="1524000" y="4572000"/>
            <a:ext cx="2133600" cy="9144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57703" name="Rectangle 8"/>
          <p:cNvSpPr>
            <a:spLocks noChangeArrowheads="1"/>
          </p:cNvSpPr>
          <p:nvPr/>
        </p:nvSpPr>
        <p:spPr bwMode="auto">
          <a:xfrm>
            <a:off x="4938713" y="601980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charset="0"/>
              <a:buNone/>
            </a:pPr>
            <a:r>
              <a:rPr lang="en-US" sz="1800">
                <a:solidFill>
                  <a:srgbClr val="003367"/>
                </a:solidFill>
              </a:rPr>
              <a:t>Isolation boundary</a:t>
            </a:r>
          </a:p>
        </p:txBody>
      </p:sp>
      <p:sp>
        <p:nvSpPr>
          <p:cNvPr id="157704" name="AutoShape 10"/>
          <p:cNvSpPr>
            <a:spLocks noChangeArrowheads="1"/>
          </p:cNvSpPr>
          <p:nvPr/>
        </p:nvSpPr>
        <p:spPr bwMode="auto">
          <a:xfrm>
            <a:off x="609600" y="6172200"/>
            <a:ext cx="2308225" cy="481013"/>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Tree>
    <p:extLst>
      <p:ext uri="{BB962C8B-B14F-4D97-AF65-F5344CB8AC3E}">
        <p14:creationId xmlns:p14="http://schemas.microsoft.com/office/powerpoint/2010/main" val="20111252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45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2286000"/>
            <a:ext cx="2073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0039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Arial" charset="0"/>
                <a:ea typeface="ＭＳ Ｐゴシック" charset="0"/>
              </a:rPr>
              <a:t>Trusting Trust</a:t>
            </a:r>
          </a:p>
        </p:txBody>
      </p:sp>
      <p:sp>
        <p:nvSpPr>
          <p:cNvPr id="142338" name="Content Placeholder 2"/>
          <p:cNvSpPr>
            <a:spLocks noGrp="1"/>
          </p:cNvSpPr>
          <p:nvPr>
            <p:ph idx="1"/>
          </p:nvPr>
        </p:nvSpPr>
        <p:spPr/>
        <p:txBody>
          <a:bodyPr/>
          <a:lstStyle/>
          <a:p>
            <a:r>
              <a:rPr lang="en-US" sz="2400">
                <a:latin typeface="Arial" charset="0"/>
                <a:ea typeface="ＭＳ Ｐゴシック" charset="0"/>
              </a:rPr>
              <a:t>Perhaps you wrote them yourself.</a:t>
            </a:r>
          </a:p>
          <a:p>
            <a:pPr lvl="1"/>
            <a:r>
              <a:rPr lang="en-US" sz="2000">
                <a:latin typeface="Arial" charset="0"/>
                <a:ea typeface="ＭＳ Ｐゴシック" charset="0"/>
              </a:rPr>
              <a:t>Or at least you looked at the source code…</a:t>
            </a:r>
          </a:p>
          <a:p>
            <a:r>
              <a:rPr lang="en-US" sz="2400">
                <a:latin typeface="Arial" charset="0"/>
                <a:ea typeface="ＭＳ Ｐゴシック" charset="0"/>
              </a:rPr>
              <a:t>You built them with tools you trust.</a:t>
            </a:r>
          </a:p>
          <a:p>
            <a:r>
              <a:rPr lang="en-US" sz="2400">
                <a:latin typeface="Arial" charset="0"/>
                <a:ea typeface="ＭＳ Ｐゴシック" charset="0"/>
              </a:rPr>
              <a:t>But where did you get those tools?</a:t>
            </a:r>
          </a:p>
        </p:txBody>
      </p:sp>
      <p:pic>
        <p:nvPicPr>
          <p:cNvPr id="142339" name="Picture 3" descr="tt-nes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9000"/>
            <a:ext cx="46609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4" descr="tt-nes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875213"/>
            <a:ext cx="3716338"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5" descr="tt-nes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13450"/>
            <a:ext cx="27432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5424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a:latin typeface="Arial" charset="0"/>
                <a:ea typeface="ＭＳ Ｐゴシック" charset="0"/>
              </a:rPr>
              <a:t>Where did you get those tools?</a:t>
            </a:r>
          </a:p>
        </p:txBody>
      </p:sp>
      <p:sp>
        <p:nvSpPr>
          <p:cNvPr id="143362" name="Content Placeholder 2"/>
          <p:cNvSpPr>
            <a:spLocks noGrp="1"/>
          </p:cNvSpPr>
          <p:nvPr>
            <p:ph idx="1"/>
          </p:nvPr>
        </p:nvSpPr>
        <p:spPr/>
        <p:txBody>
          <a:bodyPr/>
          <a:lstStyle/>
          <a:p>
            <a:r>
              <a:rPr lang="en-US">
                <a:latin typeface="Arial" charset="0"/>
                <a:ea typeface="ＭＳ Ｐゴシック" charset="0"/>
              </a:rPr>
              <a:t>Thompson’s observation: compiler hacks cover tracks of Trojan Horse attacks.</a:t>
            </a:r>
          </a:p>
        </p:txBody>
      </p:sp>
      <p:pic>
        <p:nvPicPr>
          <p:cNvPr id="14336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048000"/>
            <a:ext cx="3429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3619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457200" y="-339725"/>
            <a:ext cx="8686800" cy="1554163"/>
          </a:xfrm>
        </p:spPr>
        <p:txBody>
          <a:bodyPr/>
          <a:lstStyle/>
          <a:p>
            <a:r>
              <a:rPr lang="en-US" sz="3600">
                <a:latin typeface="Arial" charset="0"/>
                <a:ea typeface="ＭＳ Ｐゴシック" charset="0"/>
              </a:rPr>
              <a:t>Login backdoor: the Thompson Way</a:t>
            </a:r>
          </a:p>
        </p:txBody>
      </p:sp>
      <p:sp>
        <p:nvSpPr>
          <p:cNvPr id="3" name="Content Placeholder 2"/>
          <p:cNvSpPr>
            <a:spLocks noGrp="1"/>
          </p:cNvSpPr>
          <p:nvPr>
            <p:ph idx="1"/>
          </p:nvPr>
        </p:nvSpPr>
        <p:spPr>
          <a:xfrm>
            <a:off x="457200" y="1600200"/>
            <a:ext cx="8686800" cy="4114800"/>
          </a:xfrm>
        </p:spPr>
        <p:txBody>
          <a:bodyPr/>
          <a:lstStyle/>
          <a:p>
            <a:r>
              <a:rPr lang="en-US" sz="2400">
                <a:latin typeface="Arial" charset="0"/>
                <a:ea typeface="ＭＳ Ｐゴシック" charset="0"/>
              </a:rPr>
              <a:t>Step 1: modify login.c</a:t>
            </a:r>
          </a:p>
          <a:p>
            <a:pPr lvl="1"/>
            <a:r>
              <a:rPr lang="en-US" sz="2000">
                <a:latin typeface="Arial" charset="0"/>
                <a:ea typeface="ＭＳ Ｐゴシック" charset="0"/>
              </a:rPr>
              <a:t>(code A) if (name == “ken”) login as root</a:t>
            </a:r>
          </a:p>
          <a:p>
            <a:pPr lvl="1"/>
            <a:r>
              <a:rPr lang="en-US" sz="2000">
                <a:solidFill>
                  <a:srgbClr val="003367"/>
                </a:solidFill>
                <a:latin typeface="Arial" charset="0"/>
                <a:ea typeface="ＭＳ Ｐゴシック" charset="0"/>
              </a:rPr>
              <a:t>This is obvious so how do we hide it?</a:t>
            </a:r>
          </a:p>
          <a:p>
            <a:r>
              <a:rPr lang="en-US" sz="2400">
                <a:latin typeface="Arial" charset="0"/>
                <a:ea typeface="ＭＳ Ｐゴシック" charset="0"/>
              </a:rPr>
              <a:t>Step 2: modify C compiler</a:t>
            </a:r>
          </a:p>
          <a:p>
            <a:pPr lvl="1"/>
            <a:r>
              <a:rPr lang="en-US" sz="2000">
                <a:latin typeface="Arial" charset="0"/>
                <a:ea typeface="ＭＳ Ｐゴシック" charset="0"/>
              </a:rPr>
              <a:t>(code B) if (compiling login.c) compile A into binary</a:t>
            </a:r>
          </a:p>
          <a:p>
            <a:pPr lvl="1"/>
            <a:r>
              <a:rPr lang="en-US" sz="2000">
                <a:latin typeface="Arial" charset="0"/>
                <a:ea typeface="ＭＳ Ｐゴシック" charset="0"/>
              </a:rPr>
              <a:t>Remove code A from login.c, keep backdoor</a:t>
            </a:r>
          </a:p>
          <a:p>
            <a:pPr lvl="1"/>
            <a:r>
              <a:rPr lang="en-US" sz="2000">
                <a:solidFill>
                  <a:srgbClr val="003367"/>
                </a:solidFill>
                <a:latin typeface="Arial" charset="0"/>
                <a:ea typeface="ＭＳ Ｐゴシック" charset="0"/>
              </a:rPr>
              <a:t>This is now obvious in the compiler, how do we hide it?</a:t>
            </a:r>
          </a:p>
          <a:p>
            <a:r>
              <a:rPr lang="en-US" sz="2400">
                <a:latin typeface="Arial" charset="0"/>
                <a:ea typeface="ＭＳ Ｐゴシック" charset="0"/>
              </a:rPr>
              <a:t>Step 3: distribute a buggy C compiler binary</a:t>
            </a:r>
          </a:p>
          <a:p>
            <a:pPr lvl="1"/>
            <a:r>
              <a:rPr lang="en-US" sz="2000">
                <a:latin typeface="Arial" charset="0"/>
                <a:ea typeface="ＭＳ Ｐゴシック" charset="0"/>
              </a:rPr>
              <a:t>(code C) if (compiling C compiler) compile code B into binary</a:t>
            </a:r>
          </a:p>
          <a:p>
            <a:pPr lvl="1"/>
            <a:r>
              <a:rPr lang="en-US" sz="2000">
                <a:latin typeface="Arial" charset="0"/>
                <a:ea typeface="ＭＳ Ｐゴシック" charset="0"/>
              </a:rPr>
              <a:t>No trace of attack in any (surviving) source code</a:t>
            </a:r>
          </a:p>
        </p:txBody>
      </p:sp>
    </p:spTree>
    <p:extLst>
      <p:ext uri="{BB962C8B-B14F-4D97-AF65-F5344CB8AC3E}">
        <p14:creationId xmlns:p14="http://schemas.microsoft.com/office/powerpoint/2010/main" val="2630183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trust</a:t>
            </a:r>
            <a:endParaRPr lang="en-US" dirty="0"/>
          </a:p>
        </p:txBody>
      </p:sp>
      <p:sp>
        <p:nvSpPr>
          <p:cNvPr id="3" name="Content Placeholder 2"/>
          <p:cNvSpPr>
            <a:spLocks noGrp="1"/>
          </p:cNvSpPr>
          <p:nvPr>
            <p:ph idx="1"/>
          </p:nvPr>
        </p:nvSpPr>
        <p:spPr>
          <a:xfrm>
            <a:off x="457200" y="1527175"/>
            <a:ext cx="8229600" cy="4111625"/>
          </a:xfrm>
        </p:spPr>
        <p:txBody>
          <a:bodyPr/>
          <a:lstStyle/>
          <a:p>
            <a:r>
              <a:rPr lang="en-US" sz="2000" dirty="0" smtClean="0"/>
              <a:t>What is “trust”?</a:t>
            </a:r>
          </a:p>
          <a:p>
            <a:pPr lvl="1"/>
            <a:r>
              <a:rPr lang="en-US" sz="1800" dirty="0" smtClean="0">
                <a:solidFill>
                  <a:srgbClr val="651222"/>
                </a:solidFill>
              </a:rPr>
              <a:t>Trust</a:t>
            </a:r>
            <a:r>
              <a:rPr lang="en-US" sz="1800" b="0" dirty="0" smtClean="0">
                <a:solidFill>
                  <a:srgbClr val="651222"/>
                </a:solidFill>
              </a:rPr>
              <a:t> </a:t>
            </a:r>
            <a:r>
              <a:rPr lang="en-US" sz="1800" b="0" dirty="0" smtClean="0"/>
              <a:t>is a belief that some program or entity will be faithful to its expected behavior.</a:t>
            </a:r>
          </a:p>
          <a:p>
            <a:r>
              <a:rPr lang="en-US" sz="2000" b="0" dirty="0" smtClean="0"/>
              <a:t>Thompson’s parable shows that trust in programs is based on a chain of reasoning about trust.</a:t>
            </a:r>
          </a:p>
          <a:p>
            <a:pPr lvl="1"/>
            <a:r>
              <a:rPr lang="en-US" sz="1800" b="0" dirty="0" smtClean="0"/>
              <a:t>We often take the chain for granted.  And some link may be fragile.</a:t>
            </a:r>
          </a:p>
          <a:p>
            <a:pPr lvl="1"/>
            <a:r>
              <a:rPr lang="en-US" sz="1800" dirty="0" smtClean="0"/>
              <a:t>Corollary</a:t>
            </a:r>
            <a:r>
              <a:rPr lang="en-US" sz="1800" b="0" dirty="0" smtClean="0"/>
              <a:t>: successful attacks can propagate down the chain.</a:t>
            </a:r>
          </a:p>
          <a:p>
            <a:r>
              <a:rPr lang="en-US" sz="2000" b="0" dirty="0" smtClean="0"/>
              <a:t>The </a:t>
            </a:r>
            <a:r>
              <a:rPr lang="en-US" sz="2000" dirty="0" smtClean="0">
                <a:solidFill>
                  <a:srgbClr val="651222"/>
                </a:solidFill>
              </a:rPr>
              <a:t>trust chain</a:t>
            </a:r>
            <a:r>
              <a:rPr lang="en-US" sz="2000" b="0" dirty="0" smtClean="0">
                <a:solidFill>
                  <a:srgbClr val="651222"/>
                </a:solidFill>
              </a:rPr>
              <a:t> </a:t>
            </a:r>
            <a:r>
              <a:rPr lang="en-US" sz="2000" b="0" dirty="0" smtClean="0"/>
              <a:t>concept also applies to executions.</a:t>
            </a:r>
          </a:p>
          <a:p>
            <a:pPr lvl="1"/>
            <a:r>
              <a:rPr lang="en-US" sz="1800" b="0" dirty="0" smtClean="0"/>
              <a:t>We trust whoever launched the program to select it, configure it, and protect it.  </a:t>
            </a:r>
            <a:r>
              <a:rPr lang="en-US" sz="1800" dirty="0" smtClean="0"/>
              <a:t>But who booted your kernel?  </a:t>
            </a:r>
            <a:endParaRPr lang="en-US" sz="2000" b="0" dirty="0"/>
          </a:p>
        </p:txBody>
      </p:sp>
      <p:pic>
        <p:nvPicPr>
          <p:cNvPr id="4" name="Picture 3"/>
          <p:cNvPicPr>
            <a:picLocks noChangeAspect="1"/>
          </p:cNvPicPr>
          <p:nvPr/>
        </p:nvPicPr>
        <p:blipFill>
          <a:blip r:embed="rId2"/>
          <a:stretch>
            <a:fillRect/>
          </a:stretch>
        </p:blipFill>
        <p:spPr>
          <a:xfrm>
            <a:off x="1669473" y="5257800"/>
            <a:ext cx="5264727" cy="1447800"/>
          </a:xfrm>
          <a:prstGeom prst="rect">
            <a:avLst/>
          </a:prstGeom>
        </p:spPr>
      </p:pic>
    </p:spTree>
    <p:extLst>
      <p:ext uri="{BB962C8B-B14F-4D97-AF65-F5344CB8AC3E}">
        <p14:creationId xmlns:p14="http://schemas.microsoft.com/office/powerpoint/2010/main" val="370953338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much damage can malware do?</a:t>
            </a:r>
            <a:endParaRPr lang="en-US" sz="3600" dirty="0"/>
          </a:p>
        </p:txBody>
      </p:sp>
      <p:sp>
        <p:nvSpPr>
          <p:cNvPr id="3" name="Content Placeholder 2"/>
          <p:cNvSpPr>
            <a:spLocks noGrp="1"/>
          </p:cNvSpPr>
          <p:nvPr>
            <p:ph idx="1"/>
          </p:nvPr>
        </p:nvSpPr>
        <p:spPr/>
        <p:txBody>
          <a:bodyPr/>
          <a:lstStyle/>
          <a:p>
            <a:r>
              <a:rPr lang="en-US" sz="2400" b="0" dirty="0" smtClean="0"/>
              <a:t>If it compromises a process with your </a:t>
            </a:r>
            <a:r>
              <a:rPr lang="en-US" sz="2400" b="0" dirty="0" err="1" smtClean="0"/>
              <a:t>uid</a:t>
            </a:r>
            <a:r>
              <a:rPr lang="en-US" sz="2400" b="0" dirty="0" smtClean="0"/>
              <a:t>?</a:t>
            </a:r>
          </a:p>
          <a:p>
            <a:pPr lvl="1"/>
            <a:r>
              <a:rPr lang="en-US" sz="2000" b="0" dirty="0" smtClean="0"/>
              <a:t>Read and write your files?</a:t>
            </a:r>
          </a:p>
          <a:p>
            <a:pPr lvl="1"/>
            <a:r>
              <a:rPr lang="en-US" sz="2000" b="0" dirty="0" smtClean="0"/>
              <a:t>Overwrite other programs?</a:t>
            </a:r>
          </a:p>
          <a:p>
            <a:pPr lvl="1"/>
            <a:r>
              <a:rPr lang="en-US" sz="2000" b="0" dirty="0" smtClean="0"/>
              <a:t>Install backdoor entry points for later attacks?</a:t>
            </a:r>
          </a:p>
          <a:p>
            <a:pPr lvl="1"/>
            <a:r>
              <a:rPr lang="en-US" sz="2000" b="0" dirty="0" smtClean="0"/>
              <a:t>Attack your account on other machines?</a:t>
            </a:r>
          </a:p>
          <a:p>
            <a:pPr lvl="1"/>
            <a:r>
              <a:rPr lang="en-US" sz="2000" b="0" dirty="0" smtClean="0"/>
              <a:t>Attack your friends?</a:t>
            </a:r>
          </a:p>
          <a:p>
            <a:pPr lvl="1"/>
            <a:r>
              <a:rPr lang="en-US" sz="2000" b="0" dirty="0" smtClean="0"/>
              <a:t>Attack other users?</a:t>
            </a:r>
          </a:p>
          <a:p>
            <a:pPr lvl="1"/>
            <a:r>
              <a:rPr lang="en-US" sz="2000" b="0" dirty="0" smtClean="0"/>
              <a:t>Subvert the kernel?</a:t>
            </a:r>
            <a:endParaRPr lang="en-US" sz="2000" b="0" dirty="0"/>
          </a:p>
        </p:txBody>
      </p:sp>
      <p:sp>
        <p:nvSpPr>
          <p:cNvPr id="5" name="Freeform 2"/>
          <p:cNvSpPr>
            <a:spLocks noChangeArrowheads="1"/>
          </p:cNvSpPr>
          <p:nvPr/>
        </p:nvSpPr>
        <p:spPr bwMode="auto">
          <a:xfrm>
            <a:off x="5943600" y="4197350"/>
            <a:ext cx="495300" cy="603250"/>
          </a:xfrm>
          <a:custGeom>
            <a:avLst/>
            <a:gdLst>
              <a:gd name="T0" fmla="*/ 2147483647 w 1378"/>
              <a:gd name="T1" fmla="*/ 2147483647 h 1676"/>
              <a:gd name="T2" fmla="*/ 2147483647 w 1378"/>
              <a:gd name="T3" fmla="*/ 2147483647 h 1676"/>
              <a:gd name="T4" fmla="*/ 2147483647 w 1378"/>
              <a:gd name="T5" fmla="*/ 0 h 1676"/>
              <a:gd name="T6" fmla="*/ 2147483647 w 1378"/>
              <a:gd name="T7" fmla="*/ 2147483647 h 1676"/>
              <a:gd name="T8" fmla="*/ 2147483647 w 1378"/>
              <a:gd name="T9" fmla="*/ 2147483647 h 1676"/>
              <a:gd name="T10" fmla="*/ 2147483647 w 1378"/>
              <a:gd name="T11" fmla="*/ 2147483647 h 1676"/>
              <a:gd name="T12" fmla="*/ 0 60000 65536"/>
              <a:gd name="T13" fmla="*/ 0 60000 65536"/>
              <a:gd name="T14" fmla="*/ 0 60000 65536"/>
              <a:gd name="T15" fmla="*/ 0 60000 65536"/>
              <a:gd name="T16" fmla="*/ 0 60000 65536"/>
              <a:gd name="T17" fmla="*/ 0 60000 65536"/>
              <a:gd name="T18" fmla="*/ 0 w 1378"/>
              <a:gd name="T19" fmla="*/ 0 h 1676"/>
              <a:gd name="T20" fmla="*/ 1378 w 1378"/>
              <a:gd name="T21" fmla="*/ 1676 h 1676"/>
            </a:gdLst>
            <a:ahLst/>
            <a:cxnLst>
              <a:cxn ang="T12">
                <a:pos x="T0" y="T1"/>
              </a:cxn>
              <a:cxn ang="T13">
                <a:pos x="T2" y="T3"/>
              </a:cxn>
              <a:cxn ang="T14">
                <a:pos x="T4" y="T5"/>
              </a:cxn>
              <a:cxn ang="T15">
                <a:pos x="T6" y="T7"/>
              </a:cxn>
              <a:cxn ang="T16">
                <a:pos x="T8" y="T9"/>
              </a:cxn>
              <a:cxn ang="T17">
                <a:pos x="T10" y="T11"/>
              </a:cxn>
            </a:cxnLst>
            <a:rect l="T18" t="T19" r="T20" b="T21"/>
            <a:pathLst>
              <a:path w="1378" h="1676">
                <a:moveTo>
                  <a:pt x="1080" y="1675"/>
                </a:moveTo>
                <a:lnTo>
                  <a:pt x="378" y="1324"/>
                </a:lnTo>
                <a:cubicBezTo>
                  <a:pt x="0" y="811"/>
                  <a:pt x="342" y="639"/>
                  <a:pt x="297" y="0"/>
                </a:cubicBezTo>
                <a:lnTo>
                  <a:pt x="486" y="999"/>
                </a:lnTo>
                <a:cubicBezTo>
                  <a:pt x="864" y="1350"/>
                  <a:pt x="1107" y="1063"/>
                  <a:pt x="1377" y="1189"/>
                </a:cubicBezTo>
                <a:lnTo>
                  <a:pt x="1080" y="1675"/>
                </a:lnTo>
              </a:path>
            </a:pathLst>
          </a:custGeom>
          <a:solidFill>
            <a:srgbClr val="FF0000"/>
          </a:solidFill>
          <a:ln w="9525">
            <a:solidFill>
              <a:srgbClr val="000000"/>
            </a:solidFill>
            <a:round/>
            <a:headEnd/>
            <a:tailEnd/>
          </a:ln>
        </p:spPr>
        <p:txBody>
          <a:bodyPr wrap="none" anchor="ctr"/>
          <a:lstStyle/>
          <a:p>
            <a:endParaRPr lang="en-US"/>
          </a:p>
        </p:txBody>
      </p:sp>
      <p:sp>
        <p:nvSpPr>
          <p:cNvPr id="6" name="Snip Single Corner Rectangle 5"/>
          <p:cNvSpPr/>
          <p:nvPr/>
        </p:nvSpPr>
        <p:spPr bwMode="auto">
          <a:xfrm flipH="1">
            <a:off x="6362699" y="4607321"/>
            <a:ext cx="976689" cy="1107679"/>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7" name="Rectangle 6"/>
          <p:cNvSpPr>
            <a:spLocks noChangeArrowheads="1"/>
          </p:cNvSpPr>
          <p:nvPr/>
        </p:nvSpPr>
        <p:spPr bwMode="auto">
          <a:xfrm>
            <a:off x="685800" y="5181600"/>
            <a:ext cx="449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3367"/>
                </a:solidFill>
              </a:rPr>
              <a:t>What if an attacker compromises a process running as </a:t>
            </a:r>
            <a:r>
              <a:rPr lang="en-US" sz="2000" b="1" dirty="0" smtClean="0">
                <a:solidFill>
                  <a:srgbClr val="003367"/>
                </a:solidFill>
              </a:rPr>
              <a:t>root</a:t>
            </a:r>
            <a:r>
              <a:rPr lang="en-US" sz="2000" dirty="0">
                <a:solidFill>
                  <a:srgbClr val="003367"/>
                </a:solidFill>
              </a:rPr>
              <a:t>?</a:t>
            </a:r>
          </a:p>
        </p:txBody>
      </p:sp>
      <p:pic>
        <p:nvPicPr>
          <p:cNvPr id="8" name="Picture 31" descr="icon-s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44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1"/>
          <p:cNvSpPr>
            <a:spLocks noChangeArrowheads="1"/>
          </p:cNvSpPr>
          <p:nvPr/>
        </p:nvSpPr>
        <p:spPr bwMode="auto">
          <a:xfrm>
            <a:off x="7200900" y="4197350"/>
            <a:ext cx="495300" cy="603250"/>
          </a:xfrm>
          <a:custGeom>
            <a:avLst/>
            <a:gdLst>
              <a:gd name="T0" fmla="*/ 2147483647 w 1378"/>
              <a:gd name="T1" fmla="*/ 2147483647 h 1676"/>
              <a:gd name="T2" fmla="*/ 2147483647 w 1378"/>
              <a:gd name="T3" fmla="*/ 2147483647 h 1676"/>
              <a:gd name="T4" fmla="*/ 2147483647 w 1378"/>
              <a:gd name="T5" fmla="*/ 0 h 1676"/>
              <a:gd name="T6" fmla="*/ 2147483647 w 1378"/>
              <a:gd name="T7" fmla="*/ 2147483647 h 1676"/>
              <a:gd name="T8" fmla="*/ 0 w 1378"/>
              <a:gd name="T9" fmla="*/ 2147483647 h 1676"/>
              <a:gd name="T10" fmla="*/ 2147483647 w 1378"/>
              <a:gd name="T11" fmla="*/ 2147483647 h 1676"/>
              <a:gd name="T12" fmla="*/ 0 60000 65536"/>
              <a:gd name="T13" fmla="*/ 0 60000 65536"/>
              <a:gd name="T14" fmla="*/ 0 60000 65536"/>
              <a:gd name="T15" fmla="*/ 0 60000 65536"/>
              <a:gd name="T16" fmla="*/ 0 60000 65536"/>
              <a:gd name="T17" fmla="*/ 0 60000 65536"/>
              <a:gd name="T18" fmla="*/ 0 w 1378"/>
              <a:gd name="T19" fmla="*/ 0 h 1676"/>
              <a:gd name="T20" fmla="*/ 1378 w 1378"/>
              <a:gd name="T21" fmla="*/ 1676 h 1676"/>
            </a:gdLst>
            <a:ahLst/>
            <a:cxnLst>
              <a:cxn ang="T12">
                <a:pos x="T0" y="T1"/>
              </a:cxn>
              <a:cxn ang="T13">
                <a:pos x="T2" y="T3"/>
              </a:cxn>
              <a:cxn ang="T14">
                <a:pos x="T4" y="T5"/>
              </a:cxn>
              <a:cxn ang="T15">
                <a:pos x="T6" y="T7"/>
              </a:cxn>
              <a:cxn ang="T16">
                <a:pos x="T8" y="T9"/>
              </a:cxn>
              <a:cxn ang="T17">
                <a:pos x="T10" y="T11"/>
              </a:cxn>
            </a:cxnLst>
            <a:rect l="T18" t="T19" r="T20" b="T21"/>
            <a:pathLst>
              <a:path w="1378" h="1676">
                <a:moveTo>
                  <a:pt x="297" y="1675"/>
                </a:moveTo>
                <a:lnTo>
                  <a:pt x="999" y="1324"/>
                </a:lnTo>
                <a:cubicBezTo>
                  <a:pt x="1377" y="811"/>
                  <a:pt x="1035" y="639"/>
                  <a:pt x="1080" y="0"/>
                </a:cubicBezTo>
                <a:lnTo>
                  <a:pt x="891" y="999"/>
                </a:lnTo>
                <a:cubicBezTo>
                  <a:pt x="513" y="1350"/>
                  <a:pt x="270" y="1063"/>
                  <a:pt x="0" y="1189"/>
                </a:cubicBezTo>
                <a:lnTo>
                  <a:pt x="297" y="1675"/>
                </a:lnTo>
              </a:path>
            </a:pathLst>
          </a:custGeom>
          <a:solidFill>
            <a:srgbClr val="FF0000"/>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65897441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858963" y="1727200"/>
            <a:ext cx="1798637" cy="23622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grpSp>
        <p:nvGrpSpPr>
          <p:cNvPr id="150530" name="Group 54"/>
          <p:cNvGrpSpPr>
            <a:grpSpLocks/>
          </p:cNvGrpSpPr>
          <p:nvPr/>
        </p:nvGrpSpPr>
        <p:grpSpPr bwMode="auto">
          <a:xfrm>
            <a:off x="2524125" y="2489200"/>
            <a:ext cx="642938" cy="693738"/>
            <a:chOff x="746" y="1181"/>
            <a:chExt cx="1430" cy="1360"/>
          </a:xfrm>
        </p:grpSpPr>
        <p:sp>
          <p:nvSpPr>
            <p:cNvPr id="150550" name="Freeform 55"/>
            <p:cNvSpPr>
              <a:spLocks/>
            </p:cNvSpPr>
            <p:nvPr/>
          </p:nvSpPr>
          <p:spPr bwMode="auto">
            <a:xfrm>
              <a:off x="745" y="1181"/>
              <a:ext cx="1432" cy="1360"/>
            </a:xfrm>
            <a:custGeom>
              <a:avLst/>
              <a:gdLst>
                <a:gd name="T0" fmla="*/ 0 w 10983"/>
                <a:gd name="T1" fmla="*/ 0 h 10425"/>
                <a:gd name="T2" fmla="*/ 0 w 10983"/>
                <a:gd name="T3" fmla="*/ 0 h 10425"/>
                <a:gd name="T4" fmla="*/ 0 w 10983"/>
                <a:gd name="T5" fmla="*/ 0 h 10425"/>
                <a:gd name="T6" fmla="*/ 0 w 10983"/>
                <a:gd name="T7" fmla="*/ 0 h 10425"/>
                <a:gd name="T8" fmla="*/ 0 w 10983"/>
                <a:gd name="T9" fmla="*/ 0 h 10425"/>
                <a:gd name="T10" fmla="*/ 0 w 10983"/>
                <a:gd name="T11" fmla="*/ 0 h 10425"/>
                <a:gd name="T12" fmla="*/ 0 w 10983"/>
                <a:gd name="T13" fmla="*/ 0 h 10425"/>
                <a:gd name="T14" fmla="*/ 0 w 10983"/>
                <a:gd name="T15" fmla="*/ 0 h 10425"/>
                <a:gd name="T16" fmla="*/ 0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endParaRPr lang="en-US"/>
            </a:p>
          </p:txBody>
        </p:sp>
        <p:sp>
          <p:nvSpPr>
            <p:cNvPr id="150551" name="Freeform 56"/>
            <p:cNvSpPr>
              <a:spLocks/>
            </p:cNvSpPr>
            <p:nvPr/>
          </p:nvSpPr>
          <p:spPr bwMode="auto">
            <a:xfrm>
              <a:off x="745" y="1181"/>
              <a:ext cx="1432" cy="1360"/>
            </a:xfrm>
            <a:custGeom>
              <a:avLst/>
              <a:gdLst>
                <a:gd name="T0" fmla="*/ 0 w 10983"/>
                <a:gd name="T1" fmla="*/ 0 h 10425"/>
                <a:gd name="T2" fmla="*/ 0 w 10983"/>
                <a:gd name="T3" fmla="*/ 0 h 10425"/>
                <a:gd name="T4" fmla="*/ 0 w 10983"/>
                <a:gd name="T5" fmla="*/ 0 h 10425"/>
                <a:gd name="T6" fmla="*/ 0 w 10983"/>
                <a:gd name="T7" fmla="*/ 0 h 10425"/>
                <a:gd name="T8" fmla="*/ 0 w 10983"/>
                <a:gd name="T9" fmla="*/ 0 h 10425"/>
                <a:gd name="T10" fmla="*/ 0 w 10983"/>
                <a:gd name="T11" fmla="*/ 0 h 10425"/>
                <a:gd name="T12" fmla="*/ 0 w 10983"/>
                <a:gd name="T13" fmla="*/ 0 h 10425"/>
                <a:gd name="T14" fmla="*/ 0 w 10983"/>
                <a:gd name="T15" fmla="*/ 0 h 10425"/>
                <a:gd name="T16" fmla="*/ 0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grpSp>
        <p:nvGrpSpPr>
          <p:cNvPr id="150531" name="Group 24"/>
          <p:cNvGrpSpPr>
            <a:grpSpLocks/>
          </p:cNvGrpSpPr>
          <p:nvPr/>
        </p:nvGrpSpPr>
        <p:grpSpPr bwMode="auto">
          <a:xfrm>
            <a:off x="3001963" y="2820988"/>
            <a:ext cx="158750" cy="100012"/>
            <a:chOff x="2027" y="2116"/>
            <a:chExt cx="300" cy="169"/>
          </a:xfrm>
        </p:grpSpPr>
        <p:sp>
          <p:nvSpPr>
            <p:cNvPr id="150548" name="Freeform 25"/>
            <p:cNvSpPr>
              <a:spLocks/>
            </p:cNvSpPr>
            <p:nvPr/>
          </p:nvSpPr>
          <p:spPr bwMode="auto">
            <a:xfrm>
              <a:off x="2026" y="2116"/>
              <a:ext cx="302" cy="169"/>
            </a:xfrm>
            <a:custGeom>
              <a:avLst/>
              <a:gdLst>
                <a:gd name="T0" fmla="*/ 242 w 300"/>
                <a:gd name="T1" fmla="*/ 0 h 169"/>
                <a:gd name="T2" fmla="*/ 0 w 300"/>
                <a:gd name="T3" fmla="*/ 0 h 169"/>
                <a:gd name="T4" fmla="*/ 84 w 300"/>
                <a:gd name="T5" fmla="*/ 85 h 169"/>
                <a:gd name="T6" fmla="*/ 0 w 300"/>
                <a:gd name="T7" fmla="*/ 169 h 169"/>
                <a:gd name="T8" fmla="*/ 242 w 300"/>
                <a:gd name="T9" fmla="*/ 169 h 169"/>
                <a:gd name="T10" fmla="*/ 318 w 300"/>
                <a:gd name="T11" fmla="*/ 85 h 169"/>
                <a:gd name="T12" fmla="*/ 242 w 3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 h="169">
                  <a:moveTo>
                    <a:pt x="225" y="0"/>
                  </a:moveTo>
                  <a:lnTo>
                    <a:pt x="0" y="0"/>
                  </a:lnTo>
                  <a:lnTo>
                    <a:pt x="75" y="85"/>
                  </a:lnTo>
                  <a:lnTo>
                    <a:pt x="0" y="169"/>
                  </a:lnTo>
                  <a:lnTo>
                    <a:pt x="225" y="169"/>
                  </a:lnTo>
                  <a:lnTo>
                    <a:pt x="300" y="85"/>
                  </a:lnTo>
                  <a:lnTo>
                    <a:pt x="225" y="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9" name="Freeform 26"/>
            <p:cNvSpPr>
              <a:spLocks/>
            </p:cNvSpPr>
            <p:nvPr/>
          </p:nvSpPr>
          <p:spPr bwMode="auto">
            <a:xfrm>
              <a:off x="2026" y="2116"/>
              <a:ext cx="302" cy="169"/>
            </a:xfrm>
            <a:custGeom>
              <a:avLst/>
              <a:gdLst>
                <a:gd name="T0" fmla="*/ 242 w 300"/>
                <a:gd name="T1" fmla="*/ 0 h 169"/>
                <a:gd name="T2" fmla="*/ 0 w 300"/>
                <a:gd name="T3" fmla="*/ 0 h 169"/>
                <a:gd name="T4" fmla="*/ 84 w 300"/>
                <a:gd name="T5" fmla="*/ 85 h 169"/>
                <a:gd name="T6" fmla="*/ 0 w 300"/>
                <a:gd name="T7" fmla="*/ 169 h 169"/>
                <a:gd name="T8" fmla="*/ 242 w 300"/>
                <a:gd name="T9" fmla="*/ 169 h 169"/>
                <a:gd name="T10" fmla="*/ 318 w 300"/>
                <a:gd name="T11" fmla="*/ 85 h 169"/>
                <a:gd name="T12" fmla="*/ 242 w 3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 h="169">
                  <a:moveTo>
                    <a:pt x="225" y="0"/>
                  </a:moveTo>
                  <a:lnTo>
                    <a:pt x="0" y="0"/>
                  </a:lnTo>
                  <a:lnTo>
                    <a:pt x="75" y="85"/>
                  </a:lnTo>
                  <a:lnTo>
                    <a:pt x="0" y="169"/>
                  </a:lnTo>
                  <a:lnTo>
                    <a:pt x="225" y="169"/>
                  </a:lnTo>
                  <a:lnTo>
                    <a:pt x="300" y="85"/>
                  </a:ln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0532" name="Title 39"/>
          <p:cNvSpPr>
            <a:spLocks noGrp="1"/>
          </p:cNvSpPr>
          <p:nvPr>
            <p:ph type="title"/>
          </p:nvPr>
        </p:nvSpPr>
        <p:spPr/>
        <p:txBody>
          <a:bodyPr/>
          <a:lstStyle/>
          <a:p>
            <a:pPr eaLnBrk="1" hangingPunct="1"/>
            <a:r>
              <a:rPr lang="en-US" dirty="0" smtClean="0">
                <a:latin typeface="Arial" charset="0"/>
                <a:ea typeface="ＭＳ Ｐゴシック" charset="0"/>
              </a:rPr>
              <a:t>Concept: enforced </a:t>
            </a:r>
            <a:r>
              <a:rPr lang="en-US" dirty="0">
                <a:latin typeface="Arial" charset="0"/>
                <a:ea typeface="ＭＳ Ｐゴシック" charset="0"/>
              </a:rPr>
              <a:t>modularity</a:t>
            </a:r>
          </a:p>
        </p:txBody>
      </p:sp>
      <p:sp>
        <p:nvSpPr>
          <p:cNvPr id="42" name="Rectangle 41"/>
          <p:cNvSpPr/>
          <p:nvPr/>
        </p:nvSpPr>
        <p:spPr bwMode="auto">
          <a:xfrm>
            <a:off x="5592763" y="1727200"/>
            <a:ext cx="1798637" cy="23622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grpSp>
        <p:nvGrpSpPr>
          <p:cNvPr id="150534" name="Group 33"/>
          <p:cNvGrpSpPr>
            <a:grpSpLocks/>
          </p:cNvGrpSpPr>
          <p:nvPr/>
        </p:nvGrpSpPr>
        <p:grpSpPr bwMode="auto">
          <a:xfrm>
            <a:off x="6227763" y="2489200"/>
            <a:ext cx="644525" cy="693738"/>
            <a:chOff x="746" y="1181"/>
            <a:chExt cx="1430" cy="1360"/>
          </a:xfrm>
        </p:grpSpPr>
        <p:sp>
          <p:nvSpPr>
            <p:cNvPr id="150546" name="Freeform 34"/>
            <p:cNvSpPr>
              <a:spLocks/>
            </p:cNvSpPr>
            <p:nvPr/>
          </p:nvSpPr>
          <p:spPr bwMode="auto">
            <a:xfrm>
              <a:off x="745" y="1181"/>
              <a:ext cx="1431" cy="1360"/>
            </a:xfrm>
            <a:custGeom>
              <a:avLst/>
              <a:gdLst>
                <a:gd name="T0" fmla="*/ 0 w 10983"/>
                <a:gd name="T1" fmla="*/ 0 h 10425"/>
                <a:gd name="T2" fmla="*/ 0 w 10983"/>
                <a:gd name="T3" fmla="*/ 0 h 10425"/>
                <a:gd name="T4" fmla="*/ 0 w 10983"/>
                <a:gd name="T5" fmla="*/ 0 h 10425"/>
                <a:gd name="T6" fmla="*/ 0 w 10983"/>
                <a:gd name="T7" fmla="*/ 0 h 10425"/>
                <a:gd name="T8" fmla="*/ 0 w 10983"/>
                <a:gd name="T9" fmla="*/ 0 h 10425"/>
                <a:gd name="T10" fmla="*/ 0 w 10983"/>
                <a:gd name="T11" fmla="*/ 0 h 10425"/>
                <a:gd name="T12" fmla="*/ 0 w 10983"/>
                <a:gd name="T13" fmla="*/ 0 h 10425"/>
                <a:gd name="T14" fmla="*/ 0 w 10983"/>
                <a:gd name="T15" fmla="*/ 0 h 10425"/>
                <a:gd name="T16" fmla="*/ 0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endParaRPr lang="en-US"/>
            </a:p>
          </p:txBody>
        </p:sp>
        <p:sp>
          <p:nvSpPr>
            <p:cNvPr id="150547" name="Freeform 35"/>
            <p:cNvSpPr>
              <a:spLocks/>
            </p:cNvSpPr>
            <p:nvPr/>
          </p:nvSpPr>
          <p:spPr bwMode="auto">
            <a:xfrm>
              <a:off x="745" y="1181"/>
              <a:ext cx="1431" cy="1360"/>
            </a:xfrm>
            <a:custGeom>
              <a:avLst/>
              <a:gdLst>
                <a:gd name="T0" fmla="*/ 0 w 10983"/>
                <a:gd name="T1" fmla="*/ 0 h 10425"/>
                <a:gd name="T2" fmla="*/ 0 w 10983"/>
                <a:gd name="T3" fmla="*/ 0 h 10425"/>
                <a:gd name="T4" fmla="*/ 0 w 10983"/>
                <a:gd name="T5" fmla="*/ 0 h 10425"/>
                <a:gd name="T6" fmla="*/ 0 w 10983"/>
                <a:gd name="T7" fmla="*/ 0 h 10425"/>
                <a:gd name="T8" fmla="*/ 0 w 10983"/>
                <a:gd name="T9" fmla="*/ 0 h 10425"/>
                <a:gd name="T10" fmla="*/ 0 w 10983"/>
                <a:gd name="T11" fmla="*/ 0 h 10425"/>
                <a:gd name="T12" fmla="*/ 0 w 10983"/>
                <a:gd name="T13" fmla="*/ 0 h 10425"/>
                <a:gd name="T14" fmla="*/ 0 w 10983"/>
                <a:gd name="T15" fmla="*/ 0 h 10425"/>
                <a:gd name="T16" fmla="*/ 0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grpSp>
        <p:nvGrpSpPr>
          <p:cNvPr id="150535" name="Group 18"/>
          <p:cNvGrpSpPr>
            <a:grpSpLocks/>
          </p:cNvGrpSpPr>
          <p:nvPr/>
        </p:nvGrpSpPr>
        <p:grpSpPr bwMode="auto">
          <a:xfrm>
            <a:off x="6202363" y="2794000"/>
            <a:ext cx="158750" cy="101600"/>
            <a:chOff x="595" y="2116"/>
            <a:chExt cx="302" cy="169"/>
          </a:xfrm>
        </p:grpSpPr>
        <p:sp>
          <p:nvSpPr>
            <p:cNvPr id="150544" name="Freeform 19"/>
            <p:cNvSpPr>
              <a:spLocks/>
            </p:cNvSpPr>
            <p:nvPr/>
          </p:nvSpPr>
          <p:spPr bwMode="auto">
            <a:xfrm>
              <a:off x="596" y="2116"/>
              <a:ext cx="300" cy="169"/>
            </a:xfrm>
            <a:custGeom>
              <a:avLst/>
              <a:gdLst>
                <a:gd name="T0" fmla="*/ 217 w 302"/>
                <a:gd name="T1" fmla="*/ 0 h 169"/>
                <a:gd name="T2" fmla="*/ 0 w 302"/>
                <a:gd name="T3" fmla="*/ 0 h 169"/>
                <a:gd name="T4" fmla="*/ 75 w 302"/>
                <a:gd name="T5" fmla="*/ 85 h 169"/>
                <a:gd name="T6" fmla="*/ 0 w 302"/>
                <a:gd name="T7" fmla="*/ 169 h 169"/>
                <a:gd name="T8" fmla="*/ 217 w 302"/>
                <a:gd name="T9" fmla="*/ 169 h 169"/>
                <a:gd name="T10" fmla="*/ 284 w 302"/>
                <a:gd name="T11" fmla="*/ 85 h 169"/>
                <a:gd name="T12" fmla="*/ 21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45" name="Freeform 20"/>
            <p:cNvSpPr>
              <a:spLocks/>
            </p:cNvSpPr>
            <p:nvPr/>
          </p:nvSpPr>
          <p:spPr bwMode="auto">
            <a:xfrm>
              <a:off x="596" y="2116"/>
              <a:ext cx="300" cy="169"/>
            </a:xfrm>
            <a:custGeom>
              <a:avLst/>
              <a:gdLst>
                <a:gd name="T0" fmla="*/ 217 w 302"/>
                <a:gd name="T1" fmla="*/ 0 h 169"/>
                <a:gd name="T2" fmla="*/ 0 w 302"/>
                <a:gd name="T3" fmla="*/ 0 h 169"/>
                <a:gd name="T4" fmla="*/ 75 w 302"/>
                <a:gd name="T5" fmla="*/ 85 h 169"/>
                <a:gd name="T6" fmla="*/ 0 w 302"/>
                <a:gd name="T7" fmla="*/ 169 h 169"/>
                <a:gd name="T8" fmla="*/ 217 w 302"/>
                <a:gd name="T9" fmla="*/ 169 h 169"/>
                <a:gd name="T10" fmla="*/ 284 w 302"/>
                <a:gd name="T11" fmla="*/ 85 h 169"/>
                <a:gd name="T12" fmla="*/ 217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81" name="Straight Arrow Connector 80"/>
          <p:cNvCxnSpPr>
            <a:stCxn id="150539" idx="6"/>
            <a:endCxn id="150538" idx="2"/>
          </p:cNvCxnSpPr>
          <p:nvPr/>
        </p:nvCxnSpPr>
        <p:spPr bwMode="auto">
          <a:xfrm flipV="1">
            <a:off x="3733800" y="2854325"/>
            <a:ext cx="1782763" cy="15875"/>
          </a:xfrm>
          <a:prstGeom prst="straightConnector1">
            <a:avLst/>
          </a:prstGeom>
          <a:solidFill>
            <a:srgbClr val="00B8FF"/>
          </a:solidFill>
          <a:ln w="19050" cap="flat" cmpd="sng" algn="ctr">
            <a:solidFill>
              <a:schemeClr val="tx1">
                <a:lumMod val="50000"/>
              </a:schemeClr>
            </a:solidFill>
            <a:prstDash val="solid"/>
            <a:round/>
            <a:headEnd type="none" w="med" len="med"/>
            <a:tailEnd type="triangle" w="med" len="med"/>
          </a:ln>
          <a:effectLst/>
        </p:spPr>
      </p:cxnSp>
      <p:sp>
        <p:nvSpPr>
          <p:cNvPr id="89" name="Text Box 93"/>
          <p:cNvSpPr txBox="1">
            <a:spLocks noChangeArrowheads="1"/>
          </p:cNvSpPr>
          <p:nvPr/>
        </p:nvSpPr>
        <p:spPr bwMode="auto">
          <a:xfrm>
            <a:off x="3903663" y="2921000"/>
            <a:ext cx="1443037" cy="925513"/>
          </a:xfrm>
          <a:prstGeom prst="rect">
            <a:avLst/>
          </a:prstGeom>
          <a:noFill/>
          <a:ln w="12700">
            <a:noFill/>
            <a:miter lim="800000"/>
            <a:headEnd/>
            <a:tailEnd/>
          </a:ln>
          <a:effec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en-US" sz="1800" b="1" dirty="0" smtClean="0">
                <a:solidFill>
                  <a:srgbClr val="000000"/>
                </a:solidFill>
              </a:rPr>
              <a:t>pipe</a:t>
            </a:r>
          </a:p>
          <a:p>
            <a:pPr algn="ctr" defTabSz="914400" eaLnBrk="1" hangingPunct="1">
              <a:defRPr/>
            </a:pPr>
            <a:r>
              <a:rPr lang="en-US" sz="1800" b="1" dirty="0" smtClean="0">
                <a:solidFill>
                  <a:srgbClr val="000000"/>
                </a:solidFill>
              </a:rPr>
              <a:t>(or other channel)</a:t>
            </a:r>
            <a:endParaRPr lang="en-US" sz="1800" b="1" dirty="0">
              <a:solidFill>
                <a:schemeClr val="bg1">
                  <a:lumMod val="50000"/>
                </a:schemeClr>
              </a:solidFill>
            </a:endParaRPr>
          </a:p>
        </p:txBody>
      </p:sp>
      <p:sp>
        <p:nvSpPr>
          <p:cNvPr id="150538" name="Oval 89"/>
          <p:cNvSpPr>
            <a:spLocks noChangeArrowheads="1"/>
          </p:cNvSpPr>
          <p:nvPr/>
        </p:nvSpPr>
        <p:spPr bwMode="auto">
          <a:xfrm>
            <a:off x="5516563" y="2778125"/>
            <a:ext cx="152400" cy="152400"/>
          </a:xfrm>
          <a:prstGeom prst="ellipse">
            <a:avLst/>
          </a:prstGeom>
          <a:solidFill>
            <a:srgbClr val="000000"/>
          </a:solidFill>
          <a:ln w="9525">
            <a:solidFill>
              <a:srgbClr val="001934"/>
            </a:solidFill>
            <a:round/>
            <a:headEnd/>
            <a:tailEnd/>
          </a:ln>
        </p:spPr>
        <p:txBody>
          <a:bodyPr/>
          <a:lstStyle/>
          <a:p>
            <a:pPr defTabSz="457200">
              <a:buClr>
                <a:srgbClr val="000000"/>
              </a:buClr>
              <a:buSzPct val="100000"/>
              <a:buFont typeface="Times New Roman" charset="0"/>
              <a:buNone/>
            </a:pPr>
            <a:endParaRPr lang="en-US" sz="1800">
              <a:cs typeface="Arial" charset="0"/>
            </a:endParaRPr>
          </a:p>
        </p:txBody>
      </p:sp>
      <p:sp>
        <p:nvSpPr>
          <p:cNvPr id="150539" name="Oval 90"/>
          <p:cNvSpPr>
            <a:spLocks noChangeArrowheads="1"/>
          </p:cNvSpPr>
          <p:nvPr/>
        </p:nvSpPr>
        <p:spPr bwMode="auto">
          <a:xfrm>
            <a:off x="3581400" y="2794000"/>
            <a:ext cx="152400" cy="152400"/>
          </a:xfrm>
          <a:prstGeom prst="ellipse">
            <a:avLst/>
          </a:prstGeom>
          <a:solidFill>
            <a:srgbClr val="000000"/>
          </a:solidFill>
          <a:ln w="9525">
            <a:solidFill>
              <a:srgbClr val="001934"/>
            </a:solidFill>
            <a:round/>
            <a:headEnd/>
            <a:tailEnd/>
          </a:ln>
        </p:spPr>
        <p:txBody>
          <a:bodyPr/>
          <a:lstStyle/>
          <a:p>
            <a:pPr defTabSz="457200">
              <a:buClr>
                <a:srgbClr val="000000"/>
              </a:buClr>
              <a:buSzPct val="100000"/>
              <a:buFont typeface="Times New Roman" charset="0"/>
              <a:buNone/>
            </a:pPr>
            <a:endParaRPr lang="en-US" sz="1800">
              <a:cs typeface="Arial" charset="0"/>
            </a:endParaRPr>
          </a:p>
        </p:txBody>
      </p:sp>
      <p:cxnSp>
        <p:nvCxnSpPr>
          <p:cNvPr id="150540" name="Straight Arrow Connector 93"/>
          <p:cNvCxnSpPr>
            <a:cxnSpLocks noChangeShapeType="1"/>
          </p:cNvCxnSpPr>
          <p:nvPr/>
        </p:nvCxnSpPr>
        <p:spPr bwMode="auto">
          <a:xfrm>
            <a:off x="5668963" y="2846388"/>
            <a:ext cx="558800" cy="0"/>
          </a:xfrm>
          <a:prstGeom prst="straightConnector1">
            <a:avLst/>
          </a:prstGeom>
          <a:noFill/>
          <a:ln w="19050">
            <a:solidFill>
              <a:srgbClr val="001934"/>
            </a:solidFill>
            <a:prstDash val="dot"/>
            <a:round/>
            <a:headEnd/>
            <a:tailEnd type="triangle" w="med" len="med"/>
          </a:ln>
          <a:extLst>
            <a:ext uri="{909E8E84-426E-40dd-AFC4-6F175D3DCCD1}">
              <a14:hiddenFill xmlns:a14="http://schemas.microsoft.com/office/drawing/2010/main">
                <a:noFill/>
              </a14:hiddenFill>
            </a:ext>
          </a:extLst>
        </p:spPr>
      </p:cxnSp>
      <p:cxnSp>
        <p:nvCxnSpPr>
          <p:cNvPr id="150541" name="Straight Arrow Connector 100"/>
          <p:cNvCxnSpPr>
            <a:cxnSpLocks noChangeShapeType="1"/>
          </p:cNvCxnSpPr>
          <p:nvPr/>
        </p:nvCxnSpPr>
        <p:spPr bwMode="auto">
          <a:xfrm>
            <a:off x="3167063" y="2870200"/>
            <a:ext cx="392112" cy="0"/>
          </a:xfrm>
          <a:prstGeom prst="straightConnector1">
            <a:avLst/>
          </a:prstGeom>
          <a:noFill/>
          <a:ln w="19050">
            <a:solidFill>
              <a:srgbClr val="001934"/>
            </a:solidFill>
            <a:prstDash val="dot"/>
            <a:round/>
            <a:headEnd/>
            <a:tailEnd type="triangle" w="med" len="med"/>
          </a:ln>
          <a:extLst>
            <a:ext uri="{909E8E84-426E-40dd-AFC4-6F175D3DCCD1}">
              <a14:hiddenFill xmlns:a14="http://schemas.microsoft.com/office/drawing/2010/main">
                <a:noFill/>
              </a14:hiddenFill>
            </a:ext>
          </a:extLst>
        </p:spPr>
      </p:cxnSp>
      <p:sp>
        <p:nvSpPr>
          <p:cNvPr id="150542" name="Rectangle 42"/>
          <p:cNvSpPr>
            <a:spLocks noChangeArrowheads="1"/>
          </p:cNvSpPr>
          <p:nvPr/>
        </p:nvSpPr>
        <p:spPr bwMode="auto">
          <a:xfrm>
            <a:off x="601663" y="4495800"/>
            <a:ext cx="80089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u="sng" dirty="0">
                <a:solidFill>
                  <a:srgbClr val="0000FF"/>
                </a:solidFill>
              </a:rPr>
              <a:t>An important theme </a:t>
            </a:r>
            <a:endParaRPr lang="en-US" sz="2000" b="1" dirty="0">
              <a:solidFill>
                <a:srgbClr val="0000FF"/>
              </a:solidFill>
            </a:endParaRPr>
          </a:p>
          <a:p>
            <a:pPr algn="ctr"/>
            <a:r>
              <a:rPr lang="en-US" sz="2000" b="1" dirty="0">
                <a:solidFill>
                  <a:srgbClr val="003367"/>
                </a:solidFill>
              </a:rPr>
              <a:t>By putting each </a:t>
            </a:r>
            <a:r>
              <a:rPr lang="en-US" sz="2000" b="1" dirty="0" smtClean="0">
                <a:solidFill>
                  <a:srgbClr val="003367"/>
                </a:solidFill>
              </a:rPr>
              <a:t>program or component </a:t>
            </a:r>
            <a:r>
              <a:rPr lang="en-US" sz="2000" b="1" dirty="0">
                <a:solidFill>
                  <a:srgbClr val="003367"/>
                </a:solidFill>
              </a:rPr>
              <a:t>instance in a separate </a:t>
            </a:r>
            <a:r>
              <a:rPr lang="en-US" sz="2000" b="1" dirty="0" smtClean="0">
                <a:solidFill>
                  <a:srgbClr val="003367"/>
                </a:solidFill>
              </a:rPr>
              <a:t>process, </a:t>
            </a:r>
            <a:r>
              <a:rPr lang="en-US" sz="2000" b="1" dirty="0">
                <a:solidFill>
                  <a:srgbClr val="003367"/>
                </a:solidFill>
              </a:rPr>
              <a:t>we can enforce modularity boundaries among components.  Each component runs in a sandbox: they can interact only through </a:t>
            </a:r>
            <a:r>
              <a:rPr lang="en-US" sz="2000" b="1" dirty="0" smtClean="0">
                <a:solidFill>
                  <a:srgbClr val="003367"/>
                </a:solidFill>
              </a:rPr>
              <a:t>pipes or some other channel.  </a:t>
            </a:r>
            <a:r>
              <a:rPr lang="en-US" sz="2000" b="1" dirty="0">
                <a:solidFill>
                  <a:srgbClr val="003367"/>
                </a:solidFill>
              </a:rPr>
              <a:t>Neither can access the internals of the other.</a:t>
            </a:r>
            <a:endParaRPr lang="en-US" sz="1800" b="1" dirty="0">
              <a:solidFill>
                <a:srgbClr val="003367"/>
              </a:solidFill>
            </a:endParaRPr>
          </a:p>
        </p:txBody>
      </p:sp>
      <p:pic>
        <p:nvPicPr>
          <p:cNvPr id="15054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3663" y="1676400"/>
            <a:ext cx="15605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25334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2"/>
          <p:cNvSpPr>
            <a:spLocks noGrp="1"/>
          </p:cNvSpPr>
          <p:nvPr>
            <p:ph type="title"/>
          </p:nvPr>
        </p:nvSpPr>
        <p:spPr/>
        <p:txBody>
          <a:bodyPr/>
          <a:lstStyle/>
          <a:p>
            <a:r>
              <a:rPr lang="en-US" dirty="0" smtClean="0">
                <a:latin typeface="Arial" charset="0"/>
                <a:ea typeface="ＭＳ Ｐゴシック" charset="0"/>
              </a:rPr>
              <a:t>Isolation</a:t>
            </a:r>
            <a:endParaRPr lang="en-US" dirty="0">
              <a:latin typeface="Arial" charset="0"/>
              <a:ea typeface="ＭＳ Ｐゴシック" charset="0"/>
            </a:endParaRPr>
          </a:p>
        </p:txBody>
      </p:sp>
      <p:sp>
        <p:nvSpPr>
          <p:cNvPr id="4" name="Content Placeholder 3"/>
          <p:cNvSpPr>
            <a:spLocks noGrp="1"/>
          </p:cNvSpPr>
          <p:nvPr>
            <p:ph idx="1"/>
          </p:nvPr>
        </p:nvSpPr>
        <p:spPr>
          <a:xfrm>
            <a:off x="457200" y="1524000"/>
            <a:ext cx="8226425" cy="4648200"/>
          </a:xfrm>
        </p:spPr>
        <p:txBody>
          <a:bodyPr/>
          <a:lstStyle/>
          <a:p>
            <a:pPr marL="0" indent="0">
              <a:buFont typeface="Times New Roman" charset="0"/>
              <a:buNone/>
              <a:defRPr/>
            </a:pPr>
            <a:r>
              <a:rPr lang="en-US" sz="1800" b="0" dirty="0" smtClean="0"/>
              <a:t>We need protection domains and protected contexts (“sandboxes”), even on single-user systems like your smartphone.   There are various dimensions of isolation for protected contexts (e.g., processes):</a:t>
            </a:r>
          </a:p>
          <a:p>
            <a:pPr>
              <a:defRPr/>
            </a:pPr>
            <a:r>
              <a:rPr lang="en-US" sz="1800" b="0" dirty="0" smtClean="0">
                <a:solidFill>
                  <a:srgbClr val="651222"/>
                </a:solidFill>
              </a:rPr>
              <a:t>Fault</a:t>
            </a:r>
            <a:r>
              <a:rPr lang="en-US" sz="1800" b="0" dirty="0" smtClean="0"/>
              <a:t> </a:t>
            </a:r>
            <a:r>
              <a:rPr lang="en-US" sz="1800" b="0" dirty="0" smtClean="0">
                <a:solidFill>
                  <a:srgbClr val="651222"/>
                </a:solidFill>
              </a:rPr>
              <a:t>isolation</a:t>
            </a:r>
            <a:r>
              <a:rPr lang="en-US" sz="1800" b="0" dirty="0" smtClean="0"/>
              <a:t>.  One app or app instance (context or process) can fail independently of others.  If it fails, the OS can kill the process and reclaim all of its memory, etc. </a:t>
            </a:r>
          </a:p>
          <a:p>
            <a:pPr>
              <a:defRPr/>
            </a:pPr>
            <a:r>
              <a:rPr lang="en-US" sz="1800" b="0" dirty="0" smtClean="0">
                <a:solidFill>
                  <a:srgbClr val="651222"/>
                </a:solidFill>
              </a:rPr>
              <a:t>Performance isolation</a:t>
            </a:r>
            <a:r>
              <a:rPr lang="en-US" sz="1800" b="0" dirty="0" smtClean="0"/>
              <a:t>.   The OS manages resources (“metal and glass”: computing power, memory, disk space, I/O throughput capacity, network capacity, etc.).  Each instance needs the “right amount” of resources to run properly.  The OS prevents apps from impacting the performance of other apps.  E.g., the OS can prevent a program with an endless loop from monopolizing the processor.</a:t>
            </a:r>
          </a:p>
          <a:p>
            <a:pPr>
              <a:defRPr/>
            </a:pPr>
            <a:r>
              <a:rPr lang="en-US" sz="1800" b="0" dirty="0" smtClean="0">
                <a:solidFill>
                  <a:srgbClr val="651222"/>
                </a:solidFill>
              </a:rPr>
              <a:t>Security</a:t>
            </a:r>
            <a:r>
              <a:rPr lang="en-US" sz="1800" b="0" dirty="0" smtClean="0"/>
              <a:t>.   An app may contain </a:t>
            </a:r>
            <a:r>
              <a:rPr lang="en-US" sz="1800" b="0" dirty="0" smtClean="0">
                <a:solidFill>
                  <a:srgbClr val="651222"/>
                </a:solidFill>
              </a:rPr>
              <a:t>malware</a:t>
            </a:r>
            <a:r>
              <a:rPr lang="en-US" sz="1800" b="0" dirty="0" smtClean="0"/>
              <a:t> that tries to corrupt the system, steal data, or otherwise compromise the integrity of the system.  </a:t>
            </a:r>
            <a:r>
              <a:rPr lang="en-US" sz="1800" b="0" dirty="0"/>
              <a:t> </a:t>
            </a:r>
            <a:r>
              <a:rPr lang="en-US" sz="1800" b="0" dirty="0" smtClean="0"/>
              <a:t>The OS uses protected contexts and a reference monitor to check and authorize all accesses to data or objects outside of the context, including channel setup.</a:t>
            </a:r>
            <a:endParaRPr lang="en-US" sz="1800" b="0" dirty="0"/>
          </a:p>
        </p:txBody>
      </p:sp>
    </p:spTree>
    <p:extLst>
      <p:ext uri="{BB962C8B-B14F-4D97-AF65-F5344CB8AC3E}">
        <p14:creationId xmlns:p14="http://schemas.microsoft.com/office/powerpoint/2010/main" val="11108616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terminology</a:t>
            </a:r>
            <a:endParaRPr lang="en-US" dirty="0"/>
          </a:p>
        </p:txBody>
      </p:sp>
      <p:sp>
        <p:nvSpPr>
          <p:cNvPr id="4" name="Content Placeholder 3"/>
          <p:cNvSpPr>
            <a:spLocks noGrp="1"/>
          </p:cNvSpPr>
          <p:nvPr>
            <p:ph idx="1"/>
          </p:nvPr>
        </p:nvSpPr>
        <p:spPr>
          <a:xfrm>
            <a:off x="457200" y="1600200"/>
            <a:ext cx="8382000" cy="4419600"/>
          </a:xfrm>
        </p:spPr>
        <p:txBody>
          <a:bodyPr/>
          <a:lstStyle/>
          <a:p>
            <a:r>
              <a:rPr lang="en-US" sz="2400" b="0" dirty="0" smtClean="0"/>
              <a:t>A </a:t>
            </a:r>
            <a:r>
              <a:rPr lang="en-US" sz="2400" dirty="0" smtClean="0">
                <a:solidFill>
                  <a:schemeClr val="accent2"/>
                </a:solidFill>
              </a:rPr>
              <a:t>reference monitor</a:t>
            </a:r>
            <a:r>
              <a:rPr lang="en-US" sz="2400" b="0" dirty="0" smtClean="0"/>
              <a:t> monitors references to its objects…</a:t>
            </a:r>
          </a:p>
          <a:p>
            <a:r>
              <a:rPr lang="en-US" sz="2400" b="0" dirty="0" smtClean="0"/>
              <a:t>…by a subject (one or more), also called a </a:t>
            </a:r>
            <a:r>
              <a:rPr lang="en-US" sz="2400" dirty="0" smtClean="0">
                <a:solidFill>
                  <a:srgbClr val="651222"/>
                </a:solidFill>
              </a:rPr>
              <a:t>principal</a:t>
            </a:r>
            <a:r>
              <a:rPr lang="en-US" sz="2400" b="0" dirty="0" smtClean="0"/>
              <a:t>.</a:t>
            </a:r>
          </a:p>
          <a:p>
            <a:pPr lvl="1"/>
            <a:r>
              <a:rPr lang="en-US" sz="2000" b="0" dirty="0" smtClean="0"/>
              <a:t>I generally reserve the term “principal” for an entity with responsibility and accountability in the real world (e.g.: you).</a:t>
            </a:r>
          </a:p>
          <a:p>
            <a:pPr lvl="1"/>
            <a:r>
              <a:rPr lang="en-US" sz="2000" b="0" dirty="0" smtClean="0"/>
              <a:t>A subject identity may be a program speaking for a user, which is distinct from the user herself.</a:t>
            </a:r>
          </a:p>
          <a:p>
            <a:r>
              <a:rPr lang="en-US" sz="2400" b="0" dirty="0" smtClean="0"/>
              <a:t>The reference monitor must determine the true and correct identity of the subject.</a:t>
            </a:r>
          </a:p>
          <a:p>
            <a:pPr lvl="1"/>
            <a:r>
              <a:rPr lang="en-US" sz="2000" b="0" dirty="0" smtClean="0"/>
              <a:t>This is called </a:t>
            </a:r>
            <a:r>
              <a:rPr lang="en-US" sz="2000" dirty="0" smtClean="0">
                <a:solidFill>
                  <a:srgbClr val="651222"/>
                </a:solidFill>
              </a:rPr>
              <a:t>authentication</a:t>
            </a:r>
            <a:r>
              <a:rPr lang="en-US" sz="2000" b="0" dirty="0" smtClean="0"/>
              <a:t>.  Example: system login</a:t>
            </a:r>
          </a:p>
          <a:p>
            <a:pPr lvl="1"/>
            <a:r>
              <a:rPr lang="en-US" sz="2000" b="0" dirty="0" smtClean="0"/>
              <a:t>We’ll return to this later.  In Unix, once a user is logged in, the kernel maintains the identity across chained program executions.</a:t>
            </a:r>
          </a:p>
          <a:p>
            <a:pPr lvl="1"/>
            <a:r>
              <a:rPr lang="en-US" sz="2000" b="0" dirty="0" smtClean="0"/>
              <a:t>Things are different on a network, where there is no single trusted kernel to anchor all interactions.</a:t>
            </a:r>
          </a:p>
        </p:txBody>
      </p:sp>
    </p:spTree>
    <p:extLst>
      <p:ext uri="{BB962C8B-B14F-4D97-AF65-F5344CB8AC3E}">
        <p14:creationId xmlns:p14="http://schemas.microsoft.com/office/powerpoint/2010/main" val="34782425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886200" y="2743200"/>
            <a:ext cx="2667000" cy="18288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4" name="Title 3"/>
          <p:cNvSpPr>
            <a:spLocks noGrp="1"/>
          </p:cNvSpPr>
          <p:nvPr>
            <p:ph type="title"/>
          </p:nvPr>
        </p:nvSpPr>
        <p:spPr/>
        <p:txBody>
          <a:bodyPr/>
          <a:lstStyle/>
          <a:p>
            <a:r>
              <a:rPr lang="en-US" dirty="0" smtClean="0"/>
              <a:t>Reference monitor</a:t>
            </a:r>
            <a:endParaRPr lang="en-US" dirty="0"/>
          </a:p>
        </p:txBody>
      </p:sp>
      <p:sp>
        <p:nvSpPr>
          <p:cNvPr id="5" name="Rounded Rectangle 4"/>
          <p:cNvSpPr/>
          <p:nvPr/>
        </p:nvSpPr>
        <p:spPr bwMode="auto">
          <a:xfrm>
            <a:off x="4076700" y="2857500"/>
            <a:ext cx="2324100" cy="1600200"/>
          </a:xfrm>
          <a:prstGeom prst="roundRect">
            <a:avLst/>
          </a:prstGeom>
          <a:solidFill>
            <a:schemeClr val="tx1">
              <a:lumMod val="40000"/>
              <a:lumOff val="60000"/>
            </a:schemeClr>
          </a:solidFill>
          <a:ln w="57150" cap="flat" cmpd="sng" algn="ctr">
            <a:solidFill>
              <a:schemeClr val="tx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grpSp>
        <p:nvGrpSpPr>
          <p:cNvPr id="6" name="Group 11"/>
          <p:cNvGrpSpPr>
            <a:grpSpLocks/>
          </p:cNvGrpSpPr>
          <p:nvPr/>
        </p:nvGrpSpPr>
        <p:grpSpPr bwMode="auto">
          <a:xfrm>
            <a:off x="1981200" y="3276600"/>
            <a:ext cx="635890" cy="778254"/>
            <a:chOff x="1970088" y="3170238"/>
            <a:chExt cx="1152525" cy="2058987"/>
          </a:xfrm>
        </p:grpSpPr>
        <p:sp>
          <p:nvSpPr>
            <p:cNvPr id="7"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1" name="Snip Single Corner Rectangle 20"/>
          <p:cNvSpPr/>
          <p:nvPr/>
        </p:nvSpPr>
        <p:spPr bwMode="auto">
          <a:xfrm flipH="1">
            <a:off x="4281111" y="3179960"/>
            <a:ext cx="824289" cy="93484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grpSp>
        <p:nvGrpSpPr>
          <p:cNvPr id="16" name="Group 15"/>
          <p:cNvGrpSpPr>
            <a:grpSpLocks noChangeAspect="1"/>
          </p:cNvGrpSpPr>
          <p:nvPr/>
        </p:nvGrpSpPr>
        <p:grpSpPr bwMode="auto">
          <a:xfrm>
            <a:off x="3733800" y="3200400"/>
            <a:ext cx="457200" cy="856860"/>
            <a:chOff x="1152" y="3120"/>
            <a:chExt cx="384" cy="720"/>
          </a:xfrm>
        </p:grpSpPr>
        <p:sp>
          <p:nvSpPr>
            <p:cNvPr id="17" name="Freeform 16"/>
            <p:cNvSpPr>
              <a:spLocks noChangeAspect="1"/>
            </p:cNvSpPr>
            <p:nvPr/>
          </p:nvSpPr>
          <p:spPr bwMode="auto">
            <a:xfrm>
              <a:off x="1200" y="3120"/>
              <a:ext cx="288" cy="720"/>
            </a:xfrm>
            <a:custGeom>
              <a:avLst/>
              <a:gdLst>
                <a:gd name="T0" fmla="*/ 144 w 288"/>
                <a:gd name="T1" fmla="*/ 0 h 720"/>
                <a:gd name="T2" fmla="*/ 0 w 288"/>
                <a:gd name="T3" fmla="*/ 144 h 720"/>
                <a:gd name="T4" fmla="*/ 0 w 288"/>
                <a:gd name="T5" fmla="*/ 720 h 720"/>
                <a:gd name="T6" fmla="*/ 288 w 288"/>
                <a:gd name="T7" fmla="*/ 720 h 720"/>
                <a:gd name="T8" fmla="*/ 288 w 288"/>
                <a:gd name="T9" fmla="*/ 144 h 720"/>
                <a:gd name="T10" fmla="*/ 144 w 288"/>
                <a:gd name="T11" fmla="*/ 0 h 720"/>
                <a:gd name="T12" fmla="*/ 0 60000 65536"/>
                <a:gd name="T13" fmla="*/ 0 60000 65536"/>
                <a:gd name="T14" fmla="*/ 0 60000 65536"/>
                <a:gd name="T15" fmla="*/ 0 60000 65536"/>
                <a:gd name="T16" fmla="*/ 0 60000 65536"/>
                <a:gd name="T17" fmla="*/ 0 60000 65536"/>
                <a:gd name="T18" fmla="*/ 0 w 288"/>
                <a:gd name="T19" fmla="*/ 0 h 720"/>
                <a:gd name="T20" fmla="*/ 288 w 288"/>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288" h="720">
                  <a:moveTo>
                    <a:pt x="144" y="0"/>
                  </a:moveTo>
                  <a:lnTo>
                    <a:pt x="0" y="144"/>
                  </a:lnTo>
                  <a:lnTo>
                    <a:pt x="0" y="720"/>
                  </a:lnTo>
                  <a:lnTo>
                    <a:pt x="288" y="720"/>
                  </a:lnTo>
                  <a:lnTo>
                    <a:pt x="288" y="144"/>
                  </a:lnTo>
                  <a:lnTo>
                    <a:pt x="144" y="0"/>
                  </a:lnTo>
                  <a:close/>
                </a:path>
              </a:pathLst>
            </a:custGeom>
            <a:solidFill>
              <a:srgbClr val="FFFF99"/>
            </a:solidFill>
            <a:ln w="9525">
              <a:solidFill>
                <a:schemeClr val="tx1"/>
              </a:solidFill>
              <a:round/>
              <a:headEnd/>
              <a:tailEnd/>
            </a:ln>
          </p:spPr>
          <p:txBody>
            <a:bodyPr wrap="none" anchor="ctr">
              <a:spAutoFit/>
            </a:bodyPr>
            <a:lstStyle/>
            <a:p>
              <a:endParaRPr lang="en-US"/>
            </a:p>
          </p:txBody>
        </p:sp>
        <p:sp>
          <p:nvSpPr>
            <p:cNvPr id="18" name="Line 16"/>
            <p:cNvSpPr>
              <a:spLocks noChangeAspect="1" noChangeShapeType="1"/>
            </p:cNvSpPr>
            <p:nvPr/>
          </p:nvSpPr>
          <p:spPr bwMode="auto">
            <a:xfrm flipH="1">
              <a:off x="1152"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Aspect="1" noChangeShapeType="1"/>
            </p:cNvSpPr>
            <p:nvPr/>
          </p:nvSpPr>
          <p:spPr bwMode="auto">
            <a:xfrm>
              <a:off x="1344" y="312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 name="Picture 19" descr="gu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3216"/>
              <a:ext cx="30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bwMode="auto">
          <a:xfrm>
            <a:off x="2667000" y="3657600"/>
            <a:ext cx="10668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24" name="Rectangle 23"/>
          <p:cNvSpPr/>
          <p:nvPr/>
        </p:nvSpPr>
        <p:spPr bwMode="auto">
          <a:xfrm>
            <a:off x="5486400" y="3276600"/>
            <a:ext cx="541337" cy="135334"/>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Rectangle 24"/>
          <p:cNvSpPr/>
          <p:nvPr/>
        </p:nvSpPr>
        <p:spPr bwMode="auto">
          <a:xfrm>
            <a:off x="5486400" y="3581400"/>
            <a:ext cx="541337" cy="135335"/>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Oval 59"/>
          <p:cNvSpPr>
            <a:spLocks noChangeArrowheads="1"/>
          </p:cNvSpPr>
          <p:nvPr/>
        </p:nvSpPr>
        <p:spPr bwMode="auto">
          <a:xfrm flipH="1">
            <a:off x="5562600" y="4071937"/>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0" name="Oval 60"/>
          <p:cNvSpPr>
            <a:spLocks noChangeArrowheads="1"/>
          </p:cNvSpPr>
          <p:nvPr/>
        </p:nvSpPr>
        <p:spPr bwMode="auto">
          <a:xfrm flipH="1">
            <a:off x="5732462" y="4151312"/>
            <a:ext cx="111125"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1" name="Oval 61"/>
          <p:cNvSpPr>
            <a:spLocks noChangeArrowheads="1"/>
          </p:cNvSpPr>
          <p:nvPr/>
        </p:nvSpPr>
        <p:spPr bwMode="auto">
          <a:xfrm flipH="1">
            <a:off x="5919787" y="4083050"/>
            <a:ext cx="112713" cy="117475"/>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cxnSp>
        <p:nvCxnSpPr>
          <p:cNvPr id="42" name="AutoShape 62"/>
          <p:cNvCxnSpPr>
            <a:cxnSpLocks noChangeShapeType="1"/>
            <a:stCxn id="45" idx="4"/>
            <a:endCxn id="39" idx="0"/>
          </p:cNvCxnSpPr>
          <p:nvPr/>
        </p:nvCxnSpPr>
        <p:spPr bwMode="auto">
          <a:xfrm flipH="1">
            <a:off x="5618162" y="3997325"/>
            <a:ext cx="169863" cy="74612"/>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3" name="AutoShape 63"/>
          <p:cNvCxnSpPr>
            <a:cxnSpLocks noChangeShapeType="1"/>
            <a:stCxn id="45" idx="4"/>
            <a:endCxn id="40" idx="0"/>
          </p:cNvCxnSpPr>
          <p:nvPr/>
        </p:nvCxnSpPr>
        <p:spPr bwMode="auto">
          <a:xfrm>
            <a:off x="5788025" y="3997325"/>
            <a:ext cx="0" cy="15398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4" name="AutoShape 64"/>
          <p:cNvCxnSpPr>
            <a:cxnSpLocks noChangeShapeType="1"/>
            <a:stCxn id="45" idx="4"/>
            <a:endCxn id="41" idx="7"/>
          </p:cNvCxnSpPr>
          <p:nvPr/>
        </p:nvCxnSpPr>
        <p:spPr bwMode="auto">
          <a:xfrm>
            <a:off x="5788025" y="3997325"/>
            <a:ext cx="149225" cy="101600"/>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45" name="Oval 65"/>
          <p:cNvSpPr>
            <a:spLocks noChangeArrowheads="1"/>
          </p:cNvSpPr>
          <p:nvPr/>
        </p:nvSpPr>
        <p:spPr bwMode="auto">
          <a:xfrm flipH="1">
            <a:off x="5730875" y="3886200"/>
            <a:ext cx="112712" cy="112712"/>
          </a:xfrm>
          <a:prstGeom prst="ellipse">
            <a:avLst/>
          </a:prstGeom>
          <a:solidFill>
            <a:srgbClr val="333333"/>
          </a:solidFill>
          <a:ln>
            <a:noFill/>
          </a:ln>
          <a:extLst>
            <a:ext uri="{91240B29-F687-4f45-9708-019B960494DF}">
              <a14:hiddenLine xmlns:a14="http://schemas.microsoft.com/office/drawing/2010/main" w="19050">
                <a:solidFill>
                  <a:srgbClr val="000000"/>
                </a:solidFill>
                <a:round/>
                <a:headEnd type="none" w="sm" len="sm"/>
                <a:tailEnd type="none" w="sm" len="sm"/>
              </a14:hiddenLine>
            </a:ext>
          </a:extLst>
        </p:spPr>
        <p:txBody>
          <a:bodyPr anchor="ctr">
            <a:spAutoFit/>
          </a:bodyPr>
          <a:lstStyle/>
          <a:p>
            <a:pPr defTabSz="914400"/>
            <a:endParaRPr lang="en-US" sz="1800">
              <a:solidFill>
                <a:srgbClr val="000000"/>
              </a:solidFill>
              <a:cs typeface="Arial" charset="0"/>
            </a:endParaRPr>
          </a:p>
        </p:txBody>
      </p:sp>
      <p:sp>
        <p:nvSpPr>
          <p:cNvPr id="46" name="Rectangle 6"/>
          <p:cNvSpPr>
            <a:spLocks noChangeArrowheads="1"/>
          </p:cNvSpPr>
          <p:nvPr/>
        </p:nvSpPr>
        <p:spPr bwMode="auto">
          <a:xfrm>
            <a:off x="1219200" y="5385137"/>
            <a:ext cx="693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rPr>
              <a:t>What is the nature of the isolation boundary?</a:t>
            </a:r>
          </a:p>
          <a:p>
            <a:r>
              <a:rPr lang="en-US" sz="2000" dirty="0" smtClean="0">
                <a:solidFill>
                  <a:srgbClr val="003367"/>
                </a:solidFill>
              </a:rPr>
              <a:t>If we’re going to post a guard, there should also be a wall.  Otherwise somebody can just walk in past the guard, right?</a:t>
            </a:r>
            <a:endParaRPr lang="en-US" sz="2000" dirty="0">
              <a:solidFill>
                <a:srgbClr val="003367"/>
              </a:solidFill>
            </a:endParaRPr>
          </a:p>
        </p:txBody>
      </p:sp>
      <p:sp>
        <p:nvSpPr>
          <p:cNvPr id="47" name="Rectangle 6"/>
          <p:cNvSpPr>
            <a:spLocks noChangeArrowheads="1"/>
          </p:cNvSpPr>
          <p:nvPr/>
        </p:nvSpPr>
        <p:spPr bwMode="auto">
          <a:xfrm>
            <a:off x="914400" y="4114800"/>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smtClean="0">
                <a:solidFill>
                  <a:srgbClr val="003367"/>
                </a:solidFill>
              </a:rPr>
              <a:t>subject</a:t>
            </a:r>
          </a:p>
        </p:txBody>
      </p:sp>
      <p:sp>
        <p:nvSpPr>
          <p:cNvPr id="50" name="Rectangle 6"/>
          <p:cNvSpPr>
            <a:spLocks noChangeArrowheads="1"/>
          </p:cNvSpPr>
          <p:nvPr/>
        </p:nvSpPr>
        <p:spPr bwMode="auto">
          <a:xfrm>
            <a:off x="1905000" y="1752600"/>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a:solidFill>
                  <a:srgbClr val="003367"/>
                </a:solidFill>
              </a:rPr>
              <a:t>r</a:t>
            </a:r>
            <a:r>
              <a:rPr lang="en-US" sz="2000" b="1" dirty="0" smtClean="0">
                <a:solidFill>
                  <a:srgbClr val="003367"/>
                </a:solidFill>
              </a:rPr>
              <a:t>equested operation</a:t>
            </a:r>
            <a:endParaRPr lang="en-US" sz="1800" dirty="0">
              <a:solidFill>
                <a:srgbClr val="003367"/>
              </a:solidFill>
            </a:endParaRPr>
          </a:p>
        </p:txBody>
      </p:sp>
      <p:cxnSp>
        <p:nvCxnSpPr>
          <p:cNvPr id="51" name="Straight Connector 50"/>
          <p:cNvCxnSpPr>
            <a:stCxn id="50" idx="2"/>
          </p:cNvCxnSpPr>
          <p:nvPr/>
        </p:nvCxnSpPr>
        <p:spPr bwMode="auto">
          <a:xfrm>
            <a:off x="3200400" y="2460486"/>
            <a:ext cx="0" cy="1197114"/>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54" name="Rectangle 6"/>
          <p:cNvSpPr>
            <a:spLocks noChangeArrowheads="1"/>
          </p:cNvSpPr>
          <p:nvPr/>
        </p:nvSpPr>
        <p:spPr bwMode="auto">
          <a:xfrm>
            <a:off x="3962400" y="2343090"/>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smtClean="0">
                <a:solidFill>
                  <a:srgbClr val="003367"/>
                </a:solidFill>
              </a:rPr>
              <a:t>“boundary”</a:t>
            </a:r>
            <a:endParaRPr lang="en-US" sz="1800" dirty="0">
              <a:solidFill>
                <a:srgbClr val="003367"/>
              </a:solidFill>
            </a:endParaRPr>
          </a:p>
        </p:txBody>
      </p:sp>
      <p:sp>
        <p:nvSpPr>
          <p:cNvPr id="55" name="Rectangle 6"/>
          <p:cNvSpPr>
            <a:spLocks noChangeArrowheads="1"/>
          </p:cNvSpPr>
          <p:nvPr/>
        </p:nvSpPr>
        <p:spPr bwMode="auto">
          <a:xfrm>
            <a:off x="6934200" y="32766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smtClean="0">
                <a:solidFill>
                  <a:srgbClr val="003367"/>
                </a:solidFill>
              </a:rPr>
              <a:t>protected</a:t>
            </a:r>
          </a:p>
          <a:p>
            <a:pPr algn="ctr"/>
            <a:r>
              <a:rPr lang="en-US" sz="1800" dirty="0" smtClean="0">
                <a:solidFill>
                  <a:srgbClr val="003367"/>
                </a:solidFill>
              </a:rPr>
              <a:t>state/</a:t>
            </a:r>
            <a:r>
              <a:rPr lang="en-US" sz="1800" b="1" dirty="0" smtClean="0">
                <a:solidFill>
                  <a:srgbClr val="003367"/>
                </a:solidFill>
              </a:rPr>
              <a:t>objects</a:t>
            </a:r>
            <a:endParaRPr lang="en-US" sz="1600" b="1" dirty="0">
              <a:solidFill>
                <a:srgbClr val="003367"/>
              </a:solidFill>
            </a:endParaRPr>
          </a:p>
        </p:txBody>
      </p:sp>
      <p:cxnSp>
        <p:nvCxnSpPr>
          <p:cNvPr id="56" name="Straight Connector 55"/>
          <p:cNvCxnSpPr>
            <a:stCxn id="55" idx="1"/>
            <a:endCxn id="24" idx="3"/>
          </p:cNvCxnSpPr>
          <p:nvPr/>
        </p:nvCxnSpPr>
        <p:spPr bwMode="auto">
          <a:xfrm flipH="1" flipV="1">
            <a:off x="6027737" y="3344267"/>
            <a:ext cx="906463" cy="255499"/>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59" name="Straight Connector 58"/>
          <p:cNvCxnSpPr>
            <a:stCxn id="55" idx="1"/>
            <a:endCxn id="25" idx="3"/>
          </p:cNvCxnSpPr>
          <p:nvPr/>
        </p:nvCxnSpPr>
        <p:spPr bwMode="auto">
          <a:xfrm flipH="1">
            <a:off x="6027737" y="3599766"/>
            <a:ext cx="906463" cy="49302"/>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66" name="Straight Connector 65"/>
          <p:cNvCxnSpPr>
            <a:stCxn id="55" idx="1"/>
          </p:cNvCxnSpPr>
          <p:nvPr/>
        </p:nvCxnSpPr>
        <p:spPr bwMode="auto">
          <a:xfrm flipH="1">
            <a:off x="6096000" y="3599766"/>
            <a:ext cx="838200" cy="362634"/>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69" name="Rectangle 6"/>
          <p:cNvSpPr>
            <a:spLocks noChangeArrowheads="1"/>
          </p:cNvSpPr>
          <p:nvPr/>
        </p:nvSpPr>
        <p:spPr bwMode="auto">
          <a:xfrm>
            <a:off x="4114800" y="4038600"/>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b="1" dirty="0" smtClean="0">
                <a:solidFill>
                  <a:srgbClr val="003367"/>
                </a:solidFill>
              </a:rPr>
              <a:t>program</a:t>
            </a:r>
            <a:endParaRPr lang="en-US" sz="1800" dirty="0">
              <a:solidFill>
                <a:srgbClr val="003367"/>
              </a:solidFill>
            </a:endParaRPr>
          </a:p>
        </p:txBody>
      </p:sp>
      <p:grpSp>
        <p:nvGrpSpPr>
          <p:cNvPr id="48" name="Group 47"/>
          <p:cNvGrpSpPr/>
          <p:nvPr/>
        </p:nvGrpSpPr>
        <p:grpSpPr>
          <a:xfrm>
            <a:off x="0" y="2133600"/>
            <a:ext cx="2057400" cy="1371600"/>
            <a:chOff x="6019800" y="3962400"/>
            <a:chExt cx="2743200" cy="1828800"/>
          </a:xfrm>
        </p:grpSpPr>
        <p:pic>
          <p:nvPicPr>
            <p:cNvPr id="49" name="Picture 48"/>
            <p:cNvPicPr>
              <a:picLocks noChangeAspect="1"/>
            </p:cNvPicPr>
            <p:nvPr/>
          </p:nvPicPr>
          <p:blipFill>
            <a:blip r:embed="rId3"/>
            <a:stretch>
              <a:fillRect/>
            </a:stretch>
          </p:blipFill>
          <p:spPr>
            <a:xfrm>
              <a:off x="6019800" y="3962400"/>
              <a:ext cx="2743200" cy="1828800"/>
            </a:xfrm>
            <a:prstGeom prst="rect">
              <a:avLst/>
            </a:prstGeom>
          </p:spPr>
        </p:pic>
        <p:sp>
          <p:nvSpPr>
            <p:cNvPr id="52" name="Rectangle 51"/>
            <p:cNvSpPr/>
            <p:nvPr/>
          </p:nvSpPr>
          <p:spPr>
            <a:xfrm rot="21428047">
              <a:off x="6753959" y="4654883"/>
              <a:ext cx="1371600" cy="524840"/>
            </a:xfrm>
            <a:prstGeom prst="rect">
              <a:avLst/>
            </a:prstGeom>
          </p:spPr>
          <p:txBody>
            <a:bodyPr wrap="square">
              <a:spAutoFit/>
            </a:bodyPr>
            <a:lstStyle/>
            <a:p>
              <a:pPr defTabSz="914400" fontAlgn="auto">
                <a:lnSpc>
                  <a:spcPct val="85000"/>
                </a:lnSpc>
                <a:spcBef>
                  <a:spcPts val="0"/>
                </a:spcBef>
                <a:spcAft>
                  <a:spcPts val="0"/>
                </a:spcAft>
                <a:defRPr/>
              </a:pPr>
              <a:r>
                <a:rPr lang="en-US" kern="0" dirty="0" smtClean="0">
                  <a:solidFill>
                    <a:schemeClr val="accent3"/>
                  </a:solidFill>
                  <a:latin typeface="Lucida Calligraphy"/>
                  <a:cs typeface="Lucida Calligraphy"/>
                </a:rPr>
                <a:t>Alice</a:t>
              </a:r>
              <a:endParaRPr lang="en-US" sz="4400" kern="0" dirty="0">
                <a:solidFill>
                  <a:schemeClr val="accent3"/>
                </a:solidFill>
                <a:latin typeface="Lucida Calligraphy"/>
                <a:cs typeface="Lucida Calligraphy"/>
              </a:endParaRPr>
            </a:p>
          </p:txBody>
        </p:sp>
      </p:grpSp>
      <p:cxnSp>
        <p:nvCxnSpPr>
          <p:cNvPr id="3" name="Curved Connector 2"/>
          <p:cNvCxnSpPr>
            <a:stCxn id="49" idx="3"/>
            <a:endCxn id="13" idx="0"/>
          </p:cNvCxnSpPr>
          <p:nvPr/>
        </p:nvCxnSpPr>
        <p:spPr bwMode="auto">
          <a:xfrm>
            <a:off x="2057400" y="2819400"/>
            <a:ext cx="496102" cy="624240"/>
          </a:xfrm>
          <a:prstGeom prst="curvedConnector2">
            <a:avLst/>
          </a:prstGeom>
          <a:solidFill>
            <a:srgbClr val="00B8FF"/>
          </a:solidFill>
          <a:ln w="9525" cap="flat" cmpd="sng" algn="ctr">
            <a:solidFill>
              <a:schemeClr val="tx1"/>
            </a:solidFill>
            <a:prstDash val="solid"/>
            <a:round/>
            <a:headEnd type="none" w="med" len="med"/>
            <a:tailEnd type="arrow"/>
          </a:ln>
          <a:effectLst/>
        </p:spPr>
      </p:cxnSp>
      <p:sp>
        <p:nvSpPr>
          <p:cNvPr id="53" name="Rectangle 6"/>
          <p:cNvSpPr>
            <a:spLocks noChangeArrowheads="1"/>
          </p:cNvSpPr>
          <p:nvPr/>
        </p:nvSpPr>
        <p:spPr bwMode="auto">
          <a:xfrm>
            <a:off x="2362200" y="4648200"/>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b="1" dirty="0" smtClean="0">
                <a:solidFill>
                  <a:srgbClr val="003367"/>
                </a:solidFill>
              </a:rPr>
              <a:t>guard</a:t>
            </a:r>
            <a:endParaRPr lang="en-US" sz="1800" dirty="0">
              <a:solidFill>
                <a:srgbClr val="003367"/>
              </a:solidFill>
            </a:endParaRPr>
          </a:p>
        </p:txBody>
      </p:sp>
      <p:cxnSp>
        <p:nvCxnSpPr>
          <p:cNvPr id="57" name="Curved Connector 56"/>
          <p:cNvCxnSpPr>
            <a:stCxn id="53" idx="0"/>
            <a:endCxn id="17" idx="2"/>
          </p:cNvCxnSpPr>
          <p:nvPr/>
        </p:nvCxnSpPr>
        <p:spPr bwMode="auto">
          <a:xfrm rot="5400000" flipH="1" flipV="1">
            <a:off x="3066855" y="3924105"/>
            <a:ext cx="590940" cy="857250"/>
          </a:xfrm>
          <a:prstGeom prst="curvedConnector4">
            <a:avLst>
              <a:gd name="adj1" fmla="val 50000"/>
              <a:gd name="adj2" fmla="val 45186"/>
            </a:avLst>
          </a:prstGeom>
          <a:solidFill>
            <a:srgbClr val="00B8FF"/>
          </a:solidFill>
          <a:ln w="9525" cap="flat" cmpd="sng" algn="ctr">
            <a:solidFill>
              <a:schemeClr val="tx1"/>
            </a:solidFill>
            <a:prstDash val="solid"/>
            <a:round/>
            <a:headEnd type="none" w="med" len="med"/>
            <a:tailEnd type="arrow"/>
          </a:ln>
          <a:effectLst/>
        </p:spPr>
      </p:cxnSp>
      <p:sp>
        <p:nvSpPr>
          <p:cNvPr id="58" name="Rectangle 6"/>
          <p:cNvSpPr>
            <a:spLocks noChangeArrowheads="1"/>
          </p:cNvSpPr>
          <p:nvPr/>
        </p:nvSpPr>
        <p:spPr bwMode="auto">
          <a:xfrm>
            <a:off x="-304800" y="3352800"/>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smtClean="0">
                <a:solidFill>
                  <a:srgbClr val="003367"/>
                </a:solidFill>
              </a:rPr>
              <a:t>identity</a:t>
            </a:r>
            <a:endParaRPr lang="en-US" sz="2000" b="1" dirty="0" smtClean="0">
              <a:solidFill>
                <a:srgbClr val="003367"/>
              </a:solidFill>
            </a:endParaRPr>
          </a:p>
        </p:txBody>
      </p:sp>
    </p:spTree>
    <p:extLst>
      <p:ext uri="{BB962C8B-B14F-4D97-AF65-F5344CB8AC3E}">
        <p14:creationId xmlns:p14="http://schemas.microsoft.com/office/powerpoint/2010/main" val="25027386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Unix kernel</a:t>
            </a:r>
            <a:endParaRPr lang="en-US" dirty="0"/>
          </a:p>
        </p:txBody>
      </p:sp>
      <p:sp>
        <p:nvSpPr>
          <p:cNvPr id="4" name="Content Placeholder 3"/>
          <p:cNvSpPr>
            <a:spLocks noGrp="1"/>
          </p:cNvSpPr>
          <p:nvPr>
            <p:ph idx="1"/>
          </p:nvPr>
        </p:nvSpPr>
        <p:spPr>
          <a:xfrm>
            <a:off x="457200" y="1600200"/>
            <a:ext cx="8382000" cy="4419600"/>
          </a:xfrm>
        </p:spPr>
        <p:txBody>
          <a:bodyPr/>
          <a:lstStyle/>
          <a:p>
            <a:r>
              <a:rPr lang="en-US" sz="2400" b="0" dirty="0" smtClean="0"/>
              <a:t>The Unix kernel is an </a:t>
            </a:r>
            <a:r>
              <a:rPr lang="en-US" sz="2400" dirty="0" smtClean="0"/>
              <a:t>example</a:t>
            </a:r>
            <a:r>
              <a:rPr lang="en-US" sz="2400" b="0" dirty="0" smtClean="0"/>
              <a:t> of a reference monitor.</a:t>
            </a:r>
          </a:p>
          <a:p>
            <a:pPr lvl="1"/>
            <a:r>
              <a:rPr lang="en-US" sz="2000" b="0" dirty="0" smtClean="0"/>
              <a:t>Reference monitor is a general concept.</a:t>
            </a:r>
          </a:p>
          <a:p>
            <a:pPr lvl="1"/>
            <a:r>
              <a:rPr lang="en-US" sz="2000" b="0" dirty="0" smtClean="0"/>
              <a:t>We’re going to keep most of the discussion general and abstract.</a:t>
            </a:r>
          </a:p>
          <a:p>
            <a:pPr lvl="1"/>
            <a:endParaRPr lang="en-US" sz="2000" b="0"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52800"/>
            <a:ext cx="371171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4667072"/>
            <a:ext cx="4572000" cy="1200328"/>
          </a:xfrm>
          <a:prstGeom prst="rect">
            <a:avLst/>
          </a:prstGeom>
        </p:spPr>
        <p:txBody>
          <a:bodyPr>
            <a:spAutoFit/>
          </a:bodyPr>
          <a:lstStyle/>
          <a:p>
            <a:r>
              <a:rPr lang="en-US" dirty="0">
                <a:solidFill>
                  <a:srgbClr val="0000FF"/>
                </a:solidFill>
              </a:rPr>
              <a:t>How does the kernel protect itself?  What is the boundary</a:t>
            </a:r>
            <a:r>
              <a:rPr lang="en-US" dirty="0" smtClean="0">
                <a:solidFill>
                  <a:srgbClr val="0000FF"/>
                </a:solidFill>
              </a:rPr>
              <a:t>?</a:t>
            </a:r>
          </a:p>
          <a:p>
            <a:endParaRPr lang="en-US" dirty="0">
              <a:solidFill>
                <a:srgbClr val="0000FF"/>
              </a:solidFill>
            </a:endParaRPr>
          </a:p>
        </p:txBody>
      </p:sp>
      <p:sp>
        <p:nvSpPr>
          <p:cNvPr id="6" name="Rectangle 5"/>
          <p:cNvSpPr/>
          <p:nvPr/>
        </p:nvSpPr>
        <p:spPr>
          <a:xfrm>
            <a:off x="609600" y="3066872"/>
            <a:ext cx="4343400" cy="1200328"/>
          </a:xfrm>
          <a:prstGeom prst="rect">
            <a:avLst/>
          </a:prstGeom>
        </p:spPr>
        <p:txBody>
          <a:bodyPr wrap="square">
            <a:spAutoFit/>
          </a:bodyPr>
          <a:lstStyle/>
          <a:p>
            <a:r>
              <a:rPr lang="en-US" dirty="0">
                <a:solidFill>
                  <a:srgbClr val="00264D"/>
                </a:solidFill>
              </a:rPr>
              <a:t>The kernel protects all objects accessed by user processes through the </a:t>
            </a:r>
            <a:r>
              <a:rPr lang="en-US" dirty="0" err="1">
                <a:solidFill>
                  <a:srgbClr val="00264D"/>
                </a:solidFill>
              </a:rPr>
              <a:t>syscall</a:t>
            </a:r>
            <a:r>
              <a:rPr lang="en-US" dirty="0">
                <a:solidFill>
                  <a:srgbClr val="00264D"/>
                </a:solidFill>
              </a:rPr>
              <a:t> API.</a:t>
            </a:r>
            <a:endParaRPr lang="en-US" sz="2000" dirty="0">
              <a:solidFill>
                <a:srgbClr val="00264D"/>
              </a:solidFill>
            </a:endParaRPr>
          </a:p>
        </p:txBody>
      </p:sp>
    </p:spTree>
    <p:extLst>
      <p:ext uri="{BB962C8B-B14F-4D97-AF65-F5344CB8AC3E}">
        <p14:creationId xmlns:p14="http://schemas.microsoft.com/office/powerpoint/2010/main" val="16943329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793" name="Group 5"/>
          <p:cNvGrpSpPr>
            <a:grpSpLocks/>
          </p:cNvGrpSpPr>
          <p:nvPr/>
        </p:nvGrpSpPr>
        <p:grpSpPr bwMode="auto">
          <a:xfrm>
            <a:off x="2971800" y="2743200"/>
            <a:ext cx="3429000" cy="1676400"/>
            <a:chOff x="3124200" y="2743200"/>
            <a:chExt cx="2959100" cy="1058863"/>
          </a:xfrm>
        </p:grpSpPr>
        <p:sp>
          <p:nvSpPr>
            <p:cNvPr id="161814" name="TextBox 110"/>
            <p:cNvSpPr txBox="1">
              <a:spLocks noChangeArrowheads="1"/>
            </p:cNvSpPr>
            <p:nvPr/>
          </p:nvSpPr>
          <p:spPr bwMode="auto">
            <a:xfrm>
              <a:off x="5105400" y="3103563"/>
              <a:ext cx="977900"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15" name="TextBox 110"/>
            <p:cNvSpPr txBox="1">
              <a:spLocks noChangeArrowheads="1"/>
            </p:cNvSpPr>
            <p:nvPr/>
          </p:nvSpPr>
          <p:spPr bwMode="auto">
            <a:xfrm>
              <a:off x="5105153"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161816" name="TextBox 110"/>
            <p:cNvSpPr txBox="1">
              <a:spLocks noChangeArrowheads="1"/>
            </p:cNvSpPr>
            <p:nvPr/>
          </p:nvSpPr>
          <p:spPr bwMode="auto">
            <a:xfrm>
              <a:off x="5105400" y="3462338"/>
              <a:ext cx="97790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161817" name="TextBox 110"/>
            <p:cNvSpPr txBox="1">
              <a:spLocks noChangeArrowheads="1"/>
            </p:cNvSpPr>
            <p:nvPr/>
          </p:nvSpPr>
          <p:spPr bwMode="auto">
            <a:xfrm>
              <a:off x="4114800" y="3103563"/>
              <a:ext cx="977900"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28" name="TextBox 110"/>
            <p:cNvSpPr txBox="1">
              <a:spLocks noChangeArrowheads="1"/>
            </p:cNvSpPr>
            <p:nvPr/>
          </p:nvSpPr>
          <p:spPr bwMode="auto">
            <a:xfrm>
              <a:off x="4114677"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161819" name="TextBox 110"/>
            <p:cNvSpPr txBox="1">
              <a:spLocks noChangeArrowheads="1"/>
            </p:cNvSpPr>
            <p:nvPr/>
          </p:nvSpPr>
          <p:spPr bwMode="auto">
            <a:xfrm>
              <a:off x="4114800" y="3462338"/>
              <a:ext cx="97790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31" name="TextBox 110"/>
            <p:cNvSpPr txBox="1">
              <a:spLocks noChangeArrowheads="1"/>
            </p:cNvSpPr>
            <p:nvPr/>
          </p:nvSpPr>
          <p:spPr bwMode="auto">
            <a:xfrm>
              <a:off x="3124200" y="3103174"/>
              <a:ext cx="978147" cy="338916"/>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32" name="TextBox 110"/>
            <p:cNvSpPr txBox="1">
              <a:spLocks noChangeArrowheads="1"/>
            </p:cNvSpPr>
            <p:nvPr/>
          </p:nvSpPr>
          <p:spPr bwMode="auto">
            <a:xfrm>
              <a:off x="3124200"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33" name="TextBox 110"/>
            <p:cNvSpPr txBox="1">
              <a:spLocks noChangeArrowheads="1"/>
            </p:cNvSpPr>
            <p:nvPr/>
          </p:nvSpPr>
          <p:spPr bwMode="auto">
            <a:xfrm>
              <a:off x="3124200" y="3462144"/>
              <a:ext cx="978147" cy="339919"/>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grpSp>
      <p:sp>
        <p:nvSpPr>
          <p:cNvPr id="161794" name="Title 4"/>
          <p:cNvSpPr>
            <a:spLocks noGrp="1"/>
          </p:cNvSpPr>
          <p:nvPr>
            <p:ph type="title"/>
          </p:nvPr>
        </p:nvSpPr>
        <p:spPr/>
        <p:txBody>
          <a:bodyPr/>
          <a:lstStyle/>
          <a:p>
            <a:r>
              <a:rPr lang="en-US" dirty="0" smtClean="0">
                <a:latin typeface="Arial" charset="0"/>
                <a:ea typeface="ＭＳ Ｐゴシック" charset="0"/>
              </a:rPr>
              <a:t>Concept: access </a:t>
            </a:r>
            <a:r>
              <a:rPr lang="en-US" dirty="0">
                <a:latin typeface="Arial" charset="0"/>
                <a:ea typeface="ＭＳ Ｐゴシック" charset="0"/>
              </a:rPr>
              <a:t>control matrix</a:t>
            </a:r>
          </a:p>
        </p:txBody>
      </p:sp>
      <p:sp>
        <p:nvSpPr>
          <p:cNvPr id="161795" name="Rectangle 7"/>
          <p:cNvSpPr>
            <a:spLocks noChangeArrowheads="1"/>
          </p:cNvSpPr>
          <p:nvPr/>
        </p:nvSpPr>
        <p:spPr bwMode="auto">
          <a:xfrm>
            <a:off x="3124200" y="33528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Alice</a:t>
            </a:r>
            <a:endParaRPr lang="en-US" sz="1800" b="1">
              <a:solidFill>
                <a:srgbClr val="003367"/>
              </a:solidFill>
            </a:endParaRPr>
          </a:p>
        </p:txBody>
      </p:sp>
      <p:sp>
        <p:nvSpPr>
          <p:cNvPr id="161796" name="Rectangle 7"/>
          <p:cNvSpPr>
            <a:spLocks noChangeArrowheads="1"/>
          </p:cNvSpPr>
          <p:nvPr/>
        </p:nvSpPr>
        <p:spPr bwMode="auto">
          <a:xfrm>
            <a:off x="3124200" y="38862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Bob</a:t>
            </a:r>
            <a:endParaRPr lang="en-US" sz="1800" b="1">
              <a:solidFill>
                <a:srgbClr val="003367"/>
              </a:solidFill>
            </a:endParaRPr>
          </a:p>
        </p:txBody>
      </p:sp>
      <p:sp>
        <p:nvSpPr>
          <p:cNvPr id="161797" name="Rectangle 7"/>
          <p:cNvSpPr>
            <a:spLocks noChangeArrowheads="1"/>
          </p:cNvSpPr>
          <p:nvPr/>
        </p:nvSpPr>
        <p:spPr bwMode="auto">
          <a:xfrm>
            <a:off x="4352925" y="28194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obj1</a:t>
            </a:r>
            <a:endParaRPr lang="en-US" sz="1800" b="1">
              <a:solidFill>
                <a:srgbClr val="003367"/>
              </a:solidFill>
            </a:endParaRPr>
          </a:p>
        </p:txBody>
      </p:sp>
      <p:sp>
        <p:nvSpPr>
          <p:cNvPr id="161798" name="Rectangle 7"/>
          <p:cNvSpPr>
            <a:spLocks noChangeArrowheads="1"/>
          </p:cNvSpPr>
          <p:nvPr/>
        </p:nvSpPr>
        <p:spPr bwMode="auto">
          <a:xfrm>
            <a:off x="5495925" y="28194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obj2</a:t>
            </a:r>
            <a:endParaRPr lang="en-US" sz="1800" b="1">
              <a:solidFill>
                <a:srgbClr val="003367"/>
              </a:solidFill>
            </a:endParaRPr>
          </a:p>
        </p:txBody>
      </p:sp>
      <p:sp>
        <p:nvSpPr>
          <p:cNvPr id="161799" name="Rectangle 7"/>
          <p:cNvSpPr>
            <a:spLocks noChangeArrowheads="1"/>
          </p:cNvSpPr>
          <p:nvPr/>
        </p:nvSpPr>
        <p:spPr bwMode="auto">
          <a:xfrm>
            <a:off x="4271963" y="33909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003367"/>
                </a:solidFill>
              </a:rPr>
              <a:t>RW</a:t>
            </a:r>
            <a:endParaRPr lang="en-US" sz="1800" b="1" dirty="0">
              <a:solidFill>
                <a:srgbClr val="003367"/>
              </a:solidFill>
            </a:endParaRPr>
          </a:p>
        </p:txBody>
      </p:sp>
      <p:sp>
        <p:nvSpPr>
          <p:cNvPr id="161800" name="Rectangle 7"/>
          <p:cNvSpPr>
            <a:spLocks noChangeArrowheads="1"/>
          </p:cNvSpPr>
          <p:nvPr/>
        </p:nvSpPr>
        <p:spPr bwMode="auto">
          <a:xfrm>
            <a:off x="5572125" y="394335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RW</a:t>
            </a:r>
            <a:endParaRPr lang="en-US" sz="1800" b="1">
              <a:solidFill>
                <a:srgbClr val="003367"/>
              </a:solidFill>
            </a:endParaRPr>
          </a:p>
        </p:txBody>
      </p:sp>
      <p:sp>
        <p:nvSpPr>
          <p:cNvPr id="161801" name="Rectangle 7"/>
          <p:cNvSpPr>
            <a:spLocks noChangeArrowheads="1"/>
          </p:cNvSpPr>
          <p:nvPr/>
        </p:nvSpPr>
        <p:spPr bwMode="auto">
          <a:xfrm>
            <a:off x="4343400" y="39624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R</a:t>
            </a:r>
            <a:endParaRPr lang="en-US" sz="1800" b="1">
              <a:solidFill>
                <a:srgbClr val="003367"/>
              </a:solidFill>
            </a:endParaRPr>
          </a:p>
        </p:txBody>
      </p:sp>
      <p:sp>
        <p:nvSpPr>
          <p:cNvPr id="161802" name="Rectangle 7"/>
          <p:cNvSpPr>
            <a:spLocks noChangeArrowheads="1"/>
          </p:cNvSpPr>
          <p:nvPr/>
        </p:nvSpPr>
        <p:spPr bwMode="auto">
          <a:xfrm>
            <a:off x="5572125" y="33528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a:t>
            </a:r>
            <a:endParaRPr lang="en-US" sz="1800" b="1">
              <a:solidFill>
                <a:srgbClr val="003367"/>
              </a:solidFill>
            </a:endParaRPr>
          </a:p>
        </p:txBody>
      </p:sp>
      <p:sp>
        <p:nvSpPr>
          <p:cNvPr id="161803" name="Rectangle 6"/>
          <p:cNvSpPr>
            <a:spLocks noChangeArrowheads="1"/>
          </p:cNvSpPr>
          <p:nvPr/>
        </p:nvSpPr>
        <p:spPr bwMode="auto">
          <a:xfrm>
            <a:off x="523875" y="1524000"/>
            <a:ext cx="76295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3367"/>
                </a:solidFill>
              </a:rPr>
              <a:t>We can imagine the set of all allowed accesses for all subjects </a:t>
            </a:r>
            <a:r>
              <a:rPr lang="en-US" b="1" dirty="0" smtClean="0">
                <a:solidFill>
                  <a:srgbClr val="003367"/>
                </a:solidFill>
              </a:rPr>
              <a:t>over </a:t>
            </a:r>
            <a:r>
              <a:rPr lang="en-US" b="1" dirty="0">
                <a:solidFill>
                  <a:srgbClr val="003367"/>
                </a:solidFill>
              </a:rPr>
              <a:t>all objects as a huge matrix. </a:t>
            </a:r>
          </a:p>
          <a:p>
            <a:endParaRPr lang="en-US" sz="1800" b="1" dirty="0">
              <a:solidFill>
                <a:srgbClr val="003367"/>
              </a:solidFill>
            </a:endParaRPr>
          </a:p>
        </p:txBody>
      </p:sp>
      <p:sp>
        <p:nvSpPr>
          <p:cNvPr id="161804" name="Rectangle 6"/>
          <p:cNvSpPr>
            <a:spLocks noChangeArrowheads="1"/>
          </p:cNvSpPr>
          <p:nvPr/>
        </p:nvSpPr>
        <p:spPr bwMode="auto">
          <a:xfrm>
            <a:off x="676275" y="4976813"/>
            <a:ext cx="76295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3367"/>
                </a:solidFill>
              </a:rPr>
              <a:t>How is the matrix stored? </a:t>
            </a:r>
          </a:p>
          <a:p>
            <a:endParaRPr lang="en-US" sz="1800" b="1" dirty="0">
              <a:solidFill>
                <a:srgbClr val="003367"/>
              </a:solidFill>
            </a:endParaRPr>
          </a:p>
        </p:txBody>
      </p:sp>
      <p:grpSp>
        <p:nvGrpSpPr>
          <p:cNvPr id="161805" name="Group 11"/>
          <p:cNvGrpSpPr>
            <a:grpSpLocks/>
          </p:cNvGrpSpPr>
          <p:nvPr/>
        </p:nvGrpSpPr>
        <p:grpSpPr bwMode="auto">
          <a:xfrm>
            <a:off x="1693863" y="3362325"/>
            <a:ext cx="685800" cy="893763"/>
            <a:chOff x="1970088" y="3170238"/>
            <a:chExt cx="1152525" cy="2058987"/>
          </a:xfrm>
        </p:grpSpPr>
        <p:sp>
          <p:nvSpPr>
            <p:cNvPr id="24" name="Line 2"/>
            <p:cNvSpPr>
              <a:spLocks noChangeShapeType="1"/>
            </p:cNvSpPr>
            <p:nvPr/>
          </p:nvSpPr>
          <p:spPr bwMode="auto">
            <a:xfrm>
              <a:off x="2426295" y="3627385"/>
              <a:ext cx="2669" cy="9142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5" name="Line 3"/>
            <p:cNvSpPr>
              <a:spLocks noChangeShapeType="1"/>
            </p:cNvSpPr>
            <p:nvPr/>
          </p:nvSpPr>
          <p:spPr bwMode="auto">
            <a:xfrm flipV="1">
              <a:off x="2199526" y="4541677"/>
              <a:ext cx="226769"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 name="Line 4"/>
            <p:cNvSpPr>
              <a:spLocks noChangeShapeType="1"/>
            </p:cNvSpPr>
            <p:nvPr/>
          </p:nvSpPr>
          <p:spPr bwMode="auto">
            <a:xfrm flipH="1" flipV="1">
              <a:off x="2426295" y="4541677"/>
              <a:ext cx="232107"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7" name="Line 5"/>
            <p:cNvSpPr>
              <a:spLocks noChangeShapeType="1"/>
            </p:cNvSpPr>
            <p:nvPr/>
          </p:nvSpPr>
          <p:spPr bwMode="auto">
            <a:xfrm flipH="1">
              <a:off x="2423628" y="3737100"/>
              <a:ext cx="629620" cy="1206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9" name="Line 6"/>
            <p:cNvSpPr>
              <a:spLocks noChangeShapeType="1"/>
            </p:cNvSpPr>
            <p:nvPr/>
          </p:nvSpPr>
          <p:spPr bwMode="auto">
            <a:xfrm flipV="1">
              <a:off x="1970088" y="3854130"/>
              <a:ext cx="456207" cy="4608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0" name="Oval 7"/>
            <p:cNvSpPr>
              <a:spLocks noChangeArrowheads="1"/>
            </p:cNvSpPr>
            <p:nvPr/>
          </p:nvSpPr>
          <p:spPr bwMode="auto">
            <a:xfrm>
              <a:off x="2199526" y="3170238"/>
              <a:ext cx="456207" cy="457147"/>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4" name="Rectangle 13"/>
            <p:cNvSpPr>
              <a:spLocks noChangeArrowheads="1"/>
            </p:cNvSpPr>
            <p:nvPr/>
          </p:nvSpPr>
          <p:spPr bwMode="auto">
            <a:xfrm>
              <a:off x="2893175" y="3612757"/>
              <a:ext cx="229438" cy="226744"/>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5" name="Rectangle 25"/>
            <p:cNvSpPr>
              <a:spLocks noChangeArrowheads="1"/>
            </p:cNvSpPr>
            <p:nvPr/>
          </p:nvSpPr>
          <p:spPr bwMode="auto">
            <a:xfrm>
              <a:off x="2431631" y="3839501"/>
              <a:ext cx="136063" cy="138972"/>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4519041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5"/>
          <p:cNvGrpSpPr>
            <a:grpSpLocks/>
          </p:cNvGrpSpPr>
          <p:nvPr/>
        </p:nvGrpSpPr>
        <p:grpSpPr bwMode="auto">
          <a:xfrm>
            <a:off x="2971800" y="2590800"/>
            <a:ext cx="3429000" cy="1676400"/>
            <a:chOff x="3124200" y="2743200"/>
            <a:chExt cx="2959100" cy="1058863"/>
          </a:xfrm>
        </p:grpSpPr>
        <p:sp>
          <p:nvSpPr>
            <p:cNvPr id="163866" name="TextBox 110"/>
            <p:cNvSpPr txBox="1">
              <a:spLocks noChangeArrowheads="1"/>
            </p:cNvSpPr>
            <p:nvPr/>
          </p:nvSpPr>
          <p:spPr bwMode="auto">
            <a:xfrm>
              <a:off x="5105400" y="3103563"/>
              <a:ext cx="977900"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15" name="TextBox 110"/>
            <p:cNvSpPr txBox="1">
              <a:spLocks noChangeArrowheads="1"/>
            </p:cNvSpPr>
            <p:nvPr/>
          </p:nvSpPr>
          <p:spPr bwMode="auto">
            <a:xfrm>
              <a:off x="5105153"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163868" name="TextBox 110"/>
            <p:cNvSpPr txBox="1">
              <a:spLocks noChangeArrowheads="1"/>
            </p:cNvSpPr>
            <p:nvPr/>
          </p:nvSpPr>
          <p:spPr bwMode="auto">
            <a:xfrm>
              <a:off x="5105400" y="3462338"/>
              <a:ext cx="97790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163869" name="TextBox 110"/>
            <p:cNvSpPr txBox="1">
              <a:spLocks noChangeArrowheads="1"/>
            </p:cNvSpPr>
            <p:nvPr/>
          </p:nvSpPr>
          <p:spPr bwMode="auto">
            <a:xfrm>
              <a:off x="4114800" y="3103563"/>
              <a:ext cx="977900"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28" name="TextBox 110"/>
            <p:cNvSpPr txBox="1">
              <a:spLocks noChangeArrowheads="1"/>
            </p:cNvSpPr>
            <p:nvPr/>
          </p:nvSpPr>
          <p:spPr bwMode="auto">
            <a:xfrm>
              <a:off x="4114677"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163871" name="TextBox 110"/>
            <p:cNvSpPr txBox="1">
              <a:spLocks noChangeArrowheads="1"/>
            </p:cNvSpPr>
            <p:nvPr/>
          </p:nvSpPr>
          <p:spPr bwMode="auto">
            <a:xfrm>
              <a:off x="4114800" y="3462338"/>
              <a:ext cx="97790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sz="1600">
                <a:solidFill>
                  <a:srgbClr val="00264D"/>
                </a:solidFill>
                <a:latin typeface="Calibri" charset="0"/>
                <a:sym typeface="Wingdings" charset="0"/>
              </a:endParaRPr>
            </a:p>
          </p:txBody>
        </p:sp>
        <p:sp>
          <p:nvSpPr>
            <p:cNvPr id="31" name="TextBox 110"/>
            <p:cNvSpPr txBox="1">
              <a:spLocks noChangeArrowheads="1"/>
            </p:cNvSpPr>
            <p:nvPr/>
          </p:nvSpPr>
          <p:spPr bwMode="auto">
            <a:xfrm>
              <a:off x="3124200" y="3103174"/>
              <a:ext cx="978147" cy="338916"/>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32" name="TextBox 110"/>
            <p:cNvSpPr txBox="1">
              <a:spLocks noChangeArrowheads="1"/>
            </p:cNvSpPr>
            <p:nvPr/>
          </p:nvSpPr>
          <p:spPr bwMode="auto">
            <a:xfrm>
              <a:off x="3124200" y="2743200"/>
              <a:ext cx="978147" cy="337914"/>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sp>
          <p:nvSpPr>
            <p:cNvPr id="33" name="TextBox 110"/>
            <p:cNvSpPr txBox="1">
              <a:spLocks noChangeArrowheads="1"/>
            </p:cNvSpPr>
            <p:nvPr/>
          </p:nvSpPr>
          <p:spPr bwMode="auto">
            <a:xfrm>
              <a:off x="3124200" y="3462144"/>
              <a:ext cx="978147" cy="339919"/>
            </a:xfrm>
            <a:prstGeom prst="rect">
              <a:avLst/>
            </a:prstGeom>
            <a:solidFill>
              <a:schemeClr val="bg1">
                <a:lumMod val="85000"/>
              </a:schemeClr>
            </a:solidFill>
            <a:ln>
              <a:solidFill>
                <a:srgbClr val="000000"/>
              </a:solid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600" dirty="0" smtClean="0">
                <a:solidFill>
                  <a:srgbClr val="00264D"/>
                </a:solidFill>
                <a:latin typeface="Calibri" pitchFamily="-1" charset="0"/>
                <a:sym typeface="Wingdings" pitchFamily="-1" charset="2"/>
              </a:endParaRPr>
            </a:p>
          </p:txBody>
        </p:sp>
      </p:grpSp>
      <p:sp>
        <p:nvSpPr>
          <p:cNvPr id="163842" name="Title 4"/>
          <p:cNvSpPr>
            <a:spLocks noGrp="1"/>
          </p:cNvSpPr>
          <p:nvPr>
            <p:ph type="title"/>
          </p:nvPr>
        </p:nvSpPr>
        <p:spPr/>
        <p:txBody>
          <a:bodyPr/>
          <a:lstStyle/>
          <a:p>
            <a:r>
              <a:rPr lang="en-US" dirty="0" smtClean="0">
                <a:latin typeface="Arial" charset="0"/>
                <a:ea typeface="ＭＳ Ｐゴシック" charset="0"/>
              </a:rPr>
              <a:t>Concept: ACLs and capabilities</a:t>
            </a:r>
            <a:endParaRPr lang="en-US" dirty="0">
              <a:latin typeface="Arial" charset="0"/>
              <a:ea typeface="ＭＳ Ｐゴシック" charset="0"/>
            </a:endParaRPr>
          </a:p>
        </p:txBody>
      </p:sp>
      <p:sp>
        <p:nvSpPr>
          <p:cNvPr id="163843" name="Rectangle 7"/>
          <p:cNvSpPr>
            <a:spLocks noChangeArrowheads="1"/>
          </p:cNvSpPr>
          <p:nvPr/>
        </p:nvSpPr>
        <p:spPr bwMode="auto">
          <a:xfrm>
            <a:off x="3124200" y="32004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Alice</a:t>
            </a:r>
            <a:endParaRPr lang="en-US" sz="1800" b="1">
              <a:solidFill>
                <a:srgbClr val="003367"/>
              </a:solidFill>
            </a:endParaRPr>
          </a:p>
        </p:txBody>
      </p:sp>
      <p:sp>
        <p:nvSpPr>
          <p:cNvPr id="163844" name="Rectangle 7"/>
          <p:cNvSpPr>
            <a:spLocks noChangeArrowheads="1"/>
          </p:cNvSpPr>
          <p:nvPr/>
        </p:nvSpPr>
        <p:spPr bwMode="auto">
          <a:xfrm>
            <a:off x="3124200" y="37338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Bob</a:t>
            </a:r>
            <a:endParaRPr lang="en-US" sz="1800" b="1">
              <a:solidFill>
                <a:srgbClr val="003367"/>
              </a:solidFill>
            </a:endParaRPr>
          </a:p>
        </p:txBody>
      </p:sp>
      <p:sp>
        <p:nvSpPr>
          <p:cNvPr id="163845" name="Rectangle 7"/>
          <p:cNvSpPr>
            <a:spLocks noChangeArrowheads="1"/>
          </p:cNvSpPr>
          <p:nvPr/>
        </p:nvSpPr>
        <p:spPr bwMode="auto">
          <a:xfrm>
            <a:off x="4352925" y="26670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obj1</a:t>
            </a:r>
            <a:endParaRPr lang="en-US" sz="1800" b="1">
              <a:solidFill>
                <a:srgbClr val="003367"/>
              </a:solidFill>
            </a:endParaRPr>
          </a:p>
        </p:txBody>
      </p:sp>
      <p:sp>
        <p:nvSpPr>
          <p:cNvPr id="163846" name="Rectangle 7"/>
          <p:cNvSpPr>
            <a:spLocks noChangeArrowheads="1"/>
          </p:cNvSpPr>
          <p:nvPr/>
        </p:nvSpPr>
        <p:spPr bwMode="auto">
          <a:xfrm>
            <a:off x="5495925" y="26670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obj2</a:t>
            </a:r>
            <a:endParaRPr lang="en-US" sz="1800" b="1">
              <a:solidFill>
                <a:srgbClr val="003367"/>
              </a:solidFill>
            </a:endParaRPr>
          </a:p>
        </p:txBody>
      </p:sp>
      <p:sp>
        <p:nvSpPr>
          <p:cNvPr id="163847" name="Rectangle 7"/>
          <p:cNvSpPr>
            <a:spLocks noChangeArrowheads="1"/>
          </p:cNvSpPr>
          <p:nvPr/>
        </p:nvSpPr>
        <p:spPr bwMode="auto">
          <a:xfrm>
            <a:off x="4271963" y="32385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RW</a:t>
            </a:r>
            <a:endParaRPr lang="en-US" sz="1800" b="1">
              <a:solidFill>
                <a:srgbClr val="003367"/>
              </a:solidFill>
            </a:endParaRPr>
          </a:p>
        </p:txBody>
      </p:sp>
      <p:sp>
        <p:nvSpPr>
          <p:cNvPr id="163848" name="Rectangle 7"/>
          <p:cNvSpPr>
            <a:spLocks noChangeArrowheads="1"/>
          </p:cNvSpPr>
          <p:nvPr/>
        </p:nvSpPr>
        <p:spPr bwMode="auto">
          <a:xfrm>
            <a:off x="5572125" y="379095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RW</a:t>
            </a:r>
            <a:endParaRPr lang="en-US" sz="1800" b="1">
              <a:solidFill>
                <a:srgbClr val="003367"/>
              </a:solidFill>
            </a:endParaRPr>
          </a:p>
        </p:txBody>
      </p:sp>
      <p:sp>
        <p:nvSpPr>
          <p:cNvPr id="163849" name="Rectangle 7"/>
          <p:cNvSpPr>
            <a:spLocks noChangeArrowheads="1"/>
          </p:cNvSpPr>
          <p:nvPr/>
        </p:nvSpPr>
        <p:spPr bwMode="auto">
          <a:xfrm>
            <a:off x="4343400" y="38100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R</a:t>
            </a:r>
            <a:endParaRPr lang="en-US" sz="1800" b="1">
              <a:solidFill>
                <a:srgbClr val="003367"/>
              </a:solidFill>
            </a:endParaRPr>
          </a:p>
        </p:txBody>
      </p:sp>
      <p:sp>
        <p:nvSpPr>
          <p:cNvPr id="163850" name="Rectangle 7"/>
          <p:cNvSpPr>
            <a:spLocks noChangeArrowheads="1"/>
          </p:cNvSpPr>
          <p:nvPr/>
        </p:nvSpPr>
        <p:spPr bwMode="auto">
          <a:xfrm>
            <a:off x="5572125" y="3200400"/>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a:t>
            </a:r>
            <a:endParaRPr lang="en-US" sz="1800" b="1">
              <a:solidFill>
                <a:srgbClr val="003367"/>
              </a:solidFill>
            </a:endParaRPr>
          </a:p>
        </p:txBody>
      </p:sp>
      <p:sp>
        <p:nvSpPr>
          <p:cNvPr id="163851" name="Rectangle 6"/>
          <p:cNvSpPr>
            <a:spLocks noChangeArrowheads="1"/>
          </p:cNvSpPr>
          <p:nvPr/>
        </p:nvSpPr>
        <p:spPr bwMode="auto">
          <a:xfrm>
            <a:off x="538163" y="1676400"/>
            <a:ext cx="7629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3367"/>
                </a:solidFill>
              </a:rPr>
              <a:t>How is the matrix stored? </a:t>
            </a:r>
          </a:p>
          <a:p>
            <a:endParaRPr lang="en-US" sz="1800" b="1">
              <a:solidFill>
                <a:srgbClr val="003367"/>
              </a:solidFill>
            </a:endParaRPr>
          </a:p>
        </p:txBody>
      </p:sp>
      <p:sp>
        <p:nvSpPr>
          <p:cNvPr id="26" name="Rectangle 6"/>
          <p:cNvSpPr>
            <a:spLocks noChangeArrowheads="1"/>
          </p:cNvSpPr>
          <p:nvPr/>
        </p:nvSpPr>
        <p:spPr bwMode="auto">
          <a:xfrm>
            <a:off x="752475" y="4800362"/>
            <a:ext cx="76295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a:buChar char="•"/>
              <a:defRPr/>
            </a:pPr>
            <a:r>
              <a:rPr lang="en-US" sz="2000" b="1" dirty="0">
                <a:solidFill>
                  <a:srgbClr val="651222"/>
                </a:solidFill>
              </a:rPr>
              <a:t>Capabilities</a:t>
            </a:r>
            <a:r>
              <a:rPr lang="en-US" sz="2000" dirty="0">
                <a:solidFill>
                  <a:srgbClr val="003367"/>
                </a:solidFill>
              </a:rPr>
              <a:t>: each </a:t>
            </a:r>
            <a:r>
              <a:rPr lang="en-US" sz="2000" dirty="0" smtClean="0">
                <a:solidFill>
                  <a:srgbClr val="003367"/>
                </a:solidFill>
              </a:rPr>
              <a:t>subject </a:t>
            </a:r>
            <a:r>
              <a:rPr lang="en-US" sz="2000" dirty="0">
                <a:solidFill>
                  <a:srgbClr val="003367"/>
                </a:solidFill>
              </a:rPr>
              <a:t>holds a list of its rights </a:t>
            </a:r>
            <a:r>
              <a:rPr lang="en-US" sz="2000" dirty="0" smtClean="0">
                <a:solidFill>
                  <a:srgbClr val="003367"/>
                </a:solidFill>
              </a:rPr>
              <a:t>and </a:t>
            </a:r>
            <a:r>
              <a:rPr lang="en-US" sz="2000" dirty="0">
                <a:solidFill>
                  <a:srgbClr val="003367"/>
                </a:solidFill>
              </a:rPr>
              <a:t>presents them as </a:t>
            </a:r>
            <a:r>
              <a:rPr lang="en-US" sz="2000" dirty="0" smtClean="0">
                <a:solidFill>
                  <a:srgbClr val="003367"/>
                </a:solidFill>
              </a:rPr>
              <a:t>proof of access rights.  A </a:t>
            </a:r>
            <a:r>
              <a:rPr lang="en-US" sz="2000" b="1" dirty="0" smtClean="0">
                <a:solidFill>
                  <a:srgbClr val="800000"/>
                </a:solidFill>
              </a:rPr>
              <a:t>capability</a:t>
            </a:r>
            <a:r>
              <a:rPr lang="en-US" sz="2000" dirty="0" smtClean="0">
                <a:solidFill>
                  <a:srgbClr val="003367"/>
                </a:solidFill>
              </a:rPr>
              <a:t> is an </a:t>
            </a:r>
            <a:r>
              <a:rPr lang="en-US" sz="2000" dirty="0" err="1" smtClean="0">
                <a:solidFill>
                  <a:srgbClr val="003367"/>
                </a:solidFill>
              </a:rPr>
              <a:t>unforgeable</a:t>
            </a:r>
            <a:r>
              <a:rPr lang="en-US" sz="2000" dirty="0" smtClean="0">
                <a:solidFill>
                  <a:srgbClr val="003367"/>
                </a:solidFill>
              </a:rPr>
              <a:t> token that confers rights to access a specific object.</a:t>
            </a:r>
            <a:endParaRPr lang="en-US" sz="2000" dirty="0">
              <a:solidFill>
                <a:srgbClr val="003367"/>
              </a:solidFill>
            </a:endParaRPr>
          </a:p>
          <a:p>
            <a:pPr marL="342900" indent="-342900">
              <a:buFont typeface="Arial"/>
              <a:buChar char="•"/>
              <a:defRPr/>
            </a:pPr>
            <a:r>
              <a:rPr lang="en-US" sz="2000" b="1" dirty="0">
                <a:solidFill>
                  <a:srgbClr val="651222"/>
                </a:solidFill>
              </a:rPr>
              <a:t>Access control list (ACL)</a:t>
            </a:r>
            <a:r>
              <a:rPr lang="en-US" sz="2000" dirty="0">
                <a:solidFill>
                  <a:srgbClr val="003367"/>
                </a:solidFill>
              </a:rPr>
              <a:t>: each object stores a list of subjects permitted to access it. </a:t>
            </a:r>
          </a:p>
        </p:txBody>
      </p:sp>
      <p:sp>
        <p:nvSpPr>
          <p:cNvPr id="27" name="Freeform 26"/>
          <p:cNvSpPr>
            <a:spLocks noChangeArrowheads="1"/>
          </p:cNvSpPr>
          <p:nvPr/>
        </p:nvSpPr>
        <p:spPr bwMode="auto">
          <a:xfrm>
            <a:off x="2971800" y="3160713"/>
            <a:ext cx="3505200" cy="439737"/>
          </a:xfrm>
          <a:custGeom>
            <a:avLst/>
            <a:gdLst>
              <a:gd name="T0" fmla="*/ 1558608 w 1804908"/>
              <a:gd name="T1" fmla="*/ 145281 h 510567"/>
              <a:gd name="T2" fmla="*/ 1212251 w 1804908"/>
              <a:gd name="T3" fmla="*/ 87412 h 510567"/>
              <a:gd name="T4" fmla="*/ 1058314 w 1804908"/>
              <a:gd name="T5" fmla="*/ 48832 h 510567"/>
              <a:gd name="T6" fmla="*/ 1000589 w 1804908"/>
              <a:gd name="T7" fmla="*/ 29543 h 510567"/>
              <a:gd name="T8" fmla="*/ 865894 w 1804908"/>
              <a:gd name="T9" fmla="*/ 10253 h 510567"/>
              <a:gd name="T10" fmla="*/ 153937 w 1804908"/>
              <a:gd name="T11" fmla="*/ 68122 h 510567"/>
              <a:gd name="T12" fmla="*/ 96210 w 1804908"/>
              <a:gd name="T13" fmla="*/ 87412 h 510567"/>
              <a:gd name="T14" fmla="*/ 19242 w 1804908"/>
              <a:gd name="T15" fmla="*/ 125991 h 510567"/>
              <a:gd name="T16" fmla="*/ 0 w 1804908"/>
              <a:gd name="T17" fmla="*/ 183860 h 510567"/>
              <a:gd name="T18" fmla="*/ 19242 w 1804908"/>
              <a:gd name="T19" fmla="*/ 396046 h 510567"/>
              <a:gd name="T20" fmla="*/ 115452 w 1804908"/>
              <a:gd name="T21" fmla="*/ 473204 h 510567"/>
              <a:gd name="T22" fmla="*/ 442567 w 1804908"/>
              <a:gd name="T23" fmla="*/ 511784 h 510567"/>
              <a:gd name="T24" fmla="*/ 942862 w 1804908"/>
              <a:gd name="T25" fmla="*/ 492494 h 510567"/>
              <a:gd name="T26" fmla="*/ 1269978 w 1804908"/>
              <a:gd name="T27" fmla="*/ 473204 h 510567"/>
              <a:gd name="T28" fmla="*/ 1712546 w 1804908"/>
              <a:gd name="T29" fmla="*/ 453915 h 510567"/>
              <a:gd name="T30" fmla="*/ 1770271 w 1804908"/>
              <a:gd name="T31" fmla="*/ 415335 h 510567"/>
              <a:gd name="T32" fmla="*/ 1770271 w 1804908"/>
              <a:gd name="T33" fmla="*/ 241729 h 510567"/>
              <a:gd name="T34" fmla="*/ 1712546 w 1804908"/>
              <a:gd name="T35" fmla="*/ 183860 h 510567"/>
              <a:gd name="T36" fmla="*/ 1539366 w 1804908"/>
              <a:gd name="T37" fmla="*/ 106702 h 510567"/>
              <a:gd name="T38" fmla="*/ 1481641 w 1804908"/>
              <a:gd name="T39" fmla="*/ 87412 h 510567"/>
              <a:gd name="T40" fmla="*/ 1327704 w 1804908"/>
              <a:gd name="T41" fmla="*/ 87412 h 510567"/>
              <a:gd name="T42" fmla="*/ 1327704 w 1804908"/>
              <a:gd name="T43" fmla="*/ 87412 h 5105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4908"/>
              <a:gd name="T67" fmla="*/ 0 h 510567"/>
              <a:gd name="T68" fmla="*/ 1804908 w 1804908"/>
              <a:gd name="T69" fmla="*/ 510567 h 5105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4908" h="510567">
                <a:moveTo>
                  <a:pt x="1558472" y="144935"/>
                </a:moveTo>
                <a:cubicBezTo>
                  <a:pt x="1443030" y="125691"/>
                  <a:pt x="1327074" y="109310"/>
                  <a:pt x="1212145" y="87204"/>
                </a:cubicBezTo>
                <a:cubicBezTo>
                  <a:pt x="1160210" y="77215"/>
                  <a:pt x="1108395" y="65443"/>
                  <a:pt x="1058222" y="48716"/>
                </a:cubicBezTo>
                <a:cubicBezTo>
                  <a:pt x="1038982" y="42302"/>
                  <a:pt x="1020388" y="33451"/>
                  <a:pt x="1000501" y="29473"/>
                </a:cubicBezTo>
                <a:cubicBezTo>
                  <a:pt x="956032" y="20578"/>
                  <a:pt x="910712" y="16644"/>
                  <a:pt x="865818" y="10229"/>
                </a:cubicBezTo>
                <a:cubicBezTo>
                  <a:pt x="564078" y="28519"/>
                  <a:pt x="391739" y="0"/>
                  <a:pt x="153923" y="67960"/>
                </a:cubicBezTo>
                <a:cubicBezTo>
                  <a:pt x="134422" y="73533"/>
                  <a:pt x="114843" y="79214"/>
                  <a:pt x="96202" y="87204"/>
                </a:cubicBezTo>
                <a:cubicBezTo>
                  <a:pt x="69839" y="98504"/>
                  <a:pt x="44894" y="112862"/>
                  <a:pt x="19240" y="125691"/>
                </a:cubicBezTo>
                <a:cubicBezTo>
                  <a:pt x="12827" y="144935"/>
                  <a:pt x="0" y="163138"/>
                  <a:pt x="0" y="183423"/>
                </a:cubicBezTo>
                <a:cubicBezTo>
                  <a:pt x="0" y="254274"/>
                  <a:pt x="4397" y="325825"/>
                  <a:pt x="19240" y="395104"/>
                </a:cubicBezTo>
                <a:cubicBezTo>
                  <a:pt x="31002" y="450004"/>
                  <a:pt x="69077" y="462804"/>
                  <a:pt x="115442" y="472079"/>
                </a:cubicBezTo>
                <a:cubicBezTo>
                  <a:pt x="200513" y="489096"/>
                  <a:pt x="366197" y="502932"/>
                  <a:pt x="442529" y="510567"/>
                </a:cubicBezTo>
                <a:lnTo>
                  <a:pt x="942780" y="491323"/>
                </a:lnTo>
                <a:cubicBezTo>
                  <a:pt x="1051879" y="486248"/>
                  <a:pt x="1160785" y="477534"/>
                  <a:pt x="1269866" y="472079"/>
                </a:cubicBezTo>
                <a:lnTo>
                  <a:pt x="1712396" y="452836"/>
                </a:lnTo>
                <a:cubicBezTo>
                  <a:pt x="1731636" y="440007"/>
                  <a:pt x="1755672" y="432407"/>
                  <a:pt x="1770117" y="414348"/>
                </a:cubicBezTo>
                <a:cubicBezTo>
                  <a:pt x="1804908" y="370851"/>
                  <a:pt x="1786508" y="278040"/>
                  <a:pt x="1770117" y="241154"/>
                </a:cubicBezTo>
                <a:cubicBezTo>
                  <a:pt x="1759067" y="216286"/>
                  <a:pt x="1733300" y="200846"/>
                  <a:pt x="1712396" y="183423"/>
                </a:cubicBezTo>
                <a:cubicBezTo>
                  <a:pt x="1651415" y="132597"/>
                  <a:pt x="1623133" y="134420"/>
                  <a:pt x="1539232" y="106448"/>
                </a:cubicBezTo>
                <a:cubicBezTo>
                  <a:pt x="1519992" y="100033"/>
                  <a:pt x="1501792" y="87204"/>
                  <a:pt x="1481511" y="87204"/>
                </a:cubicBezTo>
                <a:lnTo>
                  <a:pt x="1327588" y="87204"/>
                </a:lnTo>
              </a:path>
            </a:pathLst>
          </a:custGeom>
          <a:noFill/>
          <a:ln w="28575">
            <a:solidFill>
              <a:srgbClr val="FF0000"/>
            </a:solidFill>
            <a:round/>
            <a:headEnd/>
            <a:tailEnd/>
          </a:ln>
        </p:spPr>
        <p:txBody>
          <a:bodyPr/>
          <a:lstStyle/>
          <a:p>
            <a:pPr defTabSz="914400">
              <a:buClr>
                <a:srgbClr val="000000"/>
              </a:buClr>
              <a:buSzPct val="100000"/>
              <a:buFont typeface="Times New Roman" charset="0"/>
              <a:buNone/>
              <a:defRPr/>
            </a:pPr>
            <a:endParaRPr lang="en-US" sz="1800" dirty="0">
              <a:ln>
                <a:solidFill>
                  <a:srgbClr val="FF0000"/>
                </a:solidFill>
              </a:ln>
              <a:solidFill>
                <a:srgbClr val="FF3300"/>
              </a:solidFill>
              <a:ea typeface="Arial" charset="0"/>
              <a:cs typeface="Arial" charset="0"/>
            </a:endParaRPr>
          </a:p>
        </p:txBody>
      </p:sp>
      <p:sp>
        <p:nvSpPr>
          <p:cNvPr id="29" name="Freeform 28"/>
          <p:cNvSpPr>
            <a:spLocks noChangeArrowheads="1"/>
          </p:cNvSpPr>
          <p:nvPr/>
        </p:nvSpPr>
        <p:spPr bwMode="auto">
          <a:xfrm rot="5400000">
            <a:off x="4638675" y="3067050"/>
            <a:ext cx="2466975" cy="752475"/>
          </a:xfrm>
          <a:custGeom>
            <a:avLst/>
            <a:gdLst>
              <a:gd name="T0" fmla="*/ 1558608 w 1804908"/>
              <a:gd name="T1" fmla="*/ 145281 h 510567"/>
              <a:gd name="T2" fmla="*/ 1212251 w 1804908"/>
              <a:gd name="T3" fmla="*/ 87412 h 510567"/>
              <a:gd name="T4" fmla="*/ 1058314 w 1804908"/>
              <a:gd name="T5" fmla="*/ 48832 h 510567"/>
              <a:gd name="T6" fmla="*/ 1000589 w 1804908"/>
              <a:gd name="T7" fmla="*/ 29543 h 510567"/>
              <a:gd name="T8" fmla="*/ 865894 w 1804908"/>
              <a:gd name="T9" fmla="*/ 10253 h 510567"/>
              <a:gd name="T10" fmla="*/ 153937 w 1804908"/>
              <a:gd name="T11" fmla="*/ 68122 h 510567"/>
              <a:gd name="T12" fmla="*/ 96210 w 1804908"/>
              <a:gd name="T13" fmla="*/ 87412 h 510567"/>
              <a:gd name="T14" fmla="*/ 19242 w 1804908"/>
              <a:gd name="T15" fmla="*/ 125991 h 510567"/>
              <a:gd name="T16" fmla="*/ 0 w 1804908"/>
              <a:gd name="T17" fmla="*/ 183860 h 510567"/>
              <a:gd name="T18" fmla="*/ 19242 w 1804908"/>
              <a:gd name="T19" fmla="*/ 396046 h 510567"/>
              <a:gd name="T20" fmla="*/ 115452 w 1804908"/>
              <a:gd name="T21" fmla="*/ 473204 h 510567"/>
              <a:gd name="T22" fmla="*/ 442567 w 1804908"/>
              <a:gd name="T23" fmla="*/ 511784 h 510567"/>
              <a:gd name="T24" fmla="*/ 942862 w 1804908"/>
              <a:gd name="T25" fmla="*/ 492494 h 510567"/>
              <a:gd name="T26" fmla="*/ 1269978 w 1804908"/>
              <a:gd name="T27" fmla="*/ 473204 h 510567"/>
              <a:gd name="T28" fmla="*/ 1712546 w 1804908"/>
              <a:gd name="T29" fmla="*/ 453915 h 510567"/>
              <a:gd name="T30" fmla="*/ 1770271 w 1804908"/>
              <a:gd name="T31" fmla="*/ 415335 h 510567"/>
              <a:gd name="T32" fmla="*/ 1770271 w 1804908"/>
              <a:gd name="T33" fmla="*/ 241729 h 510567"/>
              <a:gd name="T34" fmla="*/ 1712546 w 1804908"/>
              <a:gd name="T35" fmla="*/ 183860 h 510567"/>
              <a:gd name="T36" fmla="*/ 1539366 w 1804908"/>
              <a:gd name="T37" fmla="*/ 106702 h 510567"/>
              <a:gd name="T38" fmla="*/ 1481641 w 1804908"/>
              <a:gd name="T39" fmla="*/ 87412 h 510567"/>
              <a:gd name="T40" fmla="*/ 1327704 w 1804908"/>
              <a:gd name="T41" fmla="*/ 87412 h 510567"/>
              <a:gd name="T42" fmla="*/ 1327704 w 1804908"/>
              <a:gd name="T43" fmla="*/ 87412 h 5105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4908"/>
              <a:gd name="T67" fmla="*/ 0 h 510567"/>
              <a:gd name="T68" fmla="*/ 1804908 w 1804908"/>
              <a:gd name="T69" fmla="*/ 510567 h 5105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4908" h="510567">
                <a:moveTo>
                  <a:pt x="1558472" y="144935"/>
                </a:moveTo>
                <a:cubicBezTo>
                  <a:pt x="1443030" y="125691"/>
                  <a:pt x="1327074" y="109310"/>
                  <a:pt x="1212145" y="87204"/>
                </a:cubicBezTo>
                <a:cubicBezTo>
                  <a:pt x="1160210" y="77215"/>
                  <a:pt x="1108395" y="65443"/>
                  <a:pt x="1058222" y="48716"/>
                </a:cubicBezTo>
                <a:cubicBezTo>
                  <a:pt x="1038982" y="42302"/>
                  <a:pt x="1020388" y="33451"/>
                  <a:pt x="1000501" y="29473"/>
                </a:cubicBezTo>
                <a:cubicBezTo>
                  <a:pt x="956032" y="20578"/>
                  <a:pt x="910712" y="16644"/>
                  <a:pt x="865818" y="10229"/>
                </a:cubicBezTo>
                <a:cubicBezTo>
                  <a:pt x="564078" y="28519"/>
                  <a:pt x="391739" y="0"/>
                  <a:pt x="153923" y="67960"/>
                </a:cubicBezTo>
                <a:cubicBezTo>
                  <a:pt x="134422" y="73533"/>
                  <a:pt x="114843" y="79214"/>
                  <a:pt x="96202" y="87204"/>
                </a:cubicBezTo>
                <a:cubicBezTo>
                  <a:pt x="69839" y="98504"/>
                  <a:pt x="44894" y="112862"/>
                  <a:pt x="19240" y="125691"/>
                </a:cubicBezTo>
                <a:cubicBezTo>
                  <a:pt x="12827" y="144935"/>
                  <a:pt x="0" y="163138"/>
                  <a:pt x="0" y="183423"/>
                </a:cubicBezTo>
                <a:cubicBezTo>
                  <a:pt x="0" y="254274"/>
                  <a:pt x="4397" y="325825"/>
                  <a:pt x="19240" y="395104"/>
                </a:cubicBezTo>
                <a:cubicBezTo>
                  <a:pt x="31002" y="450004"/>
                  <a:pt x="69077" y="462804"/>
                  <a:pt x="115442" y="472079"/>
                </a:cubicBezTo>
                <a:cubicBezTo>
                  <a:pt x="200513" y="489096"/>
                  <a:pt x="366197" y="502932"/>
                  <a:pt x="442529" y="510567"/>
                </a:cubicBezTo>
                <a:lnTo>
                  <a:pt x="942780" y="491323"/>
                </a:lnTo>
                <a:cubicBezTo>
                  <a:pt x="1051879" y="486248"/>
                  <a:pt x="1160785" y="477534"/>
                  <a:pt x="1269866" y="472079"/>
                </a:cubicBezTo>
                <a:lnTo>
                  <a:pt x="1712396" y="452836"/>
                </a:lnTo>
                <a:cubicBezTo>
                  <a:pt x="1731636" y="440007"/>
                  <a:pt x="1755672" y="432407"/>
                  <a:pt x="1770117" y="414348"/>
                </a:cubicBezTo>
                <a:cubicBezTo>
                  <a:pt x="1804908" y="370851"/>
                  <a:pt x="1786508" y="278040"/>
                  <a:pt x="1770117" y="241154"/>
                </a:cubicBezTo>
                <a:cubicBezTo>
                  <a:pt x="1759067" y="216286"/>
                  <a:pt x="1733300" y="200846"/>
                  <a:pt x="1712396" y="183423"/>
                </a:cubicBezTo>
                <a:cubicBezTo>
                  <a:pt x="1651415" y="132597"/>
                  <a:pt x="1623133" y="134420"/>
                  <a:pt x="1539232" y="106448"/>
                </a:cubicBezTo>
                <a:cubicBezTo>
                  <a:pt x="1519992" y="100033"/>
                  <a:pt x="1501792" y="87204"/>
                  <a:pt x="1481511" y="87204"/>
                </a:cubicBezTo>
                <a:lnTo>
                  <a:pt x="1327588" y="87204"/>
                </a:lnTo>
              </a:path>
            </a:pathLst>
          </a:custGeom>
          <a:noFill/>
          <a:ln w="28575">
            <a:solidFill>
              <a:srgbClr val="FF0000"/>
            </a:solidFill>
            <a:round/>
            <a:headEnd/>
            <a:tailEnd/>
          </a:ln>
        </p:spPr>
        <p:txBody>
          <a:bodyPr/>
          <a:lstStyle/>
          <a:p>
            <a:pPr defTabSz="914400">
              <a:buClr>
                <a:srgbClr val="000000"/>
              </a:buClr>
              <a:buSzPct val="100000"/>
              <a:buFont typeface="Times New Roman" charset="0"/>
              <a:buNone/>
              <a:defRPr/>
            </a:pPr>
            <a:endParaRPr lang="en-US" sz="1800" dirty="0">
              <a:ln>
                <a:solidFill>
                  <a:srgbClr val="FF0000"/>
                </a:solidFill>
              </a:ln>
              <a:solidFill>
                <a:srgbClr val="FF3300"/>
              </a:solidFill>
              <a:ea typeface="Arial" charset="0"/>
              <a:cs typeface="Arial" charset="0"/>
            </a:endParaRPr>
          </a:p>
        </p:txBody>
      </p:sp>
      <p:sp>
        <p:nvSpPr>
          <p:cNvPr id="163855" name="Rectangle 6"/>
          <p:cNvSpPr>
            <a:spLocks noChangeArrowheads="1"/>
          </p:cNvSpPr>
          <p:nvPr/>
        </p:nvSpPr>
        <p:spPr bwMode="auto">
          <a:xfrm>
            <a:off x="6477000" y="3240088"/>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a:solidFill>
                  <a:srgbClr val="003367"/>
                </a:solidFill>
              </a:rPr>
              <a:t>capability list</a:t>
            </a:r>
          </a:p>
          <a:p>
            <a:endParaRPr lang="en-US" sz="1800" b="1">
              <a:solidFill>
                <a:srgbClr val="003367"/>
              </a:solidFill>
            </a:endParaRPr>
          </a:p>
        </p:txBody>
      </p:sp>
      <p:sp>
        <p:nvSpPr>
          <p:cNvPr id="163856" name="Rectangle 6"/>
          <p:cNvSpPr>
            <a:spLocks noChangeArrowheads="1"/>
          </p:cNvSpPr>
          <p:nvPr/>
        </p:nvSpPr>
        <p:spPr bwMode="auto">
          <a:xfrm>
            <a:off x="6129338" y="2009775"/>
            <a:ext cx="109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a:solidFill>
                  <a:srgbClr val="003367"/>
                </a:solidFill>
              </a:rPr>
              <a:t>ACL</a:t>
            </a:r>
          </a:p>
          <a:p>
            <a:endParaRPr lang="en-US" sz="1800" b="1" dirty="0">
              <a:solidFill>
                <a:srgbClr val="003367"/>
              </a:solidFill>
            </a:endParaRPr>
          </a:p>
        </p:txBody>
      </p:sp>
      <p:grpSp>
        <p:nvGrpSpPr>
          <p:cNvPr id="163857" name="Group 11"/>
          <p:cNvGrpSpPr>
            <a:grpSpLocks/>
          </p:cNvGrpSpPr>
          <p:nvPr/>
        </p:nvGrpSpPr>
        <p:grpSpPr bwMode="auto">
          <a:xfrm>
            <a:off x="1693863" y="3209925"/>
            <a:ext cx="685800" cy="893763"/>
            <a:chOff x="1970088" y="3170238"/>
            <a:chExt cx="1152525" cy="2058987"/>
          </a:xfrm>
        </p:grpSpPr>
        <p:sp>
          <p:nvSpPr>
            <p:cNvPr id="34" name="Line 2"/>
            <p:cNvSpPr>
              <a:spLocks noChangeShapeType="1"/>
            </p:cNvSpPr>
            <p:nvPr/>
          </p:nvSpPr>
          <p:spPr bwMode="auto">
            <a:xfrm>
              <a:off x="2426295" y="3627385"/>
              <a:ext cx="2669" cy="9142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5" name="Line 3"/>
            <p:cNvSpPr>
              <a:spLocks noChangeShapeType="1"/>
            </p:cNvSpPr>
            <p:nvPr/>
          </p:nvSpPr>
          <p:spPr bwMode="auto">
            <a:xfrm flipV="1">
              <a:off x="2199526" y="4541677"/>
              <a:ext cx="226769"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6" name="Line 4"/>
            <p:cNvSpPr>
              <a:spLocks noChangeShapeType="1"/>
            </p:cNvSpPr>
            <p:nvPr/>
          </p:nvSpPr>
          <p:spPr bwMode="auto">
            <a:xfrm flipH="1" flipV="1">
              <a:off x="2426295" y="4541677"/>
              <a:ext cx="232107"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 name="Line 5"/>
            <p:cNvSpPr>
              <a:spLocks noChangeShapeType="1"/>
            </p:cNvSpPr>
            <p:nvPr/>
          </p:nvSpPr>
          <p:spPr bwMode="auto">
            <a:xfrm flipH="1">
              <a:off x="2423628" y="3737100"/>
              <a:ext cx="629620" cy="1206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 name="Line 6"/>
            <p:cNvSpPr>
              <a:spLocks noChangeShapeType="1"/>
            </p:cNvSpPr>
            <p:nvPr/>
          </p:nvSpPr>
          <p:spPr bwMode="auto">
            <a:xfrm flipV="1">
              <a:off x="1970088" y="3854130"/>
              <a:ext cx="456207" cy="4608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 name="Oval 7"/>
            <p:cNvSpPr>
              <a:spLocks noChangeArrowheads="1"/>
            </p:cNvSpPr>
            <p:nvPr/>
          </p:nvSpPr>
          <p:spPr bwMode="auto">
            <a:xfrm>
              <a:off x="2199526" y="3170238"/>
              <a:ext cx="456207" cy="457147"/>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Rectangle 13"/>
            <p:cNvSpPr>
              <a:spLocks noChangeArrowheads="1"/>
            </p:cNvSpPr>
            <p:nvPr/>
          </p:nvSpPr>
          <p:spPr bwMode="auto">
            <a:xfrm>
              <a:off x="2893175" y="3612757"/>
              <a:ext cx="229438" cy="226744"/>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Rectangle 25"/>
            <p:cNvSpPr>
              <a:spLocks noChangeArrowheads="1"/>
            </p:cNvSpPr>
            <p:nvPr/>
          </p:nvSpPr>
          <p:spPr bwMode="auto">
            <a:xfrm>
              <a:off x="2431631" y="3839501"/>
              <a:ext cx="136063" cy="138972"/>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30003596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112010</TotalTime>
  <Words>3799</Words>
  <Application>Microsoft Macintosh PowerPoint</Application>
  <PresentationFormat>On-screen Show (4:3)</PresentationFormat>
  <Paragraphs>499</Paragraphs>
  <Slides>47</Slides>
  <Notes>6</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Default Design</vt:lpstr>
      <vt:lpstr>template</vt:lpstr>
      <vt:lpstr>Office Theme</vt:lpstr>
      <vt:lpstr>PowerPoint Presentation</vt:lpstr>
      <vt:lpstr>Processes and you</vt:lpstr>
      <vt:lpstr>The need for access control</vt:lpstr>
      <vt:lpstr>Concept: reference monitor</vt:lpstr>
      <vt:lpstr>More terminology</vt:lpstr>
      <vt:lpstr>Reference monitor</vt:lpstr>
      <vt:lpstr>Example: Unix kernel</vt:lpstr>
      <vt:lpstr>Concept: access control matrix</vt:lpstr>
      <vt:lpstr>Concept: ACLs and capabilities</vt:lpstr>
      <vt:lpstr>Concept: roles or groups</vt:lpstr>
      <vt:lpstr>Attributes and policies</vt:lpstr>
      <vt:lpstr>Access control: general model</vt:lpstr>
      <vt:lpstr>Identity in an OS (Unix)</vt:lpstr>
      <vt:lpstr>Unix: identity and access</vt:lpstr>
      <vt:lpstr>Unix: setuid and login</vt:lpstr>
      <vt:lpstr>Init and Descendents</vt:lpstr>
      <vt:lpstr>Labels and access control</vt:lpstr>
      <vt:lpstr>Labels and access control</vt:lpstr>
      <vt:lpstr>File permissions in Unix (vanilla)</vt:lpstr>
      <vt:lpstr>Another way to setuid</vt:lpstr>
      <vt:lpstr>Protected programs</vt:lpstr>
      <vt:lpstr>The secret of setuid</vt:lpstr>
      <vt:lpstr>MOO accounting problem</vt:lpstr>
      <vt:lpstr>MOO accounting problem</vt:lpstr>
      <vt:lpstr>MOO accounting problem</vt:lpstr>
      <vt:lpstr>Access control</vt:lpstr>
      <vt:lpstr>Access control</vt:lpstr>
      <vt:lpstr>MOO accounting problem</vt:lpstr>
      <vt:lpstr>Reference monitor revisited</vt:lpstr>
      <vt:lpstr>Reference monitor revisited</vt:lpstr>
      <vt:lpstr>Protection: abstract concept</vt:lpstr>
      <vt:lpstr>Protection</vt:lpstr>
      <vt:lpstr>Protection</vt:lpstr>
      <vt:lpstr>Subverting protection</vt:lpstr>
      <vt:lpstr>Program integrity</vt:lpstr>
      <vt:lpstr>Malware</vt:lpstr>
      <vt:lpstr>PowerPoint Presentation</vt:lpstr>
      <vt:lpstr>Note</vt:lpstr>
      <vt:lpstr>Trusting Programs</vt:lpstr>
      <vt:lpstr>PowerPoint Presentation</vt:lpstr>
      <vt:lpstr>Trusting Trust</vt:lpstr>
      <vt:lpstr>Where did you get those tools?</vt:lpstr>
      <vt:lpstr>Login backdoor: the Thompson Way</vt:lpstr>
      <vt:lpstr>Reflections on trust</vt:lpstr>
      <vt:lpstr>How much damage can malware do?</vt:lpstr>
      <vt:lpstr>Concept: enforced modularity</vt:lpstr>
      <vt:lpstr>Isolation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5480</cp:revision>
  <cp:lastPrinted>1601-01-01T00:00:00Z</cp:lastPrinted>
  <dcterms:created xsi:type="dcterms:W3CDTF">2011-04-11T18:52:21Z</dcterms:created>
  <dcterms:modified xsi:type="dcterms:W3CDTF">2013-02-14T16:16:18Z</dcterms:modified>
  <cp:category/>
</cp:coreProperties>
</file>