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theme/theme8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3" r:id="rId2"/>
    <p:sldMasterId id="2147483676" r:id="rId3"/>
    <p:sldMasterId id="2147483817" r:id="rId4"/>
    <p:sldMasterId id="2147483883" r:id="rId5"/>
    <p:sldMasterId id="2147484045" r:id="rId6"/>
    <p:sldMasterId id="2147485992" r:id="rId7"/>
    <p:sldMasterId id="2147485995" r:id="rId8"/>
    <p:sldMasterId id="2147486643" r:id="rId9"/>
  </p:sldMasterIdLst>
  <p:notesMasterIdLst>
    <p:notesMasterId r:id="rId75"/>
  </p:notesMasterIdLst>
  <p:handoutMasterIdLst>
    <p:handoutMasterId r:id="rId76"/>
  </p:handoutMasterIdLst>
  <p:sldIdLst>
    <p:sldId id="256" r:id="rId10"/>
    <p:sldId id="812" r:id="rId11"/>
    <p:sldId id="751" r:id="rId12"/>
    <p:sldId id="860" r:id="rId13"/>
    <p:sldId id="837" r:id="rId14"/>
    <p:sldId id="895" r:id="rId15"/>
    <p:sldId id="896" r:id="rId16"/>
    <p:sldId id="897" r:id="rId17"/>
    <p:sldId id="910" r:id="rId18"/>
    <p:sldId id="916" r:id="rId19"/>
    <p:sldId id="863" r:id="rId20"/>
    <p:sldId id="888" r:id="rId21"/>
    <p:sldId id="914" r:id="rId22"/>
    <p:sldId id="915" r:id="rId23"/>
    <p:sldId id="865" r:id="rId24"/>
    <p:sldId id="864" r:id="rId25"/>
    <p:sldId id="754" r:id="rId26"/>
    <p:sldId id="755" r:id="rId27"/>
    <p:sldId id="917" r:id="rId28"/>
    <p:sldId id="911" r:id="rId29"/>
    <p:sldId id="918" r:id="rId30"/>
    <p:sldId id="850" r:id="rId31"/>
    <p:sldId id="820" r:id="rId32"/>
    <p:sldId id="821" r:id="rId33"/>
    <p:sldId id="825" r:id="rId34"/>
    <p:sldId id="901" r:id="rId35"/>
    <p:sldId id="903" r:id="rId36"/>
    <p:sldId id="904" r:id="rId37"/>
    <p:sldId id="902" r:id="rId38"/>
    <p:sldId id="905" r:id="rId39"/>
    <p:sldId id="906" r:id="rId40"/>
    <p:sldId id="829" r:id="rId41"/>
    <p:sldId id="913" r:id="rId42"/>
    <p:sldId id="907" r:id="rId43"/>
    <p:sldId id="909" r:id="rId44"/>
    <p:sldId id="882" r:id="rId45"/>
    <p:sldId id="883" r:id="rId46"/>
    <p:sldId id="881" r:id="rId47"/>
    <p:sldId id="912" r:id="rId48"/>
    <p:sldId id="919" r:id="rId49"/>
    <p:sldId id="858" r:id="rId50"/>
    <p:sldId id="889" r:id="rId51"/>
    <p:sldId id="890" r:id="rId52"/>
    <p:sldId id="891" r:id="rId53"/>
    <p:sldId id="892" r:id="rId54"/>
    <p:sldId id="893" r:id="rId55"/>
    <p:sldId id="894" r:id="rId56"/>
    <p:sldId id="873" r:id="rId57"/>
    <p:sldId id="874" r:id="rId58"/>
    <p:sldId id="875" r:id="rId59"/>
    <p:sldId id="848" r:id="rId60"/>
    <p:sldId id="836" r:id="rId61"/>
    <p:sldId id="852" r:id="rId62"/>
    <p:sldId id="923" r:id="rId63"/>
    <p:sldId id="758" r:id="rId64"/>
    <p:sldId id="851" r:id="rId65"/>
    <p:sldId id="762" r:id="rId66"/>
    <p:sldId id="872" r:id="rId67"/>
    <p:sldId id="878" r:id="rId68"/>
    <p:sldId id="849" r:id="rId69"/>
    <p:sldId id="922" r:id="rId70"/>
    <p:sldId id="876" r:id="rId71"/>
    <p:sldId id="877" r:id="rId72"/>
    <p:sldId id="846" r:id="rId73"/>
    <p:sldId id="824" r:id="rId7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64D"/>
    <a:srgbClr val="636464"/>
    <a:srgbClr val="F3F3F3"/>
    <a:srgbClr val="46FF77"/>
    <a:srgbClr val="E8161F"/>
    <a:srgbClr val="E8E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68" y="-2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562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63" Type="http://schemas.openxmlformats.org/officeDocument/2006/relationships/slide" Target="slides/slide54.xml"/><Relationship Id="rId64" Type="http://schemas.openxmlformats.org/officeDocument/2006/relationships/slide" Target="slides/slide55.xml"/><Relationship Id="rId65" Type="http://schemas.openxmlformats.org/officeDocument/2006/relationships/slide" Target="slides/slide56.xml"/><Relationship Id="rId66" Type="http://schemas.openxmlformats.org/officeDocument/2006/relationships/slide" Target="slides/slide57.xml"/><Relationship Id="rId67" Type="http://schemas.openxmlformats.org/officeDocument/2006/relationships/slide" Target="slides/slide58.xml"/><Relationship Id="rId68" Type="http://schemas.openxmlformats.org/officeDocument/2006/relationships/slide" Target="slides/slide59.xml"/><Relationship Id="rId69" Type="http://schemas.openxmlformats.org/officeDocument/2006/relationships/slide" Target="slides/slide60.xml"/><Relationship Id="rId50" Type="http://schemas.openxmlformats.org/officeDocument/2006/relationships/slide" Target="slides/slide41.xml"/><Relationship Id="rId51" Type="http://schemas.openxmlformats.org/officeDocument/2006/relationships/slide" Target="slides/slide42.xml"/><Relationship Id="rId52" Type="http://schemas.openxmlformats.org/officeDocument/2006/relationships/slide" Target="slides/slide43.xml"/><Relationship Id="rId53" Type="http://schemas.openxmlformats.org/officeDocument/2006/relationships/slide" Target="slides/slide44.xml"/><Relationship Id="rId54" Type="http://schemas.openxmlformats.org/officeDocument/2006/relationships/slide" Target="slides/slide45.xml"/><Relationship Id="rId55" Type="http://schemas.openxmlformats.org/officeDocument/2006/relationships/slide" Target="slides/slide46.xml"/><Relationship Id="rId56" Type="http://schemas.openxmlformats.org/officeDocument/2006/relationships/slide" Target="slides/slide47.xml"/><Relationship Id="rId57" Type="http://schemas.openxmlformats.org/officeDocument/2006/relationships/slide" Target="slides/slide48.xml"/><Relationship Id="rId58" Type="http://schemas.openxmlformats.org/officeDocument/2006/relationships/slide" Target="slides/slide49.xml"/><Relationship Id="rId59" Type="http://schemas.openxmlformats.org/officeDocument/2006/relationships/slide" Target="slides/slide50.xml"/><Relationship Id="rId40" Type="http://schemas.openxmlformats.org/officeDocument/2006/relationships/slide" Target="slides/slide31.xml"/><Relationship Id="rId41" Type="http://schemas.openxmlformats.org/officeDocument/2006/relationships/slide" Target="slides/slide32.xml"/><Relationship Id="rId42" Type="http://schemas.openxmlformats.org/officeDocument/2006/relationships/slide" Target="slides/slide33.xml"/><Relationship Id="rId43" Type="http://schemas.openxmlformats.org/officeDocument/2006/relationships/slide" Target="slides/slide34.xml"/><Relationship Id="rId44" Type="http://schemas.openxmlformats.org/officeDocument/2006/relationships/slide" Target="slides/slide35.xml"/><Relationship Id="rId45" Type="http://schemas.openxmlformats.org/officeDocument/2006/relationships/slide" Target="slides/slide36.xml"/><Relationship Id="rId46" Type="http://schemas.openxmlformats.org/officeDocument/2006/relationships/slide" Target="slides/slide37.xml"/><Relationship Id="rId47" Type="http://schemas.openxmlformats.org/officeDocument/2006/relationships/slide" Target="slides/slide38.xml"/><Relationship Id="rId48" Type="http://schemas.openxmlformats.org/officeDocument/2006/relationships/slide" Target="slides/slide39.xml"/><Relationship Id="rId49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<Relationship Id="rId34" Type="http://schemas.openxmlformats.org/officeDocument/2006/relationships/slide" Target="slides/slide25.xml"/><Relationship Id="rId35" Type="http://schemas.openxmlformats.org/officeDocument/2006/relationships/slide" Target="slides/slide26.xml"/><Relationship Id="rId36" Type="http://schemas.openxmlformats.org/officeDocument/2006/relationships/slide" Target="slides/slide27.xml"/><Relationship Id="rId37" Type="http://schemas.openxmlformats.org/officeDocument/2006/relationships/slide" Target="slides/slide28.xml"/><Relationship Id="rId38" Type="http://schemas.openxmlformats.org/officeDocument/2006/relationships/slide" Target="slides/slide29.xml"/><Relationship Id="rId39" Type="http://schemas.openxmlformats.org/officeDocument/2006/relationships/slide" Target="slides/slide30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1.xml"/><Relationship Id="rId71" Type="http://schemas.openxmlformats.org/officeDocument/2006/relationships/slide" Target="slides/slide62.xml"/><Relationship Id="rId72" Type="http://schemas.openxmlformats.org/officeDocument/2006/relationships/slide" Target="slides/slide63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73" Type="http://schemas.openxmlformats.org/officeDocument/2006/relationships/slide" Target="slides/slide64.xml"/><Relationship Id="rId74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1.xml"/><Relationship Id="rId61" Type="http://schemas.openxmlformats.org/officeDocument/2006/relationships/slide" Target="slides/slide52.xml"/><Relationship Id="rId62" Type="http://schemas.openxmlformats.org/officeDocument/2006/relationships/slide" Target="slides/slide53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C7047CAF-C96D-3849-B4B9-71BB22B2D372}" type="datetime1">
              <a:rPr lang="en-US"/>
              <a:pPr>
                <a:defRPr/>
              </a:pPr>
              <a:t>2/14/13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charset="0"/>
              <a:buNone/>
              <a:defRPr sz="1200"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200">
                <a:cs typeface="Arial" charset="0"/>
              </a:defRPr>
            </a:lvl1pPr>
          </a:lstStyle>
          <a:p>
            <a:pPr>
              <a:defRPr/>
            </a:pPr>
            <a:fld id="{7A10DCA7-16BF-5249-B6E1-15CBB72C3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528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909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89092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89096" name="Text Box 7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364FDC8-A719-0044-BB93-2E4525EC6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92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F62EB9B-E420-604E-8C18-71CD287B9E21}" type="slidenum">
              <a:rPr lang="en-US" sz="1200">
                <a:solidFill>
                  <a:srgbClr val="000000"/>
                </a:solidFill>
                <a:latin typeface="Calibri" charset="0"/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F031B4-82B1-584C-A5ED-CE2C70B65015}" type="slidenum">
              <a:rPr lang="en-US" sz="12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40" tIns="45720" rIns="91440" bIns="45720"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17.jpeg"/><Relationship Id="rId6" Type="http://schemas.openxmlformats.org/officeDocument/2006/relationships/image" Target="../media/image18.png"/><Relationship Id="rId7" Type="http://schemas.openxmlformats.org/officeDocument/2006/relationships/image" Target="../media/image15.png"/><Relationship Id="rId8" Type="http://schemas.openxmlformats.org/officeDocument/2006/relationships/oleObject" Target="../embeddings/oleObject2.bin"/><Relationship Id="rId9" Type="http://schemas.openxmlformats.org/officeDocument/2006/relationships/image" Target="../media/image11.png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A2327-2D31-EA49-A162-D66F289A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9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07175-A6DC-4D4B-B68F-6451BFA9B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A4BC-259B-DA46-BCFE-2E7FDA1A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19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3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B72D-6160-2349-91EA-F511AC754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8F0F-6AD0-8947-AB89-78682FBEE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8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9E310-3D9E-3F45-AF8B-044398DE9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80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CD64-736D-2141-9760-3F517FDD3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6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46E22-6C58-DF48-A15F-48D09CE40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6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57BA3-5B78-BD41-AB5D-790D60F92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3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7B62-622D-5644-990A-CB4ED0599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75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D7881-0A0B-2745-B2BD-4BAA26995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76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82356F61-EF0C-4640-84C2-914BB73965C8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747849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EB8C8-95D8-1347-BE03-C372B9AA8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3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3901-9650-464F-80F1-17CBAEDF9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98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C3651-B8DD-0D46-A54B-476D6597B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148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8C598-8763-5548-A866-F73FC87F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4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E9067-5B39-5546-B182-CCAC813C82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9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P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GENI-logo-fina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482600" y="6577013"/>
            <a:ext cx="3308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pic>
        <p:nvPicPr>
          <p:cNvPr id="7" name="Picture 15" descr="nsf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3200">
                <a:solidFill>
                  <a:srgbClr val="1C1C1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4958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4D4D4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413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526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98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41529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0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1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E11F6-4324-0A46-92C6-E91241087E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05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66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162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940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9047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145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912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9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45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25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95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62400"/>
            <a:ext cx="41529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62500" y="1447800"/>
            <a:ext cx="41529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51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0" descr="title_blu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0"/>
            <a:ext cx="3571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8" descr="plushp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087813"/>
            <a:ext cx="2486025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1"/>
          <p:cNvGrpSpPr>
            <a:grpSpLocks/>
          </p:cNvGrpSpPr>
          <p:nvPr userDrawn="1"/>
        </p:nvGrpSpPr>
        <p:grpSpPr bwMode="auto">
          <a:xfrm>
            <a:off x="0" y="0"/>
            <a:ext cx="5524500" cy="4800600"/>
            <a:chOff x="0" y="0"/>
            <a:chExt cx="3480" cy="3024"/>
          </a:xfrm>
        </p:grpSpPr>
        <p:sp>
          <p:nvSpPr>
            <p:cNvPr id="7" name="Rectangle 105"/>
            <p:cNvSpPr>
              <a:spLocks noChangeArrowheads="1"/>
            </p:cNvSpPr>
            <p:nvPr userDrawn="1"/>
          </p:nvSpPr>
          <p:spPr bwMode="ltGray">
            <a:xfrm>
              <a:off x="0" y="0"/>
              <a:ext cx="3480" cy="3024"/>
            </a:xfrm>
            <a:prstGeom prst="rect">
              <a:avLst/>
            </a:prstGeom>
            <a:solidFill>
              <a:srgbClr val="0071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109" descr="logo_bluesmall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27" y="165"/>
              <a:ext cx="4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117"/>
          <p:cNvSpPr txBox="1">
            <a:spLocks noChangeArrowheads="1"/>
          </p:cNvSpPr>
          <p:nvPr userDrawn="1"/>
        </p:nvSpPr>
        <p:spPr bwMode="auto">
          <a:xfrm>
            <a:off x="446088" y="6354763"/>
            <a:ext cx="601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0000"/>
                </a:solidFill>
              </a:rPr>
              <a:t>© 2004 Hewlett-Packard Development Company, L.P. </a:t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>The information contained herein is subject to change without notice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8625" y="5373688"/>
            <a:ext cx="4570413" cy="914400"/>
          </a:xfrm>
        </p:spPr>
        <p:txBody>
          <a:bodyPr/>
          <a:lstStyle>
            <a:lvl1pPr marL="0" indent="0">
              <a:spcBef>
                <a:spcPct val="10000"/>
              </a:spcBef>
              <a:buFontTx/>
              <a:buNone/>
              <a:defRPr sz="2000">
                <a:solidFill>
                  <a:srgbClr val="000000"/>
                </a:solidFill>
                <a:latin typeface="Futura Hv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28625" y="1143000"/>
            <a:ext cx="4829175" cy="2968625"/>
          </a:xfrm>
        </p:spPr>
        <p:txBody>
          <a:bodyPr/>
          <a:lstStyle>
            <a:lvl1pPr>
              <a:defRPr sz="4400">
                <a:latin typeface="Futura L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472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21472-5D2D-5E48-AA9B-C97A4916C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307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7E2BD-2DA5-A445-8F19-F2EA8A0FF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99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19738-FCA1-B644-91BF-AFB9F629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7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447800"/>
            <a:ext cx="4151313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447800"/>
            <a:ext cx="4151312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0915E-5202-E440-A279-0C713000F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5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B3F2-1806-614D-BD13-B7560753B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592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9155-70BE-1340-A8AB-AF1687FCE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45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3875B-3C75-F34B-A4BA-56FEBFBB6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31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B58BA-5593-8942-BA9A-A10BC789D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76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C5340-EA04-2E45-9068-6E037DB11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31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0CAC3-085E-6748-B252-8A03644E3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727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163" y="114300"/>
            <a:ext cx="2112962" cy="6361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14300"/>
            <a:ext cx="6189663" cy="6361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4157-E1A8-1245-B7F8-D0F2DFC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E305-38E0-A644-9903-1E047B5D0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0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invGray">
          <a:xfrm>
            <a:off x="465138" y="6376988"/>
            <a:ext cx="601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900">
                <a:solidFill>
                  <a:srgbClr val="FFFFFF"/>
                </a:solidFill>
              </a:rPr>
              <a:t>© 2006 Hewlett-Packard Development Company, L.P.</a:t>
            </a:r>
            <a:br>
              <a:rPr lang="en-US" sz="900">
                <a:solidFill>
                  <a:srgbClr val="FFFFFF"/>
                </a:solidFill>
              </a:rPr>
            </a:br>
            <a:r>
              <a:rPr lang="en-US" sz="900">
                <a:solidFill>
                  <a:srgbClr val="FFFFFF"/>
                </a:solidFill>
              </a:rPr>
              <a:t>The information contained herein is subject to change without notice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0" y="4838700"/>
            <a:ext cx="91519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subTitle" idx="1"/>
          </p:nvPr>
        </p:nvSpPr>
        <p:spPr bwMode="invGray">
          <a:xfrm>
            <a:off x="433388" y="3741738"/>
            <a:ext cx="4570412" cy="914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Futura Hv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invGray">
          <a:xfrm>
            <a:off x="441325" y="274638"/>
            <a:ext cx="4551363" cy="3059112"/>
          </a:xfrm>
        </p:spPr>
        <p:txBody>
          <a:bodyPr/>
          <a:lstStyle>
            <a:lvl1pPr>
              <a:defRPr sz="4400">
                <a:solidFill>
                  <a:schemeClr val="bg1"/>
                </a:solidFill>
                <a:latin typeface="Futura Lt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8840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97EE2-B679-3F42-B4D8-6C460E881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253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C7ADD-9951-444C-9E60-F3901B6F3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35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6BA63-8435-6C41-BA8B-633F39F5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555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24B29-22BA-1143-89B1-F871CBCA3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3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F7A73-AD3B-7646-9D53-D11B28C6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267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5573E-A00C-214C-B53C-6A8ED0BD0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218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85CD-01CA-574E-9CC3-FE07481B1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55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883F4-D0DD-EE4A-938D-515FA94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78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602BC-BC7C-1043-B080-6C8FB2BBB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6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6C0F-72A4-CC43-ADB9-BD832F80F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930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E6DE-539C-8B47-A3BE-ADF8E0BD9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213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3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0163"/>
            <a:ext cx="4060825" cy="223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684B-1579-C344-A323-084ECBFD0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501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E04DB-D4CF-DB4C-8789-C20A6DE1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262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po00000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b="542"/>
          <a:stretch>
            <a:fillRect/>
          </a:stretch>
        </p:blipFill>
        <p:spPr bwMode="auto">
          <a:xfrm>
            <a:off x="0" y="5149850"/>
            <a:ext cx="91440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npo000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-17"/>
          <a:stretch>
            <a:fillRect/>
          </a:stretch>
        </p:blipFill>
        <p:spPr bwMode="auto">
          <a:xfrm>
            <a:off x="0" y="-14288"/>
            <a:ext cx="9147175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705725" y="623888"/>
            <a:ext cx="1162050" cy="558800"/>
            <a:chOff x="4738" y="433"/>
            <a:chExt cx="732" cy="352"/>
          </a:xfrm>
        </p:grpSpPr>
        <p:pic>
          <p:nvPicPr>
            <p:cNvPr id="7" name="Picture 19" descr="ibm_white_logo_300dpi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7889FB"/>
                </a:clrFrom>
                <a:clrTo>
                  <a:srgbClr val="7889FB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70"/>
            <a:stretch>
              <a:fillRect/>
            </a:stretch>
          </p:blipFill>
          <p:spPr bwMode="invGray">
            <a:xfrm>
              <a:off x="4738" y="433"/>
              <a:ext cx="6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0"/>
            <p:cNvSpPr>
              <a:spLocks noChangeArrowheads="1"/>
            </p:cNvSpPr>
            <p:nvPr/>
          </p:nvSpPr>
          <p:spPr bwMode="black">
            <a:xfrm>
              <a:off x="5325" y="611"/>
              <a:ext cx="14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sz="600"/>
                <a:t>®</a:t>
              </a:r>
            </a:p>
            <a:p>
              <a:pPr algn="r"/>
              <a:endParaRPr lang="en-US" sz="600"/>
            </a:p>
          </p:txBody>
        </p:sp>
      </p:grpSp>
      <p:pic>
        <p:nvPicPr>
          <p:cNvPr id="9" name="Picture 21" descr="DB2_ti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789488"/>
            <a:ext cx="9142412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5"/>
          <p:cNvSpPr>
            <a:spLocks noChangeArrowheads="1"/>
          </p:cNvSpPr>
          <p:nvPr/>
        </p:nvSpPr>
        <p:spPr bwMode="black">
          <a:xfrm>
            <a:off x="7239000" y="6248400"/>
            <a:ext cx="16398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</a:rPr>
              <a:t>© 2009 IBM Corporation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258763" y="711200"/>
            <a:ext cx="1974850" cy="230188"/>
          </a:xfrm>
          <a:prstGeom prst="rect">
            <a:avLst/>
          </a:pr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2" name="Picture 33" descr="Information Managem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760413"/>
            <a:ext cx="16764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41"/>
          <p:cNvGraphicFramePr>
            <a:graphicFrameLocks noChangeAspect="1"/>
          </p:cNvGraphicFramePr>
          <p:nvPr/>
        </p:nvGraphicFramePr>
        <p:xfrm>
          <a:off x="8099425" y="4264025"/>
          <a:ext cx="76835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6" name="Photo Editor Photo" r:id="rId8" imgW="628571" imgH="304923" progId="MSPhotoEd.3">
                  <p:embed/>
                </p:oleObj>
              </mc:Choice>
              <mc:Fallback>
                <p:oleObj name="Photo Editor Photo" r:id="rId8" imgW="628571" imgH="3049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9425" y="4264025"/>
                        <a:ext cx="768350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997075"/>
            <a:ext cx="8001000" cy="1223963"/>
          </a:xfrm>
        </p:spPr>
        <p:txBody>
          <a:bodyPr anchor="ctr"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522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332163"/>
            <a:ext cx="5286375" cy="1223962"/>
          </a:xfrm>
        </p:spPr>
        <p:txBody>
          <a:bodyPr/>
          <a:lstStyle>
            <a:lvl1pPr marL="0" indent="0">
              <a:buFont typeface="Wingdings" pitchFamily="2" charset="2"/>
              <a:buNone/>
              <a:defRPr b="1" smtClean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1408147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27CB-A481-B04F-B6C5-55304C25A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70637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FB6D-7FC3-4A4B-847E-ECD4668EA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9098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425" y="1427163"/>
            <a:ext cx="3811588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413" y="1427163"/>
            <a:ext cx="3811587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0815-37C0-DB4C-AE0C-92CB0EB6F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4386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AB7D-4E84-5A49-B464-2F780F2C3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02172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C1313-4128-7C43-BD01-FB0CA28F1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65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A6E5-4036-F94A-9546-71BB14D9C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73945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E06C8-F5CD-4C4E-8722-015D7D110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0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736DC-3C83-F447-8244-0489E23E7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678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6382C-44C2-9C43-8360-06F6D399D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4170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9631-855C-CD4D-BFCF-FAEE64472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87716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38888" y="649288"/>
            <a:ext cx="2060575" cy="4679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988" y="649288"/>
            <a:ext cx="6032500" cy="4679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6574A-973E-EA45-A193-3FBAAE63F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6094"/>
      </p:ext>
    </p:extLst>
  </p:cSld>
  <p:clrMapOvr>
    <a:masterClrMapping/>
  </p:clrMapOvr>
  <p:transition xmlns:p14="http://schemas.microsoft.com/office/powerpoint/2010/main"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B07AEFF-8450-7D4E-955E-38F1FEED2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92836"/>
      </p:ext>
    </p:extLst>
  </p:cSld>
  <p:clrMapOvr>
    <a:masterClrMapping/>
  </p:clrMapOvr>
  <p:transition xmlns:p14="http://schemas.microsoft.com/office/powerpoint/2010/main"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solidFill>
                  <a:srgbClr val="000000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13ADD3B5-F052-D641-AA9A-F111F46A6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7171"/>
      </p:ext>
    </p:extLst>
  </p:cSld>
  <p:clrMapOvr>
    <a:masterClrMapping/>
  </p:clrMapOvr>
  <p:transition xmlns:p14="http://schemas.microsoft.com/office/powerpoint/2010/main"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9974AB9-C177-CF4A-8EA6-ACCB0E8BA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51854"/>
      </p:ext>
    </p:extLst>
  </p:cSld>
  <p:clrMapOvr>
    <a:masterClrMapping/>
  </p:clrMapOvr>
  <p:transition xmlns:p14="http://schemas.microsoft.com/office/powerpoint/2010/main"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19196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2A6B3-F414-164D-A70B-50F4CBB939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07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xfrm>
            <a:off x="6858000" y="6248400"/>
            <a:ext cx="2130425" cy="473075"/>
          </a:xfrm>
        </p:spPr>
        <p:txBody>
          <a:bodyPr/>
          <a:lstStyle>
            <a:lvl1pPr>
              <a:buFont typeface="Times New Roman" charset="0"/>
              <a:buNone/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A1A72DB-D604-1246-8F86-C31798A2B7B7}" type="slidenum">
              <a:rPr lang="en-US"/>
              <a:pPr>
                <a:defRPr/>
              </a:pPr>
              <a:t>‹#›</a:t>
            </a:fld>
            <a:r>
              <a:rPr lang="en-US"/>
              <a:t> of 12</a:t>
            </a:r>
          </a:p>
        </p:txBody>
      </p:sp>
    </p:spTree>
    <p:extLst>
      <p:ext uri="{BB962C8B-B14F-4D97-AF65-F5344CB8AC3E}">
        <p14:creationId xmlns:p14="http://schemas.microsoft.com/office/powerpoint/2010/main" val="33869607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D202-5E40-A746-AAFC-7868AB4C2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7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5E6D6-B13D-6548-BFCA-17548FA52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16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11D5D-EE97-DA4F-AE15-75E121E84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201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9BD84-4E81-6C48-A8C7-6189E11B3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42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E0B3C-02F8-504F-87AE-1E56BD1FC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3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B0B15-F033-5F4B-A85F-8CBB8E6B7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11D56-091F-3348-BB0D-46129CD9D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263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1BD98-AC6F-7B4E-8979-B175A9825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85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37424-9A6C-6449-A048-94E2F62FF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657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-339725"/>
            <a:ext cx="2055812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-339725"/>
            <a:ext cx="6018213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8727-B3F6-A846-8634-AE628D8C2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8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0"/>
            <a:ext cx="4037013" cy="4111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197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32214"/>
            <a:ext cx="4037012" cy="1979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D3F5C-1B88-9C4D-A541-516E08E5E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0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9725"/>
            <a:ext cx="8226425" cy="1554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69D88-6243-A24D-88C6-AEA34C0EB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0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28758-2740-B441-8F82-B38D29024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2.jpeg"/><Relationship Id="rId17" Type="http://schemas.openxmlformats.org/officeDocument/2006/relationships/image" Target="../media/image3.jpeg"/><Relationship Id="rId18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2.xml"/><Relationship Id="rId14" Type="http://schemas.openxmlformats.org/officeDocument/2006/relationships/theme" Target="../theme/theme5.xml"/><Relationship Id="rId15" Type="http://schemas.openxmlformats.org/officeDocument/2006/relationships/image" Target="../media/image9.png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3.xml"/><Relationship Id="rId12" Type="http://schemas.openxmlformats.org/officeDocument/2006/relationships/theme" Target="../theme/theme6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12.pn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oleObject" Target="../embeddings/oleObject1.bin"/><Relationship Id="rId19" Type="http://schemas.openxmlformats.org/officeDocument/2006/relationships/image" Target="../media/image11.png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89.xml"/><Relationship Id="rId14" Type="http://schemas.openxmlformats.org/officeDocument/2006/relationships/theme" Target="../theme/theme9.xml"/><Relationship Id="rId1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F519AAED-58AC-5743-8B10-D454158F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3" r:id="rId1"/>
    <p:sldLayoutId id="2147486592" r:id="rId2"/>
    <p:sldLayoutId id="2147486514" r:id="rId3"/>
    <p:sldLayoutId id="2147486515" r:id="rId4"/>
    <p:sldLayoutId id="2147486516" r:id="rId5"/>
    <p:sldLayoutId id="2147486517" r:id="rId6"/>
    <p:sldLayoutId id="2147486518" r:id="rId7"/>
    <p:sldLayoutId id="2147486519" r:id="rId8"/>
    <p:sldLayoutId id="2147486520" r:id="rId9"/>
    <p:sldLayoutId id="2147486521" r:id="rId10"/>
    <p:sldLayoutId id="2147486522" r:id="rId11"/>
    <p:sldLayoutId id="2147486523" r:id="rId12"/>
    <p:sldLayoutId id="2147486524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850" y="55563"/>
            <a:ext cx="4635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81000" y="742950"/>
            <a:ext cx="8229600" cy="19050"/>
          </a:xfrm>
          <a:prstGeom prst="rect">
            <a:avLst/>
          </a:prstGeom>
          <a:solidFill>
            <a:srgbClr val="EED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17850" y="762000"/>
            <a:ext cx="280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1800" b="1" smtClean="0">
                <a:solidFill>
                  <a:srgbClr val="FFFFFF"/>
                </a:solidFill>
                <a:latin typeface="Lucida Sans Unicode" charset="0"/>
                <a:cs typeface="Arial" charset="0"/>
              </a:rPr>
              <a:t>D u k e  S y s t e m s</a:t>
            </a: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1616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6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536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latin typeface="Times New Roman" charset="0"/>
                <a:cs typeface="Arial" charset="0"/>
              </a:defRPr>
            </a:lvl1pPr>
          </a:lstStyle>
          <a:p>
            <a:pPr>
              <a:defRPr/>
            </a:pPr>
            <a:fld id="{354154DC-B2C5-3143-9216-6828CD830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5" r:id="rId1"/>
    <p:sldLayoutId id="2147486526" r:id="rId2"/>
    <p:sldLayoutId id="2147486527" r:id="rId3"/>
    <p:sldLayoutId id="2147486528" r:id="rId4"/>
    <p:sldLayoutId id="2147486529" r:id="rId5"/>
    <p:sldLayoutId id="2147486530" r:id="rId6"/>
    <p:sldLayoutId id="2147486531" r:id="rId7"/>
    <p:sldLayoutId id="2147486532" r:id="rId8"/>
    <p:sldLayoutId id="2147486533" r:id="rId9"/>
    <p:sldLayoutId id="2147486534" r:id="rId10"/>
    <p:sldLayoutId id="2147486535" r:id="rId11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+mj-lt"/>
          <a:ea typeface="ＭＳ Ｐゴシック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800">
          <a:solidFill>
            <a:srgbClr val="161645"/>
          </a:solidFill>
          <a:latin typeface="Gill Sans MT" pitchFamily="32" charset="0"/>
          <a:ea typeface="ＭＳ Ｐゴシック" charset="-128"/>
          <a:cs typeface="Arial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3600" b="1">
          <a:solidFill>
            <a:srgbClr val="161645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3200" b="1">
          <a:solidFill>
            <a:srgbClr val="6B6BC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6B6BC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400" b="1">
          <a:solidFill>
            <a:srgbClr val="6B6BC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1" descr="P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8" descr="GENI-logo-final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9"/>
          <p:cNvSpPr>
            <a:spLocks noChangeArrowheads="1"/>
          </p:cNvSpPr>
          <p:nvPr userDrawn="1"/>
        </p:nvSpPr>
        <p:spPr bwMode="auto">
          <a:xfrm>
            <a:off x="485775" y="6589713"/>
            <a:ext cx="320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Sponsored by the National Science Foundation</a:t>
            </a:r>
          </a:p>
        </p:txBody>
      </p:sp>
      <p:sp>
        <p:nvSpPr>
          <p:cNvPr id="27653" name="Rectangle 10"/>
          <p:cNvSpPr>
            <a:spLocks noChangeArrowheads="1"/>
          </p:cNvSpPr>
          <p:nvPr userDrawn="1"/>
        </p:nvSpPr>
        <p:spPr bwMode="auto">
          <a:xfrm>
            <a:off x="8458200" y="6537325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charset="0"/>
              <a:buNone/>
            </a:pPr>
            <a:fld id="{EA30B0CC-CAE6-1840-8EE7-7177B4DD482D}" type="slidenum"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pPr algn="r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‹#›</a:t>
            </a:fld>
            <a:endParaRPr lang="en-US" sz="1000">
              <a:solidFill>
                <a:schemeClr val="bg2"/>
              </a:solidFill>
              <a:ea typeface="Kozuka Gothic Pro L" charset="0"/>
              <a:cs typeface="Kozuka Gothic Pro L" charset="0"/>
            </a:endParaRPr>
          </a:p>
        </p:txBody>
      </p:sp>
      <p:sp>
        <p:nvSpPr>
          <p:cNvPr id="2765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style- line 1</a:t>
            </a:r>
            <a:br>
              <a:rPr lang="en-US"/>
            </a:br>
            <a:r>
              <a:rPr lang="en-US"/>
              <a:t>Click to edit Master title style- line 2</a:t>
            </a:r>
          </a:p>
        </p:txBody>
      </p:sp>
      <p:sp>
        <p:nvSpPr>
          <p:cNvPr id="27655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6" name="Rectangle 20"/>
          <p:cNvSpPr>
            <a:spLocks noChangeArrowheads="1"/>
          </p:cNvSpPr>
          <p:nvPr userDrawn="1"/>
        </p:nvSpPr>
        <p:spPr bwMode="auto">
          <a:xfrm>
            <a:off x="3771900" y="66008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000">
                <a:solidFill>
                  <a:schemeClr val="bg2"/>
                </a:solidFill>
                <a:ea typeface="Kozuka Gothic Pro L" charset="0"/>
                <a:cs typeface="Kozuka Gothic Pro L" charset="0"/>
              </a:rPr>
              <a:t>April 1, 2009</a:t>
            </a:r>
          </a:p>
        </p:txBody>
      </p:sp>
      <p:pic>
        <p:nvPicPr>
          <p:cNvPr id="27657" name="Picture 22" descr="nsf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6573838"/>
            <a:ext cx="2809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36" r:id="rId2"/>
    <p:sldLayoutId id="2147486537" r:id="rId3"/>
    <p:sldLayoutId id="2147486538" r:id="rId4"/>
    <p:sldLayoutId id="2147486539" r:id="rId5"/>
    <p:sldLayoutId id="2147486540" r:id="rId6"/>
    <p:sldLayoutId id="2147486541" r:id="rId7"/>
    <p:sldLayoutId id="2147486542" r:id="rId8"/>
    <p:sldLayoutId id="2147486543" r:id="rId9"/>
    <p:sldLayoutId id="2147486544" r:id="rId10"/>
    <p:sldLayoutId id="2147486545" r:id="rId11"/>
    <p:sldLayoutId id="2147486546" r:id="rId12"/>
    <p:sldLayoutId id="2147486547" r:id="rId13"/>
    <p:sldLayoutId id="2147486548" r:id="rId14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+mj-lt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500">
          <a:solidFill>
            <a:srgbClr val="333333"/>
          </a:solidFill>
          <a:latin typeface="Franklin Gothic Medium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8080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7629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47800"/>
            <a:ext cx="845502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0550" y="6629400"/>
            <a:ext cx="1466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April 2006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629400"/>
            <a:ext cx="44577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Emergent (Mis)behavior vs. Complex Software Systems</a:t>
            </a:r>
          </a:p>
        </p:txBody>
      </p:sp>
      <p:sp>
        <p:nvSpPr>
          <p:cNvPr id="29702" name="Rectangle 8"/>
          <p:cNvSpPr>
            <a:spLocks noChangeArrowheads="1"/>
          </p:cNvSpPr>
          <p:nvPr userDrawn="1"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6425" y="6629400"/>
            <a:ext cx="7588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48589"/>
                </a:solidFill>
              </a:defRPr>
            </a:lvl1pPr>
          </a:lstStyle>
          <a:p>
            <a:pPr>
              <a:defRPr/>
            </a:pPr>
            <a:fld id="{72A33712-F06A-A94A-8A30-A6C59C969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9704" name="Rectangle 206"/>
          <p:cNvSpPr>
            <a:spLocks noChangeArrowheads="1"/>
          </p:cNvSpPr>
          <p:nvPr userDrawn="1"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479" descr="logo_blacksmal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8221663" y="261938"/>
            <a:ext cx="776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94" r:id="rId1"/>
    <p:sldLayoutId id="2147486549" r:id="rId2"/>
    <p:sldLayoutId id="2147486550" r:id="rId3"/>
    <p:sldLayoutId id="2147486551" r:id="rId4"/>
    <p:sldLayoutId id="2147486552" r:id="rId5"/>
    <p:sldLayoutId id="2147486553" r:id="rId6"/>
    <p:sldLayoutId id="2147486554" r:id="rId7"/>
    <p:sldLayoutId id="2147486555" r:id="rId8"/>
    <p:sldLayoutId id="2147486556" r:id="rId9"/>
    <p:sldLayoutId id="2147486557" r:id="rId10"/>
    <p:sldLayoutId id="214748655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Arial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6261100"/>
            <a:ext cx="555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</a:defRPr>
            </a:lvl1pPr>
          </a:lstStyle>
          <a:p>
            <a:pPr>
              <a:defRPr/>
            </a:pPr>
            <a:fld id="{79F24772-166F-7C4F-AA25-C1606D74A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97075" y="6550025"/>
            <a:ext cx="5359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5" r:id="rId1"/>
    <p:sldLayoutId id="2147486559" r:id="rId2"/>
    <p:sldLayoutId id="2147486560" r:id="rId3"/>
    <p:sldLayoutId id="2147486561" r:id="rId4"/>
    <p:sldLayoutId id="2147486562" r:id="rId5"/>
    <p:sldLayoutId id="2147486563" r:id="rId6"/>
    <p:sldLayoutId id="2147486564" r:id="rId7"/>
    <p:sldLayoutId id="2147486565" r:id="rId8"/>
    <p:sldLayoutId id="2147486566" r:id="rId9"/>
    <p:sldLayoutId id="2147486567" r:id="rId10"/>
    <p:sldLayoutId id="2147486568" r:id="rId11"/>
    <p:sldLayoutId id="2147486569" r:id="rId12"/>
    <p:sldLayoutId id="2147486570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charset="0"/>
        <a:buChar char="−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0574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 descr="npo00000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" t="838" b="72537"/>
          <a:stretch>
            <a:fillRect/>
          </a:stretch>
        </p:blipFill>
        <p:spPr bwMode="auto">
          <a:xfrm>
            <a:off x="0" y="0"/>
            <a:ext cx="91424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ibm_light_gray_logo_300dpi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7"/>
          <a:stretch>
            <a:fillRect/>
          </a:stretch>
        </p:blipFill>
        <p:spPr bwMode="invGray">
          <a:xfrm>
            <a:off x="8347075" y="104775"/>
            <a:ext cx="6223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4784725" y="6465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accent2"/>
              </a:buClr>
              <a:buFont typeface="Wingdings" charset="0"/>
              <a:buNone/>
            </a:pPr>
            <a:endParaRPr lang="en-US" sz="2800"/>
          </a:p>
        </p:txBody>
      </p:sp>
      <p:sp>
        <p:nvSpPr>
          <p:cNvPr id="56325" name="Rectangle 8"/>
          <p:cNvSpPr>
            <a:spLocks noChangeArrowheads="1"/>
          </p:cNvSpPr>
          <p:nvPr/>
        </p:nvSpPr>
        <p:spPr bwMode="blackWhite">
          <a:xfrm>
            <a:off x="0" y="6775450"/>
            <a:ext cx="9144000" cy="8255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56326" name="Picture 19" descr="DB2_tex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7963"/>
            <a:ext cx="91455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5855" name="Rectangle 15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8328025" y="6624638"/>
            <a:ext cx="673100" cy="15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50000"/>
              </a:spcBef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1325F3-B234-AF4D-9B09-961FCCF81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63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8" y="635000"/>
            <a:ext cx="6173787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455738"/>
            <a:ext cx="5757863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6330" name="Group 24"/>
          <p:cNvGrpSpPr>
            <a:grpSpLocks/>
          </p:cNvGrpSpPr>
          <p:nvPr/>
        </p:nvGrpSpPr>
        <p:grpSpPr bwMode="auto">
          <a:xfrm>
            <a:off x="104775" y="144463"/>
            <a:ext cx="1438275" cy="168275"/>
            <a:chOff x="56" y="97"/>
            <a:chExt cx="807" cy="94"/>
          </a:xfrm>
        </p:grpSpPr>
        <p:sp>
          <p:nvSpPr>
            <p:cNvPr id="56332" name="Rectangle 15"/>
            <p:cNvSpPr>
              <a:spLocks noChangeArrowheads="1"/>
            </p:cNvSpPr>
            <p:nvPr userDrawn="1"/>
          </p:nvSpPr>
          <p:spPr bwMode="auto">
            <a:xfrm>
              <a:off x="56" y="97"/>
              <a:ext cx="807" cy="94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pic>
          <p:nvPicPr>
            <p:cNvPr id="56333" name="Picture 21" descr="Information Management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" y="117"/>
              <a:ext cx="684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6331" name="Object 29"/>
          <p:cNvGraphicFramePr>
            <a:graphicFrameLocks noChangeAspect="1"/>
          </p:cNvGraphicFramePr>
          <p:nvPr/>
        </p:nvGraphicFramePr>
        <p:xfrm>
          <a:off x="8340725" y="6107113"/>
          <a:ext cx="6286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03" name="Photo Editor Photo" r:id="rId18" imgW="628571" imgH="304923" progId="MSPhotoEd.3">
                  <p:embed/>
                </p:oleObj>
              </mc:Choice>
              <mc:Fallback>
                <p:oleObj name="Photo Editor Photo" r:id="rId18" imgW="628571" imgH="304923" progId="MSPhotoEd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0725" y="6107113"/>
                        <a:ext cx="6286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6596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</p:sldLayoutIdLst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 i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227013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tx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682625" indent="-223838" algn="l" rtl="0" eaLnBrk="0" fontAlgn="base" hangingPunct="0">
        <a:lnSpc>
          <a:spcPct val="95000"/>
        </a:lnSpc>
        <a:spcBef>
          <a:spcPct val="3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912813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>
          <a:solidFill>
            <a:schemeClr val="tx1"/>
          </a:solidFill>
          <a:latin typeface="+mn-lt"/>
          <a:ea typeface="Arial" charset="0"/>
          <a:cs typeface="+mn-cs"/>
        </a:defRPr>
      </a:lvl4pPr>
      <a:lvl5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ea typeface="Arial" charset="0"/>
          <a:cs typeface="+mn-cs"/>
        </a:defRPr>
      </a:lvl5pPr>
      <a:lvl6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6pPr>
      <a:lvl7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7pPr>
      <a:lvl8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8pPr>
      <a:lvl9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&gt;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D1AB93B5-E55D-484A-B01C-E5FA5536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7" r:id="rId1"/>
    <p:sldLayoutId id="2147486598" r:id="rId2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2A08901-86B0-BB4B-8F00-57C0A248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9" r:id="rId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FF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339725"/>
            <a:ext cx="82264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4"/>
            <a:r>
              <a:rPr lang="en-US"/>
              <a:t>Sixth Outline Level</a:t>
            </a:r>
          </a:p>
          <a:p>
            <a:pPr lvl="4"/>
            <a:r>
              <a:rPr lang="en-US"/>
              <a:t>Seventh Outline Level</a:t>
            </a:r>
          </a:p>
          <a:p>
            <a:pPr lvl="4"/>
            <a:r>
              <a:rPr lang="en-US"/>
              <a:t>Eighth Outline Level</a:t>
            </a:r>
          </a:p>
          <a:p>
            <a:pPr lvl="4"/>
            <a:r>
              <a:rPr lang="en-US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91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smtClean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3124200" y="6229350"/>
            <a:ext cx="2130425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9989" tIns="46794" rIns="89989" bIns="46794" numCol="1" anchor="t" anchorCtr="0" compatLnSpc="1">
            <a:prstTxWarp prst="textNoShape">
              <a:avLst/>
            </a:prstTxWarp>
          </a:bodyPr>
          <a:lstStyle>
            <a:lvl1pPr algn="r" defTabSz="457196">
              <a:buClr>
                <a:srgbClr val="000000"/>
              </a:buClr>
              <a:buSzPct val="100000"/>
              <a:buFont typeface="Times New Roman" charset="0"/>
              <a:buNone/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327130F-3192-1A43-812B-8C0CEA7FF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5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4" r:id="rId1"/>
    <p:sldLayoutId id="2147486645" r:id="rId2"/>
    <p:sldLayoutId id="2147486646" r:id="rId3"/>
    <p:sldLayoutId id="2147486647" r:id="rId4"/>
    <p:sldLayoutId id="2147486648" r:id="rId5"/>
    <p:sldLayoutId id="2147486649" r:id="rId6"/>
    <p:sldLayoutId id="2147486650" r:id="rId7"/>
    <p:sldLayoutId id="2147486651" r:id="rId8"/>
    <p:sldLayoutId id="2147486652" r:id="rId9"/>
    <p:sldLayoutId id="2147486653" r:id="rId10"/>
    <p:sldLayoutId id="2147486654" r:id="rId11"/>
    <p:sldLayoutId id="2147486655" r:id="rId12"/>
    <p:sldLayoutId id="2147486656" r:id="rId13"/>
  </p:sldLayoutIdLst>
  <p:hf sldNum="0" hdr="0" ftr="0" dt="0"/>
  <p:txStyles>
    <p:titleStyle>
      <a:lvl1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/>
          <a:ea typeface="ＭＳ Ｐゴシック" charset="-128"/>
          <a:cs typeface="Arial"/>
        </a:defRPr>
      </a:lvl1pPr>
      <a:lvl2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2pPr>
      <a:lvl3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3pPr>
      <a:lvl4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4pPr>
      <a:lvl5pPr algn="l" defTabSz="45561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000" b="1">
          <a:solidFill>
            <a:srgbClr val="161645"/>
          </a:solidFill>
          <a:latin typeface="Arial" charset="0"/>
          <a:ea typeface="ＭＳ Ｐゴシック" charset="-128"/>
          <a:cs typeface="Arial" charset="0"/>
        </a:defRPr>
      </a:lvl5pPr>
      <a:lvl6pPr marL="2514575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6pPr>
      <a:lvl7pPr marL="2971770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7pPr>
      <a:lvl8pPr marL="3428966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8pPr>
      <a:lvl9pPr marL="3886161" indent="-228597" algn="l" defTabSz="45719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800">
          <a:solidFill>
            <a:srgbClr val="161645"/>
          </a:solidFill>
          <a:latin typeface="Gill Sans MT" pitchFamily="32" charset="0"/>
          <a:cs typeface="Arial" charset="0"/>
        </a:defRPr>
      </a:lvl9pPr>
    </p:titleStyle>
    <p:bodyStyle>
      <a:lvl1pPr marL="341313" indent="-341313" algn="l" defTabSz="455613" rtl="0" eaLnBrk="0" fontAlgn="base" hangingPunct="0">
        <a:spcBef>
          <a:spcPts val="9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800" b="1">
          <a:solidFill>
            <a:srgbClr val="00264D"/>
          </a:solidFill>
          <a:latin typeface="Arial"/>
          <a:ea typeface="ＭＳ Ｐゴシック" charset="-128"/>
          <a:cs typeface="Arial"/>
        </a:defRPr>
      </a:lvl1pPr>
      <a:lvl2pPr marL="741363" indent="-284163" algn="l" defTabSz="45561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2pPr>
      <a:lvl3pPr marL="1141413" indent="-227013" algn="l" defTabSz="45561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•"/>
        <a:defRPr sz="2400" b="1">
          <a:solidFill>
            <a:srgbClr val="00264D"/>
          </a:solidFill>
          <a:latin typeface="Arial"/>
          <a:ea typeface="ＭＳ Ｐゴシック" charset="-128"/>
          <a:cs typeface="Arial"/>
        </a:defRPr>
      </a:lvl3pPr>
      <a:lvl4pPr marL="15986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–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4pPr>
      <a:lvl5pPr marL="2055813" indent="-227013" algn="l" defTabSz="45561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200" b="1">
          <a:solidFill>
            <a:srgbClr val="00264D"/>
          </a:solidFill>
          <a:latin typeface="Arial"/>
          <a:ea typeface="ＭＳ Ｐゴシック" charset="-128"/>
          <a:cs typeface="Arial"/>
        </a:defRPr>
      </a:lvl5pPr>
      <a:lvl6pPr marL="2514575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6pPr>
      <a:lvl7pPr marL="2971770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7pPr>
      <a:lvl8pPr marL="3428966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8pPr>
      <a:lvl9pPr marL="3886161" indent="-228597" algn="l" defTabSz="457196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6B6B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hyperlink" Target="http://images.google.com/imgres?imgurl=http://ladyfi.files.wordpress.com/2008/08/yellow_onion1.jpg&amp;imgrefurl=http://ladyfi.wordpress.com/2008/08/&amp;usg=__bMpWzxT83mzmMivtWIJBWFsmqn8=&amp;h=1709&amp;w=1565&amp;sz=192&amp;hl=en&amp;start=2&amp;tbnid=aX81ivwqWfr4JM:&amp;tbnh=150&amp;tbnw=137&amp;prev=/images?q=onion&amp;gbv=2&amp;hl=en&amp;sa=G" TargetMode="External"/><Relationship Id="rId3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NULL" TargetMode="External"/><Relationship Id="rId3" Type="http://schemas.openxmlformats.org/officeDocument/2006/relationships/hyperlink" Target="http://a.com/dog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Relationship Id="rId3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hyperlink" Target="http://www.cs.duke.edu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Relationship Id="rId2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Relationship Id="rId3" Type="http://schemas.openxmlformats.org/officeDocument/2006/relationships/hyperlink" Target="http://www.fmc-modeling.org/projects/apach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hyperlink" Target="http://www.fmc-modeling.org/projects/apache" TargetMode="External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emf"/><Relationship Id="rId3" Type="http://schemas.openxmlformats.org/officeDocument/2006/relationships/image" Target="../media/image6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-381000" y="1600200"/>
            <a:ext cx="944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200" b="1">
                <a:solidFill>
                  <a:srgbClr val="161645"/>
                </a:solidFill>
                <a:latin typeface="Calibri" charset="0"/>
              </a:rPr>
              <a:t>Servers</a:t>
            </a:r>
          </a:p>
        </p:txBody>
      </p:sp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152400" y="3810000"/>
            <a:ext cx="845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Jeff Chase</a:t>
            </a:r>
          </a:p>
          <a:p>
            <a:pPr algn="ctr" eaLnBrk="1" hangingPunct="1">
              <a:spcBef>
                <a:spcPts val="7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b="1">
                <a:solidFill>
                  <a:srgbClr val="161645"/>
                </a:solidFill>
                <a:latin typeface="Calibri" charset="0"/>
              </a:rPr>
              <a:t>Duke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utoShape 10"/>
          <p:cNvSpPr>
            <a:spLocks noChangeArrowheads="1"/>
          </p:cNvSpPr>
          <p:nvPr/>
        </p:nvSpPr>
        <p:spPr bwMode="auto">
          <a:xfrm>
            <a:off x="2667000" y="1828800"/>
            <a:ext cx="4953000" cy="26670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2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Unix </a:t>
            </a:r>
            <a:r>
              <a:rPr lang="en-US" dirty="0" smtClean="0">
                <a:latin typeface="Arial" charset="0"/>
                <a:ea typeface="ＭＳ Ｐゴシック" charset="0"/>
              </a:rPr>
              <a:t>“file descriptors” </a:t>
            </a:r>
            <a:r>
              <a:rPr lang="en-US" dirty="0">
                <a:latin typeface="Arial" charset="0"/>
                <a:ea typeface="ＭＳ Ｐゴシック" charset="0"/>
              </a:rPr>
              <a:t>i</a:t>
            </a:r>
            <a:r>
              <a:rPr lang="en-US" dirty="0" smtClean="0">
                <a:latin typeface="Arial" charset="0"/>
                <a:ea typeface="ＭＳ Ｐゴシック" charset="0"/>
              </a:rPr>
              <a:t>llustrated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979971" name="Text Box 3"/>
          <p:cNvSpPr txBox="1">
            <a:spLocks noChangeArrowheads="1"/>
          </p:cNvSpPr>
          <p:nvPr/>
        </p:nvSpPr>
        <p:spPr bwMode="auto">
          <a:xfrm>
            <a:off x="838200" y="1447800"/>
            <a:ext cx="15249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user space</a:t>
            </a:r>
            <a:endParaRPr lang="en-US" sz="2000" dirty="0"/>
          </a:p>
        </p:txBody>
      </p:sp>
      <p:grpSp>
        <p:nvGrpSpPr>
          <p:cNvPr id="192515" name="Group 5"/>
          <p:cNvGrpSpPr>
            <a:grpSpLocks/>
          </p:cNvGrpSpPr>
          <p:nvPr/>
        </p:nvGrpSpPr>
        <p:grpSpPr bwMode="auto">
          <a:xfrm>
            <a:off x="3297238" y="2028825"/>
            <a:ext cx="120650" cy="1019175"/>
            <a:chOff x="3171" y="2705"/>
            <a:chExt cx="46" cy="390"/>
          </a:xfrm>
        </p:grpSpPr>
        <p:grpSp>
          <p:nvGrpSpPr>
            <p:cNvPr id="192554" name="Group 6"/>
            <p:cNvGrpSpPr>
              <a:grpSpLocks/>
            </p:cNvGrpSpPr>
            <p:nvPr/>
          </p:nvGrpSpPr>
          <p:grpSpPr bwMode="auto">
            <a:xfrm>
              <a:off x="3171" y="2900"/>
              <a:ext cx="46" cy="195"/>
              <a:chOff x="1296" y="1104"/>
              <a:chExt cx="96" cy="96"/>
            </a:xfrm>
          </p:grpSpPr>
          <p:grpSp>
            <p:nvGrpSpPr>
              <p:cNvPr id="192562" name="Group 7"/>
              <p:cNvGrpSpPr>
                <a:grpSpLocks/>
              </p:cNvGrpSpPr>
              <p:nvPr/>
            </p:nvGrpSpPr>
            <p:grpSpPr bwMode="auto">
              <a:xfrm>
                <a:off x="1296" y="1152"/>
                <a:ext cx="96" cy="48"/>
                <a:chOff x="1296" y="1152"/>
                <a:chExt cx="96" cy="96"/>
              </a:xfrm>
            </p:grpSpPr>
            <p:sp>
              <p:nvSpPr>
                <p:cNvPr id="979976" name="AutoShape 8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79977" name="AutoShape 9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563" name="Group 10"/>
              <p:cNvGrpSpPr>
                <a:grpSpLocks/>
              </p:cNvGrpSpPr>
              <p:nvPr/>
            </p:nvGrpSpPr>
            <p:grpSpPr bwMode="auto">
              <a:xfrm>
                <a:off x="1296" y="1104"/>
                <a:ext cx="96" cy="48"/>
                <a:chOff x="1296" y="1152"/>
                <a:chExt cx="96" cy="96"/>
              </a:xfrm>
            </p:grpSpPr>
            <p:sp>
              <p:nvSpPr>
                <p:cNvPr id="979979" name="AutoShape 11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79980" name="AutoShape 12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92555" name="Group 13"/>
            <p:cNvGrpSpPr>
              <a:grpSpLocks/>
            </p:cNvGrpSpPr>
            <p:nvPr/>
          </p:nvGrpSpPr>
          <p:grpSpPr bwMode="auto">
            <a:xfrm>
              <a:off x="3171" y="2705"/>
              <a:ext cx="46" cy="195"/>
              <a:chOff x="1296" y="1104"/>
              <a:chExt cx="96" cy="96"/>
            </a:xfrm>
          </p:grpSpPr>
          <p:grpSp>
            <p:nvGrpSpPr>
              <p:cNvPr id="192556" name="Group 14"/>
              <p:cNvGrpSpPr>
                <a:grpSpLocks/>
              </p:cNvGrpSpPr>
              <p:nvPr/>
            </p:nvGrpSpPr>
            <p:grpSpPr bwMode="auto">
              <a:xfrm>
                <a:off x="1296" y="1152"/>
                <a:ext cx="96" cy="48"/>
                <a:chOff x="1296" y="1152"/>
                <a:chExt cx="96" cy="96"/>
              </a:xfrm>
            </p:grpSpPr>
            <p:sp>
              <p:nvSpPr>
                <p:cNvPr id="979983" name="AutoShape 15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79984" name="AutoShape 16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557" name="Group 17"/>
              <p:cNvGrpSpPr>
                <a:grpSpLocks/>
              </p:cNvGrpSpPr>
              <p:nvPr/>
            </p:nvGrpSpPr>
            <p:grpSpPr bwMode="auto">
              <a:xfrm>
                <a:off x="1296" y="1104"/>
                <a:ext cx="96" cy="48"/>
                <a:chOff x="1296" y="1152"/>
                <a:chExt cx="96" cy="96"/>
              </a:xfrm>
            </p:grpSpPr>
            <p:sp>
              <p:nvSpPr>
                <p:cNvPr id="979986" name="AutoShape 18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79987" name="AutoShape 19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chemeClr val="accent1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</p:grpSp>
      </p:grpSp>
      <p:grpSp>
        <p:nvGrpSpPr>
          <p:cNvPr id="5" name="Group 4"/>
          <p:cNvGrpSpPr/>
          <p:nvPr/>
        </p:nvGrpSpPr>
        <p:grpSpPr>
          <a:xfrm>
            <a:off x="1066800" y="1828800"/>
            <a:ext cx="1219200" cy="2666999"/>
            <a:chOff x="1289050" y="2270125"/>
            <a:chExt cx="695325" cy="973138"/>
          </a:xfrm>
        </p:grpSpPr>
        <p:sp>
          <p:nvSpPr>
            <p:cNvPr id="979989" name="AutoShape 21"/>
            <p:cNvSpPr>
              <a:spLocks noChangeArrowheads="1"/>
            </p:cNvSpPr>
            <p:nvPr/>
          </p:nvSpPr>
          <p:spPr bwMode="auto">
            <a:xfrm>
              <a:off x="1289050" y="2270125"/>
              <a:ext cx="695325" cy="193675"/>
            </a:xfrm>
            <a:prstGeom prst="flowChartProcess">
              <a:avLst/>
            </a:prstGeom>
            <a:solidFill>
              <a:srgbClr val="3366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79990" name="AutoShape 22"/>
            <p:cNvSpPr>
              <a:spLocks noChangeArrowheads="1"/>
            </p:cNvSpPr>
            <p:nvPr/>
          </p:nvSpPr>
          <p:spPr bwMode="auto">
            <a:xfrm>
              <a:off x="1289050" y="2463800"/>
              <a:ext cx="695325" cy="195263"/>
            </a:xfrm>
            <a:prstGeom prst="flowChartProcess">
              <a:avLst/>
            </a:prstGeom>
            <a:solidFill>
              <a:srgbClr val="00808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400"/>
            </a:p>
          </p:txBody>
        </p:sp>
        <p:sp>
          <p:nvSpPr>
            <p:cNvPr id="979991" name="AutoShape 23"/>
            <p:cNvSpPr>
              <a:spLocks noChangeArrowheads="1"/>
            </p:cNvSpPr>
            <p:nvPr/>
          </p:nvSpPr>
          <p:spPr bwMode="auto">
            <a:xfrm>
              <a:off x="1289050" y="2659063"/>
              <a:ext cx="695325" cy="236537"/>
            </a:xfrm>
            <a:prstGeom prst="flowChartProcess">
              <a:avLst/>
            </a:prstGeom>
            <a:solidFill>
              <a:srgbClr val="6666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9992" name="AutoShape 24"/>
            <p:cNvSpPr>
              <a:spLocks noChangeArrowheads="1"/>
            </p:cNvSpPr>
            <p:nvPr/>
          </p:nvSpPr>
          <p:spPr bwMode="auto">
            <a:xfrm>
              <a:off x="1289050" y="2852738"/>
              <a:ext cx="695325" cy="196850"/>
            </a:xfrm>
            <a:prstGeom prst="flowChartProcess">
              <a:avLst/>
            </a:prstGeom>
            <a:solidFill>
              <a:srgbClr val="96969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979993" name="AutoShape 25"/>
            <p:cNvSpPr>
              <a:spLocks noChangeArrowheads="1"/>
            </p:cNvSpPr>
            <p:nvPr/>
          </p:nvSpPr>
          <p:spPr bwMode="auto">
            <a:xfrm>
              <a:off x="1289050" y="3049588"/>
              <a:ext cx="695325" cy="193675"/>
            </a:xfrm>
            <a:prstGeom prst="flowChartProcess">
              <a:avLst/>
            </a:prstGeom>
            <a:solidFill>
              <a:srgbClr val="9933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 anchorCtr="1"/>
            <a:lstStyle/>
            <a:p>
              <a:pPr algn="ctr">
                <a:defRPr/>
              </a:pPr>
              <a:endParaRPr lang="en-US" sz="1600"/>
            </a:p>
          </p:txBody>
        </p:sp>
      </p:grpSp>
      <p:sp>
        <p:nvSpPr>
          <p:cNvPr id="979994" name="Line 26"/>
          <p:cNvSpPr>
            <a:spLocks noChangeShapeType="1"/>
          </p:cNvSpPr>
          <p:nvPr/>
        </p:nvSpPr>
        <p:spPr bwMode="auto">
          <a:xfrm>
            <a:off x="2667000" y="1828800"/>
            <a:ext cx="0" cy="2667000"/>
          </a:xfrm>
          <a:prstGeom prst="line">
            <a:avLst/>
          </a:prstGeom>
          <a:noFill/>
          <a:ln w="57150" cmpd="sng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79997" name="Rectangle 29"/>
          <p:cNvSpPr>
            <a:spLocks noChangeArrowheads="1"/>
          </p:cNvSpPr>
          <p:nvPr/>
        </p:nvSpPr>
        <p:spPr bwMode="auto">
          <a:xfrm>
            <a:off x="6405563" y="2952750"/>
            <a:ext cx="1004887" cy="401638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socket</a:t>
            </a:r>
            <a:endParaRPr lang="en-US" sz="3200" b="1" dirty="0">
              <a:solidFill>
                <a:srgbClr val="000000"/>
              </a:solidFill>
            </a:endParaRPr>
          </a:p>
        </p:txBody>
      </p:sp>
      <p:cxnSp>
        <p:nvCxnSpPr>
          <p:cNvPr id="979998" name="AutoShape 30"/>
          <p:cNvCxnSpPr>
            <a:cxnSpLocks noChangeShapeType="1"/>
            <a:stCxn id="980019" idx="3"/>
          </p:cNvCxnSpPr>
          <p:nvPr/>
        </p:nvCxnSpPr>
        <p:spPr bwMode="auto">
          <a:xfrm flipV="1">
            <a:off x="5443538" y="2085975"/>
            <a:ext cx="962025" cy="381994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9999" name="AutoShape 31"/>
          <p:cNvCxnSpPr>
            <a:cxnSpLocks noChangeShapeType="1"/>
            <a:stCxn id="980012" idx="3"/>
            <a:endCxn id="979997" idx="1"/>
          </p:cNvCxnSpPr>
          <p:nvPr/>
        </p:nvCxnSpPr>
        <p:spPr bwMode="auto">
          <a:xfrm flipV="1">
            <a:off x="5443538" y="3153569"/>
            <a:ext cx="962025" cy="138313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0000" name="AutoShape 32"/>
          <p:cNvCxnSpPr>
            <a:cxnSpLocks noChangeShapeType="1"/>
            <a:stCxn id="980016" idx="3"/>
          </p:cNvCxnSpPr>
          <p:nvPr/>
        </p:nvCxnSpPr>
        <p:spPr bwMode="auto">
          <a:xfrm flipV="1">
            <a:off x="5443538" y="2619375"/>
            <a:ext cx="962025" cy="260551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0001" name="Text Box 33"/>
          <p:cNvSpPr txBox="1">
            <a:spLocks noChangeArrowheads="1"/>
          </p:cNvSpPr>
          <p:nvPr/>
        </p:nvSpPr>
        <p:spPr bwMode="auto">
          <a:xfrm>
            <a:off x="2633393" y="2990850"/>
            <a:ext cx="153882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p</a:t>
            </a:r>
            <a:r>
              <a:rPr lang="en-US" sz="2000" dirty="0" smtClean="0">
                <a:solidFill>
                  <a:srgbClr val="000000"/>
                </a:solidFill>
              </a:rPr>
              <a:t>er-process</a:t>
            </a:r>
            <a:endParaRPr lang="en-US" sz="20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descriptor</a:t>
            </a:r>
          </a:p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</a:rPr>
              <a:t>table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980002" name="Text Box 34"/>
          <p:cNvSpPr txBox="1">
            <a:spLocks noChangeArrowheads="1"/>
          </p:cNvSpPr>
          <p:nvPr/>
        </p:nvSpPr>
        <p:spPr bwMode="auto">
          <a:xfrm>
            <a:off x="2740025" y="1465263"/>
            <a:ext cx="1738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k</a:t>
            </a:r>
            <a:r>
              <a:rPr lang="en-US" sz="2000" b="1" dirty="0" smtClean="0"/>
              <a:t>ernel space</a:t>
            </a:r>
            <a:endParaRPr lang="en-US" sz="2000" dirty="0"/>
          </a:p>
        </p:txBody>
      </p:sp>
      <p:sp>
        <p:nvSpPr>
          <p:cNvPr id="980003" name="Oval 35"/>
          <p:cNvSpPr>
            <a:spLocks noChangeArrowheads="1"/>
          </p:cNvSpPr>
          <p:nvPr/>
        </p:nvSpPr>
        <p:spPr bwMode="auto">
          <a:xfrm>
            <a:off x="6865938" y="3962400"/>
            <a:ext cx="133350" cy="1238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80004" name="Oval 36"/>
          <p:cNvSpPr>
            <a:spLocks noChangeArrowheads="1"/>
          </p:cNvSpPr>
          <p:nvPr/>
        </p:nvSpPr>
        <p:spPr bwMode="auto">
          <a:xfrm>
            <a:off x="6865938" y="4213225"/>
            <a:ext cx="133350" cy="123825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92534" name="Group 38"/>
          <p:cNvGrpSpPr>
            <a:grpSpLocks/>
          </p:cNvGrpSpPr>
          <p:nvPr/>
        </p:nvGrpSpPr>
        <p:grpSpPr bwMode="auto">
          <a:xfrm>
            <a:off x="4940300" y="2159000"/>
            <a:ext cx="503238" cy="1647825"/>
            <a:chOff x="3171" y="2705"/>
            <a:chExt cx="46" cy="390"/>
          </a:xfrm>
        </p:grpSpPr>
        <p:grpSp>
          <p:nvGrpSpPr>
            <p:cNvPr id="192540" name="Group 39"/>
            <p:cNvGrpSpPr>
              <a:grpSpLocks/>
            </p:cNvGrpSpPr>
            <p:nvPr/>
          </p:nvGrpSpPr>
          <p:grpSpPr bwMode="auto">
            <a:xfrm>
              <a:off x="3171" y="2900"/>
              <a:ext cx="46" cy="195"/>
              <a:chOff x="1296" y="1104"/>
              <a:chExt cx="96" cy="96"/>
            </a:xfrm>
          </p:grpSpPr>
          <p:grpSp>
            <p:nvGrpSpPr>
              <p:cNvPr id="192548" name="Group 40"/>
              <p:cNvGrpSpPr>
                <a:grpSpLocks/>
              </p:cNvGrpSpPr>
              <p:nvPr/>
            </p:nvGrpSpPr>
            <p:grpSpPr bwMode="auto">
              <a:xfrm>
                <a:off x="1296" y="1152"/>
                <a:ext cx="96" cy="48"/>
                <a:chOff x="1296" y="1152"/>
                <a:chExt cx="96" cy="96"/>
              </a:xfrm>
            </p:grpSpPr>
            <p:sp>
              <p:nvSpPr>
                <p:cNvPr id="980009" name="AutoShape 41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80010" name="AutoShape 42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549" name="Group 43"/>
              <p:cNvGrpSpPr>
                <a:grpSpLocks/>
              </p:cNvGrpSpPr>
              <p:nvPr/>
            </p:nvGrpSpPr>
            <p:grpSpPr bwMode="auto">
              <a:xfrm>
                <a:off x="1296" y="1104"/>
                <a:ext cx="96" cy="48"/>
                <a:chOff x="1296" y="1152"/>
                <a:chExt cx="96" cy="96"/>
              </a:xfrm>
            </p:grpSpPr>
            <p:sp>
              <p:nvSpPr>
                <p:cNvPr id="980012" name="AutoShape 44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80013" name="AutoShape 45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</p:grpSp>
        <p:grpSp>
          <p:nvGrpSpPr>
            <p:cNvPr id="192541" name="Group 46"/>
            <p:cNvGrpSpPr>
              <a:grpSpLocks/>
            </p:cNvGrpSpPr>
            <p:nvPr/>
          </p:nvGrpSpPr>
          <p:grpSpPr bwMode="auto">
            <a:xfrm>
              <a:off x="3171" y="2705"/>
              <a:ext cx="46" cy="195"/>
              <a:chOff x="1296" y="1104"/>
              <a:chExt cx="96" cy="96"/>
            </a:xfrm>
          </p:grpSpPr>
          <p:grpSp>
            <p:nvGrpSpPr>
              <p:cNvPr id="192542" name="Group 47"/>
              <p:cNvGrpSpPr>
                <a:grpSpLocks/>
              </p:cNvGrpSpPr>
              <p:nvPr/>
            </p:nvGrpSpPr>
            <p:grpSpPr bwMode="auto">
              <a:xfrm>
                <a:off x="1296" y="1152"/>
                <a:ext cx="96" cy="48"/>
                <a:chOff x="1296" y="1152"/>
                <a:chExt cx="96" cy="96"/>
              </a:xfrm>
            </p:grpSpPr>
            <p:sp>
              <p:nvSpPr>
                <p:cNvPr id="980016" name="AutoShape 48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80017" name="AutoShape 49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  <p:grpSp>
            <p:nvGrpSpPr>
              <p:cNvPr id="192543" name="Group 50"/>
              <p:cNvGrpSpPr>
                <a:grpSpLocks/>
              </p:cNvGrpSpPr>
              <p:nvPr/>
            </p:nvGrpSpPr>
            <p:grpSpPr bwMode="auto">
              <a:xfrm>
                <a:off x="1296" y="1104"/>
                <a:ext cx="96" cy="48"/>
                <a:chOff x="1296" y="1152"/>
                <a:chExt cx="96" cy="96"/>
              </a:xfrm>
            </p:grpSpPr>
            <p:sp>
              <p:nvSpPr>
                <p:cNvPr id="980019" name="AutoShape 51"/>
                <p:cNvSpPr>
                  <a:spLocks noChangeArrowheads="1"/>
                </p:cNvSpPr>
                <p:nvPr/>
              </p:nvSpPr>
              <p:spPr bwMode="auto">
                <a:xfrm>
                  <a:off x="1296" y="1200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  <p:sp>
              <p:nvSpPr>
                <p:cNvPr id="980020" name="AutoShape 52"/>
                <p:cNvSpPr>
                  <a:spLocks noChangeArrowheads="1"/>
                </p:cNvSpPr>
                <p:nvPr/>
              </p:nvSpPr>
              <p:spPr bwMode="auto">
                <a:xfrm>
                  <a:off x="1296" y="1152"/>
                  <a:ext cx="96" cy="48"/>
                </a:xfrm>
                <a:prstGeom prst="flowChartProcess">
                  <a:avLst/>
                </a:prstGeom>
                <a:solidFill>
                  <a:srgbClr val="C0C0C0"/>
                </a:solidFill>
                <a:ln w="317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200"/>
                </a:p>
              </p:txBody>
            </p:sp>
          </p:grpSp>
        </p:grpSp>
      </p:grpSp>
      <p:cxnSp>
        <p:nvCxnSpPr>
          <p:cNvPr id="980021" name="AutoShape 53"/>
          <p:cNvCxnSpPr>
            <a:cxnSpLocks noChangeShapeType="1"/>
            <a:stCxn id="979987" idx="3"/>
            <a:endCxn id="980012" idx="1"/>
          </p:cNvCxnSpPr>
          <p:nvPr/>
        </p:nvCxnSpPr>
        <p:spPr bwMode="auto">
          <a:xfrm>
            <a:off x="3417888" y="2093913"/>
            <a:ext cx="1522412" cy="1198562"/>
          </a:xfrm>
          <a:prstGeom prst="curvedConnector3">
            <a:avLst>
              <a:gd name="adj1" fmla="val 4994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80022" name="Text Box 54"/>
          <p:cNvSpPr txBox="1">
            <a:spLocks noChangeArrowheads="1"/>
          </p:cNvSpPr>
          <p:nvPr/>
        </p:nvSpPr>
        <p:spPr bwMode="auto">
          <a:xfrm>
            <a:off x="4087812" y="3810000"/>
            <a:ext cx="20843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8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“open </a:t>
            </a:r>
            <a:r>
              <a:rPr lang="en-US" sz="2000" dirty="0">
                <a:solidFill>
                  <a:srgbClr val="000000"/>
                </a:solidFill>
              </a:rPr>
              <a:t>file </a:t>
            </a:r>
            <a:r>
              <a:rPr lang="en-US" sz="2000" dirty="0" smtClean="0">
                <a:solidFill>
                  <a:srgbClr val="000000"/>
                </a:solidFill>
              </a:rPr>
              <a:t>table”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980024" name="Rectangle 56"/>
          <p:cNvSpPr>
            <a:spLocks noChangeArrowheads="1"/>
          </p:cNvSpPr>
          <p:nvPr/>
        </p:nvSpPr>
        <p:spPr bwMode="auto">
          <a:xfrm>
            <a:off x="7543800" y="2362200"/>
            <a:ext cx="1474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1600" u="sng" dirty="0">
                <a:solidFill>
                  <a:schemeClr val="hlink"/>
                </a:solidFill>
              </a:rPr>
              <a:t>Disclaimer</a:t>
            </a:r>
            <a:r>
              <a:rPr lang="en-US" sz="1600" dirty="0">
                <a:solidFill>
                  <a:schemeClr val="hlink"/>
                </a:solidFill>
              </a:rPr>
              <a:t>: this drawing is </a:t>
            </a:r>
            <a:r>
              <a:rPr lang="en-US" sz="1600" dirty="0" smtClean="0">
                <a:solidFill>
                  <a:schemeClr val="hlink"/>
                </a:solidFill>
              </a:rPr>
              <a:t>oversimplified</a:t>
            </a:r>
            <a:endParaRPr lang="en-US" sz="1800" dirty="0">
              <a:solidFill>
                <a:schemeClr val="hlink"/>
              </a:solidFill>
            </a:endParaRPr>
          </a:p>
        </p:txBody>
      </p:sp>
      <p:sp>
        <p:nvSpPr>
          <p:cNvPr id="980025" name="Rectangle 57"/>
          <p:cNvSpPr>
            <a:spLocks noChangeArrowheads="1"/>
          </p:cNvSpPr>
          <p:nvPr/>
        </p:nvSpPr>
        <p:spPr bwMode="auto">
          <a:xfrm>
            <a:off x="609600" y="5504765"/>
            <a:ext cx="5681662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lvl="1">
              <a:defRPr/>
            </a:pPr>
            <a:endParaRPr lang="en-US" sz="2000" dirty="0" smtClean="0">
              <a:solidFill>
                <a:srgbClr val="000000"/>
              </a:solidFill>
            </a:endParaRPr>
          </a:p>
          <a:p>
            <a:pPr lvl="1"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cxnSp>
        <p:nvCxnSpPr>
          <p:cNvPr id="58" name="AutoShape 31"/>
          <p:cNvCxnSpPr>
            <a:cxnSpLocks noChangeShapeType="1"/>
            <a:stCxn id="980010" idx="3"/>
          </p:cNvCxnSpPr>
          <p:nvPr/>
        </p:nvCxnSpPr>
        <p:spPr bwMode="auto">
          <a:xfrm>
            <a:off x="5443538" y="3497860"/>
            <a:ext cx="974725" cy="188315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9988" name="AutoShape 20"/>
          <p:cNvCxnSpPr>
            <a:cxnSpLocks noChangeShapeType="1"/>
            <a:endCxn id="979987" idx="1"/>
          </p:cNvCxnSpPr>
          <p:nvPr/>
        </p:nvCxnSpPr>
        <p:spPr bwMode="auto">
          <a:xfrm flipV="1">
            <a:off x="1905000" y="2092524"/>
            <a:ext cx="1392238" cy="574476"/>
          </a:xfrm>
          <a:prstGeom prst="curvedConnector3">
            <a:avLst>
              <a:gd name="adj1" fmla="val 50000"/>
            </a:avLst>
          </a:prstGeom>
          <a:noFill/>
          <a:ln w="28575" cmpd="sng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5" name="Text Box 54"/>
          <p:cNvSpPr txBox="1">
            <a:spLocks noChangeArrowheads="1"/>
          </p:cNvSpPr>
          <p:nvPr/>
        </p:nvSpPr>
        <p:spPr bwMode="auto">
          <a:xfrm>
            <a:off x="3581400" y="2343150"/>
            <a:ext cx="1066800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defPPr>
              <a:defRPr lang="en-GB"/>
            </a:defPPr>
            <a:lvl1pPr algn="ctr">
              <a:buClr>
                <a:srgbClr val="000000"/>
              </a:buClr>
              <a:buSzPct val="100000"/>
              <a:buFont typeface="Times New Roman" charset="0"/>
              <a:buNone/>
              <a:defRPr sz="1800">
                <a:solidFill>
                  <a:prstClr val="white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pointer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33400" y="4876800"/>
            <a:ext cx="8458200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accent3"/>
                </a:solidFill>
              </a:rPr>
              <a:t>There’s no magic here: processes use </a:t>
            </a:r>
            <a:r>
              <a:rPr lang="en-US" sz="2000" b="1" kern="0" dirty="0" smtClean="0">
                <a:solidFill>
                  <a:schemeClr val="accent3"/>
                </a:solidFill>
              </a:rPr>
              <a:t>read/write </a:t>
            </a:r>
            <a:r>
              <a:rPr lang="en-US" sz="2000" kern="0" dirty="0" smtClean="0">
                <a:solidFill>
                  <a:schemeClr val="accent3"/>
                </a:solidFill>
              </a:rPr>
              <a:t>(and other </a:t>
            </a:r>
            <a:r>
              <a:rPr lang="en-US" sz="2000" kern="0" dirty="0" err="1" smtClean="0">
                <a:solidFill>
                  <a:schemeClr val="accent3"/>
                </a:solidFill>
              </a:rPr>
              <a:t>syscalls</a:t>
            </a:r>
            <a:r>
              <a:rPr lang="en-US" sz="2000" kern="0" dirty="0" smtClean="0">
                <a:solidFill>
                  <a:schemeClr val="accent3"/>
                </a:solidFill>
              </a:rPr>
              <a:t>) to operate on sockets, just like any Unix I/O object (“file”).  A socket can even be mapped onto </a:t>
            </a:r>
            <a:r>
              <a:rPr lang="en-US" sz="2000" b="1" kern="0" dirty="0" err="1" smtClean="0">
                <a:solidFill>
                  <a:schemeClr val="accent3"/>
                </a:solidFill>
              </a:rPr>
              <a:t>stdin</a:t>
            </a:r>
            <a:r>
              <a:rPr lang="en-US" sz="2000" kern="0" dirty="0" smtClean="0">
                <a:solidFill>
                  <a:schemeClr val="accent3"/>
                </a:solidFill>
              </a:rPr>
              <a:t> or </a:t>
            </a:r>
            <a:r>
              <a:rPr lang="en-US" sz="2000" b="1" kern="0" dirty="0" err="1" smtClean="0">
                <a:solidFill>
                  <a:schemeClr val="accent3"/>
                </a:solidFill>
              </a:rPr>
              <a:t>stdout</a:t>
            </a:r>
            <a:r>
              <a:rPr lang="en-US" sz="2000" kern="0" dirty="0" smtClean="0">
                <a:solidFill>
                  <a:schemeClr val="accent3"/>
                </a:solidFill>
              </a:rPr>
              <a:t>.</a:t>
            </a:r>
            <a:endParaRPr lang="en-US" sz="3600" b="1" kern="0" dirty="0">
              <a:solidFill>
                <a:schemeClr val="accent3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33400" y="5867400"/>
            <a:ext cx="84582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accent3"/>
                </a:solidFill>
              </a:rPr>
              <a:t>Deeper in the kernel, sockets are handled differently from files, pipes, etc.</a:t>
            </a:r>
          </a:p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 smtClean="0">
                <a:solidFill>
                  <a:schemeClr val="accent3"/>
                </a:solidFill>
              </a:rPr>
              <a:t>Sockets are the entry/exit point for the </a:t>
            </a:r>
            <a:r>
              <a:rPr lang="en-US" sz="2000" b="1" kern="0" dirty="0" smtClean="0">
                <a:solidFill>
                  <a:srgbClr val="651222"/>
                </a:solidFill>
              </a:rPr>
              <a:t>network protocol stack</a:t>
            </a:r>
            <a:r>
              <a:rPr lang="en-US" sz="2000" kern="0" dirty="0" smtClean="0">
                <a:solidFill>
                  <a:schemeClr val="accent3"/>
                </a:solidFill>
              </a:rPr>
              <a:t>.</a:t>
            </a:r>
            <a:endParaRPr lang="en-US" sz="3600" kern="0" dirty="0">
              <a:solidFill>
                <a:schemeClr val="accent3"/>
              </a:solidFill>
            </a:endParaRPr>
          </a:p>
        </p:txBody>
      </p:sp>
      <p:sp>
        <p:nvSpPr>
          <p:cNvPr id="62" name="Text Box 54"/>
          <p:cNvSpPr txBox="1">
            <a:spLocks noChangeArrowheads="1"/>
          </p:cNvSpPr>
          <p:nvPr/>
        </p:nvSpPr>
        <p:spPr bwMode="auto">
          <a:xfrm>
            <a:off x="2743200" y="2286000"/>
            <a:ext cx="533400" cy="369332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 type="none" w="sm" len="sm"/>
            <a:tailEnd type="none" w="sm" len="sm"/>
          </a:ln>
          <a:extLst/>
        </p:spPr>
        <p:txBody>
          <a:bodyPr wrap="none" anchor="ctr"/>
          <a:lstStyle>
            <a:defPPr>
              <a:defRPr lang="en-GB"/>
            </a:defPPr>
            <a:lvl1pPr algn="ctr">
              <a:buClr>
                <a:srgbClr val="000000"/>
              </a:buClr>
              <a:buSzPct val="100000"/>
              <a:buFont typeface="Times New Roman" charset="0"/>
              <a:buNone/>
              <a:defRPr sz="1800">
                <a:solidFill>
                  <a:prstClr val="white"/>
                </a:solidFill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 err="1" smtClean="0">
                <a:solidFill>
                  <a:schemeClr val="tx1"/>
                </a:solidFill>
              </a:rPr>
              <a:t>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>
            <a:off x="6405563" y="2419350"/>
            <a:ext cx="1004887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7F7F7F"/>
                </a:solidFill>
              </a:rPr>
              <a:t>pipe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>
            <a:off x="6405563" y="1885950"/>
            <a:ext cx="1004887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file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Rectangle 55"/>
          <p:cNvSpPr>
            <a:spLocks noChangeArrowheads="1"/>
          </p:cNvSpPr>
          <p:nvPr/>
        </p:nvSpPr>
        <p:spPr bwMode="auto">
          <a:xfrm>
            <a:off x="6418263" y="3486150"/>
            <a:ext cx="1004887" cy="400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000" dirty="0" err="1">
                <a:solidFill>
                  <a:srgbClr val="7F7F7F"/>
                </a:solidFill>
              </a:rPr>
              <a:t>tty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4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The network stack, simplified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741613" y="3175000"/>
            <a:ext cx="1284287" cy="6096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TCP/IP</a:t>
            </a: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3389313" y="27940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3389313" y="3784600"/>
            <a:ext cx="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2741613" y="2184400"/>
            <a:ext cx="1284287" cy="6096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741613" y="4165600"/>
            <a:ext cx="1284287" cy="6096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Network</a:t>
            </a:r>
          </a:p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adapter</a:t>
            </a:r>
          </a:p>
        </p:txBody>
      </p:sp>
      <p:sp>
        <p:nvSpPr>
          <p:cNvPr id="33" name="Line 8"/>
          <p:cNvSpPr>
            <a:spLocks noChangeShapeType="1"/>
          </p:cNvSpPr>
          <p:nvPr/>
        </p:nvSpPr>
        <p:spPr bwMode="auto">
          <a:xfrm>
            <a:off x="3389313" y="4775200"/>
            <a:ext cx="12700" cy="431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2627313" y="5207000"/>
            <a:ext cx="5448300" cy="355600"/>
          </a:xfrm>
          <a:prstGeom prst="roundRect">
            <a:avLst>
              <a:gd name="adj" fmla="val 16667"/>
            </a:avLst>
          </a:prstGeom>
          <a:solidFill>
            <a:srgbClr val="FF99CC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Global IP Internet</a:t>
            </a: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6627813" y="3175000"/>
            <a:ext cx="1284287" cy="6096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TCP/IP</a:t>
            </a: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7313613" y="2794000"/>
            <a:ext cx="1587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7" name="Line 12"/>
          <p:cNvSpPr>
            <a:spLocks noChangeShapeType="1"/>
          </p:cNvSpPr>
          <p:nvPr/>
        </p:nvSpPr>
        <p:spPr bwMode="auto">
          <a:xfrm>
            <a:off x="7313613" y="3784600"/>
            <a:ext cx="1587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6627813" y="2184400"/>
            <a:ext cx="1284287" cy="60960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</a:t>
            </a: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6627813" y="4165600"/>
            <a:ext cx="1284287" cy="609600"/>
          </a:xfrm>
          <a:prstGeom prst="rect">
            <a:avLst/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Network</a:t>
            </a:r>
          </a:p>
          <a:p>
            <a:pPr algn="ctr" defTabSz="9144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adapter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7313613" y="4775200"/>
            <a:ext cx="0" cy="419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2370138" y="1765300"/>
            <a:ext cx="2005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Internet client host</a:t>
            </a:r>
          </a:p>
        </p:txBody>
      </p: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6223000" y="1765300"/>
            <a:ext cx="2082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Internet server host</a:t>
            </a: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555625" y="2671763"/>
            <a:ext cx="18669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Sockets interface</a:t>
            </a:r>
          </a:p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(system calls)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369888" y="3660775"/>
            <a:ext cx="201453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Hardware interface</a:t>
            </a:r>
          </a:p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(interrupts)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4059238" y="2306638"/>
            <a:ext cx="11652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User code</a:t>
            </a: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4043363" y="3295650"/>
            <a:ext cx="1346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Kernel code</a:t>
            </a: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4114800" y="4164013"/>
            <a:ext cx="145097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Hardware</a:t>
            </a:r>
          </a:p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and firmware</a:t>
            </a:r>
          </a:p>
        </p:txBody>
      </p:sp>
      <p:sp>
        <p:nvSpPr>
          <p:cNvPr id="48" name="Line 23"/>
          <p:cNvSpPr>
            <a:spLocks noChangeShapeType="1"/>
          </p:cNvSpPr>
          <p:nvPr/>
        </p:nvSpPr>
        <p:spPr bwMode="auto">
          <a:xfrm>
            <a:off x="2436813" y="2959100"/>
            <a:ext cx="1968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2652713" y="2108200"/>
            <a:ext cx="1447800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0" name="Rectangle 25"/>
          <p:cNvSpPr>
            <a:spLocks noChangeArrowheads="1"/>
          </p:cNvSpPr>
          <p:nvPr/>
        </p:nvSpPr>
        <p:spPr bwMode="auto">
          <a:xfrm>
            <a:off x="6551613" y="2108200"/>
            <a:ext cx="1447800" cy="2819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>
            <a:off x="2424113" y="3962400"/>
            <a:ext cx="19685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202778" name="Picture 29" descr="tcpipi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46663"/>
            <a:ext cx="1103313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22"/>
          <p:cNvSpPr>
            <a:spLocks noChangeArrowheads="1"/>
          </p:cNvSpPr>
          <p:nvPr/>
        </p:nvSpPr>
        <p:spPr bwMode="auto">
          <a:xfrm>
            <a:off x="2057400" y="5791200"/>
            <a:ext cx="685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3367"/>
                </a:solidFill>
              </a:rPr>
              <a:t>Note</a:t>
            </a:r>
            <a:r>
              <a:rPr lang="en-US" sz="1600" dirty="0" smtClean="0">
                <a:solidFill>
                  <a:srgbClr val="003367"/>
                </a:solidFill>
              </a:rPr>
              <a:t>: the “protocol stack” should not be confused with a thread stack.  It’s a layering of software modules that implement </a:t>
            </a:r>
            <a:r>
              <a:rPr lang="en-US" sz="1600" b="1" dirty="0" smtClean="0">
                <a:solidFill>
                  <a:srgbClr val="651222"/>
                </a:solidFill>
              </a:rPr>
              <a:t>network protocols</a:t>
            </a:r>
            <a:r>
              <a:rPr lang="en-US" sz="1600" dirty="0" smtClean="0">
                <a:solidFill>
                  <a:srgbClr val="003367"/>
                </a:solidFill>
              </a:rPr>
              <a:t>: standard formats and rules for communicating with peers over a network.</a:t>
            </a:r>
            <a:endParaRPr lang="en-US" sz="1600" b="1" dirty="0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http://tbn1.google.com/images?q=tbn:aX81ivwqWfr4JM:http://ladyfi.files.wordpress.com/2008/08/yellow_onion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914400" cy="100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Network “protocol stack”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53200" y="1676400"/>
            <a:ext cx="2286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09600" y="1676400"/>
            <a:ext cx="2286000" cy="3886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68363" y="1955800"/>
            <a:ext cx="1798637" cy="1320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82277" name="Group 54"/>
          <p:cNvGrpSpPr>
            <a:grpSpLocks/>
          </p:cNvGrpSpPr>
          <p:nvPr/>
        </p:nvGrpSpPr>
        <p:grpSpPr bwMode="auto">
          <a:xfrm>
            <a:off x="1446213" y="2209800"/>
            <a:ext cx="642937" cy="693738"/>
            <a:chOff x="746" y="1181"/>
            <a:chExt cx="1430" cy="1360"/>
          </a:xfrm>
        </p:grpSpPr>
        <p:sp>
          <p:nvSpPr>
            <p:cNvPr id="182302" name="Freeform 55"/>
            <p:cNvSpPr>
              <a:spLocks/>
            </p:cNvSpPr>
            <p:nvPr/>
          </p:nvSpPr>
          <p:spPr bwMode="auto">
            <a:xfrm>
              <a:off x="745" y="1181"/>
              <a:ext cx="1432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5613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303" name="Freeform 56"/>
            <p:cNvSpPr>
              <a:spLocks/>
            </p:cNvSpPr>
            <p:nvPr/>
          </p:nvSpPr>
          <p:spPr bwMode="auto">
            <a:xfrm>
              <a:off x="745" y="1181"/>
              <a:ext cx="1432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5613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6811963" y="1955800"/>
            <a:ext cx="1798637" cy="1320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grpSp>
        <p:nvGrpSpPr>
          <p:cNvPr id="182279" name="Group 33"/>
          <p:cNvGrpSpPr>
            <a:grpSpLocks/>
          </p:cNvGrpSpPr>
          <p:nvPr/>
        </p:nvGrpSpPr>
        <p:grpSpPr bwMode="auto">
          <a:xfrm>
            <a:off x="7389813" y="2209800"/>
            <a:ext cx="644525" cy="693738"/>
            <a:chOff x="746" y="1181"/>
            <a:chExt cx="1430" cy="1360"/>
          </a:xfrm>
        </p:grpSpPr>
        <p:sp>
          <p:nvSpPr>
            <p:cNvPr id="182300" name="Freeform 34"/>
            <p:cNvSpPr>
              <a:spLocks/>
            </p:cNvSpPr>
            <p:nvPr/>
          </p:nvSpPr>
          <p:spPr bwMode="auto">
            <a:xfrm>
              <a:off x="745" y="1181"/>
              <a:ext cx="1431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5613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2301" name="Freeform 35"/>
            <p:cNvSpPr>
              <a:spLocks/>
            </p:cNvSpPr>
            <p:nvPr/>
          </p:nvSpPr>
          <p:spPr bwMode="auto">
            <a:xfrm>
              <a:off x="745" y="1181"/>
              <a:ext cx="1431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455613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2280" name="AutoShape 18"/>
          <p:cNvSpPr>
            <a:spLocks noChangeArrowheads="1"/>
          </p:cNvSpPr>
          <p:nvPr/>
        </p:nvSpPr>
        <p:spPr bwMode="auto">
          <a:xfrm>
            <a:off x="868363" y="3352800"/>
            <a:ext cx="1798637" cy="20574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5613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82281" name="Group 21"/>
          <p:cNvGrpSpPr>
            <a:grpSpLocks/>
          </p:cNvGrpSpPr>
          <p:nvPr/>
        </p:nvGrpSpPr>
        <p:grpSpPr bwMode="auto">
          <a:xfrm>
            <a:off x="1143000" y="3505200"/>
            <a:ext cx="1327150" cy="1671638"/>
            <a:chOff x="3505200" y="1524000"/>
            <a:chExt cx="2057400" cy="2590800"/>
          </a:xfrm>
        </p:grpSpPr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3505200" y="1524000"/>
              <a:ext cx="2057400" cy="610179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505200" y="2515541"/>
              <a:ext cx="2057400" cy="60771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3505200" y="3504621"/>
              <a:ext cx="2057400" cy="610179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4012167" y="213417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V="1">
              <a:off x="5028563" y="213417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4012167" y="312325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5028563" y="312325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</p:grpSp>
      <p:sp>
        <p:nvSpPr>
          <p:cNvPr id="182282" name="AutoShape 18"/>
          <p:cNvSpPr>
            <a:spLocks noChangeArrowheads="1"/>
          </p:cNvSpPr>
          <p:nvPr/>
        </p:nvSpPr>
        <p:spPr bwMode="auto">
          <a:xfrm>
            <a:off x="6811963" y="3352800"/>
            <a:ext cx="1798637" cy="20574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5613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182283" name="Group 30"/>
          <p:cNvGrpSpPr>
            <a:grpSpLocks/>
          </p:cNvGrpSpPr>
          <p:nvPr/>
        </p:nvGrpSpPr>
        <p:grpSpPr bwMode="auto">
          <a:xfrm>
            <a:off x="7086600" y="3505200"/>
            <a:ext cx="1327150" cy="1671638"/>
            <a:chOff x="3505200" y="1524000"/>
            <a:chExt cx="2057400" cy="2590800"/>
          </a:xfrm>
        </p:grpSpPr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3505200" y="1524000"/>
              <a:ext cx="2057400" cy="610179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>
              <a:off x="3505200" y="2515541"/>
              <a:ext cx="2057400" cy="607718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3505200" y="3504621"/>
              <a:ext cx="2057400" cy="610179"/>
            </a:xfrm>
            <a:prstGeom prst="rect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000000"/>
                </a:solidFill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4012167" y="213417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5028563" y="213417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4012167" y="312325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 flipV="1">
              <a:off x="5028563" y="3123259"/>
              <a:ext cx="0" cy="381362"/>
            </a:xfrm>
            <a:prstGeom prst="line">
              <a:avLst/>
            </a:prstGeom>
            <a:noFill/>
            <a:ln w="57150">
              <a:solidFill>
                <a:sysClr val="windowText" lastClr="00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</p:grpSp>
      <p:cxnSp>
        <p:nvCxnSpPr>
          <p:cNvPr id="182284" name="Elbow Connector 36"/>
          <p:cNvCxnSpPr>
            <a:cxnSpLocks noChangeShapeType="1"/>
          </p:cNvCxnSpPr>
          <p:nvPr/>
        </p:nvCxnSpPr>
        <p:spPr bwMode="auto">
          <a:xfrm>
            <a:off x="1828801" y="5824537"/>
            <a:ext cx="3257550" cy="703262"/>
          </a:xfrm>
          <a:prstGeom prst="bentConnector3">
            <a:avLst>
              <a:gd name="adj1" fmla="val 102"/>
            </a:avLst>
          </a:prstGeom>
          <a:noFill/>
          <a:ln w="57150">
            <a:solidFill>
              <a:srgbClr val="000000"/>
            </a:solidFill>
            <a:round/>
            <a:headEnd type="arrow" w="med" len="lg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2285" name="Elbow Connector 36"/>
          <p:cNvCxnSpPr>
            <a:cxnSpLocks noChangeShapeType="1"/>
          </p:cNvCxnSpPr>
          <p:nvPr/>
        </p:nvCxnSpPr>
        <p:spPr bwMode="auto">
          <a:xfrm flipV="1">
            <a:off x="5029203" y="5791200"/>
            <a:ext cx="2743197" cy="736599"/>
          </a:xfrm>
          <a:prstGeom prst="bentConnector3">
            <a:avLst>
              <a:gd name="adj1" fmla="val 100000"/>
            </a:avLst>
          </a:prstGeom>
          <a:noFill/>
          <a:ln w="57150">
            <a:solidFill>
              <a:srgbClr val="001934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Rectangle 21"/>
          <p:cNvSpPr>
            <a:spLocks noChangeArrowheads="1"/>
          </p:cNvSpPr>
          <p:nvPr/>
        </p:nvSpPr>
        <p:spPr bwMode="auto">
          <a:xfrm>
            <a:off x="1143000" y="2294692"/>
            <a:ext cx="1295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app</a:t>
            </a:r>
            <a:endParaRPr lang="en-US" sz="2000" b="1" dirty="0"/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41" name="Rectangle 21"/>
          <p:cNvSpPr>
            <a:spLocks noChangeArrowheads="1"/>
          </p:cNvSpPr>
          <p:nvPr/>
        </p:nvSpPr>
        <p:spPr bwMode="auto">
          <a:xfrm>
            <a:off x="7086600" y="2294692"/>
            <a:ext cx="1295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app</a:t>
            </a:r>
            <a:endParaRPr lang="en-US" sz="2000" b="1" dirty="0"/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2895600" y="22860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Socket layer</a:t>
            </a:r>
            <a:r>
              <a:rPr lang="en-US" sz="1800" dirty="0" smtClean="0">
                <a:solidFill>
                  <a:srgbClr val="003367"/>
                </a:solidFill>
              </a:rPr>
              <a:t>: </a:t>
            </a:r>
            <a:r>
              <a:rPr lang="en-US" sz="1800" dirty="0" err="1" smtClean="0">
                <a:solidFill>
                  <a:srgbClr val="003367"/>
                </a:solidFill>
              </a:rPr>
              <a:t>syscalls</a:t>
            </a:r>
            <a:r>
              <a:rPr lang="en-US" sz="1800" dirty="0" smtClean="0">
                <a:solidFill>
                  <a:srgbClr val="003367"/>
                </a:solidFill>
              </a:rPr>
              <a:t> and move data between app/kernel buffers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2895600" y="32766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Transport layer: </a:t>
            </a:r>
            <a:r>
              <a:rPr lang="en-US" sz="1800" dirty="0" smtClean="0">
                <a:solidFill>
                  <a:srgbClr val="003367"/>
                </a:solidFill>
              </a:rPr>
              <a:t>end-to-end reliable byte stream (e.g., TCP)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895600" y="39624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Packet layer: </a:t>
            </a:r>
            <a:r>
              <a:rPr lang="en-US" sz="1800" dirty="0" smtClean="0">
                <a:solidFill>
                  <a:srgbClr val="003367"/>
                </a:solidFill>
              </a:rPr>
              <a:t>raw messages (packets) and routing (e.g., IP)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895600" y="47244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Frame layer: </a:t>
            </a:r>
            <a:r>
              <a:rPr lang="en-US" sz="1800" dirty="0" smtClean="0">
                <a:solidFill>
                  <a:srgbClr val="003367"/>
                </a:solidFill>
              </a:rPr>
              <a:t>packets (frames) on a local network, e.g., Ethernet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73423" y="35052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L4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600200" y="41148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L3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1600200" y="48006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L2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490246" y="35052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L4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7517023" y="41148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L3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7517023" y="4800600"/>
            <a:ext cx="4839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L2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543800" y="5410200"/>
            <a:ext cx="533400" cy="381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24000" y="5410200"/>
            <a:ext cx="533400" cy="381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7696200" y="5164137"/>
            <a:ext cx="0" cy="246063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5" name="Line 10"/>
          <p:cNvSpPr>
            <a:spLocks noChangeShapeType="1"/>
          </p:cNvSpPr>
          <p:nvPr/>
        </p:nvSpPr>
        <p:spPr bwMode="auto">
          <a:xfrm flipV="1">
            <a:off x="7924800" y="5164137"/>
            <a:ext cx="0" cy="246063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1676400" y="5181600"/>
            <a:ext cx="0" cy="246063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 flipV="1">
            <a:off x="1905000" y="5181600"/>
            <a:ext cx="0" cy="246063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>
            <a:off x="3505200" y="1676400"/>
            <a:ext cx="365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Layer / abstraction</a:t>
            </a:r>
            <a:endParaRPr lang="en-US" sz="1800" b="1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7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End-to-end data transfer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97125" y="5116513"/>
            <a:ext cx="1597025" cy="5302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transmit packet to network interface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397125" y="2289175"/>
            <a:ext cx="1597025" cy="742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move data from application to system buffer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97125" y="3365500"/>
            <a:ext cx="1597025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TCP/IP protocol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97125" y="3813175"/>
            <a:ext cx="1597025" cy="3175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compute checksum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397125" y="4464050"/>
            <a:ext cx="1597025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network driver</a:t>
            </a:r>
          </a:p>
        </p:txBody>
      </p:sp>
      <p:cxnSp>
        <p:nvCxnSpPr>
          <p:cNvPr id="8" name="AutoShape 12"/>
          <p:cNvCxnSpPr>
            <a:cxnSpLocks noChangeShapeType="1"/>
            <a:stCxn id="4" idx="2"/>
            <a:endCxn id="5" idx="0"/>
          </p:cNvCxnSpPr>
          <p:nvPr/>
        </p:nvCxnSpPr>
        <p:spPr bwMode="auto">
          <a:xfrm>
            <a:off x="3195638" y="3032125"/>
            <a:ext cx="0" cy="3333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AutoShape 13"/>
          <p:cNvCxnSpPr>
            <a:cxnSpLocks noChangeShapeType="1"/>
            <a:stCxn id="7" idx="2"/>
          </p:cNvCxnSpPr>
          <p:nvPr/>
        </p:nvCxnSpPr>
        <p:spPr bwMode="auto">
          <a:xfrm>
            <a:off x="3195638" y="4781550"/>
            <a:ext cx="0" cy="334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AutoShape 14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3195638" y="4130675"/>
            <a:ext cx="0" cy="3333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814638" y="1828800"/>
            <a:ext cx="760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+mn-cs"/>
              </a:rPr>
              <a:t>sender</a:t>
            </a:r>
            <a:endParaRPr lang="en-US" sz="1400" i="1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4651375" y="5116513"/>
            <a:ext cx="1597025" cy="5302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deposit packet in host memory</a:t>
            </a: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4651375" y="2289175"/>
            <a:ext cx="1597025" cy="74295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move data from system buffer to application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4651375" y="3365500"/>
            <a:ext cx="1597025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TCP/IP protocol</a:t>
            </a: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4651375" y="3813175"/>
            <a:ext cx="1597025" cy="3175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compare checksum</a:t>
            </a: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651375" y="4464050"/>
            <a:ext cx="1597025" cy="31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400" i="1">
                <a:solidFill>
                  <a:srgbClr val="000000"/>
                </a:solidFill>
                <a:latin typeface="Times New Roman" charset="0"/>
                <a:cs typeface="+mn-cs"/>
              </a:rPr>
              <a:t>network driver</a:t>
            </a:r>
          </a:p>
        </p:txBody>
      </p:sp>
      <p:cxnSp>
        <p:nvCxnSpPr>
          <p:cNvPr id="17" name="AutoShape 27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5449888" y="3032125"/>
            <a:ext cx="0" cy="3333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AutoShape 28"/>
          <p:cNvCxnSpPr>
            <a:cxnSpLocks noChangeShapeType="1"/>
            <a:stCxn id="16" idx="2"/>
          </p:cNvCxnSpPr>
          <p:nvPr/>
        </p:nvCxnSpPr>
        <p:spPr bwMode="auto">
          <a:xfrm>
            <a:off x="5449888" y="4781550"/>
            <a:ext cx="0" cy="334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AutoShape 29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5449888" y="4130675"/>
            <a:ext cx="0" cy="3333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5010150" y="1828800"/>
            <a:ext cx="885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defTabSz="914400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Times New Roman" charset="0"/>
                <a:cs typeface="+mn-cs"/>
              </a:rPr>
              <a:t>receiver</a:t>
            </a:r>
            <a:endParaRPr lang="en-US" sz="1400" i="1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21" name="Freeform 31"/>
          <p:cNvSpPr>
            <a:spLocks/>
          </p:cNvSpPr>
          <p:nvPr/>
        </p:nvSpPr>
        <p:spPr bwMode="auto">
          <a:xfrm>
            <a:off x="3181350" y="5649913"/>
            <a:ext cx="2327275" cy="427037"/>
          </a:xfrm>
          <a:custGeom>
            <a:avLst/>
            <a:gdLst>
              <a:gd name="T0" fmla="*/ 0 w 1466"/>
              <a:gd name="T1" fmla="*/ 0 h 269"/>
              <a:gd name="T2" fmla="*/ 0 w 1466"/>
              <a:gd name="T3" fmla="*/ 269 h 269"/>
              <a:gd name="T4" fmla="*/ 1466 w 1466"/>
              <a:gd name="T5" fmla="*/ 269 h 269"/>
              <a:gd name="T6" fmla="*/ 1466 w 1466"/>
              <a:gd name="T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66" h="269">
                <a:moveTo>
                  <a:pt x="0" y="0"/>
                </a:moveTo>
                <a:lnTo>
                  <a:pt x="0" y="269"/>
                </a:lnTo>
                <a:lnTo>
                  <a:pt x="1466" y="269"/>
                </a:lnTo>
                <a:lnTo>
                  <a:pt x="146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6553200" y="48577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DMA + interrupt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04800" y="47815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DMA + interrupt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04800" y="3028950"/>
            <a:ext cx="1981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buffer queues</a:t>
            </a:r>
          </a:p>
          <a:p>
            <a:r>
              <a:rPr lang="en-US" sz="1800" b="1" dirty="0" smtClean="0">
                <a:solidFill>
                  <a:srgbClr val="003367"/>
                </a:solidFill>
              </a:rPr>
              <a:t>(</a:t>
            </a:r>
            <a:r>
              <a:rPr lang="en-US" sz="1800" b="1" dirty="0" err="1" smtClean="0">
                <a:solidFill>
                  <a:srgbClr val="003367"/>
                </a:solidFill>
              </a:rPr>
              <a:t>mbufs</a:t>
            </a:r>
            <a:r>
              <a:rPr lang="en-US" sz="1800" b="1" dirty="0" smtClean="0">
                <a:solidFill>
                  <a:srgbClr val="003367"/>
                </a:solidFill>
              </a:rPr>
              <a:t>, </a:t>
            </a:r>
            <a:r>
              <a:rPr lang="en-US" sz="1800" b="1" dirty="0" err="1" smtClean="0">
                <a:solidFill>
                  <a:srgbClr val="003367"/>
                </a:solidFill>
              </a:rPr>
              <a:t>skbufs</a:t>
            </a:r>
            <a:r>
              <a:rPr lang="en-US" sz="1800" b="1" dirty="0" smtClean="0">
                <a:solidFill>
                  <a:srgbClr val="003367"/>
                </a:solidFill>
              </a:rPr>
              <a:t>)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553200" y="30289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buffer queues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304800" y="41719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3367"/>
                </a:solidFill>
              </a:rPr>
              <a:t>p</a:t>
            </a:r>
            <a:r>
              <a:rPr lang="en-US" sz="1800" b="1" dirty="0" smtClean="0">
                <a:solidFill>
                  <a:srgbClr val="003367"/>
                </a:solidFill>
              </a:rPr>
              <a:t>acket queues</a:t>
            </a:r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6553200" y="4171950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3367"/>
                </a:solidFill>
              </a:rPr>
              <a:t>p</a:t>
            </a:r>
            <a:r>
              <a:rPr lang="en-US" sz="1800" b="1" dirty="0" smtClean="0">
                <a:solidFill>
                  <a:srgbClr val="003367"/>
                </a:solidFill>
              </a:rPr>
              <a:t>acket queues</a:t>
            </a:r>
            <a:endParaRPr lang="en-US" sz="1800" b="1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83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Stream sockets with</a:t>
            </a:r>
            <a:br>
              <a:rPr lang="en-US" sz="2800" dirty="0" smtClean="0"/>
            </a:br>
            <a:r>
              <a:rPr lang="en-US" sz="2800" dirty="0" smtClean="0"/>
              <a:t>Transmission Control Protocol (TCP)</a:t>
            </a:r>
            <a:endParaRPr lang="en-US" sz="2800" dirty="0"/>
          </a:p>
        </p:txBody>
      </p:sp>
      <p:grpSp>
        <p:nvGrpSpPr>
          <p:cNvPr id="149" name="Group 191"/>
          <p:cNvGrpSpPr>
            <a:grpSpLocks/>
          </p:cNvGrpSpPr>
          <p:nvPr/>
        </p:nvGrpSpPr>
        <p:grpSpPr bwMode="auto">
          <a:xfrm>
            <a:off x="5499100" y="1804988"/>
            <a:ext cx="963612" cy="1027112"/>
            <a:chOff x="479" y="871"/>
            <a:chExt cx="607" cy="647"/>
          </a:xfrm>
        </p:grpSpPr>
        <p:grpSp>
          <p:nvGrpSpPr>
            <p:cNvPr id="150" name="Group 192"/>
            <p:cNvGrpSpPr>
              <a:grpSpLocks/>
            </p:cNvGrpSpPr>
            <p:nvPr/>
          </p:nvGrpSpPr>
          <p:grpSpPr bwMode="auto">
            <a:xfrm flipH="1">
              <a:off x="479" y="871"/>
              <a:ext cx="607" cy="647"/>
              <a:chOff x="1315" y="939"/>
              <a:chExt cx="607" cy="597"/>
            </a:xfrm>
          </p:grpSpPr>
          <p:sp useBgFill="1">
            <p:nvSpPr>
              <p:cNvPr id="152" name="Oval 193"/>
              <p:cNvSpPr>
                <a:spLocks noChangeArrowheads="1"/>
              </p:cNvSpPr>
              <p:nvPr/>
            </p:nvSpPr>
            <p:spPr bwMode="auto">
              <a:xfrm flipH="1" flipV="1">
                <a:off x="1322" y="942"/>
                <a:ext cx="600" cy="594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53" name="Rectangle 194"/>
              <p:cNvSpPr>
                <a:spLocks noChangeArrowheads="1"/>
              </p:cNvSpPr>
              <p:nvPr/>
            </p:nvSpPr>
            <p:spPr bwMode="auto">
              <a:xfrm flipH="1" flipV="1">
                <a:off x="1315" y="939"/>
                <a:ext cx="317" cy="597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51" name="AutoShape 195"/>
            <p:cNvSpPr>
              <a:spLocks noChangeArrowheads="1"/>
            </p:cNvSpPr>
            <p:nvPr/>
          </p:nvSpPr>
          <p:spPr bwMode="auto">
            <a:xfrm rot="14490838" flipV="1">
              <a:off x="627" y="884"/>
              <a:ext cx="50" cy="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54" name="Group 185"/>
          <p:cNvGrpSpPr>
            <a:grpSpLocks/>
          </p:cNvGrpSpPr>
          <p:nvPr/>
        </p:nvGrpSpPr>
        <p:grpSpPr bwMode="auto">
          <a:xfrm flipH="1">
            <a:off x="2368550" y="1804988"/>
            <a:ext cx="963612" cy="1076325"/>
            <a:chOff x="469" y="871"/>
            <a:chExt cx="607" cy="678"/>
          </a:xfrm>
        </p:grpSpPr>
        <p:grpSp>
          <p:nvGrpSpPr>
            <p:cNvPr id="155" name="Group 186"/>
            <p:cNvGrpSpPr>
              <a:grpSpLocks/>
            </p:cNvGrpSpPr>
            <p:nvPr/>
          </p:nvGrpSpPr>
          <p:grpSpPr bwMode="auto">
            <a:xfrm flipH="1">
              <a:off x="469" y="871"/>
              <a:ext cx="607" cy="647"/>
              <a:chOff x="1315" y="939"/>
              <a:chExt cx="607" cy="597"/>
            </a:xfrm>
          </p:grpSpPr>
          <p:sp useBgFill="1">
            <p:nvSpPr>
              <p:cNvPr id="157" name="Oval 187"/>
              <p:cNvSpPr>
                <a:spLocks noChangeArrowheads="1"/>
              </p:cNvSpPr>
              <p:nvPr/>
            </p:nvSpPr>
            <p:spPr bwMode="auto">
              <a:xfrm flipH="1" flipV="1">
                <a:off x="1322" y="942"/>
                <a:ext cx="600" cy="594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58" name="Rectangle 188"/>
              <p:cNvSpPr>
                <a:spLocks noChangeArrowheads="1"/>
              </p:cNvSpPr>
              <p:nvPr/>
            </p:nvSpPr>
            <p:spPr bwMode="auto">
              <a:xfrm flipH="1" flipV="1">
                <a:off x="1315" y="939"/>
                <a:ext cx="317" cy="597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56" name="AutoShape 189"/>
            <p:cNvSpPr>
              <a:spLocks noChangeArrowheads="1"/>
            </p:cNvSpPr>
            <p:nvPr/>
          </p:nvSpPr>
          <p:spPr bwMode="auto">
            <a:xfrm rot="17115114" flipV="1">
              <a:off x="702" y="1486"/>
              <a:ext cx="68" cy="5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59" name="Group 169"/>
          <p:cNvGrpSpPr>
            <a:grpSpLocks/>
          </p:cNvGrpSpPr>
          <p:nvPr/>
        </p:nvGrpSpPr>
        <p:grpSpPr bwMode="auto">
          <a:xfrm flipH="1">
            <a:off x="6864350" y="1804988"/>
            <a:ext cx="963612" cy="1076325"/>
            <a:chOff x="469" y="871"/>
            <a:chExt cx="607" cy="678"/>
          </a:xfrm>
        </p:grpSpPr>
        <p:grpSp>
          <p:nvGrpSpPr>
            <p:cNvPr id="160" name="Group 170"/>
            <p:cNvGrpSpPr>
              <a:grpSpLocks/>
            </p:cNvGrpSpPr>
            <p:nvPr/>
          </p:nvGrpSpPr>
          <p:grpSpPr bwMode="auto">
            <a:xfrm flipH="1">
              <a:off x="469" y="871"/>
              <a:ext cx="607" cy="647"/>
              <a:chOff x="1315" y="939"/>
              <a:chExt cx="607" cy="597"/>
            </a:xfrm>
          </p:grpSpPr>
          <p:sp useBgFill="1">
            <p:nvSpPr>
              <p:cNvPr id="162" name="Oval 171"/>
              <p:cNvSpPr>
                <a:spLocks noChangeArrowheads="1"/>
              </p:cNvSpPr>
              <p:nvPr/>
            </p:nvSpPr>
            <p:spPr bwMode="auto">
              <a:xfrm flipH="1" flipV="1">
                <a:off x="1322" y="942"/>
                <a:ext cx="600" cy="594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63" name="Rectangle 172"/>
              <p:cNvSpPr>
                <a:spLocks noChangeArrowheads="1"/>
              </p:cNvSpPr>
              <p:nvPr/>
            </p:nvSpPr>
            <p:spPr bwMode="auto">
              <a:xfrm flipH="1" flipV="1">
                <a:off x="1315" y="939"/>
                <a:ext cx="317" cy="597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61" name="AutoShape 173"/>
            <p:cNvSpPr>
              <a:spLocks noChangeArrowheads="1"/>
            </p:cNvSpPr>
            <p:nvPr/>
          </p:nvSpPr>
          <p:spPr bwMode="auto">
            <a:xfrm rot="17115114" flipV="1">
              <a:off x="702" y="1486"/>
              <a:ext cx="68" cy="57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64" name="Group 190"/>
          <p:cNvGrpSpPr>
            <a:grpSpLocks/>
          </p:cNvGrpSpPr>
          <p:nvPr/>
        </p:nvGrpSpPr>
        <p:grpSpPr bwMode="auto">
          <a:xfrm>
            <a:off x="1022350" y="1804988"/>
            <a:ext cx="963612" cy="1027112"/>
            <a:chOff x="479" y="871"/>
            <a:chExt cx="607" cy="647"/>
          </a:xfrm>
        </p:grpSpPr>
        <p:grpSp>
          <p:nvGrpSpPr>
            <p:cNvPr id="165" name="Group 166"/>
            <p:cNvGrpSpPr>
              <a:grpSpLocks/>
            </p:cNvGrpSpPr>
            <p:nvPr/>
          </p:nvGrpSpPr>
          <p:grpSpPr bwMode="auto">
            <a:xfrm flipH="1">
              <a:off x="479" y="871"/>
              <a:ext cx="607" cy="647"/>
              <a:chOff x="1315" y="939"/>
              <a:chExt cx="607" cy="597"/>
            </a:xfrm>
          </p:grpSpPr>
          <p:sp useBgFill="1">
            <p:nvSpPr>
              <p:cNvPr id="167" name="Oval 163"/>
              <p:cNvSpPr>
                <a:spLocks noChangeArrowheads="1"/>
              </p:cNvSpPr>
              <p:nvPr/>
            </p:nvSpPr>
            <p:spPr bwMode="auto">
              <a:xfrm flipH="1" flipV="1">
                <a:off x="1322" y="942"/>
                <a:ext cx="600" cy="594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68" name="Rectangle 164"/>
              <p:cNvSpPr>
                <a:spLocks noChangeArrowheads="1"/>
              </p:cNvSpPr>
              <p:nvPr/>
            </p:nvSpPr>
            <p:spPr bwMode="auto">
              <a:xfrm flipH="1" flipV="1">
                <a:off x="1315" y="939"/>
                <a:ext cx="317" cy="597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66" name="AutoShape 165"/>
            <p:cNvSpPr>
              <a:spLocks noChangeArrowheads="1"/>
            </p:cNvSpPr>
            <p:nvPr/>
          </p:nvSpPr>
          <p:spPr bwMode="auto">
            <a:xfrm rot="14490838" flipV="1">
              <a:off x="627" y="884"/>
              <a:ext cx="50" cy="4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69" name="Group 152"/>
          <p:cNvGrpSpPr>
            <a:grpSpLocks/>
          </p:cNvGrpSpPr>
          <p:nvPr/>
        </p:nvGrpSpPr>
        <p:grpSpPr bwMode="auto">
          <a:xfrm>
            <a:off x="6951662" y="2897188"/>
            <a:ext cx="609600" cy="639762"/>
            <a:chOff x="1370" y="1553"/>
            <a:chExt cx="384" cy="403"/>
          </a:xfrm>
        </p:grpSpPr>
        <p:grpSp>
          <p:nvGrpSpPr>
            <p:cNvPr id="170" name="Group 153"/>
            <p:cNvGrpSpPr>
              <a:grpSpLocks/>
            </p:cNvGrpSpPr>
            <p:nvPr/>
          </p:nvGrpSpPr>
          <p:grpSpPr bwMode="auto">
            <a:xfrm flipH="1" flipV="1">
              <a:off x="1370" y="1553"/>
              <a:ext cx="384" cy="403"/>
              <a:chOff x="2784" y="3312"/>
              <a:chExt cx="432" cy="432"/>
            </a:xfrm>
          </p:grpSpPr>
          <p:sp useBgFill="1">
            <p:nvSpPr>
              <p:cNvPr id="172" name="Oval 154"/>
              <p:cNvSpPr>
                <a:spLocks noChangeArrowheads="1"/>
              </p:cNvSpPr>
              <p:nvPr/>
            </p:nvSpPr>
            <p:spPr bwMode="auto">
              <a:xfrm>
                <a:off x="2784" y="3312"/>
                <a:ext cx="432" cy="432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73" name="Rectangle 155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288" cy="432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71" name="AutoShape 156"/>
            <p:cNvSpPr>
              <a:spLocks noChangeArrowheads="1"/>
            </p:cNvSpPr>
            <p:nvPr/>
          </p:nvSpPr>
          <p:spPr bwMode="auto">
            <a:xfrm rot="-19157258" flipH="1" flipV="1">
              <a:off x="1663" y="1863"/>
              <a:ext cx="62" cy="5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74" name="Group 151"/>
          <p:cNvGrpSpPr>
            <a:grpSpLocks/>
          </p:cNvGrpSpPr>
          <p:nvPr/>
        </p:nvGrpSpPr>
        <p:grpSpPr bwMode="auto">
          <a:xfrm>
            <a:off x="2436812" y="2887663"/>
            <a:ext cx="609600" cy="639762"/>
            <a:chOff x="1370" y="1553"/>
            <a:chExt cx="384" cy="403"/>
          </a:xfrm>
        </p:grpSpPr>
        <p:grpSp>
          <p:nvGrpSpPr>
            <p:cNvPr id="175" name="Group 147"/>
            <p:cNvGrpSpPr>
              <a:grpSpLocks/>
            </p:cNvGrpSpPr>
            <p:nvPr/>
          </p:nvGrpSpPr>
          <p:grpSpPr bwMode="auto">
            <a:xfrm flipH="1" flipV="1">
              <a:off x="1370" y="1553"/>
              <a:ext cx="384" cy="403"/>
              <a:chOff x="2784" y="3312"/>
              <a:chExt cx="432" cy="432"/>
            </a:xfrm>
          </p:grpSpPr>
          <p:sp useBgFill="1">
            <p:nvSpPr>
              <p:cNvPr id="177" name="Oval 148"/>
              <p:cNvSpPr>
                <a:spLocks noChangeArrowheads="1"/>
              </p:cNvSpPr>
              <p:nvPr/>
            </p:nvSpPr>
            <p:spPr bwMode="auto">
              <a:xfrm>
                <a:off x="2784" y="3312"/>
                <a:ext cx="432" cy="432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78" name="Rectangle 149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288" cy="432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76" name="AutoShape 150"/>
            <p:cNvSpPr>
              <a:spLocks noChangeArrowheads="1"/>
            </p:cNvSpPr>
            <p:nvPr/>
          </p:nvSpPr>
          <p:spPr bwMode="auto">
            <a:xfrm rot="-19157258" flipH="1" flipV="1">
              <a:off x="1663" y="1863"/>
              <a:ext cx="62" cy="56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79" name="Group 135"/>
          <p:cNvGrpSpPr>
            <a:grpSpLocks/>
          </p:cNvGrpSpPr>
          <p:nvPr/>
        </p:nvGrpSpPr>
        <p:grpSpPr bwMode="auto">
          <a:xfrm>
            <a:off x="5748337" y="2862263"/>
            <a:ext cx="609600" cy="684212"/>
            <a:chOff x="641" y="1537"/>
            <a:chExt cx="384" cy="431"/>
          </a:xfrm>
        </p:grpSpPr>
        <p:grpSp>
          <p:nvGrpSpPr>
            <p:cNvPr id="180" name="Group 136"/>
            <p:cNvGrpSpPr>
              <a:grpSpLocks/>
            </p:cNvGrpSpPr>
            <p:nvPr/>
          </p:nvGrpSpPr>
          <p:grpSpPr bwMode="auto">
            <a:xfrm>
              <a:off x="641" y="1546"/>
              <a:ext cx="384" cy="422"/>
              <a:chOff x="2784" y="3312"/>
              <a:chExt cx="432" cy="432"/>
            </a:xfrm>
          </p:grpSpPr>
          <p:sp useBgFill="1">
            <p:nvSpPr>
              <p:cNvPr id="182" name="Oval 137"/>
              <p:cNvSpPr>
                <a:spLocks noChangeArrowheads="1"/>
              </p:cNvSpPr>
              <p:nvPr/>
            </p:nvSpPr>
            <p:spPr bwMode="auto">
              <a:xfrm>
                <a:off x="2784" y="3312"/>
                <a:ext cx="432" cy="432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83" name="Rectangle 138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288" cy="432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81" name="AutoShape 139"/>
            <p:cNvSpPr>
              <a:spLocks noChangeArrowheads="1"/>
            </p:cNvSpPr>
            <p:nvPr/>
          </p:nvSpPr>
          <p:spPr bwMode="auto">
            <a:xfrm rot="-17789901">
              <a:off x="715" y="1542"/>
              <a:ext cx="62" cy="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grpSp>
        <p:nvGrpSpPr>
          <p:cNvPr id="184" name="Group 134"/>
          <p:cNvGrpSpPr>
            <a:grpSpLocks/>
          </p:cNvGrpSpPr>
          <p:nvPr/>
        </p:nvGrpSpPr>
        <p:grpSpPr bwMode="auto">
          <a:xfrm>
            <a:off x="1279525" y="2862263"/>
            <a:ext cx="609600" cy="684212"/>
            <a:chOff x="641" y="1537"/>
            <a:chExt cx="384" cy="431"/>
          </a:xfrm>
        </p:grpSpPr>
        <p:grpSp>
          <p:nvGrpSpPr>
            <p:cNvPr id="185" name="Group 94"/>
            <p:cNvGrpSpPr>
              <a:grpSpLocks/>
            </p:cNvGrpSpPr>
            <p:nvPr/>
          </p:nvGrpSpPr>
          <p:grpSpPr bwMode="auto">
            <a:xfrm>
              <a:off x="641" y="1546"/>
              <a:ext cx="384" cy="422"/>
              <a:chOff x="2784" y="3312"/>
              <a:chExt cx="432" cy="432"/>
            </a:xfrm>
          </p:grpSpPr>
          <p:sp useBgFill="1">
            <p:nvSpPr>
              <p:cNvPr id="187" name="Oval 84"/>
              <p:cNvSpPr>
                <a:spLocks noChangeArrowheads="1"/>
              </p:cNvSpPr>
              <p:nvPr/>
            </p:nvSpPr>
            <p:spPr bwMode="auto">
              <a:xfrm>
                <a:off x="2784" y="3312"/>
                <a:ext cx="432" cy="432"/>
              </a:xfrm>
              <a:prstGeom prst="ellipse">
                <a:avLst/>
              </a:prstGeom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  <p:sp useBgFill="1">
            <p:nvSpPr>
              <p:cNvPr id="188" name="Rectangle 93"/>
              <p:cNvSpPr>
                <a:spLocks noChangeArrowheads="1"/>
              </p:cNvSpPr>
              <p:nvPr/>
            </p:nvSpPr>
            <p:spPr bwMode="auto">
              <a:xfrm>
                <a:off x="2928" y="3312"/>
                <a:ext cx="288" cy="432"/>
              </a:xfrm>
              <a:prstGeom prst="rect">
                <a:avLst/>
              </a:prstGeom>
              <a:ln w="12700">
                <a:solidFill>
                  <a:srgbClr val="FFFF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charset="0"/>
                  <a:cs typeface="+mn-cs"/>
                </a:endParaRPr>
              </a:p>
            </p:txBody>
          </p:sp>
        </p:grpSp>
        <p:sp>
          <p:nvSpPr>
            <p:cNvPr id="186" name="AutoShape 95"/>
            <p:cNvSpPr>
              <a:spLocks noChangeArrowheads="1"/>
            </p:cNvSpPr>
            <p:nvPr/>
          </p:nvSpPr>
          <p:spPr bwMode="auto">
            <a:xfrm rot="-17789901">
              <a:off x="715" y="1542"/>
              <a:ext cx="62" cy="5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</p:grpSp>
      <p:sp>
        <p:nvSpPr>
          <p:cNvPr id="189" name="Line 3"/>
          <p:cNvSpPr>
            <a:spLocks noChangeShapeType="1"/>
          </p:cNvSpPr>
          <p:nvPr/>
        </p:nvSpPr>
        <p:spPr bwMode="auto">
          <a:xfrm>
            <a:off x="719137" y="2022475"/>
            <a:ext cx="73914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190" name="Text Box 4"/>
          <p:cNvSpPr txBox="1">
            <a:spLocks noChangeArrowheads="1"/>
          </p:cNvSpPr>
          <p:nvPr/>
        </p:nvSpPr>
        <p:spPr bwMode="auto">
          <a:xfrm>
            <a:off x="3995737" y="1671638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>
                <a:solidFill>
                  <a:srgbClr val="000000"/>
                </a:solidFill>
                <a:latin typeface="Times New Roman" charset="0"/>
                <a:cs typeface="+mn-cs"/>
              </a:rPr>
              <a:t>TCP user</a:t>
            </a:r>
          </a:p>
        </p:txBody>
      </p:sp>
      <p:sp>
        <p:nvSpPr>
          <p:cNvPr id="191" name="Rectangle 5"/>
          <p:cNvSpPr>
            <a:spLocks noChangeArrowheads="1"/>
          </p:cNvSpPr>
          <p:nvPr/>
        </p:nvSpPr>
        <p:spPr bwMode="auto">
          <a:xfrm>
            <a:off x="1481137" y="2754313"/>
            <a:ext cx="1371600" cy="3063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charset="0"/>
              <a:cs typeface="+mn-cs"/>
            </a:endParaRPr>
          </a:p>
        </p:txBody>
      </p:sp>
      <p:sp>
        <p:nvSpPr>
          <p:cNvPr id="192" name="Rectangle 6" descr="Small grid"/>
          <p:cNvSpPr>
            <a:spLocks noChangeArrowheads="1"/>
          </p:cNvSpPr>
          <p:nvPr/>
        </p:nvSpPr>
        <p:spPr bwMode="auto">
          <a:xfrm>
            <a:off x="19383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193" name="Oval 7"/>
          <p:cNvSpPr>
            <a:spLocks noChangeArrowheads="1"/>
          </p:cNvSpPr>
          <p:nvPr/>
        </p:nvSpPr>
        <p:spPr bwMode="auto">
          <a:xfrm flipH="1" flipV="1">
            <a:off x="1481137" y="2830513"/>
            <a:ext cx="149225" cy="1492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194" name="Oval 8"/>
          <p:cNvSpPr>
            <a:spLocks noChangeArrowheads="1"/>
          </p:cNvSpPr>
          <p:nvPr/>
        </p:nvSpPr>
        <p:spPr bwMode="auto">
          <a:xfrm flipH="1" flipV="1">
            <a:off x="2090737" y="2830513"/>
            <a:ext cx="149225" cy="1492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195" name="Oval 9"/>
          <p:cNvSpPr>
            <a:spLocks noChangeArrowheads="1"/>
          </p:cNvSpPr>
          <p:nvPr/>
        </p:nvSpPr>
        <p:spPr bwMode="auto">
          <a:xfrm flipH="1" flipV="1">
            <a:off x="2700337" y="28305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196" name="AutoShape 10"/>
          <p:cNvCxnSpPr>
            <a:cxnSpLocks noChangeShapeType="1"/>
            <a:stCxn id="193" idx="2"/>
            <a:endCxn id="194" idx="6"/>
          </p:cNvCxnSpPr>
          <p:nvPr/>
        </p:nvCxnSpPr>
        <p:spPr bwMode="auto">
          <a:xfrm>
            <a:off x="1630362" y="2905125"/>
            <a:ext cx="460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7" name="AutoShape 11"/>
          <p:cNvCxnSpPr>
            <a:cxnSpLocks noChangeShapeType="1"/>
            <a:stCxn id="194" idx="2"/>
            <a:endCxn id="195" idx="6"/>
          </p:cNvCxnSpPr>
          <p:nvPr/>
        </p:nvCxnSpPr>
        <p:spPr bwMode="auto">
          <a:xfrm>
            <a:off x="2239962" y="2905125"/>
            <a:ext cx="4603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8" name="Rectangle 12" descr="Small grid"/>
          <p:cNvSpPr>
            <a:spLocks noChangeArrowheads="1"/>
          </p:cNvSpPr>
          <p:nvPr/>
        </p:nvSpPr>
        <p:spPr bwMode="auto">
          <a:xfrm>
            <a:off x="25479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199" name="AutoShape 13"/>
          <p:cNvCxnSpPr>
            <a:cxnSpLocks noChangeShapeType="1"/>
            <a:stCxn id="193" idx="4"/>
            <a:endCxn id="205" idx="2"/>
          </p:cNvCxnSpPr>
          <p:nvPr/>
        </p:nvCxnSpPr>
        <p:spPr bwMode="auto">
          <a:xfrm flipV="1">
            <a:off x="1555750" y="1900238"/>
            <a:ext cx="1587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0" name="AutoShape 14"/>
          <p:cNvCxnSpPr>
            <a:cxnSpLocks noChangeShapeType="1"/>
            <a:stCxn id="194" idx="4"/>
            <a:endCxn id="192" idx="2"/>
          </p:cNvCxnSpPr>
          <p:nvPr/>
        </p:nvCxnSpPr>
        <p:spPr bwMode="auto">
          <a:xfrm flipV="1">
            <a:off x="2165350" y="1900238"/>
            <a:ext cx="1587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201" name="Rectangle 15"/>
          <p:cNvSpPr>
            <a:spLocks noChangeArrowheads="1"/>
          </p:cNvSpPr>
          <p:nvPr/>
        </p:nvSpPr>
        <p:spPr bwMode="auto">
          <a:xfrm>
            <a:off x="14049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 useBgFill="1">
        <p:nvSpPr>
          <p:cNvPr id="202" name="Rectangle 16"/>
          <p:cNvSpPr>
            <a:spLocks noChangeArrowheads="1"/>
          </p:cNvSpPr>
          <p:nvPr/>
        </p:nvSpPr>
        <p:spPr bwMode="auto">
          <a:xfrm>
            <a:off x="20145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203" name="AutoShape 17"/>
          <p:cNvCxnSpPr>
            <a:cxnSpLocks noChangeShapeType="1"/>
            <a:stCxn id="195" idx="4"/>
            <a:endCxn id="198" idx="2"/>
          </p:cNvCxnSpPr>
          <p:nvPr/>
        </p:nvCxnSpPr>
        <p:spPr bwMode="auto">
          <a:xfrm flipV="1">
            <a:off x="2776537" y="1900238"/>
            <a:ext cx="0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204" name="Rectangle 18"/>
          <p:cNvSpPr>
            <a:spLocks noChangeArrowheads="1"/>
          </p:cNvSpPr>
          <p:nvPr/>
        </p:nvSpPr>
        <p:spPr bwMode="auto">
          <a:xfrm>
            <a:off x="26241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05" name="Rectangle 19" descr="Small grid"/>
          <p:cNvSpPr>
            <a:spLocks noChangeArrowheads="1"/>
          </p:cNvSpPr>
          <p:nvPr/>
        </p:nvSpPr>
        <p:spPr bwMode="auto">
          <a:xfrm>
            <a:off x="13287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grpSp>
        <p:nvGrpSpPr>
          <p:cNvPr id="206" name="Group 20"/>
          <p:cNvGrpSpPr>
            <a:grpSpLocks/>
          </p:cNvGrpSpPr>
          <p:nvPr/>
        </p:nvGrpSpPr>
        <p:grpSpPr bwMode="auto">
          <a:xfrm>
            <a:off x="1100137" y="3470275"/>
            <a:ext cx="2208213" cy="381000"/>
            <a:chOff x="528" y="1920"/>
            <a:chExt cx="1391" cy="240"/>
          </a:xfrm>
        </p:grpSpPr>
        <p:sp>
          <p:nvSpPr>
            <p:cNvPr id="207" name="Rectangle 21"/>
            <p:cNvSpPr>
              <a:spLocks noChangeArrowheads="1"/>
            </p:cNvSpPr>
            <p:nvPr/>
          </p:nvSpPr>
          <p:spPr bwMode="auto">
            <a:xfrm>
              <a:off x="528" y="1920"/>
              <a:ext cx="1391" cy="240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  <p:sp>
          <p:nvSpPr>
            <p:cNvPr id="208" name="Text Box 22"/>
            <p:cNvSpPr txBox="1">
              <a:spLocks noChangeArrowheads="1"/>
            </p:cNvSpPr>
            <p:nvPr/>
          </p:nvSpPr>
          <p:spPr bwMode="auto">
            <a:xfrm>
              <a:off x="690" y="1954"/>
              <a:ext cx="10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cs typeface="+mn-cs"/>
                </a:rPr>
                <a:t>TCP/IP protocol sender</a:t>
              </a:r>
            </a:p>
          </p:txBody>
        </p:sp>
      </p:grpSp>
      <p:sp>
        <p:nvSpPr>
          <p:cNvPr id="209" name="Rectangle 23"/>
          <p:cNvSpPr>
            <a:spLocks noChangeArrowheads="1"/>
          </p:cNvSpPr>
          <p:nvPr/>
        </p:nvSpPr>
        <p:spPr bwMode="auto">
          <a:xfrm>
            <a:off x="1479550" y="4154488"/>
            <a:ext cx="1447800" cy="219075"/>
          </a:xfrm>
          <a:prstGeom prst="rect">
            <a:avLst/>
          </a:prstGeom>
          <a:solidFill>
            <a:srgbClr val="C0C0C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10" name="Text Box 24"/>
          <p:cNvSpPr txBox="1">
            <a:spLocks noChangeArrowheads="1"/>
          </p:cNvSpPr>
          <p:nvPr/>
        </p:nvSpPr>
        <p:spPr bwMode="auto">
          <a:xfrm>
            <a:off x="1804987" y="4144963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+mn-cs"/>
              </a:rPr>
              <a:t>checksum</a:t>
            </a:r>
          </a:p>
        </p:txBody>
      </p:sp>
      <p:sp>
        <p:nvSpPr>
          <p:cNvPr id="211" name="AutoShape 25"/>
          <p:cNvSpPr>
            <a:spLocks noChangeArrowheads="1"/>
          </p:cNvSpPr>
          <p:nvPr/>
        </p:nvSpPr>
        <p:spPr bwMode="auto">
          <a:xfrm>
            <a:off x="2166937" y="3841750"/>
            <a:ext cx="76200" cy="3048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 useBgFill="1">
        <p:nvSpPr>
          <p:cNvPr id="212" name="Text Box 27"/>
          <p:cNvSpPr txBox="1">
            <a:spLocks noChangeArrowheads="1"/>
          </p:cNvSpPr>
          <p:nvPr/>
        </p:nvSpPr>
        <p:spPr bwMode="auto">
          <a:xfrm>
            <a:off x="338137" y="2251075"/>
            <a:ext cx="971550" cy="2746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COMPLETE</a:t>
            </a:r>
          </a:p>
        </p:txBody>
      </p:sp>
      <p:sp useBgFill="1">
        <p:nvSpPr>
          <p:cNvPr id="213" name="Text Box 28"/>
          <p:cNvSpPr txBox="1">
            <a:spLocks noChangeArrowheads="1"/>
          </p:cNvSpPr>
          <p:nvPr/>
        </p:nvSpPr>
        <p:spPr bwMode="auto">
          <a:xfrm>
            <a:off x="3005137" y="2251075"/>
            <a:ext cx="565150" cy="2746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SEND</a:t>
            </a:r>
          </a:p>
        </p:txBody>
      </p:sp>
      <p:sp>
        <p:nvSpPr>
          <p:cNvPr id="214" name="Text Box 29"/>
          <p:cNvSpPr txBox="1">
            <a:spLocks noChangeArrowheads="1"/>
          </p:cNvSpPr>
          <p:nvPr/>
        </p:nvSpPr>
        <p:spPr bwMode="auto">
          <a:xfrm>
            <a:off x="547687" y="271938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transmit queue</a:t>
            </a:r>
          </a:p>
        </p:txBody>
      </p:sp>
      <p:sp useBgFill="1">
        <p:nvSpPr>
          <p:cNvPr id="215" name="Text Box 30"/>
          <p:cNvSpPr txBox="1">
            <a:spLocks noChangeArrowheads="1"/>
          </p:cNvSpPr>
          <p:nvPr/>
        </p:nvSpPr>
        <p:spPr bwMode="auto">
          <a:xfrm>
            <a:off x="1414462" y="3135313"/>
            <a:ext cx="371475" cy="2746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get</a:t>
            </a:r>
          </a:p>
        </p:txBody>
      </p:sp>
      <p:sp useBgFill="1">
        <p:nvSpPr>
          <p:cNvPr id="216" name="Text Box 31"/>
          <p:cNvSpPr txBox="1">
            <a:spLocks noChangeArrowheads="1"/>
          </p:cNvSpPr>
          <p:nvPr/>
        </p:nvSpPr>
        <p:spPr bwMode="auto">
          <a:xfrm>
            <a:off x="2471737" y="3135313"/>
            <a:ext cx="455613" cy="2746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data</a:t>
            </a:r>
          </a:p>
        </p:txBody>
      </p:sp>
      <p:sp useBgFill="1">
        <p:nvSpPr>
          <p:cNvPr id="217" name="Text Box 32"/>
          <p:cNvSpPr txBox="1">
            <a:spLocks noChangeArrowheads="1"/>
          </p:cNvSpPr>
          <p:nvPr/>
        </p:nvSpPr>
        <p:spPr bwMode="auto">
          <a:xfrm>
            <a:off x="1481137" y="1524000"/>
            <a:ext cx="1295400" cy="2444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user transmit buffers</a:t>
            </a:r>
          </a:p>
        </p:txBody>
      </p:sp>
      <p:sp useBgFill="1">
        <p:nvSpPr>
          <p:cNvPr id="218" name="Text Box 33"/>
          <p:cNvSpPr txBox="1">
            <a:spLocks noChangeArrowheads="1"/>
          </p:cNvSpPr>
          <p:nvPr/>
        </p:nvSpPr>
        <p:spPr bwMode="auto">
          <a:xfrm>
            <a:off x="1338262" y="2241550"/>
            <a:ext cx="1704975" cy="2444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TCP send buffers (optional)</a:t>
            </a:r>
          </a:p>
        </p:txBody>
      </p:sp>
      <p:sp>
        <p:nvSpPr>
          <p:cNvPr id="219" name="Text Box 34"/>
          <p:cNvSpPr txBox="1">
            <a:spLocks noChangeArrowheads="1"/>
          </p:cNvSpPr>
          <p:nvPr/>
        </p:nvSpPr>
        <p:spPr bwMode="auto">
          <a:xfrm>
            <a:off x="3157537" y="40338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 i="1" dirty="0">
                <a:solidFill>
                  <a:srgbClr val="000000"/>
                </a:solidFill>
                <a:latin typeface="Times New Roman" charset="0"/>
                <a:cs typeface="+mn-cs"/>
              </a:rPr>
              <a:t>outbound segments</a:t>
            </a:r>
          </a:p>
        </p:txBody>
      </p:sp>
      <p:sp>
        <p:nvSpPr>
          <p:cNvPr id="220" name="Rectangle 37"/>
          <p:cNvSpPr>
            <a:spLocks noChangeArrowheads="1"/>
          </p:cNvSpPr>
          <p:nvPr/>
        </p:nvSpPr>
        <p:spPr bwMode="auto">
          <a:xfrm>
            <a:off x="5976937" y="2754313"/>
            <a:ext cx="1371600" cy="3063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58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charset="0"/>
              <a:cs typeface="+mn-cs"/>
            </a:endParaRPr>
          </a:p>
        </p:txBody>
      </p:sp>
      <p:sp>
        <p:nvSpPr>
          <p:cNvPr id="221" name="Rectangle 38" descr="Small grid"/>
          <p:cNvSpPr>
            <a:spLocks noChangeArrowheads="1"/>
          </p:cNvSpPr>
          <p:nvPr/>
        </p:nvSpPr>
        <p:spPr bwMode="auto">
          <a:xfrm>
            <a:off x="64341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22" name="Oval 39"/>
          <p:cNvSpPr>
            <a:spLocks noChangeArrowheads="1"/>
          </p:cNvSpPr>
          <p:nvPr/>
        </p:nvSpPr>
        <p:spPr bwMode="auto">
          <a:xfrm flipH="1" flipV="1">
            <a:off x="5976937" y="2830513"/>
            <a:ext cx="149225" cy="1492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23" name="Oval 40"/>
          <p:cNvSpPr>
            <a:spLocks noChangeArrowheads="1"/>
          </p:cNvSpPr>
          <p:nvPr/>
        </p:nvSpPr>
        <p:spPr bwMode="auto">
          <a:xfrm flipH="1" flipV="1">
            <a:off x="6586537" y="2830513"/>
            <a:ext cx="149225" cy="1492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24" name="Oval 41"/>
          <p:cNvSpPr>
            <a:spLocks noChangeArrowheads="1"/>
          </p:cNvSpPr>
          <p:nvPr/>
        </p:nvSpPr>
        <p:spPr bwMode="auto">
          <a:xfrm flipH="1" flipV="1">
            <a:off x="7196137" y="28305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225" name="AutoShape 42"/>
          <p:cNvCxnSpPr>
            <a:cxnSpLocks noChangeShapeType="1"/>
            <a:stCxn id="222" idx="2"/>
            <a:endCxn id="223" idx="6"/>
          </p:cNvCxnSpPr>
          <p:nvPr/>
        </p:nvCxnSpPr>
        <p:spPr bwMode="auto">
          <a:xfrm>
            <a:off x="6126162" y="2905125"/>
            <a:ext cx="4603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6" name="AutoShape 43"/>
          <p:cNvCxnSpPr>
            <a:cxnSpLocks noChangeShapeType="1"/>
            <a:stCxn id="223" idx="2"/>
            <a:endCxn id="224" idx="6"/>
          </p:cNvCxnSpPr>
          <p:nvPr/>
        </p:nvCxnSpPr>
        <p:spPr bwMode="auto">
          <a:xfrm>
            <a:off x="6735762" y="2905125"/>
            <a:ext cx="4603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7" name="Rectangle 44" descr="Small grid"/>
          <p:cNvSpPr>
            <a:spLocks noChangeArrowheads="1"/>
          </p:cNvSpPr>
          <p:nvPr/>
        </p:nvSpPr>
        <p:spPr bwMode="auto">
          <a:xfrm>
            <a:off x="70437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228" name="AutoShape 45"/>
          <p:cNvCxnSpPr>
            <a:cxnSpLocks noChangeShapeType="1"/>
            <a:stCxn id="222" idx="4"/>
            <a:endCxn id="234" idx="2"/>
          </p:cNvCxnSpPr>
          <p:nvPr/>
        </p:nvCxnSpPr>
        <p:spPr bwMode="auto">
          <a:xfrm flipV="1">
            <a:off x="6051550" y="1900238"/>
            <a:ext cx="1587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9" name="AutoShape 46"/>
          <p:cNvCxnSpPr>
            <a:cxnSpLocks noChangeShapeType="1"/>
            <a:stCxn id="223" idx="4"/>
            <a:endCxn id="221" idx="2"/>
          </p:cNvCxnSpPr>
          <p:nvPr/>
        </p:nvCxnSpPr>
        <p:spPr bwMode="auto">
          <a:xfrm flipV="1">
            <a:off x="6661150" y="1900238"/>
            <a:ext cx="1587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230" name="Rectangle 47"/>
          <p:cNvSpPr>
            <a:spLocks noChangeArrowheads="1"/>
          </p:cNvSpPr>
          <p:nvPr/>
        </p:nvSpPr>
        <p:spPr bwMode="auto">
          <a:xfrm>
            <a:off x="59007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 useBgFill="1">
        <p:nvSpPr>
          <p:cNvPr id="231" name="Rectangle 48"/>
          <p:cNvSpPr>
            <a:spLocks noChangeArrowheads="1"/>
          </p:cNvSpPr>
          <p:nvPr/>
        </p:nvSpPr>
        <p:spPr bwMode="auto">
          <a:xfrm>
            <a:off x="65103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cxnSp>
        <p:nvCxnSpPr>
          <p:cNvPr id="232" name="AutoShape 49"/>
          <p:cNvCxnSpPr>
            <a:cxnSpLocks noChangeShapeType="1"/>
            <a:stCxn id="224" idx="4"/>
            <a:endCxn id="227" idx="2"/>
          </p:cNvCxnSpPr>
          <p:nvPr/>
        </p:nvCxnSpPr>
        <p:spPr bwMode="auto">
          <a:xfrm flipV="1">
            <a:off x="7272337" y="1900238"/>
            <a:ext cx="0" cy="930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 useBgFill="1">
        <p:nvSpPr>
          <p:cNvPr id="233" name="Rectangle 50"/>
          <p:cNvSpPr>
            <a:spLocks noChangeArrowheads="1"/>
          </p:cNvSpPr>
          <p:nvPr/>
        </p:nvSpPr>
        <p:spPr bwMode="auto">
          <a:xfrm>
            <a:off x="7119937" y="2174875"/>
            <a:ext cx="304800" cy="381000"/>
          </a:xfrm>
          <a:prstGeom prst="rect">
            <a:avLst/>
          </a:prstGeom>
          <a:ln w="9525">
            <a:solidFill>
              <a:srgbClr val="0000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34" name="Rectangle 51" descr="Small grid"/>
          <p:cNvSpPr>
            <a:spLocks noChangeArrowheads="1"/>
          </p:cNvSpPr>
          <p:nvPr/>
        </p:nvSpPr>
        <p:spPr bwMode="auto">
          <a:xfrm>
            <a:off x="5824537" y="1793875"/>
            <a:ext cx="457200" cy="106363"/>
          </a:xfrm>
          <a:prstGeom prst="rect">
            <a:avLst/>
          </a:prstGeom>
          <a:pattFill prst="smGrid">
            <a:fgClr>
              <a:srgbClr val="C0C0C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grpSp>
        <p:nvGrpSpPr>
          <p:cNvPr id="235" name="Group 52"/>
          <p:cNvGrpSpPr>
            <a:grpSpLocks/>
          </p:cNvGrpSpPr>
          <p:nvPr/>
        </p:nvGrpSpPr>
        <p:grpSpPr bwMode="auto">
          <a:xfrm>
            <a:off x="5595937" y="3470275"/>
            <a:ext cx="2208213" cy="381000"/>
            <a:chOff x="3360" y="1934"/>
            <a:chExt cx="1391" cy="240"/>
          </a:xfrm>
        </p:grpSpPr>
        <p:sp>
          <p:nvSpPr>
            <p:cNvPr id="236" name="Rectangle 53"/>
            <p:cNvSpPr>
              <a:spLocks noChangeArrowheads="1"/>
            </p:cNvSpPr>
            <p:nvPr/>
          </p:nvSpPr>
          <p:spPr bwMode="auto">
            <a:xfrm>
              <a:off x="3360" y="1934"/>
              <a:ext cx="1391" cy="240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  <p:sp>
          <p:nvSpPr>
            <p:cNvPr id="237" name="Text Box 54"/>
            <p:cNvSpPr txBox="1">
              <a:spLocks noChangeArrowheads="1"/>
            </p:cNvSpPr>
            <p:nvPr/>
          </p:nvSpPr>
          <p:spPr bwMode="auto">
            <a:xfrm>
              <a:off x="3465" y="1968"/>
              <a:ext cx="11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cs typeface="+mn-cs"/>
                </a:rPr>
                <a:t>TCP/IP protocol receiver</a:t>
              </a:r>
            </a:p>
          </p:txBody>
        </p:sp>
      </p:grpSp>
      <p:sp>
        <p:nvSpPr>
          <p:cNvPr id="238" name="Rectangle 55"/>
          <p:cNvSpPr>
            <a:spLocks noChangeArrowheads="1"/>
          </p:cNvSpPr>
          <p:nvPr/>
        </p:nvSpPr>
        <p:spPr bwMode="auto">
          <a:xfrm>
            <a:off x="5975350" y="4154488"/>
            <a:ext cx="1447800" cy="219075"/>
          </a:xfrm>
          <a:prstGeom prst="rect">
            <a:avLst/>
          </a:prstGeom>
          <a:solidFill>
            <a:srgbClr val="C0C0C0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39" name="Text Box 56"/>
          <p:cNvSpPr txBox="1">
            <a:spLocks noChangeArrowheads="1"/>
          </p:cNvSpPr>
          <p:nvPr/>
        </p:nvSpPr>
        <p:spPr bwMode="auto">
          <a:xfrm>
            <a:off x="6300787" y="4144963"/>
            <a:ext cx="7953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+mn-cs"/>
              </a:rPr>
              <a:t>checksum</a:t>
            </a:r>
          </a:p>
        </p:txBody>
      </p:sp>
      <p:sp>
        <p:nvSpPr>
          <p:cNvPr id="240" name="AutoShape 57"/>
          <p:cNvSpPr>
            <a:spLocks noChangeArrowheads="1"/>
          </p:cNvSpPr>
          <p:nvPr/>
        </p:nvSpPr>
        <p:spPr bwMode="auto">
          <a:xfrm flipV="1">
            <a:off x="6662737" y="3840163"/>
            <a:ext cx="76200" cy="306387"/>
          </a:xfrm>
          <a:prstGeom prst="downArrow">
            <a:avLst>
              <a:gd name="adj1" fmla="val 50000"/>
              <a:gd name="adj2" fmla="val 100521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 useBgFill="1">
        <p:nvSpPr>
          <p:cNvPr id="241" name="Text Box 59"/>
          <p:cNvSpPr txBox="1">
            <a:spLocks noChangeArrowheads="1"/>
          </p:cNvSpPr>
          <p:nvPr/>
        </p:nvSpPr>
        <p:spPr bwMode="auto">
          <a:xfrm>
            <a:off x="4824412" y="2251075"/>
            <a:ext cx="971550" cy="2746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COMPLETE</a:t>
            </a:r>
          </a:p>
        </p:txBody>
      </p:sp>
      <p:sp useBgFill="1">
        <p:nvSpPr>
          <p:cNvPr id="242" name="Text Box 60"/>
          <p:cNvSpPr txBox="1">
            <a:spLocks noChangeArrowheads="1"/>
          </p:cNvSpPr>
          <p:nvPr/>
        </p:nvSpPr>
        <p:spPr bwMode="auto">
          <a:xfrm>
            <a:off x="7500937" y="2251075"/>
            <a:ext cx="804863" cy="274638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RECEIVE</a:t>
            </a:r>
          </a:p>
        </p:txBody>
      </p:sp>
      <p:sp>
        <p:nvSpPr>
          <p:cNvPr id="243" name="Text Box 61"/>
          <p:cNvSpPr txBox="1">
            <a:spLocks noChangeArrowheads="1"/>
          </p:cNvSpPr>
          <p:nvPr/>
        </p:nvSpPr>
        <p:spPr bwMode="auto">
          <a:xfrm>
            <a:off x="7424737" y="273843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receive queue</a:t>
            </a:r>
          </a:p>
        </p:txBody>
      </p:sp>
      <p:sp useBgFill="1">
        <p:nvSpPr>
          <p:cNvPr id="244" name="Text Box 62"/>
          <p:cNvSpPr txBox="1">
            <a:spLocks noChangeArrowheads="1"/>
          </p:cNvSpPr>
          <p:nvPr/>
        </p:nvSpPr>
        <p:spPr bwMode="auto">
          <a:xfrm>
            <a:off x="6705600" y="3135313"/>
            <a:ext cx="658813" cy="2746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 dirty="0">
                <a:solidFill>
                  <a:srgbClr val="000000"/>
                </a:solidFill>
                <a:latin typeface="Times New Roman" charset="0"/>
                <a:cs typeface="+mn-cs"/>
              </a:rPr>
              <a:t>window</a:t>
            </a:r>
          </a:p>
        </p:txBody>
      </p:sp>
      <p:sp useBgFill="1">
        <p:nvSpPr>
          <p:cNvPr id="245" name="Text Box 63"/>
          <p:cNvSpPr txBox="1">
            <a:spLocks noChangeArrowheads="1"/>
          </p:cNvSpPr>
          <p:nvPr/>
        </p:nvSpPr>
        <p:spPr bwMode="auto">
          <a:xfrm>
            <a:off x="5868987" y="3154363"/>
            <a:ext cx="455613" cy="274637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200" i="1" dirty="0">
                <a:solidFill>
                  <a:srgbClr val="000000"/>
                </a:solidFill>
                <a:latin typeface="Times New Roman" charset="0"/>
                <a:cs typeface="+mn-cs"/>
              </a:rPr>
              <a:t>data</a:t>
            </a:r>
          </a:p>
        </p:txBody>
      </p:sp>
      <p:sp useBgFill="1">
        <p:nvSpPr>
          <p:cNvPr id="246" name="Text Box 64"/>
          <p:cNvSpPr txBox="1">
            <a:spLocks noChangeArrowheads="1"/>
          </p:cNvSpPr>
          <p:nvPr/>
        </p:nvSpPr>
        <p:spPr bwMode="auto">
          <a:xfrm>
            <a:off x="6053137" y="1536700"/>
            <a:ext cx="1295400" cy="2444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user receive buffers</a:t>
            </a:r>
          </a:p>
        </p:txBody>
      </p:sp>
      <p:sp useBgFill="1">
        <p:nvSpPr>
          <p:cNvPr id="247" name="Text Box 65"/>
          <p:cNvSpPr txBox="1">
            <a:spLocks noChangeArrowheads="1"/>
          </p:cNvSpPr>
          <p:nvPr/>
        </p:nvSpPr>
        <p:spPr bwMode="auto">
          <a:xfrm>
            <a:off x="5748337" y="2251075"/>
            <a:ext cx="1828800" cy="244475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000">
                <a:solidFill>
                  <a:srgbClr val="000000"/>
                </a:solidFill>
                <a:latin typeface="Times New Roman" charset="0"/>
                <a:cs typeface="+mn-cs"/>
              </a:rPr>
              <a:t>TCP rcv buffers (optional)</a:t>
            </a:r>
          </a:p>
        </p:txBody>
      </p:sp>
      <p:sp>
        <p:nvSpPr>
          <p:cNvPr id="248" name="Text Box 66"/>
          <p:cNvSpPr txBox="1">
            <a:spLocks noChangeArrowheads="1"/>
          </p:cNvSpPr>
          <p:nvPr/>
        </p:nvSpPr>
        <p:spPr bwMode="auto">
          <a:xfrm>
            <a:off x="4757737" y="40338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 i="1" dirty="0">
                <a:solidFill>
                  <a:srgbClr val="000000"/>
                </a:solidFill>
                <a:latin typeface="Times New Roman" charset="0"/>
                <a:cs typeface="+mn-cs"/>
              </a:rPr>
              <a:t>inbound segments</a:t>
            </a:r>
          </a:p>
        </p:txBody>
      </p:sp>
      <p:grpSp>
        <p:nvGrpSpPr>
          <p:cNvPr id="249" name="Group 67"/>
          <p:cNvGrpSpPr>
            <a:grpSpLocks/>
          </p:cNvGrpSpPr>
          <p:nvPr/>
        </p:nvGrpSpPr>
        <p:grpSpPr bwMode="auto">
          <a:xfrm>
            <a:off x="4071937" y="3524250"/>
            <a:ext cx="762000" cy="274638"/>
            <a:chOff x="2400" y="2112"/>
            <a:chExt cx="480" cy="173"/>
          </a:xfrm>
        </p:grpSpPr>
        <p:sp>
          <p:nvSpPr>
            <p:cNvPr id="250" name="Rectangle 68"/>
            <p:cNvSpPr>
              <a:spLocks noChangeArrowheads="1"/>
            </p:cNvSpPr>
            <p:nvPr/>
          </p:nvSpPr>
          <p:spPr bwMode="auto">
            <a:xfrm>
              <a:off x="2400" y="2126"/>
              <a:ext cx="480" cy="144"/>
            </a:xfrm>
            <a:prstGeom prst="rect">
              <a:avLst/>
            </a:prstGeom>
            <a:solidFill>
              <a:srgbClr val="C0C0C0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charset="0"/>
                <a:cs typeface="+mn-cs"/>
              </a:endParaRPr>
            </a:p>
          </p:txBody>
        </p:sp>
        <p:sp>
          <p:nvSpPr>
            <p:cNvPr id="251" name="Text Box 69"/>
            <p:cNvSpPr txBox="1">
              <a:spLocks noChangeArrowheads="1"/>
            </p:cNvSpPr>
            <p:nvPr/>
          </p:nvSpPr>
          <p:spPr bwMode="auto">
            <a:xfrm>
              <a:off x="2489" y="2112"/>
              <a:ext cx="3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cs typeface="+mn-cs"/>
                </a:rPr>
                <a:t>TCB</a:t>
              </a:r>
            </a:p>
          </p:txBody>
        </p:sp>
      </p:grpSp>
      <p:cxnSp>
        <p:nvCxnSpPr>
          <p:cNvPr id="252" name="AutoShape 72"/>
          <p:cNvCxnSpPr>
            <a:cxnSpLocks noChangeShapeType="1"/>
          </p:cNvCxnSpPr>
          <p:nvPr/>
        </p:nvCxnSpPr>
        <p:spPr bwMode="auto">
          <a:xfrm flipH="1">
            <a:off x="4841875" y="3687763"/>
            <a:ext cx="746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3" name="AutoShape 73"/>
          <p:cNvCxnSpPr>
            <a:cxnSpLocks noChangeShapeType="1"/>
          </p:cNvCxnSpPr>
          <p:nvPr/>
        </p:nvCxnSpPr>
        <p:spPr bwMode="auto">
          <a:xfrm flipH="1">
            <a:off x="3316287" y="3687763"/>
            <a:ext cx="747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4" name="Text Box 74"/>
          <p:cNvSpPr txBox="1">
            <a:spLocks noChangeArrowheads="1"/>
          </p:cNvSpPr>
          <p:nvPr/>
        </p:nvSpPr>
        <p:spPr bwMode="auto">
          <a:xfrm>
            <a:off x="5072062" y="3335338"/>
            <a:ext cx="44767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140000"/>
              </a:lnSpc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flow</a:t>
            </a:r>
          </a:p>
          <a:p>
            <a:pPr algn="ctr" defTabSz="914400">
              <a:lnSpc>
                <a:spcPct val="140000"/>
              </a:lnSpc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ack</a:t>
            </a:r>
          </a:p>
        </p:txBody>
      </p:sp>
      <p:sp>
        <p:nvSpPr>
          <p:cNvPr id="255" name="Text Box 75"/>
          <p:cNvSpPr txBox="1">
            <a:spLocks noChangeArrowheads="1"/>
          </p:cNvSpPr>
          <p:nvPr/>
        </p:nvSpPr>
        <p:spPr bwMode="auto">
          <a:xfrm>
            <a:off x="3462337" y="3343275"/>
            <a:ext cx="4476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lnSpc>
                <a:spcPct val="135000"/>
              </a:lnSpc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flow</a:t>
            </a:r>
          </a:p>
          <a:p>
            <a:pPr algn="ctr" defTabSz="914400">
              <a:lnSpc>
                <a:spcPct val="135000"/>
              </a:lnSpc>
              <a:defRPr/>
            </a:pPr>
            <a:r>
              <a:rPr lang="en-US" sz="1200" i="1">
                <a:solidFill>
                  <a:srgbClr val="000000"/>
                </a:solidFill>
                <a:latin typeface="Times New Roman" charset="0"/>
                <a:cs typeface="+mn-cs"/>
              </a:rPr>
              <a:t>ack</a:t>
            </a:r>
          </a:p>
        </p:txBody>
      </p:sp>
      <p:sp>
        <p:nvSpPr>
          <p:cNvPr id="256" name="Text Box 76"/>
          <p:cNvSpPr txBox="1">
            <a:spLocks noChangeArrowheads="1"/>
          </p:cNvSpPr>
          <p:nvPr/>
        </p:nvSpPr>
        <p:spPr bwMode="auto">
          <a:xfrm>
            <a:off x="3309937" y="2555875"/>
            <a:ext cx="2286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400">
                <a:solidFill>
                  <a:srgbClr val="000000"/>
                </a:solidFill>
                <a:latin typeface="Times New Roman" charset="0"/>
                <a:cs typeface="+mn-cs"/>
              </a:rPr>
              <a:t>TCP</a:t>
            </a:r>
          </a:p>
          <a:p>
            <a:pPr algn="ctr" defTabSz="914400">
              <a:defRPr/>
            </a:pPr>
            <a:r>
              <a:rPr lang="en-US" sz="1400">
                <a:solidFill>
                  <a:srgbClr val="000000"/>
                </a:solidFill>
                <a:latin typeface="Times New Roman" charset="0"/>
                <a:cs typeface="+mn-cs"/>
              </a:rPr>
              <a:t>implementation</a:t>
            </a:r>
          </a:p>
        </p:txBody>
      </p:sp>
      <p:cxnSp>
        <p:nvCxnSpPr>
          <p:cNvPr id="257" name="AutoShape 77"/>
          <p:cNvCxnSpPr>
            <a:cxnSpLocks noChangeShapeType="1"/>
          </p:cNvCxnSpPr>
          <p:nvPr/>
        </p:nvCxnSpPr>
        <p:spPr bwMode="auto">
          <a:xfrm flipH="1">
            <a:off x="4835525" y="3611563"/>
            <a:ext cx="7461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8" name="AutoShape 78"/>
          <p:cNvCxnSpPr>
            <a:cxnSpLocks noChangeShapeType="1"/>
          </p:cNvCxnSpPr>
          <p:nvPr/>
        </p:nvCxnSpPr>
        <p:spPr bwMode="auto">
          <a:xfrm flipH="1">
            <a:off x="3309937" y="3611563"/>
            <a:ext cx="7477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" name="Line 157"/>
          <p:cNvSpPr>
            <a:spLocks noChangeShapeType="1"/>
          </p:cNvSpPr>
          <p:nvPr/>
        </p:nvSpPr>
        <p:spPr bwMode="auto">
          <a:xfrm>
            <a:off x="1401762" y="2247900"/>
            <a:ext cx="0" cy="2397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0" name="Line 158"/>
          <p:cNvSpPr>
            <a:spLocks noChangeShapeType="1"/>
          </p:cNvSpPr>
          <p:nvPr/>
        </p:nvSpPr>
        <p:spPr bwMode="auto">
          <a:xfrm>
            <a:off x="2928937" y="2238375"/>
            <a:ext cx="0" cy="2397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1" name="Line 159"/>
          <p:cNvSpPr>
            <a:spLocks noChangeShapeType="1"/>
          </p:cNvSpPr>
          <p:nvPr/>
        </p:nvSpPr>
        <p:spPr bwMode="auto">
          <a:xfrm>
            <a:off x="5897562" y="2247900"/>
            <a:ext cx="0" cy="2397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2" name="Line 160"/>
          <p:cNvSpPr>
            <a:spLocks noChangeShapeType="1"/>
          </p:cNvSpPr>
          <p:nvPr/>
        </p:nvSpPr>
        <p:spPr bwMode="auto">
          <a:xfrm>
            <a:off x="7421562" y="2254250"/>
            <a:ext cx="0" cy="239713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3" name="AutoShape 28"/>
          <p:cNvSpPr>
            <a:spLocks noChangeArrowheads="1"/>
          </p:cNvSpPr>
          <p:nvPr/>
        </p:nvSpPr>
        <p:spPr bwMode="auto">
          <a:xfrm>
            <a:off x="5595937" y="4235450"/>
            <a:ext cx="381000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4" name="AutoShape 37"/>
          <p:cNvSpPr>
            <a:spLocks noChangeArrowheads="1"/>
          </p:cNvSpPr>
          <p:nvPr/>
        </p:nvSpPr>
        <p:spPr bwMode="auto">
          <a:xfrm>
            <a:off x="4300537" y="4845050"/>
            <a:ext cx="304800" cy="304800"/>
          </a:xfrm>
          <a:prstGeom prst="lightningBol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5" name="Text Box 39"/>
          <p:cNvSpPr txBox="1">
            <a:spLocks noChangeArrowheads="1"/>
          </p:cNvSpPr>
          <p:nvPr/>
        </p:nvSpPr>
        <p:spPr bwMode="auto">
          <a:xfrm>
            <a:off x="4605337" y="469265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>
                <a:solidFill>
                  <a:srgbClr val="000000"/>
                </a:solidFill>
                <a:latin typeface="Times New Roman" charset="0"/>
                <a:cs typeface="+mn-cs"/>
              </a:rPr>
              <a:t>network path</a:t>
            </a:r>
          </a:p>
        </p:txBody>
      </p:sp>
      <p:sp>
        <p:nvSpPr>
          <p:cNvPr id="266" name="AutoShape 65"/>
          <p:cNvSpPr>
            <a:spLocks noChangeArrowheads="1"/>
          </p:cNvSpPr>
          <p:nvPr/>
        </p:nvSpPr>
        <p:spPr bwMode="auto">
          <a:xfrm rot="5471909">
            <a:off x="2928937" y="4235450"/>
            <a:ext cx="381000" cy="3810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charset="0"/>
              <a:cs typeface="+mn-cs"/>
            </a:endParaRPr>
          </a:p>
        </p:txBody>
      </p:sp>
      <p:sp>
        <p:nvSpPr>
          <p:cNvPr id="267" name="Rectangle 76"/>
          <p:cNvSpPr>
            <a:spLocks noChangeArrowheads="1"/>
          </p:cNvSpPr>
          <p:nvPr/>
        </p:nvSpPr>
        <p:spPr bwMode="auto">
          <a:xfrm>
            <a:off x="3157537" y="4616450"/>
            <a:ext cx="2590800" cy="76200"/>
          </a:xfrm>
          <a:prstGeom prst="rect">
            <a:avLst/>
          </a:prstGeom>
          <a:solidFill>
            <a:srgbClr val="333333"/>
          </a:solidFill>
          <a:ln w="25400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charset="0"/>
              <a:cs typeface="+mn-cs"/>
            </a:endParaRPr>
          </a:p>
        </p:txBody>
      </p:sp>
      <p:sp>
        <p:nvSpPr>
          <p:cNvPr id="268" name="Rectangle 77"/>
          <p:cNvSpPr>
            <a:spLocks noChangeArrowheads="1"/>
          </p:cNvSpPr>
          <p:nvPr/>
        </p:nvSpPr>
        <p:spPr bwMode="auto">
          <a:xfrm>
            <a:off x="4338637" y="4692650"/>
            <a:ext cx="228600" cy="76200"/>
          </a:xfrm>
          <a:prstGeom prst="rect">
            <a:avLst/>
          </a:prstGeom>
          <a:solidFill>
            <a:srgbClr val="333333"/>
          </a:solidFill>
          <a:ln w="9525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>
              <a:defRPr/>
            </a:pPr>
            <a:endParaRPr lang="en-US">
              <a:solidFill>
                <a:srgbClr val="000000"/>
              </a:solidFill>
              <a:latin typeface="Comic Sans MS" charset="0"/>
              <a:cs typeface="+mn-cs"/>
            </a:endParaRPr>
          </a:p>
        </p:txBody>
      </p:sp>
      <p:sp>
        <p:nvSpPr>
          <p:cNvPr id="269" name="Rectangle 22"/>
          <p:cNvSpPr>
            <a:spLocks noChangeArrowheads="1"/>
          </p:cNvSpPr>
          <p:nvPr/>
        </p:nvSpPr>
        <p:spPr bwMode="auto">
          <a:xfrm>
            <a:off x="533400" y="5181600"/>
            <a:ext cx="8458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Integrity</a:t>
            </a:r>
            <a:r>
              <a:rPr lang="en-US" sz="1800" dirty="0" smtClean="0">
                <a:solidFill>
                  <a:srgbClr val="003367"/>
                </a:solidFill>
              </a:rPr>
              <a:t>: packets are covered by a </a:t>
            </a:r>
            <a:r>
              <a:rPr lang="en-US" sz="1800" b="1" dirty="0" smtClean="0">
                <a:solidFill>
                  <a:schemeClr val="accent2"/>
                </a:solidFill>
              </a:rPr>
              <a:t>checksum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rgbClr val="003367"/>
                </a:solidFill>
              </a:rPr>
              <a:t>to detect errors.</a:t>
            </a:r>
          </a:p>
          <a:p>
            <a:r>
              <a:rPr lang="en-US" sz="1800" b="1" dirty="0" smtClean="0">
                <a:solidFill>
                  <a:srgbClr val="003367"/>
                </a:solidFill>
              </a:rPr>
              <a:t>Reliability</a:t>
            </a:r>
            <a:r>
              <a:rPr lang="en-US" sz="1800" dirty="0" smtClean="0">
                <a:solidFill>
                  <a:srgbClr val="003367"/>
                </a:solidFill>
              </a:rPr>
              <a:t>: receiver </a:t>
            </a:r>
            <a:r>
              <a:rPr lang="en-US" sz="1800" b="1" dirty="0" err="1" smtClean="0">
                <a:solidFill>
                  <a:srgbClr val="651222"/>
                </a:solidFill>
              </a:rPr>
              <a:t>acks</a:t>
            </a:r>
            <a:r>
              <a:rPr lang="en-US" sz="1800" dirty="0" smtClean="0">
                <a:solidFill>
                  <a:srgbClr val="651222"/>
                </a:solidFill>
              </a:rPr>
              <a:t> </a:t>
            </a:r>
            <a:r>
              <a:rPr lang="en-US" sz="1800" dirty="0" smtClean="0">
                <a:solidFill>
                  <a:srgbClr val="003367"/>
                </a:solidFill>
              </a:rPr>
              <a:t>received packets, sender retransmits if needed.</a:t>
            </a:r>
          </a:p>
          <a:p>
            <a:r>
              <a:rPr lang="en-US" sz="1800" b="1" dirty="0" smtClean="0">
                <a:solidFill>
                  <a:srgbClr val="003367"/>
                </a:solidFill>
              </a:rPr>
              <a:t>Ordering</a:t>
            </a:r>
            <a:r>
              <a:rPr lang="en-US" sz="1800" dirty="0" smtClean="0">
                <a:solidFill>
                  <a:srgbClr val="003367"/>
                </a:solidFill>
              </a:rPr>
              <a:t>: packets/bytes have </a:t>
            </a:r>
            <a:r>
              <a:rPr lang="en-US" sz="1800" b="1" dirty="0" smtClean="0">
                <a:solidFill>
                  <a:srgbClr val="651222"/>
                </a:solidFill>
              </a:rPr>
              <a:t>sequence numbers</a:t>
            </a:r>
            <a:r>
              <a:rPr lang="en-US" sz="1800" dirty="0" smtClean="0">
                <a:solidFill>
                  <a:srgbClr val="003367"/>
                </a:solidFill>
              </a:rPr>
              <a:t>, and receiver reassembles. </a:t>
            </a:r>
          </a:p>
          <a:p>
            <a:r>
              <a:rPr lang="en-US" sz="1800" b="1" dirty="0" smtClean="0">
                <a:solidFill>
                  <a:srgbClr val="003367"/>
                </a:solidFill>
              </a:rPr>
              <a:t>Flow control</a:t>
            </a:r>
            <a:r>
              <a:rPr lang="en-US" sz="1800" dirty="0" smtClean="0">
                <a:solidFill>
                  <a:srgbClr val="003367"/>
                </a:solidFill>
              </a:rPr>
              <a:t>: receiver tells sender how much / how fast to send (</a:t>
            </a:r>
            <a:r>
              <a:rPr lang="en-US" sz="1800" b="1" dirty="0" smtClean="0">
                <a:solidFill>
                  <a:srgbClr val="651222"/>
                </a:solidFill>
              </a:rPr>
              <a:t>window</a:t>
            </a:r>
            <a:r>
              <a:rPr lang="en-US" sz="1800" dirty="0" smtClean="0">
                <a:solidFill>
                  <a:srgbClr val="003367"/>
                </a:solidFill>
              </a:rPr>
              <a:t>).</a:t>
            </a:r>
          </a:p>
          <a:p>
            <a:r>
              <a:rPr lang="en-US" sz="1800" b="1" dirty="0" smtClean="0">
                <a:solidFill>
                  <a:srgbClr val="003367"/>
                </a:solidFill>
              </a:rPr>
              <a:t>Congestion control</a:t>
            </a:r>
            <a:r>
              <a:rPr lang="en-US" sz="1800" dirty="0" smtClean="0">
                <a:solidFill>
                  <a:srgbClr val="003367"/>
                </a:solidFill>
              </a:rPr>
              <a:t>: sender “guesses” current network capacity on path.</a:t>
            </a:r>
            <a:endParaRPr lang="en-US" sz="18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20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Packet demultiplexing</a:t>
            </a:r>
          </a:p>
        </p:txBody>
      </p:sp>
      <p:pic>
        <p:nvPicPr>
          <p:cNvPr id="204802" name="Picture 3" descr="kcmpc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03" name="Rounded Rectangle 4"/>
          <p:cNvSpPr>
            <a:spLocks noChangeArrowheads="1"/>
          </p:cNvSpPr>
          <p:nvPr/>
        </p:nvSpPr>
        <p:spPr bwMode="auto">
          <a:xfrm>
            <a:off x="2133600" y="41148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04804" name="Rounded Rectangle 5"/>
          <p:cNvSpPr>
            <a:spLocks noChangeArrowheads="1"/>
          </p:cNvSpPr>
          <p:nvPr/>
        </p:nvSpPr>
        <p:spPr bwMode="auto">
          <a:xfrm>
            <a:off x="3048000" y="41148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04805" name="Rounded Rectangle 6"/>
          <p:cNvSpPr>
            <a:spLocks noChangeArrowheads="1"/>
          </p:cNvSpPr>
          <p:nvPr/>
        </p:nvSpPr>
        <p:spPr bwMode="auto">
          <a:xfrm>
            <a:off x="2590800" y="41148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" name="Down Arrow 6"/>
          <p:cNvSpPr/>
          <p:nvPr/>
        </p:nvSpPr>
        <p:spPr bwMode="auto">
          <a:xfrm rot="16200000">
            <a:off x="3810000" y="4038600"/>
            <a:ext cx="457200" cy="609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tx1">
                  <a:alpha val="10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04807" name="Rounded Rectangle 8"/>
          <p:cNvSpPr>
            <a:spLocks noChangeArrowheads="1"/>
          </p:cNvSpPr>
          <p:nvPr/>
        </p:nvSpPr>
        <p:spPr bwMode="auto">
          <a:xfrm>
            <a:off x="1676400" y="41148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5715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204808" name="Rounded Rectangle 9"/>
          <p:cNvSpPr>
            <a:spLocks noChangeArrowheads="1"/>
          </p:cNvSpPr>
          <p:nvPr/>
        </p:nvSpPr>
        <p:spPr bwMode="auto">
          <a:xfrm>
            <a:off x="1219200" y="4114800"/>
            <a:ext cx="381000" cy="381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57150">
            <a:solidFill>
              <a:srgbClr val="CC66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" name="Down Arrow 9"/>
          <p:cNvSpPr/>
          <p:nvPr/>
        </p:nvSpPr>
        <p:spPr bwMode="auto">
          <a:xfrm rot="13500000">
            <a:off x="6019800" y="3730625"/>
            <a:ext cx="457200" cy="609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tx1">
                  <a:alpha val="10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1" name="Down Arrow 10"/>
          <p:cNvSpPr/>
          <p:nvPr/>
        </p:nvSpPr>
        <p:spPr bwMode="auto">
          <a:xfrm rot="18900000">
            <a:off x="6016625" y="4422775"/>
            <a:ext cx="457200" cy="609600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tx1">
                  <a:alpha val="100000"/>
                </a:schemeClr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4811" name="Picture 12" descr="firef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76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ntent Placeholder 3" descr="limeWireP2P-128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6482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sp>
        <p:nvSpPr>
          <p:cNvPr id="204813" name="Rectangle 1"/>
          <p:cNvSpPr>
            <a:spLocks noChangeArrowheads="1"/>
          </p:cNvSpPr>
          <p:nvPr/>
        </p:nvSpPr>
        <p:spPr bwMode="auto">
          <a:xfrm>
            <a:off x="914400" y="1676400"/>
            <a:ext cx="6477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tx1"/>
                </a:solidFill>
              </a:rPr>
              <a:t>Kernel network stack </a:t>
            </a:r>
            <a:r>
              <a:rPr lang="en-US" altLang="ja-JP" b="1" dirty="0" err="1">
                <a:solidFill>
                  <a:schemeClr val="tx1"/>
                </a:solidFill>
              </a:rPr>
              <a:t>demultiplexes</a:t>
            </a:r>
            <a:r>
              <a:rPr lang="en-US" altLang="ja-JP" dirty="0">
                <a:solidFill>
                  <a:schemeClr val="tx1"/>
                </a:solidFill>
              </a:rPr>
              <a:t> incoming network </a:t>
            </a:r>
            <a:r>
              <a:rPr lang="en-US" altLang="ja-JP" dirty="0" smtClean="0">
                <a:solidFill>
                  <a:schemeClr val="tx1"/>
                </a:solidFill>
              </a:rPr>
              <a:t>traffic: choose process/socket to receive it based </a:t>
            </a:r>
            <a:r>
              <a:rPr lang="en-US" altLang="ja-JP" dirty="0">
                <a:solidFill>
                  <a:schemeClr val="tx1"/>
                </a:solidFill>
              </a:rPr>
              <a:t>on destination </a:t>
            </a:r>
            <a:r>
              <a:rPr lang="en-US" altLang="ja-JP" b="1" dirty="0">
                <a:solidFill>
                  <a:schemeClr val="tx1"/>
                </a:solidFill>
              </a:rPr>
              <a:t>port</a:t>
            </a:r>
            <a:r>
              <a:rPr lang="en-US" altLang="ja-JP" dirty="0">
                <a:solidFill>
                  <a:schemeClr val="tx1"/>
                </a:solidFill>
              </a:rPr>
              <a:t>.</a:t>
            </a:r>
          </a:p>
        </p:txBody>
      </p:sp>
      <p:cxnSp>
        <p:nvCxnSpPr>
          <p:cNvPr id="204814" name="Straight Connector 292"/>
          <p:cNvCxnSpPr>
            <a:cxnSpLocks noChangeShapeType="1"/>
          </p:cNvCxnSpPr>
          <p:nvPr/>
        </p:nvCxnSpPr>
        <p:spPr bwMode="auto">
          <a:xfrm flipH="1" flipV="1">
            <a:off x="5257800" y="2971800"/>
            <a:ext cx="68580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3276600" y="5410200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Network adapter hardware aka, network interface controller (“NIC”)</a:t>
            </a:r>
            <a:endParaRPr lang="en-US" sz="1800" dirty="0">
              <a:solidFill>
                <a:srgbClr val="003367"/>
              </a:solidFill>
            </a:endParaRPr>
          </a:p>
        </p:txBody>
      </p:sp>
      <p:cxnSp>
        <p:nvCxnSpPr>
          <p:cNvPr id="17" name="Straight Connector 292"/>
          <p:cNvCxnSpPr>
            <a:cxnSpLocks noChangeShapeType="1"/>
            <a:endCxn id="16" idx="0"/>
          </p:cNvCxnSpPr>
          <p:nvPr/>
        </p:nvCxnSpPr>
        <p:spPr bwMode="auto">
          <a:xfrm flipH="1">
            <a:off x="4800600" y="48006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914400" y="4572000"/>
            <a:ext cx="320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Incoming network packets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7467600" y="388620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3367"/>
                </a:solidFill>
              </a:rPr>
              <a:t>Apps with open sockets</a:t>
            </a:r>
            <a:endParaRPr lang="en-US" sz="1800" dirty="0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TCP/IP Ports</a:t>
            </a:r>
          </a:p>
        </p:txBody>
      </p:sp>
      <p:sp>
        <p:nvSpPr>
          <p:cNvPr id="1187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>
                <a:latin typeface="Arial" charset="0"/>
                <a:ea typeface="ＭＳ Ｐゴシック" charset="0"/>
              </a:rPr>
              <a:t>Each transport endpoint on a host has a logical </a:t>
            </a:r>
            <a:r>
              <a:rPr lang="en-US" sz="2400" dirty="0" smtClean="0">
                <a:solidFill>
                  <a:srgbClr val="651222"/>
                </a:solidFill>
                <a:latin typeface="Arial" charset="0"/>
                <a:ea typeface="ＭＳ Ｐゴシック" charset="0"/>
              </a:rPr>
              <a:t>port number</a:t>
            </a:r>
            <a:r>
              <a:rPr lang="en-US" sz="2400" b="0" dirty="0">
                <a:latin typeface="Arial" charset="0"/>
                <a:ea typeface="ＭＳ Ｐゴシック" charset="0"/>
              </a:rPr>
              <a:t> (16-bit integer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) that is unique on that host.</a:t>
            </a:r>
          </a:p>
          <a:p>
            <a:pPr>
              <a:defRPr/>
            </a:pPr>
            <a:r>
              <a:rPr lang="en-US" altLang="ja-JP" sz="2400" b="0" dirty="0">
                <a:latin typeface="Arial" charset="0"/>
                <a:ea typeface="ＭＳ Ｐゴシック" charset="0"/>
              </a:rPr>
              <a:t>This port abstraction is an Internet Protocol concept.</a:t>
            </a:r>
          </a:p>
          <a:p>
            <a:pPr lvl="1"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Source/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dest</a:t>
            </a:r>
            <a:r>
              <a:rPr lang="en-US" sz="2000" b="0" dirty="0">
                <a:latin typeface="Arial" charset="0"/>
                <a:ea typeface="ＭＳ Ｐゴシック" charset="0"/>
              </a:rPr>
              <a:t> port is named in every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IP packet</a:t>
            </a:r>
            <a:r>
              <a:rPr lang="en-US" sz="2000" b="0" dirty="0">
                <a:latin typeface="Arial" charset="0"/>
                <a:ea typeface="ＭＳ Ｐゴシック" charset="0"/>
              </a:rPr>
              <a:t>.</a:t>
            </a:r>
          </a:p>
          <a:p>
            <a:pPr lvl="1"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Kernel looks at port to 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demultiplex</a:t>
            </a:r>
            <a:r>
              <a:rPr lang="en-US" sz="2000" b="0" dirty="0">
                <a:latin typeface="Arial" charset="0"/>
                <a:ea typeface="ＭＳ Ｐゴシック" charset="0"/>
              </a:rPr>
              <a:t> incoming traffic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.</a:t>
            </a:r>
            <a:endParaRPr lang="en-US" sz="2400" b="0" dirty="0" smtClean="0">
              <a:latin typeface="Arial" charset="0"/>
              <a:ea typeface="ＭＳ Ｐゴシック" charset="0"/>
            </a:endParaRPr>
          </a:p>
          <a:p>
            <a:pPr>
              <a:defRPr/>
            </a:pPr>
            <a:r>
              <a:rPr lang="en-US" sz="2400" b="0" dirty="0" smtClean="0">
                <a:latin typeface="Arial" charset="0"/>
                <a:ea typeface="ＭＳ Ｐゴシック" charset="0"/>
              </a:rPr>
              <a:t>What </a:t>
            </a:r>
            <a:r>
              <a:rPr lang="en-US" sz="2400" b="0" dirty="0">
                <a:latin typeface="Arial" charset="0"/>
                <a:ea typeface="ＭＳ Ｐゴシック" charset="0"/>
              </a:rPr>
              <a:t>port number to connect to?</a:t>
            </a:r>
          </a:p>
          <a:p>
            <a:pPr lvl="1"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We have to agree on </a:t>
            </a:r>
            <a:r>
              <a:rPr lang="en-US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well-known ports </a:t>
            </a:r>
            <a:r>
              <a:rPr lang="en-US" sz="2000" b="0" dirty="0">
                <a:latin typeface="Arial" charset="0"/>
                <a:ea typeface="ＭＳ Ｐゴシック" charset="0"/>
              </a:rPr>
              <a:t>for common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services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pPr lvl="1"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Look at </a:t>
            </a:r>
            <a:r>
              <a:rPr lang="en-US" sz="2000" dirty="0">
                <a:latin typeface="Arial" charset="0"/>
                <a:ea typeface="ＭＳ Ｐゴシック" charset="0"/>
              </a:rPr>
              <a:t>/</a:t>
            </a:r>
            <a:r>
              <a:rPr lang="en-US" sz="2000" dirty="0" err="1">
                <a:latin typeface="Arial" charset="0"/>
                <a:ea typeface="ＭＳ Ｐゴシック" charset="0"/>
              </a:rPr>
              <a:t>etc</a:t>
            </a:r>
            <a:r>
              <a:rPr lang="en-US" sz="2000" dirty="0">
                <a:latin typeface="Arial" charset="0"/>
                <a:ea typeface="ＭＳ Ｐゴシック" charset="0"/>
              </a:rPr>
              <a:t>/services</a:t>
            </a:r>
          </a:p>
          <a:p>
            <a:pPr lvl="1">
              <a:defRPr/>
            </a:pPr>
            <a:r>
              <a:rPr lang="en-US" sz="2000" b="0" dirty="0">
                <a:latin typeface="Arial" charset="0"/>
                <a:ea typeface="ＭＳ Ｐゴシック" charset="0"/>
              </a:rPr>
              <a:t>Ports 1023 and below are </a:t>
            </a:r>
            <a:r>
              <a:rPr lang="ja-JP" altLang="en-US" sz="2000" b="0" dirty="0">
                <a:latin typeface="Arial" charset="0"/>
                <a:ea typeface="ＭＳ Ｐゴシック" charset="0"/>
              </a:rPr>
              <a:t>‘</a:t>
            </a:r>
            <a:r>
              <a:rPr lang="en-US" altLang="ja-JP" sz="2000" b="0" dirty="0" smtClean="0">
                <a:latin typeface="Arial" charset="0"/>
                <a:ea typeface="ＭＳ Ｐゴシック" charset="0"/>
              </a:rPr>
              <a:t>reserved’.</a:t>
            </a:r>
          </a:p>
          <a:p>
            <a:pPr>
              <a:defRPr/>
            </a:pPr>
            <a:r>
              <a:rPr lang="en-US" sz="2400" b="0" dirty="0" smtClean="0">
                <a:latin typeface="Arial" charset="0"/>
                <a:ea typeface="ＭＳ Ｐゴシック" charset="0"/>
              </a:rPr>
              <a:t>Clients </a:t>
            </a:r>
            <a:r>
              <a:rPr lang="en-US" sz="2400" b="0" dirty="0">
                <a:latin typeface="Arial" charset="0"/>
                <a:ea typeface="ＭＳ Ｐゴシック" charset="0"/>
              </a:rPr>
              <a:t>need a return port, but it can be an </a:t>
            </a:r>
            <a:r>
              <a:rPr lang="en-US" sz="24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ephemeral</a:t>
            </a:r>
            <a:r>
              <a:rPr lang="en-US" sz="2400" b="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400" b="0" dirty="0">
                <a:latin typeface="Arial" charset="0"/>
                <a:ea typeface="ＭＳ Ｐゴシック" charset="0"/>
              </a:rPr>
              <a:t>port assigned dynamically by the kernel.</a:t>
            </a:r>
          </a:p>
          <a:p>
            <a:pPr marL="0" indent="0">
              <a:buFont typeface="Times New Roman" charset="0"/>
              <a:buNone/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  <a:p>
            <a:pPr>
              <a:defRPr/>
            </a:pPr>
            <a:endParaRPr lang="en-US" sz="240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TCP/IP connection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740525" y="4219575"/>
            <a:ext cx="1465263" cy="10350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796925" y="4219575"/>
            <a:ext cx="1465263" cy="1035050"/>
          </a:xfrm>
          <a:prstGeom prst="rect">
            <a:avLst/>
          </a:prstGeom>
          <a:solidFill>
            <a:srgbClr val="FFFF99"/>
          </a:solidFill>
          <a:ln w="1270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960688" y="4699000"/>
            <a:ext cx="3144837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TCP byte-stream connection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(</a:t>
            </a:r>
            <a:r>
              <a:rPr lang="en-US" sz="1600" b="1">
                <a:solidFill>
                  <a:srgbClr val="FF0000"/>
                </a:solidFill>
                <a:latin typeface="Helvetica" charset="0"/>
                <a:ea typeface="+mn-ea"/>
                <a:cs typeface="+mn-cs"/>
              </a:rPr>
              <a:t>128.2.194.242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, </a:t>
            </a:r>
            <a:r>
              <a:rPr lang="en-US" sz="1600" b="1">
                <a:solidFill>
                  <a:srgbClr val="9966FF"/>
                </a:solidFill>
                <a:latin typeface="Helvetica" charset="0"/>
                <a:ea typeface="+mn-ea"/>
                <a:cs typeface="+mn-cs"/>
              </a:rPr>
              <a:t>208.216.181.15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)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6788150" y="4327525"/>
            <a:ext cx="1287463" cy="796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</a:t>
            </a:r>
          </a:p>
        </p:txBody>
      </p: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933450" y="4327525"/>
            <a:ext cx="1287463" cy="796925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>
            <a:off x="2278063" y="4730750"/>
            <a:ext cx="44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4" name="Oval 9"/>
          <p:cNvSpPr>
            <a:spLocks noChangeAspect="1" noChangeArrowheads="1"/>
          </p:cNvSpPr>
          <p:nvPr/>
        </p:nvSpPr>
        <p:spPr bwMode="auto">
          <a:xfrm>
            <a:off x="2149475" y="4665663"/>
            <a:ext cx="128588" cy="1285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5" name="Oval 10"/>
          <p:cNvSpPr>
            <a:spLocks noChangeAspect="1" noChangeArrowheads="1"/>
          </p:cNvSpPr>
          <p:nvPr/>
        </p:nvSpPr>
        <p:spPr bwMode="auto">
          <a:xfrm>
            <a:off x="6729413" y="4665663"/>
            <a:ext cx="128587" cy="1285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10602" name="Text Box 15"/>
          <p:cNvSpPr txBox="1">
            <a:spLocks noChangeArrowheads="1"/>
          </p:cNvSpPr>
          <p:nvPr/>
        </p:nvSpPr>
        <p:spPr bwMode="auto">
          <a:xfrm>
            <a:off x="593725" y="5362575"/>
            <a:ext cx="207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charset="0"/>
                <a:cs typeface="Arial" charset="0"/>
              </a:rPr>
              <a:t>Client host address</a:t>
            </a: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Helvetica" charset="0"/>
                <a:cs typeface="Arial" charset="0"/>
              </a:rPr>
              <a:t>128.2.194.242</a:t>
            </a:r>
            <a:r>
              <a:rPr lang="en-US" sz="1600" b="1">
                <a:solidFill>
                  <a:srgbClr val="000000"/>
                </a:solidFill>
                <a:latin typeface="Helvetica" charset="0"/>
                <a:cs typeface="Arial" charset="0"/>
              </a:rPr>
              <a:t> </a:t>
            </a:r>
            <a:endParaRPr lang="en-US" b="1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453188" y="5362575"/>
            <a:ext cx="2133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 host address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9966FF"/>
                </a:solidFill>
                <a:latin typeface="Helvetica" charset="0"/>
                <a:ea typeface="+mn-ea"/>
                <a:cs typeface="+mn-cs"/>
              </a:rPr>
              <a:t>208.216.181.15</a:t>
            </a:r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3487738" y="6542088"/>
            <a:ext cx="2379662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ea typeface="+mn-ea"/>
                <a:cs typeface="+mn-cs"/>
              </a:rPr>
              <a:t>[adapted from CMU 15-213]</a:t>
            </a: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2200275" y="3457575"/>
            <a:ext cx="82708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socket</a:t>
            </a:r>
          </a:p>
        </p:txBody>
      </p:sp>
      <p:sp>
        <p:nvSpPr>
          <p:cNvPr id="110606" name="Text Box 22"/>
          <p:cNvSpPr txBox="1">
            <a:spLocks noChangeArrowheads="1"/>
          </p:cNvSpPr>
          <p:nvPr/>
        </p:nvSpPr>
        <p:spPr bwMode="auto">
          <a:xfrm>
            <a:off x="5157788" y="3457575"/>
            <a:ext cx="2589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socket</a:t>
            </a:r>
            <a:endParaRPr lang="en-US" sz="1600" b="1">
              <a:solidFill>
                <a:srgbClr val="00FFFF"/>
              </a:solidFill>
              <a:latin typeface="Helvetica" charset="0"/>
              <a:cs typeface="Arial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 flipH="1">
            <a:off x="2278063" y="3762375"/>
            <a:ext cx="303212" cy="6270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>
            <a:off x="6445250" y="3762375"/>
            <a:ext cx="303213" cy="627063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85800" y="1495961"/>
            <a:ext cx="8077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67"/>
                </a:solidFill>
              </a:rPr>
              <a:t>For now we just assume that if a host sends an IP packet with a </a:t>
            </a:r>
            <a:r>
              <a:rPr lang="en-US" sz="2000" b="1" dirty="0" smtClean="0">
                <a:solidFill>
                  <a:srgbClr val="651222"/>
                </a:solidFill>
              </a:rPr>
              <a:t>destination address </a:t>
            </a:r>
            <a:r>
              <a:rPr lang="en-US" sz="2000" dirty="0" smtClean="0">
                <a:solidFill>
                  <a:srgbClr val="003367"/>
                </a:solidFill>
              </a:rPr>
              <a:t>that is a valid, reachable IP address (e.g., 128.2.194.242), the Internet routers and links will deliver it there, eventually, most of the time. </a:t>
            </a:r>
          </a:p>
          <a:p>
            <a:r>
              <a:rPr lang="en-US" sz="2000" b="1" dirty="0" smtClean="0">
                <a:solidFill>
                  <a:srgbClr val="003367"/>
                </a:solidFill>
              </a:rPr>
              <a:t>But how to know the IP address and port?</a:t>
            </a:r>
            <a:endParaRPr lang="en-US" sz="2000" b="1" dirty="0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TCP/IP connection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740525" y="3990975"/>
            <a:ext cx="1465263" cy="1035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6925" y="3990975"/>
            <a:ext cx="1465263" cy="1035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03488" y="4470400"/>
            <a:ext cx="4073525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Connection socket pair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(</a:t>
            </a:r>
            <a:r>
              <a:rPr lang="en-US" sz="1600" b="1">
                <a:solidFill>
                  <a:srgbClr val="FF0000"/>
                </a:solidFill>
                <a:latin typeface="Helvetica" charset="0"/>
                <a:ea typeface="+mn-ea"/>
                <a:cs typeface="+mn-cs"/>
              </a:rPr>
              <a:t>128.2.194.242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:</a:t>
            </a:r>
            <a:r>
              <a:rPr lang="en-US" sz="1600" b="1">
                <a:solidFill>
                  <a:srgbClr val="00FF00"/>
                </a:solidFill>
                <a:latin typeface="Helvetica" charset="0"/>
                <a:ea typeface="+mn-ea"/>
                <a:cs typeface="+mn-cs"/>
              </a:rPr>
              <a:t>51213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, </a:t>
            </a:r>
            <a:r>
              <a:rPr lang="en-US" sz="1600" b="1">
                <a:solidFill>
                  <a:srgbClr val="9966FF"/>
                </a:solidFill>
                <a:latin typeface="Helvetica" charset="0"/>
                <a:ea typeface="+mn-ea"/>
                <a:cs typeface="+mn-cs"/>
              </a:rPr>
              <a:t>208.216.181.15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:</a:t>
            </a:r>
            <a:r>
              <a:rPr lang="en-US" sz="1600" b="1">
                <a:solidFill>
                  <a:srgbClr val="00FFFF"/>
                </a:solidFill>
                <a:latin typeface="Helvetica" charset="0"/>
                <a:ea typeface="+mn-ea"/>
                <a:cs typeface="+mn-cs"/>
              </a:rPr>
              <a:t>80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)</a:t>
            </a:r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6788150" y="4098925"/>
            <a:ext cx="1287463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</a:t>
            </a:r>
          </a:p>
          <a:p>
            <a:pPr algn="ctr" defTabSz="912813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(port 80)</a:t>
            </a: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933450" y="4098925"/>
            <a:ext cx="1287463" cy="7969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0" tIns="45716" rIns="91430" bIns="45716" anchor="ctr"/>
          <a:lstStyle/>
          <a:p>
            <a:pPr algn="ctr" defTabSz="912813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Client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78063" y="4502150"/>
            <a:ext cx="445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9" name="Oval 9"/>
          <p:cNvSpPr>
            <a:spLocks noChangeAspect="1" noChangeArrowheads="1"/>
          </p:cNvSpPr>
          <p:nvPr/>
        </p:nvSpPr>
        <p:spPr bwMode="auto">
          <a:xfrm>
            <a:off x="2149475" y="4437063"/>
            <a:ext cx="128588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" name="Oval 10"/>
          <p:cNvSpPr>
            <a:spLocks noChangeAspect="1" noChangeArrowheads="1"/>
          </p:cNvSpPr>
          <p:nvPr/>
        </p:nvSpPr>
        <p:spPr bwMode="auto">
          <a:xfrm>
            <a:off x="6729413" y="4437063"/>
            <a:ext cx="128587" cy="1285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473200" y="3228975"/>
            <a:ext cx="22844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Client socket address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FF0000"/>
                </a:solidFill>
                <a:latin typeface="Helvetica" charset="0"/>
                <a:ea typeface="+mn-ea"/>
                <a:cs typeface="+mn-cs"/>
              </a:rPr>
              <a:t>128.2.194.242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:</a:t>
            </a:r>
            <a:r>
              <a:rPr lang="en-US" sz="1600" b="1">
                <a:solidFill>
                  <a:srgbClr val="00FF00"/>
                </a:solidFill>
                <a:latin typeface="Helvetica" charset="0"/>
                <a:ea typeface="+mn-ea"/>
                <a:cs typeface="+mn-cs"/>
              </a:rPr>
              <a:t>51213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157788" y="3228975"/>
            <a:ext cx="2589212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 socket address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9966FF"/>
                </a:solidFill>
                <a:latin typeface="Helvetica" charset="0"/>
                <a:ea typeface="+mn-ea"/>
                <a:cs typeface="+mn-cs"/>
              </a:rPr>
              <a:t>208.216.181.15</a:t>
            </a: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:</a:t>
            </a:r>
            <a:r>
              <a:rPr lang="en-US" sz="1600" b="1">
                <a:solidFill>
                  <a:srgbClr val="00FFFF"/>
                </a:solidFill>
                <a:latin typeface="Helvetica" charset="0"/>
                <a:ea typeface="+mn-ea"/>
                <a:cs typeface="+mn-cs"/>
              </a:rPr>
              <a:t>80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2278063" y="3810000"/>
            <a:ext cx="303212" cy="627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6445250" y="3810000"/>
            <a:ext cx="303213" cy="6270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11630" name="Text Box 15"/>
          <p:cNvSpPr txBox="1">
            <a:spLocks noChangeArrowheads="1"/>
          </p:cNvSpPr>
          <p:nvPr/>
        </p:nvSpPr>
        <p:spPr bwMode="auto">
          <a:xfrm>
            <a:off x="593725" y="5133975"/>
            <a:ext cx="207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600" b="1">
                <a:solidFill>
                  <a:srgbClr val="000000"/>
                </a:solidFill>
                <a:latin typeface="Helvetica" charset="0"/>
                <a:cs typeface="Arial" charset="0"/>
              </a:rPr>
              <a:t>Client host address</a:t>
            </a:r>
          </a:p>
          <a:p>
            <a:pPr algn="ctr" eaLnBrk="0" hangingPunct="0"/>
            <a:r>
              <a:rPr lang="en-US" sz="1600" b="1">
                <a:solidFill>
                  <a:srgbClr val="FF0000"/>
                </a:solidFill>
                <a:latin typeface="Helvetica" charset="0"/>
                <a:cs typeface="Arial" charset="0"/>
              </a:rPr>
              <a:t>128.2.194.242</a:t>
            </a:r>
            <a:r>
              <a:rPr lang="en-US" sz="1600" b="1">
                <a:solidFill>
                  <a:srgbClr val="000000"/>
                </a:solidFill>
                <a:latin typeface="Helvetica" charset="0"/>
                <a:cs typeface="Arial" charset="0"/>
              </a:rPr>
              <a:t> </a:t>
            </a:r>
            <a:endParaRPr lang="en-US" b="1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6453188" y="5133975"/>
            <a:ext cx="21336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1600" b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Server host address</a:t>
            </a:r>
          </a:p>
          <a:p>
            <a:pPr algn="ctr" eaLnBrk="0" hangingPunct="0">
              <a:defRPr/>
            </a:pPr>
            <a:r>
              <a:rPr lang="en-US" sz="1600" b="1">
                <a:solidFill>
                  <a:srgbClr val="9966FF"/>
                </a:solidFill>
                <a:latin typeface="Helvetica" charset="0"/>
                <a:ea typeface="+mn-ea"/>
                <a:cs typeface="+mn-cs"/>
              </a:rPr>
              <a:t>208.216.181.15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0225" y="5867400"/>
            <a:ext cx="25908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Note: </a:t>
            </a:r>
            <a:r>
              <a:rPr lang="en-US" sz="1600" b="1" i="1">
                <a:solidFill>
                  <a:srgbClr val="00FF00"/>
                </a:solidFill>
                <a:latin typeface="Helvetica" charset="0"/>
                <a:ea typeface="+mn-ea"/>
                <a:cs typeface="+mn-cs"/>
              </a:rPr>
              <a:t>51213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 is an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ephemeral port allocated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by the kernel 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5867400" y="5791200"/>
            <a:ext cx="29892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Note: </a:t>
            </a:r>
            <a:r>
              <a:rPr lang="en-US" sz="1600" b="1" i="1">
                <a:solidFill>
                  <a:srgbClr val="00FFFF"/>
                </a:solidFill>
                <a:latin typeface="Helvetica" charset="0"/>
                <a:ea typeface="+mn-ea"/>
                <a:cs typeface="+mn-cs"/>
              </a:rPr>
              <a:t>80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 is a well-known port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600" b="1" i="1">
                <a:solidFill>
                  <a:srgbClr val="000000"/>
                </a:solidFill>
                <a:latin typeface="Helvetica" charset="0"/>
                <a:ea typeface="+mn-ea"/>
                <a:cs typeface="+mn-cs"/>
              </a:rPr>
              <a:t>associated with Web servers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3487738" y="6542088"/>
            <a:ext cx="2379662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rgbClr val="000000"/>
                </a:solidFill>
                <a:ea typeface="+mn-ea"/>
                <a:cs typeface="+mn-cs"/>
              </a:rPr>
              <a:t>[adapted from CMU 15-213]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peek under the hood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0" y="1371600"/>
            <a:ext cx="8534400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chase</a:t>
            </a:r>
            <a:r>
              <a:rPr lang="en-US" sz="1800" dirty="0">
                <a:solidFill>
                  <a:srgbClr val="0000FF"/>
                </a:solidFill>
              </a:rPr>
              <a:t>$ </a:t>
            </a:r>
            <a:r>
              <a:rPr lang="en-US" sz="1800" dirty="0" err="1">
                <a:solidFill>
                  <a:srgbClr val="0000FF"/>
                </a:solidFill>
              </a:rPr>
              <a:t>netstat</a:t>
            </a:r>
            <a:r>
              <a:rPr lang="en-US" sz="1800" dirty="0">
                <a:solidFill>
                  <a:srgbClr val="0000FF"/>
                </a:solidFill>
              </a:rPr>
              <a:t> -s</a:t>
            </a:r>
          </a:p>
          <a:p>
            <a:r>
              <a:rPr lang="en-US" sz="1800" dirty="0" err="1">
                <a:solidFill>
                  <a:srgbClr val="0000FF"/>
                </a:solidFill>
              </a:rPr>
              <a:t>tcp</a:t>
            </a:r>
            <a:r>
              <a:rPr lang="en-US" sz="1800" dirty="0">
                <a:solidFill>
                  <a:srgbClr val="0000FF"/>
                </a:solidFill>
              </a:rPr>
              <a:t>: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11565109 packets sent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1061070 data packets (475475229 bytes)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4927 data packets (3286707 bytes) retransmitted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7756716 </a:t>
            </a:r>
            <a:r>
              <a:rPr lang="en-US" sz="1800" dirty="0" err="1">
                <a:solidFill>
                  <a:srgbClr val="0000FF"/>
                </a:solidFill>
              </a:rPr>
              <a:t>ack</a:t>
            </a:r>
            <a:r>
              <a:rPr lang="en-US" sz="1800" dirty="0">
                <a:solidFill>
                  <a:srgbClr val="0000FF"/>
                </a:solidFill>
              </a:rPr>
              <a:t>-only packets (10662 delayed)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2414038 window update packets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29213323 packets received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1178411 </a:t>
            </a:r>
            <a:r>
              <a:rPr lang="en-US" sz="1800" dirty="0" err="1">
                <a:solidFill>
                  <a:srgbClr val="0000FF"/>
                </a:solidFill>
              </a:rPr>
              <a:t>acks</a:t>
            </a:r>
            <a:r>
              <a:rPr lang="en-US" sz="1800" dirty="0">
                <a:solidFill>
                  <a:srgbClr val="0000FF"/>
                </a:solidFill>
              </a:rPr>
              <a:t> (for 474696933 bytes)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77051 duplicate </a:t>
            </a:r>
            <a:r>
              <a:rPr lang="en-US" sz="1800" dirty="0" err="1">
                <a:solidFill>
                  <a:srgbClr val="0000FF"/>
                </a:solidFill>
              </a:rPr>
              <a:t>acks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		27810885 packets (97093964 bytes) received in-sequence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12198 completely duplicate packets (7110086 bytes)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225 old duplicate packets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24 packets with some dup. data (2126 bytes duped)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	589114 out-of-order packets (836905790 bytes</a:t>
            </a:r>
            <a:r>
              <a:rPr lang="en-US" sz="1800" dirty="0" smtClean="0">
                <a:solidFill>
                  <a:srgbClr val="0000FF"/>
                </a:solidFill>
              </a:rPr>
              <a:t>)</a:t>
            </a:r>
            <a:endParaRPr lang="en-US" sz="1800" dirty="0">
              <a:solidFill>
                <a:srgbClr val="0000FF"/>
              </a:solidFill>
            </a:endParaRPr>
          </a:p>
          <a:p>
            <a:r>
              <a:rPr lang="en-US" sz="1800" dirty="0">
                <a:solidFill>
                  <a:srgbClr val="0000FF"/>
                </a:solidFill>
              </a:rPr>
              <a:t>		73 discarded for bad checksums</a:t>
            </a:r>
          </a:p>
          <a:p>
            <a:r>
              <a:rPr lang="en-US" sz="1800" dirty="0">
                <a:solidFill>
                  <a:srgbClr val="0000FF"/>
                </a:solidFill>
              </a:rPr>
              <a:t>	</a:t>
            </a:r>
            <a:r>
              <a:rPr lang="en-US" sz="1800" b="1" dirty="0">
                <a:solidFill>
                  <a:srgbClr val="0000FF"/>
                </a:solidFill>
              </a:rPr>
              <a:t>169516 connection requests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	21 connection accepts</a:t>
            </a: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7848600" y="5562600"/>
            <a:ext cx="623431" cy="1168400"/>
            <a:chOff x="1152" y="3120"/>
            <a:chExt cx="384" cy="720"/>
          </a:xfrm>
        </p:grpSpPr>
        <p:sp>
          <p:nvSpPr>
            <p:cNvPr id="5" name="Freeform 15"/>
            <p:cNvSpPr>
              <a:spLocks noChangeAspect="1"/>
            </p:cNvSpPr>
            <p:nvPr/>
          </p:nvSpPr>
          <p:spPr bwMode="auto">
            <a:xfrm>
              <a:off x="1200" y="3120"/>
              <a:ext cx="288" cy="720"/>
            </a:xfrm>
            <a:custGeom>
              <a:avLst/>
              <a:gdLst>
                <a:gd name="T0" fmla="*/ 144 w 288"/>
                <a:gd name="T1" fmla="*/ 0 h 720"/>
                <a:gd name="T2" fmla="*/ 0 w 288"/>
                <a:gd name="T3" fmla="*/ 144 h 720"/>
                <a:gd name="T4" fmla="*/ 0 w 288"/>
                <a:gd name="T5" fmla="*/ 720 h 720"/>
                <a:gd name="T6" fmla="*/ 288 w 288"/>
                <a:gd name="T7" fmla="*/ 720 h 720"/>
                <a:gd name="T8" fmla="*/ 288 w 288"/>
                <a:gd name="T9" fmla="*/ 144 h 720"/>
                <a:gd name="T10" fmla="*/ 144 w 288"/>
                <a:gd name="T11" fmla="*/ 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720"/>
                <a:gd name="T20" fmla="*/ 288 w 288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720">
                  <a:moveTo>
                    <a:pt x="144" y="0"/>
                  </a:moveTo>
                  <a:lnTo>
                    <a:pt x="0" y="144"/>
                  </a:lnTo>
                  <a:lnTo>
                    <a:pt x="0" y="720"/>
                  </a:lnTo>
                  <a:lnTo>
                    <a:pt x="288" y="720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" name="Line 16"/>
            <p:cNvSpPr>
              <a:spLocks noChangeAspect="1" noChangeShapeType="1"/>
            </p:cNvSpPr>
            <p:nvPr/>
          </p:nvSpPr>
          <p:spPr bwMode="auto">
            <a:xfrm flipH="1">
              <a:off x="1152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7"/>
            <p:cNvSpPr>
              <a:spLocks noChangeAspect="1" noChangeShapeType="1"/>
            </p:cNvSpPr>
            <p:nvPr/>
          </p:nvSpPr>
          <p:spPr bwMode="auto">
            <a:xfrm>
              <a:off x="1344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18" descr="gu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216"/>
              <a:ext cx="3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31" descr="icon-s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15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7162800" y="6172200"/>
            <a:ext cx="685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06060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15"/>
          <p:cNvGrpSpPr>
            <a:grpSpLocks/>
          </p:cNvGrpSpPr>
          <p:nvPr/>
        </p:nvGrpSpPr>
        <p:grpSpPr bwMode="auto">
          <a:xfrm>
            <a:off x="1600200" y="3886200"/>
            <a:ext cx="5638800" cy="736600"/>
            <a:chOff x="1904999" y="3689128"/>
            <a:chExt cx="5638801" cy="1009650"/>
          </a:xfrm>
        </p:grpSpPr>
        <p:cxnSp>
          <p:nvCxnSpPr>
            <p:cNvPr id="139274" name="Elbow Connector 36"/>
            <p:cNvCxnSpPr>
              <a:cxnSpLocks noChangeShapeType="1"/>
            </p:cNvCxnSpPr>
            <p:nvPr/>
          </p:nvCxnSpPr>
          <p:spPr bwMode="auto">
            <a:xfrm>
              <a:off x="1904999" y="3733800"/>
              <a:ext cx="4920651" cy="964978"/>
            </a:xfrm>
            <a:prstGeom prst="bentConnector3">
              <a:avLst>
                <a:gd name="adj1" fmla="val 102"/>
              </a:avLst>
            </a:prstGeom>
            <a:noFill/>
            <a:ln w="57150">
              <a:solidFill>
                <a:srgbClr val="001934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275" name="Elbow Connector 36"/>
            <p:cNvCxnSpPr>
              <a:cxnSpLocks noChangeShapeType="1"/>
            </p:cNvCxnSpPr>
            <p:nvPr/>
          </p:nvCxnSpPr>
          <p:spPr bwMode="auto">
            <a:xfrm rot="5400000" flipH="1" flipV="1">
              <a:off x="6679900" y="3834878"/>
              <a:ext cx="1009650" cy="718150"/>
            </a:xfrm>
            <a:prstGeom prst="bentConnector3">
              <a:avLst>
                <a:gd name="adj1" fmla="val -315"/>
              </a:avLst>
            </a:prstGeom>
            <a:noFill/>
            <a:ln w="57150">
              <a:solidFill>
                <a:srgbClr val="001934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</a:rPr>
              <a:t>Servers and the cloud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392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1600200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68" name="Group 15"/>
          <p:cNvGrpSpPr>
            <a:grpSpLocks noChangeAspect="1"/>
          </p:cNvGrpSpPr>
          <p:nvPr/>
        </p:nvGrpSpPr>
        <p:grpSpPr bwMode="auto">
          <a:xfrm>
            <a:off x="5921375" y="2127250"/>
            <a:ext cx="2636838" cy="1792288"/>
            <a:chOff x="2489" y="1435"/>
            <a:chExt cx="1401" cy="952"/>
          </a:xfrm>
        </p:grpSpPr>
        <p:sp>
          <p:nvSpPr>
            <p:cNvPr id="139271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496" y="1435"/>
              <a:ext cx="1394" cy="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272" name="Freeform 16"/>
            <p:cNvSpPr>
              <a:spLocks/>
            </p:cNvSpPr>
            <p:nvPr/>
          </p:nvSpPr>
          <p:spPr bwMode="auto">
            <a:xfrm>
              <a:off x="2489" y="1440"/>
              <a:ext cx="1362" cy="938"/>
            </a:xfrm>
            <a:custGeom>
              <a:avLst/>
              <a:gdLst>
                <a:gd name="T0" fmla="*/ 1 w 1892"/>
                <a:gd name="T1" fmla="*/ 1 h 1303"/>
                <a:gd name="T2" fmla="*/ 1 w 1892"/>
                <a:gd name="T3" fmla="*/ 1 h 1303"/>
                <a:gd name="T4" fmla="*/ 1 w 1892"/>
                <a:gd name="T5" fmla="*/ 1 h 1303"/>
                <a:gd name="T6" fmla="*/ 1 w 1892"/>
                <a:gd name="T7" fmla="*/ 1 h 1303"/>
                <a:gd name="T8" fmla="*/ 1 w 1892"/>
                <a:gd name="T9" fmla="*/ 1 h 1303"/>
                <a:gd name="T10" fmla="*/ 1 w 1892"/>
                <a:gd name="T11" fmla="*/ 1 h 1303"/>
                <a:gd name="T12" fmla="*/ 1 w 1892"/>
                <a:gd name="T13" fmla="*/ 1 h 1303"/>
                <a:gd name="T14" fmla="*/ 1 w 1892"/>
                <a:gd name="T15" fmla="*/ 1 h 1303"/>
                <a:gd name="T16" fmla="*/ 1 w 1892"/>
                <a:gd name="T17" fmla="*/ 1 h 1303"/>
                <a:gd name="T18" fmla="*/ 1 w 1892"/>
                <a:gd name="T19" fmla="*/ 1 h 1303"/>
                <a:gd name="T20" fmla="*/ 1 w 1892"/>
                <a:gd name="T21" fmla="*/ 1 h 1303"/>
                <a:gd name="T22" fmla="*/ 1 w 1892"/>
                <a:gd name="T23" fmla="*/ 1 h 1303"/>
                <a:gd name="T24" fmla="*/ 1 w 1892"/>
                <a:gd name="T25" fmla="*/ 1 h 1303"/>
                <a:gd name="T26" fmla="*/ 1 w 1892"/>
                <a:gd name="T27" fmla="*/ 1 h 1303"/>
                <a:gd name="T28" fmla="*/ 1 w 1892"/>
                <a:gd name="T29" fmla="*/ 1 h 1303"/>
                <a:gd name="T30" fmla="*/ 1 w 1892"/>
                <a:gd name="T31" fmla="*/ 1 h 1303"/>
                <a:gd name="T32" fmla="*/ 1 w 1892"/>
                <a:gd name="T33" fmla="*/ 1 h 1303"/>
                <a:gd name="T34" fmla="*/ 1 w 1892"/>
                <a:gd name="T35" fmla="*/ 1 h 1303"/>
                <a:gd name="T36" fmla="*/ 1 w 1892"/>
                <a:gd name="T37" fmla="*/ 1 h 130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2"/>
                <a:gd name="T58" fmla="*/ 0 h 1303"/>
                <a:gd name="T59" fmla="*/ 1892 w 1892"/>
                <a:gd name="T60" fmla="*/ 1303 h 130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2" h="1303">
                  <a:moveTo>
                    <a:pt x="94" y="604"/>
                  </a:moveTo>
                  <a:cubicBezTo>
                    <a:pt x="2" y="678"/>
                    <a:pt x="0" y="799"/>
                    <a:pt x="88" y="876"/>
                  </a:cubicBezTo>
                  <a:cubicBezTo>
                    <a:pt x="120" y="903"/>
                    <a:pt x="160" y="922"/>
                    <a:pt x="205" y="930"/>
                  </a:cubicBezTo>
                  <a:cubicBezTo>
                    <a:pt x="201" y="1059"/>
                    <a:pt x="324" y="1167"/>
                    <a:pt x="479" y="1170"/>
                  </a:cubicBezTo>
                  <a:cubicBezTo>
                    <a:pt x="535" y="1171"/>
                    <a:pt x="590" y="1159"/>
                    <a:pt x="637" y="1134"/>
                  </a:cubicBezTo>
                  <a:cubicBezTo>
                    <a:pt x="704" y="1252"/>
                    <a:pt x="873" y="1303"/>
                    <a:pt x="1015" y="1247"/>
                  </a:cubicBezTo>
                  <a:cubicBezTo>
                    <a:pt x="1066" y="1226"/>
                    <a:pt x="1109" y="1194"/>
                    <a:pt x="1138" y="1154"/>
                  </a:cubicBezTo>
                  <a:cubicBezTo>
                    <a:pt x="1294" y="1240"/>
                    <a:pt x="1503" y="1205"/>
                    <a:pt x="1607" y="1075"/>
                  </a:cubicBezTo>
                  <a:cubicBezTo>
                    <a:pt x="1644" y="1028"/>
                    <a:pt x="1664" y="974"/>
                    <a:pt x="1663" y="918"/>
                  </a:cubicBezTo>
                  <a:cubicBezTo>
                    <a:pt x="1804" y="891"/>
                    <a:pt x="1892" y="774"/>
                    <a:pt x="1860" y="657"/>
                  </a:cubicBezTo>
                  <a:cubicBezTo>
                    <a:pt x="1849" y="615"/>
                    <a:pt x="1822" y="576"/>
                    <a:pt x="1785" y="547"/>
                  </a:cubicBezTo>
                  <a:cubicBezTo>
                    <a:pt x="1850" y="470"/>
                    <a:pt x="1829" y="363"/>
                    <a:pt x="1736" y="309"/>
                  </a:cubicBezTo>
                  <a:cubicBezTo>
                    <a:pt x="1703" y="289"/>
                    <a:pt x="1664" y="278"/>
                    <a:pt x="1623" y="277"/>
                  </a:cubicBezTo>
                  <a:cubicBezTo>
                    <a:pt x="1567" y="123"/>
                    <a:pt x="1372" y="35"/>
                    <a:pt x="1187" y="82"/>
                  </a:cubicBezTo>
                  <a:cubicBezTo>
                    <a:pt x="1120" y="98"/>
                    <a:pt x="1061" y="131"/>
                    <a:pt x="1017" y="176"/>
                  </a:cubicBezTo>
                  <a:cubicBezTo>
                    <a:pt x="916" y="41"/>
                    <a:pt x="704" y="0"/>
                    <a:pt x="542" y="84"/>
                  </a:cubicBezTo>
                  <a:cubicBezTo>
                    <a:pt x="484" y="114"/>
                    <a:pt x="438" y="158"/>
                    <a:pt x="410" y="210"/>
                  </a:cubicBezTo>
                  <a:cubicBezTo>
                    <a:pt x="233" y="195"/>
                    <a:pt x="75" y="303"/>
                    <a:pt x="57" y="451"/>
                  </a:cubicBezTo>
                  <a:cubicBezTo>
                    <a:pt x="51" y="504"/>
                    <a:pt x="64" y="557"/>
                    <a:pt x="94" y="604"/>
                  </a:cubicBezTo>
                </a:path>
              </a:pathLst>
            </a:custGeom>
            <a:solidFill>
              <a:srgbClr val="DDDDDD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273" name="Freeform 17"/>
            <p:cNvSpPr>
              <a:spLocks/>
            </p:cNvSpPr>
            <p:nvPr/>
          </p:nvSpPr>
          <p:spPr bwMode="auto">
            <a:xfrm>
              <a:off x="2513" y="1440"/>
              <a:ext cx="1362" cy="938"/>
            </a:xfrm>
            <a:custGeom>
              <a:avLst/>
              <a:gdLst>
                <a:gd name="T0" fmla="*/ 68 w 1362"/>
                <a:gd name="T1" fmla="*/ 435 h 938"/>
                <a:gd name="T2" fmla="*/ 64 w 1362"/>
                <a:gd name="T3" fmla="*/ 630 h 938"/>
                <a:gd name="T4" fmla="*/ 148 w 1362"/>
                <a:gd name="T5" fmla="*/ 669 h 938"/>
                <a:gd name="T6" fmla="*/ 345 w 1362"/>
                <a:gd name="T7" fmla="*/ 842 h 938"/>
                <a:gd name="T8" fmla="*/ 459 w 1362"/>
                <a:gd name="T9" fmla="*/ 816 h 938"/>
                <a:gd name="T10" fmla="*/ 731 w 1362"/>
                <a:gd name="T11" fmla="*/ 897 h 938"/>
                <a:gd name="T12" fmla="*/ 819 w 1362"/>
                <a:gd name="T13" fmla="*/ 830 h 938"/>
                <a:gd name="T14" fmla="*/ 1157 w 1362"/>
                <a:gd name="T15" fmla="*/ 774 h 938"/>
                <a:gd name="T16" fmla="*/ 1197 w 1362"/>
                <a:gd name="T17" fmla="*/ 661 h 938"/>
                <a:gd name="T18" fmla="*/ 1339 w 1362"/>
                <a:gd name="T19" fmla="*/ 473 h 938"/>
                <a:gd name="T20" fmla="*/ 1285 w 1362"/>
                <a:gd name="T21" fmla="*/ 394 h 938"/>
                <a:gd name="T22" fmla="*/ 1249 w 1362"/>
                <a:gd name="T23" fmla="*/ 222 h 938"/>
                <a:gd name="T24" fmla="*/ 1168 w 1362"/>
                <a:gd name="T25" fmla="*/ 199 h 938"/>
                <a:gd name="T26" fmla="*/ 854 w 1362"/>
                <a:gd name="T27" fmla="*/ 59 h 938"/>
                <a:gd name="T28" fmla="*/ 732 w 1362"/>
                <a:gd name="T29" fmla="*/ 127 h 938"/>
                <a:gd name="T30" fmla="*/ 390 w 1362"/>
                <a:gd name="T31" fmla="*/ 60 h 938"/>
                <a:gd name="T32" fmla="*/ 295 w 1362"/>
                <a:gd name="T33" fmla="*/ 151 h 938"/>
                <a:gd name="T34" fmla="*/ 41 w 1362"/>
                <a:gd name="T35" fmla="*/ 325 h 938"/>
                <a:gd name="T36" fmla="*/ 68 w 1362"/>
                <a:gd name="T37" fmla="*/ 435 h 9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2"/>
                <a:gd name="T58" fmla="*/ 0 h 938"/>
                <a:gd name="T59" fmla="*/ 1362 w 1362"/>
                <a:gd name="T60" fmla="*/ 938 h 9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2" h="938">
                  <a:moveTo>
                    <a:pt x="68" y="435"/>
                  </a:moveTo>
                  <a:cubicBezTo>
                    <a:pt x="2" y="488"/>
                    <a:pt x="0" y="575"/>
                    <a:pt x="64" y="630"/>
                  </a:cubicBezTo>
                  <a:cubicBezTo>
                    <a:pt x="87" y="650"/>
                    <a:pt x="115" y="663"/>
                    <a:pt x="148" y="669"/>
                  </a:cubicBezTo>
                  <a:cubicBezTo>
                    <a:pt x="145" y="762"/>
                    <a:pt x="233" y="840"/>
                    <a:pt x="345" y="842"/>
                  </a:cubicBezTo>
                  <a:cubicBezTo>
                    <a:pt x="385" y="843"/>
                    <a:pt x="425" y="834"/>
                    <a:pt x="459" y="816"/>
                  </a:cubicBezTo>
                  <a:cubicBezTo>
                    <a:pt x="507" y="901"/>
                    <a:pt x="628" y="938"/>
                    <a:pt x="731" y="897"/>
                  </a:cubicBezTo>
                  <a:cubicBezTo>
                    <a:pt x="767" y="882"/>
                    <a:pt x="798" y="859"/>
                    <a:pt x="819" y="830"/>
                  </a:cubicBezTo>
                  <a:cubicBezTo>
                    <a:pt x="931" y="892"/>
                    <a:pt x="1082" y="867"/>
                    <a:pt x="1157" y="774"/>
                  </a:cubicBezTo>
                  <a:cubicBezTo>
                    <a:pt x="1183" y="740"/>
                    <a:pt x="1198" y="701"/>
                    <a:pt x="1197" y="661"/>
                  </a:cubicBezTo>
                  <a:cubicBezTo>
                    <a:pt x="1298" y="641"/>
                    <a:pt x="1362" y="557"/>
                    <a:pt x="1339" y="473"/>
                  </a:cubicBezTo>
                  <a:cubicBezTo>
                    <a:pt x="1331" y="443"/>
                    <a:pt x="1311" y="415"/>
                    <a:pt x="1285" y="394"/>
                  </a:cubicBezTo>
                  <a:cubicBezTo>
                    <a:pt x="1331" y="338"/>
                    <a:pt x="1316" y="261"/>
                    <a:pt x="1249" y="222"/>
                  </a:cubicBezTo>
                  <a:cubicBezTo>
                    <a:pt x="1226" y="208"/>
                    <a:pt x="1198" y="200"/>
                    <a:pt x="1168" y="199"/>
                  </a:cubicBezTo>
                  <a:cubicBezTo>
                    <a:pt x="1128" y="89"/>
                    <a:pt x="987" y="25"/>
                    <a:pt x="854" y="59"/>
                  </a:cubicBezTo>
                  <a:cubicBezTo>
                    <a:pt x="806" y="71"/>
                    <a:pt x="764" y="94"/>
                    <a:pt x="732" y="127"/>
                  </a:cubicBezTo>
                  <a:cubicBezTo>
                    <a:pt x="659" y="30"/>
                    <a:pt x="507" y="0"/>
                    <a:pt x="390" y="60"/>
                  </a:cubicBezTo>
                  <a:cubicBezTo>
                    <a:pt x="349" y="82"/>
                    <a:pt x="315" y="114"/>
                    <a:pt x="295" y="151"/>
                  </a:cubicBezTo>
                  <a:cubicBezTo>
                    <a:pt x="168" y="140"/>
                    <a:pt x="54" y="218"/>
                    <a:pt x="41" y="325"/>
                  </a:cubicBezTo>
                  <a:cubicBezTo>
                    <a:pt x="37" y="363"/>
                    <a:pt x="46" y="401"/>
                    <a:pt x="68" y="435"/>
                  </a:cubicBezTo>
                </a:path>
              </a:pathLst>
            </a:custGeom>
            <a:noFill/>
            <a:ln w="5238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69" name="Rectangle 21"/>
          <p:cNvSpPr>
            <a:spLocks noChangeArrowheads="1"/>
          </p:cNvSpPr>
          <p:nvPr/>
        </p:nvSpPr>
        <p:spPr bwMode="auto">
          <a:xfrm>
            <a:off x="762000" y="5257800"/>
            <a:ext cx="769302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u="sng" dirty="0">
                <a:solidFill>
                  <a:srgbClr val="003367"/>
                </a:solidFill>
              </a:rPr>
              <a:t>Cloud and Software-as-a-Service (</a:t>
            </a:r>
            <a:r>
              <a:rPr lang="en-US" sz="2000" b="1" u="sng" dirty="0" err="1">
                <a:solidFill>
                  <a:srgbClr val="003367"/>
                </a:solidFill>
              </a:rPr>
              <a:t>SaaS</a:t>
            </a:r>
            <a:r>
              <a:rPr lang="en-US" sz="2000" b="1" u="sng" dirty="0">
                <a:solidFill>
                  <a:srgbClr val="003367"/>
                </a:solidFill>
              </a:rPr>
              <a:t>)</a:t>
            </a:r>
          </a:p>
          <a:p>
            <a:r>
              <a:rPr lang="en-US" sz="2000" b="1" dirty="0">
                <a:solidFill>
                  <a:srgbClr val="003367"/>
                </a:solidFill>
              </a:rPr>
              <a:t>Rapid evolution, no user upgrade, no user data management.</a:t>
            </a:r>
          </a:p>
          <a:p>
            <a:r>
              <a:rPr lang="en-US" sz="2000" b="1" dirty="0">
                <a:solidFill>
                  <a:srgbClr val="003367"/>
                </a:solidFill>
              </a:rPr>
              <a:t>Agile/elastic deployment on </a:t>
            </a:r>
            <a:r>
              <a:rPr lang="en-US" sz="2000" b="1" dirty="0" smtClean="0">
                <a:solidFill>
                  <a:srgbClr val="003367"/>
                </a:solidFill>
              </a:rPr>
              <a:t>clusters and virtual cloud utility-infrastructure</a:t>
            </a:r>
            <a:r>
              <a:rPr lang="en-US" sz="2000" b="1" dirty="0">
                <a:solidFill>
                  <a:srgbClr val="003367"/>
                </a:solidFill>
              </a:rPr>
              <a:t>.</a:t>
            </a: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139270" name="Rectangle 22"/>
          <p:cNvSpPr>
            <a:spLocks noChangeArrowheads="1"/>
          </p:cNvSpPr>
          <p:nvPr/>
        </p:nvSpPr>
        <p:spPr bwMode="auto">
          <a:xfrm>
            <a:off x="2514600" y="1981200"/>
            <a:ext cx="76930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3367"/>
                </a:solidFill>
              </a:rPr>
              <a:t>Where is your application?</a:t>
            </a:r>
          </a:p>
          <a:p>
            <a:r>
              <a:rPr lang="en-US" sz="2000" b="1" dirty="0">
                <a:solidFill>
                  <a:srgbClr val="003367"/>
                </a:solidFill>
              </a:rPr>
              <a:t>Where is your data?</a:t>
            </a:r>
          </a:p>
          <a:p>
            <a:r>
              <a:rPr lang="en-US" sz="2000" b="1" dirty="0">
                <a:solidFill>
                  <a:srgbClr val="003367"/>
                </a:solidFill>
              </a:rPr>
              <a:t>Where is your OS?</a:t>
            </a: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6096000" y="2590800"/>
            <a:ext cx="22097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7"/>
                </a:solidFill>
              </a:rPr>
              <a:t>networked server “cloud”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Internet systems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Sockets, looking “up”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simple, familiar example</a:t>
            </a:r>
          </a:p>
        </p:txBody>
      </p:sp>
      <p:pic>
        <p:nvPicPr>
          <p:cNvPr id="96258" name="Picture 4" descr="web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951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3063875" y="2484438"/>
            <a:ext cx="3048000" cy="471487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GET /images/fish.gif HTTP/1.1</a:t>
            </a:r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>
              <a:solidFill>
                <a:srgbClr val="003367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 flipV="1">
            <a:off x="3048000" y="3429000"/>
            <a:ext cx="3048000" cy="473075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96263" name="Picture 7" descr="kanoti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0" descr="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1066800" y="4419600"/>
            <a:ext cx="3124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rgbClr val="000000"/>
                </a:solidFill>
              </a:rPr>
              <a:t>s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d</a:t>
            </a:r>
            <a:r>
              <a:rPr lang="en-US" sz="2000" b="1" kern="0" dirty="0" smtClean="0">
                <a:solidFill>
                  <a:srgbClr val="000000"/>
                </a:solidFill>
              </a:rPr>
              <a:t> = socket(…);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onnect(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</a:t>
            </a:r>
            <a:r>
              <a:rPr lang="en-US" sz="2000" b="1" kern="0" dirty="0" smtClean="0">
                <a:solidFill>
                  <a:srgbClr val="000090"/>
                </a:solidFill>
              </a:rPr>
              <a:t>name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w</a:t>
            </a:r>
            <a:r>
              <a:rPr lang="en-US" sz="2000" b="1" kern="0" dirty="0" smtClean="0">
                <a:solidFill>
                  <a:srgbClr val="000000"/>
                </a:solidFill>
              </a:rPr>
              <a:t>rite(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request…);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r</a:t>
            </a:r>
            <a:r>
              <a:rPr lang="en-US" sz="2000" b="1" kern="0" dirty="0" smtClean="0">
                <a:solidFill>
                  <a:srgbClr val="000000"/>
                </a:solidFill>
              </a:rPr>
              <a:t>ead(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reply…);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lose(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096000" y="4343400"/>
            <a:ext cx="312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 = socket(…);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bind(s, </a:t>
            </a:r>
            <a:r>
              <a:rPr lang="en-US" sz="2000" b="1" kern="0" dirty="0" smtClean="0">
                <a:solidFill>
                  <a:srgbClr val="000090"/>
                </a:solidFill>
              </a:rPr>
              <a:t>name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 = accept(s);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read(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request…);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write(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reply…);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lose(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2971800" y="160020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4191000" y="29511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reply</a:t>
            </a: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11430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lient (initiator)</a:t>
            </a:r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61722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server</a:t>
            </a:r>
          </a:p>
        </p:txBody>
      </p:sp>
    </p:spTree>
    <p:extLst>
      <p:ext uri="{BB962C8B-B14F-4D97-AF65-F5344CB8AC3E}">
        <p14:creationId xmlns:p14="http://schemas.microsoft.com/office/powerpoint/2010/main" val="95443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Inside your Web server</a:t>
            </a:r>
          </a:p>
        </p:txBody>
      </p:sp>
      <p:sp>
        <p:nvSpPr>
          <p:cNvPr id="71" name="Rectangle 5"/>
          <p:cNvSpPr>
            <a:spLocks noChangeArrowheads="1"/>
          </p:cNvSpPr>
          <p:nvPr/>
        </p:nvSpPr>
        <p:spPr bwMode="auto">
          <a:xfrm>
            <a:off x="460375" y="3352800"/>
            <a:ext cx="3654425" cy="2438400"/>
          </a:xfrm>
          <a:prstGeom prst="rect">
            <a:avLst/>
          </a:prstGeom>
          <a:solidFill>
            <a:srgbClr val="BBE0E3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30051" name="Group 6"/>
          <p:cNvGrpSpPr>
            <a:grpSpLocks/>
          </p:cNvGrpSpPr>
          <p:nvPr/>
        </p:nvGrpSpPr>
        <p:grpSpPr bwMode="auto">
          <a:xfrm flipH="1">
            <a:off x="511175" y="5003800"/>
            <a:ext cx="1085850" cy="406400"/>
            <a:chOff x="1180" y="3423"/>
            <a:chExt cx="684" cy="256"/>
          </a:xfrm>
        </p:grpSpPr>
        <p:grpSp>
          <p:nvGrpSpPr>
            <p:cNvPr id="130116" name="Group 7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75" name="Rectangle 8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76" name="Rectangle 9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77" name="Rectangle 10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74" name="Line 13"/>
            <p:cNvSpPr>
              <a:spLocks noChangeShapeType="1"/>
            </p:cNvSpPr>
            <p:nvPr/>
          </p:nvSpPr>
          <p:spPr bwMode="auto">
            <a:xfrm flipH="1">
              <a:off x="1180" y="3549"/>
              <a:ext cx="28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88" name="Oval 22"/>
          <p:cNvSpPr>
            <a:spLocks noChangeArrowheads="1"/>
          </p:cNvSpPr>
          <p:nvPr/>
        </p:nvSpPr>
        <p:spPr bwMode="auto">
          <a:xfrm>
            <a:off x="1676400" y="5041900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89" name="Oval 23"/>
          <p:cNvSpPr>
            <a:spLocks noChangeArrowheads="1"/>
          </p:cNvSpPr>
          <p:nvPr/>
        </p:nvSpPr>
        <p:spPr bwMode="auto">
          <a:xfrm>
            <a:off x="2032000" y="4724400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90" name="Oval 24"/>
          <p:cNvSpPr>
            <a:spLocks noChangeArrowheads="1"/>
          </p:cNvSpPr>
          <p:nvPr/>
        </p:nvSpPr>
        <p:spPr bwMode="auto">
          <a:xfrm>
            <a:off x="2260600" y="4343400"/>
            <a:ext cx="152400" cy="152400"/>
          </a:xfrm>
          <a:prstGeom prst="ellipse">
            <a:avLst/>
          </a:prstGeom>
          <a:solidFill>
            <a:srgbClr val="8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91" name="Rectangle 25"/>
          <p:cNvSpPr>
            <a:spLocks noChangeArrowheads="1"/>
          </p:cNvSpPr>
          <p:nvPr/>
        </p:nvSpPr>
        <p:spPr bwMode="auto">
          <a:xfrm>
            <a:off x="460375" y="1676400"/>
            <a:ext cx="3654425" cy="1674813"/>
          </a:xfrm>
          <a:prstGeom prst="rect">
            <a:avLst/>
          </a:prstGeom>
          <a:solidFill>
            <a:srgbClr val="CC99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grpSp>
        <p:nvGrpSpPr>
          <p:cNvPr id="130056" name="Group 26"/>
          <p:cNvGrpSpPr>
            <a:grpSpLocks/>
          </p:cNvGrpSpPr>
          <p:nvPr/>
        </p:nvGrpSpPr>
        <p:grpSpPr bwMode="auto">
          <a:xfrm rot="5400000" flipH="1">
            <a:off x="3317875" y="5445125"/>
            <a:ext cx="1085850" cy="406400"/>
            <a:chOff x="1180" y="3423"/>
            <a:chExt cx="684" cy="256"/>
          </a:xfrm>
        </p:grpSpPr>
        <p:grpSp>
          <p:nvGrpSpPr>
            <p:cNvPr id="130109" name="Group 27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95" name="Rectangle 28"/>
              <p:cNvSpPr>
                <a:spLocks noChangeArrowheads="1"/>
              </p:cNvSpPr>
              <p:nvPr/>
            </p:nvSpPr>
            <p:spPr bwMode="auto">
              <a:xfrm>
                <a:off x="3885" y="343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96" name="Rectangle 29"/>
              <p:cNvSpPr>
                <a:spLocks noChangeArrowheads="1"/>
              </p:cNvSpPr>
              <p:nvPr/>
            </p:nvSpPr>
            <p:spPr bwMode="auto">
              <a:xfrm>
                <a:off x="3935" y="343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97" name="Rectangle 30"/>
              <p:cNvSpPr>
                <a:spLocks noChangeArrowheads="1"/>
              </p:cNvSpPr>
              <p:nvPr/>
            </p:nvSpPr>
            <p:spPr bwMode="auto">
              <a:xfrm>
                <a:off x="3988" y="343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98" name="Line 31"/>
              <p:cNvSpPr>
                <a:spLocks noChangeShapeType="1"/>
              </p:cNvSpPr>
              <p:nvPr/>
            </p:nvSpPr>
            <p:spPr bwMode="auto">
              <a:xfrm>
                <a:off x="3768" y="3436"/>
                <a:ext cx="117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99" name="Line 32"/>
              <p:cNvSpPr>
                <a:spLocks noChangeShapeType="1"/>
              </p:cNvSpPr>
              <p:nvPr/>
            </p:nvSpPr>
            <p:spPr bwMode="auto">
              <a:xfrm>
                <a:off x="3768" y="3545"/>
                <a:ext cx="117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H="1">
              <a:off x="1187" y="3556"/>
              <a:ext cx="28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grpSp>
        <p:nvGrpSpPr>
          <p:cNvPr id="130057" name="Group 34"/>
          <p:cNvGrpSpPr>
            <a:grpSpLocks/>
          </p:cNvGrpSpPr>
          <p:nvPr/>
        </p:nvGrpSpPr>
        <p:grpSpPr bwMode="auto">
          <a:xfrm flipH="1">
            <a:off x="2743200" y="5867400"/>
            <a:ext cx="1135063" cy="568325"/>
            <a:chOff x="883" y="1284"/>
            <a:chExt cx="1184" cy="592"/>
          </a:xfrm>
        </p:grpSpPr>
        <p:sp useBgFill="1">
          <p:nvSpPr>
            <p:cNvPr id="101" name="Oval 35"/>
            <p:cNvSpPr>
              <a:spLocks noChangeArrowheads="1"/>
            </p:cNvSpPr>
            <p:nvPr/>
          </p:nvSpPr>
          <p:spPr bwMode="auto">
            <a:xfrm>
              <a:off x="1284" y="1636"/>
              <a:ext cx="783" cy="240"/>
            </a:xfrm>
            <a:prstGeom prst="ellipse">
              <a:avLst/>
            </a:prstGeom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2" name="Oval 36"/>
            <p:cNvSpPr>
              <a:spLocks noChangeArrowheads="1"/>
            </p:cNvSpPr>
            <p:nvPr/>
          </p:nvSpPr>
          <p:spPr bwMode="auto">
            <a:xfrm>
              <a:off x="1403" y="1669"/>
              <a:ext cx="503" cy="137"/>
            </a:xfrm>
            <a:prstGeom prst="ellips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 useBgFill="1">
          <p:nvSpPr>
            <p:cNvPr id="103" name="Oval 37"/>
            <p:cNvSpPr>
              <a:spLocks noChangeArrowheads="1"/>
            </p:cNvSpPr>
            <p:nvPr/>
          </p:nvSpPr>
          <p:spPr bwMode="auto">
            <a:xfrm>
              <a:off x="1284" y="1492"/>
              <a:ext cx="783" cy="240"/>
            </a:xfrm>
            <a:prstGeom prst="ellipse">
              <a:avLst/>
            </a:prstGeom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 useBgFill="1">
          <p:nvSpPr>
            <p:cNvPr id="104" name="Oval 38"/>
            <p:cNvSpPr>
              <a:spLocks noChangeArrowheads="1"/>
            </p:cNvSpPr>
            <p:nvPr/>
          </p:nvSpPr>
          <p:spPr bwMode="auto">
            <a:xfrm>
              <a:off x="1267" y="1380"/>
              <a:ext cx="783" cy="240"/>
            </a:xfrm>
            <a:prstGeom prst="ellipse">
              <a:avLst/>
            </a:prstGeom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 useBgFill="1">
          <p:nvSpPr>
            <p:cNvPr id="105" name="Oval 39"/>
            <p:cNvSpPr>
              <a:spLocks noChangeArrowheads="1"/>
            </p:cNvSpPr>
            <p:nvPr/>
          </p:nvSpPr>
          <p:spPr bwMode="auto">
            <a:xfrm>
              <a:off x="1267" y="1284"/>
              <a:ext cx="783" cy="240"/>
            </a:xfrm>
            <a:prstGeom prst="ellipse">
              <a:avLst/>
            </a:prstGeom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>
              <a:off x="1643" y="1388"/>
              <a:ext cx="161" cy="127"/>
            </a:xfrm>
            <a:prstGeom prst="line">
              <a:avLst/>
            </a:prstGeom>
            <a:noFill/>
            <a:ln w="12700">
              <a:solidFill>
                <a:srgbClr val="BBE0E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1627" y="1372"/>
              <a:ext cx="384" cy="64"/>
            </a:xfrm>
            <a:prstGeom prst="line">
              <a:avLst/>
            </a:prstGeom>
            <a:noFill/>
            <a:ln w="12700">
              <a:solidFill>
                <a:srgbClr val="BBE0E3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8" name="Oval 42"/>
            <p:cNvSpPr>
              <a:spLocks noChangeArrowheads="1"/>
            </p:cNvSpPr>
            <p:nvPr/>
          </p:nvSpPr>
          <p:spPr bwMode="auto">
            <a:xfrm>
              <a:off x="1406" y="1335"/>
              <a:ext cx="505" cy="137"/>
            </a:xfrm>
            <a:prstGeom prst="ellips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09" name="Line 43"/>
            <p:cNvSpPr>
              <a:spLocks noChangeShapeType="1"/>
            </p:cNvSpPr>
            <p:nvPr/>
          </p:nvSpPr>
          <p:spPr bwMode="auto">
            <a:xfrm>
              <a:off x="1411" y="1403"/>
              <a:ext cx="0" cy="336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0" name="Line 44"/>
            <p:cNvSpPr>
              <a:spLocks noChangeShapeType="1"/>
            </p:cNvSpPr>
            <p:nvPr/>
          </p:nvSpPr>
          <p:spPr bwMode="auto">
            <a:xfrm>
              <a:off x="1915" y="1396"/>
              <a:ext cx="0" cy="359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1" name="Line 45"/>
            <p:cNvSpPr>
              <a:spLocks noChangeShapeType="1"/>
            </p:cNvSpPr>
            <p:nvPr/>
          </p:nvSpPr>
          <p:spPr bwMode="auto">
            <a:xfrm>
              <a:off x="1140" y="1357"/>
              <a:ext cx="0" cy="415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2" name="Line 46"/>
            <p:cNvSpPr>
              <a:spLocks noChangeShapeType="1"/>
            </p:cNvSpPr>
            <p:nvPr/>
          </p:nvSpPr>
          <p:spPr bwMode="auto">
            <a:xfrm>
              <a:off x="1123" y="1357"/>
              <a:ext cx="263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3" name="Line 47"/>
            <p:cNvSpPr>
              <a:spLocks noChangeShapeType="1"/>
            </p:cNvSpPr>
            <p:nvPr/>
          </p:nvSpPr>
          <p:spPr bwMode="auto">
            <a:xfrm>
              <a:off x="1140" y="1532"/>
              <a:ext cx="199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1140" y="1653"/>
              <a:ext cx="240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5" name="Line 49"/>
            <p:cNvSpPr>
              <a:spLocks noChangeShapeType="1"/>
            </p:cNvSpPr>
            <p:nvPr/>
          </p:nvSpPr>
          <p:spPr bwMode="auto">
            <a:xfrm>
              <a:off x="1140" y="1788"/>
              <a:ext cx="247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16" name="Line 50"/>
            <p:cNvSpPr>
              <a:spLocks noChangeShapeType="1"/>
            </p:cNvSpPr>
            <p:nvPr/>
          </p:nvSpPr>
          <p:spPr bwMode="auto">
            <a:xfrm flipH="1">
              <a:off x="883" y="1597"/>
              <a:ext cx="257" cy="0"/>
            </a:xfrm>
            <a:prstGeom prst="line">
              <a:avLst/>
            </a:prstGeom>
            <a:noFill/>
            <a:ln w="254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17" name="Text Box 51"/>
          <p:cNvSpPr txBox="1">
            <a:spLocks noChangeArrowheads="1"/>
          </p:cNvSpPr>
          <p:nvPr/>
        </p:nvSpPr>
        <p:spPr bwMode="auto">
          <a:xfrm>
            <a:off x="304800" y="3962400"/>
            <a:ext cx="11398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packet queues</a:t>
            </a:r>
          </a:p>
        </p:txBody>
      </p:sp>
      <p:sp>
        <p:nvSpPr>
          <p:cNvPr id="118" name="Text Box 52"/>
          <p:cNvSpPr txBox="1">
            <a:spLocks noChangeArrowheads="1"/>
          </p:cNvSpPr>
          <p:nvPr/>
        </p:nvSpPr>
        <p:spPr bwMode="auto">
          <a:xfrm>
            <a:off x="1371600" y="5181600"/>
            <a:ext cx="9874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listen queue</a:t>
            </a:r>
          </a:p>
        </p:txBody>
      </p:sp>
      <p:sp>
        <p:nvSpPr>
          <p:cNvPr id="119" name="Text Box 53"/>
          <p:cNvSpPr txBox="1">
            <a:spLocks noChangeArrowheads="1"/>
          </p:cNvSpPr>
          <p:nvPr/>
        </p:nvSpPr>
        <p:spPr bwMode="auto">
          <a:xfrm>
            <a:off x="2441575" y="3505200"/>
            <a:ext cx="98742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accept queue</a:t>
            </a:r>
          </a:p>
        </p:txBody>
      </p:sp>
      <p:sp>
        <p:nvSpPr>
          <p:cNvPr id="120" name="Text Box 55"/>
          <p:cNvSpPr txBox="1">
            <a:spLocks noChangeArrowheads="1"/>
          </p:cNvSpPr>
          <p:nvPr/>
        </p:nvSpPr>
        <p:spPr bwMode="auto">
          <a:xfrm>
            <a:off x="1219200" y="1981200"/>
            <a:ext cx="2147888" cy="9159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Server application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(Apache, Tomcat/Java, </a:t>
            </a:r>
            <a:r>
              <a:rPr lang="en-US" sz="1800" kern="0" dirty="0" err="1">
                <a:solidFill>
                  <a:srgbClr val="000000"/>
                </a:solidFill>
                <a:cs typeface="Arial"/>
              </a:rPr>
              <a:t>etc</a:t>
            </a:r>
            <a:r>
              <a:rPr lang="en-US" sz="1800" kern="0" dirty="0">
                <a:solidFill>
                  <a:srgbClr val="000000"/>
                </a:solidFill>
                <a:cs typeface="Arial"/>
              </a:rPr>
              <a:t>)</a:t>
            </a:r>
          </a:p>
        </p:txBody>
      </p:sp>
      <p:sp>
        <p:nvSpPr>
          <p:cNvPr id="121" name="Oval 56"/>
          <p:cNvSpPr>
            <a:spLocks noChangeArrowheads="1"/>
          </p:cNvSpPr>
          <p:nvPr/>
        </p:nvSpPr>
        <p:spPr bwMode="auto">
          <a:xfrm>
            <a:off x="18288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2" name="Oval 57"/>
          <p:cNvSpPr>
            <a:spLocks noChangeArrowheads="1"/>
          </p:cNvSpPr>
          <p:nvPr/>
        </p:nvSpPr>
        <p:spPr bwMode="auto">
          <a:xfrm>
            <a:off x="19812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3" name="Oval 58"/>
          <p:cNvSpPr>
            <a:spLocks noChangeArrowheads="1"/>
          </p:cNvSpPr>
          <p:nvPr/>
        </p:nvSpPr>
        <p:spPr bwMode="auto">
          <a:xfrm>
            <a:off x="21336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5" name="Oval 61"/>
          <p:cNvSpPr>
            <a:spLocks noChangeArrowheads="1"/>
          </p:cNvSpPr>
          <p:nvPr/>
        </p:nvSpPr>
        <p:spPr bwMode="auto">
          <a:xfrm>
            <a:off x="34544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6" name="Oval 62"/>
          <p:cNvSpPr>
            <a:spLocks noChangeArrowheads="1"/>
          </p:cNvSpPr>
          <p:nvPr/>
        </p:nvSpPr>
        <p:spPr bwMode="auto">
          <a:xfrm>
            <a:off x="36068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7" name="Oval 63"/>
          <p:cNvSpPr>
            <a:spLocks noChangeArrowheads="1"/>
          </p:cNvSpPr>
          <p:nvPr/>
        </p:nvSpPr>
        <p:spPr bwMode="auto">
          <a:xfrm>
            <a:off x="37592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28" name="Oval 64"/>
          <p:cNvSpPr>
            <a:spLocks noChangeArrowheads="1"/>
          </p:cNvSpPr>
          <p:nvPr/>
        </p:nvSpPr>
        <p:spPr bwMode="auto">
          <a:xfrm>
            <a:off x="39116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cxnSp>
        <p:nvCxnSpPr>
          <p:cNvPr id="130069" name="AutoShape 65"/>
          <p:cNvCxnSpPr>
            <a:cxnSpLocks noChangeShapeType="1"/>
            <a:stCxn id="127" idx="5"/>
            <a:endCxn id="95" idx="1"/>
          </p:cNvCxnSpPr>
          <p:nvPr/>
        </p:nvCxnSpPr>
        <p:spPr bwMode="auto">
          <a:xfrm rot="5400000">
            <a:off x="2867025" y="4378325"/>
            <a:ext cx="1993900" cy="635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0070" name="Group 66"/>
          <p:cNvGrpSpPr>
            <a:grpSpLocks/>
          </p:cNvGrpSpPr>
          <p:nvPr/>
        </p:nvGrpSpPr>
        <p:grpSpPr bwMode="auto">
          <a:xfrm>
            <a:off x="454025" y="3556000"/>
            <a:ext cx="1085850" cy="406400"/>
            <a:chOff x="1180" y="3423"/>
            <a:chExt cx="684" cy="256"/>
          </a:xfrm>
        </p:grpSpPr>
        <p:grpSp>
          <p:nvGrpSpPr>
            <p:cNvPr id="130086" name="Group 67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133" name="Rectangle 68"/>
              <p:cNvSpPr>
                <a:spLocks noChangeArrowheads="1"/>
              </p:cNvSpPr>
              <p:nvPr/>
            </p:nvSpPr>
            <p:spPr bwMode="auto">
              <a:xfrm>
                <a:off x="3894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4" name="Rectangle 69"/>
              <p:cNvSpPr>
                <a:spLocks noChangeArrowheads="1"/>
              </p:cNvSpPr>
              <p:nvPr/>
            </p:nvSpPr>
            <p:spPr bwMode="auto">
              <a:xfrm>
                <a:off x="3946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5" name="Rectangle 70"/>
              <p:cNvSpPr>
                <a:spLocks noChangeArrowheads="1"/>
              </p:cNvSpPr>
              <p:nvPr/>
            </p:nvSpPr>
            <p:spPr bwMode="auto">
              <a:xfrm>
                <a:off x="3998" y="3429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6" name="Line 71"/>
              <p:cNvSpPr>
                <a:spLocks noChangeShapeType="1"/>
              </p:cNvSpPr>
              <p:nvPr/>
            </p:nvSpPr>
            <p:spPr bwMode="auto">
              <a:xfrm>
                <a:off x="3776" y="3429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37" name="Line 72"/>
              <p:cNvSpPr>
                <a:spLocks noChangeShapeType="1"/>
              </p:cNvSpPr>
              <p:nvPr/>
            </p:nvSpPr>
            <p:spPr bwMode="auto">
              <a:xfrm>
                <a:off x="3776" y="3538"/>
                <a:ext cx="118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32" name="Line 73"/>
            <p:cNvSpPr>
              <a:spLocks noChangeShapeType="1"/>
            </p:cNvSpPr>
            <p:nvPr/>
          </p:nvSpPr>
          <p:spPr bwMode="auto">
            <a:xfrm flipH="1">
              <a:off x="1180" y="3549"/>
              <a:ext cx="28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cxnSp>
        <p:nvCxnSpPr>
          <p:cNvPr id="130071" name="AutoShape 74"/>
          <p:cNvCxnSpPr>
            <a:cxnSpLocks noChangeShapeType="1"/>
            <a:stCxn id="91" idx="2"/>
            <a:endCxn id="133" idx="1"/>
          </p:cNvCxnSpPr>
          <p:nvPr/>
        </p:nvCxnSpPr>
        <p:spPr bwMode="auto">
          <a:xfrm rot="5400000">
            <a:off x="1573213" y="3044825"/>
            <a:ext cx="407987" cy="1020763"/>
          </a:xfrm>
          <a:prstGeom prst="curvedConnector2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0072" name="Group 66"/>
          <p:cNvGrpSpPr>
            <a:grpSpLocks/>
          </p:cNvGrpSpPr>
          <p:nvPr/>
        </p:nvGrpSpPr>
        <p:grpSpPr bwMode="auto">
          <a:xfrm rot="5400000" flipV="1">
            <a:off x="1793875" y="3692525"/>
            <a:ext cx="1085850" cy="406400"/>
            <a:chOff x="1180" y="3423"/>
            <a:chExt cx="684" cy="256"/>
          </a:xfrm>
        </p:grpSpPr>
        <p:grpSp>
          <p:nvGrpSpPr>
            <p:cNvPr id="130079" name="Group 67"/>
            <p:cNvGrpSpPr>
              <a:grpSpLocks/>
            </p:cNvGrpSpPr>
            <p:nvPr/>
          </p:nvGrpSpPr>
          <p:grpSpPr bwMode="auto">
            <a:xfrm flipH="1">
              <a:off x="1465" y="3423"/>
              <a:ext cx="399" cy="256"/>
              <a:chOff x="3776" y="3429"/>
              <a:chExt cx="274" cy="109"/>
            </a:xfrm>
          </p:grpSpPr>
          <p:sp>
            <p:nvSpPr>
              <p:cNvPr id="143" name="Rectangle 68"/>
              <p:cNvSpPr>
                <a:spLocks noChangeArrowheads="1"/>
              </p:cNvSpPr>
              <p:nvPr/>
            </p:nvSpPr>
            <p:spPr bwMode="auto">
              <a:xfrm>
                <a:off x="3913" y="341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4" name="Rectangle 69"/>
              <p:cNvSpPr>
                <a:spLocks noChangeArrowheads="1"/>
              </p:cNvSpPr>
              <p:nvPr/>
            </p:nvSpPr>
            <p:spPr bwMode="auto">
              <a:xfrm>
                <a:off x="3963" y="341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5" name="Rectangle 70"/>
              <p:cNvSpPr>
                <a:spLocks noChangeArrowheads="1"/>
              </p:cNvSpPr>
              <p:nvPr/>
            </p:nvSpPr>
            <p:spPr bwMode="auto">
              <a:xfrm>
                <a:off x="4017" y="3416"/>
                <a:ext cx="52" cy="10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333399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6" name="Line 71"/>
              <p:cNvSpPr>
                <a:spLocks noChangeShapeType="1"/>
              </p:cNvSpPr>
              <p:nvPr/>
            </p:nvSpPr>
            <p:spPr bwMode="auto">
              <a:xfrm>
                <a:off x="3792" y="3416"/>
                <a:ext cx="117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  <p:sp>
            <p:nvSpPr>
              <p:cNvPr id="147" name="Line 72"/>
              <p:cNvSpPr>
                <a:spLocks noChangeShapeType="1"/>
              </p:cNvSpPr>
              <p:nvPr/>
            </p:nvSpPr>
            <p:spPr bwMode="auto">
              <a:xfrm>
                <a:off x="3792" y="3525"/>
                <a:ext cx="117" cy="0"/>
              </a:xfrm>
              <a:prstGeom prst="line">
                <a:avLst/>
              </a:prstGeom>
              <a:noFill/>
              <a:ln w="12700">
                <a:solidFill>
                  <a:srgbClr val="333399"/>
                </a:solidFill>
                <a:round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srgbClr val="000000"/>
                  </a:solidFill>
                  <a:cs typeface="Arial"/>
                </a:endParaRPr>
              </a:p>
            </p:txBody>
          </p:sp>
        </p:grpSp>
        <p:sp>
          <p:nvSpPr>
            <p:cNvPr id="142" name="Line 73"/>
            <p:cNvSpPr>
              <a:spLocks noChangeShapeType="1"/>
            </p:cNvSpPr>
            <p:nvPr/>
          </p:nvSpPr>
          <p:spPr bwMode="auto">
            <a:xfrm flipH="1">
              <a:off x="1167" y="3536"/>
              <a:ext cx="28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spAutoFit/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/>
              </a:endParaRPr>
            </a:p>
          </p:txBody>
        </p:sp>
      </p:grpSp>
      <p:sp>
        <p:nvSpPr>
          <p:cNvPr id="124" name="Oval 59"/>
          <p:cNvSpPr>
            <a:spLocks noChangeArrowheads="1"/>
          </p:cNvSpPr>
          <p:nvPr/>
        </p:nvSpPr>
        <p:spPr bwMode="auto">
          <a:xfrm>
            <a:off x="2286000" y="3276600"/>
            <a:ext cx="127000" cy="127000"/>
          </a:xfrm>
          <a:prstGeom prst="ellipse">
            <a:avLst/>
          </a:prstGeom>
          <a:solidFill>
            <a:srgbClr val="000000"/>
          </a:soli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30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52400"/>
            <a:ext cx="19383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75" name="Text Box 93"/>
          <p:cNvSpPr txBox="1">
            <a:spLocks noChangeArrowheads="1"/>
          </p:cNvSpPr>
          <p:nvPr/>
        </p:nvSpPr>
        <p:spPr bwMode="auto">
          <a:xfrm>
            <a:off x="4876800" y="1549400"/>
            <a:ext cx="40386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2200" u="sng">
                <a:solidFill>
                  <a:srgbClr val="000000"/>
                </a:solidFill>
              </a:rPr>
              <a:t>Server operations</a:t>
            </a:r>
            <a:endParaRPr lang="en-US" sz="2200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2200">
                <a:solidFill>
                  <a:srgbClr val="000000"/>
                </a:solidFill>
              </a:rPr>
              <a:t>create</a:t>
            </a:r>
            <a:r>
              <a:rPr lang="en-US" sz="2200" b="1">
                <a:solidFill>
                  <a:srgbClr val="000000"/>
                </a:solidFill>
              </a:rPr>
              <a:t> socket</a:t>
            </a:r>
            <a:r>
              <a:rPr lang="en-US" sz="2200">
                <a:solidFill>
                  <a:srgbClr val="000000"/>
                </a:solidFill>
              </a:rPr>
              <a:t>(s)</a:t>
            </a:r>
            <a:endParaRPr lang="en-US" sz="2200" b="1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bind</a:t>
            </a:r>
            <a:r>
              <a:rPr lang="en-US" sz="2200">
                <a:solidFill>
                  <a:srgbClr val="000000"/>
                </a:solidFill>
              </a:rPr>
              <a:t> to port number(s)</a:t>
            </a: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listen</a:t>
            </a:r>
            <a:r>
              <a:rPr lang="en-US" sz="2200">
                <a:solidFill>
                  <a:srgbClr val="000000"/>
                </a:solidFill>
              </a:rPr>
              <a:t> to advertise port</a:t>
            </a:r>
          </a:p>
          <a:p>
            <a:pPr defTabSz="914400" eaLnBrk="1" hangingPunct="1"/>
            <a:endParaRPr lang="en-US" sz="2200">
              <a:solidFill>
                <a:srgbClr val="000000"/>
              </a:solidFill>
            </a:endParaRPr>
          </a:p>
          <a:p>
            <a:pPr defTabSz="914400" eaLnBrk="1" hangingPunct="1"/>
            <a:r>
              <a:rPr lang="en-US" sz="2200">
                <a:solidFill>
                  <a:srgbClr val="000000"/>
                </a:solidFill>
              </a:rPr>
              <a:t>wait for client to arrive on port </a:t>
            </a:r>
          </a:p>
          <a:p>
            <a:pPr defTabSz="914400" eaLnBrk="1" hangingPunct="1"/>
            <a:r>
              <a:rPr lang="en-US" sz="2200">
                <a:solidFill>
                  <a:srgbClr val="000000"/>
                </a:solidFill>
              </a:rPr>
              <a:t>(</a:t>
            </a:r>
            <a:r>
              <a:rPr lang="en-US" sz="2200" b="1">
                <a:solidFill>
                  <a:srgbClr val="000000"/>
                </a:solidFill>
              </a:rPr>
              <a:t>select</a:t>
            </a:r>
            <a:r>
              <a:rPr lang="en-US" sz="2200">
                <a:solidFill>
                  <a:srgbClr val="000000"/>
                </a:solidFill>
              </a:rPr>
              <a:t>/</a:t>
            </a:r>
            <a:r>
              <a:rPr lang="en-US" sz="2200" b="1">
                <a:solidFill>
                  <a:srgbClr val="000000"/>
                </a:solidFill>
              </a:rPr>
              <a:t>poll</a:t>
            </a:r>
            <a:r>
              <a:rPr lang="en-US" sz="2200">
                <a:solidFill>
                  <a:srgbClr val="000000"/>
                </a:solidFill>
              </a:rPr>
              <a:t>/</a:t>
            </a:r>
            <a:r>
              <a:rPr lang="en-US" sz="2200" b="1">
                <a:solidFill>
                  <a:srgbClr val="000000"/>
                </a:solidFill>
              </a:rPr>
              <a:t>epoll</a:t>
            </a:r>
            <a:r>
              <a:rPr lang="en-US" sz="2200">
                <a:solidFill>
                  <a:srgbClr val="000000"/>
                </a:solidFill>
              </a:rPr>
              <a:t> of ports)</a:t>
            </a: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accept</a:t>
            </a:r>
            <a:r>
              <a:rPr lang="en-US" sz="2200">
                <a:solidFill>
                  <a:srgbClr val="000000"/>
                </a:solidFill>
              </a:rPr>
              <a:t> client connection </a:t>
            </a: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read</a:t>
            </a:r>
            <a:r>
              <a:rPr lang="en-US" sz="2200">
                <a:solidFill>
                  <a:srgbClr val="000000"/>
                </a:solidFill>
              </a:rPr>
              <a:t> or </a:t>
            </a:r>
            <a:r>
              <a:rPr lang="en-US" sz="2200" b="1">
                <a:solidFill>
                  <a:srgbClr val="000000"/>
                </a:solidFill>
              </a:rPr>
              <a:t>recv</a:t>
            </a:r>
            <a:r>
              <a:rPr lang="en-US" sz="2200">
                <a:solidFill>
                  <a:srgbClr val="000000"/>
                </a:solidFill>
              </a:rPr>
              <a:t> request</a:t>
            </a: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write</a:t>
            </a:r>
            <a:r>
              <a:rPr lang="en-US" sz="2200">
                <a:solidFill>
                  <a:srgbClr val="000000"/>
                </a:solidFill>
              </a:rPr>
              <a:t> or </a:t>
            </a:r>
            <a:r>
              <a:rPr lang="en-US" sz="2200" b="1">
                <a:solidFill>
                  <a:srgbClr val="000000"/>
                </a:solidFill>
              </a:rPr>
              <a:t>send</a:t>
            </a:r>
            <a:r>
              <a:rPr lang="en-US" sz="2200">
                <a:solidFill>
                  <a:srgbClr val="000000"/>
                </a:solidFill>
              </a:rPr>
              <a:t> response</a:t>
            </a:r>
          </a:p>
          <a:p>
            <a:pPr defTabSz="914400" eaLnBrk="1" hangingPunct="1"/>
            <a:r>
              <a:rPr lang="en-US" sz="2200" b="1">
                <a:solidFill>
                  <a:srgbClr val="000000"/>
                </a:solidFill>
              </a:rPr>
              <a:t>close </a:t>
            </a:r>
            <a:r>
              <a:rPr lang="en-US" sz="2200">
                <a:solidFill>
                  <a:srgbClr val="000000"/>
                </a:solidFill>
              </a:rPr>
              <a:t>client socket</a:t>
            </a:r>
            <a:endParaRPr lang="en-US" sz="2200" b="1">
              <a:solidFill>
                <a:srgbClr val="000000"/>
              </a:solidFill>
            </a:endParaRPr>
          </a:p>
        </p:txBody>
      </p:sp>
      <p:sp>
        <p:nvSpPr>
          <p:cNvPr id="130076" name="Freeform 14"/>
          <p:cNvSpPr>
            <a:spLocks/>
          </p:cNvSpPr>
          <p:nvPr/>
        </p:nvSpPr>
        <p:spPr bwMode="auto">
          <a:xfrm>
            <a:off x="8001000" y="4495800"/>
            <a:ext cx="381000" cy="381000"/>
          </a:xfrm>
          <a:custGeom>
            <a:avLst/>
            <a:gdLst>
              <a:gd name="T0" fmla="*/ 0 w 480"/>
              <a:gd name="T1" fmla="*/ 504031250 h 288"/>
              <a:gd name="T2" fmla="*/ 302418750 w 480"/>
              <a:gd name="T3" fmla="*/ 504031250 h 288"/>
              <a:gd name="T4" fmla="*/ 302418750 w 480"/>
              <a:gd name="T5" fmla="*/ 0 h 288"/>
              <a:gd name="T6" fmla="*/ 0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480" y="288"/>
                </a:ln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7" name="Freeform 14"/>
          <p:cNvSpPr>
            <a:spLocks/>
          </p:cNvSpPr>
          <p:nvPr/>
        </p:nvSpPr>
        <p:spPr bwMode="auto">
          <a:xfrm flipH="1">
            <a:off x="4495800" y="3505200"/>
            <a:ext cx="381000" cy="1752600"/>
          </a:xfrm>
          <a:custGeom>
            <a:avLst/>
            <a:gdLst>
              <a:gd name="T0" fmla="*/ 0 w 480"/>
              <a:gd name="T1" fmla="*/ 2147483647 h 288"/>
              <a:gd name="T2" fmla="*/ 302418750 w 480"/>
              <a:gd name="T3" fmla="*/ 2147483647 h 288"/>
              <a:gd name="T4" fmla="*/ 302418750 w 480"/>
              <a:gd name="T5" fmla="*/ 0 h 288"/>
              <a:gd name="T6" fmla="*/ 0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480" y="288"/>
                </a:ln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Text Box 53"/>
          <p:cNvSpPr txBox="1">
            <a:spLocks noChangeArrowheads="1"/>
          </p:cNvSpPr>
          <p:nvPr/>
        </p:nvSpPr>
        <p:spPr bwMode="auto">
          <a:xfrm>
            <a:off x="2746375" y="5181600"/>
            <a:ext cx="987425" cy="646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0000"/>
                </a:solidFill>
                <a:cs typeface="Arial"/>
              </a:rPr>
              <a:t>disk queue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Uniform Resource Locator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972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URIs and URLs</a:t>
            </a:r>
          </a:p>
        </p:txBody>
      </p:sp>
      <p:pic>
        <p:nvPicPr>
          <p:cNvPr id="983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"/>
            <a:ext cx="30368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8732838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371600" y="6477000"/>
            <a:ext cx="701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tx1"/>
                </a:solidFill>
              </a:rPr>
              <a:t>[image: msdn.microsoft.com]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Web services</a:t>
            </a:r>
          </a:p>
        </p:txBody>
      </p:sp>
      <p:sp>
        <p:nvSpPr>
          <p:cNvPr id="109570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6425" cy="4111625"/>
          </a:xfrm>
        </p:spPr>
        <p:txBody>
          <a:bodyPr/>
          <a:lstStyle/>
          <a:p>
            <a:r>
              <a:rPr lang="en-US" sz="2400" b="0" dirty="0">
                <a:latin typeface="Arial" charset="0"/>
                <a:ea typeface="ＭＳ Ｐゴシック" charset="0"/>
              </a:rPr>
              <a:t>HTTP is the standard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protocol for </a:t>
            </a:r>
            <a:r>
              <a:rPr lang="en-US" sz="2400" b="0" dirty="0">
                <a:latin typeface="Arial" charset="0"/>
                <a:ea typeface="ＭＳ Ｐゴシック" charset="0"/>
              </a:rPr>
              <a:t>web systems.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GET, PUT, POST, DELETE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HTTP is typically layered over TCP transport.</a:t>
            </a: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Various </a:t>
            </a:r>
            <a:r>
              <a:rPr lang="en-US" sz="2400" b="0" dirty="0">
                <a:latin typeface="Arial" charset="0"/>
                <a:ea typeface="ＭＳ Ｐゴシック" charset="0"/>
              </a:rPr>
              <a:t>standards and styles layer above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it, e.g., Web services based on </a:t>
            </a:r>
            <a:r>
              <a:rPr lang="en-US" sz="2400" b="0" dirty="0">
                <a:latin typeface="Arial" charset="0"/>
                <a:ea typeface="ＭＳ Ｐゴシック" charset="0"/>
              </a:rPr>
              <a:t>“REST” or “SOAP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” (</a:t>
            </a:r>
            <a:r>
              <a:rPr lang="en-US" sz="2400" dirty="0" smtClean="0">
                <a:latin typeface="Arial" charset="0"/>
                <a:ea typeface="ＭＳ Ｐゴシック" charset="0"/>
              </a:rPr>
              <a:t>TBD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).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r>
              <a:rPr lang="en-US" sz="2400" b="0" dirty="0" smtClean="0">
                <a:latin typeface="Arial" charset="0"/>
                <a:ea typeface="ＭＳ Ｐゴシック" charset="0"/>
              </a:rPr>
              <a:t>What’s </a:t>
            </a:r>
            <a:r>
              <a:rPr lang="en-US" sz="2400" b="0" dirty="0">
                <a:latin typeface="Arial" charset="0"/>
                <a:ea typeface="ＭＳ Ｐゴシック" charset="0"/>
              </a:rPr>
              <a:t>important is that the URI/URL </a:t>
            </a:r>
            <a:r>
              <a:rPr lang="en-US" sz="2400" b="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authority</a:t>
            </a:r>
            <a:r>
              <a:rPr lang="en-US" sz="2400" b="0" dirty="0">
                <a:latin typeface="Arial" charset="0"/>
                <a:ea typeface="ＭＳ Ｐゴシック" charset="0"/>
              </a:rPr>
              <a:t> always has the info to bind a channel to the server.</a:t>
            </a:r>
          </a:p>
          <a:p>
            <a:pPr lvl="1"/>
            <a:r>
              <a:rPr lang="en-US" sz="2000" b="0" dirty="0" smtClean="0">
                <a:latin typeface="Arial" charset="0"/>
                <a:ea typeface="ＭＳ Ｐゴシック" charset="0"/>
              </a:rPr>
              <a:t>E.g., translate </a:t>
            </a:r>
            <a:r>
              <a:rPr lang="en-US" sz="2000" b="0" dirty="0">
                <a:latin typeface="Arial" charset="0"/>
                <a:ea typeface="ＭＳ Ｐゴシック" charset="0"/>
              </a:rPr>
              <a:t>domain name to an IP address and port using DNS </a:t>
            </a:r>
            <a:r>
              <a:rPr lang="en-US" sz="2000" b="0" dirty="0" smtClean="0">
                <a:latin typeface="Arial" charset="0"/>
                <a:ea typeface="ＭＳ Ｐゴシック" charset="0"/>
              </a:rPr>
              <a:t>service.</a:t>
            </a:r>
            <a:endParaRPr lang="en-US" sz="2000" b="0" dirty="0">
              <a:latin typeface="Arial" charset="0"/>
              <a:ea typeface="ＭＳ Ｐゴシック" charset="0"/>
            </a:endParaRP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The URI </a:t>
            </a:r>
            <a:r>
              <a:rPr lang="en-US" sz="2400" b="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path</a:t>
            </a:r>
            <a:r>
              <a:rPr lang="en-US" sz="2400" b="0" dirty="0">
                <a:latin typeface="Arial" charset="0"/>
                <a:ea typeface="ＭＳ Ｐゴシック" charset="0"/>
              </a:rPr>
              <a:t> is interpreted by the server: it may encode the name of a file on the server, or a program entry point and arguments, or…</a:t>
            </a:r>
            <a:endParaRPr lang="en-US" b="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DNS and the Web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7713663" y="2262188"/>
            <a:ext cx="1211262" cy="1066800"/>
          </a:xfrm>
          <a:prstGeom prst="rect">
            <a:avLst/>
          </a:prstGeom>
          <a:noFill/>
          <a:ln w="50800">
            <a:solidFill>
              <a:srgbClr val="003367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DNS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H="1">
            <a:off x="5367338" y="2862263"/>
            <a:ext cx="2346325" cy="207962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 rot="21184397">
            <a:off x="5268913" y="2938463"/>
            <a:ext cx="26654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IP addr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21243677">
            <a:off x="5133975" y="2257425"/>
            <a:ext cx="2663825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 dirty="0" err="1">
                <a:solidFill>
                  <a:schemeClr val="tx1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a.com</a:t>
            </a:r>
            <a:endParaRPr lang="en-US" sz="2800" kern="0" dirty="0">
              <a:solidFill>
                <a:schemeClr val="tx1"/>
              </a:solidFill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5305425" y="4246563"/>
            <a:ext cx="2247900" cy="1079500"/>
          </a:xfrm>
          <a:prstGeom prst="line">
            <a:avLst/>
          </a:prstGeom>
          <a:noFill/>
          <a:ln w="38100">
            <a:solidFill>
              <a:srgbClr val="00264D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570288" y="2203450"/>
            <a:ext cx="17351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ysClr val="windowText" lastClr="000000"/>
                </a:solidFill>
                <a:ea typeface="ＭＳ Ｐゴシック" charset="-128"/>
                <a:cs typeface="ＭＳ Ｐゴシック" charset="-128"/>
              </a:rPr>
              <a:t>Browser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 rot="1461740">
            <a:off x="4800600" y="4756150"/>
            <a:ext cx="26670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3367"/>
                </a:solidFill>
                <a:ea typeface="ＭＳ Ｐゴシック" charset="-128"/>
                <a:cs typeface="ＭＳ Ｐゴシック" charset="-128"/>
              </a:rPr>
              <a:t>HTTP GET: </a:t>
            </a:r>
            <a:r>
              <a:rPr lang="en-US" kern="0" dirty="0">
                <a:solidFill>
                  <a:srgbClr val="003367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/</a:t>
            </a:r>
            <a:r>
              <a:rPr lang="en-US" kern="0" dirty="0" err="1">
                <a:solidFill>
                  <a:srgbClr val="003367"/>
                </a:solidFill>
                <a:latin typeface="Courier New" charset="0"/>
                <a:ea typeface="ＭＳ Ｐゴシック" charset="-128"/>
                <a:cs typeface="ＭＳ Ｐゴシック" charset="-128"/>
              </a:rPr>
              <a:t>dog.jpg</a:t>
            </a:r>
            <a:endParaRPr lang="en-US" kern="0" dirty="0">
              <a:solidFill>
                <a:srgbClr val="003367"/>
              </a:solidFill>
              <a:latin typeface="Courier Ne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5354638" y="2632075"/>
            <a:ext cx="2359025" cy="2317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3536950" y="2713038"/>
            <a:ext cx="1766888" cy="1987550"/>
          </a:xfrm>
          <a:prstGeom prst="rect">
            <a:avLst/>
          </a:prstGeom>
          <a:noFill/>
          <a:ln w="5080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Line 13"/>
          <p:cNvSpPr>
            <a:spLocks noChangeShapeType="1"/>
          </p:cNvSpPr>
          <p:nvPr/>
        </p:nvSpPr>
        <p:spPr bwMode="auto">
          <a:xfrm flipV="1">
            <a:off x="2701925" y="3135313"/>
            <a:ext cx="1370013" cy="63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Document"/>
          <p:cNvSpPr>
            <a:spLocks noEditPoints="1" noChangeArrowheads="1"/>
          </p:cNvSpPr>
          <p:nvPr/>
        </p:nvSpPr>
        <p:spPr bwMode="auto">
          <a:xfrm>
            <a:off x="4025900" y="2889250"/>
            <a:ext cx="790575" cy="5175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defTabSz="914400"/>
            <a:r>
              <a:rPr lang="en-US" sz="1800">
                <a:solidFill>
                  <a:srgbClr val="000000"/>
                </a:solidFill>
                <a:latin typeface="Arial Narrow" charset="0"/>
                <a:hlinkClick r:id="rId2" invalidUrl="http:///"/>
              </a:rPr>
              <a:t>http://</a:t>
            </a:r>
            <a:endParaRPr lang="en-US" sz="180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1" name="Document"/>
          <p:cNvSpPr>
            <a:spLocks noEditPoints="1" noChangeArrowheads="1"/>
          </p:cNvSpPr>
          <p:nvPr/>
        </p:nvSpPr>
        <p:spPr bwMode="auto">
          <a:xfrm>
            <a:off x="241300" y="2686050"/>
            <a:ext cx="2705100" cy="192087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0" rIns="0"/>
          <a:lstStyle/>
          <a:p>
            <a:pPr defTabSz="914400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Arial Narrow" charset="0"/>
              </a:rPr>
              <a:t>&lt;A HREF=</a:t>
            </a:r>
          </a:p>
          <a:p>
            <a:pPr defTabSz="914400">
              <a:lnSpc>
                <a:spcPct val="120000"/>
              </a:lnSpc>
            </a:pPr>
            <a:r>
              <a:rPr lang="en-US">
                <a:solidFill>
                  <a:srgbClr val="000000"/>
                </a:solidFill>
                <a:latin typeface="Arial Narrow" charset="0"/>
                <a:hlinkClick r:id="rId3"/>
              </a:rPr>
              <a:t>http://a.com/dog.jpg</a:t>
            </a:r>
            <a:r>
              <a:rPr lang="en-US">
                <a:solidFill>
                  <a:srgbClr val="000000"/>
                </a:solidFill>
                <a:latin typeface="Arial Narrow" charset="0"/>
              </a:rPr>
              <a:t>&gt;Spot&lt;/A&gt;</a:t>
            </a:r>
          </a:p>
          <a:p>
            <a:pPr defTabSz="914400"/>
            <a:endParaRPr lang="en-US" sz="1800">
              <a:solidFill>
                <a:srgbClr val="000000"/>
              </a:solidFill>
              <a:latin typeface="Arial Narrow" charset="0"/>
            </a:endParaRP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990600" y="3271838"/>
            <a:ext cx="749300" cy="454025"/>
          </a:xfrm>
          <a:prstGeom prst="rect">
            <a:avLst/>
          </a:prstGeom>
          <a:noFill/>
          <a:ln w="3810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Text" lastClr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230188" y="2203450"/>
            <a:ext cx="2674937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kern="0">
                <a:solidFill>
                  <a:sysClr val="windowText" lastClr="000000"/>
                </a:solidFill>
                <a:ea typeface="ＭＳ Ｐゴシック" charset="-128"/>
                <a:cs typeface="ＭＳ Ｐゴシック" charset="-128"/>
              </a:rPr>
              <a:t>Web Page</a:t>
            </a:r>
          </a:p>
        </p:txBody>
      </p:sp>
      <p:sp>
        <p:nvSpPr>
          <p:cNvPr id="58385" name="TextBox 34"/>
          <p:cNvSpPr txBox="1">
            <a:spLocks noChangeArrowheads="1"/>
          </p:cNvSpPr>
          <p:nvPr/>
        </p:nvSpPr>
        <p:spPr bwMode="auto">
          <a:xfrm>
            <a:off x="6477000" y="6172200"/>
            <a:ext cx="1920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2"/>
                </a:solidFill>
              </a:rPr>
              <a:t>[Michael Walfish]</a:t>
            </a: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7543800" y="4876800"/>
            <a:ext cx="1211263" cy="1066800"/>
          </a:xfrm>
          <a:prstGeom prst="rect">
            <a:avLst/>
          </a:prstGeom>
          <a:noFill/>
          <a:ln w="50800">
            <a:solidFill>
              <a:srgbClr val="003367"/>
            </a:solidFill>
            <a:miter lim="800000"/>
            <a:headEnd/>
            <a:tailEnd/>
          </a:ln>
          <a:effectLst/>
        </p:spPr>
        <p:txBody>
          <a:bodyPr lIns="0" rIns="0" anchor="ctr" anchorCtr="1"/>
          <a:lstStyle/>
          <a:p>
            <a:pPr defTabSz="9144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www</a:t>
            </a:r>
          </a:p>
        </p:txBody>
      </p:sp>
    </p:spTree>
    <p:extLst>
      <p:ext uri="{BB962C8B-B14F-4D97-AF65-F5344CB8AC3E}">
        <p14:creationId xmlns:p14="http://schemas.microsoft.com/office/powerpoint/2010/main" val="3310690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371600"/>
            <a:ext cx="462121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Domain Name Service (DNS)</a:t>
            </a:r>
          </a:p>
        </p:txBody>
      </p:sp>
    </p:spTree>
    <p:extLst>
      <p:ext uri="{BB962C8B-B14F-4D97-AF65-F5344CB8AC3E}">
        <p14:creationId xmlns:p14="http://schemas.microsoft.com/office/powerpoint/2010/main" val="3740133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DNS as a distributed service</a:t>
            </a:r>
          </a:p>
        </p:txBody>
      </p:sp>
      <p:sp>
        <p:nvSpPr>
          <p:cNvPr id="67587" name="Content Placeholder 3"/>
          <p:cNvSpPr>
            <a:spLocks noGrp="1"/>
          </p:cNvSpPr>
          <p:nvPr>
            <p:ph idx="1"/>
          </p:nvPr>
        </p:nvSpPr>
        <p:spPr>
          <a:xfrm>
            <a:off x="457200" y="1527175"/>
            <a:ext cx="8226425" cy="4111625"/>
          </a:xfrm>
        </p:spPr>
        <p:txBody>
          <a:bodyPr/>
          <a:lstStyle/>
          <a:p>
            <a:r>
              <a:rPr lang="en-US" sz="2400">
                <a:latin typeface="Arial" charset="0"/>
                <a:ea typeface="ＭＳ Ｐゴシック" charset="0"/>
              </a:rPr>
              <a:t>DNS is a “cloud” of name servers</a:t>
            </a:r>
          </a:p>
          <a:p>
            <a:r>
              <a:rPr lang="en-US" sz="2400">
                <a:latin typeface="Arial" charset="0"/>
                <a:ea typeface="ＭＳ Ｐゴシック" charset="0"/>
              </a:rPr>
              <a:t>owned by different entities (domains)</a:t>
            </a:r>
          </a:p>
          <a:p>
            <a:r>
              <a:rPr lang="en-US" sz="2400">
                <a:latin typeface="Arial" charset="0"/>
                <a:ea typeface="ＭＳ Ｐゴシック" charset="0"/>
              </a:rPr>
              <a:t>organized in a hierarchy (tree) such that</a:t>
            </a:r>
          </a:p>
          <a:p>
            <a:r>
              <a:rPr lang="en-US" sz="2400">
                <a:latin typeface="Arial" charset="0"/>
                <a:ea typeface="ＭＳ Ｐゴシック" charset="0"/>
              </a:rPr>
              <a:t>each controls a subtree of the name space.</a:t>
            </a:r>
          </a:p>
          <a:p>
            <a:pPr>
              <a:buFont typeface="Times New Roman" charset="0"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>
              <a:buFont typeface="Times New Roman" charset="0"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675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90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46482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080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google-d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30250"/>
            <a:ext cx="7265988" cy="544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Title 2"/>
          <p:cNvSpPr txBox="1">
            <a:spLocks/>
          </p:cNvSpPr>
          <p:nvPr/>
        </p:nvSpPr>
        <p:spPr bwMode="auto"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3600" b="1">
                <a:solidFill>
                  <a:srgbClr val="161645"/>
                </a:solidFill>
                <a:cs typeface="Arial" charset="0"/>
              </a:rPr>
              <a:t>Lookup</a:t>
            </a:r>
          </a:p>
        </p:txBody>
      </p:sp>
    </p:spTree>
    <p:extLst>
      <p:ext uri="{BB962C8B-B14F-4D97-AF65-F5344CB8AC3E}">
        <p14:creationId xmlns:p14="http://schemas.microsoft.com/office/powerpoint/2010/main" val="189868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381000" y="1828800"/>
            <a:ext cx="4419600" cy="3352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2819400" y="1828800"/>
            <a:ext cx="761999" cy="3352800"/>
          </a:xfrm>
          <a:prstGeom prst="flowChartProcess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455613"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Networked services: big picture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99330" name="Picture 3" descr="LimeWireP2P-1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7" descr="kcmpc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95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6"/>
          <p:cNvSpPr>
            <a:spLocks noChangeArrowheads="1"/>
          </p:cNvSpPr>
          <p:nvPr/>
        </p:nvSpPr>
        <p:spPr bwMode="auto">
          <a:xfrm>
            <a:off x="5562600" y="2819400"/>
            <a:ext cx="2133600" cy="1828800"/>
          </a:xfrm>
          <a:custGeom>
            <a:avLst/>
            <a:gdLst>
              <a:gd name="T0" fmla="*/ 2131822 w 43200"/>
              <a:gd name="T1" fmla="*/ 914400 h 43200"/>
              <a:gd name="T2" fmla="*/ 1066800 w 43200"/>
              <a:gd name="T3" fmla="*/ 1826853 h 43200"/>
              <a:gd name="T4" fmla="*/ 6618 w 43200"/>
              <a:gd name="T5" fmla="*/ 914400 h 43200"/>
              <a:gd name="T6" fmla="*/ 1066800 w 43200"/>
              <a:gd name="T7" fmla="*/ 104563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1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3"/>
                </a:cubicBezTo>
                <a:cubicBezTo>
                  <a:pt x="20114" y="1343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0"/>
                </a:cubicBezTo>
                <a:cubicBezTo>
                  <a:pt x="27723" y="140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49"/>
                </a:cubicBezTo>
                <a:cubicBezTo>
                  <a:pt x="35888" y="149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6"/>
                </a:cubicBezTo>
                <a:cubicBezTo>
                  <a:pt x="30535" y="38006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7"/>
                </a:cubicBezTo>
                <a:cubicBezTo>
                  <a:pt x="19839" y="43357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0"/>
                </a:cubicBezTo>
                <a:cubicBezTo>
                  <a:pt x="9735" y="40770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09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6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6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4"/>
                </a:cubicBezTo>
                <a:cubicBezTo>
                  <a:pt x="3584" y="26194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57150">
            <a:solidFill>
              <a:srgbClr val="636464"/>
            </a:solidFill>
            <a:round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b="1">
              <a:solidFill>
                <a:schemeClr val="tx1">
                  <a:alpha val="100000"/>
                </a:schemeClr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6" name="Curved Connector 11"/>
          <p:cNvCxnSpPr>
            <a:cxnSpLocks noChangeShapeType="1"/>
          </p:cNvCxnSpPr>
          <p:nvPr/>
        </p:nvCxnSpPr>
        <p:spPr bwMode="auto">
          <a:xfrm>
            <a:off x="2667000" y="3505200"/>
            <a:ext cx="914400" cy="1588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FC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630363" y="2574925"/>
            <a:ext cx="1920875" cy="701675"/>
          </a:xfrm>
          <a:custGeom>
            <a:avLst/>
            <a:gdLst>
              <a:gd name="T0" fmla="*/ 0 w 1920240"/>
              <a:gd name="T1" fmla="*/ 15254 h 701040"/>
              <a:gd name="T2" fmla="*/ 1112888 w 1920240"/>
              <a:gd name="T3" fmla="*/ 0 h 701040"/>
              <a:gd name="T4" fmla="*/ 1920875 w 1920240"/>
              <a:gd name="T5" fmla="*/ 701675 h 701040"/>
              <a:gd name="T6" fmla="*/ 0 60000 65536"/>
              <a:gd name="T7" fmla="*/ 0 60000 65536"/>
              <a:gd name="T8" fmla="*/ 0 60000 65536"/>
              <a:gd name="T9" fmla="*/ 0 w 1920240"/>
              <a:gd name="T10" fmla="*/ 0 h 701040"/>
              <a:gd name="T11" fmla="*/ 1920240 w 1920240"/>
              <a:gd name="T12" fmla="*/ 701040 h 7010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0240" h="701040">
                <a:moveTo>
                  <a:pt x="0" y="15240"/>
                </a:moveTo>
                <a:cubicBezTo>
                  <a:pt x="396240" y="-49530"/>
                  <a:pt x="792480" y="-114300"/>
                  <a:pt x="1112520" y="0"/>
                </a:cubicBezTo>
                <a:cubicBezTo>
                  <a:pt x="1432560" y="114300"/>
                  <a:pt x="1920240" y="701040"/>
                  <a:pt x="1920240" y="701040"/>
                </a:cubicBezTo>
              </a:path>
            </a:pathLst>
          </a:custGeom>
          <a:noFill/>
          <a:ln w="57150">
            <a:solidFill>
              <a:srgbClr val="99CC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1584325" y="3779838"/>
            <a:ext cx="1966913" cy="914400"/>
          </a:xfrm>
          <a:custGeom>
            <a:avLst/>
            <a:gdLst>
              <a:gd name="T0" fmla="*/ 0 w 1965960"/>
              <a:gd name="T1" fmla="*/ 746760 h 914400"/>
              <a:gd name="T2" fmla="*/ 1006328 w 1965960"/>
              <a:gd name="T3" fmla="*/ 914400 h 914400"/>
              <a:gd name="T4" fmla="*/ 1966913 w 1965960"/>
              <a:gd name="T5" fmla="*/ 0 h 914400"/>
              <a:gd name="T6" fmla="*/ 0 60000 65536"/>
              <a:gd name="T7" fmla="*/ 0 60000 65536"/>
              <a:gd name="T8" fmla="*/ 0 60000 65536"/>
              <a:gd name="T9" fmla="*/ 0 w 1965960"/>
              <a:gd name="T10" fmla="*/ 0 h 914400"/>
              <a:gd name="T11" fmla="*/ 1965960 w 1965960"/>
              <a:gd name="T12" fmla="*/ 914400 h 914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5960" h="914400">
                <a:moveTo>
                  <a:pt x="0" y="746760"/>
                </a:moveTo>
                <a:cubicBezTo>
                  <a:pt x="339090" y="892810"/>
                  <a:pt x="678180" y="1038860"/>
                  <a:pt x="1005840" y="914400"/>
                </a:cubicBezTo>
                <a:cubicBezTo>
                  <a:pt x="1333500" y="789940"/>
                  <a:pt x="1965960" y="0"/>
                  <a:pt x="1965960" y="0"/>
                </a:cubicBezTo>
              </a:path>
            </a:pathLst>
          </a:custGeom>
          <a:noFill/>
          <a:ln w="57150">
            <a:solidFill>
              <a:srgbClr val="3C8C93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flipV="1">
            <a:off x="4800600" y="3200400"/>
            <a:ext cx="1600200" cy="304800"/>
          </a:xfrm>
          <a:prstGeom prst="straightConnector1">
            <a:avLst/>
          </a:prstGeom>
          <a:noFill/>
          <a:ln w="57150">
            <a:solidFill>
              <a:srgbClr val="3C8C93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4800600" y="3505200"/>
            <a:ext cx="1371600" cy="152400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4800600" y="3505200"/>
            <a:ext cx="1524000" cy="83820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pic>
        <p:nvPicPr>
          <p:cNvPr id="99339" name="Picture 34" descr="syst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981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0" name="Picture 35" descr="syst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19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1" name="Picture 36" descr="syste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528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6934200" y="2819400"/>
            <a:ext cx="685800" cy="457200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7086600" y="3733800"/>
            <a:ext cx="762000" cy="11430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 flipV="1">
            <a:off x="6762750" y="4210050"/>
            <a:ext cx="723900" cy="685800"/>
          </a:xfrm>
          <a:prstGeom prst="straightConnector1">
            <a:avLst/>
          </a:prstGeom>
          <a:noFill/>
          <a:ln w="57150">
            <a:solidFill>
              <a:srgbClr val="3C8C93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pic>
        <p:nvPicPr>
          <p:cNvPr id="99345" name="Picture 20" descr="thunderbir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3800"/>
            <a:ext cx="1168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6" name="Picture 21" descr="firefox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1320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16200000" flipH="1">
            <a:off x="6057900" y="3467100"/>
            <a:ext cx="1066800" cy="533400"/>
          </a:xfrm>
          <a:prstGeom prst="straightConnector1">
            <a:avLst/>
          </a:prstGeom>
          <a:noFill/>
          <a:ln w="57150">
            <a:solidFill>
              <a:srgbClr val="3C8C93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 flipV="1">
            <a:off x="6324600" y="3733800"/>
            <a:ext cx="762000" cy="609600"/>
          </a:xfrm>
          <a:prstGeom prst="straightConnector1">
            <a:avLst/>
          </a:prstGeom>
          <a:noFill/>
          <a:ln w="57150">
            <a:solidFill>
              <a:srgbClr val="FFC0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6172200" y="3276600"/>
            <a:ext cx="762000" cy="381000"/>
          </a:xfrm>
          <a:prstGeom prst="straightConnector1">
            <a:avLst/>
          </a:prstGeom>
          <a:noFill/>
          <a:ln w="57150">
            <a:solidFill>
              <a:srgbClr val="99CC00"/>
            </a:solidFill>
            <a:round/>
            <a:headEnd type="triangle" w="med" len="med"/>
            <a:tailEnd type="triangle" w="med" len="med"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cxn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5334000" y="4724400"/>
            <a:ext cx="12954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7"/>
                </a:solidFill>
              </a:rPr>
              <a:t>Internet “cloud”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7086600" y="5410200"/>
            <a:ext cx="18288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7"/>
                </a:solidFill>
              </a:rPr>
              <a:t>s</a:t>
            </a:r>
            <a:r>
              <a:rPr lang="en-US" sz="2000" b="1" dirty="0" smtClean="0">
                <a:solidFill>
                  <a:srgbClr val="003367"/>
                </a:solidFill>
              </a:rPr>
              <a:t>erver hosts with server applications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609600" y="5105400"/>
            <a:ext cx="1752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7"/>
                </a:solidFill>
              </a:rPr>
              <a:t>c</a:t>
            </a:r>
            <a:r>
              <a:rPr lang="en-US" sz="2000" b="1" dirty="0" smtClean="0">
                <a:solidFill>
                  <a:srgbClr val="003367"/>
                </a:solidFill>
              </a:rPr>
              <a:t>lient applications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3581400" y="3968115"/>
            <a:ext cx="12192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7"/>
                </a:solidFill>
              </a:rPr>
              <a:t>NIC device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2514600" y="5257800"/>
            <a:ext cx="1295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7"/>
                </a:solidFill>
              </a:rPr>
              <a:t>k</a:t>
            </a:r>
            <a:r>
              <a:rPr lang="en-US" sz="2000" b="1" dirty="0" smtClean="0">
                <a:solidFill>
                  <a:srgbClr val="003367"/>
                </a:solidFill>
              </a:rPr>
              <a:t>ernel network software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914400" y="1752600"/>
            <a:ext cx="20574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7"/>
                </a:solidFill>
              </a:rPr>
              <a:t>c</a:t>
            </a:r>
            <a:r>
              <a:rPr lang="en-US" sz="2000" b="1" dirty="0" smtClean="0">
                <a:solidFill>
                  <a:srgbClr val="003367"/>
                </a:solidFill>
              </a:rPr>
              <a:t>lient host</a:t>
            </a:r>
            <a:endParaRPr lang="en-US" sz="2000" b="1" dirty="0">
              <a:solidFill>
                <a:srgbClr val="003367"/>
              </a:solidFill>
            </a:endParaRPr>
          </a:p>
          <a:p>
            <a:endParaRPr lang="en-US" sz="1800" b="1" dirty="0">
              <a:solidFill>
                <a:srgbClr val="00336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600200"/>
            <a:ext cx="73231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DNS Roots</a:t>
            </a:r>
          </a:p>
        </p:txBody>
      </p:sp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657225" y="5105400"/>
            <a:ext cx="81057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tx1"/>
                </a:solidFill>
              </a:rPr>
              <a:t>There are 13 root “clusters”, each with its own IP address.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</a:rPr>
              <a:t>Each cluster replicates the root domain, and can serve queries.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</a:rPr>
              <a:t>Most root clusters have multiple instances (replicas).</a:t>
            </a:r>
          </a:p>
          <a:p>
            <a:pPr eaLnBrk="1" hangingPunct="1"/>
            <a:r>
              <a:rPr lang="en-US" sz="2000">
                <a:solidFill>
                  <a:schemeClr val="tx1"/>
                </a:solidFill>
              </a:rPr>
              <a:t>Queries to a cluster are routed to the “closest” instance by IP </a:t>
            </a:r>
            <a:r>
              <a:rPr lang="en-US" sz="2000" i="1">
                <a:solidFill>
                  <a:schemeClr val="tx1"/>
                </a:solidFill>
              </a:rPr>
              <a:t>anycast</a:t>
            </a:r>
            <a:r>
              <a:rPr lang="en-US" sz="200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en-US" sz="2000">
              <a:solidFill>
                <a:schemeClr val="tx1"/>
              </a:solidFill>
            </a:endParaRPr>
          </a:p>
          <a:p>
            <a:pPr eaLnBrk="1" hangingPunct="1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92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named.cach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3350"/>
            <a:ext cx="7239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114800" y="64119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3367"/>
                </a:solidFill>
              </a:rPr>
              <a:t>http://www.internic.net/zones/named.root</a:t>
            </a:r>
          </a:p>
        </p:txBody>
      </p:sp>
    </p:spTree>
    <p:extLst>
      <p:ext uri="{BB962C8B-B14F-4D97-AF65-F5344CB8AC3E}">
        <p14:creationId xmlns:p14="http://schemas.microsoft.com/office/powerpoint/2010/main" val="174055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3"/>
          <p:cNvSpPr>
            <a:spLocks noChangeArrowheads="1"/>
          </p:cNvSpPr>
          <p:nvPr/>
        </p:nvSpPr>
        <p:spPr bwMode="auto">
          <a:xfrm>
            <a:off x="152400" y="1447800"/>
            <a:ext cx="875506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unix&gt; </a:t>
            </a:r>
            <a:r>
              <a:rPr lang="en-US" sz="1600" b="1" i="1">
                <a:solidFill>
                  <a:srgbClr val="000000"/>
                </a:solidFill>
                <a:latin typeface="Courier New" charset="0"/>
                <a:cs typeface="Arial" charset="0"/>
              </a:rPr>
              <a:t>telnet www.aol.com 80</a:t>
            </a:r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Client: open connection to server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Trying 205.188.146.23...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Telnet prints 3 lines to the terminal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Connected to aol.com.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Escape character is '^]'.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GET / HTTP/1.1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Client: </a:t>
            </a:r>
            <a:r>
              <a:rPr lang="en-US" sz="1600" b="1" i="1">
                <a:solidFill>
                  <a:srgbClr val="FF0000"/>
                </a:solidFill>
                <a:latin typeface="Helvetica" charset="0"/>
                <a:cs typeface="Arial" charset="0"/>
              </a:rPr>
              <a:t>request line</a:t>
            </a:r>
            <a:endParaRPr lang="en-US" sz="1600" b="1">
              <a:solidFill>
                <a:srgbClr val="FF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host: www.aol.com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Client: required HTTP/1.1 HOST header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       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Client: empty line terminates headers</a:t>
            </a:r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.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HTTP/1.0 200 OK                    </a:t>
            </a:r>
            <a:r>
              <a:rPr lang="en-US" sz="1600" b="1" i="1">
                <a:solidFill>
                  <a:srgbClr val="000000"/>
                </a:solidFill>
                <a:cs typeface="Arial" charset="0"/>
              </a:rPr>
              <a:t>Server: </a:t>
            </a:r>
            <a:r>
              <a:rPr lang="en-US" sz="1600" b="1" i="1">
                <a:solidFill>
                  <a:srgbClr val="FF0000"/>
                </a:solidFill>
                <a:cs typeface="Arial" charset="0"/>
              </a:rPr>
              <a:t>response line</a:t>
            </a:r>
            <a:endParaRPr lang="en-US" sz="1600" b="1">
              <a:solidFill>
                <a:srgbClr val="FF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MIME-Version: 1.0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followed by five </a:t>
            </a:r>
            <a:r>
              <a:rPr lang="en-US" sz="1600" b="1" i="1">
                <a:solidFill>
                  <a:srgbClr val="FF0000"/>
                </a:solidFill>
                <a:latin typeface="Helvetica" charset="0"/>
                <a:cs typeface="Arial" charset="0"/>
              </a:rPr>
              <a:t>response headers</a:t>
            </a:r>
            <a:endParaRPr lang="en-US" sz="1600" b="1">
              <a:solidFill>
                <a:srgbClr val="FF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Date: Mon, 08 Jan 2001 04:59:42 GMT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Server: NaviServer/2.0 AOLserver/2.3.3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Content-Type: text/html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expect HTML in the response body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Content-Length: 42092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expect 42,092 bytes in the resp body</a:t>
            </a:r>
            <a:endParaRPr lang="en-US" sz="1600" b="1">
              <a:solidFill>
                <a:srgbClr val="000000"/>
              </a:solidFill>
              <a:latin typeface="Helvetica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Helvetica" charset="0"/>
                <a:cs typeface="Arial" charset="0"/>
              </a:rPr>
              <a:t>                                               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empty line (</a:t>
            </a:r>
            <a:r>
              <a:rPr lang="ja-JP" alt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“</a:t>
            </a:r>
            <a:r>
              <a:rPr lang="en-US" altLang="ja-JP" sz="1600" b="1" i="1">
                <a:solidFill>
                  <a:srgbClr val="000000"/>
                </a:solidFill>
                <a:latin typeface="Courier New" charset="0"/>
                <a:cs typeface="Arial" charset="0"/>
              </a:rPr>
              <a:t>\r\n</a:t>
            </a:r>
            <a:r>
              <a:rPr lang="ja-JP" alt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”</a:t>
            </a:r>
            <a:r>
              <a:rPr lang="en-US" altLang="ja-JP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) terminates hdrs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&lt;html&gt; 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first HTML line in </a:t>
            </a:r>
            <a:r>
              <a:rPr lang="en-US" sz="1600" b="1" i="1">
                <a:solidFill>
                  <a:srgbClr val="FF0000"/>
                </a:solidFill>
                <a:latin typeface="Helvetica" charset="0"/>
                <a:cs typeface="Arial" charset="0"/>
              </a:rPr>
              <a:t>response body</a:t>
            </a:r>
            <a:endParaRPr lang="en-US" sz="1600" b="1">
              <a:solidFill>
                <a:srgbClr val="FF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...    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766 lines of HTML not shown.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&lt;/html&gt;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last HTML line in response body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Connection closed by foreign host.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Server: closes connection</a:t>
            </a:r>
          </a:p>
          <a:p>
            <a:pPr defTabSz="914400" eaLnBrk="0" hangingPunct="0"/>
            <a:r>
              <a:rPr lang="en-US" sz="1600" b="1">
                <a:solidFill>
                  <a:srgbClr val="000000"/>
                </a:solidFill>
                <a:latin typeface="Courier New" charset="0"/>
                <a:cs typeface="Arial" charset="0"/>
              </a:rPr>
              <a:t>unix&gt;                              </a:t>
            </a:r>
            <a:r>
              <a:rPr lang="en-US" sz="1600" b="1" i="1">
                <a:solidFill>
                  <a:srgbClr val="000000"/>
                </a:solidFill>
                <a:latin typeface="Helvetica" charset="0"/>
                <a:cs typeface="Arial" charset="0"/>
              </a:rPr>
              <a:t>Client: closes connection and terminates</a:t>
            </a:r>
            <a:endParaRPr lang="en-US" sz="1600" b="1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119810" name="Text Box 4"/>
          <p:cNvSpPr txBox="1">
            <a:spLocks noChangeArrowheads="1"/>
          </p:cNvSpPr>
          <p:nvPr/>
        </p:nvSpPr>
        <p:spPr bwMode="auto">
          <a:xfrm>
            <a:off x="7527925" y="6437313"/>
            <a:ext cx="160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[CMU 15-213]</a:t>
            </a:r>
          </a:p>
        </p:txBody>
      </p:sp>
      <p:sp>
        <p:nvSpPr>
          <p:cNvPr id="119811" name="Rectangle 2"/>
          <p:cNvSpPr txBox="1">
            <a:spLocks noChangeArrowheads="1"/>
          </p:cNvSpPr>
          <p:nvPr/>
        </p:nvSpPr>
        <p:spPr bwMode="auto">
          <a:xfrm>
            <a:off x="457200" y="198438"/>
            <a:ext cx="82264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4000" b="1">
                <a:solidFill>
                  <a:srgbClr val="161645"/>
                </a:solidFill>
              </a:rPr>
              <a:t>Anatomy of an HTTP Transaction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Servers and protection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Keeping it safe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3886200" y="2743200"/>
            <a:ext cx="2667000" cy="18288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as reference monitor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076700" y="2857500"/>
            <a:ext cx="2324100" cy="1600200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57150" cap="flat" cmpd="sng" algn="ctr">
            <a:solidFill>
              <a:schemeClr val="tx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981200" y="3276600"/>
            <a:ext cx="635890" cy="778254"/>
            <a:chOff x="1970088" y="3170238"/>
            <a:chExt cx="1152525" cy="2058987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>
              <a:off x="2427657" y="3627234"/>
              <a:ext cx="0" cy="9139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2200592" y="4541224"/>
              <a:ext cx="227065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 flipH="1" flipV="1">
              <a:off x="2427657" y="4541224"/>
              <a:ext cx="230506" cy="6880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 flipH="1">
              <a:off x="2424218" y="3737716"/>
              <a:ext cx="629588" cy="1205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1970088" y="3853219"/>
              <a:ext cx="457569" cy="4620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200592" y="3170238"/>
              <a:ext cx="454130" cy="456996"/>
            </a:xfrm>
            <a:prstGeom prst="ellipse">
              <a:avLst/>
            </a:prstGeom>
            <a:solidFill>
              <a:srgbClr val="99CCFF">
                <a:alpha val="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892109" y="3612167"/>
              <a:ext cx="230504" cy="225988"/>
            </a:xfrm>
            <a:prstGeom prst="rect">
              <a:avLst/>
            </a:prstGeom>
            <a:solidFill>
              <a:srgbClr val="5C852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2431098" y="3838155"/>
              <a:ext cx="137615" cy="140614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1" name="Snip Single Corner Rectangle 20"/>
          <p:cNvSpPr/>
          <p:nvPr/>
        </p:nvSpPr>
        <p:spPr bwMode="auto">
          <a:xfrm flipH="1">
            <a:off x="4281111" y="3179960"/>
            <a:ext cx="824289" cy="934840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 bwMode="auto">
          <a:xfrm>
            <a:off x="3733800" y="3200400"/>
            <a:ext cx="457200" cy="856860"/>
            <a:chOff x="1152" y="3120"/>
            <a:chExt cx="384" cy="720"/>
          </a:xfrm>
        </p:grpSpPr>
        <p:sp>
          <p:nvSpPr>
            <p:cNvPr id="17" name="Freeform 16"/>
            <p:cNvSpPr>
              <a:spLocks noChangeAspect="1"/>
            </p:cNvSpPr>
            <p:nvPr/>
          </p:nvSpPr>
          <p:spPr bwMode="auto">
            <a:xfrm>
              <a:off x="1200" y="3120"/>
              <a:ext cx="288" cy="720"/>
            </a:xfrm>
            <a:custGeom>
              <a:avLst/>
              <a:gdLst>
                <a:gd name="T0" fmla="*/ 144 w 288"/>
                <a:gd name="T1" fmla="*/ 0 h 720"/>
                <a:gd name="T2" fmla="*/ 0 w 288"/>
                <a:gd name="T3" fmla="*/ 144 h 720"/>
                <a:gd name="T4" fmla="*/ 0 w 288"/>
                <a:gd name="T5" fmla="*/ 720 h 720"/>
                <a:gd name="T6" fmla="*/ 288 w 288"/>
                <a:gd name="T7" fmla="*/ 720 h 720"/>
                <a:gd name="T8" fmla="*/ 288 w 288"/>
                <a:gd name="T9" fmla="*/ 144 h 720"/>
                <a:gd name="T10" fmla="*/ 144 w 288"/>
                <a:gd name="T11" fmla="*/ 0 h 7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8"/>
                <a:gd name="T19" fmla="*/ 0 h 720"/>
                <a:gd name="T20" fmla="*/ 288 w 288"/>
                <a:gd name="T21" fmla="*/ 720 h 7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8" h="720">
                  <a:moveTo>
                    <a:pt x="144" y="0"/>
                  </a:moveTo>
                  <a:lnTo>
                    <a:pt x="0" y="144"/>
                  </a:lnTo>
                  <a:lnTo>
                    <a:pt x="0" y="720"/>
                  </a:lnTo>
                  <a:lnTo>
                    <a:pt x="288" y="720"/>
                  </a:lnTo>
                  <a:lnTo>
                    <a:pt x="288" y="14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" name="Line 16"/>
            <p:cNvSpPr>
              <a:spLocks noChangeAspect="1" noChangeShapeType="1"/>
            </p:cNvSpPr>
            <p:nvPr/>
          </p:nvSpPr>
          <p:spPr bwMode="auto">
            <a:xfrm flipH="1">
              <a:off x="1152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Aspect="1" noChangeShapeType="1"/>
            </p:cNvSpPr>
            <p:nvPr/>
          </p:nvSpPr>
          <p:spPr bwMode="auto">
            <a:xfrm>
              <a:off x="1344" y="3120"/>
              <a:ext cx="192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0" name="Picture 19" descr="gu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216"/>
              <a:ext cx="308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3" name="Straight Connector 22"/>
          <p:cNvCxnSpPr/>
          <p:nvPr/>
        </p:nvCxnSpPr>
        <p:spPr bwMode="auto">
          <a:xfrm>
            <a:off x="2667000" y="3657600"/>
            <a:ext cx="10668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4" name="Rectangle 23"/>
          <p:cNvSpPr/>
          <p:nvPr/>
        </p:nvSpPr>
        <p:spPr bwMode="auto">
          <a:xfrm>
            <a:off x="5486400" y="3276600"/>
            <a:ext cx="541337" cy="135334"/>
          </a:xfrm>
          <a:prstGeom prst="rect">
            <a:avLst/>
          </a:prstGeom>
          <a:solidFill>
            <a:srgbClr val="8B478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486400" y="3581400"/>
            <a:ext cx="541337" cy="135335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flipH="1">
            <a:off x="5562600" y="4071937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Oval 60"/>
          <p:cNvSpPr>
            <a:spLocks noChangeArrowheads="1"/>
          </p:cNvSpPr>
          <p:nvPr/>
        </p:nvSpPr>
        <p:spPr bwMode="auto">
          <a:xfrm flipH="1">
            <a:off x="5732462" y="4151312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Oval 61"/>
          <p:cNvSpPr>
            <a:spLocks noChangeArrowheads="1"/>
          </p:cNvSpPr>
          <p:nvPr/>
        </p:nvSpPr>
        <p:spPr bwMode="auto">
          <a:xfrm flipH="1">
            <a:off x="5919787" y="4083050"/>
            <a:ext cx="112713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2" name="AutoShape 62"/>
          <p:cNvCxnSpPr>
            <a:cxnSpLocks noChangeShapeType="1"/>
            <a:stCxn id="45" idx="4"/>
            <a:endCxn id="39" idx="0"/>
          </p:cNvCxnSpPr>
          <p:nvPr/>
        </p:nvCxnSpPr>
        <p:spPr bwMode="auto">
          <a:xfrm flipH="1">
            <a:off x="5618162" y="3997325"/>
            <a:ext cx="169863" cy="74612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/>
          <p:cNvCxnSpPr>
            <a:cxnSpLocks noChangeShapeType="1"/>
            <a:stCxn id="45" idx="4"/>
            <a:endCxn id="40" idx="0"/>
          </p:cNvCxnSpPr>
          <p:nvPr/>
        </p:nvCxnSpPr>
        <p:spPr bwMode="auto">
          <a:xfrm>
            <a:off x="5788025" y="3997325"/>
            <a:ext cx="0" cy="153987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4"/>
          <p:cNvCxnSpPr>
            <a:cxnSpLocks noChangeShapeType="1"/>
            <a:stCxn id="45" idx="4"/>
            <a:endCxn id="41" idx="7"/>
          </p:cNvCxnSpPr>
          <p:nvPr/>
        </p:nvCxnSpPr>
        <p:spPr bwMode="auto">
          <a:xfrm>
            <a:off x="5788025" y="3997325"/>
            <a:ext cx="149225" cy="101600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5"/>
          <p:cNvSpPr>
            <a:spLocks noChangeArrowheads="1"/>
          </p:cNvSpPr>
          <p:nvPr/>
        </p:nvSpPr>
        <p:spPr bwMode="auto">
          <a:xfrm flipH="1">
            <a:off x="5730875" y="3886200"/>
            <a:ext cx="112712" cy="11271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1143000" y="5257800"/>
            <a:ext cx="6934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What is the nature of the isolation boundary?</a:t>
            </a:r>
          </a:p>
          <a:p>
            <a:r>
              <a:rPr lang="en-US" sz="2000" dirty="0" smtClean="0">
                <a:solidFill>
                  <a:srgbClr val="003367"/>
                </a:solidFill>
              </a:rPr>
              <a:t>Clients can interact with the server only by sending messages through a socket channel.  The server chooses the code that handles received messages.</a:t>
            </a:r>
            <a:endParaRPr lang="en-US" sz="2000" dirty="0">
              <a:solidFill>
                <a:srgbClr val="003367"/>
              </a:solidFill>
            </a:endParaRPr>
          </a:p>
        </p:txBody>
      </p:sp>
      <p:sp>
        <p:nvSpPr>
          <p:cNvPr id="47" name="Rectangle 6"/>
          <p:cNvSpPr>
            <a:spLocks noChangeArrowheads="1"/>
          </p:cNvSpPr>
          <p:nvPr/>
        </p:nvSpPr>
        <p:spPr bwMode="auto">
          <a:xfrm>
            <a:off x="914400" y="4114800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7"/>
                </a:solidFill>
              </a:rPr>
              <a:t>subject</a:t>
            </a:r>
          </a:p>
        </p:txBody>
      </p:sp>
      <p:sp>
        <p:nvSpPr>
          <p:cNvPr id="50" name="Rectangle 6"/>
          <p:cNvSpPr>
            <a:spLocks noChangeArrowheads="1"/>
          </p:cNvSpPr>
          <p:nvPr/>
        </p:nvSpPr>
        <p:spPr bwMode="auto">
          <a:xfrm>
            <a:off x="1905000" y="1752600"/>
            <a:ext cx="2590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3367"/>
                </a:solidFill>
              </a:rPr>
              <a:t>r</a:t>
            </a:r>
            <a:r>
              <a:rPr lang="en-US" sz="2000" b="1" dirty="0" smtClean="0">
                <a:solidFill>
                  <a:srgbClr val="003367"/>
                </a:solidFill>
              </a:rPr>
              <a:t>equested operation</a:t>
            </a:r>
            <a:endParaRPr lang="en-US" sz="1800" dirty="0">
              <a:solidFill>
                <a:srgbClr val="003367"/>
              </a:solidFill>
            </a:endParaRPr>
          </a:p>
        </p:txBody>
      </p:sp>
      <p:cxnSp>
        <p:nvCxnSpPr>
          <p:cNvPr id="51" name="Straight Connector 50"/>
          <p:cNvCxnSpPr>
            <a:stCxn id="50" idx="2"/>
          </p:cNvCxnSpPr>
          <p:nvPr/>
        </p:nvCxnSpPr>
        <p:spPr bwMode="auto">
          <a:xfrm>
            <a:off x="3200400" y="2460486"/>
            <a:ext cx="0" cy="119711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4" name="Rectangle 6"/>
          <p:cNvSpPr>
            <a:spLocks noChangeArrowheads="1"/>
          </p:cNvSpPr>
          <p:nvPr/>
        </p:nvSpPr>
        <p:spPr bwMode="auto">
          <a:xfrm>
            <a:off x="3962400" y="2343090"/>
            <a:ext cx="259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7"/>
                </a:solidFill>
              </a:rPr>
              <a:t>“boundary”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6934200" y="32766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003367"/>
                </a:solidFill>
              </a:rPr>
              <a:t>protected</a:t>
            </a:r>
          </a:p>
          <a:p>
            <a:pPr algn="ctr"/>
            <a:r>
              <a:rPr lang="en-US" sz="1800" dirty="0" smtClean="0">
                <a:solidFill>
                  <a:srgbClr val="003367"/>
                </a:solidFill>
              </a:rPr>
              <a:t>state/</a:t>
            </a:r>
            <a:r>
              <a:rPr lang="en-US" sz="1800" b="1" dirty="0" smtClean="0">
                <a:solidFill>
                  <a:srgbClr val="003367"/>
                </a:solidFill>
              </a:rPr>
              <a:t>objects</a:t>
            </a:r>
            <a:endParaRPr lang="en-US" sz="1600" b="1" dirty="0">
              <a:solidFill>
                <a:srgbClr val="003367"/>
              </a:solidFill>
            </a:endParaRPr>
          </a:p>
        </p:txBody>
      </p:sp>
      <p:cxnSp>
        <p:nvCxnSpPr>
          <p:cNvPr id="56" name="Straight Connector 55"/>
          <p:cNvCxnSpPr>
            <a:stCxn id="55" idx="1"/>
            <a:endCxn id="24" idx="3"/>
          </p:cNvCxnSpPr>
          <p:nvPr/>
        </p:nvCxnSpPr>
        <p:spPr bwMode="auto">
          <a:xfrm flipH="1" flipV="1">
            <a:off x="6027737" y="3344267"/>
            <a:ext cx="906463" cy="25549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9" name="Straight Connector 58"/>
          <p:cNvCxnSpPr>
            <a:stCxn id="55" idx="1"/>
            <a:endCxn id="25" idx="3"/>
          </p:cNvCxnSpPr>
          <p:nvPr/>
        </p:nvCxnSpPr>
        <p:spPr bwMode="auto">
          <a:xfrm flipH="1">
            <a:off x="6027737" y="3599766"/>
            <a:ext cx="906463" cy="4930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stCxn id="55" idx="1"/>
          </p:cNvCxnSpPr>
          <p:nvPr/>
        </p:nvCxnSpPr>
        <p:spPr bwMode="auto">
          <a:xfrm flipH="1">
            <a:off x="6096000" y="3599766"/>
            <a:ext cx="838200" cy="36263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4114800" y="40386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program</a:t>
            </a:r>
            <a:endParaRPr lang="en-US" sz="1800" dirty="0">
              <a:solidFill>
                <a:srgbClr val="003367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0" y="2133600"/>
            <a:ext cx="2057400" cy="1371600"/>
            <a:chOff x="6019800" y="3962400"/>
            <a:chExt cx="2743200" cy="1828800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9800" y="3962400"/>
              <a:ext cx="2743200" cy="1828800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 rot="21428047">
              <a:off x="6753959" y="4654883"/>
              <a:ext cx="1371600" cy="524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kern="0" dirty="0" smtClean="0">
                  <a:solidFill>
                    <a:schemeClr val="accent3"/>
                  </a:solidFill>
                  <a:latin typeface="Lucida Calligraphy"/>
                  <a:cs typeface="Lucida Calligraphy"/>
                </a:rPr>
                <a:t>Alice</a:t>
              </a:r>
              <a:endParaRPr lang="en-US" sz="4400" kern="0" dirty="0">
                <a:solidFill>
                  <a:schemeClr val="accent3"/>
                </a:solidFill>
                <a:latin typeface="Lucida Calligraphy"/>
                <a:cs typeface="Lucida Calligraphy"/>
              </a:endParaRPr>
            </a:p>
          </p:txBody>
        </p:sp>
      </p:grpSp>
      <p:cxnSp>
        <p:nvCxnSpPr>
          <p:cNvPr id="3" name="Curved Connector 2"/>
          <p:cNvCxnSpPr>
            <a:stCxn id="49" idx="3"/>
            <a:endCxn id="13" idx="0"/>
          </p:cNvCxnSpPr>
          <p:nvPr/>
        </p:nvCxnSpPr>
        <p:spPr bwMode="auto">
          <a:xfrm>
            <a:off x="2057400" y="2819400"/>
            <a:ext cx="496102" cy="624240"/>
          </a:xfrm>
          <a:prstGeom prst="curved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Rectangle 6"/>
          <p:cNvSpPr>
            <a:spLocks noChangeArrowheads="1"/>
          </p:cNvSpPr>
          <p:nvPr/>
        </p:nvSpPr>
        <p:spPr bwMode="auto">
          <a:xfrm>
            <a:off x="2362200" y="4648200"/>
            <a:ext cx="1143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3367"/>
                </a:solidFill>
              </a:rPr>
              <a:t>guard</a:t>
            </a:r>
            <a:endParaRPr lang="en-US" sz="1800" dirty="0">
              <a:solidFill>
                <a:srgbClr val="003367"/>
              </a:solidFill>
            </a:endParaRPr>
          </a:p>
        </p:txBody>
      </p:sp>
      <p:cxnSp>
        <p:nvCxnSpPr>
          <p:cNvPr id="57" name="Curved Connector 56"/>
          <p:cNvCxnSpPr>
            <a:stCxn id="53" idx="0"/>
            <a:endCxn id="17" idx="2"/>
          </p:cNvCxnSpPr>
          <p:nvPr/>
        </p:nvCxnSpPr>
        <p:spPr bwMode="auto">
          <a:xfrm rot="5400000" flipH="1" flipV="1">
            <a:off x="3066855" y="3924105"/>
            <a:ext cx="590940" cy="857250"/>
          </a:xfrm>
          <a:prstGeom prst="curvedConnector4">
            <a:avLst>
              <a:gd name="adj1" fmla="val 50000"/>
              <a:gd name="adj2" fmla="val 45186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0549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4648200" y="4800600"/>
            <a:ext cx="2667000" cy="1828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Subverting network services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1625"/>
          </a:xfrm>
        </p:spPr>
        <p:txBody>
          <a:bodyPr/>
          <a:lstStyle/>
          <a:p>
            <a:r>
              <a:rPr lang="en-US" sz="2000" b="0" dirty="0" smtClean="0"/>
              <a:t>There are lots of security issues here.</a:t>
            </a:r>
          </a:p>
          <a:p>
            <a:r>
              <a:rPr lang="en-US" sz="2000" dirty="0" smtClean="0"/>
              <a:t>TBD Q</a:t>
            </a:r>
            <a:r>
              <a:rPr lang="en-US" sz="2000" b="0" dirty="0" smtClean="0"/>
              <a:t>: Are DNS and IP secure?  How can the client and server authenticate over a network?  How can they know the messages aren’t tampered?  How to keep them private?  A: </a:t>
            </a:r>
            <a:r>
              <a:rPr lang="en-US" sz="2000" dirty="0" smtClean="0">
                <a:solidFill>
                  <a:srgbClr val="651222"/>
                </a:solidFill>
              </a:rPr>
              <a:t>crypto</a:t>
            </a:r>
            <a:r>
              <a:rPr lang="en-US" sz="2000" b="0" dirty="0" smtClean="0"/>
              <a:t>.</a:t>
            </a:r>
          </a:p>
          <a:p>
            <a:r>
              <a:rPr lang="en-US" sz="2000" dirty="0" smtClean="0"/>
              <a:t>TBD Q</a:t>
            </a:r>
            <a:r>
              <a:rPr lang="en-US" sz="2000" b="0" dirty="0" smtClean="0"/>
              <a:t>: Can an attacker inject malware scripting into my browser?  What are the isolation defenses?</a:t>
            </a:r>
          </a:p>
          <a:p>
            <a:r>
              <a:rPr lang="en-US" sz="2000" dirty="0" smtClean="0"/>
              <a:t>Q for now</a:t>
            </a:r>
            <a:r>
              <a:rPr lang="en-US" sz="2000" b="0" dirty="0" smtClean="0"/>
              <a:t>: Can an attacker penetrate the server, e.g., to choose the code that runs in the server?</a:t>
            </a:r>
          </a:p>
          <a:p>
            <a:pPr lvl="1"/>
            <a:endParaRPr lang="en-US" sz="1800" b="0" dirty="0" smtClean="0"/>
          </a:p>
          <a:p>
            <a:pPr marL="0" indent="0">
              <a:buNone/>
            </a:pPr>
            <a:endParaRPr lang="en-US" sz="2400" b="0" dirty="0" smtClean="0"/>
          </a:p>
          <a:p>
            <a:pPr marL="0" indent="0">
              <a:buNone/>
            </a:pPr>
            <a:endParaRPr lang="en-US" sz="2400" b="0" dirty="0" smtClean="0"/>
          </a:p>
        </p:txBody>
      </p:sp>
      <p:sp>
        <p:nvSpPr>
          <p:cNvPr id="21" name="Snip Single Corner Rectangle 20"/>
          <p:cNvSpPr/>
          <p:nvPr/>
        </p:nvSpPr>
        <p:spPr bwMode="auto">
          <a:xfrm flipH="1">
            <a:off x="5043111" y="5237360"/>
            <a:ext cx="824289" cy="934840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48400" y="5334000"/>
            <a:ext cx="541337" cy="135334"/>
          </a:xfrm>
          <a:prstGeom prst="rect">
            <a:avLst/>
          </a:prstGeom>
          <a:solidFill>
            <a:srgbClr val="8B478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248400" y="5638800"/>
            <a:ext cx="541337" cy="135335"/>
          </a:xfrm>
          <a:prstGeom prst="rect">
            <a:avLst/>
          </a:prstGeom>
          <a:solidFill>
            <a:schemeClr val="accent5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39" name="Oval 59"/>
          <p:cNvSpPr>
            <a:spLocks noChangeArrowheads="1"/>
          </p:cNvSpPr>
          <p:nvPr/>
        </p:nvSpPr>
        <p:spPr bwMode="auto">
          <a:xfrm flipH="1">
            <a:off x="6324600" y="6129337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Oval 60"/>
          <p:cNvSpPr>
            <a:spLocks noChangeArrowheads="1"/>
          </p:cNvSpPr>
          <p:nvPr/>
        </p:nvSpPr>
        <p:spPr bwMode="auto">
          <a:xfrm flipH="1">
            <a:off x="6494462" y="6208712"/>
            <a:ext cx="111125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Oval 61"/>
          <p:cNvSpPr>
            <a:spLocks noChangeArrowheads="1"/>
          </p:cNvSpPr>
          <p:nvPr/>
        </p:nvSpPr>
        <p:spPr bwMode="auto">
          <a:xfrm flipH="1">
            <a:off x="6681787" y="6140450"/>
            <a:ext cx="112713" cy="11747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42" name="AutoShape 62"/>
          <p:cNvCxnSpPr>
            <a:cxnSpLocks noChangeShapeType="1"/>
            <a:stCxn id="45" idx="4"/>
            <a:endCxn id="39" idx="0"/>
          </p:cNvCxnSpPr>
          <p:nvPr/>
        </p:nvCxnSpPr>
        <p:spPr bwMode="auto">
          <a:xfrm flipH="1">
            <a:off x="6380162" y="6054725"/>
            <a:ext cx="169863" cy="74612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/>
          <p:cNvCxnSpPr>
            <a:cxnSpLocks noChangeShapeType="1"/>
            <a:stCxn id="45" idx="4"/>
            <a:endCxn id="40" idx="0"/>
          </p:cNvCxnSpPr>
          <p:nvPr/>
        </p:nvCxnSpPr>
        <p:spPr bwMode="auto">
          <a:xfrm>
            <a:off x="6550025" y="6054725"/>
            <a:ext cx="0" cy="153987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64"/>
          <p:cNvCxnSpPr>
            <a:cxnSpLocks noChangeShapeType="1"/>
            <a:stCxn id="45" idx="4"/>
            <a:endCxn id="41" idx="7"/>
          </p:cNvCxnSpPr>
          <p:nvPr/>
        </p:nvCxnSpPr>
        <p:spPr bwMode="auto">
          <a:xfrm>
            <a:off x="6550025" y="6054725"/>
            <a:ext cx="149225" cy="101600"/>
          </a:xfrm>
          <a:prstGeom prst="straightConnector1">
            <a:avLst/>
          </a:prstGeom>
          <a:noFill/>
          <a:ln w="31750" cap="rnd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5"/>
          <p:cNvSpPr>
            <a:spLocks noChangeArrowheads="1"/>
          </p:cNvSpPr>
          <p:nvPr/>
        </p:nvSpPr>
        <p:spPr bwMode="auto">
          <a:xfrm flipH="1">
            <a:off x="6492875" y="5943600"/>
            <a:ext cx="112712" cy="11271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/>
          <a:p>
            <a:pPr defTabSz="914400"/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105400"/>
            <a:ext cx="1053761" cy="1148166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 bwMode="auto">
          <a:xfrm>
            <a:off x="1828800" y="5638800"/>
            <a:ext cx="35052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1828800" y="5791200"/>
            <a:ext cx="2667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3367"/>
                </a:solidFill>
              </a:rPr>
              <a:t>Install or control code inside the boundary.  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057400" y="51816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Inside job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543800" y="5334000"/>
            <a:ext cx="2209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3367"/>
                </a:solidFill>
              </a:rPr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348265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3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025775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714500"/>
            <a:ext cx="81407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6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754380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Box 4"/>
          <p:cNvSpPr txBox="1">
            <a:spLocks noChangeArrowheads="1"/>
          </p:cNvSpPr>
          <p:nvPr/>
        </p:nvSpPr>
        <p:spPr bwMode="auto">
          <a:xfrm>
            <a:off x="152400" y="1219200"/>
            <a:ext cx="59451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3367"/>
                </a:solidFill>
              </a:rPr>
              <a:t>http://blogs.msdn.com/b/sdl/archive/2008/10/22/ms08-067.aspx</a:t>
            </a:r>
          </a:p>
        </p:txBody>
      </p:sp>
      <p:sp>
        <p:nvSpPr>
          <p:cNvPr id="5" name="Freeform 4"/>
          <p:cNvSpPr>
            <a:spLocks noChangeArrowheads="1"/>
          </p:cNvSpPr>
          <p:nvPr/>
        </p:nvSpPr>
        <p:spPr bwMode="auto">
          <a:xfrm>
            <a:off x="1600200" y="2667000"/>
            <a:ext cx="3200400" cy="381000"/>
          </a:xfrm>
          <a:custGeom>
            <a:avLst/>
            <a:gdLst>
              <a:gd name="T0" fmla="*/ 1558608 w 1804908"/>
              <a:gd name="T1" fmla="*/ 145281 h 510567"/>
              <a:gd name="T2" fmla="*/ 1212251 w 1804908"/>
              <a:gd name="T3" fmla="*/ 87412 h 510567"/>
              <a:gd name="T4" fmla="*/ 1058314 w 1804908"/>
              <a:gd name="T5" fmla="*/ 48832 h 510567"/>
              <a:gd name="T6" fmla="*/ 1000589 w 1804908"/>
              <a:gd name="T7" fmla="*/ 29543 h 510567"/>
              <a:gd name="T8" fmla="*/ 865894 w 1804908"/>
              <a:gd name="T9" fmla="*/ 10253 h 510567"/>
              <a:gd name="T10" fmla="*/ 153937 w 1804908"/>
              <a:gd name="T11" fmla="*/ 68122 h 510567"/>
              <a:gd name="T12" fmla="*/ 96210 w 1804908"/>
              <a:gd name="T13" fmla="*/ 87412 h 510567"/>
              <a:gd name="T14" fmla="*/ 19242 w 1804908"/>
              <a:gd name="T15" fmla="*/ 125991 h 510567"/>
              <a:gd name="T16" fmla="*/ 0 w 1804908"/>
              <a:gd name="T17" fmla="*/ 183860 h 510567"/>
              <a:gd name="T18" fmla="*/ 19242 w 1804908"/>
              <a:gd name="T19" fmla="*/ 396046 h 510567"/>
              <a:gd name="T20" fmla="*/ 115452 w 1804908"/>
              <a:gd name="T21" fmla="*/ 473204 h 510567"/>
              <a:gd name="T22" fmla="*/ 442567 w 1804908"/>
              <a:gd name="T23" fmla="*/ 511784 h 510567"/>
              <a:gd name="T24" fmla="*/ 942862 w 1804908"/>
              <a:gd name="T25" fmla="*/ 492494 h 510567"/>
              <a:gd name="T26" fmla="*/ 1269978 w 1804908"/>
              <a:gd name="T27" fmla="*/ 473204 h 510567"/>
              <a:gd name="T28" fmla="*/ 1712546 w 1804908"/>
              <a:gd name="T29" fmla="*/ 453915 h 510567"/>
              <a:gd name="T30" fmla="*/ 1770271 w 1804908"/>
              <a:gd name="T31" fmla="*/ 415335 h 510567"/>
              <a:gd name="T32" fmla="*/ 1770271 w 1804908"/>
              <a:gd name="T33" fmla="*/ 241729 h 510567"/>
              <a:gd name="T34" fmla="*/ 1712546 w 1804908"/>
              <a:gd name="T35" fmla="*/ 183860 h 510567"/>
              <a:gd name="T36" fmla="*/ 1539366 w 1804908"/>
              <a:gd name="T37" fmla="*/ 106702 h 510567"/>
              <a:gd name="T38" fmla="*/ 1481641 w 1804908"/>
              <a:gd name="T39" fmla="*/ 87412 h 510567"/>
              <a:gd name="T40" fmla="*/ 1327704 w 1804908"/>
              <a:gd name="T41" fmla="*/ 87412 h 510567"/>
              <a:gd name="T42" fmla="*/ 1327704 w 1804908"/>
              <a:gd name="T43" fmla="*/ 87412 h 5105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4908"/>
              <a:gd name="T67" fmla="*/ 0 h 510567"/>
              <a:gd name="T68" fmla="*/ 1804908 w 1804908"/>
              <a:gd name="T69" fmla="*/ 510567 h 5105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4908" h="510567">
                <a:moveTo>
                  <a:pt x="1558472" y="144935"/>
                </a:moveTo>
                <a:cubicBezTo>
                  <a:pt x="1443030" y="125691"/>
                  <a:pt x="1327074" y="109310"/>
                  <a:pt x="1212145" y="87204"/>
                </a:cubicBezTo>
                <a:cubicBezTo>
                  <a:pt x="1160210" y="77215"/>
                  <a:pt x="1108395" y="65443"/>
                  <a:pt x="1058222" y="48716"/>
                </a:cubicBezTo>
                <a:cubicBezTo>
                  <a:pt x="1038982" y="42302"/>
                  <a:pt x="1020388" y="33451"/>
                  <a:pt x="1000501" y="29473"/>
                </a:cubicBezTo>
                <a:cubicBezTo>
                  <a:pt x="956032" y="20578"/>
                  <a:pt x="910712" y="16644"/>
                  <a:pt x="865818" y="10229"/>
                </a:cubicBezTo>
                <a:cubicBezTo>
                  <a:pt x="564078" y="28519"/>
                  <a:pt x="391739" y="0"/>
                  <a:pt x="153923" y="67960"/>
                </a:cubicBezTo>
                <a:cubicBezTo>
                  <a:pt x="134422" y="73533"/>
                  <a:pt x="114843" y="79214"/>
                  <a:pt x="96202" y="87204"/>
                </a:cubicBezTo>
                <a:cubicBezTo>
                  <a:pt x="69839" y="98504"/>
                  <a:pt x="44894" y="112862"/>
                  <a:pt x="19240" y="125691"/>
                </a:cubicBezTo>
                <a:cubicBezTo>
                  <a:pt x="12827" y="144935"/>
                  <a:pt x="0" y="163138"/>
                  <a:pt x="0" y="183423"/>
                </a:cubicBezTo>
                <a:cubicBezTo>
                  <a:pt x="0" y="254274"/>
                  <a:pt x="4397" y="325825"/>
                  <a:pt x="19240" y="395104"/>
                </a:cubicBezTo>
                <a:cubicBezTo>
                  <a:pt x="31002" y="450004"/>
                  <a:pt x="69077" y="462804"/>
                  <a:pt x="115442" y="472079"/>
                </a:cubicBezTo>
                <a:cubicBezTo>
                  <a:pt x="200513" y="489096"/>
                  <a:pt x="366197" y="502932"/>
                  <a:pt x="442529" y="510567"/>
                </a:cubicBezTo>
                <a:lnTo>
                  <a:pt x="942780" y="491323"/>
                </a:lnTo>
                <a:cubicBezTo>
                  <a:pt x="1051879" y="486248"/>
                  <a:pt x="1160785" y="477534"/>
                  <a:pt x="1269866" y="472079"/>
                </a:cubicBezTo>
                <a:lnTo>
                  <a:pt x="1712396" y="452836"/>
                </a:lnTo>
                <a:cubicBezTo>
                  <a:pt x="1731636" y="440007"/>
                  <a:pt x="1755672" y="432407"/>
                  <a:pt x="1770117" y="414348"/>
                </a:cubicBezTo>
                <a:cubicBezTo>
                  <a:pt x="1804908" y="370851"/>
                  <a:pt x="1786508" y="278040"/>
                  <a:pt x="1770117" y="241154"/>
                </a:cubicBezTo>
                <a:cubicBezTo>
                  <a:pt x="1759067" y="216286"/>
                  <a:pt x="1733300" y="200846"/>
                  <a:pt x="1712396" y="183423"/>
                </a:cubicBezTo>
                <a:cubicBezTo>
                  <a:pt x="1651415" y="132597"/>
                  <a:pt x="1623133" y="134420"/>
                  <a:pt x="1539232" y="106448"/>
                </a:cubicBezTo>
                <a:cubicBezTo>
                  <a:pt x="1519992" y="100033"/>
                  <a:pt x="1501792" y="87204"/>
                  <a:pt x="1481511" y="87204"/>
                </a:cubicBezTo>
                <a:lnTo>
                  <a:pt x="1327588" y="8720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3300"/>
              </a:solidFill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nficker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805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Servers and concurrency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it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80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Picture 18" descr="m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447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Sockets</a:t>
            </a:r>
          </a:p>
        </p:txBody>
      </p:sp>
      <p:sp>
        <p:nvSpPr>
          <p:cNvPr id="198659" name="Content Placeholder 14"/>
          <p:cNvSpPr>
            <a:spLocks noGrp="1"/>
          </p:cNvSpPr>
          <p:nvPr>
            <p:ph idx="1"/>
          </p:nvPr>
        </p:nvSpPr>
        <p:spPr>
          <a:xfrm>
            <a:off x="457200" y="3736975"/>
            <a:ext cx="8226425" cy="2511425"/>
          </a:xfrm>
        </p:spPr>
        <p:txBody>
          <a:bodyPr/>
          <a:lstStyle/>
          <a:p>
            <a:r>
              <a:rPr lang="en-US" sz="2000" b="0">
                <a:latin typeface="Arial" charset="0"/>
                <a:ea typeface="ＭＳ Ｐゴシック" charset="0"/>
              </a:rPr>
              <a:t>The </a:t>
            </a:r>
            <a:r>
              <a:rPr lang="en-US" sz="2000">
                <a:latin typeface="Arial" charset="0"/>
                <a:ea typeface="ＭＳ Ｐゴシック" charset="0"/>
              </a:rPr>
              <a:t>socket</a:t>
            </a:r>
            <a:r>
              <a:rPr lang="en-US" sz="2000" b="0">
                <a:latin typeface="Arial" charset="0"/>
                <a:ea typeface="ＭＳ Ｐゴシック" charset="0"/>
              </a:rPr>
              <a:t>() system call creates a </a:t>
            </a:r>
            <a:r>
              <a:rPr lang="en-US" sz="2000">
                <a:solidFill>
                  <a:srgbClr val="800000"/>
                </a:solidFill>
                <a:latin typeface="Arial" charset="0"/>
                <a:ea typeface="ＭＳ Ｐゴシック" charset="0"/>
              </a:rPr>
              <a:t>socket </a:t>
            </a:r>
            <a:r>
              <a:rPr lang="en-US" sz="2000" b="0">
                <a:latin typeface="Arial" charset="0"/>
                <a:ea typeface="ＭＳ Ｐゴシック" charset="0"/>
              </a:rPr>
              <a:t>object.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Other socket syscalls establish a connection (e.g., </a:t>
            </a:r>
            <a:r>
              <a:rPr lang="en-US" sz="2000">
                <a:solidFill>
                  <a:srgbClr val="800000"/>
                </a:solidFill>
                <a:latin typeface="Arial" charset="0"/>
                <a:ea typeface="ＭＳ Ｐゴシック" charset="0"/>
              </a:rPr>
              <a:t>connect</a:t>
            </a:r>
            <a:r>
              <a:rPr lang="en-US" sz="2000" b="0">
                <a:latin typeface="Arial" charset="0"/>
                <a:ea typeface="ＭＳ Ｐゴシック" charset="0"/>
              </a:rPr>
              <a:t>). 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A file descriptor for a connected socket is </a:t>
            </a:r>
            <a:r>
              <a:rPr lang="en-US" sz="2000">
                <a:latin typeface="Arial" charset="0"/>
                <a:ea typeface="ＭＳ Ｐゴシック" charset="0"/>
              </a:rPr>
              <a:t>bidirectional</a:t>
            </a:r>
            <a:r>
              <a:rPr lang="en-US" sz="2000" b="0">
                <a:latin typeface="Arial" charset="0"/>
                <a:ea typeface="ＭＳ Ｐゴシック" charset="0"/>
              </a:rPr>
              <a:t>.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Bytes placed in the socket with </a:t>
            </a:r>
            <a:r>
              <a:rPr lang="en-US" sz="2000">
                <a:latin typeface="Arial" charset="0"/>
                <a:ea typeface="ＭＳ Ｐゴシック" charset="0"/>
              </a:rPr>
              <a:t>write</a:t>
            </a:r>
            <a:r>
              <a:rPr lang="en-US" sz="2000" b="0">
                <a:latin typeface="Arial" charset="0"/>
                <a:ea typeface="ＭＳ Ｐゴシック" charset="0"/>
              </a:rPr>
              <a:t> are returned by </a:t>
            </a:r>
            <a:r>
              <a:rPr lang="en-US" sz="2000">
                <a:latin typeface="Arial" charset="0"/>
                <a:ea typeface="ＭＳ Ｐゴシック" charset="0"/>
              </a:rPr>
              <a:t>read</a:t>
            </a:r>
            <a:r>
              <a:rPr lang="en-US" sz="2000" b="0">
                <a:latin typeface="Arial" charset="0"/>
                <a:ea typeface="ＭＳ Ｐゴシック" charset="0"/>
              </a:rPr>
              <a:t> in order.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The </a:t>
            </a:r>
            <a:r>
              <a:rPr lang="en-US" sz="2000">
                <a:latin typeface="Arial" charset="0"/>
                <a:ea typeface="ＭＳ Ｐゴシック" charset="0"/>
              </a:rPr>
              <a:t>read</a:t>
            </a:r>
            <a:r>
              <a:rPr lang="en-US" sz="2000" b="0">
                <a:latin typeface="Arial" charset="0"/>
                <a:ea typeface="ＭＳ Ｐゴシック" charset="0"/>
              </a:rPr>
              <a:t> syscall blocks if the socket is empty.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The </a:t>
            </a:r>
            <a:r>
              <a:rPr lang="en-US" sz="2000">
                <a:latin typeface="Arial" charset="0"/>
                <a:ea typeface="ＭＳ Ｐゴシック" charset="0"/>
              </a:rPr>
              <a:t>write</a:t>
            </a:r>
            <a:r>
              <a:rPr lang="en-US" sz="2000" b="0">
                <a:latin typeface="Arial" charset="0"/>
                <a:ea typeface="ＭＳ Ｐゴシック" charset="0"/>
              </a:rPr>
              <a:t> syscall blocks if the socket is full.</a:t>
            </a:r>
          </a:p>
          <a:p>
            <a:r>
              <a:rPr lang="en-US" sz="2000" b="0">
                <a:latin typeface="Arial" charset="0"/>
                <a:ea typeface="ＭＳ Ｐゴシック" charset="0"/>
              </a:rPr>
              <a:t>Both </a:t>
            </a:r>
            <a:r>
              <a:rPr lang="en-US" sz="2000">
                <a:latin typeface="Arial" charset="0"/>
                <a:ea typeface="ＭＳ Ｐゴシック" charset="0"/>
              </a:rPr>
              <a:t>read</a:t>
            </a:r>
            <a:r>
              <a:rPr lang="en-US" sz="2000" b="0">
                <a:latin typeface="Arial" charset="0"/>
                <a:ea typeface="ＭＳ Ｐゴシック" charset="0"/>
              </a:rPr>
              <a:t> and </a:t>
            </a:r>
            <a:r>
              <a:rPr lang="en-US" sz="2000">
                <a:latin typeface="Arial" charset="0"/>
                <a:ea typeface="ＭＳ Ｐゴシック" charset="0"/>
              </a:rPr>
              <a:t>write</a:t>
            </a:r>
            <a:r>
              <a:rPr lang="en-US" sz="2000" b="0">
                <a:latin typeface="Arial" charset="0"/>
                <a:ea typeface="ＭＳ Ｐゴシック" charset="0"/>
              </a:rPr>
              <a:t> fail if there is no valid connection.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084513" y="1524000"/>
            <a:ext cx="1012825" cy="1828800"/>
          </a:xfrm>
          <a:prstGeom prst="rect">
            <a:avLst/>
          </a:prstGeom>
          <a:solidFill>
            <a:sysClr val="window" lastClr="FFFFFF">
              <a:lumMod val="50000"/>
            </a:sysClr>
          </a:solidFill>
          <a:ln w="19050" cap="flat" cmpd="sng" algn="ctr">
            <a:solidFill>
              <a:srgbClr val="0033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 kern="0">
              <a:solidFill>
                <a:sysClr val="windowText" lastClr="000000"/>
              </a:solidFill>
              <a:cs typeface="Arial" charset="0"/>
            </a:endParaRPr>
          </a:p>
        </p:txBody>
      </p:sp>
      <p:grpSp>
        <p:nvGrpSpPr>
          <p:cNvPr id="198661" name="Group 9"/>
          <p:cNvGrpSpPr>
            <a:grpSpLocks/>
          </p:cNvGrpSpPr>
          <p:nvPr/>
        </p:nvGrpSpPr>
        <p:grpSpPr bwMode="auto">
          <a:xfrm>
            <a:off x="3290888" y="1676400"/>
            <a:ext cx="600075" cy="600075"/>
            <a:chOff x="4480" y="2017"/>
            <a:chExt cx="576" cy="576"/>
          </a:xfrm>
        </p:grpSpPr>
        <p:sp>
          <p:nvSpPr>
            <p:cNvPr id="5" name="Oval 10"/>
            <p:cNvSpPr>
              <a:spLocks noChangeArrowheads="1"/>
            </p:cNvSpPr>
            <p:nvPr/>
          </p:nvSpPr>
          <p:spPr bwMode="auto">
            <a:xfrm>
              <a:off x="4480" y="2017"/>
              <a:ext cx="576" cy="576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 flipH="1">
              <a:off x="4680" y="2143"/>
              <a:ext cx="198" cy="337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rot="-8460389">
              <a:off x="4504" y="2095"/>
              <a:ext cx="70" cy="7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</a:endParaRPr>
            </a:p>
          </p:txBody>
        </p:sp>
      </p:grpSp>
      <p:sp>
        <p:nvSpPr>
          <p:cNvPr id="8" name="Snip Single Corner Rectangle 7"/>
          <p:cNvSpPr/>
          <p:nvPr/>
        </p:nvSpPr>
        <p:spPr bwMode="auto">
          <a:xfrm flipH="1">
            <a:off x="3254375" y="2438400"/>
            <a:ext cx="673100" cy="762000"/>
          </a:xfrm>
          <a:prstGeom prst="snip1Rect">
            <a:avLst/>
          </a:prstGeom>
          <a:solidFill>
            <a:srgbClr val="9986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cxnSp>
        <p:nvCxnSpPr>
          <p:cNvPr id="198663" name="Straight Connector 9"/>
          <p:cNvCxnSpPr>
            <a:cxnSpLocks noChangeShapeType="1"/>
          </p:cNvCxnSpPr>
          <p:nvPr/>
        </p:nvCxnSpPr>
        <p:spPr bwMode="auto">
          <a:xfrm>
            <a:off x="1771650" y="2057400"/>
            <a:ext cx="1295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" name="Rectangle 17"/>
          <p:cNvSpPr/>
          <p:nvPr/>
        </p:nvSpPr>
        <p:spPr>
          <a:xfrm>
            <a:off x="457200" y="2514600"/>
            <a:ext cx="2590800" cy="80486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0036A6"/>
                </a:solidFill>
              </a:rPr>
              <a:t>A </a:t>
            </a:r>
            <a:r>
              <a:rPr lang="en-US" sz="1800" b="1" kern="0" dirty="0">
                <a:solidFill>
                  <a:srgbClr val="800000"/>
                </a:solidFill>
              </a:rPr>
              <a:t>socket</a:t>
            </a:r>
            <a:r>
              <a:rPr lang="en-US" sz="1800" kern="0" dirty="0">
                <a:solidFill>
                  <a:srgbClr val="800000"/>
                </a:solidFill>
              </a:rPr>
              <a:t> </a:t>
            </a:r>
            <a:r>
              <a:rPr lang="en-US" sz="1800" kern="0" dirty="0">
                <a:solidFill>
                  <a:srgbClr val="0036A6"/>
                </a:solidFill>
              </a:rPr>
              <a:t>is a buffered channel for passing data over a network.</a:t>
            </a:r>
          </a:p>
        </p:txBody>
      </p:sp>
      <p:sp>
        <p:nvSpPr>
          <p:cNvPr id="21" name="Text Box 93"/>
          <p:cNvSpPr txBox="1">
            <a:spLocks noChangeArrowheads="1"/>
          </p:cNvSpPr>
          <p:nvPr/>
        </p:nvSpPr>
        <p:spPr bwMode="auto">
          <a:xfrm>
            <a:off x="1811338" y="1676400"/>
            <a:ext cx="1076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kern="0" dirty="0" smtClean="0">
                <a:solidFill>
                  <a:srgbClr val="000000"/>
                </a:solidFill>
              </a:rPr>
              <a:t>socket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48200" y="1143000"/>
            <a:ext cx="4648200" cy="2338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solidFill>
                  <a:schemeClr val="accent5">
                    <a:lumMod val="50000"/>
                  </a:schemeClr>
                </a:solidFill>
              </a:rPr>
              <a:t>client</a:t>
            </a:r>
          </a:p>
          <a:p>
            <a:pPr>
              <a:defRPr/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int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= </a:t>
            </a: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socket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(&lt;internet stream&gt;);</a:t>
            </a:r>
          </a:p>
          <a:p>
            <a:pPr>
              <a:defRPr/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gethostbyname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“www.cs.duke.edu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”);</a:t>
            </a:r>
          </a:p>
          <a:p>
            <a:pPr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&lt;make a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sockaddr_in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struct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&gt;</a:t>
            </a:r>
          </a:p>
          <a:p>
            <a:pPr>
              <a:defRPr/>
            </a:pP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&lt;install host IP address and port&gt;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connect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&lt;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sockaddr_in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&gt;);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write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“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abcdefg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”, 7);</a:t>
            </a:r>
          </a:p>
          <a:p>
            <a:pPr>
              <a:defRPr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read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</a:rPr>
              <a:t>sd</a:t>
            </a:r>
            <a:r>
              <a:rPr lang="en-US" sz="1800" dirty="0">
                <a:solidFill>
                  <a:schemeClr val="accent5">
                    <a:lumMod val="50000"/>
                  </a:schemeClr>
                </a:solidFill>
              </a:rPr>
              <a:t>, ….);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simple, familiar example</a:t>
            </a:r>
          </a:p>
        </p:txBody>
      </p:sp>
      <p:pic>
        <p:nvPicPr>
          <p:cNvPr id="96258" name="Picture 4" descr="web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951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3063875" y="2484438"/>
            <a:ext cx="3048000" cy="471487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GET /images/fish.gif HTTP/1.1</a:t>
            </a:r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>
              <a:solidFill>
                <a:srgbClr val="003367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 flipV="1">
            <a:off x="3048000" y="3429000"/>
            <a:ext cx="3048000" cy="473075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96263" name="Picture 7" descr="kanoti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0" descr="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2971800" y="160020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4191000" y="29511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reply</a:t>
            </a: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11430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lient (initiator)</a:t>
            </a:r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61722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server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85800" y="4800600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A client application may initiate many concurrent requests to different servers, or to the same server.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5486400" y="4800600"/>
            <a:ext cx="3048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Servers may accept many concurrent requests to overlap request processing, e.g., from different users.</a:t>
            </a:r>
            <a:endParaRPr lang="en-US" sz="1800" dirty="0">
              <a:solidFill>
                <a:srgbClr val="003367"/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1143000" y="6248400"/>
            <a:ext cx="7010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3367"/>
                </a:solidFill>
              </a:rPr>
              <a:t>How should we manage concurrency?  Threads?  Processes?</a:t>
            </a:r>
            <a:endParaRPr lang="en-US" sz="1800" b="1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3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Processes and threads</a:t>
            </a:r>
          </a:p>
        </p:txBody>
      </p:sp>
      <p:sp>
        <p:nvSpPr>
          <p:cNvPr id="137218" name="Text Box 3"/>
          <p:cNvSpPr txBox="1">
            <a:spLocks noChangeArrowheads="1"/>
          </p:cNvSpPr>
          <p:nvPr/>
        </p:nvSpPr>
        <p:spPr bwMode="auto">
          <a:xfrm>
            <a:off x="2627313" y="2209800"/>
            <a:ext cx="473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7219" name="Text Box 4"/>
          <p:cNvSpPr txBox="1">
            <a:spLocks noChangeArrowheads="1"/>
          </p:cNvSpPr>
          <p:nvPr/>
        </p:nvSpPr>
        <p:spPr bwMode="auto">
          <a:xfrm>
            <a:off x="5175250" y="2206625"/>
            <a:ext cx="996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4000" b="1">
                <a:solidFill>
                  <a:srgbClr val="000000"/>
                </a:solidFill>
                <a:cs typeface="Arial" charset="0"/>
              </a:rPr>
              <a:t>+…</a:t>
            </a: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37220" name="Group 23"/>
          <p:cNvGrpSpPr>
            <a:grpSpLocks/>
          </p:cNvGrpSpPr>
          <p:nvPr/>
        </p:nvGrpSpPr>
        <p:grpSpPr bwMode="auto">
          <a:xfrm>
            <a:off x="596900" y="1538288"/>
            <a:ext cx="2152650" cy="1479550"/>
            <a:chOff x="1903" y="969"/>
            <a:chExt cx="1356" cy="932"/>
          </a:xfrm>
        </p:grpSpPr>
        <p:grpSp>
          <p:nvGrpSpPr>
            <p:cNvPr id="137250" name="Group 24"/>
            <p:cNvGrpSpPr>
              <a:grpSpLocks/>
            </p:cNvGrpSpPr>
            <p:nvPr/>
          </p:nvGrpSpPr>
          <p:grpSpPr bwMode="auto">
            <a:xfrm>
              <a:off x="2397" y="1302"/>
              <a:ext cx="391" cy="574"/>
              <a:chOff x="4691" y="3082"/>
              <a:chExt cx="289" cy="426"/>
            </a:xfrm>
          </p:grpSpPr>
          <p:sp>
            <p:nvSpPr>
              <p:cNvPr id="137252" name="AutoShape 25"/>
              <p:cNvSpPr>
                <a:spLocks noChangeArrowheads="1"/>
              </p:cNvSpPr>
              <p:nvPr/>
            </p:nvSpPr>
            <p:spPr bwMode="auto">
              <a:xfrm>
                <a:off x="4691" y="3082"/>
                <a:ext cx="289" cy="83"/>
              </a:xfrm>
              <a:prstGeom prst="flowChartProcess">
                <a:avLst/>
              </a:prstGeom>
              <a:solidFill>
                <a:srgbClr val="3366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3" name="AutoShape 26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4" name="AutoShape 27"/>
              <p:cNvSpPr>
                <a:spLocks noChangeArrowheads="1"/>
              </p:cNvSpPr>
              <p:nvPr/>
            </p:nvSpPr>
            <p:spPr bwMode="auto">
              <a:xfrm>
                <a:off x="4691" y="3215"/>
                <a:ext cx="289" cy="83"/>
              </a:xfrm>
              <a:prstGeom prst="flowChartProcess">
                <a:avLst/>
              </a:prstGeom>
              <a:solidFill>
                <a:srgbClr val="666699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5" name="AutoShape 28"/>
              <p:cNvSpPr>
                <a:spLocks noChangeArrowheads="1"/>
              </p:cNvSpPr>
              <p:nvPr/>
            </p:nvSpPr>
            <p:spPr bwMode="auto">
              <a:xfrm>
                <a:off x="4691" y="3298"/>
                <a:ext cx="289" cy="16"/>
              </a:xfrm>
              <a:prstGeom prst="flowChartProcess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6" name="AutoShape 29"/>
              <p:cNvSpPr>
                <a:spLocks noChangeArrowheads="1"/>
              </p:cNvSpPr>
              <p:nvPr/>
            </p:nvSpPr>
            <p:spPr bwMode="auto">
              <a:xfrm>
                <a:off x="4691" y="3314"/>
                <a:ext cx="289" cy="84"/>
              </a:xfrm>
              <a:prstGeom prst="flowChartProcess">
                <a:avLst/>
              </a:prstGeom>
              <a:solidFill>
                <a:srgbClr val="969696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7" name="AutoShape 30"/>
              <p:cNvSpPr>
                <a:spLocks noChangeArrowheads="1"/>
              </p:cNvSpPr>
              <p:nvPr/>
            </p:nvSpPr>
            <p:spPr bwMode="auto">
              <a:xfrm>
                <a:off x="4691" y="3398"/>
                <a:ext cx="289" cy="49"/>
              </a:xfrm>
              <a:prstGeom prst="flowChartProcess">
                <a:avLst/>
              </a:prstGeom>
              <a:solidFill>
                <a:srgbClr val="800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 anchorCtr="1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8" name="AutoShape 31"/>
              <p:cNvSpPr>
                <a:spLocks noChangeArrowheads="1"/>
              </p:cNvSpPr>
              <p:nvPr/>
            </p:nvSpPr>
            <p:spPr bwMode="auto">
              <a:xfrm>
                <a:off x="4691" y="3165"/>
                <a:ext cx="289" cy="50"/>
              </a:xfrm>
              <a:prstGeom prst="flowChartProcess">
                <a:avLst/>
              </a:prstGeom>
              <a:solidFill>
                <a:srgbClr val="00808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4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59" name="AutoShape 32"/>
              <p:cNvSpPr>
                <a:spLocks noChangeArrowheads="1"/>
              </p:cNvSpPr>
              <p:nvPr/>
            </p:nvSpPr>
            <p:spPr bwMode="auto">
              <a:xfrm>
                <a:off x="4691" y="3449"/>
                <a:ext cx="289" cy="59"/>
              </a:xfrm>
              <a:prstGeom prst="flowChartProcess">
                <a:avLst/>
              </a:prstGeom>
              <a:solidFill>
                <a:srgbClr val="99CCFF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7251" name="Rectangle 33"/>
            <p:cNvSpPr>
              <a:spLocks noChangeArrowheads="1"/>
            </p:cNvSpPr>
            <p:nvPr/>
          </p:nvSpPr>
          <p:spPr bwMode="auto">
            <a:xfrm>
              <a:off x="1903" y="969"/>
              <a:ext cx="1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virtual address space</a:t>
              </a:r>
            </a:p>
          </p:txBody>
        </p:sp>
      </p:grpSp>
      <p:grpSp>
        <p:nvGrpSpPr>
          <p:cNvPr id="137221" name="Group 36"/>
          <p:cNvGrpSpPr>
            <a:grpSpLocks/>
          </p:cNvGrpSpPr>
          <p:nvPr/>
        </p:nvGrpSpPr>
        <p:grpSpPr bwMode="auto">
          <a:xfrm>
            <a:off x="3663950" y="1525588"/>
            <a:ext cx="1492250" cy="1519237"/>
            <a:chOff x="374" y="968"/>
            <a:chExt cx="940" cy="957"/>
          </a:xfrm>
        </p:grpSpPr>
        <p:grpSp>
          <p:nvGrpSpPr>
            <p:cNvPr id="137240" name="Group 37"/>
            <p:cNvGrpSpPr>
              <a:grpSpLocks/>
            </p:cNvGrpSpPr>
            <p:nvPr/>
          </p:nvGrpSpPr>
          <p:grpSpPr bwMode="auto">
            <a:xfrm>
              <a:off x="674" y="1237"/>
              <a:ext cx="330" cy="332"/>
              <a:chOff x="3689" y="1658"/>
              <a:chExt cx="576" cy="576"/>
            </a:xfrm>
          </p:grpSpPr>
          <p:grpSp>
            <p:nvGrpSpPr>
              <p:cNvPr id="137246" name="Group 38"/>
              <p:cNvGrpSpPr>
                <a:grpSpLocks/>
              </p:cNvGrpSpPr>
              <p:nvPr/>
            </p:nvGrpSpPr>
            <p:grpSpPr bwMode="auto">
              <a:xfrm>
                <a:off x="3689" y="1658"/>
                <a:ext cx="576" cy="576"/>
                <a:chOff x="4269" y="2781"/>
                <a:chExt cx="576" cy="576"/>
              </a:xfrm>
            </p:grpSpPr>
            <p:sp>
              <p:nvSpPr>
                <p:cNvPr id="137248" name="Oval 39"/>
                <p:cNvSpPr>
                  <a:spLocks noChangeArrowheads="1"/>
                </p:cNvSpPr>
                <p:nvPr/>
              </p:nvSpPr>
              <p:spPr bwMode="auto">
                <a:xfrm>
                  <a:off x="4269" y="2781"/>
                  <a:ext cx="576" cy="576"/>
                </a:xfrm>
                <a:prstGeom prst="ellipse">
                  <a:avLst/>
                </a:prstGeom>
                <a:solidFill>
                  <a:srgbClr val="618FFD"/>
                </a:solidFill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137249" name="AutoShape 40"/>
                <p:cNvSpPr>
                  <a:spLocks noChangeArrowheads="1"/>
                </p:cNvSpPr>
                <p:nvPr/>
              </p:nvSpPr>
              <p:spPr bwMode="auto">
                <a:xfrm flipH="1">
                  <a:off x="4470" y="2908"/>
                  <a:ext cx="195" cy="337"/>
                </a:xfrm>
                <a:prstGeom prst="lightningBol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914400"/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37247" name="AutoShape 41"/>
              <p:cNvSpPr>
                <a:spLocks noChangeArrowheads="1"/>
              </p:cNvSpPr>
              <p:nvPr/>
            </p:nvSpPr>
            <p:spPr bwMode="auto">
              <a:xfrm rot="-8460389">
                <a:off x="3713" y="1734"/>
                <a:ext cx="70" cy="76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37241" name="Rectangle 42"/>
            <p:cNvSpPr>
              <a:spLocks noChangeArrowheads="1"/>
            </p:cNvSpPr>
            <p:nvPr/>
          </p:nvSpPr>
          <p:spPr bwMode="auto">
            <a:xfrm>
              <a:off x="374" y="968"/>
              <a:ext cx="9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 defTabSz="914400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main thread</a:t>
              </a:r>
            </a:p>
          </p:txBody>
        </p:sp>
        <p:grpSp>
          <p:nvGrpSpPr>
            <p:cNvPr id="137242" name="Group 43"/>
            <p:cNvGrpSpPr>
              <a:grpSpLocks/>
            </p:cNvGrpSpPr>
            <p:nvPr/>
          </p:nvGrpSpPr>
          <p:grpSpPr bwMode="auto">
            <a:xfrm>
              <a:off x="574" y="1634"/>
              <a:ext cx="524" cy="291"/>
              <a:chOff x="607" y="660"/>
              <a:chExt cx="524" cy="291"/>
            </a:xfrm>
          </p:grpSpPr>
          <p:sp>
            <p:nvSpPr>
              <p:cNvPr id="137243" name="AutoShape 44"/>
              <p:cNvSpPr>
                <a:spLocks noChangeArrowheads="1"/>
              </p:cNvSpPr>
              <p:nvPr/>
            </p:nvSpPr>
            <p:spPr bwMode="auto">
              <a:xfrm>
                <a:off x="607" y="660"/>
                <a:ext cx="524" cy="85"/>
              </a:xfrm>
              <a:prstGeom prst="flowChartProcess">
                <a:avLst/>
              </a:prstGeom>
              <a:solidFill>
                <a:srgbClr val="DDE1EB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endParaRPr lang="en-US" sz="2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37244" name="AutoShape 45"/>
              <p:cNvSpPr>
                <a:spLocks noChangeArrowheads="1"/>
              </p:cNvSpPr>
              <p:nvPr/>
            </p:nvSpPr>
            <p:spPr bwMode="auto">
              <a:xfrm>
                <a:off x="607" y="745"/>
                <a:ext cx="524" cy="206"/>
              </a:xfrm>
              <a:prstGeom prst="flowChartProcess">
                <a:avLst/>
              </a:prstGeom>
              <a:solidFill>
                <a:srgbClr val="618FFD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algn="ctr" defTabSz="914400"/>
                <a:r>
                  <a:rPr lang="en-US" sz="1800">
                    <a:solidFill>
                      <a:srgbClr val="000000"/>
                    </a:solidFill>
                    <a:cs typeface="Arial" charset="0"/>
                  </a:rPr>
                  <a:t>stack</a:t>
                </a:r>
              </a:p>
            </p:txBody>
          </p:sp>
          <p:sp>
            <p:nvSpPr>
              <p:cNvPr id="137245" name="AutoShape 46"/>
              <p:cNvSpPr>
                <a:spLocks noChangeArrowheads="1"/>
              </p:cNvSpPr>
              <p:nvPr/>
            </p:nvSpPr>
            <p:spPr bwMode="auto">
              <a:xfrm>
                <a:off x="848" y="662"/>
                <a:ext cx="42" cy="77"/>
              </a:xfrm>
              <a:prstGeom prst="upArrow">
                <a:avLst>
                  <a:gd name="adj1" fmla="val 50000"/>
                  <a:gd name="adj2" fmla="val 45833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sp>
        <p:nvSpPr>
          <p:cNvPr id="137222" name="Text Box 47"/>
          <p:cNvSpPr txBox="1">
            <a:spLocks noChangeArrowheads="1"/>
          </p:cNvSpPr>
          <p:nvPr/>
        </p:nvSpPr>
        <p:spPr bwMode="auto">
          <a:xfrm>
            <a:off x="2990850" y="3379788"/>
            <a:ext cx="29527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Each process has a thread  bound to the VAS, with stacks (user and kernel).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If we say a process does something, we really mean its thread does it.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kernel can suspend/restart the thread wherever and whenever it wants.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137223" name="Text Box 49"/>
          <p:cNvSpPr txBox="1">
            <a:spLocks noChangeArrowheads="1"/>
          </p:cNvSpPr>
          <p:nvPr/>
        </p:nvSpPr>
        <p:spPr bwMode="auto">
          <a:xfrm>
            <a:off x="401638" y="3135313"/>
            <a:ext cx="2517775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Each process has a virtual address space (VAS): a private name space for the virtual memory it uses.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The VAS is both a “sandbox” and a “lockbox”: it limits what the process can see/do, and protects its data from others.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sp>
        <p:nvSpPr>
          <p:cNvPr id="137224" name="Text Box 47"/>
          <p:cNvSpPr txBox="1">
            <a:spLocks noChangeArrowheads="1"/>
          </p:cNvSpPr>
          <p:nvPr/>
        </p:nvSpPr>
        <p:spPr bwMode="auto">
          <a:xfrm>
            <a:off x="6096000" y="3352800"/>
            <a:ext cx="295275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From now on, we suppose that a process could have additional threads.</a:t>
            </a:r>
          </a:p>
          <a:p>
            <a:pPr algn="ctr" defTabSz="914400" eaLnBrk="1" hangingPunct="1"/>
            <a:endParaRPr lang="en-US" sz="1800">
              <a:solidFill>
                <a:srgbClr val="000000"/>
              </a:solidFill>
              <a:cs typeface="Arial" charset="0"/>
            </a:endParaRPr>
          </a:p>
          <a:p>
            <a:pPr algn="ctr" defTabSz="914400" eaLnBrk="1" hangingPunct="1"/>
            <a:r>
              <a:rPr lang="en-US" sz="1800">
                <a:solidFill>
                  <a:srgbClr val="000000"/>
                </a:solidFill>
                <a:cs typeface="Arial" charset="0"/>
              </a:rPr>
              <a:t>We are not concerned with how to implement them, but we presume that they can all make system calls and block independently.  </a:t>
            </a:r>
            <a:endParaRPr lang="en-US" sz="1800">
              <a:solidFill>
                <a:srgbClr val="800080"/>
              </a:solidFill>
              <a:cs typeface="Arial" charset="0"/>
            </a:endParaRPr>
          </a:p>
        </p:txBody>
      </p:sp>
      <p:grpSp>
        <p:nvGrpSpPr>
          <p:cNvPr id="137225" name="Group 2"/>
          <p:cNvGrpSpPr>
            <a:grpSpLocks/>
          </p:cNvGrpSpPr>
          <p:nvPr/>
        </p:nvGrpSpPr>
        <p:grpSpPr bwMode="auto">
          <a:xfrm>
            <a:off x="6946900" y="2157413"/>
            <a:ext cx="520700" cy="509587"/>
            <a:chOff x="6858000" y="1905000"/>
            <a:chExt cx="673100" cy="658813"/>
          </a:xfrm>
        </p:grpSpPr>
        <p:sp>
          <p:nvSpPr>
            <p:cNvPr id="137237" name="Oval 20"/>
            <p:cNvSpPr>
              <a:spLocks noChangeArrowheads="1"/>
            </p:cNvSpPr>
            <p:nvPr/>
          </p:nvSpPr>
          <p:spPr bwMode="auto">
            <a:xfrm>
              <a:off x="6858000" y="1905000"/>
              <a:ext cx="673100" cy="658813"/>
            </a:xfrm>
            <a:prstGeom prst="ellipse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8" name="AutoShape 21"/>
            <p:cNvSpPr>
              <a:spLocks noChangeArrowheads="1"/>
            </p:cNvSpPr>
            <p:nvPr/>
          </p:nvSpPr>
          <p:spPr bwMode="auto">
            <a:xfrm flipH="1">
              <a:off x="7091363" y="2051050"/>
              <a:ext cx="230187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9" name="AutoShape 22"/>
            <p:cNvSpPr>
              <a:spLocks noChangeArrowheads="1"/>
            </p:cNvSpPr>
            <p:nvPr/>
          </p:nvSpPr>
          <p:spPr bwMode="auto">
            <a:xfrm rot="-8460389">
              <a:off x="6888163" y="1992313"/>
              <a:ext cx="79375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26" name="Group 1"/>
          <p:cNvGrpSpPr>
            <a:grpSpLocks/>
          </p:cNvGrpSpPr>
          <p:nvPr/>
        </p:nvGrpSpPr>
        <p:grpSpPr bwMode="auto">
          <a:xfrm>
            <a:off x="7634288" y="2541588"/>
            <a:ext cx="519112" cy="509587"/>
            <a:chOff x="7634288" y="2541587"/>
            <a:chExt cx="671512" cy="658813"/>
          </a:xfrm>
        </p:grpSpPr>
        <p:sp>
          <p:nvSpPr>
            <p:cNvPr id="137234" name="Oval 24"/>
            <p:cNvSpPr>
              <a:spLocks noChangeArrowheads="1"/>
            </p:cNvSpPr>
            <p:nvPr/>
          </p:nvSpPr>
          <p:spPr bwMode="auto">
            <a:xfrm>
              <a:off x="7634288" y="2541587"/>
              <a:ext cx="671512" cy="658813"/>
            </a:xfrm>
            <a:prstGeom prst="ellipse">
              <a:avLst/>
            </a:prstGeom>
            <a:solidFill>
              <a:srgbClr val="80008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5" name="AutoShape 25"/>
            <p:cNvSpPr>
              <a:spLocks noChangeArrowheads="1"/>
            </p:cNvSpPr>
            <p:nvPr/>
          </p:nvSpPr>
          <p:spPr bwMode="auto">
            <a:xfrm flipH="1">
              <a:off x="7867650" y="2687637"/>
              <a:ext cx="230188" cy="384175"/>
            </a:xfrm>
            <a:prstGeom prst="lightningBol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36" name="AutoShape 26"/>
            <p:cNvSpPr>
              <a:spLocks noChangeArrowheads="1"/>
            </p:cNvSpPr>
            <p:nvPr/>
          </p:nvSpPr>
          <p:spPr bwMode="auto">
            <a:xfrm rot="-8460389">
              <a:off x="7662863" y="2628900"/>
              <a:ext cx="80962" cy="87312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27" name="Rectangle 42"/>
          <p:cNvSpPr>
            <a:spLocks noChangeArrowheads="1"/>
          </p:cNvSpPr>
          <p:nvPr/>
        </p:nvSpPr>
        <p:spPr bwMode="auto">
          <a:xfrm>
            <a:off x="6064250" y="1535113"/>
            <a:ext cx="2774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defTabSz="914400"/>
            <a:r>
              <a:rPr lang="en-US" sz="1800" b="1">
                <a:solidFill>
                  <a:srgbClr val="000000"/>
                </a:solidFill>
                <a:cs typeface="Arial" charset="0"/>
              </a:rPr>
              <a:t>other threads (optional)</a:t>
            </a:r>
          </a:p>
        </p:txBody>
      </p:sp>
      <p:grpSp>
        <p:nvGrpSpPr>
          <p:cNvPr id="137228" name="Group 56"/>
          <p:cNvGrpSpPr>
            <a:grpSpLocks/>
          </p:cNvGrpSpPr>
          <p:nvPr/>
        </p:nvGrpSpPr>
        <p:grpSpPr bwMode="auto">
          <a:xfrm>
            <a:off x="6781800" y="6019800"/>
            <a:ext cx="809625" cy="692150"/>
            <a:chOff x="7696200" y="2812458"/>
            <a:chExt cx="808973" cy="692742"/>
          </a:xfrm>
        </p:grpSpPr>
        <p:sp>
          <p:nvSpPr>
            <p:cNvPr id="137232" name="Octagon 57"/>
            <p:cNvSpPr>
              <a:spLocks noChangeArrowheads="1"/>
            </p:cNvSpPr>
            <p:nvPr/>
          </p:nvSpPr>
          <p:spPr bwMode="auto">
            <a:xfrm>
              <a:off x="7754315" y="2812458"/>
              <a:ext cx="692742" cy="692742"/>
            </a:xfrm>
            <a:prstGeom prst="octagon">
              <a:avLst>
                <a:gd name="adj" fmla="val 29287"/>
              </a:avLst>
            </a:prstGeom>
            <a:solidFill>
              <a:srgbClr val="E8161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37233" name="Text Box 23"/>
            <p:cNvSpPr txBox="1">
              <a:spLocks noChangeArrowheads="1"/>
            </p:cNvSpPr>
            <p:nvPr/>
          </p:nvSpPr>
          <p:spPr bwMode="auto">
            <a:xfrm>
              <a:off x="7696200" y="2974163"/>
              <a:ext cx="808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cs typeface="Arial" charset="0"/>
                </a:rPr>
                <a:t>STOP</a:t>
              </a:r>
              <a:endParaRPr lang="en-US" sz="1400">
                <a:cs typeface="Arial" charset="0"/>
              </a:endParaRPr>
            </a:p>
          </p:txBody>
        </p:sp>
      </p:grpSp>
      <p:grpSp>
        <p:nvGrpSpPr>
          <p:cNvPr id="137229" name="Group 113"/>
          <p:cNvGrpSpPr>
            <a:grpSpLocks/>
          </p:cNvGrpSpPr>
          <p:nvPr/>
        </p:nvGrpSpPr>
        <p:grpSpPr bwMode="auto">
          <a:xfrm>
            <a:off x="7742238" y="6065838"/>
            <a:ext cx="792162" cy="639762"/>
            <a:chOff x="1905000" y="2895599"/>
            <a:chExt cx="792162" cy="639765"/>
          </a:xfrm>
        </p:grpSpPr>
        <p:sp>
          <p:nvSpPr>
            <p:cNvPr id="137230" name="Merge 60"/>
            <p:cNvSpPr>
              <a:spLocks noChangeArrowheads="1"/>
            </p:cNvSpPr>
            <p:nvPr/>
          </p:nvSpPr>
          <p:spPr bwMode="auto">
            <a:xfrm flipV="1">
              <a:off x="1905000" y="2895599"/>
              <a:ext cx="792162" cy="639765"/>
            </a:xfrm>
            <a:prstGeom prst="flowChartMer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US" sz="1800">
                <a:cs typeface="Arial" charset="0"/>
              </a:endParaRPr>
            </a:p>
          </p:txBody>
        </p:sp>
        <p:sp>
          <p:nvSpPr>
            <p:cNvPr id="137231" name="Text Box 23"/>
            <p:cNvSpPr txBox="1">
              <a:spLocks noChangeArrowheads="1"/>
            </p:cNvSpPr>
            <p:nvPr/>
          </p:nvSpPr>
          <p:spPr bwMode="auto">
            <a:xfrm>
              <a:off x="1984284" y="3135868"/>
              <a:ext cx="6335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1" hangingPunct="1"/>
              <a:r>
                <a:rPr lang="en-US" sz="1800" b="1">
                  <a:solidFill>
                    <a:srgbClr val="000000"/>
                  </a:solidFill>
                  <a:cs typeface="Arial" charset="0"/>
                </a:rPr>
                <a:t>wait</a:t>
              </a:r>
              <a:endParaRPr lang="en-US" sz="140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Example: browser</a:t>
            </a:r>
          </a:p>
        </p:txBody>
      </p:sp>
      <p:pic>
        <p:nvPicPr>
          <p:cNvPr id="1843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4438"/>
            <a:ext cx="7297738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Processes in the browser</a:t>
            </a:r>
          </a:p>
        </p:txBody>
      </p:sp>
      <p:pic>
        <p:nvPicPr>
          <p:cNvPr id="18739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371600"/>
            <a:ext cx="7391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6400800" y="4876800"/>
            <a:ext cx="2743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Chrome makes an interesting choice here.  But why use processes?</a:t>
            </a:r>
            <a:endParaRPr lang="en-US" sz="18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09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6425" cy="1554163"/>
          </a:xfrm>
        </p:spPr>
        <p:txBody>
          <a:bodyPr/>
          <a:lstStyle/>
          <a:p>
            <a:r>
              <a:rPr lang="en-US" sz="2800" dirty="0" smtClean="0">
                <a:latin typeface="Arial" charset="0"/>
                <a:ea typeface="ＭＳ Ｐゴシック" charset="0"/>
              </a:rPr>
              <a:t>Problem: heap memory </a:t>
            </a:r>
            <a:r>
              <a:rPr lang="en-US" sz="2800" dirty="0">
                <a:latin typeface="Arial" charset="0"/>
                <a:ea typeface="ＭＳ Ｐゴシック" charset="0"/>
              </a:rPr>
              <a:t>and fragmentation</a:t>
            </a:r>
          </a:p>
        </p:txBody>
      </p:sp>
      <p:pic>
        <p:nvPicPr>
          <p:cNvPr id="1904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89063"/>
            <a:ext cx="7239000" cy="531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7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</a:rPr>
              <a:t>Solution: whack the whole process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pic>
        <p:nvPicPr>
          <p:cNvPr id="1914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33700"/>
            <a:ext cx="55165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39838"/>
            <a:ext cx="4276725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609600" y="4495800"/>
            <a:ext cx="236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3367"/>
                </a:solidFill>
              </a:rPr>
              <a:t>When a process exits, all of its virtual memory is reclaimed as one big slab.</a:t>
            </a:r>
            <a:endParaRPr lang="en-US" sz="18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273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Processes for fault isolation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925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1775"/>
            <a:ext cx="72390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51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19763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0800"/>
            <a:ext cx="89027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2700" y="6544846"/>
            <a:ext cx="304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3367"/>
                </a:solidFill>
              </a:rPr>
              <a:t>[Google Chrome Comics]</a:t>
            </a:r>
            <a:endParaRPr lang="en-US" sz="1600" dirty="0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5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Multi-process server architecture</a:t>
            </a:r>
          </a:p>
        </p:txBody>
      </p:sp>
      <p:sp>
        <p:nvSpPr>
          <p:cNvPr id="1013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>
                <a:latin typeface="Arial" charset="0"/>
                <a:ea typeface="ＭＳ Ｐゴシック" charset="0"/>
              </a:rPr>
              <a:t>Each of </a:t>
            </a:r>
            <a:r>
              <a:rPr lang="en-US" sz="2400" dirty="0">
                <a:latin typeface="Arial" charset="0"/>
                <a:ea typeface="ＭＳ Ｐゴシック" charset="0"/>
              </a:rPr>
              <a:t>P</a:t>
            </a:r>
            <a:r>
              <a:rPr lang="en-US" sz="2400" b="0" dirty="0">
                <a:latin typeface="Arial" charset="0"/>
                <a:ea typeface="ＭＳ Ｐゴシック" charset="0"/>
              </a:rPr>
              <a:t> processes can execute one request at a time, concurrently with other processes.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If a process blocks, the other processes may still make progress on other requests.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Max # requests in service concurrently == </a:t>
            </a:r>
            <a:r>
              <a:rPr lang="en-US" sz="2400" dirty="0">
                <a:latin typeface="Arial" charset="0"/>
                <a:ea typeface="ＭＳ Ｐゴシック" charset="0"/>
              </a:rPr>
              <a:t>P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The processes may loop and handle multiple requests serially, or can fork a process per request.</a:t>
            </a:r>
          </a:p>
          <a:p>
            <a:pPr lvl="1"/>
            <a:r>
              <a:rPr lang="en-US" sz="2000" dirty="0">
                <a:latin typeface="Arial" charset="0"/>
                <a:ea typeface="ＭＳ Ｐゴシック" charset="0"/>
              </a:rPr>
              <a:t>Tradeoffs</a:t>
            </a:r>
            <a:r>
              <a:rPr lang="en-US" sz="2000" b="0" dirty="0">
                <a:latin typeface="Arial" charset="0"/>
                <a:ea typeface="ＭＳ Ｐゴシック" charset="0"/>
              </a:rPr>
              <a:t>?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Examples:</a:t>
            </a:r>
          </a:p>
          <a:p>
            <a:pPr lvl="1"/>
            <a:r>
              <a:rPr lang="en-US" sz="2000" b="0" dirty="0" err="1">
                <a:latin typeface="Arial" charset="0"/>
                <a:ea typeface="ＭＳ Ｐゴシック" charset="0"/>
              </a:rPr>
              <a:t>inetd</a:t>
            </a:r>
            <a:r>
              <a:rPr lang="en-US" sz="2000" b="0" dirty="0">
                <a:latin typeface="Arial" charset="0"/>
                <a:ea typeface="ＭＳ Ｐゴシック" charset="0"/>
              </a:rPr>
              <a:t> “internet daemon” for standard /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etc</a:t>
            </a:r>
            <a:r>
              <a:rPr lang="en-US" sz="2000" b="0" dirty="0">
                <a:latin typeface="Arial" charset="0"/>
                <a:ea typeface="ＭＳ Ｐゴシック" charset="0"/>
              </a:rPr>
              <a:t>/services</a:t>
            </a:r>
          </a:p>
          <a:p>
            <a:pPr lvl="1"/>
            <a:r>
              <a:rPr lang="en-US" sz="2000" b="0" dirty="0">
                <a:latin typeface="Arial" charset="0"/>
                <a:ea typeface="ＭＳ Ｐゴシック" charset="0"/>
              </a:rPr>
              <a:t>Design pattern for (Web) servers: “</a:t>
            </a:r>
            <a:r>
              <a:rPr lang="en-US" altLang="ja-JP" sz="2000" b="0" dirty="0" err="1">
                <a:latin typeface="Arial" charset="0"/>
                <a:ea typeface="ＭＳ Ｐゴシック" charset="0"/>
              </a:rPr>
              <a:t>prefork</a:t>
            </a:r>
            <a:r>
              <a:rPr lang="en-US" sz="2000" b="0" dirty="0">
                <a:latin typeface="Arial" charset="0"/>
                <a:ea typeface="ＭＳ Ｐゴシック" charset="0"/>
              </a:rPr>
              <a:t>”</a:t>
            </a:r>
            <a:r>
              <a:rPr lang="en-US" altLang="ja-JP" sz="2000" b="0" dirty="0">
                <a:latin typeface="Arial" charset="0"/>
                <a:ea typeface="ＭＳ Ｐゴシック" charset="0"/>
              </a:rPr>
              <a:t> a fixed number of </a:t>
            </a:r>
            <a:r>
              <a:rPr lang="en-US" altLang="ja-JP" sz="2000" dirty="0">
                <a:solidFill>
                  <a:srgbClr val="651222"/>
                </a:solidFill>
                <a:latin typeface="Arial" charset="0"/>
                <a:ea typeface="ＭＳ Ｐゴシック" charset="0"/>
              </a:rPr>
              <a:t>worker</a:t>
            </a:r>
            <a:r>
              <a:rPr lang="en-US" altLang="ja-JP" sz="2000" b="0" dirty="0">
                <a:latin typeface="Arial" charset="0"/>
                <a:ea typeface="ＭＳ Ｐゴシック" charset="0"/>
              </a:rPr>
              <a:t> processes.</a:t>
            </a:r>
            <a:endParaRPr lang="en-US" sz="2000" b="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Example: inetd</a:t>
            </a:r>
          </a:p>
        </p:txBody>
      </p:sp>
      <p:sp>
        <p:nvSpPr>
          <p:cNvPr id="10240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111625"/>
          </a:xfrm>
        </p:spPr>
        <p:txBody>
          <a:bodyPr/>
          <a:lstStyle/>
          <a:p>
            <a:r>
              <a:rPr lang="en-US" sz="2000" b="0" dirty="0">
                <a:latin typeface="Arial" charset="0"/>
                <a:ea typeface="ＭＳ Ｐゴシック" charset="0"/>
              </a:rPr>
              <a:t>Classic Unix systems run an </a:t>
            </a:r>
            <a:r>
              <a:rPr lang="en-US" sz="2000" dirty="0" err="1">
                <a:solidFill>
                  <a:schemeClr val="accent2"/>
                </a:solidFill>
                <a:latin typeface="Arial" charset="0"/>
                <a:ea typeface="ＭＳ Ｐゴシック" charset="0"/>
              </a:rPr>
              <a:t>inetd</a:t>
            </a:r>
            <a:r>
              <a:rPr lang="en-US" sz="2000" b="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000" b="0" dirty="0">
                <a:latin typeface="Arial" charset="0"/>
                <a:ea typeface="ＭＳ Ｐゴシック" charset="0"/>
              </a:rPr>
              <a:t>“internet daemon”.</a:t>
            </a:r>
          </a:p>
          <a:p>
            <a:r>
              <a:rPr lang="en-US" sz="2000" b="0" dirty="0" err="1">
                <a:latin typeface="Arial" charset="0"/>
                <a:ea typeface="ＭＳ Ｐゴシック" charset="0"/>
              </a:rPr>
              <a:t>Inetd</a:t>
            </a:r>
            <a:r>
              <a:rPr lang="en-US" sz="2000" b="0" dirty="0">
                <a:latin typeface="Arial" charset="0"/>
                <a:ea typeface="ＭＳ Ｐゴシック" charset="0"/>
              </a:rPr>
              <a:t> receives requests for standard services.</a:t>
            </a:r>
          </a:p>
          <a:p>
            <a:pPr lvl="1"/>
            <a:r>
              <a:rPr lang="en-US" sz="1800" b="0" dirty="0">
                <a:latin typeface="Arial" charset="0"/>
                <a:ea typeface="ＭＳ Ｐゴシック" charset="0"/>
              </a:rPr>
              <a:t>Standard services and ports listed in </a:t>
            </a:r>
            <a:r>
              <a:rPr lang="en-US" sz="1800" dirty="0">
                <a:latin typeface="Arial" charset="0"/>
                <a:ea typeface="ＭＳ Ｐゴシック" charset="0"/>
              </a:rPr>
              <a:t>/</a:t>
            </a:r>
            <a:r>
              <a:rPr lang="en-US" sz="1800" dirty="0" err="1">
                <a:latin typeface="Arial" charset="0"/>
                <a:ea typeface="ＭＳ Ｐゴシック" charset="0"/>
              </a:rPr>
              <a:t>etc</a:t>
            </a:r>
            <a:r>
              <a:rPr lang="en-US" sz="1800" dirty="0">
                <a:latin typeface="Arial" charset="0"/>
                <a:ea typeface="ＭＳ Ｐゴシック" charset="0"/>
              </a:rPr>
              <a:t>/services</a:t>
            </a:r>
            <a:r>
              <a:rPr lang="en-US" sz="1800" b="0" dirty="0">
                <a:latin typeface="Arial" charset="0"/>
                <a:ea typeface="ＭＳ Ｐゴシック" charset="0"/>
              </a:rPr>
              <a:t>.</a:t>
            </a:r>
          </a:p>
          <a:p>
            <a:pPr lvl="1"/>
            <a:r>
              <a:rPr lang="en-US" sz="1800" b="0" dirty="0" err="1">
                <a:latin typeface="Arial" charset="0"/>
                <a:ea typeface="ＭＳ Ｐゴシック" charset="0"/>
              </a:rPr>
              <a:t>inetd</a:t>
            </a:r>
            <a:r>
              <a:rPr lang="en-US" sz="1800" b="0" dirty="0">
                <a:latin typeface="Arial" charset="0"/>
                <a:ea typeface="ＭＳ Ｐゴシック" charset="0"/>
              </a:rPr>
              <a:t> listens on the ports and accepts connections.</a:t>
            </a:r>
            <a:endParaRPr lang="en-US" sz="1600" b="0" dirty="0">
              <a:latin typeface="Arial" charset="0"/>
              <a:ea typeface="ＭＳ Ｐゴシック" charset="0"/>
            </a:endParaRP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For each connection, </a:t>
            </a:r>
            <a:r>
              <a:rPr lang="en-US" sz="2000" b="0" dirty="0" err="1">
                <a:latin typeface="Arial" charset="0"/>
                <a:ea typeface="ＭＳ Ｐゴシック" charset="0"/>
              </a:rPr>
              <a:t>inetd</a:t>
            </a:r>
            <a:r>
              <a:rPr lang="en-US" sz="2000" b="0" dirty="0">
                <a:latin typeface="Arial" charset="0"/>
                <a:ea typeface="ＭＳ Ｐゴシック" charset="0"/>
              </a:rPr>
              <a:t> forks a child process.</a:t>
            </a: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Child execs the service configured for the port.</a:t>
            </a:r>
          </a:p>
          <a:p>
            <a:r>
              <a:rPr lang="en-US" sz="2000" b="0" dirty="0">
                <a:latin typeface="Arial" charset="0"/>
                <a:ea typeface="ＭＳ Ｐゴシック" charset="0"/>
              </a:rPr>
              <a:t>Child executes the request, then exits.</a:t>
            </a:r>
          </a:p>
        </p:txBody>
      </p:sp>
      <p:pic>
        <p:nvPicPr>
          <p:cNvPr id="1024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9400"/>
            <a:ext cx="41529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TextBox 3"/>
          <p:cNvSpPr txBox="1">
            <a:spLocks noChangeArrowheads="1"/>
          </p:cNvSpPr>
          <p:nvPr/>
        </p:nvSpPr>
        <p:spPr bwMode="auto">
          <a:xfrm>
            <a:off x="3930650" y="6553200"/>
            <a:ext cx="513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hlinkClick r:id="rId3"/>
              </a:rPr>
              <a:t>[Apache Modeling Project: http://www.fmc-modeling.org/projects/apache</a:t>
            </a:r>
            <a:r>
              <a:rPr lang="en-US" sz="1200"/>
              <a:t>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A simple, familiar example</a:t>
            </a:r>
          </a:p>
        </p:txBody>
      </p:sp>
      <p:pic>
        <p:nvPicPr>
          <p:cNvPr id="96258" name="Picture 4" descr="web_ser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Picture 5" descr="lap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38400"/>
            <a:ext cx="195103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/>
        </p:nvSpPr>
        <p:spPr bwMode="auto">
          <a:xfrm>
            <a:off x="3063875" y="2484438"/>
            <a:ext cx="3048000" cy="471487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2971800" y="1905000"/>
            <a:ext cx="502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“</a:t>
            </a:r>
            <a:r>
              <a:rPr lang="en-US" altLang="ja-JP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GET /images/fish.gif HTTP/1.1</a:t>
            </a:r>
            <a:r>
              <a:rPr lang="ja-JP" altLang="en-US" sz="2000" b="1">
                <a:solidFill>
                  <a:srgbClr val="003367"/>
                </a:solidFill>
                <a:latin typeface="Courier New" charset="0"/>
                <a:cs typeface="Courier New" charset="0"/>
              </a:rPr>
              <a:t>”</a:t>
            </a:r>
            <a:endParaRPr lang="en-US" sz="2800" b="1">
              <a:solidFill>
                <a:srgbClr val="003367"/>
              </a:solidFill>
              <a:latin typeface="Courier New" charset="0"/>
              <a:cs typeface="Courier New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 flipH="1" flipV="1">
            <a:off x="3048000" y="3429000"/>
            <a:ext cx="3048000" cy="473075"/>
          </a:xfrm>
          <a:custGeom>
            <a:avLst/>
            <a:gdLst>
              <a:gd name="connsiteX0" fmla="*/ 0 w 3048000"/>
              <a:gd name="connsiteY0" fmla="*/ 396240 h 472440"/>
              <a:gd name="connsiteX1" fmla="*/ 1356360 w 3048000"/>
              <a:gd name="connsiteY1" fmla="*/ 0 h 472440"/>
              <a:gd name="connsiteX2" fmla="*/ 3048000 w 3048000"/>
              <a:gd name="connsiteY2" fmla="*/ 472440 h 472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472440">
                <a:moveTo>
                  <a:pt x="0" y="396240"/>
                </a:moveTo>
                <a:cubicBezTo>
                  <a:pt x="424180" y="191770"/>
                  <a:pt x="848360" y="-12700"/>
                  <a:pt x="1356360" y="0"/>
                </a:cubicBezTo>
                <a:cubicBezTo>
                  <a:pt x="1864360" y="12700"/>
                  <a:pt x="2456180" y="242570"/>
                  <a:pt x="3048000" y="472440"/>
                </a:cubicBezTo>
              </a:path>
            </a:pathLst>
          </a:custGeom>
          <a:noFill/>
          <a:ln w="57150" cap="flat" cmpd="sng" algn="ctr">
            <a:solidFill>
              <a:schemeClr val="accent3">
                <a:lumMod val="6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96263" name="Picture 7" descr="kanotix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10" descr="firefox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22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3"/>
          <p:cNvSpPr txBox="1">
            <a:spLocks noChangeArrowheads="1"/>
          </p:cNvSpPr>
          <p:nvPr/>
        </p:nvSpPr>
        <p:spPr bwMode="auto">
          <a:xfrm>
            <a:off x="1066800" y="4419600"/>
            <a:ext cx="3124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>
                <a:solidFill>
                  <a:srgbClr val="000000"/>
                </a:solidFill>
              </a:rPr>
              <a:t>s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d</a:t>
            </a:r>
            <a:r>
              <a:rPr lang="en-US" sz="2000" b="1" kern="0" dirty="0" smtClean="0">
                <a:solidFill>
                  <a:srgbClr val="000000"/>
                </a:solidFill>
              </a:rPr>
              <a:t> = socket(…);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onnect(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</a:t>
            </a:r>
            <a:r>
              <a:rPr lang="en-US" sz="2000" b="1" kern="0" dirty="0" smtClean="0">
                <a:solidFill>
                  <a:srgbClr val="000090"/>
                </a:solidFill>
              </a:rPr>
              <a:t>name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w</a:t>
            </a:r>
            <a:r>
              <a:rPr lang="en-US" sz="2000" b="1" kern="0" dirty="0" smtClean="0">
                <a:solidFill>
                  <a:srgbClr val="000000"/>
                </a:solidFill>
              </a:rPr>
              <a:t>rite(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request…);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r</a:t>
            </a:r>
            <a:r>
              <a:rPr lang="en-US" sz="2000" b="1" kern="0" dirty="0" smtClean="0">
                <a:solidFill>
                  <a:srgbClr val="000000"/>
                </a:solidFill>
              </a:rPr>
              <a:t>ead(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reply…);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lose(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096000" y="4343400"/>
            <a:ext cx="3124200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 = socket(…);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bind(s, </a:t>
            </a:r>
            <a:r>
              <a:rPr lang="en-US" sz="2000" b="1" kern="0" dirty="0" smtClean="0">
                <a:solidFill>
                  <a:srgbClr val="000090"/>
                </a:solidFill>
              </a:rPr>
              <a:t>name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 = accept(s);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read(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request…);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write(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, reply…);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lose(</a:t>
            </a:r>
            <a:r>
              <a:rPr lang="en-US" sz="2000" b="1" kern="0" dirty="0" err="1" smtClean="0">
                <a:solidFill>
                  <a:srgbClr val="000000"/>
                </a:solidFill>
              </a:rPr>
              <a:t>sd</a:t>
            </a:r>
            <a:r>
              <a:rPr lang="en-US" sz="2000" b="1" kern="0" dirty="0" smtClean="0">
                <a:solidFill>
                  <a:srgbClr val="000000"/>
                </a:solidFill>
              </a:rPr>
              <a:t>);</a:t>
            </a:r>
          </a:p>
        </p:txBody>
      </p:sp>
      <p:sp>
        <p:nvSpPr>
          <p:cNvPr id="12" name="Text Box 93"/>
          <p:cNvSpPr txBox="1">
            <a:spLocks noChangeArrowheads="1"/>
          </p:cNvSpPr>
          <p:nvPr/>
        </p:nvSpPr>
        <p:spPr bwMode="auto">
          <a:xfrm>
            <a:off x="2971800" y="1600200"/>
            <a:ext cx="12954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request</a:t>
            </a:r>
          </a:p>
        </p:txBody>
      </p:sp>
      <p:sp>
        <p:nvSpPr>
          <p:cNvPr id="13" name="Text Box 93"/>
          <p:cNvSpPr txBox="1">
            <a:spLocks noChangeArrowheads="1"/>
          </p:cNvSpPr>
          <p:nvPr/>
        </p:nvSpPr>
        <p:spPr bwMode="auto">
          <a:xfrm>
            <a:off x="4191000" y="2951163"/>
            <a:ext cx="12954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reply</a:t>
            </a: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11430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000000"/>
                </a:solidFill>
              </a:rPr>
              <a:t>c</a:t>
            </a:r>
            <a:r>
              <a:rPr lang="en-US" sz="2000" b="1" kern="0" dirty="0" smtClean="0">
                <a:solidFill>
                  <a:srgbClr val="000000"/>
                </a:solidFill>
              </a:rPr>
              <a:t>lient (initiator)</a:t>
            </a:r>
          </a:p>
        </p:txBody>
      </p:sp>
      <p:sp>
        <p:nvSpPr>
          <p:cNvPr id="15" name="Text Box 93"/>
          <p:cNvSpPr txBox="1">
            <a:spLocks noChangeArrowheads="1"/>
          </p:cNvSpPr>
          <p:nvPr/>
        </p:nvSpPr>
        <p:spPr bwMode="auto">
          <a:xfrm>
            <a:off x="6172200" y="3810000"/>
            <a:ext cx="266700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server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4114800" cy="1554162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ea typeface="ＭＳ Ｐゴシック" charset="0"/>
              </a:rPr>
              <a:t>Children of init: inetd</a:t>
            </a:r>
          </a:p>
        </p:txBody>
      </p:sp>
      <p:pic>
        <p:nvPicPr>
          <p:cNvPr id="1034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088"/>
            <a:ext cx="4508500" cy="600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TextBox 3"/>
          <p:cNvSpPr txBox="1">
            <a:spLocks noChangeArrowheads="1"/>
          </p:cNvSpPr>
          <p:nvPr/>
        </p:nvSpPr>
        <p:spPr bwMode="auto">
          <a:xfrm>
            <a:off x="5638800" y="2362200"/>
            <a:ext cx="2971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195F9E"/>
                </a:solidFill>
              </a:rPr>
              <a:t>New child processes are created to run network services.</a:t>
            </a:r>
          </a:p>
          <a:p>
            <a:endParaRPr lang="en-US" sz="2000">
              <a:solidFill>
                <a:srgbClr val="195F9E"/>
              </a:solidFill>
            </a:endParaRPr>
          </a:p>
          <a:p>
            <a:r>
              <a:rPr lang="en-US" sz="2000">
                <a:solidFill>
                  <a:srgbClr val="195F9E"/>
                </a:solidFill>
              </a:rPr>
              <a:t>They may be created on demand on connect attempts from the network for designated service ports.</a:t>
            </a:r>
          </a:p>
          <a:p>
            <a:endParaRPr lang="en-US" sz="2000">
              <a:solidFill>
                <a:srgbClr val="195F9E"/>
              </a:solidFill>
            </a:endParaRPr>
          </a:p>
          <a:p>
            <a:r>
              <a:rPr lang="en-US" sz="2000">
                <a:solidFill>
                  <a:srgbClr val="195F9E"/>
                </a:solidFill>
              </a:rPr>
              <a:t>Should they run as root?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High-throughput servers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6425" cy="5334000"/>
          </a:xfrm>
        </p:spPr>
        <p:txBody>
          <a:bodyPr/>
          <a:lstStyle/>
          <a:p>
            <a:r>
              <a:rPr lang="en-US" sz="2400" b="0" dirty="0">
                <a:latin typeface="Arial" charset="0"/>
                <a:ea typeface="ＭＳ Ｐゴシック" charset="0"/>
              </a:rPr>
              <a:t>Various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server systems </a:t>
            </a:r>
            <a:r>
              <a:rPr lang="en-US" sz="2400" b="0" dirty="0">
                <a:latin typeface="Arial" charset="0"/>
                <a:ea typeface="ＭＳ Ｐゴシック" charset="0"/>
              </a:rPr>
              <a:t>use various combinations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models for concurrency.</a:t>
            </a:r>
            <a:endParaRPr lang="en-US" sz="2400" b="0" dirty="0">
              <a:latin typeface="Arial" charset="0"/>
              <a:ea typeface="ＭＳ Ｐゴシック" charset="0"/>
            </a:endParaRP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Unix made some choices, and then more choices.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These choices failed for networked servers, which require effective concurrent handling of requests.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They failed because they violate 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properties </a:t>
            </a:r>
            <a:r>
              <a:rPr lang="en-US" sz="2400" b="0" dirty="0">
                <a:latin typeface="Arial" charset="0"/>
                <a:ea typeface="ＭＳ Ｐゴシック" charset="0"/>
              </a:rPr>
              <a:t>for “ideal” event handling.</a:t>
            </a:r>
          </a:p>
          <a:p>
            <a:r>
              <a:rPr lang="en-US" sz="2400" b="0" dirty="0">
                <a:latin typeface="Arial" charset="0"/>
                <a:ea typeface="ＭＳ Ｐゴシック" charset="0"/>
              </a:rPr>
              <a:t>There is a large body of work addressing the resulting problems.  Servers mostly work now</a:t>
            </a:r>
            <a:r>
              <a:rPr lang="en-US" sz="2400" b="0" dirty="0" smtClean="0">
                <a:latin typeface="Arial" charset="0"/>
                <a:ea typeface="ＭＳ Ｐゴシック" charset="0"/>
              </a:rPr>
              <a:t>.  We skip over the noise.</a:t>
            </a:r>
            <a:endParaRPr lang="en-US" sz="2400" b="0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WebServer Flow</a:t>
            </a:r>
            <a:endParaRPr lang="en-US"/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4803775" y="1501775"/>
            <a:ext cx="3375025" cy="4386263"/>
            <a:chOff x="427" y="1018"/>
            <a:chExt cx="2126" cy="2763"/>
          </a:xfrm>
        </p:grpSpPr>
        <p:sp>
          <p:nvSpPr>
            <p:cNvPr id="114704" name="Rectangle 4"/>
            <p:cNvSpPr>
              <a:spLocks noChangeArrowheads="1"/>
            </p:cNvSpPr>
            <p:nvPr/>
          </p:nvSpPr>
          <p:spPr bwMode="auto">
            <a:xfrm>
              <a:off x="500" y="1334"/>
              <a:ext cx="2053" cy="244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4705" name="Text Box 5"/>
            <p:cNvSpPr txBox="1">
              <a:spLocks noChangeArrowheads="1"/>
            </p:cNvSpPr>
            <p:nvPr/>
          </p:nvSpPr>
          <p:spPr bwMode="auto">
            <a:xfrm>
              <a:off x="427" y="1215"/>
              <a:ext cx="7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0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>TCP socket space</a:t>
              </a:r>
            </a:p>
          </p:txBody>
        </p:sp>
        <p:grpSp>
          <p:nvGrpSpPr>
            <p:cNvPr id="114706" name="Group 6"/>
            <p:cNvGrpSpPr>
              <a:grpSpLocks/>
            </p:cNvGrpSpPr>
            <p:nvPr/>
          </p:nvGrpSpPr>
          <p:grpSpPr bwMode="auto">
            <a:xfrm>
              <a:off x="558" y="1436"/>
              <a:ext cx="1928" cy="605"/>
              <a:chOff x="625" y="1436"/>
              <a:chExt cx="1786" cy="576"/>
            </a:xfrm>
          </p:grpSpPr>
          <p:sp>
            <p:nvSpPr>
              <p:cNvPr id="114714" name="Rectangle 7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15" name="Text Box 8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11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state: listening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address:  {*.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6789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, 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*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.*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}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completed connection queue: </a:t>
                </a:r>
                <a:b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</a:b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sendbuf: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recvbuf:</a:t>
                </a:r>
              </a:p>
            </p:txBody>
          </p:sp>
        </p:grpSp>
        <p:sp>
          <p:nvSpPr>
            <p:cNvPr id="114707" name="Text Box 9"/>
            <p:cNvSpPr txBox="1">
              <a:spLocks noChangeArrowheads="1"/>
            </p:cNvSpPr>
            <p:nvPr/>
          </p:nvSpPr>
          <p:spPr bwMode="auto">
            <a:xfrm>
              <a:off x="1151" y="1018"/>
              <a:ext cx="70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/>
              <a: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3</a:t>
              </a:r>
              <a: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>2.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5</a:t>
              </a:r>
              <a: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/>
              </a:r>
              <a:b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</a:br>
              <a: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>128.36.2</a:t>
              </a:r>
              <a:r>
                <a:rPr lang="en-US" altLang="zh-CN" sz="1200">
                  <a:solidFill>
                    <a:srgbClr val="000000"/>
                  </a:solidFill>
                  <a:latin typeface="Comic Sans MS" charset="0"/>
                  <a:ea typeface="SimSun" charset="0"/>
                  <a:cs typeface="SimSun" charset="0"/>
                </a:rPr>
                <a:t>30</a:t>
              </a:r>
              <a:r>
                <a:rPr lang="en-US" sz="1200">
                  <a:solidFill>
                    <a:srgbClr val="000000"/>
                  </a:solidFill>
                  <a:latin typeface="Comic Sans MS" charset="0"/>
                  <a:cs typeface="Arial" charset="0"/>
                </a:rPr>
                <a:t>.2</a:t>
              </a:r>
            </a:p>
          </p:txBody>
        </p:sp>
        <p:grpSp>
          <p:nvGrpSpPr>
            <p:cNvPr id="114708" name="Group 10"/>
            <p:cNvGrpSpPr>
              <a:grpSpLocks/>
            </p:cNvGrpSpPr>
            <p:nvPr/>
          </p:nvGrpSpPr>
          <p:grpSpPr bwMode="auto">
            <a:xfrm>
              <a:off x="568" y="3017"/>
              <a:ext cx="1926" cy="617"/>
              <a:chOff x="670" y="2989"/>
              <a:chExt cx="1783" cy="617"/>
            </a:xfrm>
          </p:grpSpPr>
          <p:sp>
            <p:nvSpPr>
              <p:cNvPr id="114712" name="Rectangle 11"/>
              <p:cNvSpPr>
                <a:spLocks noChangeArrowheads="1"/>
              </p:cNvSpPr>
              <p:nvPr/>
            </p:nvSpPr>
            <p:spPr bwMode="auto">
              <a:xfrm>
                <a:off x="670" y="2989"/>
                <a:ext cx="1783" cy="6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13" name="Text Box 12"/>
              <p:cNvSpPr txBox="1">
                <a:spLocks noChangeArrowheads="1"/>
              </p:cNvSpPr>
              <p:nvPr/>
            </p:nvSpPr>
            <p:spPr bwMode="auto">
              <a:xfrm>
                <a:off x="714" y="3032"/>
                <a:ext cx="1091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state: listening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address:  {*.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2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5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, 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*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.*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}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completed connection queue: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sendbuf: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recvbuf:</a:t>
                </a:r>
              </a:p>
            </p:txBody>
          </p:sp>
        </p:grpSp>
        <p:grpSp>
          <p:nvGrpSpPr>
            <p:cNvPr id="114709" name="Group 13"/>
            <p:cNvGrpSpPr>
              <a:grpSpLocks/>
            </p:cNvGrpSpPr>
            <p:nvPr/>
          </p:nvGrpSpPr>
          <p:grpSpPr bwMode="auto">
            <a:xfrm>
              <a:off x="570" y="2134"/>
              <a:ext cx="1972" cy="605"/>
              <a:chOff x="625" y="1436"/>
              <a:chExt cx="1827" cy="576"/>
            </a:xfrm>
          </p:grpSpPr>
          <p:sp>
            <p:nvSpPr>
              <p:cNvPr id="114710" name="Rectangle 14"/>
              <p:cNvSpPr>
                <a:spLocks noChangeArrowheads="1"/>
              </p:cNvSpPr>
              <p:nvPr/>
            </p:nvSpPr>
            <p:spPr bwMode="auto">
              <a:xfrm>
                <a:off x="628" y="1436"/>
                <a:ext cx="1783" cy="57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/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711" name="Text Box 15"/>
              <p:cNvSpPr txBox="1">
                <a:spLocks noChangeArrowheads="1"/>
              </p:cNvSpPr>
              <p:nvPr/>
            </p:nvSpPr>
            <p:spPr bwMode="auto">
              <a:xfrm>
                <a:off x="625" y="1445"/>
                <a:ext cx="1827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bg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state: 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established</a:t>
                </a:r>
                <a:endParaRPr lang="en-US" sz="1000">
                  <a:solidFill>
                    <a:srgbClr val="000000"/>
                  </a:solidFill>
                  <a:latin typeface="Comic Sans MS" charset="0"/>
                  <a:cs typeface="Arial" charset="0"/>
                </a:endParaRP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address:  {128.36.2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3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2.</a:t>
                </a:r>
                <a:r>
                  <a:rPr lang="en-US" altLang="zh-CN" sz="1000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5:</a:t>
                </a:r>
                <a:r>
                  <a:rPr lang="en-US" altLang="zh-CN" sz="1000" b="1">
                    <a:solidFill>
                      <a:srgbClr val="000000"/>
                    </a:solidFill>
                    <a:latin typeface="Comic Sans MS" charset="0"/>
                    <a:ea typeface="SimSun" charset="0"/>
                    <a:cs typeface="SimSun" charset="0"/>
                  </a:rPr>
                  <a:t>6789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, 198.69.10.10.</a:t>
                </a:r>
                <a:r>
                  <a:rPr lang="en-US" sz="1000" b="1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1500</a:t>
                </a:r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}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sendbuf:</a:t>
                </a:r>
              </a:p>
              <a:p>
                <a:pPr defTabSz="914400"/>
                <a:r>
                  <a:rPr lang="en-US" sz="1000">
                    <a:solidFill>
                      <a:srgbClr val="000000"/>
                    </a:solidFill>
                    <a:latin typeface="Comic Sans MS" charset="0"/>
                    <a:cs typeface="Arial" charset="0"/>
                  </a:rPr>
                  <a:t>recvbuf:</a:t>
                </a:r>
              </a:p>
            </p:txBody>
          </p:sp>
        </p:grpSp>
      </p:grpSp>
      <p:sp>
        <p:nvSpPr>
          <p:cNvPr id="114691" name="Rectangle 16"/>
          <p:cNvSpPr>
            <a:spLocks noChangeArrowheads="1"/>
          </p:cNvSpPr>
          <p:nvPr/>
        </p:nvSpPr>
        <p:spPr bwMode="auto">
          <a:xfrm>
            <a:off x="965200" y="2257425"/>
            <a:ext cx="2768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connSocket = accept()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2" name="Rectangle 17"/>
          <p:cNvSpPr>
            <a:spLocks noChangeArrowheads="1"/>
          </p:cNvSpPr>
          <p:nvPr/>
        </p:nvSpPr>
        <p:spPr bwMode="auto">
          <a:xfrm>
            <a:off x="942975" y="1466850"/>
            <a:ext cx="27670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Create ServerSocket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3" name="Rectangle 18"/>
          <p:cNvSpPr>
            <a:spLocks noChangeArrowheads="1"/>
          </p:cNvSpPr>
          <p:nvPr/>
        </p:nvSpPr>
        <p:spPr bwMode="auto">
          <a:xfrm>
            <a:off x="973138" y="2986088"/>
            <a:ext cx="27686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read request from connSocket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4" name="Rectangle 19"/>
          <p:cNvSpPr>
            <a:spLocks noChangeArrowheads="1"/>
          </p:cNvSpPr>
          <p:nvPr/>
        </p:nvSpPr>
        <p:spPr bwMode="auto">
          <a:xfrm>
            <a:off x="1011238" y="3992563"/>
            <a:ext cx="27686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read </a:t>
            </a:r>
            <a:b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</a:br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local file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5" name="Rectangle 20"/>
          <p:cNvSpPr>
            <a:spLocks noChangeArrowheads="1"/>
          </p:cNvSpPr>
          <p:nvPr/>
        </p:nvSpPr>
        <p:spPr bwMode="auto">
          <a:xfrm>
            <a:off x="1033463" y="4973638"/>
            <a:ext cx="27686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write file to connSocket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6" name="Rectangle 21"/>
          <p:cNvSpPr>
            <a:spLocks noChangeArrowheads="1"/>
          </p:cNvSpPr>
          <p:nvPr/>
        </p:nvSpPr>
        <p:spPr bwMode="auto">
          <a:xfrm>
            <a:off x="1082675" y="5902325"/>
            <a:ext cx="27686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914400" eaLnBrk="0" hangingPunct="0"/>
            <a:r>
              <a:rPr lang="en-US" altLang="zh-CN" sz="180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close connSocket</a:t>
            </a:r>
            <a:endParaRPr lang="en-US" sz="180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  <p:sp>
        <p:nvSpPr>
          <p:cNvPr id="114697" name="Line 22"/>
          <p:cNvSpPr>
            <a:spLocks noChangeShapeType="1"/>
          </p:cNvSpPr>
          <p:nvPr/>
        </p:nvSpPr>
        <p:spPr bwMode="auto">
          <a:xfrm>
            <a:off x="2322513" y="1846263"/>
            <a:ext cx="0" cy="392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8" name="Line 23"/>
          <p:cNvSpPr>
            <a:spLocks noChangeShapeType="1"/>
          </p:cNvSpPr>
          <p:nvPr/>
        </p:nvSpPr>
        <p:spPr bwMode="auto">
          <a:xfrm>
            <a:off x="2317750" y="2627313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699" name="Line 24"/>
          <p:cNvSpPr>
            <a:spLocks noChangeShapeType="1"/>
          </p:cNvSpPr>
          <p:nvPr/>
        </p:nvSpPr>
        <p:spPr bwMode="auto">
          <a:xfrm>
            <a:off x="2281238" y="3651250"/>
            <a:ext cx="0" cy="347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0" name="Line 25"/>
          <p:cNvSpPr>
            <a:spLocks noChangeShapeType="1"/>
          </p:cNvSpPr>
          <p:nvPr/>
        </p:nvSpPr>
        <p:spPr bwMode="auto">
          <a:xfrm>
            <a:off x="2273300" y="4630738"/>
            <a:ext cx="0" cy="3476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1" name="Line 26"/>
          <p:cNvSpPr>
            <a:spLocks noChangeShapeType="1"/>
          </p:cNvSpPr>
          <p:nvPr/>
        </p:nvSpPr>
        <p:spPr bwMode="auto">
          <a:xfrm>
            <a:off x="2278063" y="5619750"/>
            <a:ext cx="0" cy="276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2" name="Freeform 27"/>
          <p:cNvSpPr>
            <a:spLocks/>
          </p:cNvSpPr>
          <p:nvPr/>
        </p:nvSpPr>
        <p:spPr bwMode="auto">
          <a:xfrm>
            <a:off x="522288" y="2049463"/>
            <a:ext cx="1785937" cy="4441825"/>
          </a:xfrm>
          <a:custGeom>
            <a:avLst/>
            <a:gdLst>
              <a:gd name="T0" fmla="*/ 2147483647 w 1125"/>
              <a:gd name="T1" fmla="*/ 2147483647 h 2798"/>
              <a:gd name="T2" fmla="*/ 2147483647 w 1125"/>
              <a:gd name="T3" fmla="*/ 2147483647 h 2798"/>
              <a:gd name="T4" fmla="*/ 0 w 1125"/>
              <a:gd name="T5" fmla="*/ 2147483647 h 2798"/>
              <a:gd name="T6" fmla="*/ 0 w 1125"/>
              <a:gd name="T7" fmla="*/ 0 h 2798"/>
              <a:gd name="T8" fmla="*/ 2147483647 w 1125"/>
              <a:gd name="T9" fmla="*/ 0 h 27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5"/>
              <a:gd name="T16" fmla="*/ 0 h 2798"/>
              <a:gd name="T17" fmla="*/ 1125 w 1125"/>
              <a:gd name="T18" fmla="*/ 2798 h 27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5" h="2798">
                <a:moveTo>
                  <a:pt x="1079" y="2670"/>
                </a:moveTo>
                <a:lnTo>
                  <a:pt x="1079" y="2798"/>
                </a:lnTo>
                <a:lnTo>
                  <a:pt x="0" y="2798"/>
                </a:lnTo>
                <a:lnTo>
                  <a:pt x="0" y="0"/>
                </a:lnTo>
                <a:lnTo>
                  <a:pt x="112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4703" name="Text Box 28"/>
          <p:cNvSpPr txBox="1">
            <a:spLocks noChangeArrowheads="1"/>
          </p:cNvSpPr>
          <p:nvPr/>
        </p:nvSpPr>
        <p:spPr bwMode="auto">
          <a:xfrm>
            <a:off x="4203701" y="6165850"/>
            <a:ext cx="4483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/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Discussion: what does </a:t>
            </a:r>
            <a:r>
              <a:rPr lang="en-US" altLang="zh-CN" sz="1800" dirty="0" smtClean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each step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do and how </a:t>
            </a:r>
            <a:r>
              <a:rPr lang="en-US" altLang="zh-CN" sz="1800" dirty="0" smtClean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long does </a:t>
            </a:r>
            <a:r>
              <a:rPr lang="en-US" altLang="zh-CN" sz="1800" dirty="0">
                <a:solidFill>
                  <a:srgbClr val="000000"/>
                </a:solidFill>
                <a:latin typeface="Comic Sans MS" charset="0"/>
                <a:ea typeface="SimSun" charset="0"/>
                <a:cs typeface="SimSun" charset="0"/>
              </a:rPr>
              <a:t>it take?</a:t>
            </a:r>
            <a:endParaRPr lang="en-US" sz="1800" dirty="0">
              <a:solidFill>
                <a:srgbClr val="000000"/>
              </a:solidFill>
              <a:latin typeface="Comic Sans MS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Handling a </a:t>
            </a:r>
            <a:r>
              <a:rPr lang="en-US" dirty="0" smtClean="0">
                <a:latin typeface="Arial" charset="0"/>
                <a:ea typeface="ＭＳ Ｐゴシック" charset="0"/>
              </a:rPr>
              <a:t>Web request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32098" name="Rectangle 4"/>
          <p:cNvSpPr>
            <a:spLocks noChangeArrowheads="1"/>
          </p:cNvSpPr>
          <p:nvPr/>
        </p:nvSpPr>
        <p:spPr bwMode="auto">
          <a:xfrm>
            <a:off x="3505200" y="16764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Accept Client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Connection</a:t>
            </a:r>
          </a:p>
        </p:txBody>
      </p:sp>
      <p:sp>
        <p:nvSpPr>
          <p:cNvPr id="132099" name="Rectangle 5"/>
          <p:cNvSpPr>
            <a:spLocks noChangeArrowheads="1"/>
          </p:cNvSpPr>
          <p:nvPr/>
        </p:nvSpPr>
        <p:spPr bwMode="auto">
          <a:xfrm>
            <a:off x="3505200" y="26670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Request Header</a:t>
            </a:r>
          </a:p>
        </p:txBody>
      </p:sp>
      <p:sp>
        <p:nvSpPr>
          <p:cNvPr id="132100" name="Rectangle 6"/>
          <p:cNvSpPr>
            <a:spLocks noChangeArrowheads="1"/>
          </p:cNvSpPr>
          <p:nvPr/>
        </p:nvSpPr>
        <p:spPr bwMode="auto">
          <a:xfrm>
            <a:off x="3505200" y="36576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Find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File</a:t>
            </a:r>
          </a:p>
        </p:txBody>
      </p:sp>
      <p:sp>
        <p:nvSpPr>
          <p:cNvPr id="132101" name="Rectangle 7"/>
          <p:cNvSpPr>
            <a:spLocks noChangeArrowheads="1"/>
          </p:cNvSpPr>
          <p:nvPr/>
        </p:nvSpPr>
        <p:spPr bwMode="auto">
          <a:xfrm>
            <a:off x="3505200" y="46482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HTTP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Response Header</a:t>
            </a:r>
          </a:p>
        </p:txBody>
      </p:sp>
      <p:sp>
        <p:nvSpPr>
          <p:cNvPr id="132102" name="Rectangle 8"/>
          <p:cNvSpPr>
            <a:spLocks noChangeArrowheads="1"/>
          </p:cNvSpPr>
          <p:nvPr/>
        </p:nvSpPr>
        <p:spPr bwMode="auto">
          <a:xfrm>
            <a:off x="3505200" y="5257800"/>
            <a:ext cx="2057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Read File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</a:rPr>
              <a:t>Send Data</a:t>
            </a:r>
          </a:p>
        </p:txBody>
      </p:sp>
      <p:sp>
        <p:nvSpPr>
          <p:cNvPr id="132103" name="Line 9"/>
          <p:cNvSpPr>
            <a:spLocks noChangeShapeType="1"/>
          </p:cNvSpPr>
          <p:nvPr/>
        </p:nvSpPr>
        <p:spPr bwMode="auto">
          <a:xfrm>
            <a:off x="4495800" y="121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Line 10"/>
          <p:cNvSpPr>
            <a:spLocks noChangeShapeType="1"/>
          </p:cNvSpPr>
          <p:nvPr/>
        </p:nvSpPr>
        <p:spPr bwMode="auto">
          <a:xfrm>
            <a:off x="4495800" y="2286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5" name="Line 11"/>
          <p:cNvSpPr>
            <a:spLocks noChangeShapeType="1"/>
          </p:cNvSpPr>
          <p:nvPr/>
        </p:nvSpPr>
        <p:spPr bwMode="auto">
          <a:xfrm>
            <a:off x="4495800" y="32766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6" name="Line 12"/>
          <p:cNvSpPr>
            <a:spLocks noChangeShapeType="1"/>
          </p:cNvSpPr>
          <p:nvPr/>
        </p:nvSpPr>
        <p:spPr bwMode="auto">
          <a:xfrm>
            <a:off x="4495800" y="42672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7" name="Line 13"/>
          <p:cNvSpPr>
            <a:spLocks noChangeShapeType="1"/>
          </p:cNvSpPr>
          <p:nvPr/>
        </p:nvSpPr>
        <p:spPr bwMode="auto">
          <a:xfrm>
            <a:off x="4495800" y="58674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8" name="Freeform 14"/>
          <p:cNvSpPr>
            <a:spLocks/>
          </p:cNvSpPr>
          <p:nvPr/>
        </p:nvSpPr>
        <p:spPr bwMode="auto">
          <a:xfrm>
            <a:off x="5562600" y="5334000"/>
            <a:ext cx="762000" cy="457200"/>
          </a:xfrm>
          <a:custGeom>
            <a:avLst/>
            <a:gdLst>
              <a:gd name="T0" fmla="*/ 0 w 480"/>
              <a:gd name="T1" fmla="*/ 725805000 h 288"/>
              <a:gd name="T2" fmla="*/ 1209675000 w 480"/>
              <a:gd name="T3" fmla="*/ 725805000 h 288"/>
              <a:gd name="T4" fmla="*/ 1209675000 w 480"/>
              <a:gd name="T5" fmla="*/ 0 h 288"/>
              <a:gd name="T6" fmla="*/ 0 w 480"/>
              <a:gd name="T7" fmla="*/ 0 h 288"/>
              <a:gd name="T8" fmla="*/ 0 60000 65536"/>
              <a:gd name="T9" fmla="*/ 0 60000 65536"/>
              <a:gd name="T10" fmla="*/ 0 60000 65536"/>
              <a:gd name="T11" fmla="*/ 0 60000 65536"/>
              <a:gd name="T12" fmla="*/ 0 w 480"/>
              <a:gd name="T13" fmla="*/ 0 h 288"/>
              <a:gd name="T14" fmla="*/ 480 w 480"/>
              <a:gd name="T15" fmla="*/ 288 h 2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0" h="288">
                <a:moveTo>
                  <a:pt x="0" y="288"/>
                </a:moveTo>
                <a:lnTo>
                  <a:pt x="480" y="288"/>
                </a:lnTo>
                <a:lnTo>
                  <a:pt x="480" y="0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9" name="Line 16"/>
          <p:cNvSpPr>
            <a:spLocks noChangeShapeType="1"/>
          </p:cNvSpPr>
          <p:nvPr/>
        </p:nvSpPr>
        <p:spPr bwMode="auto">
          <a:xfrm flipH="1">
            <a:off x="5638800" y="3581400"/>
            <a:ext cx="914400" cy="381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Line 17"/>
          <p:cNvSpPr>
            <a:spLocks noChangeShapeType="1"/>
          </p:cNvSpPr>
          <p:nvPr/>
        </p:nvSpPr>
        <p:spPr bwMode="auto">
          <a:xfrm flipH="1">
            <a:off x="5715000" y="3810000"/>
            <a:ext cx="838200" cy="13716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Line 19"/>
          <p:cNvSpPr>
            <a:spLocks noChangeShapeType="1"/>
          </p:cNvSpPr>
          <p:nvPr/>
        </p:nvSpPr>
        <p:spPr bwMode="auto">
          <a:xfrm flipV="1">
            <a:off x="2286000" y="2057400"/>
            <a:ext cx="1066800" cy="14478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Line 20"/>
          <p:cNvSpPr>
            <a:spLocks noChangeShapeType="1"/>
          </p:cNvSpPr>
          <p:nvPr/>
        </p:nvSpPr>
        <p:spPr bwMode="auto">
          <a:xfrm flipV="1">
            <a:off x="2286000" y="2895600"/>
            <a:ext cx="1066800" cy="7620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Line 21"/>
          <p:cNvSpPr>
            <a:spLocks noChangeShapeType="1"/>
          </p:cNvSpPr>
          <p:nvPr/>
        </p:nvSpPr>
        <p:spPr bwMode="auto">
          <a:xfrm>
            <a:off x="2286000" y="3886200"/>
            <a:ext cx="1066800" cy="1295400"/>
          </a:xfrm>
          <a:prstGeom prst="line">
            <a:avLst/>
          </a:prstGeom>
          <a:noFill/>
          <a:ln w="57150">
            <a:solidFill>
              <a:srgbClr val="66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Rectangle 22"/>
          <p:cNvSpPr>
            <a:spLocks noChangeArrowheads="1"/>
          </p:cNvSpPr>
          <p:nvPr/>
        </p:nvSpPr>
        <p:spPr bwMode="auto">
          <a:xfrm>
            <a:off x="6553200" y="30480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disk I/O</a:t>
            </a:r>
          </a:p>
        </p:txBody>
      </p:sp>
      <p:sp>
        <p:nvSpPr>
          <p:cNvPr id="132115" name="Rectangle 23"/>
          <p:cNvSpPr>
            <a:spLocks noChangeArrowheads="1"/>
          </p:cNvSpPr>
          <p:nvPr/>
        </p:nvSpPr>
        <p:spPr bwMode="auto">
          <a:xfrm>
            <a:off x="1030288" y="6324600"/>
            <a:ext cx="6894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660066"/>
                </a:solidFill>
              </a:rPr>
              <a:t>Want to be able to process requests concurrently.</a:t>
            </a:r>
          </a:p>
        </p:txBody>
      </p:sp>
      <p:sp>
        <p:nvSpPr>
          <p:cNvPr id="132116" name="Rectangle 18"/>
          <p:cNvSpPr>
            <a:spLocks noChangeArrowheads="1"/>
          </p:cNvSpPr>
          <p:nvPr/>
        </p:nvSpPr>
        <p:spPr bwMode="auto">
          <a:xfrm>
            <a:off x="690563" y="3124200"/>
            <a:ext cx="15589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660066"/>
                </a:solidFill>
              </a:rPr>
              <a:t>may block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waiting on</a:t>
            </a:r>
          </a:p>
          <a:p>
            <a:pPr algn="ctr" eaLnBrk="0" hangingPunct="0"/>
            <a:r>
              <a:rPr lang="en-US">
                <a:solidFill>
                  <a:srgbClr val="660066"/>
                </a:solidFill>
              </a:rPr>
              <a:t>network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0" dirty="0" smtClean="0"/>
              <a:t>The following slides were not discussed in class.  They add more detail to other slides from this class and the next.</a:t>
            </a:r>
          </a:p>
          <a:p>
            <a:r>
              <a:rPr lang="en-US" sz="2400" b="0" dirty="0" smtClean="0"/>
              <a:t>E.g., Apache/Unix server structure and events.</a:t>
            </a:r>
          </a:p>
          <a:p>
            <a:r>
              <a:rPr lang="en-US" sz="2400" b="0" dirty="0" smtClean="0"/>
              <a:t>RPC is another non-Web example of request/response communication between clients and servers.  We’ll return to it later in the semester.</a:t>
            </a:r>
          </a:p>
          <a:p>
            <a:r>
              <a:rPr lang="en-US" sz="2400" b="0" dirty="0" smtClean="0"/>
              <a:t>The networking slide adds a little more detail in an abstract view of networking.</a:t>
            </a:r>
          </a:p>
          <a:p>
            <a:r>
              <a:rPr lang="en-US" sz="2400" b="0" dirty="0" smtClean="0"/>
              <a:t>None of the </a:t>
            </a:r>
            <a:r>
              <a:rPr lang="en-US" sz="2400" dirty="0" smtClean="0"/>
              <a:t>new</a:t>
            </a:r>
            <a:r>
              <a:rPr lang="en-US" sz="2400" b="0" dirty="0" smtClean="0"/>
              <a:t> material on these slides will be tested (unless and until we return to them).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7833198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Server listens on a socket</a:t>
            </a:r>
          </a:p>
        </p:txBody>
      </p:sp>
      <p:sp>
        <p:nvSpPr>
          <p:cNvPr id="116738" name="TextBox 2"/>
          <p:cNvSpPr txBox="1">
            <a:spLocks noChangeArrowheads="1"/>
          </p:cNvSpPr>
          <p:nvPr/>
        </p:nvSpPr>
        <p:spPr bwMode="auto">
          <a:xfrm>
            <a:off x="152400" y="1241425"/>
            <a:ext cx="8850313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>
              <a:solidFill>
                <a:schemeClr val="tx1"/>
              </a:solidFill>
              <a:cs typeface="Arial" charset="0"/>
            </a:endParaRPr>
          </a:p>
          <a:p>
            <a:r>
              <a:rPr lang="en-US" sz="180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struct sockaddr_in socket_addr;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sock = </a:t>
            </a:r>
            <a:r>
              <a:rPr lang="en-US" sz="2000">
                <a:solidFill>
                  <a:srgbClr val="651222"/>
                </a:solidFill>
                <a:cs typeface="Arial" charset="0"/>
              </a:rPr>
              <a:t>socket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(PF_INET, SOCK_STREAM, 0);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               int on = 1;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setsockopt(sock, SOL_SOCKET, SO_REUSEADDR, &amp;on, sizeof on);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memset(&amp;socket_addr, 0, sizeof socket_addr);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socket_addr.sin_family = PF_INET;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socket_addr.sin_port = htons(port);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socket_addr.sin_addr.s_addr = htonl(INADDR_ANY);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if (</a:t>
            </a:r>
            <a:r>
              <a:rPr lang="en-US" sz="2000">
                <a:solidFill>
                  <a:srgbClr val="651222"/>
                </a:solidFill>
                <a:cs typeface="Arial" charset="0"/>
              </a:rPr>
              <a:t>bind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(sock, (struct sockaddr *)&amp;socket_addr, sizeof socket_addr) &lt; 0) {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	perror("couldn't bind");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	exit(1);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}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	</a:t>
            </a:r>
            <a:r>
              <a:rPr lang="en-US" sz="2000">
                <a:solidFill>
                  <a:srgbClr val="651222"/>
                </a:solidFill>
                <a:cs typeface="Arial" charset="0"/>
              </a:rPr>
              <a:t>listen</a:t>
            </a:r>
            <a:r>
              <a:rPr lang="en-US" sz="2000">
                <a:solidFill>
                  <a:schemeClr val="tx1"/>
                </a:solidFill>
                <a:cs typeface="Arial" charset="0"/>
              </a:rPr>
              <a:t>(sock, 10);</a:t>
            </a:r>
          </a:p>
          <a:p>
            <a:endParaRPr lang="en-US" sz="1800">
              <a:solidFill>
                <a:schemeClr val="tx1"/>
              </a:solidFill>
              <a:cs typeface="Arial" charset="0"/>
            </a:endParaRPr>
          </a:p>
          <a:p>
            <a:endParaRPr lang="en-US" sz="18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Accept </a:t>
            </a:r>
            <a:r>
              <a:rPr lang="en-US" dirty="0" smtClean="0">
                <a:latin typeface="Arial" charset="0"/>
                <a:ea typeface="ＭＳ Ｐゴシック" charset="0"/>
              </a:rPr>
              <a:t>loop: </a:t>
            </a:r>
            <a:r>
              <a:rPr lang="en-US" dirty="0" err="1" smtClean="0">
                <a:latin typeface="Arial" charset="0"/>
                <a:ea typeface="ＭＳ Ｐゴシック" charset="0"/>
              </a:rPr>
              <a:t>trival</a:t>
            </a:r>
            <a:r>
              <a:rPr lang="en-US" dirty="0" smtClean="0">
                <a:latin typeface="Arial" charset="0"/>
                <a:ea typeface="ＭＳ Ｐゴシック" charset="0"/>
              </a:rPr>
              <a:t> example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31074" name="TextBox 2"/>
          <p:cNvSpPr txBox="1">
            <a:spLocks noChangeArrowheads="1"/>
          </p:cNvSpPr>
          <p:nvPr/>
        </p:nvSpPr>
        <p:spPr bwMode="auto">
          <a:xfrm>
            <a:off x="0" y="1724025"/>
            <a:ext cx="76168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67"/>
                </a:solidFill>
                <a:cs typeface="Arial" charset="0"/>
              </a:rPr>
              <a:t>	</a:t>
            </a:r>
            <a:r>
              <a:rPr lang="en-US">
                <a:solidFill>
                  <a:srgbClr val="003367"/>
                </a:solidFill>
                <a:cs typeface="Arial" charset="0"/>
              </a:rPr>
              <a:t>while (1) {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int acceptsock = </a:t>
            </a:r>
            <a:r>
              <a:rPr lang="en-US">
                <a:solidFill>
                  <a:srgbClr val="651222"/>
                </a:solidFill>
                <a:cs typeface="Arial" charset="0"/>
              </a:rPr>
              <a:t>accept</a:t>
            </a:r>
            <a:r>
              <a:rPr lang="en-US">
                <a:solidFill>
                  <a:srgbClr val="003367"/>
                </a:solidFill>
                <a:cs typeface="Arial" charset="0"/>
              </a:rPr>
              <a:t>(sock, NULL, NULL);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char *input = (char *)malloc(1024*sizeof (char));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</a:t>
            </a:r>
            <a:r>
              <a:rPr lang="en-US">
                <a:solidFill>
                  <a:srgbClr val="651222"/>
                </a:solidFill>
                <a:cs typeface="Arial" charset="0"/>
              </a:rPr>
              <a:t>recv</a:t>
            </a:r>
            <a:r>
              <a:rPr lang="en-US">
                <a:solidFill>
                  <a:srgbClr val="003367"/>
                </a:solidFill>
                <a:cs typeface="Arial" charset="0"/>
              </a:rPr>
              <a:t>(acceptsock, input, 1024, 0);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int is_html = 0;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char *contents = handle(input,&amp;is_html);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free(input);</a:t>
            </a:r>
          </a:p>
          <a:p>
            <a:endParaRPr lang="en-US">
              <a:solidFill>
                <a:srgbClr val="003367"/>
              </a:solidFill>
              <a:cs typeface="Arial" charset="0"/>
            </a:endParaRP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</a:t>
            </a:r>
            <a:r>
              <a:rPr lang="en-US" i="1">
                <a:solidFill>
                  <a:srgbClr val="003367"/>
                </a:solidFill>
                <a:cs typeface="Arial" charset="0"/>
              </a:rPr>
              <a:t>…send response…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	</a:t>
            </a:r>
            <a:r>
              <a:rPr lang="en-US">
                <a:solidFill>
                  <a:srgbClr val="651222"/>
                </a:solidFill>
                <a:cs typeface="Arial" charset="0"/>
              </a:rPr>
              <a:t>close</a:t>
            </a:r>
            <a:r>
              <a:rPr lang="en-US">
                <a:solidFill>
                  <a:srgbClr val="003367"/>
                </a:solidFill>
                <a:cs typeface="Arial" charset="0"/>
              </a:rPr>
              <a:t>(acceptsock);</a:t>
            </a:r>
          </a:p>
          <a:p>
            <a:r>
              <a:rPr lang="en-US">
                <a:solidFill>
                  <a:srgbClr val="003367"/>
                </a:solidFill>
                <a:cs typeface="Arial" charset="0"/>
              </a:rPr>
              <a:t>	}</a:t>
            </a:r>
          </a:p>
        </p:txBody>
      </p:sp>
      <p:sp>
        <p:nvSpPr>
          <p:cNvPr id="131075" name="Rectangle 302"/>
          <p:cNvSpPr>
            <a:spLocks noChangeArrowheads="1"/>
          </p:cNvSpPr>
          <p:nvPr/>
        </p:nvSpPr>
        <p:spPr bwMode="auto">
          <a:xfrm>
            <a:off x="4648200" y="5334000"/>
            <a:ext cx="4114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>
                <a:solidFill>
                  <a:srgbClr val="0036A6"/>
                </a:solidFill>
              </a:rPr>
              <a:t>If a server is listening on only one port/socket (“listener”), then it can skip the select/poll/epoll.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Send HTTP/HTML response</a:t>
            </a:r>
          </a:p>
        </p:txBody>
      </p:sp>
      <p:sp>
        <p:nvSpPr>
          <p:cNvPr id="118786" name="TextBox 2"/>
          <p:cNvSpPr txBox="1">
            <a:spLocks noChangeArrowheads="1"/>
          </p:cNvSpPr>
          <p:nvPr/>
        </p:nvSpPr>
        <p:spPr bwMode="auto">
          <a:xfrm>
            <a:off x="374650" y="2146300"/>
            <a:ext cx="82708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const char *resp_ok = "HTTP/1.1 200 OK\nServer: BuggyServer/1.0\n";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const char *content_html = "Content-type: text/html\n\n";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send(acceptsock, resp_ok, strlen(resp_ok), 0);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send(acceptsock, content_html, strlen(content_html), 0);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send(acceptsock, contents, strlen(contents), 0);</a:t>
            </a: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send(acceptsock, "\n", 1, 0);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  <a:p>
            <a:r>
              <a:rPr lang="en-US" sz="2000">
                <a:solidFill>
                  <a:schemeClr val="tx1"/>
                </a:solidFill>
                <a:cs typeface="Arial" charset="0"/>
              </a:rPr>
              <a:t>free(contents);</a:t>
            </a:r>
          </a:p>
          <a:p>
            <a:endParaRPr lang="en-US" sz="2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Multi-process server architecture</a:t>
            </a:r>
          </a:p>
        </p:txBody>
      </p:sp>
      <p:grpSp>
        <p:nvGrpSpPr>
          <p:cNvPr id="100354" name="Group 4"/>
          <p:cNvGrpSpPr>
            <a:grpSpLocks/>
          </p:cNvGrpSpPr>
          <p:nvPr/>
        </p:nvGrpSpPr>
        <p:grpSpPr bwMode="auto">
          <a:xfrm>
            <a:off x="609600" y="2057400"/>
            <a:ext cx="8229600" cy="1295400"/>
            <a:chOff x="384" y="576"/>
            <a:chExt cx="5184" cy="816"/>
          </a:xfrm>
        </p:grpSpPr>
        <p:sp>
          <p:nvSpPr>
            <p:cNvPr id="100372" name="Rectangle 5"/>
            <p:cNvSpPr>
              <a:spLocks noChangeArrowheads="1"/>
            </p:cNvSpPr>
            <p:nvPr/>
          </p:nvSpPr>
          <p:spPr bwMode="auto">
            <a:xfrm>
              <a:off x="384" y="576"/>
              <a:ext cx="5184" cy="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373" name="Rectangle 6"/>
            <p:cNvSpPr>
              <a:spLocks noChangeArrowheads="1"/>
            </p:cNvSpPr>
            <p:nvPr/>
          </p:nvSpPr>
          <p:spPr bwMode="auto">
            <a:xfrm>
              <a:off x="768" y="7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Accept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Conn</a:t>
              </a:r>
            </a:p>
          </p:txBody>
        </p:sp>
        <p:sp>
          <p:nvSpPr>
            <p:cNvPr id="100374" name="Rectangle 7"/>
            <p:cNvSpPr>
              <a:spLocks noChangeArrowheads="1"/>
            </p:cNvSpPr>
            <p:nvPr/>
          </p:nvSpPr>
          <p:spPr bwMode="auto">
            <a:xfrm>
              <a:off x="1776" y="7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00375" name="Rectangle 8"/>
            <p:cNvSpPr>
              <a:spLocks noChangeArrowheads="1"/>
            </p:cNvSpPr>
            <p:nvPr/>
          </p:nvSpPr>
          <p:spPr bwMode="auto">
            <a:xfrm>
              <a:off x="2784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File</a:t>
              </a:r>
            </a:p>
          </p:txBody>
        </p:sp>
        <p:sp>
          <p:nvSpPr>
            <p:cNvPr id="100376" name="Rectangle 9"/>
            <p:cNvSpPr>
              <a:spLocks noChangeArrowheads="1"/>
            </p:cNvSpPr>
            <p:nvPr/>
          </p:nvSpPr>
          <p:spPr bwMode="auto">
            <a:xfrm>
              <a:off x="3792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Header</a:t>
              </a:r>
            </a:p>
          </p:txBody>
        </p:sp>
        <p:sp>
          <p:nvSpPr>
            <p:cNvPr id="100377" name="Rectangle 10"/>
            <p:cNvSpPr>
              <a:spLocks noChangeArrowheads="1"/>
            </p:cNvSpPr>
            <p:nvPr/>
          </p:nvSpPr>
          <p:spPr bwMode="auto">
            <a:xfrm>
              <a:off x="4464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 File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 Data</a:t>
              </a:r>
            </a:p>
          </p:txBody>
        </p:sp>
        <p:sp>
          <p:nvSpPr>
            <p:cNvPr id="100378" name="Line 11"/>
            <p:cNvSpPr>
              <a:spLocks noChangeShapeType="1"/>
            </p:cNvSpPr>
            <p:nvPr/>
          </p:nvSpPr>
          <p:spPr bwMode="auto">
            <a:xfrm>
              <a:off x="1440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9" name="Line 12"/>
            <p:cNvSpPr>
              <a:spLocks noChangeShapeType="1"/>
            </p:cNvSpPr>
            <p:nvPr/>
          </p:nvSpPr>
          <p:spPr bwMode="auto">
            <a:xfrm>
              <a:off x="2448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0" name="Line 13"/>
            <p:cNvSpPr>
              <a:spLocks noChangeShapeType="1"/>
            </p:cNvSpPr>
            <p:nvPr/>
          </p:nvSpPr>
          <p:spPr bwMode="auto">
            <a:xfrm>
              <a:off x="3456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81" name="Freeform 14"/>
            <p:cNvSpPr>
              <a:spLocks/>
            </p:cNvSpPr>
            <p:nvPr/>
          </p:nvSpPr>
          <p:spPr bwMode="auto">
            <a:xfrm>
              <a:off x="576" y="960"/>
              <a:ext cx="4752" cy="288"/>
            </a:xfrm>
            <a:custGeom>
              <a:avLst/>
              <a:gdLst>
                <a:gd name="T0" fmla="*/ 4560 w 4752"/>
                <a:gd name="T1" fmla="*/ 0 h 144"/>
                <a:gd name="T2" fmla="*/ 4752 w 4752"/>
                <a:gd name="T3" fmla="*/ 0 h 144"/>
                <a:gd name="T4" fmla="*/ 4752 w 4752"/>
                <a:gd name="T5" fmla="*/ 2359296 h 144"/>
                <a:gd name="T6" fmla="*/ 0 w 4752"/>
                <a:gd name="T7" fmla="*/ 2359296 h 144"/>
                <a:gd name="T8" fmla="*/ 0 w 4752"/>
                <a:gd name="T9" fmla="*/ 0 h 144"/>
                <a:gd name="T10" fmla="*/ 192 w 475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52"/>
                <a:gd name="T19" fmla="*/ 0 h 144"/>
                <a:gd name="T20" fmla="*/ 4752 w 475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52" h="144">
                  <a:moveTo>
                    <a:pt x="4560" y="0"/>
                  </a:moveTo>
                  <a:lnTo>
                    <a:pt x="4752" y="0"/>
                  </a:lnTo>
                  <a:lnTo>
                    <a:pt x="4752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0355" name="Group 15"/>
          <p:cNvGrpSpPr>
            <a:grpSpLocks/>
          </p:cNvGrpSpPr>
          <p:nvPr/>
        </p:nvGrpSpPr>
        <p:grpSpPr bwMode="auto">
          <a:xfrm>
            <a:off x="609600" y="4038600"/>
            <a:ext cx="8229600" cy="1295400"/>
            <a:chOff x="384" y="576"/>
            <a:chExt cx="5184" cy="816"/>
          </a:xfrm>
        </p:grpSpPr>
        <p:sp>
          <p:nvSpPr>
            <p:cNvPr id="100362" name="Rectangle 16"/>
            <p:cNvSpPr>
              <a:spLocks noChangeArrowheads="1"/>
            </p:cNvSpPr>
            <p:nvPr/>
          </p:nvSpPr>
          <p:spPr bwMode="auto">
            <a:xfrm>
              <a:off x="384" y="576"/>
              <a:ext cx="5184" cy="8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0363" name="Rectangle 17"/>
            <p:cNvSpPr>
              <a:spLocks noChangeArrowheads="1"/>
            </p:cNvSpPr>
            <p:nvPr/>
          </p:nvSpPr>
          <p:spPr bwMode="auto">
            <a:xfrm>
              <a:off x="768" y="7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Accept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Conn</a:t>
              </a:r>
            </a:p>
          </p:txBody>
        </p:sp>
        <p:sp>
          <p:nvSpPr>
            <p:cNvPr id="100364" name="Rectangle 18"/>
            <p:cNvSpPr>
              <a:spLocks noChangeArrowheads="1"/>
            </p:cNvSpPr>
            <p:nvPr/>
          </p:nvSpPr>
          <p:spPr bwMode="auto">
            <a:xfrm>
              <a:off x="1776" y="7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00365" name="Rectangle 19"/>
            <p:cNvSpPr>
              <a:spLocks noChangeArrowheads="1"/>
            </p:cNvSpPr>
            <p:nvPr/>
          </p:nvSpPr>
          <p:spPr bwMode="auto">
            <a:xfrm>
              <a:off x="2784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File</a:t>
              </a:r>
            </a:p>
          </p:txBody>
        </p:sp>
        <p:sp>
          <p:nvSpPr>
            <p:cNvPr id="100366" name="Rectangle 20"/>
            <p:cNvSpPr>
              <a:spLocks noChangeArrowheads="1"/>
            </p:cNvSpPr>
            <p:nvPr/>
          </p:nvSpPr>
          <p:spPr bwMode="auto">
            <a:xfrm>
              <a:off x="3792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Header</a:t>
              </a:r>
            </a:p>
          </p:txBody>
        </p:sp>
        <p:sp>
          <p:nvSpPr>
            <p:cNvPr id="100367" name="Rectangle 21"/>
            <p:cNvSpPr>
              <a:spLocks noChangeArrowheads="1"/>
            </p:cNvSpPr>
            <p:nvPr/>
          </p:nvSpPr>
          <p:spPr bwMode="auto">
            <a:xfrm>
              <a:off x="4464" y="768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 File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 Data</a:t>
              </a:r>
            </a:p>
          </p:txBody>
        </p:sp>
        <p:sp>
          <p:nvSpPr>
            <p:cNvPr id="100368" name="Line 22"/>
            <p:cNvSpPr>
              <a:spLocks noChangeShapeType="1"/>
            </p:cNvSpPr>
            <p:nvPr/>
          </p:nvSpPr>
          <p:spPr bwMode="auto">
            <a:xfrm>
              <a:off x="1440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9" name="Line 23"/>
            <p:cNvSpPr>
              <a:spLocks noChangeShapeType="1"/>
            </p:cNvSpPr>
            <p:nvPr/>
          </p:nvSpPr>
          <p:spPr bwMode="auto">
            <a:xfrm>
              <a:off x="2448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0" name="Line 24"/>
            <p:cNvSpPr>
              <a:spLocks noChangeShapeType="1"/>
            </p:cNvSpPr>
            <p:nvPr/>
          </p:nvSpPr>
          <p:spPr bwMode="auto">
            <a:xfrm>
              <a:off x="3456" y="960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1" name="Freeform 25"/>
            <p:cNvSpPr>
              <a:spLocks/>
            </p:cNvSpPr>
            <p:nvPr/>
          </p:nvSpPr>
          <p:spPr bwMode="auto">
            <a:xfrm>
              <a:off x="576" y="960"/>
              <a:ext cx="4752" cy="288"/>
            </a:xfrm>
            <a:custGeom>
              <a:avLst/>
              <a:gdLst>
                <a:gd name="T0" fmla="*/ 4560 w 4752"/>
                <a:gd name="T1" fmla="*/ 0 h 144"/>
                <a:gd name="T2" fmla="*/ 4752 w 4752"/>
                <a:gd name="T3" fmla="*/ 0 h 144"/>
                <a:gd name="T4" fmla="*/ 4752 w 4752"/>
                <a:gd name="T5" fmla="*/ 2359296 h 144"/>
                <a:gd name="T6" fmla="*/ 0 w 4752"/>
                <a:gd name="T7" fmla="*/ 2359296 h 144"/>
                <a:gd name="T8" fmla="*/ 0 w 4752"/>
                <a:gd name="T9" fmla="*/ 0 h 144"/>
                <a:gd name="T10" fmla="*/ 192 w 475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52"/>
                <a:gd name="T19" fmla="*/ 0 h 144"/>
                <a:gd name="T20" fmla="*/ 4752 w 475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52" h="144">
                  <a:moveTo>
                    <a:pt x="4560" y="0"/>
                  </a:moveTo>
                  <a:lnTo>
                    <a:pt x="4752" y="0"/>
                  </a:lnTo>
                  <a:lnTo>
                    <a:pt x="4752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0356" name="Rectangle 26"/>
          <p:cNvSpPr>
            <a:spLocks noChangeArrowheads="1"/>
          </p:cNvSpPr>
          <p:nvPr/>
        </p:nvSpPr>
        <p:spPr bwMode="auto">
          <a:xfrm>
            <a:off x="609600" y="2057400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600">
                <a:solidFill>
                  <a:srgbClr val="000000"/>
                </a:solidFill>
              </a:rPr>
              <a:t>Process 1</a:t>
            </a:r>
          </a:p>
        </p:txBody>
      </p:sp>
      <p:sp>
        <p:nvSpPr>
          <p:cNvPr id="100357" name="Rectangle 27"/>
          <p:cNvSpPr>
            <a:spLocks noChangeArrowheads="1"/>
          </p:cNvSpPr>
          <p:nvPr/>
        </p:nvSpPr>
        <p:spPr bwMode="auto">
          <a:xfrm>
            <a:off x="609600" y="4038600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1600">
                <a:solidFill>
                  <a:srgbClr val="000000"/>
                </a:solidFill>
              </a:rPr>
              <a:t>Process N</a:t>
            </a:r>
          </a:p>
        </p:txBody>
      </p:sp>
      <p:sp>
        <p:nvSpPr>
          <p:cNvPr id="100358" name="Rectangle 28"/>
          <p:cNvSpPr>
            <a:spLocks noChangeArrowheads="1"/>
          </p:cNvSpPr>
          <p:nvPr/>
        </p:nvSpPr>
        <p:spPr bwMode="auto">
          <a:xfrm rot="5400000">
            <a:off x="4421188" y="3254375"/>
            <a:ext cx="8699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54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0359" name="Rectangle 29"/>
          <p:cNvSpPr>
            <a:spLocks noChangeArrowheads="1"/>
          </p:cNvSpPr>
          <p:nvPr/>
        </p:nvSpPr>
        <p:spPr bwMode="auto">
          <a:xfrm>
            <a:off x="6156325" y="3473450"/>
            <a:ext cx="3051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hangingPunct="0"/>
            <a:r>
              <a:rPr lang="en-US" sz="2000">
                <a:solidFill>
                  <a:schemeClr val="tx2"/>
                </a:solidFill>
              </a:rPr>
              <a:t>separate address spaces</a:t>
            </a:r>
          </a:p>
        </p:txBody>
      </p:sp>
      <p:sp>
        <p:nvSpPr>
          <p:cNvPr id="100360" name="Line 30"/>
          <p:cNvSpPr>
            <a:spLocks noChangeShapeType="1"/>
          </p:cNvSpPr>
          <p:nvPr/>
        </p:nvSpPr>
        <p:spPr bwMode="auto">
          <a:xfrm flipH="1" flipV="1">
            <a:off x="5943600" y="3276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Line 31"/>
          <p:cNvSpPr>
            <a:spLocks noChangeShapeType="1"/>
          </p:cNvSpPr>
          <p:nvPr/>
        </p:nvSpPr>
        <p:spPr bwMode="auto">
          <a:xfrm flipH="1">
            <a:off x="5867400" y="3657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latin typeface="Arial" charset="0"/>
                <a:ea typeface="ＭＳ Ｐゴシック" charset="0"/>
              </a:rPr>
              <a:t>Multi-threaded server architecture</a:t>
            </a:r>
          </a:p>
        </p:txBody>
      </p:sp>
      <p:grpSp>
        <p:nvGrpSpPr>
          <p:cNvPr id="106498" name="Group 4"/>
          <p:cNvGrpSpPr>
            <a:grpSpLocks/>
          </p:cNvGrpSpPr>
          <p:nvPr/>
        </p:nvGrpSpPr>
        <p:grpSpPr bwMode="auto">
          <a:xfrm>
            <a:off x="609600" y="1600200"/>
            <a:ext cx="8229600" cy="3200400"/>
            <a:chOff x="384" y="480"/>
            <a:chExt cx="5184" cy="2016"/>
          </a:xfrm>
        </p:grpSpPr>
        <p:sp>
          <p:nvSpPr>
            <p:cNvPr id="106500" name="Rectangle 5"/>
            <p:cNvSpPr>
              <a:spLocks noChangeArrowheads="1"/>
            </p:cNvSpPr>
            <p:nvPr/>
          </p:nvSpPr>
          <p:spPr bwMode="auto">
            <a:xfrm>
              <a:off x="384" y="480"/>
              <a:ext cx="5184" cy="2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/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501" name="Rectangle 6"/>
            <p:cNvSpPr>
              <a:spLocks noChangeArrowheads="1"/>
            </p:cNvSpPr>
            <p:nvPr/>
          </p:nvSpPr>
          <p:spPr bwMode="auto">
            <a:xfrm>
              <a:off x="768" y="676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Accept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Conn</a:t>
              </a:r>
            </a:p>
          </p:txBody>
        </p:sp>
        <p:sp>
          <p:nvSpPr>
            <p:cNvPr id="106502" name="Rectangle 7"/>
            <p:cNvSpPr>
              <a:spLocks noChangeArrowheads="1"/>
            </p:cNvSpPr>
            <p:nvPr/>
          </p:nvSpPr>
          <p:spPr bwMode="auto">
            <a:xfrm>
              <a:off x="1776" y="676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06503" name="Rectangle 8"/>
            <p:cNvSpPr>
              <a:spLocks noChangeArrowheads="1"/>
            </p:cNvSpPr>
            <p:nvPr/>
          </p:nvSpPr>
          <p:spPr bwMode="auto">
            <a:xfrm>
              <a:off x="2784" y="6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File</a:t>
              </a:r>
            </a:p>
          </p:txBody>
        </p:sp>
        <p:sp>
          <p:nvSpPr>
            <p:cNvPr id="106504" name="Rectangle 9"/>
            <p:cNvSpPr>
              <a:spLocks noChangeArrowheads="1"/>
            </p:cNvSpPr>
            <p:nvPr/>
          </p:nvSpPr>
          <p:spPr bwMode="auto">
            <a:xfrm>
              <a:off x="3792" y="6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Header</a:t>
              </a:r>
            </a:p>
          </p:txBody>
        </p:sp>
        <p:sp>
          <p:nvSpPr>
            <p:cNvPr id="106505" name="Rectangle 10"/>
            <p:cNvSpPr>
              <a:spLocks noChangeArrowheads="1"/>
            </p:cNvSpPr>
            <p:nvPr/>
          </p:nvSpPr>
          <p:spPr bwMode="auto">
            <a:xfrm>
              <a:off x="4464" y="672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 File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 Data</a:t>
              </a:r>
            </a:p>
          </p:txBody>
        </p:sp>
        <p:sp>
          <p:nvSpPr>
            <p:cNvPr id="106506" name="Line 11"/>
            <p:cNvSpPr>
              <a:spLocks noChangeShapeType="1"/>
            </p:cNvSpPr>
            <p:nvPr/>
          </p:nvSpPr>
          <p:spPr bwMode="auto">
            <a:xfrm>
              <a:off x="1440" y="86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7" name="Line 12"/>
            <p:cNvSpPr>
              <a:spLocks noChangeShapeType="1"/>
            </p:cNvSpPr>
            <p:nvPr/>
          </p:nvSpPr>
          <p:spPr bwMode="auto">
            <a:xfrm>
              <a:off x="2448" y="86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8" name="Line 13"/>
            <p:cNvSpPr>
              <a:spLocks noChangeShapeType="1"/>
            </p:cNvSpPr>
            <p:nvPr/>
          </p:nvSpPr>
          <p:spPr bwMode="auto">
            <a:xfrm>
              <a:off x="3456" y="86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09" name="Freeform 14"/>
            <p:cNvSpPr>
              <a:spLocks/>
            </p:cNvSpPr>
            <p:nvPr/>
          </p:nvSpPr>
          <p:spPr bwMode="auto">
            <a:xfrm>
              <a:off x="576" y="864"/>
              <a:ext cx="4752" cy="288"/>
            </a:xfrm>
            <a:custGeom>
              <a:avLst/>
              <a:gdLst>
                <a:gd name="T0" fmla="*/ 4560 w 4752"/>
                <a:gd name="T1" fmla="*/ 0 h 144"/>
                <a:gd name="T2" fmla="*/ 4752 w 4752"/>
                <a:gd name="T3" fmla="*/ 0 h 144"/>
                <a:gd name="T4" fmla="*/ 4752 w 4752"/>
                <a:gd name="T5" fmla="*/ 2359296 h 144"/>
                <a:gd name="T6" fmla="*/ 0 w 4752"/>
                <a:gd name="T7" fmla="*/ 2359296 h 144"/>
                <a:gd name="T8" fmla="*/ 0 w 4752"/>
                <a:gd name="T9" fmla="*/ 0 h 144"/>
                <a:gd name="T10" fmla="*/ 192 w 475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52"/>
                <a:gd name="T19" fmla="*/ 0 h 144"/>
                <a:gd name="T20" fmla="*/ 4752 w 475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52" h="144">
                  <a:moveTo>
                    <a:pt x="4560" y="0"/>
                  </a:moveTo>
                  <a:lnTo>
                    <a:pt x="4752" y="0"/>
                  </a:lnTo>
                  <a:lnTo>
                    <a:pt x="4752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0" name="Rectangle 15"/>
            <p:cNvSpPr>
              <a:spLocks noChangeArrowheads="1"/>
            </p:cNvSpPr>
            <p:nvPr/>
          </p:nvSpPr>
          <p:spPr bwMode="auto">
            <a:xfrm>
              <a:off x="768" y="1924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Accept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Conn</a:t>
              </a:r>
            </a:p>
          </p:txBody>
        </p:sp>
        <p:sp>
          <p:nvSpPr>
            <p:cNvPr id="106511" name="Rectangle 16"/>
            <p:cNvSpPr>
              <a:spLocks noChangeArrowheads="1"/>
            </p:cNvSpPr>
            <p:nvPr/>
          </p:nvSpPr>
          <p:spPr bwMode="auto">
            <a:xfrm>
              <a:off x="1776" y="1924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Request</a:t>
              </a:r>
            </a:p>
          </p:txBody>
        </p:sp>
        <p:sp>
          <p:nvSpPr>
            <p:cNvPr id="106512" name="Rectangle 17"/>
            <p:cNvSpPr>
              <a:spLocks noChangeArrowheads="1"/>
            </p:cNvSpPr>
            <p:nvPr/>
          </p:nvSpPr>
          <p:spPr bwMode="auto">
            <a:xfrm>
              <a:off x="2784" y="1920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File</a:t>
              </a:r>
            </a:p>
          </p:txBody>
        </p:sp>
        <p:sp>
          <p:nvSpPr>
            <p:cNvPr id="106513" name="Rectangle 18"/>
            <p:cNvSpPr>
              <a:spLocks noChangeArrowheads="1"/>
            </p:cNvSpPr>
            <p:nvPr/>
          </p:nvSpPr>
          <p:spPr bwMode="auto">
            <a:xfrm>
              <a:off x="3792" y="1920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Header</a:t>
              </a:r>
            </a:p>
          </p:txBody>
        </p:sp>
        <p:sp>
          <p:nvSpPr>
            <p:cNvPr id="106514" name="Rectangle 19"/>
            <p:cNvSpPr>
              <a:spLocks noChangeArrowheads="1"/>
            </p:cNvSpPr>
            <p:nvPr/>
          </p:nvSpPr>
          <p:spPr bwMode="auto">
            <a:xfrm>
              <a:off x="4464" y="1920"/>
              <a:ext cx="672" cy="384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Read File</a:t>
              </a:r>
            </a:p>
            <a:p>
              <a:pPr algn="ctr" defTabSz="914400" eaLnBrk="0" hangingPunct="0"/>
              <a:r>
                <a:rPr lang="en-US" sz="1600">
                  <a:solidFill>
                    <a:srgbClr val="000000"/>
                  </a:solidFill>
                </a:rPr>
                <a:t>Send Data</a:t>
              </a:r>
            </a:p>
          </p:txBody>
        </p:sp>
        <p:sp>
          <p:nvSpPr>
            <p:cNvPr id="106515" name="Line 20"/>
            <p:cNvSpPr>
              <a:spLocks noChangeShapeType="1"/>
            </p:cNvSpPr>
            <p:nvPr/>
          </p:nvSpPr>
          <p:spPr bwMode="auto">
            <a:xfrm>
              <a:off x="1440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6" name="Line 21"/>
            <p:cNvSpPr>
              <a:spLocks noChangeShapeType="1"/>
            </p:cNvSpPr>
            <p:nvPr/>
          </p:nvSpPr>
          <p:spPr bwMode="auto">
            <a:xfrm>
              <a:off x="2448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7" name="Line 22"/>
            <p:cNvSpPr>
              <a:spLocks noChangeShapeType="1"/>
            </p:cNvSpPr>
            <p:nvPr/>
          </p:nvSpPr>
          <p:spPr bwMode="auto">
            <a:xfrm>
              <a:off x="3456" y="211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8" name="Freeform 23"/>
            <p:cNvSpPr>
              <a:spLocks/>
            </p:cNvSpPr>
            <p:nvPr/>
          </p:nvSpPr>
          <p:spPr bwMode="auto">
            <a:xfrm>
              <a:off x="576" y="2112"/>
              <a:ext cx="4752" cy="288"/>
            </a:xfrm>
            <a:custGeom>
              <a:avLst/>
              <a:gdLst>
                <a:gd name="T0" fmla="*/ 4560 w 4752"/>
                <a:gd name="T1" fmla="*/ 0 h 144"/>
                <a:gd name="T2" fmla="*/ 4752 w 4752"/>
                <a:gd name="T3" fmla="*/ 0 h 144"/>
                <a:gd name="T4" fmla="*/ 4752 w 4752"/>
                <a:gd name="T5" fmla="*/ 2359296 h 144"/>
                <a:gd name="T6" fmla="*/ 0 w 4752"/>
                <a:gd name="T7" fmla="*/ 2359296 h 144"/>
                <a:gd name="T8" fmla="*/ 0 w 4752"/>
                <a:gd name="T9" fmla="*/ 0 h 144"/>
                <a:gd name="T10" fmla="*/ 192 w 4752"/>
                <a:gd name="T11" fmla="*/ 0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52"/>
                <a:gd name="T19" fmla="*/ 0 h 144"/>
                <a:gd name="T20" fmla="*/ 4752 w 4752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52" h="144">
                  <a:moveTo>
                    <a:pt x="4560" y="0"/>
                  </a:moveTo>
                  <a:lnTo>
                    <a:pt x="4752" y="0"/>
                  </a:lnTo>
                  <a:lnTo>
                    <a:pt x="4752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19" name="Rectangle 24"/>
            <p:cNvSpPr>
              <a:spLocks noChangeArrowheads="1"/>
            </p:cNvSpPr>
            <p:nvPr/>
          </p:nvSpPr>
          <p:spPr bwMode="auto">
            <a:xfrm>
              <a:off x="384" y="480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1600">
                  <a:solidFill>
                    <a:srgbClr val="000000"/>
                  </a:solidFill>
                </a:rPr>
                <a:t>Thread 1</a:t>
              </a:r>
            </a:p>
          </p:txBody>
        </p:sp>
        <p:sp>
          <p:nvSpPr>
            <p:cNvPr id="106520" name="Rectangle 25"/>
            <p:cNvSpPr>
              <a:spLocks noChangeArrowheads="1"/>
            </p:cNvSpPr>
            <p:nvPr/>
          </p:nvSpPr>
          <p:spPr bwMode="auto">
            <a:xfrm>
              <a:off x="384" y="1728"/>
              <a:ext cx="6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1600">
                  <a:solidFill>
                    <a:srgbClr val="000000"/>
                  </a:solidFill>
                </a:rPr>
                <a:t>Thread N</a:t>
              </a:r>
            </a:p>
          </p:txBody>
        </p:sp>
        <p:sp>
          <p:nvSpPr>
            <p:cNvPr id="106521" name="Rectangle 26"/>
            <p:cNvSpPr>
              <a:spLocks noChangeArrowheads="1"/>
            </p:cNvSpPr>
            <p:nvPr/>
          </p:nvSpPr>
          <p:spPr bwMode="auto">
            <a:xfrm rot="5400000">
              <a:off x="2785" y="1234"/>
              <a:ext cx="548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defTabSz="914400" eaLnBrk="0" hangingPunct="0"/>
              <a:r>
                <a:rPr lang="en-US" sz="5400">
                  <a:solidFill>
                    <a:srgbClr val="000000"/>
                  </a:solidFill>
                </a:rPr>
                <a:t>…</a:t>
              </a:r>
            </a:p>
          </p:txBody>
        </p:sp>
      </p:grpSp>
      <p:sp>
        <p:nvSpPr>
          <p:cNvPr id="26" name="Rectangle 302"/>
          <p:cNvSpPr>
            <a:spLocks noChangeArrowheads="1"/>
          </p:cNvSpPr>
          <p:nvPr/>
        </p:nvSpPr>
        <p:spPr bwMode="auto">
          <a:xfrm>
            <a:off x="609600" y="5257800"/>
            <a:ext cx="8229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dirty="0">
                <a:solidFill>
                  <a:schemeClr val="accent3"/>
                </a:solidFill>
              </a:rPr>
              <a:t>This structure might have lower cost than the multi-process architecture if threads are “cheaper” than processes.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Arial" charset="0"/>
              </a:rPr>
              <a:t>SaaS platform elements</a:t>
            </a:r>
          </a:p>
        </p:txBody>
      </p:sp>
      <p:pic>
        <p:nvPicPr>
          <p:cNvPr id="747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676400"/>
            <a:ext cx="72263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Box 5"/>
          <p:cNvSpPr txBox="1">
            <a:spLocks noChangeArrowheads="1"/>
          </p:cNvSpPr>
          <p:nvPr/>
        </p:nvSpPr>
        <p:spPr bwMode="auto">
          <a:xfrm>
            <a:off x="339725" y="6305550"/>
            <a:ext cx="215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[wiki.eeng.dcu.ie]</a:t>
            </a:r>
          </a:p>
        </p:txBody>
      </p:sp>
      <p:sp>
        <p:nvSpPr>
          <p:cNvPr id="74756" name="Rectangle 6"/>
          <p:cNvSpPr>
            <a:spLocks noChangeArrowheads="1"/>
          </p:cNvSpPr>
          <p:nvPr/>
        </p:nvSpPr>
        <p:spPr bwMode="auto">
          <a:xfrm>
            <a:off x="4343400" y="6105525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“Classical OS”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74757" name="Straight Connector 292"/>
          <p:cNvCxnSpPr>
            <a:cxnSpLocks noChangeShapeType="1"/>
          </p:cNvCxnSpPr>
          <p:nvPr/>
        </p:nvCxnSpPr>
        <p:spPr bwMode="auto">
          <a:xfrm flipH="1">
            <a:off x="5334000" y="4343400"/>
            <a:ext cx="914400" cy="17621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58" name="Straight Connector 292"/>
          <p:cNvCxnSpPr>
            <a:cxnSpLocks noChangeShapeType="1"/>
          </p:cNvCxnSpPr>
          <p:nvPr/>
        </p:nvCxnSpPr>
        <p:spPr bwMode="auto">
          <a:xfrm>
            <a:off x="2362200" y="5105400"/>
            <a:ext cx="2971800" cy="100012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59" name="Rectangle 16"/>
          <p:cNvSpPr>
            <a:spLocks noChangeArrowheads="1"/>
          </p:cNvSpPr>
          <p:nvPr/>
        </p:nvSpPr>
        <p:spPr bwMode="auto">
          <a:xfrm>
            <a:off x="3187700" y="18923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browser</a:t>
            </a:r>
            <a:endParaRPr lang="en-US" sz="1800" b="1">
              <a:solidFill>
                <a:srgbClr val="003367"/>
              </a:solidFill>
            </a:endParaRPr>
          </a:p>
        </p:txBody>
      </p:sp>
      <p:cxnSp>
        <p:nvCxnSpPr>
          <p:cNvPr id="74760" name="Straight Connector 292"/>
          <p:cNvCxnSpPr>
            <a:cxnSpLocks noChangeShapeType="1"/>
          </p:cNvCxnSpPr>
          <p:nvPr/>
        </p:nvCxnSpPr>
        <p:spPr bwMode="auto">
          <a:xfrm flipV="1">
            <a:off x="2362200" y="2292350"/>
            <a:ext cx="1295400" cy="3746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1" name="Straight Connector 292"/>
          <p:cNvCxnSpPr>
            <a:cxnSpLocks noChangeShapeType="1"/>
          </p:cNvCxnSpPr>
          <p:nvPr/>
        </p:nvCxnSpPr>
        <p:spPr bwMode="auto">
          <a:xfrm flipH="1" flipV="1">
            <a:off x="5334000" y="2114550"/>
            <a:ext cx="1130300" cy="78105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62" name="Rectangle 23"/>
          <p:cNvSpPr>
            <a:spLocks noChangeArrowheads="1"/>
          </p:cNvSpPr>
          <p:nvPr/>
        </p:nvSpPr>
        <p:spPr bwMode="auto">
          <a:xfrm>
            <a:off x="4432300" y="1714500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3367"/>
                </a:solidFill>
              </a:rPr>
              <a:t>container</a:t>
            </a:r>
            <a:endParaRPr lang="en-US" sz="1800" b="1">
              <a:solidFill>
                <a:srgbClr val="0033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2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</a:rPr>
              <a:t>Servers in classic </a:t>
            </a:r>
            <a:r>
              <a:rPr lang="en-US" dirty="0">
                <a:latin typeface="Arial" charset="0"/>
                <a:ea typeface="ＭＳ Ｐゴシック" charset="0"/>
              </a:rPr>
              <a:t>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0" dirty="0" smtClean="0"/>
              <a:t>Single-threaded processes</a:t>
            </a:r>
          </a:p>
          <a:p>
            <a:pPr>
              <a:defRPr/>
            </a:pPr>
            <a:r>
              <a:rPr lang="en-US" sz="2400" b="0" dirty="0" smtClean="0"/>
              <a:t>Blocking system calls</a:t>
            </a:r>
          </a:p>
          <a:p>
            <a:pPr lvl="1">
              <a:defRPr/>
            </a:pPr>
            <a:r>
              <a:rPr lang="en-US" sz="2000" b="0" dirty="0" smtClean="0"/>
              <a:t>Synchronous I/O: calling process blocks until is “complete”.</a:t>
            </a:r>
          </a:p>
          <a:p>
            <a:pPr>
              <a:defRPr/>
            </a:pPr>
            <a:r>
              <a:rPr lang="en-US" sz="2400" b="0" dirty="0" smtClean="0"/>
              <a:t>Each blocking call waits for only a single kind of a event on a single object.</a:t>
            </a:r>
          </a:p>
          <a:p>
            <a:pPr lvl="1">
              <a:defRPr/>
            </a:pPr>
            <a:r>
              <a:rPr lang="en-US" sz="2000" b="0" dirty="0" smtClean="0"/>
              <a:t>Process or file descriptor (e.g., file or socket)</a:t>
            </a:r>
          </a:p>
          <a:p>
            <a:pPr>
              <a:defRPr/>
            </a:pPr>
            <a:r>
              <a:rPr lang="en-US" sz="2400" b="0" dirty="0" smtClean="0"/>
              <a:t>Add signals when that model does not work.</a:t>
            </a:r>
          </a:p>
          <a:p>
            <a:pPr lvl="1">
              <a:defRPr/>
            </a:pPr>
            <a:r>
              <a:rPr lang="en-US" sz="2000" b="0" dirty="0" smtClean="0"/>
              <a:t>Oops, that didn’t really help.</a:t>
            </a:r>
          </a:p>
          <a:p>
            <a:pPr>
              <a:defRPr/>
            </a:pPr>
            <a:r>
              <a:rPr lang="en-US" sz="2400" b="0" dirty="0" smtClean="0"/>
              <a:t>With sockets: add </a:t>
            </a:r>
            <a:r>
              <a:rPr lang="en-US" sz="2400" dirty="0" smtClean="0">
                <a:solidFill>
                  <a:schemeClr val="accent2"/>
                </a:solidFill>
              </a:rPr>
              <a:t>select</a:t>
            </a:r>
            <a:r>
              <a:rPr lang="en-US" sz="2400" b="0" dirty="0" smtClean="0"/>
              <a:t> system call to monitor I/O on sets of sockets or other file descriptors.</a:t>
            </a:r>
          </a:p>
          <a:p>
            <a:pPr lvl="1">
              <a:defRPr/>
            </a:pPr>
            <a:r>
              <a:rPr lang="en-US" sz="2000" b="0" dirty="0" smtClean="0"/>
              <a:t>select was slow for large poll sets.  Now we have various variants: </a:t>
            </a:r>
            <a:r>
              <a:rPr lang="en-US" sz="2000" dirty="0" smtClean="0"/>
              <a:t>poll, </a:t>
            </a:r>
            <a:r>
              <a:rPr lang="en-US" sz="2000" dirty="0" err="1" smtClean="0"/>
              <a:t>epoll</a:t>
            </a:r>
            <a:r>
              <a:rPr lang="en-US" sz="2000" dirty="0" smtClean="0"/>
              <a:t>, </a:t>
            </a:r>
            <a:r>
              <a:rPr lang="en-US" sz="2000" dirty="0" err="1" smtClean="0"/>
              <a:t>pollet</a:t>
            </a:r>
            <a:r>
              <a:rPr lang="en-US" sz="2000" dirty="0" smtClean="0"/>
              <a:t>, </a:t>
            </a:r>
            <a:r>
              <a:rPr lang="en-US" sz="2000" dirty="0" err="1" smtClean="0"/>
              <a:t>kqueue</a:t>
            </a:r>
            <a:r>
              <a:rPr lang="en-US" sz="2000" b="0" dirty="0" smtClean="0"/>
              <a:t>.   None are ideal.</a:t>
            </a:r>
          </a:p>
          <a:p>
            <a:pPr marL="0" indent="0">
              <a:buFont typeface="Times New Roman" charset="0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</a:rPr>
              <a:t>Event-driven programming vs. threads</a:t>
            </a:r>
          </a:p>
        </p:txBody>
      </p:sp>
      <p:sp>
        <p:nvSpPr>
          <p:cNvPr id="21811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Often we can choose among event-driven or threaded structures. 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So it has been common for academics and developers to argue the relative merits of “event-driven programming vs. threads”.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But they are not mutually exclusive, e.g., there can be many threads running an event loop.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Anyway, we need both: to get real parallelism on real systems (e.g., multicore), we need some kind of threads underneath anyway. 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We often use event-driven programming built above threads and/or combined with threads in a hybrid model.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For example, each thread may be event-driven, or multiple threads may “rendezvous” on a shared event queue.</a:t>
            </a:r>
          </a:p>
          <a:p>
            <a:pPr>
              <a:defRPr/>
            </a:pP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Our </a:t>
            </a:r>
            <a:r>
              <a:rPr lang="en-US" sz="2000" dirty="0" smtClean="0">
                <a:latin typeface="Arial" charset="0"/>
                <a:ea typeface="ＭＳ Ｐゴシック" charset="0"/>
                <a:cs typeface="Arial" charset="0"/>
              </a:rPr>
              <a:t>idealized server </a:t>
            </a:r>
            <a:r>
              <a:rPr lang="en-US" sz="2000" b="0" dirty="0" smtClean="0">
                <a:latin typeface="Arial" charset="0"/>
                <a:ea typeface="ＭＳ Ｐゴシック" charset="0"/>
                <a:cs typeface="Arial" charset="0"/>
              </a:rPr>
              <a:t>is a hybrid in which each request is dispatched to a thread, which executes the request in its entirety, and then waits for another request.  </a:t>
            </a:r>
          </a:p>
          <a:p>
            <a:pPr>
              <a:defRPr/>
            </a:pPr>
            <a:endParaRPr lang="en-US" sz="1800" dirty="0">
              <a:latin typeface="Arial" charset="0"/>
              <a:ea typeface="ＭＳ Ｐゴシック" charset="0"/>
              <a:cs typeface="Arial" charset="0"/>
            </a:endParaRPr>
          </a:p>
          <a:p>
            <a:pPr marL="0" indent="0">
              <a:buFont typeface="Times New Roman" charset="0"/>
              <a:buNone/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9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Prefork</a:t>
            </a:r>
          </a:p>
        </p:txBody>
      </p:sp>
      <p:pic>
        <p:nvPicPr>
          <p:cNvPr id="1044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241300"/>
            <a:ext cx="61468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2" name="TextBox 3"/>
          <p:cNvSpPr txBox="1">
            <a:spLocks noChangeArrowheads="1"/>
          </p:cNvSpPr>
          <p:nvPr/>
        </p:nvSpPr>
        <p:spPr bwMode="auto">
          <a:xfrm>
            <a:off x="3930650" y="6553200"/>
            <a:ext cx="5137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[Apache Modeling Project: http://www.fmc-modeling.org/projects/apache</a:t>
            </a:r>
            <a:r>
              <a:rPr lang="en-US" sz="1200"/>
              <a:t>]</a:t>
            </a:r>
          </a:p>
        </p:txBody>
      </p:sp>
      <p:sp>
        <p:nvSpPr>
          <p:cNvPr id="6" name="Rectangle 302"/>
          <p:cNvSpPr>
            <a:spLocks noChangeArrowheads="1"/>
          </p:cNvSpPr>
          <p:nvPr/>
        </p:nvSpPr>
        <p:spPr bwMode="auto">
          <a:xfrm>
            <a:off x="304800" y="1792288"/>
            <a:ext cx="21336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dirty="0">
                <a:solidFill>
                  <a:schemeClr val="accent3"/>
                </a:solidFill>
              </a:rPr>
              <a:t>In the Apache MPM “</a:t>
            </a:r>
            <a:r>
              <a:rPr lang="en-US" sz="2000" dirty="0" err="1">
                <a:solidFill>
                  <a:schemeClr val="accent3"/>
                </a:solidFill>
              </a:rPr>
              <a:t>prefork</a:t>
            </a:r>
            <a:r>
              <a:rPr lang="en-US" sz="2000" dirty="0">
                <a:solidFill>
                  <a:schemeClr val="accent3"/>
                </a:solidFill>
              </a:rPr>
              <a:t>” option, only one child </a:t>
            </a:r>
            <a:r>
              <a:rPr lang="en-US" sz="2000" b="1" dirty="0">
                <a:solidFill>
                  <a:schemeClr val="accent3"/>
                </a:solidFill>
              </a:rPr>
              <a:t>poll</a:t>
            </a:r>
            <a:r>
              <a:rPr lang="en-US" sz="2000" dirty="0">
                <a:solidFill>
                  <a:schemeClr val="accent3"/>
                </a:solidFill>
              </a:rPr>
              <a:t>s or </a:t>
            </a:r>
            <a:r>
              <a:rPr lang="en-US" sz="2000" b="1" dirty="0">
                <a:solidFill>
                  <a:schemeClr val="accent3"/>
                </a:solidFill>
              </a:rPr>
              <a:t>accept</a:t>
            </a:r>
            <a:r>
              <a:rPr lang="en-US" sz="2000" dirty="0">
                <a:solidFill>
                  <a:schemeClr val="accent3"/>
                </a:solidFill>
              </a:rPr>
              <a:t>s at a time: the child at the head of a queue.  Avoid “thundering herd”.</a:t>
            </a:r>
          </a:p>
        </p:txBody>
      </p:sp>
      <p:cxnSp>
        <p:nvCxnSpPr>
          <p:cNvPr id="104454" name="Straight Connector 292"/>
          <p:cNvCxnSpPr>
            <a:cxnSpLocks noChangeShapeType="1"/>
          </p:cNvCxnSpPr>
          <p:nvPr/>
        </p:nvCxnSpPr>
        <p:spPr bwMode="auto">
          <a:xfrm flipH="1" flipV="1">
            <a:off x="2209800" y="2438400"/>
            <a:ext cx="18288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reeform 8"/>
          <p:cNvSpPr>
            <a:spLocks noChangeArrowheads="1"/>
          </p:cNvSpPr>
          <p:nvPr/>
        </p:nvSpPr>
        <p:spPr bwMode="auto">
          <a:xfrm rot="5400000">
            <a:off x="3124200" y="1676400"/>
            <a:ext cx="1752600" cy="3124200"/>
          </a:xfrm>
          <a:custGeom>
            <a:avLst/>
            <a:gdLst>
              <a:gd name="T0" fmla="*/ 1558608 w 1804908"/>
              <a:gd name="T1" fmla="*/ 145281 h 510567"/>
              <a:gd name="T2" fmla="*/ 1212251 w 1804908"/>
              <a:gd name="T3" fmla="*/ 87412 h 510567"/>
              <a:gd name="T4" fmla="*/ 1058314 w 1804908"/>
              <a:gd name="T5" fmla="*/ 48832 h 510567"/>
              <a:gd name="T6" fmla="*/ 1000589 w 1804908"/>
              <a:gd name="T7" fmla="*/ 29543 h 510567"/>
              <a:gd name="T8" fmla="*/ 865894 w 1804908"/>
              <a:gd name="T9" fmla="*/ 10253 h 510567"/>
              <a:gd name="T10" fmla="*/ 153937 w 1804908"/>
              <a:gd name="T11" fmla="*/ 68122 h 510567"/>
              <a:gd name="T12" fmla="*/ 96210 w 1804908"/>
              <a:gd name="T13" fmla="*/ 87412 h 510567"/>
              <a:gd name="T14" fmla="*/ 19242 w 1804908"/>
              <a:gd name="T15" fmla="*/ 125991 h 510567"/>
              <a:gd name="T16" fmla="*/ 0 w 1804908"/>
              <a:gd name="T17" fmla="*/ 183860 h 510567"/>
              <a:gd name="T18" fmla="*/ 19242 w 1804908"/>
              <a:gd name="T19" fmla="*/ 396046 h 510567"/>
              <a:gd name="T20" fmla="*/ 115452 w 1804908"/>
              <a:gd name="T21" fmla="*/ 473204 h 510567"/>
              <a:gd name="T22" fmla="*/ 442567 w 1804908"/>
              <a:gd name="T23" fmla="*/ 511784 h 510567"/>
              <a:gd name="T24" fmla="*/ 942862 w 1804908"/>
              <a:gd name="T25" fmla="*/ 492494 h 510567"/>
              <a:gd name="T26" fmla="*/ 1269978 w 1804908"/>
              <a:gd name="T27" fmla="*/ 473204 h 510567"/>
              <a:gd name="T28" fmla="*/ 1712546 w 1804908"/>
              <a:gd name="T29" fmla="*/ 453915 h 510567"/>
              <a:gd name="T30" fmla="*/ 1770271 w 1804908"/>
              <a:gd name="T31" fmla="*/ 415335 h 510567"/>
              <a:gd name="T32" fmla="*/ 1770271 w 1804908"/>
              <a:gd name="T33" fmla="*/ 241729 h 510567"/>
              <a:gd name="T34" fmla="*/ 1712546 w 1804908"/>
              <a:gd name="T35" fmla="*/ 183860 h 510567"/>
              <a:gd name="T36" fmla="*/ 1539366 w 1804908"/>
              <a:gd name="T37" fmla="*/ 106702 h 510567"/>
              <a:gd name="T38" fmla="*/ 1481641 w 1804908"/>
              <a:gd name="T39" fmla="*/ 87412 h 510567"/>
              <a:gd name="T40" fmla="*/ 1327704 w 1804908"/>
              <a:gd name="T41" fmla="*/ 87412 h 510567"/>
              <a:gd name="T42" fmla="*/ 1327704 w 1804908"/>
              <a:gd name="T43" fmla="*/ 87412 h 51056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4908"/>
              <a:gd name="T67" fmla="*/ 0 h 510567"/>
              <a:gd name="T68" fmla="*/ 1804908 w 1804908"/>
              <a:gd name="T69" fmla="*/ 510567 h 51056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4908" h="510567">
                <a:moveTo>
                  <a:pt x="1558472" y="144935"/>
                </a:moveTo>
                <a:cubicBezTo>
                  <a:pt x="1443030" y="125691"/>
                  <a:pt x="1327074" y="109310"/>
                  <a:pt x="1212145" y="87204"/>
                </a:cubicBezTo>
                <a:cubicBezTo>
                  <a:pt x="1160210" y="77215"/>
                  <a:pt x="1108395" y="65443"/>
                  <a:pt x="1058222" y="48716"/>
                </a:cubicBezTo>
                <a:cubicBezTo>
                  <a:pt x="1038982" y="42302"/>
                  <a:pt x="1020388" y="33451"/>
                  <a:pt x="1000501" y="29473"/>
                </a:cubicBezTo>
                <a:cubicBezTo>
                  <a:pt x="956032" y="20578"/>
                  <a:pt x="910712" y="16644"/>
                  <a:pt x="865818" y="10229"/>
                </a:cubicBezTo>
                <a:cubicBezTo>
                  <a:pt x="564078" y="28519"/>
                  <a:pt x="391739" y="0"/>
                  <a:pt x="153923" y="67960"/>
                </a:cubicBezTo>
                <a:cubicBezTo>
                  <a:pt x="134422" y="73533"/>
                  <a:pt x="114843" y="79214"/>
                  <a:pt x="96202" y="87204"/>
                </a:cubicBezTo>
                <a:cubicBezTo>
                  <a:pt x="69839" y="98504"/>
                  <a:pt x="44894" y="112862"/>
                  <a:pt x="19240" y="125691"/>
                </a:cubicBezTo>
                <a:cubicBezTo>
                  <a:pt x="12827" y="144935"/>
                  <a:pt x="0" y="163138"/>
                  <a:pt x="0" y="183423"/>
                </a:cubicBezTo>
                <a:cubicBezTo>
                  <a:pt x="0" y="254274"/>
                  <a:pt x="4397" y="325825"/>
                  <a:pt x="19240" y="395104"/>
                </a:cubicBezTo>
                <a:cubicBezTo>
                  <a:pt x="31002" y="450004"/>
                  <a:pt x="69077" y="462804"/>
                  <a:pt x="115442" y="472079"/>
                </a:cubicBezTo>
                <a:cubicBezTo>
                  <a:pt x="200513" y="489096"/>
                  <a:pt x="366197" y="502932"/>
                  <a:pt x="442529" y="510567"/>
                </a:cubicBezTo>
                <a:lnTo>
                  <a:pt x="942780" y="491323"/>
                </a:lnTo>
                <a:cubicBezTo>
                  <a:pt x="1051879" y="486248"/>
                  <a:pt x="1160785" y="477534"/>
                  <a:pt x="1269866" y="472079"/>
                </a:cubicBezTo>
                <a:lnTo>
                  <a:pt x="1712396" y="452836"/>
                </a:lnTo>
                <a:cubicBezTo>
                  <a:pt x="1731636" y="440007"/>
                  <a:pt x="1755672" y="432407"/>
                  <a:pt x="1770117" y="414348"/>
                </a:cubicBezTo>
                <a:cubicBezTo>
                  <a:pt x="1804908" y="370851"/>
                  <a:pt x="1786508" y="278040"/>
                  <a:pt x="1770117" y="241154"/>
                </a:cubicBezTo>
                <a:cubicBezTo>
                  <a:pt x="1759067" y="216286"/>
                  <a:pt x="1733300" y="200846"/>
                  <a:pt x="1712396" y="183423"/>
                </a:cubicBezTo>
                <a:cubicBezTo>
                  <a:pt x="1651415" y="132597"/>
                  <a:pt x="1623133" y="134420"/>
                  <a:pt x="1539232" y="106448"/>
                </a:cubicBezTo>
                <a:cubicBezTo>
                  <a:pt x="1519992" y="100033"/>
                  <a:pt x="1501792" y="87204"/>
                  <a:pt x="1481511" y="87204"/>
                </a:cubicBezTo>
                <a:lnTo>
                  <a:pt x="1327588" y="8720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defTabSz="914400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 dirty="0">
              <a:ln>
                <a:solidFill>
                  <a:srgbClr val="FF0000"/>
                </a:solidFill>
              </a:ln>
              <a:solidFill>
                <a:srgbClr val="FF3300"/>
              </a:solidFill>
              <a:ea typeface="Arial" charset="0"/>
              <a:cs typeface="Arial" charset="0"/>
            </a:endParaRPr>
          </a:p>
        </p:txBody>
      </p:sp>
      <p:pic>
        <p:nvPicPr>
          <p:cNvPr id="10445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19383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</a:rPr>
              <a:t>Details, details</a:t>
            </a:r>
          </a:p>
        </p:txBody>
      </p:sp>
      <p:pic>
        <p:nvPicPr>
          <p:cNvPr id="1054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58200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"/>
            <a:ext cx="11191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02"/>
          <p:cNvSpPr>
            <a:spLocks noChangeArrowheads="1"/>
          </p:cNvSpPr>
          <p:nvPr/>
        </p:nvSpPr>
        <p:spPr bwMode="auto">
          <a:xfrm>
            <a:off x="5562600" y="1752600"/>
            <a:ext cx="335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en-US" sz="2000" dirty="0">
                <a:solidFill>
                  <a:schemeClr val="accent3"/>
                </a:solidFill>
              </a:rPr>
              <a:t>“Scoreboard” keeps track of child/worker activity, so parent can manage an elastic worker pool.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Remote Procedure Call (RPC)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12595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371600"/>
            <a:ext cx="64389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5" name="TextBox 5"/>
          <p:cNvSpPr txBox="1">
            <a:spLocks noChangeArrowheads="1"/>
          </p:cNvSpPr>
          <p:nvPr/>
        </p:nvSpPr>
        <p:spPr bwMode="auto">
          <a:xfrm>
            <a:off x="304800" y="6400800"/>
            <a:ext cx="299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67"/>
                </a:solidFill>
                <a:cs typeface="Arial" charset="0"/>
              </a:rPr>
              <a:t>[OpenGroup, late 1980s]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4114800" y="1447800"/>
            <a:ext cx="2286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1000" y="1447800"/>
            <a:ext cx="2286000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39763" y="1727200"/>
            <a:ext cx="1798637" cy="23622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grpSp>
        <p:nvGrpSpPr>
          <p:cNvPr id="92164" name="Group 54"/>
          <p:cNvGrpSpPr>
            <a:grpSpLocks/>
          </p:cNvGrpSpPr>
          <p:nvPr/>
        </p:nvGrpSpPr>
        <p:grpSpPr bwMode="auto">
          <a:xfrm>
            <a:off x="1304925" y="2489200"/>
            <a:ext cx="642938" cy="693738"/>
            <a:chOff x="746" y="1181"/>
            <a:chExt cx="1430" cy="1360"/>
          </a:xfrm>
        </p:grpSpPr>
        <p:sp>
          <p:nvSpPr>
            <p:cNvPr id="92189" name="Freeform 55"/>
            <p:cNvSpPr>
              <a:spLocks/>
            </p:cNvSpPr>
            <p:nvPr/>
          </p:nvSpPr>
          <p:spPr bwMode="auto">
            <a:xfrm>
              <a:off x="745" y="1181"/>
              <a:ext cx="1432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90" name="Freeform 56"/>
            <p:cNvSpPr>
              <a:spLocks/>
            </p:cNvSpPr>
            <p:nvPr/>
          </p:nvSpPr>
          <p:spPr bwMode="auto">
            <a:xfrm>
              <a:off x="745" y="1181"/>
              <a:ext cx="1432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5" name="Group 24"/>
          <p:cNvGrpSpPr>
            <a:grpSpLocks/>
          </p:cNvGrpSpPr>
          <p:nvPr/>
        </p:nvGrpSpPr>
        <p:grpSpPr bwMode="auto">
          <a:xfrm>
            <a:off x="1782763" y="2820988"/>
            <a:ext cx="158750" cy="100012"/>
            <a:chOff x="2027" y="2116"/>
            <a:chExt cx="300" cy="169"/>
          </a:xfrm>
        </p:grpSpPr>
        <p:sp>
          <p:nvSpPr>
            <p:cNvPr id="92187" name="Freeform 25"/>
            <p:cNvSpPr>
              <a:spLocks/>
            </p:cNvSpPr>
            <p:nvPr/>
          </p:nvSpPr>
          <p:spPr bwMode="auto">
            <a:xfrm>
              <a:off x="2026" y="2116"/>
              <a:ext cx="302" cy="169"/>
            </a:xfrm>
            <a:custGeom>
              <a:avLst/>
              <a:gdLst>
                <a:gd name="T0" fmla="*/ 262 w 300"/>
                <a:gd name="T1" fmla="*/ 0 h 169"/>
                <a:gd name="T2" fmla="*/ 0 w 300"/>
                <a:gd name="T3" fmla="*/ 0 h 169"/>
                <a:gd name="T4" fmla="*/ 94 w 300"/>
                <a:gd name="T5" fmla="*/ 85 h 169"/>
                <a:gd name="T6" fmla="*/ 0 w 300"/>
                <a:gd name="T7" fmla="*/ 169 h 169"/>
                <a:gd name="T8" fmla="*/ 262 w 300"/>
                <a:gd name="T9" fmla="*/ 169 h 169"/>
                <a:gd name="T10" fmla="*/ 338 w 300"/>
                <a:gd name="T11" fmla="*/ 85 h 169"/>
                <a:gd name="T12" fmla="*/ 262 w 30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169">
                  <a:moveTo>
                    <a:pt x="225" y="0"/>
                  </a:moveTo>
                  <a:lnTo>
                    <a:pt x="0" y="0"/>
                  </a:lnTo>
                  <a:lnTo>
                    <a:pt x="75" y="85"/>
                  </a:lnTo>
                  <a:lnTo>
                    <a:pt x="0" y="169"/>
                  </a:lnTo>
                  <a:lnTo>
                    <a:pt x="225" y="169"/>
                  </a:lnTo>
                  <a:lnTo>
                    <a:pt x="300" y="85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8" name="Freeform 26"/>
            <p:cNvSpPr>
              <a:spLocks/>
            </p:cNvSpPr>
            <p:nvPr/>
          </p:nvSpPr>
          <p:spPr bwMode="auto">
            <a:xfrm>
              <a:off x="2026" y="2116"/>
              <a:ext cx="302" cy="169"/>
            </a:xfrm>
            <a:custGeom>
              <a:avLst/>
              <a:gdLst>
                <a:gd name="T0" fmla="*/ 262 w 300"/>
                <a:gd name="T1" fmla="*/ 0 h 169"/>
                <a:gd name="T2" fmla="*/ 0 w 300"/>
                <a:gd name="T3" fmla="*/ 0 h 169"/>
                <a:gd name="T4" fmla="*/ 94 w 300"/>
                <a:gd name="T5" fmla="*/ 85 h 169"/>
                <a:gd name="T6" fmla="*/ 0 w 300"/>
                <a:gd name="T7" fmla="*/ 169 h 169"/>
                <a:gd name="T8" fmla="*/ 262 w 300"/>
                <a:gd name="T9" fmla="*/ 169 h 169"/>
                <a:gd name="T10" fmla="*/ 338 w 300"/>
                <a:gd name="T11" fmla="*/ 85 h 169"/>
                <a:gd name="T12" fmla="*/ 262 w 300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0" h="169">
                  <a:moveTo>
                    <a:pt x="225" y="0"/>
                  </a:moveTo>
                  <a:lnTo>
                    <a:pt x="0" y="0"/>
                  </a:lnTo>
                  <a:lnTo>
                    <a:pt x="75" y="85"/>
                  </a:lnTo>
                  <a:lnTo>
                    <a:pt x="0" y="169"/>
                  </a:lnTo>
                  <a:lnTo>
                    <a:pt x="225" y="169"/>
                  </a:lnTo>
                  <a:lnTo>
                    <a:pt x="300" y="85"/>
                  </a:lnTo>
                  <a:lnTo>
                    <a:pt x="225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6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</a:rPr>
              <a:t>Networking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373563" y="1727200"/>
            <a:ext cx="1798637" cy="2362200"/>
          </a:xfrm>
          <a:prstGeom prst="rect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1800">
              <a:cs typeface="Arial" charset="0"/>
            </a:endParaRPr>
          </a:p>
        </p:txBody>
      </p:sp>
      <p:grpSp>
        <p:nvGrpSpPr>
          <p:cNvPr id="92168" name="Group 33"/>
          <p:cNvGrpSpPr>
            <a:grpSpLocks/>
          </p:cNvGrpSpPr>
          <p:nvPr/>
        </p:nvGrpSpPr>
        <p:grpSpPr bwMode="auto">
          <a:xfrm>
            <a:off x="5008563" y="2489200"/>
            <a:ext cx="644525" cy="693738"/>
            <a:chOff x="746" y="1181"/>
            <a:chExt cx="1430" cy="1360"/>
          </a:xfrm>
        </p:grpSpPr>
        <p:sp>
          <p:nvSpPr>
            <p:cNvPr id="92185" name="Freeform 34"/>
            <p:cNvSpPr>
              <a:spLocks/>
            </p:cNvSpPr>
            <p:nvPr/>
          </p:nvSpPr>
          <p:spPr bwMode="auto">
            <a:xfrm>
              <a:off x="745" y="1181"/>
              <a:ext cx="1431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6" name="Freeform 35"/>
            <p:cNvSpPr>
              <a:spLocks/>
            </p:cNvSpPr>
            <p:nvPr/>
          </p:nvSpPr>
          <p:spPr bwMode="auto">
            <a:xfrm>
              <a:off x="745" y="1181"/>
              <a:ext cx="1431" cy="1360"/>
            </a:xfrm>
            <a:custGeom>
              <a:avLst/>
              <a:gdLst>
                <a:gd name="T0" fmla="*/ 0 w 10983"/>
                <a:gd name="T1" fmla="*/ 0 h 10425"/>
                <a:gd name="T2" fmla="*/ 0 w 10983"/>
                <a:gd name="T3" fmla="*/ 0 h 10425"/>
                <a:gd name="T4" fmla="*/ 0 w 10983"/>
                <a:gd name="T5" fmla="*/ 0 h 10425"/>
                <a:gd name="T6" fmla="*/ 0 w 10983"/>
                <a:gd name="T7" fmla="*/ 0 h 10425"/>
                <a:gd name="T8" fmla="*/ 0 w 10983"/>
                <a:gd name="T9" fmla="*/ 0 h 10425"/>
                <a:gd name="T10" fmla="*/ 0 w 10983"/>
                <a:gd name="T11" fmla="*/ 0 h 10425"/>
                <a:gd name="T12" fmla="*/ 0 w 10983"/>
                <a:gd name="T13" fmla="*/ 0 h 10425"/>
                <a:gd name="T14" fmla="*/ 0 w 10983"/>
                <a:gd name="T15" fmla="*/ 0 h 10425"/>
                <a:gd name="T16" fmla="*/ 0 w 10983"/>
                <a:gd name="T17" fmla="*/ 0 h 104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83" h="10425">
                  <a:moveTo>
                    <a:pt x="1737" y="0"/>
                  </a:moveTo>
                  <a:cubicBezTo>
                    <a:pt x="778" y="0"/>
                    <a:pt x="0" y="778"/>
                    <a:pt x="0" y="1737"/>
                  </a:cubicBezTo>
                  <a:lnTo>
                    <a:pt x="0" y="8687"/>
                  </a:lnTo>
                  <a:cubicBezTo>
                    <a:pt x="0" y="9647"/>
                    <a:pt x="778" y="10425"/>
                    <a:pt x="1737" y="10425"/>
                  </a:cubicBezTo>
                  <a:lnTo>
                    <a:pt x="9246" y="10425"/>
                  </a:lnTo>
                  <a:cubicBezTo>
                    <a:pt x="10205" y="10425"/>
                    <a:pt x="10983" y="9647"/>
                    <a:pt x="10983" y="8687"/>
                  </a:cubicBezTo>
                  <a:lnTo>
                    <a:pt x="10983" y="1737"/>
                  </a:lnTo>
                  <a:cubicBezTo>
                    <a:pt x="10983" y="778"/>
                    <a:pt x="10205" y="0"/>
                    <a:pt x="9246" y="0"/>
                  </a:cubicBezTo>
                  <a:lnTo>
                    <a:pt x="1737" y="0"/>
                  </a:lnTo>
                  <a:close/>
                </a:path>
              </a:pathLst>
            </a:custGeom>
            <a:solidFill>
              <a:srgbClr val="04357B"/>
            </a:solidFill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169" name="Group 18"/>
          <p:cNvGrpSpPr>
            <a:grpSpLocks/>
          </p:cNvGrpSpPr>
          <p:nvPr/>
        </p:nvGrpSpPr>
        <p:grpSpPr bwMode="auto">
          <a:xfrm>
            <a:off x="4983163" y="2794000"/>
            <a:ext cx="158750" cy="101600"/>
            <a:chOff x="595" y="2116"/>
            <a:chExt cx="302" cy="169"/>
          </a:xfrm>
        </p:grpSpPr>
        <p:sp>
          <p:nvSpPr>
            <p:cNvPr id="92183" name="Freeform 19"/>
            <p:cNvSpPr>
              <a:spLocks/>
            </p:cNvSpPr>
            <p:nvPr/>
          </p:nvSpPr>
          <p:spPr bwMode="auto">
            <a:xfrm>
              <a:off x="596" y="2116"/>
              <a:ext cx="300" cy="169"/>
            </a:xfrm>
            <a:custGeom>
              <a:avLst/>
              <a:gdLst>
                <a:gd name="T0" fmla="*/ 207 w 302"/>
                <a:gd name="T1" fmla="*/ 0 h 169"/>
                <a:gd name="T2" fmla="*/ 0 w 302"/>
                <a:gd name="T3" fmla="*/ 0 h 169"/>
                <a:gd name="T4" fmla="*/ 75 w 302"/>
                <a:gd name="T5" fmla="*/ 85 h 169"/>
                <a:gd name="T6" fmla="*/ 0 w 302"/>
                <a:gd name="T7" fmla="*/ 169 h 169"/>
                <a:gd name="T8" fmla="*/ 207 w 302"/>
                <a:gd name="T9" fmla="*/ 169 h 169"/>
                <a:gd name="T10" fmla="*/ 264 w 302"/>
                <a:gd name="T11" fmla="*/ 85 h 169"/>
                <a:gd name="T12" fmla="*/ 20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99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0"/>
            <p:cNvSpPr>
              <a:spLocks/>
            </p:cNvSpPr>
            <p:nvPr/>
          </p:nvSpPr>
          <p:spPr bwMode="auto">
            <a:xfrm>
              <a:off x="596" y="2116"/>
              <a:ext cx="300" cy="169"/>
            </a:xfrm>
            <a:custGeom>
              <a:avLst/>
              <a:gdLst>
                <a:gd name="T0" fmla="*/ 207 w 302"/>
                <a:gd name="T1" fmla="*/ 0 h 169"/>
                <a:gd name="T2" fmla="*/ 0 w 302"/>
                <a:gd name="T3" fmla="*/ 0 h 169"/>
                <a:gd name="T4" fmla="*/ 75 w 302"/>
                <a:gd name="T5" fmla="*/ 85 h 169"/>
                <a:gd name="T6" fmla="*/ 0 w 302"/>
                <a:gd name="T7" fmla="*/ 169 h 169"/>
                <a:gd name="T8" fmla="*/ 207 w 302"/>
                <a:gd name="T9" fmla="*/ 169 h 169"/>
                <a:gd name="T10" fmla="*/ 264 w 302"/>
                <a:gd name="T11" fmla="*/ 85 h 169"/>
                <a:gd name="T12" fmla="*/ 207 w 30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2" h="169">
                  <a:moveTo>
                    <a:pt x="226" y="0"/>
                  </a:moveTo>
                  <a:lnTo>
                    <a:pt x="0" y="0"/>
                  </a:lnTo>
                  <a:lnTo>
                    <a:pt x="76" y="85"/>
                  </a:lnTo>
                  <a:lnTo>
                    <a:pt x="0" y="169"/>
                  </a:lnTo>
                  <a:lnTo>
                    <a:pt x="226" y="169"/>
                  </a:lnTo>
                  <a:lnTo>
                    <a:pt x="302" y="85"/>
                  </a:lnTo>
                  <a:lnTo>
                    <a:pt x="226" y="0"/>
                  </a:lnTo>
                  <a:close/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1" name="Straight Arrow Connector 80"/>
          <p:cNvCxnSpPr>
            <a:stCxn id="92173" idx="6"/>
            <a:endCxn id="92172" idx="2"/>
          </p:cNvCxnSpPr>
          <p:nvPr/>
        </p:nvCxnSpPr>
        <p:spPr bwMode="auto">
          <a:xfrm flipV="1">
            <a:off x="2514600" y="2854325"/>
            <a:ext cx="1782763" cy="1587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89" name="Text Box 93"/>
          <p:cNvSpPr txBox="1">
            <a:spLocks noChangeArrowheads="1"/>
          </p:cNvSpPr>
          <p:nvPr/>
        </p:nvSpPr>
        <p:spPr bwMode="auto">
          <a:xfrm>
            <a:off x="2684463" y="2921000"/>
            <a:ext cx="1443037" cy="925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channel</a:t>
            </a:r>
            <a:endParaRPr lang="en-US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 defTabSz="914400" eaLnBrk="1" hangingPunct="1"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binding</a:t>
            </a:r>
          </a:p>
          <a:p>
            <a:pPr algn="ctr" defTabSz="914400" eaLnBrk="1" hangingPunct="1">
              <a:defRPr/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connection</a:t>
            </a:r>
            <a:endParaRPr lang="en-US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2172" name="Oval 89"/>
          <p:cNvSpPr>
            <a:spLocks noChangeArrowheads="1"/>
          </p:cNvSpPr>
          <p:nvPr/>
        </p:nvSpPr>
        <p:spPr bwMode="auto">
          <a:xfrm>
            <a:off x="4297363" y="277812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1934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sp>
        <p:nvSpPr>
          <p:cNvPr id="92173" name="Oval 90"/>
          <p:cNvSpPr>
            <a:spLocks noChangeArrowheads="1"/>
          </p:cNvSpPr>
          <p:nvPr/>
        </p:nvSpPr>
        <p:spPr bwMode="auto">
          <a:xfrm>
            <a:off x="2362200" y="27940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1934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1800">
              <a:cs typeface="Arial" charset="0"/>
            </a:endParaRPr>
          </a:p>
        </p:txBody>
      </p:sp>
      <p:cxnSp>
        <p:nvCxnSpPr>
          <p:cNvPr id="92174" name="Straight Arrow Connector 93"/>
          <p:cNvCxnSpPr>
            <a:cxnSpLocks noChangeShapeType="1"/>
          </p:cNvCxnSpPr>
          <p:nvPr/>
        </p:nvCxnSpPr>
        <p:spPr bwMode="auto">
          <a:xfrm>
            <a:off x="4449763" y="2846388"/>
            <a:ext cx="558800" cy="0"/>
          </a:xfrm>
          <a:prstGeom prst="straightConnector1">
            <a:avLst/>
          </a:prstGeom>
          <a:noFill/>
          <a:ln w="19050">
            <a:solidFill>
              <a:srgbClr val="001934"/>
            </a:solidFill>
            <a:prstDash val="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5" name="Straight Arrow Connector 100"/>
          <p:cNvCxnSpPr>
            <a:cxnSpLocks noChangeShapeType="1"/>
          </p:cNvCxnSpPr>
          <p:nvPr/>
        </p:nvCxnSpPr>
        <p:spPr bwMode="auto">
          <a:xfrm>
            <a:off x="1947863" y="2870200"/>
            <a:ext cx="392112" cy="0"/>
          </a:xfrm>
          <a:prstGeom prst="straightConnector1">
            <a:avLst/>
          </a:prstGeom>
          <a:noFill/>
          <a:ln w="19050">
            <a:solidFill>
              <a:srgbClr val="001934"/>
            </a:solidFill>
            <a:prstDash val="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6" name="Text Box 93"/>
          <p:cNvSpPr txBox="1">
            <a:spLocks noChangeArrowheads="1"/>
          </p:cNvSpPr>
          <p:nvPr/>
        </p:nvSpPr>
        <p:spPr bwMode="auto">
          <a:xfrm>
            <a:off x="2700338" y="1447800"/>
            <a:ext cx="14446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en-US" sz="1800" b="1">
                <a:solidFill>
                  <a:srgbClr val="000000"/>
                </a:solidFill>
              </a:rPr>
              <a:t>endpoint</a:t>
            </a:r>
          </a:p>
          <a:p>
            <a:pPr algn="ctr" defTabSz="914400" eaLnBrk="1" hangingPunct="1"/>
            <a:r>
              <a:rPr lang="en-US" sz="1800" b="1">
                <a:solidFill>
                  <a:srgbClr val="651222"/>
                </a:solidFill>
              </a:rPr>
              <a:t>port</a:t>
            </a:r>
          </a:p>
        </p:txBody>
      </p:sp>
      <p:cxnSp>
        <p:nvCxnSpPr>
          <p:cNvPr id="92177" name="Straight Arrow Connector 109"/>
          <p:cNvCxnSpPr>
            <a:cxnSpLocks noChangeShapeType="1"/>
            <a:stCxn id="92176" idx="2"/>
            <a:endCxn id="92173" idx="7"/>
          </p:cNvCxnSpPr>
          <p:nvPr/>
        </p:nvCxnSpPr>
        <p:spPr bwMode="auto">
          <a:xfrm flipH="1">
            <a:off x="2492375" y="2097088"/>
            <a:ext cx="930275" cy="719137"/>
          </a:xfrm>
          <a:prstGeom prst="straightConnector1">
            <a:avLst/>
          </a:prstGeom>
          <a:noFill/>
          <a:ln w="6350">
            <a:solidFill>
              <a:srgbClr val="001934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Straight Arrow Connector 112"/>
          <p:cNvCxnSpPr>
            <a:cxnSpLocks noChangeShapeType="1"/>
            <a:stCxn id="92176" idx="2"/>
            <a:endCxn id="92172" idx="1"/>
          </p:cNvCxnSpPr>
          <p:nvPr/>
        </p:nvCxnSpPr>
        <p:spPr bwMode="auto">
          <a:xfrm>
            <a:off x="3422650" y="2097088"/>
            <a:ext cx="896938" cy="703262"/>
          </a:xfrm>
          <a:prstGeom prst="straightConnector1">
            <a:avLst/>
          </a:prstGeom>
          <a:noFill/>
          <a:ln w="6350">
            <a:solidFill>
              <a:srgbClr val="001934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79" name="Rectangle 118"/>
          <p:cNvSpPr>
            <a:spLocks noChangeArrowheads="1"/>
          </p:cNvSpPr>
          <p:nvPr/>
        </p:nvSpPr>
        <p:spPr bwMode="auto">
          <a:xfrm>
            <a:off x="830263" y="4749800"/>
            <a:ext cx="80089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1">
                <a:solidFill>
                  <a:srgbClr val="003367"/>
                </a:solidFill>
              </a:rPr>
              <a:t>Some IPC mechanisms allow communication across a network.</a:t>
            </a:r>
          </a:p>
          <a:p>
            <a:r>
              <a:rPr lang="en-US" sz="1800" b="1">
                <a:solidFill>
                  <a:srgbClr val="003367"/>
                </a:solidFill>
              </a:rPr>
              <a:t>	E.g.: sockets using Internet communication protocols (TCP/IP).</a:t>
            </a:r>
          </a:p>
          <a:p>
            <a:r>
              <a:rPr lang="en-US" sz="1800" b="1">
                <a:solidFill>
                  <a:srgbClr val="003367"/>
                </a:solidFill>
              </a:rPr>
              <a:t>	Each endpoint on a node (host) has a port number.</a:t>
            </a:r>
          </a:p>
          <a:p>
            <a:r>
              <a:rPr lang="en-US" sz="1800" b="1">
                <a:solidFill>
                  <a:srgbClr val="003367"/>
                </a:solidFill>
              </a:rPr>
              <a:t>Each node has one or more interfaces, each on at most one network.</a:t>
            </a:r>
          </a:p>
          <a:p>
            <a:r>
              <a:rPr lang="en-US" sz="1800" b="1">
                <a:solidFill>
                  <a:srgbClr val="003367"/>
                </a:solidFill>
              </a:rPr>
              <a:t>Each interface may be reachable on its network by one or more names.</a:t>
            </a:r>
          </a:p>
          <a:p>
            <a:r>
              <a:rPr lang="en-US" sz="1800" b="1">
                <a:solidFill>
                  <a:srgbClr val="003367"/>
                </a:solidFill>
              </a:rPr>
              <a:t>	E.g. an IP address and an (optional) DNS name.</a:t>
            </a:r>
          </a:p>
          <a:p>
            <a:endParaRPr lang="en-US" sz="1800" b="1">
              <a:solidFill>
                <a:srgbClr val="003367"/>
              </a:solidFill>
            </a:endParaRPr>
          </a:p>
        </p:txBody>
      </p:sp>
      <p:sp>
        <p:nvSpPr>
          <p:cNvPr id="92180" name="Rectangle 5"/>
          <p:cNvSpPr>
            <a:spLocks noChangeArrowheads="1"/>
          </p:cNvSpPr>
          <p:nvPr/>
        </p:nvSpPr>
        <p:spPr bwMode="auto">
          <a:xfrm>
            <a:off x="381000" y="4113213"/>
            <a:ext cx="104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node A</a:t>
            </a:r>
            <a:endParaRPr lang="en-US" sz="2000"/>
          </a:p>
        </p:txBody>
      </p:sp>
      <p:sp>
        <p:nvSpPr>
          <p:cNvPr id="92181" name="Rectangle 35"/>
          <p:cNvSpPr>
            <a:spLocks noChangeArrowheads="1"/>
          </p:cNvSpPr>
          <p:nvPr/>
        </p:nvSpPr>
        <p:spPr bwMode="auto">
          <a:xfrm>
            <a:off x="4137025" y="4114800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node B</a:t>
            </a:r>
            <a:endParaRPr lang="en-US" sz="2000"/>
          </a:p>
        </p:txBody>
      </p:sp>
      <p:sp>
        <p:nvSpPr>
          <p:cNvPr id="41" name="Text Box 93"/>
          <p:cNvSpPr txBox="1">
            <a:spLocks noChangeArrowheads="1"/>
          </p:cNvSpPr>
          <p:nvPr/>
        </p:nvSpPr>
        <p:spPr bwMode="auto">
          <a:xfrm>
            <a:off x="6705600" y="1749425"/>
            <a:ext cx="3124200" cy="286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>
              <a:defRPr/>
            </a:pPr>
            <a:r>
              <a:rPr lang="en-US" sz="1800" b="1" u="sng" dirty="0" smtClean="0">
                <a:solidFill>
                  <a:srgbClr val="000000"/>
                </a:solidFill>
              </a:rPr>
              <a:t>operations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advertise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(bind)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listen</a:t>
            </a: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connect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</a:rPr>
              <a:t>(bind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close</a:t>
            </a:r>
          </a:p>
          <a:p>
            <a:pPr defTabSz="914400" eaLnBrk="1" hangingPunct="1">
              <a:defRPr/>
            </a:pPr>
            <a:endParaRPr lang="en-US" sz="1800" b="1" dirty="0">
              <a:solidFill>
                <a:srgbClr val="000000"/>
              </a:solidFill>
            </a:endParaRP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write/send</a:t>
            </a:r>
          </a:p>
          <a:p>
            <a:pPr defTabSz="914400" eaLnBrk="1" hangingPunct="1"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read/receive</a:t>
            </a:r>
          </a:p>
          <a:p>
            <a:pPr defTabSz="914400" eaLnBrk="1" hangingPunct="1"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defTabSz="914400" eaLnBrk="1" hangingPunct="1">
              <a:defRPr/>
            </a:pPr>
            <a:endParaRPr lang="en-US" sz="1800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platforms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05200" y="1679575"/>
            <a:ext cx="5178425" cy="4111625"/>
          </a:xfrm>
        </p:spPr>
        <p:txBody>
          <a:bodyPr/>
          <a:lstStyle/>
          <a:p>
            <a:r>
              <a:rPr lang="en-US" sz="2000" dirty="0" err="1" smtClean="0"/>
              <a:t>SaaS</a:t>
            </a:r>
            <a:r>
              <a:rPr lang="en-US" sz="2000" dirty="0" smtClean="0"/>
              <a:t> application frameworks is a topic in itself.</a:t>
            </a:r>
          </a:p>
          <a:p>
            <a:r>
              <a:rPr lang="en-US" sz="2000" dirty="0" smtClean="0"/>
              <a:t>Rests on material in this course</a:t>
            </a:r>
          </a:p>
          <a:p>
            <a:r>
              <a:rPr lang="en-US" sz="2000" dirty="0" smtClean="0"/>
              <a:t>We’ll cover the basics</a:t>
            </a:r>
          </a:p>
          <a:p>
            <a:pPr lvl="1"/>
            <a:r>
              <a:rPr lang="en-US" sz="1800" dirty="0" smtClean="0"/>
              <a:t>Internet/web systems and core distributed systems material</a:t>
            </a:r>
          </a:p>
          <a:p>
            <a:r>
              <a:rPr lang="en-US" sz="2000" dirty="0" smtClean="0"/>
              <a:t>But we skip the practical details on specific frameworks.</a:t>
            </a:r>
          </a:p>
          <a:p>
            <a:pPr lvl="1"/>
            <a:r>
              <a:rPr lang="en-US" sz="1800" dirty="0" smtClean="0"/>
              <a:t>Ruby on Rails, </a:t>
            </a:r>
            <a:r>
              <a:rPr lang="en-US" sz="1800" dirty="0" err="1" smtClean="0"/>
              <a:t>Django</a:t>
            </a:r>
            <a:r>
              <a:rPr lang="en-US" sz="1800" dirty="0" smtClean="0"/>
              <a:t>, etc.</a:t>
            </a:r>
          </a:p>
          <a:p>
            <a:r>
              <a:rPr lang="en-US" sz="2000" u="sng" dirty="0"/>
              <a:t>Recommended</a:t>
            </a:r>
            <a:r>
              <a:rPr lang="en-US" sz="2000" dirty="0"/>
              <a:t>: Berkeley </a:t>
            </a:r>
            <a:r>
              <a:rPr lang="en-US" sz="2000" dirty="0" smtClean="0"/>
              <a:t>MOOC</a:t>
            </a:r>
          </a:p>
          <a:p>
            <a:pPr lvl="1"/>
            <a:r>
              <a:rPr lang="en-US" sz="1600" dirty="0" smtClean="0"/>
              <a:t>Fundamentals of Web systems and cloud-based service deployment.</a:t>
            </a:r>
          </a:p>
          <a:p>
            <a:pPr lvl="1"/>
            <a:r>
              <a:rPr lang="en-US" sz="1600" dirty="0" smtClean="0"/>
              <a:t>Examples with Ruby on Rails</a:t>
            </a:r>
            <a:endParaRPr lang="en-US" sz="1600" dirty="0"/>
          </a:p>
          <a:p>
            <a:endParaRPr lang="en-US" sz="20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416175"/>
            <a:ext cx="2286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9763" y="5235575"/>
            <a:ext cx="2621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651222"/>
                </a:solidFill>
              </a:rPr>
              <a:t>Web/</a:t>
            </a:r>
            <a:r>
              <a:rPr lang="en-US" sz="2000" b="1" dirty="0" err="1">
                <a:solidFill>
                  <a:srgbClr val="651222"/>
                </a:solidFill>
              </a:rPr>
              <a:t>SaaS</a:t>
            </a:r>
            <a:r>
              <a:rPr lang="en-US" sz="2000" b="1" dirty="0">
                <a:solidFill>
                  <a:srgbClr val="651222"/>
                </a:solidFill>
              </a:rPr>
              <a:t>/cloud</a:t>
            </a:r>
          </a:p>
          <a:p>
            <a:r>
              <a:rPr lang="en-US" sz="2000" b="1" dirty="0">
                <a:solidFill>
                  <a:srgbClr val="651222"/>
                </a:solidFill>
              </a:rPr>
              <a:t>http://</a:t>
            </a:r>
            <a:r>
              <a:rPr lang="en-US" sz="2000" b="1" dirty="0" err="1">
                <a:solidFill>
                  <a:srgbClr val="651222"/>
                </a:solidFill>
              </a:rPr>
              <a:t>saasbook.info</a:t>
            </a:r>
            <a:endParaRPr lang="en-US" sz="2000" b="1" dirty="0">
              <a:solidFill>
                <a:srgbClr val="651222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371600" y="1676400"/>
            <a:ext cx="885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51222"/>
                </a:solidFill>
              </a:rPr>
              <a:t>New!</a:t>
            </a:r>
          </a:p>
          <a:p>
            <a:r>
              <a:rPr lang="en-US" dirty="0">
                <a:solidFill>
                  <a:srgbClr val="651222"/>
                </a:solidFill>
              </a:rPr>
              <a:t>$10!</a:t>
            </a:r>
          </a:p>
        </p:txBody>
      </p:sp>
    </p:spTree>
    <p:extLst>
      <p:ext uri="{BB962C8B-B14F-4D97-AF65-F5344CB8AC3E}">
        <p14:creationId xmlns:p14="http://schemas.microsoft.com/office/powerpoint/2010/main" val="260786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</a:rPr>
              <a:t>What is a distributed system?</a:t>
            </a:r>
          </a:p>
        </p:txBody>
      </p:sp>
      <p:pic>
        <p:nvPicPr>
          <p:cNvPr id="18329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60700"/>
            <a:ext cx="5308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29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28775"/>
            <a:ext cx="26860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Rectangle 6"/>
          <p:cNvSpPr>
            <a:spLocks noChangeArrowheads="1"/>
          </p:cNvSpPr>
          <p:nvPr/>
        </p:nvSpPr>
        <p:spPr bwMode="auto">
          <a:xfrm>
            <a:off x="3429000" y="1600200"/>
            <a:ext cx="525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67"/>
                </a:solidFill>
              </a:rPr>
              <a:t>"A distributed system is one in which the failure of a computer you didn't even know existed can render your own computer unusable."   -- Leslie Lamport</a:t>
            </a:r>
          </a:p>
        </p:txBody>
      </p:sp>
      <p:sp>
        <p:nvSpPr>
          <p:cNvPr id="183301" name="Rectangle 7"/>
          <p:cNvSpPr>
            <a:spLocks noChangeArrowheads="1"/>
          </p:cNvSpPr>
          <p:nvPr/>
        </p:nvSpPr>
        <p:spPr bwMode="auto">
          <a:xfrm>
            <a:off x="762000" y="5257800"/>
            <a:ext cx="2211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367"/>
                </a:solidFill>
              </a:rPr>
              <a:t>Leslie Lamport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6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Networking in the kernel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Sockets, looking “down”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85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ranklin Gothic Medium"/>
        <a:ea typeface=""/>
        <a:cs typeface=""/>
      </a:majorFont>
      <a:minorFont>
        <a:latin typeface="Franklin Gothic Medium"/>
        <a:ea typeface="Kozuka Gothic Pro L"/>
        <a:cs typeface="Kozuka Gothic Pro 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ue_HP_Light">
  <a:themeElements>
    <a:clrScheme name="Blue_HP_Light 2">
      <a:dk1>
        <a:srgbClr val="000000"/>
      </a:dk1>
      <a:lt1>
        <a:srgbClr val="FFFFFF"/>
      </a:lt1>
      <a:dk2>
        <a:srgbClr val="000000"/>
      </a:dk2>
      <a:lt2>
        <a:srgbClr val="AAABB0"/>
      </a:lt2>
      <a:accent1>
        <a:srgbClr val="0071B5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7"/>
      </a:accent5>
      <a:accent6>
        <a:srgbClr val="5AA700"/>
      </a:accent6>
      <a:hlink>
        <a:srgbClr val="EB5F01"/>
      </a:hlink>
      <a:folHlink>
        <a:srgbClr val="CC0066"/>
      </a:folHlink>
    </a:clrScheme>
    <a:fontScheme name="Blue_HP_Ligh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_HP_Light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5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_HP_Light 2">
        <a:dk1>
          <a:srgbClr val="000000"/>
        </a:dk1>
        <a:lt1>
          <a:srgbClr val="FFFFFF"/>
        </a:lt1>
        <a:dk2>
          <a:srgbClr val="000000"/>
        </a:dk2>
        <a:lt2>
          <a:srgbClr val="AAABB0"/>
        </a:lt2>
        <a:accent1>
          <a:srgbClr val="0071B5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7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000_light_52206_2">
  <a:themeElements>
    <a:clrScheme name="2000_light_52206_2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2000_light_52206_2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2000_light_52206_2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white 1">
      <a:dk1>
        <a:srgbClr val="000000"/>
      </a:dk1>
      <a:lt1>
        <a:srgbClr val="FFFFFF"/>
      </a:lt1>
      <a:dk2>
        <a:srgbClr val="7889FB"/>
      </a:dk2>
      <a:lt2>
        <a:srgbClr val="808080"/>
      </a:lt2>
      <a:accent1>
        <a:srgbClr val="7889FB"/>
      </a:accent1>
      <a:accent2>
        <a:srgbClr val="2DB6B3"/>
      </a:accent2>
      <a:accent3>
        <a:srgbClr val="FFFFFF"/>
      </a:accent3>
      <a:accent4>
        <a:srgbClr val="000000"/>
      </a:accent4>
      <a:accent5>
        <a:srgbClr val="BEC4FD"/>
      </a:accent5>
      <a:accent6>
        <a:srgbClr val="28A5A2"/>
      </a:accent6>
      <a:hlink>
        <a:srgbClr val="C0C0C0"/>
      </a:hlink>
      <a:folHlink>
        <a:srgbClr val="D18213"/>
      </a:folHlink>
    </a:clrScheme>
    <a:fontScheme name="whi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7889FB"/>
        </a:dk2>
        <a:lt2>
          <a:srgbClr val="808080"/>
        </a:lt2>
        <a:accent1>
          <a:srgbClr val="7889FB"/>
        </a:accent1>
        <a:accent2>
          <a:srgbClr val="2DB6B3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28A5A2"/>
        </a:accent6>
        <a:hlink>
          <a:srgbClr val="C0C0C0"/>
        </a:hlink>
        <a:folHlink>
          <a:srgbClr val="D1821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808080"/>
        </a:dk1>
        <a:lt1>
          <a:srgbClr val="FFFFFF"/>
        </a:lt1>
        <a:dk2>
          <a:srgbClr val="000000"/>
        </a:dk2>
        <a:lt2>
          <a:srgbClr val="CCCCFF"/>
        </a:lt2>
        <a:accent1>
          <a:srgbClr val="7889FB"/>
        </a:accent1>
        <a:accent2>
          <a:srgbClr val="DFFF66"/>
        </a:accent2>
        <a:accent3>
          <a:srgbClr val="AAAAAA"/>
        </a:accent3>
        <a:accent4>
          <a:srgbClr val="DADADA"/>
        </a:accent4>
        <a:accent5>
          <a:srgbClr val="BEC4FD"/>
        </a:accent5>
        <a:accent6>
          <a:srgbClr val="CAE75C"/>
        </a:accent6>
        <a:hlink>
          <a:srgbClr val="C0C0C0"/>
        </a:hlink>
        <a:folHlink>
          <a:srgbClr val="D1821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emplate">
  <a:themeElements>
    <a:clrScheme name="Custom 6">
      <a:dk1>
        <a:srgbClr val="003367"/>
      </a:dk1>
      <a:lt1>
        <a:sysClr val="window" lastClr="FFFFFF"/>
      </a:lt1>
      <a:dk2>
        <a:srgbClr val="195F9E"/>
      </a:dk2>
      <a:lt2>
        <a:srgbClr val="B5B5B5"/>
      </a:lt2>
      <a:accent1>
        <a:srgbClr val="998674"/>
      </a:accent1>
      <a:accent2>
        <a:srgbClr val="651222"/>
      </a:accent2>
      <a:accent3>
        <a:srgbClr val="0036A6"/>
      </a:accent3>
      <a:accent4>
        <a:srgbClr val="666666"/>
      </a:accent4>
      <a:accent5>
        <a:srgbClr val="738300"/>
      </a:accent5>
      <a:accent6>
        <a:srgbClr val="003367"/>
      </a:accent6>
      <a:hlink>
        <a:srgbClr val="0036A6"/>
      </a:hlink>
      <a:folHlink>
        <a:srgbClr val="4E005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ue_HP_Light 1">
    <a:dk1>
      <a:srgbClr val="000000"/>
    </a:dk1>
    <a:lt1>
      <a:srgbClr val="FFFFFF"/>
    </a:lt1>
    <a:dk2>
      <a:srgbClr val="001D58"/>
    </a:dk2>
    <a:lt2>
      <a:srgbClr val="FFFFFF"/>
    </a:lt2>
    <a:accent1>
      <a:srgbClr val="0071B5"/>
    </a:accent1>
    <a:accent2>
      <a:srgbClr val="64B900"/>
    </a:accent2>
    <a:accent3>
      <a:srgbClr val="AAABB4"/>
    </a:accent3>
    <a:accent4>
      <a:srgbClr val="DADADA"/>
    </a:accent4>
    <a:accent5>
      <a:srgbClr val="AABBD7"/>
    </a:accent5>
    <a:accent6>
      <a:srgbClr val="5AA700"/>
    </a:accent6>
    <a:hlink>
      <a:srgbClr val="EB5F01"/>
    </a:hlink>
    <a:folHlink>
      <a:srgbClr val="CC00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64446</TotalTime>
  <Words>3631</Words>
  <Application>Microsoft Macintosh PowerPoint</Application>
  <PresentationFormat>On-screen Show (4:3)</PresentationFormat>
  <Paragraphs>630</Paragraphs>
  <Slides>65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Default Design</vt:lpstr>
      <vt:lpstr>1_Default Design</vt:lpstr>
      <vt:lpstr>2_Default Design</vt:lpstr>
      <vt:lpstr>Blue_HP_Light</vt:lpstr>
      <vt:lpstr>2000_light_52206_2</vt:lpstr>
      <vt:lpstr>1_white</vt:lpstr>
      <vt:lpstr>4_Default Design</vt:lpstr>
      <vt:lpstr>3_Default Design</vt:lpstr>
      <vt:lpstr>template</vt:lpstr>
      <vt:lpstr>Photo Editor Photo</vt:lpstr>
      <vt:lpstr>PowerPoint Presentation</vt:lpstr>
      <vt:lpstr>Servers and the cloud</vt:lpstr>
      <vt:lpstr>Networked services: big picture</vt:lpstr>
      <vt:lpstr>Sockets</vt:lpstr>
      <vt:lpstr>A simple, familiar example</vt:lpstr>
      <vt:lpstr>SaaS platform elements</vt:lpstr>
      <vt:lpstr>SaaS platforms</vt:lpstr>
      <vt:lpstr>What is a distributed system?</vt:lpstr>
      <vt:lpstr>Networking in the kernel</vt:lpstr>
      <vt:lpstr>Unix “file descriptors” illustrated</vt:lpstr>
      <vt:lpstr>The network stack, simplified</vt:lpstr>
      <vt:lpstr>Network “protocol stack”</vt:lpstr>
      <vt:lpstr>End-to-end data transfer</vt:lpstr>
      <vt:lpstr>Stream sockets with Transmission Control Protocol (TCP)</vt:lpstr>
      <vt:lpstr>Packet demultiplexing</vt:lpstr>
      <vt:lpstr>TCP/IP Ports</vt:lpstr>
      <vt:lpstr>TCP/IP connection</vt:lpstr>
      <vt:lpstr>TCP/IP connection</vt:lpstr>
      <vt:lpstr>A peek under the hood</vt:lpstr>
      <vt:lpstr>Internet systems</vt:lpstr>
      <vt:lpstr>A simple, familiar example</vt:lpstr>
      <vt:lpstr>Inside your Web server</vt:lpstr>
      <vt:lpstr>Uniform Resource Locator</vt:lpstr>
      <vt:lpstr>URIs and URLs</vt:lpstr>
      <vt:lpstr>Web services</vt:lpstr>
      <vt:lpstr>DNS and the Web</vt:lpstr>
      <vt:lpstr>Domain Name Service (DNS)</vt:lpstr>
      <vt:lpstr>DNS as a distributed service</vt:lpstr>
      <vt:lpstr>PowerPoint Presentation</vt:lpstr>
      <vt:lpstr>DNS Roots</vt:lpstr>
      <vt:lpstr>PowerPoint Presentation</vt:lpstr>
      <vt:lpstr>PowerPoint Presentation</vt:lpstr>
      <vt:lpstr>Servers and protection</vt:lpstr>
      <vt:lpstr>Server as reference monitor</vt:lpstr>
      <vt:lpstr>Subverting network services</vt:lpstr>
      <vt:lpstr>PowerPoint Presentation</vt:lpstr>
      <vt:lpstr>PowerPoint Presentation</vt:lpstr>
      <vt:lpstr>PowerPoint Presentation</vt:lpstr>
      <vt:lpstr>Servers and concurrency</vt:lpstr>
      <vt:lpstr>A simple, familiar example</vt:lpstr>
      <vt:lpstr>Processes and threads</vt:lpstr>
      <vt:lpstr>Example: browser</vt:lpstr>
      <vt:lpstr>Processes in the browser</vt:lpstr>
      <vt:lpstr>Problem: heap memory and fragmentation</vt:lpstr>
      <vt:lpstr>Solution: whack the whole process</vt:lpstr>
      <vt:lpstr>Processes for fault isolation</vt:lpstr>
      <vt:lpstr>PowerPoint Presentation</vt:lpstr>
      <vt:lpstr>Multi-process server architecture</vt:lpstr>
      <vt:lpstr>Example: inetd</vt:lpstr>
      <vt:lpstr>Children of init: inetd</vt:lpstr>
      <vt:lpstr>High-throughput servers</vt:lpstr>
      <vt:lpstr>WebServer Flow</vt:lpstr>
      <vt:lpstr>Handling a Web request</vt:lpstr>
      <vt:lpstr>Note</vt:lpstr>
      <vt:lpstr>Server listens on a socket</vt:lpstr>
      <vt:lpstr>Accept loop: trival example</vt:lpstr>
      <vt:lpstr>Send HTTP/HTML response</vt:lpstr>
      <vt:lpstr>Multi-process server architecture</vt:lpstr>
      <vt:lpstr>Multi-threaded server architecture</vt:lpstr>
      <vt:lpstr>Servers in classic Unix</vt:lpstr>
      <vt:lpstr>Event-driven programming vs. threads</vt:lpstr>
      <vt:lpstr>Prefork</vt:lpstr>
      <vt:lpstr>Details, details</vt:lpstr>
      <vt:lpstr>Remote Procedure Call (RPC)</vt:lpstr>
      <vt:lpstr>Networking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About Systems</dc:title>
  <dc:subject/>
  <dc:creator>Jeff Chase</dc:creator>
  <cp:keywords/>
  <dc:description/>
  <cp:lastModifiedBy>Jeff Chase</cp:lastModifiedBy>
  <cp:revision>5101</cp:revision>
  <cp:lastPrinted>1601-01-01T00:00:00Z</cp:lastPrinted>
  <dcterms:created xsi:type="dcterms:W3CDTF">2011-04-11T18:52:21Z</dcterms:created>
  <dcterms:modified xsi:type="dcterms:W3CDTF">2013-02-14T16:24:08Z</dcterms:modified>
  <cp:category/>
</cp:coreProperties>
</file>