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4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5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  <p:sldMasterId id="2147483676" r:id="rId3"/>
    <p:sldMasterId id="2147483817" r:id="rId4"/>
    <p:sldMasterId id="2147483883" r:id="rId5"/>
    <p:sldMasterId id="2147484045" r:id="rId6"/>
    <p:sldMasterId id="2147485992" r:id="rId7"/>
    <p:sldMasterId id="2147485995" r:id="rId8"/>
    <p:sldMasterId id="2147486299" r:id="rId9"/>
    <p:sldMasterId id="2147486610" r:id="rId10"/>
    <p:sldMasterId id="2147486615" r:id="rId11"/>
    <p:sldMasterId id="2147486619" r:id="rId12"/>
    <p:sldMasterId id="2147486621" r:id="rId13"/>
    <p:sldMasterId id="2147486632" r:id="rId14"/>
    <p:sldMasterId id="2147486644" r:id="rId15"/>
    <p:sldMasterId id="2147486648" r:id="rId16"/>
    <p:sldMasterId id="2147486652" r:id="rId17"/>
  </p:sldMasterIdLst>
  <p:notesMasterIdLst>
    <p:notesMasterId r:id="rId70"/>
  </p:notesMasterIdLst>
  <p:handoutMasterIdLst>
    <p:handoutMasterId r:id="rId71"/>
  </p:handoutMasterIdLst>
  <p:sldIdLst>
    <p:sldId id="256" r:id="rId18"/>
    <p:sldId id="848" r:id="rId19"/>
    <p:sldId id="852" r:id="rId20"/>
    <p:sldId id="926" r:id="rId21"/>
    <p:sldId id="853" r:id="rId22"/>
    <p:sldId id="854" r:id="rId23"/>
    <p:sldId id="855" r:id="rId24"/>
    <p:sldId id="842" r:id="rId25"/>
    <p:sldId id="922" r:id="rId26"/>
    <p:sldId id="847" r:id="rId27"/>
    <p:sldId id="927" r:id="rId28"/>
    <p:sldId id="920" r:id="rId29"/>
    <p:sldId id="928" r:id="rId30"/>
    <p:sldId id="880" r:id="rId31"/>
    <p:sldId id="925" r:id="rId32"/>
    <p:sldId id="929" r:id="rId33"/>
    <p:sldId id="930" r:id="rId34"/>
    <p:sldId id="871" r:id="rId35"/>
    <p:sldId id="923" r:id="rId36"/>
    <p:sldId id="941" r:id="rId37"/>
    <p:sldId id="942" r:id="rId38"/>
    <p:sldId id="934" r:id="rId39"/>
    <p:sldId id="950" r:id="rId40"/>
    <p:sldId id="936" r:id="rId41"/>
    <p:sldId id="937" r:id="rId42"/>
    <p:sldId id="938" r:id="rId43"/>
    <p:sldId id="939" r:id="rId44"/>
    <p:sldId id="943" r:id="rId45"/>
    <p:sldId id="948" r:id="rId46"/>
    <p:sldId id="949" r:id="rId47"/>
    <p:sldId id="951" r:id="rId48"/>
    <p:sldId id="952" r:id="rId49"/>
    <p:sldId id="953" r:id="rId50"/>
    <p:sldId id="954" r:id="rId51"/>
    <p:sldId id="955" r:id="rId52"/>
    <p:sldId id="956" r:id="rId53"/>
    <p:sldId id="962" r:id="rId54"/>
    <p:sldId id="963" r:id="rId55"/>
    <p:sldId id="964" r:id="rId56"/>
    <p:sldId id="965" r:id="rId57"/>
    <p:sldId id="966" r:id="rId58"/>
    <p:sldId id="967" r:id="rId59"/>
    <p:sldId id="968" r:id="rId60"/>
    <p:sldId id="984" r:id="rId61"/>
    <p:sldId id="957" r:id="rId62"/>
    <p:sldId id="983" r:id="rId63"/>
    <p:sldId id="940" r:id="rId64"/>
    <p:sldId id="985" r:id="rId65"/>
    <p:sldId id="947" r:id="rId66"/>
    <p:sldId id="944" r:id="rId67"/>
    <p:sldId id="945" r:id="rId68"/>
    <p:sldId id="946" r:id="rId6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64D"/>
    <a:srgbClr val="636464"/>
    <a:srgbClr val="F3F3F3"/>
    <a:srgbClr val="46FF77"/>
    <a:srgbClr val="E8161F"/>
    <a:srgbClr val="E8E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28" y="-4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62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slide" Target="slides/slide50.xml"/><Relationship Id="rId68" Type="http://schemas.openxmlformats.org/officeDocument/2006/relationships/slide" Target="slides/slide51.xml"/><Relationship Id="rId69" Type="http://schemas.openxmlformats.org/officeDocument/2006/relationships/slide" Target="slides/slide52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C7047CAF-C96D-3849-B4B9-71BB22B2D372}" type="datetime1">
              <a:rPr lang="en-US"/>
              <a:pPr>
                <a:defRPr/>
              </a:pPr>
              <a:t>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7A10DCA7-16BF-5249-B6E1-15CBB72C3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2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909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89096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364FDC8-A719-0044-BB93-2E4525EC6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62EB9B-E420-604E-8C18-71CD287B9E21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9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5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2327-2D31-EA49-A162-D66F289A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7175-A6DC-4D4B-B68F-6451BFA9B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41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2A8F2F1-C928-1341-A70C-292D4181D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87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4CB9282-4E03-CE40-9501-74B74C2C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29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299D58E-0034-6E40-9CF5-DFE634AB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217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7561005-3FDF-8F41-84BF-734C78472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47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78EA32B-5E56-1D47-A7FC-E03A41891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36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0"/>
            <a:ext cx="3733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64770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7200" y="6076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122" name="Title 5121"/>
          <p:cNvSpPr>
            <a:spLocks noGrp="1" noChangeArrowheads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Subtitle 512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 sz="1400"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defTabSz="457200" eaLnBrk="1" hangingPunct="1">
              <a:defRPr sz="1400"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B32BD4B-8AF7-C74E-A7CD-4F9A8CEFC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04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E5B9A1A-D2D8-7D47-8C20-0D4D8652D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009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D04354-FD1E-344C-8845-78057807E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1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DF4B3A9-7251-A44D-8B07-78EE09A6A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893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EC4159-9A71-4645-B11E-3F7399FF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A4BC-259B-DA46-BCFE-2E7FDA1A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99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80502A8-C65C-1D49-BD7C-BCCACA32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05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295B32F-2CC2-454B-9650-D3B9720B5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2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E65CB8E-C350-B04B-8212-C9D48B61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46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9E72608-FA9E-9146-952C-A79BD75FB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33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9710B1B-5C5F-6C45-A534-25A520E6F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13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57F8D67-39D2-594B-BD12-EE14DBE78570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31914765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2D3D27-8CCA-B547-8D50-7DE420F7B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16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defTabSz="914400">
              <a:defRPr sz="1800">
                <a:solidFill>
                  <a:srgbClr val="003367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defTabSz="914400">
              <a:defRPr sz="1800">
                <a:solidFill>
                  <a:srgbClr val="003367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6ADFD23-3C26-8747-8AF5-294BC8BD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97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1A53-7704-7549-B192-2DFBA44A7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25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F7CE77B-2E8B-E24F-9904-BEE4790A73F8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11022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B72D-6160-2349-91EA-F511AC754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50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A147A4B-F266-BF4D-AE83-1BEB34DBF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006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0115C-B41B-5A49-96CE-38A24DEC9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7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0F1E45B-3509-E24E-B448-A1CB430ADB47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42538427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530F-A925-3841-997E-1A50F0608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35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60E4-C9F5-7F48-82A2-6B4AE636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558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2144-69CD-624A-9E5C-4BB6160B6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8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F9C9-E14C-0745-A84A-E08551A79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3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202A-B658-5D49-8565-3BD092EC7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76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7543-8E84-5B4B-88A0-0382E512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80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341BE-AD45-3549-BE3D-79272D7C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E8F0F-6AD0-8947-AB89-78682FBEE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813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8A40-EEF8-F743-BB84-DE21496B5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914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D89D-276E-804E-86D2-37FED31A5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175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5F50-4FB5-7D45-BF47-B11E49222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03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4EBFB-0C37-2147-B808-6B3DD1171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E310-3D9E-3F45-AF8B-044398DE9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CD64-736D-2141-9760-3F517FDD3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6E22-6C58-DF48-A15F-48D09CE40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6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7BA3-5B78-BD41-AB5D-790D60F92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7B62-622D-5644-990A-CB4ED0599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7881-0A0B-2745-B2BD-4BAA26995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2356F61-EF0C-4640-84C2-914BB73965C8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747849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B8C8-95D8-1347-BE03-C372B9AA8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3901-9650-464F-80F1-17CBAEDF9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98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C3651-B8DD-0D46-A54B-476D6597B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4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98-8763-5548-A866-F73FC87F4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9067-5B39-5546-B182-CCAC813C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ENI-logo-fin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413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52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980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E11F6-4324-0A46-92C6-E91241087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5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6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162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94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047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9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79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45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5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62500" y="14478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51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title_blu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8" descr="plush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087813"/>
            <a:ext cx="24860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1"/>
          <p:cNvGrpSpPr>
            <a:grpSpLocks/>
          </p:cNvGrpSpPr>
          <p:nvPr userDrawn="1"/>
        </p:nvGrpSpPr>
        <p:grpSpPr bwMode="auto">
          <a:xfrm>
            <a:off x="0" y="0"/>
            <a:ext cx="5524500" cy="4800600"/>
            <a:chOff x="0" y="0"/>
            <a:chExt cx="3480" cy="3024"/>
          </a:xfrm>
        </p:grpSpPr>
        <p:sp>
          <p:nvSpPr>
            <p:cNvPr id="7" name="Rectangle 105"/>
            <p:cNvSpPr>
              <a:spLocks noChangeArrowheads="1"/>
            </p:cNvSpPr>
            <p:nvPr userDrawn="1"/>
          </p:nvSpPr>
          <p:spPr bwMode="ltGray">
            <a:xfrm>
              <a:off x="0" y="0"/>
              <a:ext cx="3480" cy="3024"/>
            </a:xfrm>
            <a:prstGeom prst="rect">
              <a:avLst/>
            </a:prstGeom>
            <a:solidFill>
              <a:srgbClr val="007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9" descr="logo_bluesmall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27" y="165"/>
              <a:ext cx="4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117"/>
          <p:cNvSpPr txBox="1">
            <a:spLocks noChangeArrowheads="1"/>
          </p:cNvSpPr>
          <p:nvPr userDrawn="1"/>
        </p:nvSpPr>
        <p:spPr bwMode="auto">
          <a:xfrm>
            <a:off x="446088" y="6354763"/>
            <a:ext cx="6019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© 2004 Hewlett-Packard Development Company, L.P. </a:t>
            </a:r>
            <a:br>
              <a:rPr lang="en-US" sz="900">
                <a:solidFill>
                  <a:srgbClr val="000000"/>
                </a:solidFill>
              </a:rPr>
            </a:br>
            <a:r>
              <a:rPr lang="en-US" sz="900">
                <a:solidFill>
                  <a:srgbClr val="000000"/>
                </a:solidFill>
              </a:rPr>
              <a:t>The information contained herein is subject to change without notice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25" y="5373688"/>
            <a:ext cx="4570413" cy="914400"/>
          </a:xfrm>
        </p:spPr>
        <p:txBody>
          <a:bodyPr/>
          <a:lstStyle>
            <a:lvl1pPr marL="0" indent="0">
              <a:spcBef>
                <a:spcPct val="10000"/>
              </a:spcBef>
              <a:buFontTx/>
              <a:buNone/>
              <a:defRPr sz="2000">
                <a:solidFill>
                  <a:srgbClr val="000000"/>
                </a:solidFill>
                <a:latin typeface="Futura Hv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8625" y="1143000"/>
            <a:ext cx="4829175" cy="2968625"/>
          </a:xfrm>
        </p:spPr>
        <p:txBody>
          <a:bodyPr/>
          <a:lstStyle>
            <a:lvl1pPr>
              <a:defRPr sz="4400">
                <a:latin typeface="Futura L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04723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1472-5D2D-5E48-AA9B-C97A4916C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30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E2BD-2DA5-A445-8F19-F2EA8A0FF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9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9738-FCA1-B644-91BF-AFB9F629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7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447800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447800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915E-5202-E440-A279-0C713000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5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B3F2-1806-614D-BD13-B7560753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59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A9155-70BE-1340-A8AB-AF1687FCE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45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875B-3C75-F34B-A4BA-56FEBFBB6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31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58BA-5593-8942-BA9A-A10BC789D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76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5340-EA04-2E45-9068-6E037DB1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1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CAC3-085E-6748-B252-8A03644E3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7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163" y="114300"/>
            <a:ext cx="2112962" cy="6361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14300"/>
            <a:ext cx="6189663" cy="6361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4157-E1A8-1245-B7F8-D0F2DFC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E305-38E0-A644-9903-1E047B5D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0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invGray">
          <a:xfrm>
            <a:off x="465138" y="6376988"/>
            <a:ext cx="6019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solidFill>
                  <a:srgbClr val="FFFFFF"/>
                </a:solidFill>
              </a:rPr>
              <a:t>© 2006 Hewlett-Packard Development Company, L.P.</a:t>
            </a:r>
            <a:br>
              <a:rPr lang="en-US" sz="900">
                <a:solidFill>
                  <a:srgbClr val="FFFFFF"/>
                </a:solidFill>
              </a:rPr>
            </a:br>
            <a:r>
              <a:rPr lang="en-US" sz="900">
                <a:solidFill>
                  <a:srgbClr val="FFFFFF"/>
                </a:solidFill>
              </a:rPr>
              <a:t>The information contained herein is subject to change without notice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0" y="4838700"/>
            <a:ext cx="91519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33388" y="3741738"/>
            <a:ext cx="4570412" cy="914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Futura Hv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invGray">
          <a:xfrm>
            <a:off x="441325" y="274638"/>
            <a:ext cx="4551363" cy="3059112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Futura L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884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97EE2-B679-3F42-B4D8-6C460E88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53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7ADD-9951-444C-9E60-F3901B6F3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5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BA63-8435-6C41-BA8B-633F39F56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5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24B29-22BA-1143-89B1-F871CBCA3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3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7A73-AD3B-7646-9D53-D11B28C6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26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573E-A00C-214C-B53C-6A8ED0BD0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1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85CD-01CA-574E-9CC3-FE07481B1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5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83F4-D0DD-EE4A-938D-515FA94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78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02BC-BC7C-1043-B080-6C8FB2BBB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6C0F-72A4-CC43-ADB9-BD832F80F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3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114300"/>
            <a:ext cx="2068512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14300"/>
            <a:ext cx="6053138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E6DE-539C-8B47-A3BE-ADF8E0BD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1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82454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447800"/>
            <a:ext cx="4060825" cy="223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40163"/>
            <a:ext cx="4060825" cy="2239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684B-1579-C344-A323-084ECBFD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0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82454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04DB-D4CF-DB4C-8789-C20A6DE1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26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po0000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b="542"/>
          <a:stretch>
            <a:fillRect/>
          </a:stretch>
        </p:blipFill>
        <p:spPr bwMode="auto">
          <a:xfrm>
            <a:off x="0" y="5149850"/>
            <a:ext cx="9144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npo00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-17"/>
          <a:stretch>
            <a:fillRect/>
          </a:stretch>
        </p:blipFill>
        <p:spPr bwMode="auto">
          <a:xfrm>
            <a:off x="0" y="-14288"/>
            <a:ext cx="9147175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705725" y="623888"/>
            <a:ext cx="1162050" cy="558800"/>
            <a:chOff x="4738" y="433"/>
            <a:chExt cx="732" cy="352"/>
          </a:xfrm>
        </p:grpSpPr>
        <p:pic>
          <p:nvPicPr>
            <p:cNvPr id="7" name="Picture 19" descr="ibm_white_logo_300dpi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889FB"/>
                </a:clrFrom>
                <a:clrTo>
                  <a:srgbClr val="788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0"/>
            <a:stretch>
              <a:fillRect/>
            </a:stretch>
          </p:blipFill>
          <p:spPr bwMode="invGray">
            <a:xfrm>
              <a:off x="4738" y="433"/>
              <a:ext cx="6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0"/>
            <p:cNvSpPr>
              <a:spLocks noChangeArrowheads="1"/>
            </p:cNvSpPr>
            <p:nvPr/>
          </p:nvSpPr>
          <p:spPr bwMode="black">
            <a:xfrm>
              <a:off x="5325" y="611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600"/>
                <a:t>®</a:t>
              </a:r>
            </a:p>
            <a:p>
              <a:pPr algn="r"/>
              <a:endParaRPr lang="en-US" sz="600"/>
            </a:p>
          </p:txBody>
        </p:sp>
      </p:grpSp>
      <p:pic>
        <p:nvPicPr>
          <p:cNvPr id="9" name="Picture 21" descr="DB2_ti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89488"/>
            <a:ext cx="91424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black">
          <a:xfrm>
            <a:off x="7239000" y="6248400"/>
            <a:ext cx="1639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rgbClr val="FFFFFF"/>
                </a:solidFill>
              </a:rPr>
              <a:t>© 2009 IBM Corporation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258763" y="711200"/>
            <a:ext cx="1974850" cy="230188"/>
          </a:xfrm>
          <a:prstGeom prst="rect">
            <a:avLst/>
          </a:pr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2" name="Picture 33" descr="Information Manag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60413"/>
            <a:ext cx="1676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41"/>
          <p:cNvGraphicFramePr>
            <a:graphicFrameLocks noChangeAspect="1"/>
          </p:cNvGraphicFramePr>
          <p:nvPr/>
        </p:nvGraphicFramePr>
        <p:xfrm>
          <a:off x="8099425" y="4264025"/>
          <a:ext cx="7683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49" name="Photo Editor Photo" r:id="rId8" imgW="628571" imgH="304923" progId="MSPhotoEd.3">
                  <p:embed/>
                </p:oleObj>
              </mc:Choice>
              <mc:Fallback>
                <p:oleObj name="Photo Editor Photo" r:id="rId8" imgW="628571" imgH="3049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5" y="4264025"/>
                        <a:ext cx="7683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997075"/>
            <a:ext cx="8001000" cy="1223963"/>
          </a:xfrm>
        </p:spPr>
        <p:txBody>
          <a:bodyPr anchor="ctr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22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332163"/>
            <a:ext cx="5286375" cy="122396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mtClean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408147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27CB-A481-B04F-B6C5-55304C25A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0637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FB6D-7FC3-4A4B-847E-ECD4668EA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0985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427163"/>
            <a:ext cx="381158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1427163"/>
            <a:ext cx="381158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0815-37C0-DB4C-AE0C-92CB0EB6F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43865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AB7D-4E84-5A49-B464-2F780F2C3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2172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1313-4128-7C43-BD01-FB0CA28F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650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6A6E5-4036-F94A-9546-71BB14D9C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73945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06C8-F5CD-4C4E-8722-015D7D110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0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736DC-3C83-F447-8244-0489E23E7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6780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382C-44C2-9C43-8360-06F6D399D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4170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9631-855C-CD4D-BFCF-FAEE6447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7716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8888" y="649288"/>
            <a:ext cx="2060575" cy="467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649288"/>
            <a:ext cx="6032500" cy="467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574A-973E-EA45-A193-3FBAAE63F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6094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B07AEFF-8450-7D4E-955E-38F1FEE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2836"/>
      </p:ext>
    </p:extLst>
  </p:cSld>
  <p:clrMapOvr>
    <a:masterClrMapping/>
  </p:clrMapOvr>
  <p:transition xmlns:p14="http://schemas.microsoft.com/office/powerpoint/2010/main"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13ADD3B5-F052-D641-AA9A-F111F46A6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7171"/>
      </p:ext>
    </p:extLst>
  </p:cSld>
  <p:clrMapOvr>
    <a:masterClrMapping/>
  </p:clrMapOvr>
  <p:transition xmlns:p14="http://schemas.microsoft.com/office/powerpoint/2010/main"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9974AB9-C177-CF4A-8EA6-ACCB0E8BA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1854"/>
      </p:ext>
    </p:extLst>
  </p:cSld>
  <p:clrMapOvr>
    <a:masterClrMapping/>
  </p:clrMapOvr>
  <p:transition xmlns:p14="http://schemas.microsoft.com/office/powerpoint/2010/main"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0"/>
            <a:ext cx="3733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64770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7200" y="6076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122" name="Title 5121"/>
          <p:cNvSpPr>
            <a:spLocks noGrp="1" noChangeArrowheads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Subtitle 512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 sz="1400"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defTabSz="457200" eaLnBrk="1" hangingPunct="1">
              <a:defRPr sz="1400"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51D7D97-E6DE-9D46-835A-1CB18F1ED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593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827CE-376C-1549-B4AE-AF09BE94C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7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B680D0B-C8B7-D742-A608-A2D4A475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4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E6D6-B13D-6548-BFCA-17548FA52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16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113003C-0C77-4B4D-8590-43B9336B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78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DA3E50C-CA96-CB45-8664-AAA45F63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39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C18762A-7B42-1F4C-9CD5-C4C3DBDD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6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466698B-F481-764F-8726-61F8E11A3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56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5291C3-8D30-464D-86F7-B09BA4547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7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DE0FA8D-3084-FF42-B5E8-6C8C7CB6B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171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0EABBA0-FF87-2B4D-9925-357A61AAA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43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7102-0CB9-2C4E-AEDB-C4FD3D7C4C68}" type="slidenum">
              <a:rPr lang="en-US">
                <a:solidFill>
                  <a:srgbClr val="37305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73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1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7740E11-9CFB-B54D-84A8-E9F7C80E41CB}" type="slidenum">
              <a:rPr lang="en-US">
                <a:solidFill>
                  <a:srgbClr val="37305A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37305A"/>
                </a:solidFill>
              </a:rPr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5043065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8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28758-2740-B441-8F82-B38D29024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78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3E3D-F40E-5E49-AE61-FB4A0F70F1C0}" type="slidenum">
              <a:rPr lang="en-US">
                <a:solidFill>
                  <a:srgbClr val="37305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73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85489AB-680B-3544-881A-B2D133B604F9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9352522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BBE9E9A-0989-7A48-A0B5-9D2F88C7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289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662E9EF-2528-484D-AF60-A734EACD9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51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57F8D67-39D2-594B-BD12-EE14DBE78570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29655473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0"/>
            <a:ext cx="3733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64770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7200" y="6076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122" name="Title 5121"/>
          <p:cNvSpPr>
            <a:spLocks noGrp="1" noChangeArrowheads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Subtitle 512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 sz="1400"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defTabSz="457200" eaLnBrk="1" hangingPunct="1">
              <a:defRPr sz="1400"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1B25450-6005-9346-8199-8D2BD4F8C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B3365E7-86ED-3040-AC1B-68D629284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14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8EAA938-3866-844C-B897-5E86F9446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123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57EC76A-36DE-DF42-B776-EA08F86C7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7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10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BF9F403-ED1F-B84C-98CF-0EB0E1EC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2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theme" Target="../theme/theme10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3.xml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4.xml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theme" Target="../theme/theme15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Relationship Id="rId3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3.xml"/><Relationship Id="rId14" Type="http://schemas.openxmlformats.org/officeDocument/2006/relationships/theme" Target="../theme/theme17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theme" Target="../theme/theme5.xml"/><Relationship Id="rId15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12.png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oleObject" Target="../embeddings/oleObject1.bin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theme" Target="../theme/theme9.xml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F519AAED-58AC-5743-8B10-D454158F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92" r:id="rId2"/>
    <p:sldLayoutId id="2147486514" r:id="rId3"/>
    <p:sldLayoutId id="2147486515" r:id="rId4"/>
    <p:sldLayoutId id="2147486516" r:id="rId5"/>
    <p:sldLayoutId id="2147486517" r:id="rId6"/>
    <p:sldLayoutId id="2147486518" r:id="rId7"/>
    <p:sldLayoutId id="2147486519" r:id="rId8"/>
    <p:sldLayoutId id="2147486520" r:id="rId9"/>
    <p:sldLayoutId id="2147486521" r:id="rId10"/>
    <p:sldLayoutId id="2147486522" r:id="rId11"/>
    <p:sldLayoutId id="2147486523" r:id="rId12"/>
    <p:sldLayoutId id="2147486524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37305A"/>
              </a:solidFill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37305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1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1" r:id="rId1"/>
    <p:sldLayoutId id="2147486612" r:id="rId2"/>
    <p:sldLayoutId id="2147486613" r:id="rId3"/>
    <p:sldLayoutId id="2147486614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B6C4D82-9909-9D4C-BA7B-1DC33D9BB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6" r:id="rId1"/>
    <p:sldLayoutId id="2147486617" r:id="rId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1200FED1-7F02-1D4E-A12E-3CB093534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6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0" r:id="rId1"/>
    <p:sldLayoutId id="2147486643" r:id="rId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0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Text Placeholder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Gill Sans MT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Footer Placeholder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Gill Sans MT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Slide Number Placeholder 410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229350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62CD71AB-CB87-9E44-A9EA-5486F0D7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687" name="Rectangle 1030"/>
          <p:cNvSpPr>
            <a:spLocks noChangeArrowheads="1"/>
          </p:cNvSpPr>
          <p:nvPr/>
        </p:nvSpPr>
        <p:spPr bwMode="auto">
          <a:xfrm>
            <a:off x="457200" y="6457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71688" name="Rectangle 10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9800"/>
            <a:ext cx="2590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Rectangle 1032"/>
          <p:cNvSpPr>
            <a:spLocks noChangeArrowheads="1"/>
          </p:cNvSpPr>
          <p:nvPr/>
        </p:nvSpPr>
        <p:spPr bwMode="auto">
          <a:xfrm>
            <a:off x="3886200" y="5715000"/>
            <a:ext cx="23622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9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2" r:id="rId1"/>
    <p:sldLayoutId id="2147486623" r:id="rId2"/>
    <p:sldLayoutId id="2147486624" r:id="rId3"/>
    <p:sldLayoutId id="2147486625" r:id="rId4"/>
    <p:sldLayoutId id="2147486626" r:id="rId5"/>
    <p:sldLayoutId id="2147486627" r:id="rId6"/>
    <p:sldLayoutId id="2147486628" r:id="rId7"/>
    <p:sldLayoutId id="2147486629" r:id="rId8"/>
    <p:sldLayoutId id="2147486630" r:id="rId9"/>
    <p:sldLayoutId id="2147486631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+mj-lt"/>
          <a:ea typeface="ＭＳ Ｐゴシック" charset="0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5pPr>
      <a:lvl6pPr marL="4572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6pPr>
      <a:lvl7pPr marL="9144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7pPr>
      <a:lvl8pPr marL="13716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8pPr>
      <a:lvl9pPr marL="18288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36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32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800"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4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4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6pPr>
      <a:lvl7pPr marL="29718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7pPr>
      <a:lvl8pPr marL="34290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8pPr>
      <a:lvl9pPr marL="38862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Placeholder 10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091" name="Text Placeholder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Gill Sans MT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Footer Placeholder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Gill Sans MT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Slide Number Placeholder 410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229350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3063237-31A7-4A49-992A-F5C2DC360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095" name="Rectangle 1030"/>
          <p:cNvSpPr>
            <a:spLocks noChangeArrowheads="1"/>
          </p:cNvSpPr>
          <p:nvPr/>
        </p:nvSpPr>
        <p:spPr bwMode="auto">
          <a:xfrm>
            <a:off x="457200" y="6457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89096" name="Rectangle 10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9800"/>
            <a:ext cx="2590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Rectangle 1032"/>
          <p:cNvSpPr>
            <a:spLocks noChangeArrowheads="1"/>
          </p:cNvSpPr>
          <p:nvPr/>
        </p:nvSpPr>
        <p:spPr bwMode="auto">
          <a:xfrm>
            <a:off x="3886200" y="5715000"/>
            <a:ext cx="23622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1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33" r:id="rId1"/>
    <p:sldLayoutId id="2147486634" r:id="rId2"/>
    <p:sldLayoutId id="2147486635" r:id="rId3"/>
    <p:sldLayoutId id="2147486636" r:id="rId4"/>
    <p:sldLayoutId id="2147486637" r:id="rId5"/>
    <p:sldLayoutId id="2147486638" r:id="rId6"/>
    <p:sldLayoutId id="2147486639" r:id="rId7"/>
    <p:sldLayoutId id="2147486640" r:id="rId8"/>
    <p:sldLayoutId id="2147486641" r:id="rId9"/>
    <p:sldLayoutId id="2147486642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+mj-lt"/>
          <a:ea typeface="ＭＳ Ｐゴシック" charset="0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5pPr>
      <a:lvl6pPr marL="4572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6pPr>
      <a:lvl7pPr marL="9144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7pPr>
      <a:lvl8pPr marL="13716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8pPr>
      <a:lvl9pPr marL="18288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36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32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800"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4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4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6pPr>
      <a:lvl7pPr marL="29718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7pPr>
      <a:lvl8pPr marL="34290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8pPr>
      <a:lvl9pPr marL="38862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76242A6-7375-F246-817C-127C150C2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45" r:id="rId1"/>
    <p:sldLayoutId id="2147486646" r:id="rId2"/>
    <p:sldLayoutId id="2147486647" r:id="rId3"/>
    <p:sldLayoutId id="2147486651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6FAF5E5-F057-8F4D-A513-67B72DA8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49" r:id="rId1"/>
    <p:sldLayoutId id="2147486650" r:id="rId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5322A45-8B90-0E48-AAB8-FF3A8A4E4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3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3" r:id="rId1"/>
    <p:sldLayoutId id="2147486654" r:id="rId2"/>
    <p:sldLayoutId id="2147486655" r:id="rId3"/>
    <p:sldLayoutId id="2147486656" r:id="rId4"/>
    <p:sldLayoutId id="2147486657" r:id="rId5"/>
    <p:sldLayoutId id="2147486658" r:id="rId6"/>
    <p:sldLayoutId id="2147486659" r:id="rId7"/>
    <p:sldLayoutId id="2147486660" r:id="rId8"/>
    <p:sldLayoutId id="2147486661" r:id="rId9"/>
    <p:sldLayoutId id="2147486662" r:id="rId10"/>
    <p:sldLayoutId id="2147486663" r:id="rId11"/>
    <p:sldLayoutId id="2147486664" r:id="rId12"/>
    <p:sldLayoutId id="2147486665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61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55563"/>
            <a:ext cx="4635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81000" y="742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17850" y="762000"/>
            <a:ext cx="280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800" b="1" smtClean="0">
                <a:solidFill>
                  <a:srgbClr val="FFFFFF"/>
                </a:solidFill>
                <a:latin typeface="Lucida Sans Unicode" charset="0"/>
                <a:cs typeface="Arial" charset="0"/>
              </a:rPr>
              <a:t>D u k e  S y s t e m s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161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354154DC-B2C5-3143-9216-6828CD830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5" r:id="rId1"/>
    <p:sldLayoutId id="2147486526" r:id="rId2"/>
    <p:sldLayoutId id="2147486527" r:id="rId3"/>
    <p:sldLayoutId id="2147486528" r:id="rId4"/>
    <p:sldLayoutId id="2147486529" r:id="rId5"/>
    <p:sldLayoutId id="2147486530" r:id="rId6"/>
    <p:sldLayoutId id="2147486531" r:id="rId7"/>
    <p:sldLayoutId id="2147486532" r:id="rId8"/>
    <p:sldLayoutId id="2147486533" r:id="rId9"/>
    <p:sldLayoutId id="2147486534" r:id="rId10"/>
    <p:sldLayoutId id="2147486535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+mj-lt"/>
          <a:ea typeface="ＭＳ Ｐゴシック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600" b="1">
          <a:solidFill>
            <a:srgbClr val="161645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3200" b="1">
          <a:solidFill>
            <a:srgbClr val="6B6BC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6B6BC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6B6BC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400" b="1">
          <a:solidFill>
            <a:srgbClr val="6B6BC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1" descr="P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GENI-logo-fina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9"/>
          <p:cNvSpPr>
            <a:spLocks noChangeArrowheads="1"/>
          </p:cNvSpPr>
          <p:nvPr userDrawn="1"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27653" name="Rectangle 10"/>
          <p:cNvSpPr>
            <a:spLocks noChangeArrowheads="1"/>
          </p:cNvSpPr>
          <p:nvPr userDrawn="1"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charset="0"/>
              <a:buNone/>
            </a:pPr>
            <a:fld id="{EA30B0CC-CAE6-1840-8EE7-7177B4DD482D}" type="slidenum"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pPr algn="r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 sz="100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2765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27655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6" name="Rectangle 20"/>
          <p:cNvSpPr>
            <a:spLocks noChangeArrowheads="1"/>
          </p:cNvSpPr>
          <p:nvPr userDrawn="1"/>
        </p:nvSpPr>
        <p:spPr bwMode="auto">
          <a:xfrm>
            <a:off x="3771900" y="66008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April 1, 2009</a:t>
            </a:r>
          </a:p>
        </p:txBody>
      </p:sp>
      <p:pic>
        <p:nvPicPr>
          <p:cNvPr id="27657" name="Picture 22" descr="nsf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541" r:id="rId7"/>
    <p:sldLayoutId id="2147486542" r:id="rId8"/>
    <p:sldLayoutId id="2147486543" r:id="rId9"/>
    <p:sldLayoutId id="2147486544" r:id="rId10"/>
    <p:sldLayoutId id="2147486545" r:id="rId11"/>
    <p:sldLayoutId id="2147486546" r:id="rId12"/>
    <p:sldLayoutId id="2147486547" r:id="rId13"/>
    <p:sldLayoutId id="2147486548" r:id="rId1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7629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47800"/>
            <a:ext cx="845502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0550" y="6629400"/>
            <a:ext cx="1466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45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485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29702" name="Rectangle 8"/>
          <p:cNvSpPr>
            <a:spLocks noChangeArrowheads="1"/>
          </p:cNvSpPr>
          <p:nvPr userDrawn="1"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val="007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629400"/>
            <a:ext cx="75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48589"/>
                </a:solidFill>
              </a:defRPr>
            </a:lvl1pPr>
          </a:lstStyle>
          <a:p>
            <a:pPr>
              <a:defRPr/>
            </a:pPr>
            <a:fld id="{72A33712-F06A-A94A-8A30-A6C59C969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04" name="Rectangle 206"/>
          <p:cNvSpPr>
            <a:spLocks noChangeArrowheads="1"/>
          </p:cNvSpPr>
          <p:nvPr userDrawn="1"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val="007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5" name="Picture 479" descr="logo_black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221663" y="261938"/>
            <a:ext cx="776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94" r:id="rId1"/>
    <p:sldLayoutId id="2147486549" r:id="rId2"/>
    <p:sldLayoutId id="2147486550" r:id="rId3"/>
    <p:sldLayoutId id="2147486551" r:id="rId4"/>
    <p:sldLayoutId id="2147486552" r:id="rId5"/>
    <p:sldLayoutId id="2147486553" r:id="rId6"/>
    <p:sldLayoutId id="2147486554" r:id="rId7"/>
    <p:sldLayoutId id="2147486555" r:id="rId8"/>
    <p:sldLayoutId id="2147486556" r:id="rId9"/>
    <p:sldLayoutId id="2147486557" r:id="rId10"/>
    <p:sldLayoutId id="214748655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charset="0"/>
        <a:buChar char="−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8245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447800"/>
            <a:ext cx="8272463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val="007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val="007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261100"/>
            <a:ext cx="555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</a:defRPr>
            </a:lvl1pPr>
          </a:lstStyle>
          <a:p>
            <a:pPr>
              <a:defRPr/>
            </a:pPr>
            <a:fld id="{79F24772-166F-7C4F-AA25-C1606D74A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97075" y="6550025"/>
            <a:ext cx="5359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59" r:id="rId2"/>
    <p:sldLayoutId id="2147486560" r:id="rId3"/>
    <p:sldLayoutId id="2147486561" r:id="rId4"/>
    <p:sldLayoutId id="2147486562" r:id="rId5"/>
    <p:sldLayoutId id="2147486563" r:id="rId6"/>
    <p:sldLayoutId id="2147486564" r:id="rId7"/>
    <p:sldLayoutId id="2147486565" r:id="rId8"/>
    <p:sldLayoutId id="2147486566" r:id="rId9"/>
    <p:sldLayoutId id="2147486567" r:id="rId10"/>
    <p:sldLayoutId id="2147486568" r:id="rId11"/>
    <p:sldLayoutId id="2147486569" r:id="rId12"/>
    <p:sldLayoutId id="214748657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SzPct val="80000"/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charset="0"/>
        <a:buChar char="−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npo00000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838" b="72537"/>
          <a:stretch>
            <a:fillRect/>
          </a:stretch>
        </p:blipFill>
        <p:spPr bwMode="auto">
          <a:xfrm>
            <a:off x="0" y="0"/>
            <a:ext cx="9142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ibm_light_gray_logo_300dpi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invGray">
          <a:xfrm>
            <a:off x="8347075" y="104775"/>
            <a:ext cx="622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784725" y="6465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 typeface="Wingdings" charset="0"/>
              <a:buNone/>
            </a:pPr>
            <a:endParaRPr lang="en-US" sz="2800"/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blackWhite">
          <a:xfrm>
            <a:off x="0" y="6775450"/>
            <a:ext cx="9144000" cy="8255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56326" name="Picture 19" descr="DB2_tex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7963"/>
            <a:ext cx="91455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5855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328025" y="6624638"/>
            <a:ext cx="6731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1325F3-B234-AF4D-9B09-961FCCF81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35000"/>
            <a:ext cx="61737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455738"/>
            <a:ext cx="575786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6330" name="Group 24"/>
          <p:cNvGrpSpPr>
            <a:grpSpLocks/>
          </p:cNvGrpSpPr>
          <p:nvPr/>
        </p:nvGrpSpPr>
        <p:grpSpPr bwMode="auto">
          <a:xfrm>
            <a:off x="104775" y="144463"/>
            <a:ext cx="1438275" cy="168275"/>
            <a:chOff x="56" y="97"/>
            <a:chExt cx="807" cy="94"/>
          </a:xfrm>
        </p:grpSpPr>
        <p:sp>
          <p:nvSpPr>
            <p:cNvPr id="56332" name="Rectangle 15"/>
            <p:cNvSpPr>
              <a:spLocks noChangeArrowheads="1"/>
            </p:cNvSpPr>
            <p:nvPr userDrawn="1"/>
          </p:nvSpPr>
          <p:spPr bwMode="auto">
            <a:xfrm>
              <a:off x="56" y="97"/>
              <a:ext cx="807" cy="94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56333" name="Picture 21" descr="Information Management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17"/>
              <a:ext cx="68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6331" name="Object 29"/>
          <p:cNvGraphicFramePr>
            <a:graphicFrameLocks noChangeAspect="1"/>
          </p:cNvGraphicFramePr>
          <p:nvPr/>
        </p:nvGraphicFramePr>
        <p:xfrm>
          <a:off x="8340725" y="6107113"/>
          <a:ext cx="628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6" name="Photo Editor Photo" r:id="rId18" imgW="628571" imgH="304923" progId="MSPhotoEd.3">
                  <p:embed/>
                </p:oleObj>
              </mc:Choice>
              <mc:Fallback>
                <p:oleObj name="Photo Editor Photo" r:id="rId18" imgW="628571" imgH="304923" progId="MSPhotoEd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0725" y="6107113"/>
                        <a:ext cx="6286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6596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</p:sldLayoutIdLst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indent="-2270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682625" indent="-223838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912813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6pPr>
      <a:lvl7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7pPr>
      <a:lvl8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8pPr>
      <a:lvl9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1AB93B5-E55D-484A-B01C-E5FA5536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7" r:id="rId1"/>
    <p:sldLayoutId id="2147486598" r:id="rId2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2A08901-86B0-BB4B-8F00-57C0A2484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9" r:id="rId1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0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Text Placeholder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Gill Sans MT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Footer Placeholder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Gill Sans MT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Slide Number Placeholder 410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229350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AFCD519C-E05E-4248-8D51-3BFFC6722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3735" name="Rectangle 1030"/>
          <p:cNvSpPr>
            <a:spLocks noChangeArrowheads="1"/>
          </p:cNvSpPr>
          <p:nvPr/>
        </p:nvSpPr>
        <p:spPr bwMode="auto">
          <a:xfrm>
            <a:off x="457200" y="6457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73736" name="Rectangle 10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9800"/>
            <a:ext cx="2590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Rectangle 1032"/>
          <p:cNvSpPr>
            <a:spLocks noChangeArrowheads="1"/>
          </p:cNvSpPr>
          <p:nvPr/>
        </p:nvSpPr>
        <p:spPr bwMode="auto">
          <a:xfrm>
            <a:off x="3886200" y="5715000"/>
            <a:ext cx="2362200" cy="304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latin typeface="Gill Sans MT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0" r:id="rId1"/>
    <p:sldLayoutId id="2147486601" r:id="rId2"/>
    <p:sldLayoutId id="2147486602" r:id="rId3"/>
    <p:sldLayoutId id="2147486603" r:id="rId4"/>
    <p:sldLayoutId id="2147486604" r:id="rId5"/>
    <p:sldLayoutId id="2147486605" r:id="rId6"/>
    <p:sldLayoutId id="2147486606" r:id="rId7"/>
    <p:sldLayoutId id="2147486607" r:id="rId8"/>
    <p:sldLayoutId id="2147486608" r:id="rId9"/>
    <p:sldLayoutId id="2147486609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+mj-lt"/>
          <a:ea typeface="ＭＳ Ｐゴシック" charset="0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>
          <a:solidFill>
            <a:srgbClr val="EED7B8"/>
          </a:solidFill>
          <a:latin typeface="Gill Sans MT"/>
          <a:ea typeface="ＭＳ Ｐゴシック" charset="0"/>
          <a:cs typeface="Arial"/>
        </a:defRPr>
      </a:lvl5pPr>
      <a:lvl6pPr marL="4572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6pPr>
      <a:lvl7pPr marL="9144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7pPr>
      <a:lvl8pPr marL="13716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8pPr>
      <a:lvl9pPr marL="1828800" algn="l" fontAlgn="base">
        <a:spcBef>
          <a:spcPct val="0"/>
        </a:spcBef>
        <a:spcAft>
          <a:spcPct val="0"/>
        </a:spcAft>
        <a:defRPr sz="4800">
          <a:solidFill>
            <a:srgbClr val="EED7B8">
              <a:alpha val="100000"/>
            </a:srgbClr>
          </a:solidFill>
          <a:latin typeface="Gill Sans MT"/>
          <a:cs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36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32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800"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4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EED7B8"/>
        </a:buClr>
        <a:buFont typeface="Wingdings 3" charset="0"/>
        <a:buChar char="ê"/>
        <a:defRPr sz="24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6pPr>
      <a:lvl7pPr marL="29718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7pPr>
      <a:lvl8pPr marL="34290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8pPr>
      <a:lvl9pPr marL="3886200" indent="-228600" algn="l" fontAlgn="base">
        <a:spcBef>
          <a:spcPct val="20000"/>
        </a:spcBef>
        <a:spcAft>
          <a:spcPct val="0"/>
        </a:spcAft>
        <a:buClr>
          <a:srgbClr val="EED7B8">
            <a:alpha val="100000"/>
          </a:srgbClr>
        </a:buClr>
        <a:buFont typeface="Wingdings 3"/>
        <a:buChar char="ê"/>
        <a:defRPr sz="2400">
          <a:solidFill>
            <a:schemeClr val="bg1">
              <a:alpha val="100000"/>
            </a:schemeClr>
          </a:solidFill>
          <a:latin typeface="+mn-lt"/>
          <a:cs typeface="+mn-cs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-381000" y="1600200"/>
            <a:ext cx="944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3200" b="1" dirty="0" smtClean="0">
              <a:solidFill>
                <a:srgbClr val="161645"/>
              </a:solidFill>
              <a:latin typeface="Calibri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 dirty="0" smtClean="0">
                <a:solidFill>
                  <a:srgbClr val="161645"/>
                </a:solidFill>
                <a:latin typeface="Calibri" charset="0"/>
              </a:rPr>
              <a:t>Asynchrony, Concurrency, and Threads</a:t>
            </a:r>
            <a:endParaRPr lang="en-US" sz="3200" b="1" dirty="0">
              <a:solidFill>
                <a:srgbClr val="161645"/>
              </a:solidFill>
              <a:latin typeface="Calibri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52400" y="38100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Jeff Chase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Duke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Ideal event poll API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124200"/>
          </a:xfrm>
        </p:spPr>
        <p:txBody>
          <a:bodyPr/>
          <a:lstStyle/>
          <a:p>
            <a:pPr marL="0" indent="0">
              <a:buFont typeface="Times New Roman" charset="0"/>
              <a:buNone/>
              <a:defRPr/>
            </a:pPr>
            <a:r>
              <a:rPr lang="en-US" sz="2200" u="sng" dirty="0" smtClean="0">
                <a:latin typeface="Arial" charset="0"/>
                <a:ea typeface="ＭＳ Ｐゴシック" charset="0"/>
                <a:cs typeface="Arial" charset="0"/>
              </a:rPr>
              <a:t>Poll()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Arial" charset="0"/>
              </a:rPr>
              <a:t>Delivers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: returns exactly one event (message or notification), in its entirety, ready for service (dispatch).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36A6"/>
                </a:solidFill>
                <a:latin typeface="Arial" charset="0"/>
                <a:ea typeface="ＭＳ Ｐゴシック" charset="0"/>
                <a:cs typeface="Arial" charset="0"/>
              </a:rPr>
              <a:t>Idles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: Blocks </a:t>
            </a:r>
            <a:r>
              <a:rPr lang="en-US" sz="2200" dirty="0" err="1" smtClean="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iff</a:t>
            </a:r>
            <a:r>
              <a:rPr lang="en-US" sz="2200" dirty="0" smtClean="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there is no event ready for dispatch.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36A6"/>
                </a:solidFill>
                <a:latin typeface="Arial" charset="0"/>
                <a:ea typeface="ＭＳ Ｐゴシック" charset="0"/>
                <a:cs typeface="Arial" charset="0"/>
              </a:rPr>
              <a:t>Consumes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: returns each posted event at most once.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36A6"/>
                </a:solidFill>
                <a:latin typeface="Arial" charset="0"/>
                <a:ea typeface="ＭＳ Ｐゴシック" charset="0"/>
                <a:cs typeface="Arial" charset="0"/>
              </a:rPr>
              <a:t>Combines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: any of many kinds of events (a poll set) may be returned through a single call to poll.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36A6"/>
                </a:solidFill>
                <a:latin typeface="Arial" charset="0"/>
                <a:ea typeface="ＭＳ Ｐゴシック" charset="0"/>
                <a:cs typeface="Arial" charset="0"/>
              </a:rPr>
              <a:t>Synchronizes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</a:rPr>
              <a:t>: may be shared by multiple processes or threads (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  <a:sym typeface="Wingdings"/>
              </a:rPr>
              <a:t> handlers 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  <a:sym typeface="Wingdings"/>
              </a:rPr>
              <a:t>must be </a:t>
            </a:r>
            <a:r>
              <a:rPr lang="en-US" sz="2200" dirty="0" smtClean="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  <a:sym typeface="Wingdings"/>
              </a:rPr>
              <a:t>thread</a:t>
            </a:r>
            <a:r>
              <a:rPr lang="en-US" sz="2200" dirty="0" smtClean="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  <a:sym typeface="Wingdings"/>
              </a:rPr>
              <a:t>-safe </a:t>
            </a:r>
            <a:r>
              <a:rPr lang="en-US" sz="2200" dirty="0" smtClean="0">
                <a:latin typeface="Arial" charset="0"/>
                <a:ea typeface="ＭＳ Ｐゴシック" charset="0"/>
                <a:cs typeface="Arial" charset="0"/>
                <a:sym typeface="Wingdings"/>
              </a:rPr>
              <a:t>as well).</a:t>
            </a:r>
            <a:endParaRPr lang="en-US" sz="22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Font typeface="Times New Roman" charset="0"/>
              <a:buNone/>
              <a:defRPr/>
            </a:pPr>
            <a:endParaRPr lang="en-US" sz="2200" dirty="0" smtClean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26979" name="Group 1"/>
          <p:cNvGrpSpPr>
            <a:grpSpLocks/>
          </p:cNvGrpSpPr>
          <p:nvPr/>
        </p:nvGrpSpPr>
        <p:grpSpPr bwMode="auto">
          <a:xfrm>
            <a:off x="3733800" y="5181600"/>
            <a:ext cx="925513" cy="1371600"/>
            <a:chOff x="3733800" y="5181600"/>
            <a:chExt cx="925402" cy="1371600"/>
          </a:xfrm>
        </p:grpSpPr>
        <p:sp>
          <p:nvSpPr>
            <p:cNvPr id="127002" name="Rounded Rectangle 2"/>
            <p:cNvSpPr>
              <a:spLocks noChangeArrowheads="1"/>
            </p:cNvSpPr>
            <p:nvPr/>
          </p:nvSpPr>
          <p:spPr bwMode="auto">
            <a:xfrm>
              <a:off x="3848979" y="5181600"/>
              <a:ext cx="695044" cy="13716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27003" name="Group 5"/>
            <p:cNvGrpSpPr>
              <a:grpSpLocks/>
            </p:cNvGrpSpPr>
            <p:nvPr/>
          </p:nvGrpSpPr>
          <p:grpSpPr bwMode="auto">
            <a:xfrm>
              <a:off x="3733800" y="5369859"/>
              <a:ext cx="925402" cy="1021976"/>
              <a:chOff x="5285232" y="2438400"/>
              <a:chExt cx="1420368" cy="2895600"/>
            </a:xfrm>
          </p:grpSpPr>
          <p:sp>
            <p:nvSpPr>
              <p:cNvPr id="127004" name="Isosceles Triangle 3"/>
              <p:cNvSpPr>
                <a:spLocks noChangeArrowheads="1"/>
              </p:cNvSpPr>
              <p:nvPr/>
            </p:nvSpPr>
            <p:spPr bwMode="auto">
              <a:xfrm>
                <a:off x="6352032" y="2438400"/>
                <a:ext cx="353568" cy="3048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7005" name="Isosceles Triangle 4"/>
              <p:cNvSpPr>
                <a:spLocks noChangeArrowheads="1"/>
              </p:cNvSpPr>
              <p:nvPr/>
            </p:nvSpPr>
            <p:spPr bwMode="auto">
              <a:xfrm flipV="1">
                <a:off x="5285232" y="5029200"/>
                <a:ext cx="353568" cy="3048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26980" name="Group 6"/>
          <p:cNvGrpSpPr>
            <a:grpSpLocks/>
          </p:cNvGrpSpPr>
          <p:nvPr/>
        </p:nvGrpSpPr>
        <p:grpSpPr bwMode="auto">
          <a:xfrm flipH="1">
            <a:off x="2819400" y="5665788"/>
            <a:ext cx="1044575" cy="403225"/>
            <a:chOff x="1180" y="3423"/>
            <a:chExt cx="684" cy="256"/>
          </a:xfrm>
        </p:grpSpPr>
        <p:grpSp>
          <p:nvGrpSpPr>
            <p:cNvPr id="126995" name="Group 7"/>
            <p:cNvGrpSpPr>
              <a:grpSpLocks/>
            </p:cNvGrpSpPr>
            <p:nvPr/>
          </p:nvGrpSpPr>
          <p:grpSpPr bwMode="auto">
            <a:xfrm flipH="1">
              <a:off x="1465" y="3423"/>
              <a:ext cx="399" cy="256"/>
              <a:chOff x="3776" y="3429"/>
              <a:chExt cx="274" cy="109"/>
            </a:xfrm>
          </p:grpSpPr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28575" cmpd="sng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28575" cmpd="sng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1180" y="3549"/>
              <a:ext cx="285" cy="0"/>
            </a:xfrm>
            <a:prstGeom prst="line">
              <a:avLst/>
            </a:prstGeom>
            <a:noFill/>
            <a:ln w="28575" cmpd="sng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26981" name="Group 27"/>
          <p:cNvGrpSpPr>
            <a:grpSpLocks/>
          </p:cNvGrpSpPr>
          <p:nvPr/>
        </p:nvGrpSpPr>
        <p:grpSpPr bwMode="auto">
          <a:xfrm>
            <a:off x="5194300" y="5334000"/>
            <a:ext cx="520700" cy="509588"/>
            <a:chOff x="6858000" y="1905000"/>
            <a:chExt cx="673100" cy="658813"/>
          </a:xfrm>
        </p:grpSpPr>
        <p:sp>
          <p:nvSpPr>
            <p:cNvPr id="126992" name="Oval 20"/>
            <p:cNvSpPr>
              <a:spLocks noChangeArrowheads="1"/>
            </p:cNvSpPr>
            <p:nvPr/>
          </p:nvSpPr>
          <p:spPr bwMode="auto">
            <a:xfrm>
              <a:off x="6858000" y="1905000"/>
              <a:ext cx="673100" cy="65881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3" name="AutoShape 21"/>
            <p:cNvSpPr>
              <a:spLocks noChangeArrowheads="1"/>
            </p:cNvSpPr>
            <p:nvPr/>
          </p:nvSpPr>
          <p:spPr bwMode="auto">
            <a:xfrm flipH="1">
              <a:off x="7091363" y="2051050"/>
              <a:ext cx="230187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4" name="AutoShape 22"/>
            <p:cNvSpPr>
              <a:spLocks noChangeArrowheads="1"/>
            </p:cNvSpPr>
            <p:nvPr/>
          </p:nvSpPr>
          <p:spPr bwMode="auto">
            <a:xfrm rot="-8460389">
              <a:off x="6888163" y="1992313"/>
              <a:ext cx="79375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6982" name="Group 31"/>
          <p:cNvGrpSpPr>
            <a:grpSpLocks/>
          </p:cNvGrpSpPr>
          <p:nvPr/>
        </p:nvGrpSpPr>
        <p:grpSpPr bwMode="auto">
          <a:xfrm>
            <a:off x="5194300" y="5891213"/>
            <a:ext cx="519113" cy="509587"/>
            <a:chOff x="7634288" y="2541587"/>
            <a:chExt cx="671512" cy="658813"/>
          </a:xfrm>
        </p:grpSpPr>
        <p:sp>
          <p:nvSpPr>
            <p:cNvPr id="126989" name="Oval 24"/>
            <p:cNvSpPr>
              <a:spLocks noChangeArrowheads="1"/>
            </p:cNvSpPr>
            <p:nvPr/>
          </p:nvSpPr>
          <p:spPr bwMode="auto">
            <a:xfrm>
              <a:off x="7634288" y="2541587"/>
              <a:ext cx="671512" cy="658813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0" name="AutoShape 25"/>
            <p:cNvSpPr>
              <a:spLocks noChangeArrowheads="1"/>
            </p:cNvSpPr>
            <p:nvPr/>
          </p:nvSpPr>
          <p:spPr bwMode="auto">
            <a:xfrm flipH="1">
              <a:off x="7867650" y="2687637"/>
              <a:ext cx="230188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1" name="AutoShape 26"/>
            <p:cNvSpPr>
              <a:spLocks noChangeArrowheads="1"/>
            </p:cNvSpPr>
            <p:nvPr/>
          </p:nvSpPr>
          <p:spPr bwMode="auto">
            <a:xfrm rot="-8460389">
              <a:off x="7662863" y="2628900"/>
              <a:ext cx="80962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83" name="Freeform 19"/>
          <p:cNvSpPr>
            <a:spLocks/>
          </p:cNvSpPr>
          <p:nvPr/>
        </p:nvSpPr>
        <p:spPr bwMode="auto">
          <a:xfrm>
            <a:off x="6329363" y="5334000"/>
            <a:ext cx="452437" cy="260350"/>
          </a:xfrm>
          <a:custGeom>
            <a:avLst/>
            <a:gdLst>
              <a:gd name="T0" fmla="*/ 2147483647 w 302"/>
              <a:gd name="T1" fmla="*/ 0 h 169"/>
              <a:gd name="T2" fmla="*/ 0 w 302"/>
              <a:gd name="T3" fmla="*/ 0 h 169"/>
              <a:gd name="T4" fmla="*/ 2147483647 w 302"/>
              <a:gd name="T5" fmla="*/ 2147483647 h 169"/>
              <a:gd name="T6" fmla="*/ 0 w 302"/>
              <a:gd name="T7" fmla="*/ 2147483647 h 169"/>
              <a:gd name="T8" fmla="*/ 2147483647 w 302"/>
              <a:gd name="T9" fmla="*/ 2147483647 h 169"/>
              <a:gd name="T10" fmla="*/ 2147483647 w 302"/>
              <a:gd name="T11" fmla="*/ 2147483647 h 169"/>
              <a:gd name="T12" fmla="*/ 2147483647 w 302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169">
                <a:moveTo>
                  <a:pt x="226" y="0"/>
                </a:moveTo>
                <a:lnTo>
                  <a:pt x="0" y="0"/>
                </a:lnTo>
                <a:lnTo>
                  <a:pt x="76" y="85"/>
                </a:lnTo>
                <a:lnTo>
                  <a:pt x="0" y="169"/>
                </a:lnTo>
                <a:lnTo>
                  <a:pt x="226" y="169"/>
                </a:lnTo>
                <a:lnTo>
                  <a:pt x="302" y="85"/>
                </a:lnTo>
                <a:lnTo>
                  <a:pt x="226" y="0"/>
                </a:lnTo>
                <a:close/>
              </a:path>
            </a:pathLst>
          </a:cu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Freeform 19"/>
          <p:cNvSpPr>
            <a:spLocks/>
          </p:cNvSpPr>
          <p:nvPr/>
        </p:nvSpPr>
        <p:spPr bwMode="auto">
          <a:xfrm>
            <a:off x="6329363" y="5726113"/>
            <a:ext cx="452437" cy="260350"/>
          </a:xfrm>
          <a:custGeom>
            <a:avLst/>
            <a:gdLst>
              <a:gd name="T0" fmla="*/ 2147483647 w 302"/>
              <a:gd name="T1" fmla="*/ 0 h 169"/>
              <a:gd name="T2" fmla="*/ 0 w 302"/>
              <a:gd name="T3" fmla="*/ 0 h 169"/>
              <a:gd name="T4" fmla="*/ 2147483647 w 302"/>
              <a:gd name="T5" fmla="*/ 2147483647 h 169"/>
              <a:gd name="T6" fmla="*/ 0 w 302"/>
              <a:gd name="T7" fmla="*/ 2147483647 h 169"/>
              <a:gd name="T8" fmla="*/ 2147483647 w 302"/>
              <a:gd name="T9" fmla="*/ 2147483647 h 169"/>
              <a:gd name="T10" fmla="*/ 2147483647 w 302"/>
              <a:gd name="T11" fmla="*/ 2147483647 h 169"/>
              <a:gd name="T12" fmla="*/ 2147483647 w 302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169">
                <a:moveTo>
                  <a:pt x="226" y="0"/>
                </a:moveTo>
                <a:lnTo>
                  <a:pt x="0" y="0"/>
                </a:lnTo>
                <a:lnTo>
                  <a:pt x="76" y="85"/>
                </a:lnTo>
                <a:lnTo>
                  <a:pt x="0" y="169"/>
                </a:lnTo>
                <a:lnTo>
                  <a:pt x="226" y="169"/>
                </a:lnTo>
                <a:lnTo>
                  <a:pt x="302" y="85"/>
                </a:lnTo>
                <a:lnTo>
                  <a:pt x="226" y="0"/>
                </a:lnTo>
                <a:close/>
              </a:path>
            </a:pathLst>
          </a:cu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5" name="Freeform 19"/>
          <p:cNvSpPr>
            <a:spLocks/>
          </p:cNvSpPr>
          <p:nvPr/>
        </p:nvSpPr>
        <p:spPr bwMode="auto">
          <a:xfrm>
            <a:off x="6329363" y="6116638"/>
            <a:ext cx="452437" cy="260350"/>
          </a:xfrm>
          <a:custGeom>
            <a:avLst/>
            <a:gdLst>
              <a:gd name="T0" fmla="*/ 2147483647 w 302"/>
              <a:gd name="T1" fmla="*/ 0 h 169"/>
              <a:gd name="T2" fmla="*/ 0 w 302"/>
              <a:gd name="T3" fmla="*/ 0 h 169"/>
              <a:gd name="T4" fmla="*/ 2147483647 w 302"/>
              <a:gd name="T5" fmla="*/ 2147483647 h 169"/>
              <a:gd name="T6" fmla="*/ 0 w 302"/>
              <a:gd name="T7" fmla="*/ 2147483647 h 169"/>
              <a:gd name="T8" fmla="*/ 2147483647 w 302"/>
              <a:gd name="T9" fmla="*/ 2147483647 h 169"/>
              <a:gd name="T10" fmla="*/ 2147483647 w 302"/>
              <a:gd name="T11" fmla="*/ 2147483647 h 169"/>
              <a:gd name="T12" fmla="*/ 2147483647 w 302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169">
                <a:moveTo>
                  <a:pt x="226" y="0"/>
                </a:moveTo>
                <a:lnTo>
                  <a:pt x="0" y="0"/>
                </a:lnTo>
                <a:lnTo>
                  <a:pt x="76" y="85"/>
                </a:lnTo>
                <a:lnTo>
                  <a:pt x="0" y="169"/>
                </a:lnTo>
                <a:lnTo>
                  <a:pt x="226" y="169"/>
                </a:lnTo>
                <a:lnTo>
                  <a:pt x="302" y="85"/>
                </a:lnTo>
                <a:lnTo>
                  <a:pt x="226" y="0"/>
                </a:lnTo>
                <a:close/>
              </a:path>
            </a:pathLst>
          </a:cu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Rectangle 70"/>
          <p:cNvSpPr>
            <a:spLocks noChangeArrowheads="1"/>
          </p:cNvSpPr>
          <p:nvPr/>
        </p:nvSpPr>
        <p:spPr bwMode="auto">
          <a:xfrm>
            <a:off x="2362200" y="5715000"/>
            <a:ext cx="228600" cy="228600"/>
          </a:xfrm>
          <a:prstGeom prst="rect">
            <a:avLst/>
          </a:pr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7" name="Rectangle 70"/>
          <p:cNvSpPr>
            <a:spLocks noChangeArrowheads="1"/>
          </p:cNvSpPr>
          <p:nvPr/>
        </p:nvSpPr>
        <p:spPr bwMode="auto">
          <a:xfrm>
            <a:off x="2057400" y="5715000"/>
            <a:ext cx="228600" cy="228600"/>
          </a:xfrm>
          <a:prstGeom prst="rect">
            <a:avLst/>
          </a:pr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8" name="Rectangle 70"/>
          <p:cNvSpPr>
            <a:spLocks noChangeArrowheads="1"/>
          </p:cNvSpPr>
          <p:nvPr/>
        </p:nvSpPr>
        <p:spPr bwMode="auto">
          <a:xfrm>
            <a:off x="1752600" y="5715000"/>
            <a:ext cx="228600" cy="228600"/>
          </a:xfrm>
          <a:prstGeom prst="rect">
            <a:avLst/>
          </a:pr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Handling a </a:t>
            </a:r>
            <a:r>
              <a:rPr lang="en-US" dirty="0" smtClean="0">
                <a:latin typeface="Arial" charset="0"/>
                <a:ea typeface="ＭＳ Ｐゴシック" charset="0"/>
              </a:rPr>
              <a:t>Web request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3505200" y="16764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Accept Client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Connection</a:t>
            </a:r>
          </a:p>
        </p:txBody>
      </p:sp>
      <p:sp>
        <p:nvSpPr>
          <p:cNvPr id="132099" name="Rectangle 5"/>
          <p:cNvSpPr>
            <a:spLocks noChangeArrowheads="1"/>
          </p:cNvSpPr>
          <p:nvPr/>
        </p:nvSpPr>
        <p:spPr bwMode="auto">
          <a:xfrm>
            <a:off x="3505200" y="26670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Read HTTP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Request Header</a:t>
            </a:r>
          </a:p>
        </p:txBody>
      </p:sp>
      <p:sp>
        <p:nvSpPr>
          <p:cNvPr id="132100" name="Rectangle 6"/>
          <p:cNvSpPr>
            <a:spLocks noChangeArrowheads="1"/>
          </p:cNvSpPr>
          <p:nvPr/>
        </p:nvSpPr>
        <p:spPr bwMode="auto">
          <a:xfrm>
            <a:off x="3505200" y="36576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Find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32101" name="Rectangle 7"/>
          <p:cNvSpPr>
            <a:spLocks noChangeArrowheads="1"/>
          </p:cNvSpPr>
          <p:nvPr/>
        </p:nvSpPr>
        <p:spPr bwMode="auto">
          <a:xfrm>
            <a:off x="3505200" y="46482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Send HTTP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Response Header</a:t>
            </a:r>
          </a:p>
        </p:txBody>
      </p:sp>
      <p:sp>
        <p:nvSpPr>
          <p:cNvPr id="132102" name="Rectangle 8"/>
          <p:cNvSpPr>
            <a:spLocks noChangeArrowheads="1"/>
          </p:cNvSpPr>
          <p:nvPr/>
        </p:nvSpPr>
        <p:spPr bwMode="auto">
          <a:xfrm>
            <a:off x="3505200" y="52578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Read File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Send Data</a:t>
            </a:r>
          </a:p>
        </p:txBody>
      </p:sp>
      <p:sp>
        <p:nvSpPr>
          <p:cNvPr id="132103" name="Line 9"/>
          <p:cNvSpPr>
            <a:spLocks noChangeShapeType="1"/>
          </p:cNvSpPr>
          <p:nvPr/>
        </p:nvSpPr>
        <p:spPr bwMode="auto">
          <a:xfrm>
            <a:off x="4495800" y="1219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Line 10"/>
          <p:cNvSpPr>
            <a:spLocks noChangeShapeType="1"/>
          </p:cNvSpPr>
          <p:nvPr/>
        </p:nvSpPr>
        <p:spPr bwMode="auto">
          <a:xfrm>
            <a:off x="4495800" y="2286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Line 11"/>
          <p:cNvSpPr>
            <a:spLocks noChangeShapeType="1"/>
          </p:cNvSpPr>
          <p:nvPr/>
        </p:nvSpPr>
        <p:spPr bwMode="auto">
          <a:xfrm>
            <a:off x="4495800" y="3276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Line 12"/>
          <p:cNvSpPr>
            <a:spLocks noChangeShapeType="1"/>
          </p:cNvSpPr>
          <p:nvPr/>
        </p:nvSpPr>
        <p:spPr bwMode="auto">
          <a:xfrm>
            <a:off x="44958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Line 13"/>
          <p:cNvSpPr>
            <a:spLocks noChangeShapeType="1"/>
          </p:cNvSpPr>
          <p:nvPr/>
        </p:nvSpPr>
        <p:spPr bwMode="auto">
          <a:xfrm>
            <a:off x="4495800" y="5867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Freeform 14"/>
          <p:cNvSpPr>
            <a:spLocks/>
          </p:cNvSpPr>
          <p:nvPr/>
        </p:nvSpPr>
        <p:spPr bwMode="auto">
          <a:xfrm>
            <a:off x="5562600" y="5334000"/>
            <a:ext cx="762000" cy="457200"/>
          </a:xfrm>
          <a:custGeom>
            <a:avLst/>
            <a:gdLst>
              <a:gd name="T0" fmla="*/ 0 w 480"/>
              <a:gd name="T1" fmla="*/ 725805000 h 288"/>
              <a:gd name="T2" fmla="*/ 1209675000 w 480"/>
              <a:gd name="T3" fmla="*/ 725805000 h 288"/>
              <a:gd name="T4" fmla="*/ 1209675000 w 480"/>
              <a:gd name="T5" fmla="*/ 0 h 288"/>
              <a:gd name="T6" fmla="*/ 0 w 480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88"/>
              <a:gd name="T14" fmla="*/ 480 w 48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88">
                <a:moveTo>
                  <a:pt x="0" y="288"/>
                </a:moveTo>
                <a:lnTo>
                  <a:pt x="480" y="288"/>
                </a:ln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Line 16"/>
          <p:cNvSpPr>
            <a:spLocks noChangeShapeType="1"/>
          </p:cNvSpPr>
          <p:nvPr/>
        </p:nvSpPr>
        <p:spPr bwMode="auto">
          <a:xfrm flipH="1">
            <a:off x="5638800" y="3581400"/>
            <a:ext cx="914400" cy="3810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Line 17"/>
          <p:cNvSpPr>
            <a:spLocks noChangeShapeType="1"/>
          </p:cNvSpPr>
          <p:nvPr/>
        </p:nvSpPr>
        <p:spPr bwMode="auto">
          <a:xfrm flipH="1">
            <a:off x="5715000" y="3810000"/>
            <a:ext cx="838200" cy="13716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Line 19"/>
          <p:cNvSpPr>
            <a:spLocks noChangeShapeType="1"/>
          </p:cNvSpPr>
          <p:nvPr/>
        </p:nvSpPr>
        <p:spPr bwMode="auto">
          <a:xfrm flipV="1">
            <a:off x="2286000" y="2057400"/>
            <a:ext cx="1066800" cy="14478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Line 20"/>
          <p:cNvSpPr>
            <a:spLocks noChangeShapeType="1"/>
          </p:cNvSpPr>
          <p:nvPr/>
        </p:nvSpPr>
        <p:spPr bwMode="auto">
          <a:xfrm flipV="1">
            <a:off x="2286000" y="2895600"/>
            <a:ext cx="1066800" cy="7620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Line 21"/>
          <p:cNvSpPr>
            <a:spLocks noChangeShapeType="1"/>
          </p:cNvSpPr>
          <p:nvPr/>
        </p:nvSpPr>
        <p:spPr bwMode="auto">
          <a:xfrm>
            <a:off x="2286000" y="3886200"/>
            <a:ext cx="1066800" cy="12954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Rectangle 22"/>
          <p:cNvSpPr>
            <a:spLocks noChangeArrowheads="1"/>
          </p:cNvSpPr>
          <p:nvPr/>
        </p:nvSpPr>
        <p:spPr bwMode="auto">
          <a:xfrm>
            <a:off x="6553200" y="3048000"/>
            <a:ext cx="1558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660066"/>
                </a:solidFill>
              </a:rPr>
              <a:t>may block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waiting on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disk I/O</a:t>
            </a:r>
          </a:p>
        </p:txBody>
      </p:sp>
      <p:sp>
        <p:nvSpPr>
          <p:cNvPr id="132115" name="Rectangle 23"/>
          <p:cNvSpPr>
            <a:spLocks noChangeArrowheads="1"/>
          </p:cNvSpPr>
          <p:nvPr/>
        </p:nvSpPr>
        <p:spPr bwMode="auto">
          <a:xfrm>
            <a:off x="533400" y="6248400"/>
            <a:ext cx="800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660066"/>
                </a:solidFill>
              </a:rPr>
              <a:t>Where should we use asynchronous events vs. blocking?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32116" name="Rectangle 18"/>
          <p:cNvSpPr>
            <a:spLocks noChangeArrowheads="1"/>
          </p:cNvSpPr>
          <p:nvPr/>
        </p:nvSpPr>
        <p:spPr bwMode="auto">
          <a:xfrm>
            <a:off x="690563" y="3124200"/>
            <a:ext cx="1558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660066"/>
                </a:solidFill>
              </a:rPr>
              <a:t>may block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waiting on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7565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5" name="Group 22"/>
          <p:cNvGrpSpPr>
            <a:grpSpLocks noChangeAspect="1"/>
          </p:cNvGrpSpPr>
          <p:nvPr/>
        </p:nvGrpSpPr>
        <p:grpSpPr bwMode="auto">
          <a:xfrm>
            <a:off x="381000" y="3030538"/>
            <a:ext cx="3352800" cy="2074862"/>
            <a:chOff x="2496" y="1435"/>
            <a:chExt cx="1394" cy="952"/>
          </a:xfrm>
        </p:grpSpPr>
        <p:sp>
          <p:nvSpPr>
            <p:cNvPr id="108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496" y="1435"/>
              <a:ext cx="1394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24"/>
            <p:cNvSpPr>
              <a:spLocks/>
            </p:cNvSpPr>
            <p:nvPr/>
          </p:nvSpPr>
          <p:spPr bwMode="auto">
            <a:xfrm>
              <a:off x="2513" y="1440"/>
              <a:ext cx="1362" cy="938"/>
            </a:xfrm>
            <a:custGeom>
              <a:avLst/>
              <a:gdLst>
                <a:gd name="T0" fmla="*/ 13 w 1892"/>
                <a:gd name="T1" fmla="*/ 84 h 1303"/>
                <a:gd name="T2" fmla="*/ 12 w 1892"/>
                <a:gd name="T3" fmla="*/ 122 h 1303"/>
                <a:gd name="T4" fmla="*/ 29 w 1892"/>
                <a:gd name="T5" fmla="*/ 130 h 1303"/>
                <a:gd name="T6" fmla="*/ 67 w 1892"/>
                <a:gd name="T7" fmla="*/ 163 h 1303"/>
                <a:gd name="T8" fmla="*/ 89 w 1892"/>
                <a:gd name="T9" fmla="*/ 158 h 1303"/>
                <a:gd name="T10" fmla="*/ 142 w 1892"/>
                <a:gd name="T11" fmla="*/ 173 h 1303"/>
                <a:gd name="T12" fmla="*/ 158 w 1892"/>
                <a:gd name="T13" fmla="*/ 161 h 1303"/>
                <a:gd name="T14" fmla="*/ 224 w 1892"/>
                <a:gd name="T15" fmla="*/ 150 h 1303"/>
                <a:gd name="T16" fmla="*/ 232 w 1892"/>
                <a:gd name="T17" fmla="*/ 128 h 1303"/>
                <a:gd name="T18" fmla="*/ 259 w 1892"/>
                <a:gd name="T19" fmla="*/ 91 h 1303"/>
                <a:gd name="T20" fmla="*/ 248 w 1892"/>
                <a:gd name="T21" fmla="*/ 76 h 1303"/>
                <a:gd name="T22" fmla="*/ 241 w 1892"/>
                <a:gd name="T23" fmla="*/ 43 h 1303"/>
                <a:gd name="T24" fmla="*/ 226 w 1892"/>
                <a:gd name="T25" fmla="*/ 38 h 1303"/>
                <a:gd name="T26" fmla="*/ 166 w 1892"/>
                <a:gd name="T27" fmla="*/ 12 h 1303"/>
                <a:gd name="T28" fmla="*/ 142 w 1892"/>
                <a:gd name="T29" fmla="*/ 25 h 1303"/>
                <a:gd name="T30" fmla="*/ 75 w 1892"/>
                <a:gd name="T31" fmla="*/ 12 h 1303"/>
                <a:gd name="T32" fmla="*/ 57 w 1892"/>
                <a:gd name="T33" fmla="*/ 29 h 1303"/>
                <a:gd name="T34" fmla="*/ 9 w 1892"/>
                <a:gd name="T35" fmla="*/ 63 h 1303"/>
                <a:gd name="T36" fmla="*/ 13 w 1892"/>
                <a:gd name="T37" fmla="*/ 84 h 13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2"/>
                <a:gd name="T58" fmla="*/ 0 h 1303"/>
                <a:gd name="T59" fmla="*/ 1892 w 1892"/>
                <a:gd name="T60" fmla="*/ 1303 h 13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2" h="1303">
                  <a:moveTo>
                    <a:pt x="94" y="604"/>
                  </a:moveTo>
                  <a:cubicBezTo>
                    <a:pt x="2" y="678"/>
                    <a:pt x="0" y="799"/>
                    <a:pt x="88" y="876"/>
                  </a:cubicBezTo>
                  <a:cubicBezTo>
                    <a:pt x="120" y="903"/>
                    <a:pt x="160" y="922"/>
                    <a:pt x="205" y="930"/>
                  </a:cubicBezTo>
                  <a:cubicBezTo>
                    <a:pt x="201" y="1059"/>
                    <a:pt x="324" y="1167"/>
                    <a:pt x="479" y="1170"/>
                  </a:cubicBezTo>
                  <a:cubicBezTo>
                    <a:pt x="535" y="1171"/>
                    <a:pt x="590" y="1159"/>
                    <a:pt x="637" y="1134"/>
                  </a:cubicBezTo>
                  <a:cubicBezTo>
                    <a:pt x="704" y="1252"/>
                    <a:pt x="873" y="1303"/>
                    <a:pt x="1015" y="1247"/>
                  </a:cubicBezTo>
                  <a:cubicBezTo>
                    <a:pt x="1066" y="1226"/>
                    <a:pt x="1109" y="1194"/>
                    <a:pt x="1138" y="1154"/>
                  </a:cubicBezTo>
                  <a:cubicBezTo>
                    <a:pt x="1294" y="1240"/>
                    <a:pt x="1503" y="1205"/>
                    <a:pt x="1607" y="1075"/>
                  </a:cubicBezTo>
                  <a:cubicBezTo>
                    <a:pt x="1644" y="1028"/>
                    <a:pt x="1664" y="974"/>
                    <a:pt x="1663" y="918"/>
                  </a:cubicBezTo>
                  <a:cubicBezTo>
                    <a:pt x="1804" y="891"/>
                    <a:pt x="1892" y="774"/>
                    <a:pt x="1860" y="657"/>
                  </a:cubicBezTo>
                  <a:cubicBezTo>
                    <a:pt x="1849" y="615"/>
                    <a:pt x="1822" y="576"/>
                    <a:pt x="1785" y="547"/>
                  </a:cubicBezTo>
                  <a:cubicBezTo>
                    <a:pt x="1850" y="470"/>
                    <a:pt x="1829" y="363"/>
                    <a:pt x="1736" y="309"/>
                  </a:cubicBezTo>
                  <a:cubicBezTo>
                    <a:pt x="1703" y="289"/>
                    <a:pt x="1664" y="278"/>
                    <a:pt x="1623" y="277"/>
                  </a:cubicBezTo>
                  <a:cubicBezTo>
                    <a:pt x="1567" y="123"/>
                    <a:pt x="1372" y="35"/>
                    <a:pt x="1187" y="82"/>
                  </a:cubicBezTo>
                  <a:cubicBezTo>
                    <a:pt x="1120" y="98"/>
                    <a:pt x="1061" y="131"/>
                    <a:pt x="1017" y="176"/>
                  </a:cubicBezTo>
                  <a:cubicBezTo>
                    <a:pt x="916" y="41"/>
                    <a:pt x="704" y="0"/>
                    <a:pt x="542" y="84"/>
                  </a:cubicBezTo>
                  <a:cubicBezTo>
                    <a:pt x="484" y="114"/>
                    <a:pt x="438" y="158"/>
                    <a:pt x="410" y="210"/>
                  </a:cubicBezTo>
                  <a:cubicBezTo>
                    <a:pt x="233" y="195"/>
                    <a:pt x="75" y="303"/>
                    <a:pt x="57" y="451"/>
                  </a:cubicBezTo>
                  <a:cubicBezTo>
                    <a:pt x="51" y="504"/>
                    <a:pt x="64" y="557"/>
                    <a:pt x="94" y="604"/>
                  </a:cubicBezTo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Freeform 25"/>
            <p:cNvSpPr>
              <a:spLocks/>
            </p:cNvSpPr>
            <p:nvPr/>
          </p:nvSpPr>
          <p:spPr bwMode="auto">
            <a:xfrm>
              <a:off x="2513" y="1440"/>
              <a:ext cx="1362" cy="938"/>
            </a:xfrm>
            <a:custGeom>
              <a:avLst/>
              <a:gdLst>
                <a:gd name="T0" fmla="*/ 68 w 1362"/>
                <a:gd name="T1" fmla="*/ 435 h 938"/>
                <a:gd name="T2" fmla="*/ 64 w 1362"/>
                <a:gd name="T3" fmla="*/ 630 h 938"/>
                <a:gd name="T4" fmla="*/ 148 w 1362"/>
                <a:gd name="T5" fmla="*/ 669 h 938"/>
                <a:gd name="T6" fmla="*/ 345 w 1362"/>
                <a:gd name="T7" fmla="*/ 842 h 938"/>
                <a:gd name="T8" fmla="*/ 459 w 1362"/>
                <a:gd name="T9" fmla="*/ 816 h 938"/>
                <a:gd name="T10" fmla="*/ 731 w 1362"/>
                <a:gd name="T11" fmla="*/ 897 h 938"/>
                <a:gd name="T12" fmla="*/ 819 w 1362"/>
                <a:gd name="T13" fmla="*/ 830 h 938"/>
                <a:gd name="T14" fmla="*/ 1157 w 1362"/>
                <a:gd name="T15" fmla="*/ 774 h 938"/>
                <a:gd name="T16" fmla="*/ 1197 w 1362"/>
                <a:gd name="T17" fmla="*/ 661 h 938"/>
                <a:gd name="T18" fmla="*/ 1339 w 1362"/>
                <a:gd name="T19" fmla="*/ 473 h 938"/>
                <a:gd name="T20" fmla="*/ 1285 w 1362"/>
                <a:gd name="T21" fmla="*/ 394 h 938"/>
                <a:gd name="T22" fmla="*/ 1249 w 1362"/>
                <a:gd name="T23" fmla="*/ 222 h 938"/>
                <a:gd name="T24" fmla="*/ 1168 w 1362"/>
                <a:gd name="T25" fmla="*/ 199 h 938"/>
                <a:gd name="T26" fmla="*/ 854 w 1362"/>
                <a:gd name="T27" fmla="*/ 59 h 938"/>
                <a:gd name="T28" fmla="*/ 732 w 1362"/>
                <a:gd name="T29" fmla="*/ 127 h 938"/>
                <a:gd name="T30" fmla="*/ 390 w 1362"/>
                <a:gd name="T31" fmla="*/ 60 h 938"/>
                <a:gd name="T32" fmla="*/ 295 w 1362"/>
                <a:gd name="T33" fmla="*/ 151 h 938"/>
                <a:gd name="T34" fmla="*/ 41 w 1362"/>
                <a:gd name="T35" fmla="*/ 325 h 938"/>
                <a:gd name="T36" fmla="*/ 68 w 1362"/>
                <a:gd name="T37" fmla="*/ 435 h 9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2"/>
                <a:gd name="T58" fmla="*/ 0 h 938"/>
                <a:gd name="T59" fmla="*/ 1362 w 1362"/>
                <a:gd name="T60" fmla="*/ 938 h 9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2" h="938">
                  <a:moveTo>
                    <a:pt x="68" y="435"/>
                  </a:moveTo>
                  <a:cubicBezTo>
                    <a:pt x="2" y="488"/>
                    <a:pt x="0" y="575"/>
                    <a:pt x="64" y="630"/>
                  </a:cubicBezTo>
                  <a:cubicBezTo>
                    <a:pt x="87" y="650"/>
                    <a:pt x="115" y="663"/>
                    <a:pt x="148" y="669"/>
                  </a:cubicBezTo>
                  <a:cubicBezTo>
                    <a:pt x="145" y="762"/>
                    <a:pt x="233" y="840"/>
                    <a:pt x="345" y="842"/>
                  </a:cubicBezTo>
                  <a:cubicBezTo>
                    <a:pt x="385" y="843"/>
                    <a:pt x="425" y="834"/>
                    <a:pt x="459" y="816"/>
                  </a:cubicBezTo>
                  <a:cubicBezTo>
                    <a:pt x="507" y="901"/>
                    <a:pt x="628" y="938"/>
                    <a:pt x="731" y="897"/>
                  </a:cubicBezTo>
                  <a:cubicBezTo>
                    <a:pt x="767" y="882"/>
                    <a:pt x="798" y="859"/>
                    <a:pt x="819" y="830"/>
                  </a:cubicBezTo>
                  <a:cubicBezTo>
                    <a:pt x="931" y="892"/>
                    <a:pt x="1082" y="867"/>
                    <a:pt x="1157" y="774"/>
                  </a:cubicBezTo>
                  <a:cubicBezTo>
                    <a:pt x="1183" y="740"/>
                    <a:pt x="1198" y="701"/>
                    <a:pt x="1197" y="661"/>
                  </a:cubicBezTo>
                  <a:cubicBezTo>
                    <a:pt x="1298" y="641"/>
                    <a:pt x="1362" y="557"/>
                    <a:pt x="1339" y="473"/>
                  </a:cubicBezTo>
                  <a:cubicBezTo>
                    <a:pt x="1331" y="443"/>
                    <a:pt x="1311" y="415"/>
                    <a:pt x="1285" y="394"/>
                  </a:cubicBezTo>
                  <a:cubicBezTo>
                    <a:pt x="1331" y="338"/>
                    <a:pt x="1316" y="261"/>
                    <a:pt x="1249" y="222"/>
                  </a:cubicBezTo>
                  <a:cubicBezTo>
                    <a:pt x="1226" y="208"/>
                    <a:pt x="1198" y="200"/>
                    <a:pt x="1168" y="199"/>
                  </a:cubicBezTo>
                  <a:cubicBezTo>
                    <a:pt x="1128" y="89"/>
                    <a:pt x="987" y="25"/>
                    <a:pt x="854" y="59"/>
                  </a:cubicBezTo>
                  <a:cubicBezTo>
                    <a:pt x="806" y="71"/>
                    <a:pt x="764" y="94"/>
                    <a:pt x="732" y="127"/>
                  </a:cubicBezTo>
                  <a:cubicBezTo>
                    <a:pt x="659" y="30"/>
                    <a:pt x="507" y="0"/>
                    <a:pt x="390" y="60"/>
                  </a:cubicBezTo>
                  <a:cubicBezTo>
                    <a:pt x="349" y="82"/>
                    <a:pt x="315" y="114"/>
                    <a:pt x="295" y="151"/>
                  </a:cubicBezTo>
                  <a:cubicBezTo>
                    <a:pt x="168" y="140"/>
                    <a:pt x="54" y="218"/>
                    <a:pt x="41" y="325"/>
                  </a:cubicBezTo>
                  <a:cubicBezTo>
                    <a:pt x="37" y="363"/>
                    <a:pt x="46" y="401"/>
                    <a:pt x="68" y="435"/>
                  </a:cubicBezTo>
                </a:path>
              </a:pathLst>
            </a:custGeom>
            <a:noFill/>
            <a:ln w="523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3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Multi-programmed server: idealized</a:t>
            </a:r>
          </a:p>
        </p:txBody>
      </p:sp>
      <p:grpSp>
        <p:nvGrpSpPr>
          <p:cNvPr id="118787" name="Group 77"/>
          <p:cNvGrpSpPr>
            <a:grpSpLocks/>
          </p:cNvGrpSpPr>
          <p:nvPr/>
        </p:nvGrpSpPr>
        <p:grpSpPr bwMode="auto">
          <a:xfrm>
            <a:off x="7620000" y="1676400"/>
            <a:ext cx="685800" cy="661988"/>
            <a:chOff x="6858000" y="1905000"/>
            <a:chExt cx="673100" cy="658813"/>
          </a:xfrm>
        </p:grpSpPr>
        <p:sp>
          <p:nvSpPr>
            <p:cNvPr id="118847" name="Oval 20"/>
            <p:cNvSpPr>
              <a:spLocks noChangeArrowheads="1"/>
            </p:cNvSpPr>
            <p:nvPr/>
          </p:nvSpPr>
          <p:spPr bwMode="auto">
            <a:xfrm>
              <a:off x="6858000" y="1905000"/>
              <a:ext cx="673100" cy="65881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8" name="AutoShape 21"/>
            <p:cNvSpPr>
              <a:spLocks noChangeArrowheads="1"/>
            </p:cNvSpPr>
            <p:nvPr/>
          </p:nvSpPr>
          <p:spPr bwMode="auto">
            <a:xfrm flipH="1">
              <a:off x="7091363" y="2051050"/>
              <a:ext cx="230187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9" name="AutoShape 22"/>
            <p:cNvSpPr>
              <a:spLocks noChangeArrowheads="1"/>
            </p:cNvSpPr>
            <p:nvPr/>
          </p:nvSpPr>
          <p:spPr bwMode="auto">
            <a:xfrm rot="-8460389">
              <a:off x="6888163" y="1992313"/>
              <a:ext cx="79375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788" name="Group 81"/>
          <p:cNvGrpSpPr>
            <a:grpSpLocks/>
          </p:cNvGrpSpPr>
          <p:nvPr/>
        </p:nvGrpSpPr>
        <p:grpSpPr bwMode="auto">
          <a:xfrm>
            <a:off x="7543800" y="3657600"/>
            <a:ext cx="684213" cy="661988"/>
            <a:chOff x="7634288" y="2541587"/>
            <a:chExt cx="671512" cy="658813"/>
          </a:xfrm>
        </p:grpSpPr>
        <p:sp>
          <p:nvSpPr>
            <p:cNvPr id="118844" name="Oval 24"/>
            <p:cNvSpPr>
              <a:spLocks noChangeArrowheads="1"/>
            </p:cNvSpPr>
            <p:nvPr/>
          </p:nvSpPr>
          <p:spPr bwMode="auto">
            <a:xfrm>
              <a:off x="7634288" y="2541587"/>
              <a:ext cx="671512" cy="658813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5" name="AutoShape 25"/>
            <p:cNvSpPr>
              <a:spLocks noChangeArrowheads="1"/>
            </p:cNvSpPr>
            <p:nvPr/>
          </p:nvSpPr>
          <p:spPr bwMode="auto">
            <a:xfrm flipH="1">
              <a:off x="7867650" y="2687637"/>
              <a:ext cx="230188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6" name="AutoShape 26"/>
            <p:cNvSpPr>
              <a:spLocks noChangeArrowheads="1"/>
            </p:cNvSpPr>
            <p:nvPr/>
          </p:nvSpPr>
          <p:spPr bwMode="auto">
            <a:xfrm rot="-8460389">
              <a:off x="7662863" y="2628900"/>
              <a:ext cx="80962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89" name="Text Box 93"/>
          <p:cNvSpPr txBox="1">
            <a:spLocks noChangeArrowheads="1"/>
          </p:cNvSpPr>
          <p:nvPr/>
        </p:nvSpPr>
        <p:spPr bwMode="auto">
          <a:xfrm>
            <a:off x="4035425" y="4038600"/>
            <a:ext cx="12192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Incoming request</a:t>
            </a:r>
          </a:p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queue</a:t>
            </a:r>
          </a:p>
        </p:txBody>
      </p:sp>
      <p:grpSp>
        <p:nvGrpSpPr>
          <p:cNvPr id="118790" name="Group 66"/>
          <p:cNvGrpSpPr>
            <a:grpSpLocks/>
          </p:cNvGrpSpPr>
          <p:nvPr/>
        </p:nvGrpSpPr>
        <p:grpSpPr bwMode="auto">
          <a:xfrm>
            <a:off x="3730625" y="1447800"/>
            <a:ext cx="3279775" cy="5029200"/>
            <a:chOff x="3730625" y="2590800"/>
            <a:chExt cx="3279775" cy="3886200"/>
          </a:xfrm>
        </p:grpSpPr>
        <p:grpSp>
          <p:nvGrpSpPr>
            <p:cNvPr id="118833" name="Group 6"/>
            <p:cNvGrpSpPr>
              <a:grpSpLocks/>
            </p:cNvGrpSpPr>
            <p:nvPr/>
          </p:nvGrpSpPr>
          <p:grpSpPr bwMode="auto">
            <a:xfrm>
              <a:off x="3730625" y="2590800"/>
              <a:ext cx="1752600" cy="3886200"/>
              <a:chOff x="5285232" y="1905000"/>
              <a:chExt cx="1420368" cy="3886200"/>
            </a:xfrm>
          </p:grpSpPr>
          <p:sp>
            <p:nvSpPr>
              <p:cNvPr id="118840" name="Rounded Rectangle 2"/>
              <p:cNvSpPr>
                <a:spLocks noChangeArrowheads="1"/>
              </p:cNvSpPr>
              <p:nvPr/>
            </p:nvSpPr>
            <p:spPr bwMode="auto">
              <a:xfrm>
                <a:off x="5462016" y="1905000"/>
                <a:ext cx="1066800" cy="38862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cs typeface="Arial" charset="0"/>
                </a:endParaRPr>
              </a:p>
            </p:txBody>
          </p:sp>
          <p:grpSp>
            <p:nvGrpSpPr>
              <p:cNvPr id="118841" name="Group 5"/>
              <p:cNvGrpSpPr>
                <a:grpSpLocks/>
              </p:cNvGrpSpPr>
              <p:nvPr/>
            </p:nvGrpSpPr>
            <p:grpSpPr bwMode="auto">
              <a:xfrm>
                <a:off x="5285232" y="2438400"/>
                <a:ext cx="1420368" cy="2895600"/>
                <a:chOff x="5285232" y="2438400"/>
                <a:chExt cx="1420368" cy="2895600"/>
              </a:xfrm>
            </p:grpSpPr>
            <p:sp>
              <p:nvSpPr>
                <p:cNvPr id="118842" name="Isosceles Triangle 3"/>
                <p:cNvSpPr>
                  <a:spLocks noChangeArrowheads="1"/>
                </p:cNvSpPr>
                <p:nvPr/>
              </p:nvSpPr>
              <p:spPr bwMode="auto">
                <a:xfrm>
                  <a:off x="6352032" y="2438400"/>
                  <a:ext cx="353568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 sz="1800">
                    <a:cs typeface="Arial" charset="0"/>
                  </a:endParaRPr>
                </a:p>
              </p:txBody>
            </p:sp>
            <p:sp>
              <p:nvSpPr>
                <p:cNvPr id="118843" name="Isosceles Triangle 4"/>
                <p:cNvSpPr>
                  <a:spLocks noChangeArrowheads="1"/>
                </p:cNvSpPr>
                <p:nvPr/>
              </p:nvSpPr>
              <p:spPr bwMode="auto">
                <a:xfrm flipV="1">
                  <a:off x="5285232" y="5029200"/>
                  <a:ext cx="353568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 sz="1800">
                    <a:cs typeface="Arial" charset="0"/>
                  </a:endParaRPr>
                </a:p>
              </p:txBody>
            </p:sp>
          </p:grpSp>
        </p:grp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5940425" y="2590800"/>
              <a:ext cx="1069975" cy="1021845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5940425" y="4038311"/>
              <a:ext cx="1069975" cy="1023072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5940425" y="5455155"/>
              <a:ext cx="1069975" cy="1021845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18837" name="Straight Connector 54"/>
            <p:cNvCxnSpPr>
              <a:cxnSpLocks noChangeShapeType="1"/>
              <a:stCxn id="118840" idx="3"/>
            </p:cNvCxnSpPr>
            <p:nvPr/>
          </p:nvCxnSpPr>
          <p:spPr bwMode="auto">
            <a:xfrm flipV="1">
              <a:off x="5265738" y="3200400"/>
              <a:ext cx="598487" cy="1333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8" name="Straight Connector 65"/>
            <p:cNvCxnSpPr>
              <a:cxnSpLocks noChangeShapeType="1"/>
            </p:cNvCxnSpPr>
            <p:nvPr/>
          </p:nvCxnSpPr>
          <p:spPr bwMode="auto">
            <a:xfrm>
              <a:off x="5254625" y="44958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39" name="Straight Connector 66"/>
            <p:cNvCxnSpPr>
              <a:cxnSpLocks noChangeShapeType="1"/>
            </p:cNvCxnSpPr>
            <p:nvPr/>
          </p:nvCxnSpPr>
          <p:spPr bwMode="auto">
            <a:xfrm>
              <a:off x="5254625" y="4495800"/>
              <a:ext cx="557213" cy="1333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8791" name="Rectangle 68"/>
          <p:cNvSpPr>
            <a:spLocks noChangeArrowheads="1"/>
          </p:cNvSpPr>
          <p:nvPr/>
        </p:nvSpPr>
        <p:spPr bwMode="auto">
          <a:xfrm>
            <a:off x="4949825" y="3810000"/>
            <a:ext cx="228600" cy="2286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2" name="Rectangle 69"/>
          <p:cNvSpPr>
            <a:spLocks noChangeArrowheads="1"/>
          </p:cNvSpPr>
          <p:nvPr/>
        </p:nvSpPr>
        <p:spPr bwMode="auto">
          <a:xfrm>
            <a:off x="4645025" y="3810000"/>
            <a:ext cx="2286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3" name="Rectangle 70"/>
          <p:cNvSpPr>
            <a:spLocks noChangeArrowheads="1"/>
          </p:cNvSpPr>
          <p:nvPr/>
        </p:nvSpPr>
        <p:spPr bwMode="auto">
          <a:xfrm>
            <a:off x="4340225" y="3810000"/>
            <a:ext cx="228600" cy="228600"/>
          </a:xfrm>
          <a:prstGeom prst="rect">
            <a:avLst/>
          </a:pr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4" name="Text Box 93"/>
          <p:cNvSpPr txBox="1">
            <a:spLocks noChangeArrowheads="1"/>
          </p:cNvSpPr>
          <p:nvPr/>
        </p:nvSpPr>
        <p:spPr bwMode="auto">
          <a:xfrm>
            <a:off x="3962400" y="1524000"/>
            <a:ext cx="1219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>
                <a:solidFill>
                  <a:srgbClr val="000000"/>
                </a:solidFill>
              </a:rPr>
              <a:t>worker loop</a:t>
            </a:r>
          </a:p>
        </p:txBody>
      </p:sp>
      <p:grpSp>
        <p:nvGrpSpPr>
          <p:cNvPr id="118795" name="Group 67"/>
          <p:cNvGrpSpPr>
            <a:grpSpLocks/>
          </p:cNvGrpSpPr>
          <p:nvPr/>
        </p:nvGrpSpPr>
        <p:grpSpPr bwMode="auto">
          <a:xfrm>
            <a:off x="6096000" y="3581400"/>
            <a:ext cx="838200" cy="838200"/>
            <a:chOff x="7162800" y="1600200"/>
            <a:chExt cx="845803" cy="845804"/>
          </a:xfrm>
        </p:grpSpPr>
        <p:sp>
          <p:nvSpPr>
            <p:cNvPr id="118828" name="Rectangle 7"/>
            <p:cNvSpPr>
              <a:spLocks noChangeArrowheads="1"/>
            </p:cNvSpPr>
            <p:nvPr/>
          </p:nvSpPr>
          <p:spPr bwMode="auto">
            <a:xfrm>
              <a:off x="7162800" y="2114375"/>
              <a:ext cx="667265" cy="1716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829" name="Rectangle 8"/>
            <p:cNvSpPr>
              <a:spLocks noChangeArrowheads="1"/>
            </p:cNvSpPr>
            <p:nvPr/>
          </p:nvSpPr>
          <p:spPr bwMode="auto">
            <a:xfrm>
              <a:off x="7162800" y="2285998"/>
              <a:ext cx="667265" cy="1600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H="1">
              <a:off x="7495995" y="1752381"/>
              <a:ext cx="0" cy="38125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7830793" y="2133634"/>
              <a:ext cx="177810" cy="237081"/>
            </a:xfrm>
            <a:custGeom>
              <a:avLst/>
              <a:gdLst>
                <a:gd name="T0" fmla="*/ 0 w 480"/>
                <a:gd name="T1" fmla="*/ 288 h 288"/>
                <a:gd name="T2" fmla="*/ 480 w 480"/>
                <a:gd name="T3" fmla="*/ 288 h 288"/>
                <a:gd name="T4" fmla="*/ 480 w 480"/>
                <a:gd name="T5" fmla="*/ 0 h 288"/>
                <a:gd name="T6" fmla="*/ 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288"/>
                  </a:lnTo>
                  <a:lnTo>
                    <a:pt x="480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18832" name="Rectangle 6"/>
            <p:cNvSpPr>
              <a:spLocks noChangeArrowheads="1"/>
            </p:cNvSpPr>
            <p:nvPr/>
          </p:nvSpPr>
          <p:spPr bwMode="auto">
            <a:xfrm>
              <a:off x="7162800" y="1600200"/>
              <a:ext cx="667265" cy="1640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8796" name="Group 68"/>
          <p:cNvGrpSpPr>
            <a:grpSpLocks/>
          </p:cNvGrpSpPr>
          <p:nvPr/>
        </p:nvGrpSpPr>
        <p:grpSpPr bwMode="auto">
          <a:xfrm>
            <a:off x="6096000" y="1676400"/>
            <a:ext cx="838200" cy="838200"/>
            <a:chOff x="7162800" y="1600200"/>
            <a:chExt cx="845803" cy="845804"/>
          </a:xfrm>
        </p:grpSpPr>
        <p:sp>
          <p:nvSpPr>
            <p:cNvPr id="118823" name="Rectangle 7"/>
            <p:cNvSpPr>
              <a:spLocks noChangeArrowheads="1"/>
            </p:cNvSpPr>
            <p:nvPr/>
          </p:nvSpPr>
          <p:spPr bwMode="auto">
            <a:xfrm>
              <a:off x="7162800" y="2114375"/>
              <a:ext cx="667265" cy="1716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824" name="Rectangle 8"/>
            <p:cNvSpPr>
              <a:spLocks noChangeArrowheads="1"/>
            </p:cNvSpPr>
            <p:nvPr/>
          </p:nvSpPr>
          <p:spPr bwMode="auto">
            <a:xfrm>
              <a:off x="7162800" y="2285998"/>
              <a:ext cx="667265" cy="1600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2" name="Line 12"/>
            <p:cNvSpPr>
              <a:spLocks noChangeShapeType="1"/>
            </p:cNvSpPr>
            <p:nvPr/>
          </p:nvSpPr>
          <p:spPr bwMode="auto">
            <a:xfrm flipH="1">
              <a:off x="7495995" y="1752381"/>
              <a:ext cx="0" cy="38125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7830793" y="2133634"/>
              <a:ext cx="177810" cy="237081"/>
            </a:xfrm>
            <a:custGeom>
              <a:avLst/>
              <a:gdLst>
                <a:gd name="T0" fmla="*/ 0 w 480"/>
                <a:gd name="T1" fmla="*/ 288 h 288"/>
                <a:gd name="T2" fmla="*/ 480 w 480"/>
                <a:gd name="T3" fmla="*/ 288 h 288"/>
                <a:gd name="T4" fmla="*/ 480 w 480"/>
                <a:gd name="T5" fmla="*/ 0 h 288"/>
                <a:gd name="T6" fmla="*/ 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288"/>
                  </a:lnTo>
                  <a:lnTo>
                    <a:pt x="480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18827" name="Rectangle 6"/>
            <p:cNvSpPr>
              <a:spLocks noChangeArrowheads="1"/>
            </p:cNvSpPr>
            <p:nvPr/>
          </p:nvSpPr>
          <p:spPr bwMode="auto">
            <a:xfrm>
              <a:off x="7162800" y="1600200"/>
              <a:ext cx="667265" cy="1640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8797" name="Group 74"/>
          <p:cNvGrpSpPr>
            <a:grpSpLocks/>
          </p:cNvGrpSpPr>
          <p:nvPr/>
        </p:nvGrpSpPr>
        <p:grpSpPr bwMode="auto">
          <a:xfrm>
            <a:off x="6096000" y="5410200"/>
            <a:ext cx="838200" cy="838200"/>
            <a:chOff x="7162800" y="1600200"/>
            <a:chExt cx="845803" cy="845804"/>
          </a:xfrm>
        </p:grpSpPr>
        <p:sp>
          <p:nvSpPr>
            <p:cNvPr id="118818" name="Rectangle 7"/>
            <p:cNvSpPr>
              <a:spLocks noChangeArrowheads="1"/>
            </p:cNvSpPr>
            <p:nvPr/>
          </p:nvSpPr>
          <p:spPr bwMode="auto">
            <a:xfrm>
              <a:off x="7162800" y="2114375"/>
              <a:ext cx="667265" cy="1716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819" name="Rectangle 8"/>
            <p:cNvSpPr>
              <a:spLocks noChangeArrowheads="1"/>
            </p:cNvSpPr>
            <p:nvPr/>
          </p:nvSpPr>
          <p:spPr bwMode="auto">
            <a:xfrm>
              <a:off x="7162800" y="2285998"/>
              <a:ext cx="667265" cy="1600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H="1">
              <a:off x="7495995" y="1752381"/>
              <a:ext cx="0" cy="38125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7830793" y="2133634"/>
              <a:ext cx="177810" cy="237081"/>
            </a:xfrm>
            <a:custGeom>
              <a:avLst/>
              <a:gdLst>
                <a:gd name="T0" fmla="*/ 0 w 480"/>
                <a:gd name="T1" fmla="*/ 288 h 288"/>
                <a:gd name="T2" fmla="*/ 480 w 480"/>
                <a:gd name="T3" fmla="*/ 288 h 288"/>
                <a:gd name="T4" fmla="*/ 480 w 480"/>
                <a:gd name="T5" fmla="*/ 0 h 288"/>
                <a:gd name="T6" fmla="*/ 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288"/>
                  </a:lnTo>
                  <a:lnTo>
                    <a:pt x="480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18822" name="Rectangle 6"/>
            <p:cNvSpPr>
              <a:spLocks noChangeArrowheads="1"/>
            </p:cNvSpPr>
            <p:nvPr/>
          </p:nvSpPr>
          <p:spPr bwMode="auto">
            <a:xfrm>
              <a:off x="7162800" y="1600200"/>
              <a:ext cx="667265" cy="1640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18798" name="Text Box 93"/>
          <p:cNvSpPr txBox="1">
            <a:spLocks noChangeArrowheads="1"/>
          </p:cNvSpPr>
          <p:nvPr/>
        </p:nvSpPr>
        <p:spPr bwMode="auto">
          <a:xfrm>
            <a:off x="7162800" y="2379663"/>
            <a:ext cx="1676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Handle one request, blocking as necessary.</a:t>
            </a:r>
          </a:p>
        </p:txBody>
      </p:sp>
      <p:sp>
        <p:nvSpPr>
          <p:cNvPr id="118799" name="Text Box 93"/>
          <p:cNvSpPr txBox="1">
            <a:spLocks noChangeArrowheads="1"/>
          </p:cNvSpPr>
          <p:nvPr/>
        </p:nvSpPr>
        <p:spPr bwMode="auto">
          <a:xfrm>
            <a:off x="7162800" y="4360863"/>
            <a:ext cx="1676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When request is complete, return to worker pool.</a:t>
            </a:r>
          </a:p>
        </p:txBody>
      </p:sp>
      <p:sp>
        <p:nvSpPr>
          <p:cNvPr id="118800" name="Oval 24"/>
          <p:cNvSpPr>
            <a:spLocks noChangeArrowheads="1"/>
          </p:cNvSpPr>
          <p:nvPr/>
        </p:nvSpPr>
        <p:spPr bwMode="auto">
          <a:xfrm>
            <a:off x="7543800" y="5562600"/>
            <a:ext cx="684213" cy="6619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AutoShape 25"/>
          <p:cNvSpPr>
            <a:spLocks noChangeArrowheads="1"/>
          </p:cNvSpPr>
          <p:nvPr/>
        </p:nvSpPr>
        <p:spPr bwMode="auto">
          <a:xfrm flipH="1">
            <a:off x="7781925" y="5708650"/>
            <a:ext cx="234950" cy="3873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AutoShape 26"/>
          <p:cNvSpPr>
            <a:spLocks noChangeArrowheads="1"/>
          </p:cNvSpPr>
          <p:nvPr/>
        </p:nvSpPr>
        <p:spPr bwMode="auto">
          <a:xfrm rot="-8460389">
            <a:off x="7572375" y="5649913"/>
            <a:ext cx="82550" cy="88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4"/>
          <p:cNvSpPr>
            <a:spLocks noChangeArrowheads="1"/>
          </p:cNvSpPr>
          <p:nvPr/>
        </p:nvSpPr>
        <p:spPr bwMode="auto">
          <a:xfrm>
            <a:off x="1754188" y="3605213"/>
            <a:ext cx="684212" cy="661987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804" name="AutoShape 25"/>
          <p:cNvSpPr>
            <a:spLocks noChangeArrowheads="1"/>
          </p:cNvSpPr>
          <p:nvPr/>
        </p:nvSpPr>
        <p:spPr bwMode="auto">
          <a:xfrm flipH="1">
            <a:off x="1992313" y="3751263"/>
            <a:ext cx="234950" cy="3873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AutoShape 26"/>
          <p:cNvSpPr>
            <a:spLocks noChangeArrowheads="1"/>
          </p:cNvSpPr>
          <p:nvPr/>
        </p:nvSpPr>
        <p:spPr bwMode="auto">
          <a:xfrm rot="-8460389">
            <a:off x="1782763" y="3692525"/>
            <a:ext cx="82550" cy="88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24"/>
          <p:cNvSpPr>
            <a:spLocks noChangeArrowheads="1"/>
          </p:cNvSpPr>
          <p:nvPr/>
        </p:nvSpPr>
        <p:spPr bwMode="auto">
          <a:xfrm>
            <a:off x="915988" y="3605213"/>
            <a:ext cx="684212" cy="661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807" name="AutoShape 25"/>
          <p:cNvSpPr>
            <a:spLocks noChangeArrowheads="1"/>
          </p:cNvSpPr>
          <p:nvPr/>
        </p:nvSpPr>
        <p:spPr bwMode="auto">
          <a:xfrm flipH="1">
            <a:off x="1154113" y="3751263"/>
            <a:ext cx="234950" cy="3873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AutoShape 26"/>
          <p:cNvSpPr>
            <a:spLocks noChangeArrowheads="1"/>
          </p:cNvSpPr>
          <p:nvPr/>
        </p:nvSpPr>
        <p:spPr bwMode="auto">
          <a:xfrm rot="-8460389">
            <a:off x="944563" y="3692525"/>
            <a:ext cx="82550" cy="88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24"/>
          <p:cNvSpPr>
            <a:spLocks noChangeArrowheads="1"/>
          </p:cNvSpPr>
          <p:nvPr/>
        </p:nvSpPr>
        <p:spPr bwMode="auto">
          <a:xfrm>
            <a:off x="2667000" y="3605213"/>
            <a:ext cx="684213" cy="6619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810" name="AutoShape 25"/>
          <p:cNvSpPr>
            <a:spLocks noChangeArrowheads="1"/>
          </p:cNvSpPr>
          <p:nvPr/>
        </p:nvSpPr>
        <p:spPr bwMode="auto">
          <a:xfrm flipH="1">
            <a:off x="2905125" y="3751263"/>
            <a:ext cx="234950" cy="3873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AutoShape 26"/>
          <p:cNvSpPr>
            <a:spLocks noChangeArrowheads="1"/>
          </p:cNvSpPr>
          <p:nvPr/>
        </p:nvSpPr>
        <p:spPr bwMode="auto">
          <a:xfrm rot="-8460389">
            <a:off x="2695575" y="3692525"/>
            <a:ext cx="82550" cy="88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Text Box 93"/>
          <p:cNvSpPr txBox="1">
            <a:spLocks noChangeArrowheads="1"/>
          </p:cNvSpPr>
          <p:nvPr/>
        </p:nvSpPr>
        <p:spPr bwMode="auto">
          <a:xfrm>
            <a:off x="457200" y="1676400"/>
            <a:ext cx="327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Magic elastic worker pool</a:t>
            </a:r>
          </a:p>
        </p:txBody>
      </p:sp>
      <p:sp>
        <p:nvSpPr>
          <p:cNvPr id="118813" name="Text Box 93"/>
          <p:cNvSpPr txBox="1">
            <a:spLocks noChangeArrowheads="1"/>
          </p:cNvSpPr>
          <p:nvPr/>
        </p:nvSpPr>
        <p:spPr bwMode="auto">
          <a:xfrm>
            <a:off x="457200" y="2057400"/>
            <a:ext cx="3276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Resize worker pool to match incoming request load: create/destroy workers as needed.  </a:t>
            </a:r>
          </a:p>
        </p:txBody>
      </p:sp>
      <p:sp>
        <p:nvSpPr>
          <p:cNvPr id="118814" name="Text Box 93"/>
          <p:cNvSpPr txBox="1">
            <a:spLocks noChangeArrowheads="1"/>
          </p:cNvSpPr>
          <p:nvPr/>
        </p:nvSpPr>
        <p:spPr bwMode="auto">
          <a:xfrm>
            <a:off x="4876800" y="2819400"/>
            <a:ext cx="1219200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dispatch</a:t>
            </a:r>
          </a:p>
        </p:txBody>
      </p:sp>
      <p:sp>
        <p:nvSpPr>
          <p:cNvPr id="118815" name="Text Box 93"/>
          <p:cNvSpPr txBox="1">
            <a:spLocks noChangeArrowheads="1"/>
          </p:cNvSpPr>
          <p:nvPr/>
        </p:nvSpPr>
        <p:spPr bwMode="auto">
          <a:xfrm>
            <a:off x="381000" y="4419600"/>
            <a:ext cx="327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idle workers</a:t>
            </a:r>
          </a:p>
        </p:txBody>
      </p:sp>
      <p:sp>
        <p:nvSpPr>
          <p:cNvPr id="118816" name="Text Box 93"/>
          <p:cNvSpPr txBox="1">
            <a:spLocks noChangeArrowheads="1"/>
          </p:cNvSpPr>
          <p:nvPr/>
        </p:nvSpPr>
        <p:spPr bwMode="auto">
          <a:xfrm>
            <a:off x="457200" y="5170488"/>
            <a:ext cx="3276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Workers wait here for next request dispatch.</a:t>
            </a:r>
          </a:p>
        </p:txBody>
      </p:sp>
      <p:sp>
        <p:nvSpPr>
          <p:cNvPr id="118817" name="Text Box 93"/>
          <p:cNvSpPr txBox="1">
            <a:spLocks noChangeArrowheads="1"/>
          </p:cNvSpPr>
          <p:nvPr/>
        </p:nvSpPr>
        <p:spPr bwMode="auto">
          <a:xfrm>
            <a:off x="762000" y="5903913"/>
            <a:ext cx="2743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Workers could be processes or threads.</a:t>
            </a:r>
          </a:p>
        </p:txBody>
      </p:sp>
    </p:spTree>
    <p:extLst>
      <p:ext uri="{BB962C8B-B14F-4D97-AF65-F5344CB8AC3E}">
        <p14:creationId xmlns:p14="http://schemas.microsoft.com/office/powerpoint/2010/main" val="253415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Server structure in the real world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69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The server structure discussion motivates threads, and illustrates the need for concurrency management.</a:t>
            </a:r>
          </a:p>
          <a:p>
            <a:pPr lvl="1"/>
            <a:r>
              <a:rPr lang="en-US" sz="1800" b="0" dirty="0">
                <a:latin typeface="Arial" charset="0"/>
                <a:ea typeface="ＭＳ Ｐゴシック" charset="0"/>
                <a:cs typeface="Arial" charset="0"/>
              </a:rPr>
              <a:t>We return later to performance impacts and effective I/O overlap.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Theme: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Unix systems fall short of the idealized model.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Thundering herd </a:t>
            </a:r>
            <a:r>
              <a:rPr lang="en-US" sz="1800" b="0" dirty="0">
                <a:latin typeface="Arial" charset="0"/>
                <a:ea typeface="ＭＳ Ｐゴシック" charset="0"/>
                <a:cs typeface="Arial" charset="0"/>
              </a:rPr>
              <a:t>problem when multiple workers wake up and contend for an arriving request: one worker wins and consumes the request, the others go back to sleep – their work was wasted.  Recent fix in Linux.</a:t>
            </a:r>
          </a:p>
          <a:p>
            <a:pPr lvl="1"/>
            <a:r>
              <a:rPr lang="en-US" sz="1800" b="0" dirty="0">
                <a:latin typeface="Arial" charset="0"/>
                <a:ea typeface="ＭＳ Ｐゴシック" charset="0"/>
                <a:cs typeface="Arial" charset="0"/>
              </a:rPr>
              <a:t>Separation of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poll/select </a:t>
            </a:r>
            <a:r>
              <a:rPr lang="en-US" sz="1800" b="0" dirty="0">
                <a:latin typeface="Arial" charset="0"/>
                <a:ea typeface="ＭＳ Ｐゴシック" charset="0"/>
                <a:cs typeface="Arial" charset="0"/>
              </a:rPr>
              <a:t>and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accept</a:t>
            </a:r>
            <a:r>
              <a:rPr lang="en-US" sz="1800" b="0" dirty="0">
                <a:latin typeface="Arial" charset="0"/>
                <a:ea typeface="ＭＳ Ｐゴシック" charset="0"/>
                <a:cs typeface="Arial" charset="0"/>
              </a:rPr>
              <a:t> in Unix </a:t>
            </a:r>
            <a:r>
              <a:rPr lang="en-US" sz="1800" b="0" dirty="0" err="1">
                <a:latin typeface="Arial" charset="0"/>
                <a:ea typeface="ＭＳ Ｐゴシック" charset="0"/>
                <a:cs typeface="Arial" charset="0"/>
              </a:rPr>
              <a:t>syscall</a:t>
            </a:r>
            <a:r>
              <a:rPr lang="en-US" sz="1800" b="0" dirty="0">
                <a:latin typeface="Arial" charset="0"/>
                <a:ea typeface="ＭＳ Ｐゴシック" charset="0"/>
                <a:cs typeface="Arial" charset="0"/>
              </a:rPr>
              <a:t> interface: multiple workers wake up when a socket has new data, but only one can </a:t>
            </a: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accept</a:t>
            </a:r>
            <a:r>
              <a:rPr lang="en-US" sz="1800" b="0" dirty="0">
                <a:latin typeface="Arial" charset="0"/>
                <a:ea typeface="ＭＳ Ｐゴシック" charset="0"/>
                <a:cs typeface="Arial" charset="0"/>
              </a:rPr>
              <a:t> the request: thundering herd again, requires an API change to fix it.</a:t>
            </a:r>
          </a:p>
          <a:p>
            <a:pPr lvl="1"/>
            <a:r>
              <a:rPr lang="en-US" sz="1800" b="0" dirty="0">
                <a:latin typeface="Arial" charset="0"/>
                <a:ea typeface="ＭＳ Ｐゴシック" charset="0"/>
                <a:cs typeface="Arial" charset="0"/>
              </a:rPr>
              <a:t>There is no easy way to manage an elastic worker pool.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Real servers (e.g., Apache/MPM) incorporate lots of complexity to overcome these problems.  We skip this topic.</a:t>
            </a:r>
            <a:endParaRPr lang="en-US" sz="24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8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Threads</a:t>
            </a:r>
          </a:p>
        </p:txBody>
      </p:sp>
      <p:sp>
        <p:nvSpPr>
          <p:cNvPr id="1085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</a:rPr>
              <a:t>We now enter the topic of threads and concurrency control.</a:t>
            </a:r>
          </a:p>
          <a:p>
            <a:pPr lvl="1"/>
            <a:r>
              <a:rPr lang="en-US" sz="1800" b="0">
                <a:latin typeface="Arial" charset="0"/>
                <a:ea typeface="ＭＳ Ｐゴシック" charset="0"/>
              </a:rPr>
              <a:t>This will be a focus for several lectures.</a:t>
            </a:r>
          </a:p>
          <a:p>
            <a:pPr lvl="1"/>
            <a:r>
              <a:rPr lang="en-US" sz="1800" b="0">
                <a:latin typeface="Arial" charset="0"/>
                <a:ea typeface="ＭＳ Ｐゴシック" charset="0"/>
              </a:rPr>
              <a:t>We start by introducing more detail on thread management, and the problem of nondeterminism in concurrent execution schedules.  </a:t>
            </a:r>
          </a:p>
          <a:p>
            <a:r>
              <a:rPr lang="en-US" sz="2000">
                <a:latin typeface="Arial" charset="0"/>
                <a:ea typeface="ＭＳ Ｐゴシック" charset="0"/>
              </a:rPr>
              <a:t>Server structure discussion motivates threads, but there are other motivations.</a:t>
            </a:r>
          </a:p>
          <a:p>
            <a:pPr lvl="1"/>
            <a:r>
              <a:rPr lang="en-US" sz="1800" b="0">
                <a:latin typeface="Arial" charset="0"/>
                <a:ea typeface="ＭＳ Ｐゴシック" charset="0"/>
              </a:rPr>
              <a:t>Harnessing parallel computing power in the multicore era</a:t>
            </a:r>
          </a:p>
          <a:p>
            <a:pPr lvl="1"/>
            <a:r>
              <a:rPr lang="en-US" sz="1800" b="0">
                <a:latin typeface="Arial" charset="0"/>
                <a:ea typeface="ＭＳ Ｐゴシック" charset="0"/>
              </a:rPr>
              <a:t>Managing concurrent I/O streams</a:t>
            </a:r>
          </a:p>
          <a:p>
            <a:pPr lvl="1"/>
            <a:r>
              <a:rPr lang="en-US" sz="1800" b="0">
                <a:latin typeface="Arial" charset="0"/>
                <a:ea typeface="ＭＳ Ｐゴシック" charset="0"/>
              </a:rPr>
              <a:t>Organizing/structuring processing for user interface (UI) </a:t>
            </a:r>
          </a:p>
          <a:p>
            <a:pPr lvl="1"/>
            <a:r>
              <a:rPr lang="en-US" sz="1800" b="0">
                <a:latin typeface="Arial" charset="0"/>
                <a:ea typeface="ＭＳ Ｐゴシック" charset="0"/>
              </a:rPr>
              <a:t>Threading and concurrency management are fundamental to OS kernel implementation: processes/threads execute concurrently in the kernel address space for system calls and fault handling.  The kernel is a multithreaded program.</a:t>
            </a:r>
          </a:p>
          <a:p>
            <a:r>
              <a:rPr lang="en-US" sz="2000">
                <a:latin typeface="Arial" charset="0"/>
                <a:ea typeface="ＭＳ Ｐゴシック" charset="0"/>
              </a:rPr>
              <a:t>So let’s get to it….</a:t>
            </a:r>
            <a:endParaRPr lang="en-US" sz="24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and the kernel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>
          <a:xfrm>
            <a:off x="304801" y="1600200"/>
            <a:ext cx="5638800" cy="4111625"/>
          </a:xfrm>
        </p:spPr>
        <p:txBody>
          <a:bodyPr/>
          <a:lstStyle/>
          <a:p>
            <a:r>
              <a:rPr lang="en-US" sz="2000" b="1" dirty="0"/>
              <a:t>M</a:t>
            </a:r>
            <a:r>
              <a:rPr lang="en-US" sz="2000" b="1" dirty="0" smtClean="0"/>
              <a:t>odern operating systems have multi-threaded processes. </a:t>
            </a:r>
          </a:p>
          <a:p>
            <a:r>
              <a:rPr lang="en-US" sz="2000" dirty="0" smtClean="0"/>
              <a:t>A program starts with one </a:t>
            </a:r>
            <a:r>
              <a:rPr lang="en-US" sz="2000" b="1" dirty="0" smtClean="0"/>
              <a:t>main thread</a:t>
            </a:r>
            <a:r>
              <a:rPr lang="en-US" sz="2000" dirty="0" smtClean="0"/>
              <a:t>, but once running it may create more threads.</a:t>
            </a:r>
          </a:p>
          <a:p>
            <a:r>
              <a:rPr lang="en-US" sz="2000" dirty="0" smtClean="0"/>
              <a:t>Threads may enter the kernel (e.g., </a:t>
            </a:r>
            <a:r>
              <a:rPr lang="en-US" sz="2000" dirty="0" err="1" smtClean="0"/>
              <a:t>syscall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Threads are known to the kernel and have separate kernel stacks, so they can block independently in the kernel.</a:t>
            </a:r>
          </a:p>
          <a:p>
            <a:pPr lvl="1"/>
            <a:r>
              <a:rPr lang="en-US" sz="1800" dirty="0" smtClean="0"/>
              <a:t>Kernel has </a:t>
            </a:r>
            <a:r>
              <a:rPr lang="en-US" sz="1800" dirty="0" err="1" smtClean="0"/>
              <a:t>syscalls</a:t>
            </a:r>
            <a:r>
              <a:rPr lang="en-US" sz="1800" dirty="0" smtClean="0"/>
              <a:t> to create threads (e.g., Linux </a:t>
            </a:r>
            <a:r>
              <a:rPr lang="en-US" sz="1800" b="1" dirty="0" smtClean="0"/>
              <a:t>clone</a:t>
            </a:r>
            <a:r>
              <a:rPr lang="en-US" sz="1800" dirty="0" smtClean="0"/>
              <a:t>).</a:t>
            </a:r>
          </a:p>
          <a:p>
            <a:r>
              <a:rPr lang="en-US" sz="2000" b="1" dirty="0" smtClean="0"/>
              <a:t>Implementations vary. </a:t>
            </a:r>
          </a:p>
          <a:p>
            <a:pPr lvl="1"/>
            <a:r>
              <a:rPr lang="en-US" sz="1800" dirty="0" smtClean="0"/>
              <a:t>This model applies to Linux, </a:t>
            </a:r>
            <a:r>
              <a:rPr lang="en-US" sz="1800" dirty="0" err="1" smtClean="0"/>
              <a:t>MacOS</a:t>
            </a:r>
            <a:r>
              <a:rPr lang="en-US" sz="1800" dirty="0" smtClean="0"/>
              <a:t>-X, Windows, Android, and </a:t>
            </a:r>
            <a:r>
              <a:rPr lang="en-US" sz="1800" dirty="0" err="1" smtClean="0"/>
              <a:t>pthreads</a:t>
            </a:r>
            <a:r>
              <a:rPr lang="en-US" sz="1800" dirty="0" smtClean="0"/>
              <a:t> or Java on those systems.</a:t>
            </a:r>
            <a:endParaRPr lang="en-US" sz="1800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248400" y="187960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srgbClr val="37305A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248400" y="22606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37305A"/>
                </a:solidFill>
              </a:rPr>
              <a:t>data</a:t>
            </a:r>
            <a:endParaRPr lang="en-US" sz="1400">
              <a:solidFill>
                <a:srgbClr val="37305A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248400" y="248920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37305A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248400" y="287020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37305A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48400" y="294640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37305A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248400" y="332740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37305A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248400" y="22606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srgbClr val="37305A"/>
              </a:solidFill>
            </a:endParaRP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6324600" y="2260600"/>
            <a:ext cx="400050" cy="400050"/>
            <a:chOff x="3689" y="1658"/>
            <a:chExt cx="576" cy="576"/>
          </a:xfrm>
        </p:grpSpPr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3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37305A"/>
                  </a:solidFill>
                </a:endParaRPr>
              </a:p>
            </p:txBody>
          </p:sp>
          <p:sp>
            <p:nvSpPr>
              <p:cNvPr id="14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37305A"/>
                  </a:solidFill>
                </a:endParaRPr>
              </a:p>
            </p:txBody>
          </p:sp>
        </p:grpSp>
        <p:sp>
          <p:nvSpPr>
            <p:cNvPr id="12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6477000" y="2870200"/>
            <a:ext cx="404813" cy="404813"/>
            <a:chOff x="4784" y="2819"/>
            <a:chExt cx="255" cy="255"/>
          </a:xfrm>
        </p:grpSpPr>
        <p:sp>
          <p:nvSpPr>
            <p:cNvPr id="16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17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6781800" y="2489200"/>
            <a:ext cx="404812" cy="404813"/>
            <a:chOff x="4201" y="2912"/>
            <a:chExt cx="255" cy="255"/>
          </a:xfrm>
        </p:grpSpPr>
        <p:sp>
          <p:nvSpPr>
            <p:cNvPr id="20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21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22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6705600" y="3581400"/>
            <a:ext cx="144780" cy="14478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7010400" y="3810000"/>
            <a:ext cx="114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 smtClean="0">
                <a:solidFill>
                  <a:srgbClr val="0036A6"/>
                </a:solidFill>
              </a:rPr>
              <a:t>t</a:t>
            </a:r>
            <a:r>
              <a:rPr lang="en-US" sz="2000" b="1" dirty="0" smtClean="0">
                <a:solidFill>
                  <a:srgbClr val="0036A6"/>
                </a:solidFill>
              </a:rPr>
              <a:t>rap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 smtClean="0">
                <a:solidFill>
                  <a:srgbClr val="0036A6"/>
                </a:solidFill>
              </a:rPr>
              <a:t>f</a:t>
            </a:r>
            <a:r>
              <a:rPr lang="en-US" sz="2000" b="1" dirty="0" smtClean="0">
                <a:solidFill>
                  <a:srgbClr val="0036A6"/>
                </a:solidFill>
              </a:rPr>
              <a:t>ault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 smtClean="0">
                <a:solidFill>
                  <a:srgbClr val="0036A6"/>
                </a:solidFill>
              </a:rPr>
              <a:t>resume</a:t>
            </a:r>
            <a:endParaRPr lang="en-US" sz="2000" b="1" dirty="0">
              <a:solidFill>
                <a:srgbClr val="0036A6"/>
              </a:solidFill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7391400" y="2057400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36A6"/>
                </a:solidFill>
              </a:rPr>
              <a:t>u</a:t>
            </a:r>
            <a:r>
              <a:rPr lang="en-US" sz="2000" b="1" dirty="0" smtClean="0">
                <a:solidFill>
                  <a:srgbClr val="0036A6"/>
                </a:solidFill>
              </a:rPr>
              <a:t>ser mode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36A6"/>
                </a:solidFill>
              </a:rPr>
              <a:t>u</a:t>
            </a:r>
            <a:r>
              <a:rPr lang="en-US" sz="2000" b="1" dirty="0" smtClean="0">
                <a:solidFill>
                  <a:srgbClr val="0036A6"/>
                </a:solidFill>
              </a:rPr>
              <a:t>ser space</a:t>
            </a:r>
            <a:endParaRPr lang="en-US" sz="2000" b="1" dirty="0">
              <a:solidFill>
                <a:srgbClr val="0036A6"/>
              </a:solidFill>
            </a:endParaRP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7315200" y="5181600"/>
            <a:ext cx="194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36A6"/>
                </a:solidFill>
              </a:rPr>
              <a:t>k</a:t>
            </a:r>
            <a:r>
              <a:rPr lang="en-US" sz="2000" b="1" dirty="0" smtClean="0">
                <a:solidFill>
                  <a:srgbClr val="0036A6"/>
                </a:solidFill>
              </a:rPr>
              <a:t>ernel mode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rgbClr val="0036A6"/>
                </a:solidFill>
              </a:rPr>
              <a:t>k</a:t>
            </a:r>
            <a:r>
              <a:rPr lang="en-US" sz="2000" b="1" dirty="0" smtClean="0">
                <a:solidFill>
                  <a:srgbClr val="0036A6"/>
                </a:solidFill>
              </a:rPr>
              <a:t>ernel space</a:t>
            </a:r>
          </a:p>
        </p:txBody>
      </p:sp>
      <p:grpSp>
        <p:nvGrpSpPr>
          <p:cNvPr id="28" name="Group 40"/>
          <p:cNvGrpSpPr>
            <a:grpSpLocks/>
          </p:cNvGrpSpPr>
          <p:nvPr/>
        </p:nvGrpSpPr>
        <p:grpSpPr bwMode="auto">
          <a:xfrm>
            <a:off x="6324600" y="5105400"/>
            <a:ext cx="400050" cy="400050"/>
            <a:chOff x="3689" y="1658"/>
            <a:chExt cx="576" cy="576"/>
          </a:xfrm>
        </p:grpSpPr>
        <p:grpSp>
          <p:nvGrpSpPr>
            <p:cNvPr id="29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37305A"/>
                  </a:solidFill>
                </a:endParaRPr>
              </a:p>
            </p:txBody>
          </p:sp>
          <p:sp>
            <p:nvSpPr>
              <p:cNvPr id="32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37305A"/>
                  </a:solidFill>
                </a:endParaRPr>
              </a:p>
            </p:txBody>
          </p:sp>
        </p:grpSp>
        <p:sp>
          <p:nvSpPr>
            <p:cNvPr id="30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grpSp>
        <p:nvGrpSpPr>
          <p:cNvPr id="33" name="Group 45"/>
          <p:cNvGrpSpPr>
            <a:grpSpLocks/>
          </p:cNvGrpSpPr>
          <p:nvPr/>
        </p:nvGrpSpPr>
        <p:grpSpPr bwMode="auto">
          <a:xfrm>
            <a:off x="6477000" y="5715000"/>
            <a:ext cx="404813" cy="404813"/>
            <a:chOff x="4784" y="2819"/>
            <a:chExt cx="255" cy="255"/>
          </a:xfrm>
        </p:grpSpPr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35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36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6781800" y="5334000"/>
            <a:ext cx="404812" cy="404813"/>
            <a:chOff x="4201" y="2912"/>
            <a:chExt cx="255" cy="255"/>
          </a:xfrm>
        </p:grpSpPr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39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40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6172200" y="14478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 smtClean="0">
                <a:solidFill>
                  <a:srgbClr val="0036A6"/>
                </a:solidFill>
              </a:rPr>
              <a:t>process</a:t>
            </a:r>
            <a:endParaRPr lang="en-US" sz="2000" b="1" dirty="0">
              <a:solidFill>
                <a:srgbClr val="0036A6"/>
              </a:solidFill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7772400" y="30480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 smtClean="0">
                <a:solidFill>
                  <a:srgbClr val="0036A6"/>
                </a:solidFill>
              </a:rPr>
              <a:t>threads</a:t>
            </a:r>
            <a:endParaRPr lang="en-US" sz="2000" b="1" dirty="0">
              <a:solidFill>
                <a:srgbClr val="0036A6"/>
              </a:solidFill>
            </a:endParaRPr>
          </a:p>
        </p:txBody>
      </p:sp>
      <p:cxnSp>
        <p:nvCxnSpPr>
          <p:cNvPr id="43" name="Straight Connector 54"/>
          <p:cNvCxnSpPr>
            <a:cxnSpLocks noChangeShapeType="1"/>
            <a:stCxn id="42" idx="1"/>
            <a:endCxn id="20" idx="5"/>
          </p:cNvCxnSpPr>
          <p:nvPr/>
        </p:nvCxnSpPr>
        <p:spPr bwMode="auto">
          <a:xfrm flipH="1" flipV="1">
            <a:off x="7127329" y="2834730"/>
            <a:ext cx="645071" cy="413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54"/>
          <p:cNvCxnSpPr>
            <a:cxnSpLocks noChangeShapeType="1"/>
            <a:stCxn id="42" idx="1"/>
            <a:endCxn id="16" idx="6"/>
          </p:cNvCxnSpPr>
          <p:nvPr/>
        </p:nvCxnSpPr>
        <p:spPr bwMode="auto">
          <a:xfrm flipH="1" flipV="1">
            <a:off x="6881813" y="3072607"/>
            <a:ext cx="890587" cy="1754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7391400" y="17526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 smtClean="0">
                <a:solidFill>
                  <a:srgbClr val="0036A6"/>
                </a:solidFill>
              </a:rPr>
              <a:t>VAS</a:t>
            </a:r>
            <a:endParaRPr lang="en-US" sz="2000" b="1" dirty="0">
              <a:solidFill>
                <a:srgbClr val="003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9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threads: the basics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457265"/>
            <a:ext cx="990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class </a:t>
            </a:r>
            <a:r>
              <a:rPr lang="en-US" sz="2000" dirty="0" err="1" smtClean="0">
                <a:solidFill>
                  <a:srgbClr val="0000FF"/>
                </a:solidFill>
              </a:rPr>
              <a:t>RunnableTask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implements </a:t>
            </a:r>
            <a:r>
              <a:rPr lang="en-US" sz="2000" b="1" dirty="0">
                <a:solidFill>
                  <a:schemeClr val="accent2"/>
                </a:solidFill>
              </a:rPr>
              <a:t>Runnable</a:t>
            </a:r>
            <a:r>
              <a:rPr lang="en-US" sz="2000" dirty="0">
                <a:solidFill>
                  <a:srgbClr val="0000FF"/>
                </a:solidFill>
              </a:rPr>
              <a:t> {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public </a:t>
            </a:r>
            <a:r>
              <a:rPr lang="en-US" sz="2000" dirty="0" err="1" smtClean="0">
                <a:solidFill>
                  <a:srgbClr val="0000FF"/>
                </a:solidFill>
              </a:rPr>
              <a:t>RunnableTask</a:t>
            </a:r>
            <a:r>
              <a:rPr lang="en-US" sz="2000" dirty="0" smtClean="0">
                <a:solidFill>
                  <a:srgbClr val="0000FF"/>
                </a:solidFill>
              </a:rPr>
              <a:t>(…) {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       // save any arguments or input for the task (optional)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	}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public void </a:t>
            </a:r>
            <a:r>
              <a:rPr lang="en-US" sz="2000" b="1" dirty="0">
                <a:solidFill>
                  <a:srgbClr val="651222"/>
                </a:solidFill>
              </a:rPr>
              <a:t>run</a:t>
            </a:r>
            <a:r>
              <a:rPr lang="en-US" sz="2000" dirty="0">
                <a:solidFill>
                  <a:srgbClr val="0000FF"/>
                </a:solidFill>
              </a:rPr>
              <a:t>() {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	</a:t>
            </a:r>
            <a:r>
              <a:rPr lang="en-US" sz="2000" dirty="0" smtClean="0">
                <a:solidFill>
                  <a:srgbClr val="0000FF"/>
                </a:solidFill>
              </a:rPr>
              <a:t>// do task: </a:t>
            </a:r>
            <a:r>
              <a:rPr lang="en-US" sz="2000" b="1" dirty="0" smtClean="0">
                <a:solidFill>
                  <a:srgbClr val="0000FF"/>
                </a:solidFill>
              </a:rPr>
              <a:t>your code here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	}</a:t>
            </a:r>
          </a:p>
          <a:p>
            <a:r>
              <a:rPr lang="en-US" sz="2000" dirty="0">
                <a:solidFill>
                  <a:srgbClr val="0000FF"/>
                </a:solidFill>
              </a:rPr>
              <a:t>}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…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RunnableTask</a:t>
            </a:r>
            <a:r>
              <a:rPr lang="en-US" sz="2000" dirty="0" smtClean="0">
                <a:solidFill>
                  <a:srgbClr val="0000FF"/>
                </a:solidFill>
              </a:rPr>
              <a:t> task = new </a:t>
            </a:r>
            <a:r>
              <a:rPr lang="en-US" sz="2000" dirty="0" err="1" smtClean="0">
                <a:solidFill>
                  <a:srgbClr val="0000FF"/>
                </a:solidFill>
              </a:rPr>
              <a:t>RunnableTask</a:t>
            </a:r>
            <a:r>
              <a:rPr lang="en-US" sz="2000" dirty="0" smtClean="0">
                <a:solidFill>
                  <a:srgbClr val="0000FF"/>
                </a:solidFill>
              </a:rPr>
              <a:t>();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Thread t1= </a:t>
            </a:r>
            <a:r>
              <a:rPr lang="en-US" sz="2000" dirty="0">
                <a:solidFill>
                  <a:srgbClr val="0000FF"/>
                </a:solidFill>
              </a:rPr>
              <a:t>new </a:t>
            </a:r>
            <a:r>
              <a:rPr lang="en-US" sz="2000" b="1" dirty="0">
                <a:solidFill>
                  <a:srgbClr val="651222"/>
                </a:solidFill>
              </a:rPr>
              <a:t>Thread</a:t>
            </a:r>
            <a:r>
              <a:rPr lang="en-US" sz="2000" dirty="0" smtClean="0">
                <a:solidFill>
                  <a:srgbClr val="0000FF"/>
                </a:solidFill>
              </a:rPr>
              <a:t>(task, </a:t>
            </a:r>
            <a:r>
              <a:rPr lang="en-US" sz="2000" dirty="0">
                <a:solidFill>
                  <a:srgbClr val="0000FF"/>
                </a:solidFill>
              </a:rPr>
              <a:t>"thread1")</a:t>
            </a:r>
            <a:r>
              <a:rPr lang="en-US" sz="2000" dirty="0" smtClean="0">
                <a:solidFill>
                  <a:srgbClr val="0000FF"/>
                </a:solidFill>
              </a:rPr>
              <a:t>;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t1.</a:t>
            </a:r>
            <a:r>
              <a:rPr lang="en-US" sz="2000" b="1" dirty="0" smtClean="0">
                <a:solidFill>
                  <a:srgbClr val="651222"/>
                </a:solidFill>
              </a:rPr>
              <a:t>start</a:t>
            </a:r>
            <a:r>
              <a:rPr lang="en-US" sz="2000" dirty="0">
                <a:solidFill>
                  <a:srgbClr val="0000FF"/>
                </a:solidFill>
              </a:rPr>
              <a:t>();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…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620000" y="3124200"/>
            <a:ext cx="914400" cy="914400"/>
            <a:chOff x="4480" y="2017"/>
            <a:chExt cx="576" cy="576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376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threads: the basics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743200"/>
            <a:ext cx="685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public void </a:t>
            </a:r>
            <a:r>
              <a:rPr lang="en-US" sz="2000" dirty="0" err="1">
                <a:solidFill>
                  <a:srgbClr val="0000FF"/>
                </a:solidFill>
              </a:rPr>
              <a:t>MyThread</a:t>
            </a:r>
            <a:r>
              <a:rPr lang="en-US" sz="2000" dirty="0">
                <a:solidFill>
                  <a:srgbClr val="0000FF"/>
                </a:solidFill>
              </a:rPr>
              <a:t> extends Thread {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 </a:t>
            </a:r>
            <a:r>
              <a:rPr lang="en-US" sz="2000" dirty="0">
                <a:solidFill>
                  <a:srgbClr val="0000FF"/>
                </a:solidFill>
              </a:rPr>
              <a:t>public void run() {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</a:t>
            </a:r>
            <a:r>
              <a:rPr lang="en-US" sz="2000" dirty="0" smtClean="0">
                <a:solidFill>
                  <a:srgbClr val="0000FF"/>
                </a:solidFill>
              </a:rPr>
              <a:t>       // do task: </a:t>
            </a:r>
            <a:r>
              <a:rPr lang="en-US" sz="2000" b="1" dirty="0" smtClean="0">
                <a:solidFill>
                  <a:srgbClr val="0000FF"/>
                </a:solidFill>
              </a:rPr>
              <a:t>your code here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   }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}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…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Thread t1 </a:t>
            </a:r>
            <a:r>
              <a:rPr lang="en-US" sz="2000" dirty="0">
                <a:solidFill>
                  <a:srgbClr val="0000FF"/>
                </a:solidFill>
              </a:rPr>
              <a:t>= new </a:t>
            </a:r>
            <a:r>
              <a:rPr lang="en-US" sz="2000" dirty="0" err="1">
                <a:solidFill>
                  <a:srgbClr val="0000FF"/>
                </a:solidFill>
              </a:rPr>
              <a:t>MyThread</a:t>
            </a:r>
            <a:r>
              <a:rPr lang="en-US" sz="2000" dirty="0">
                <a:solidFill>
                  <a:srgbClr val="0000FF"/>
                </a:solidFill>
              </a:rPr>
              <a:t>();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t1.start</a:t>
            </a:r>
            <a:r>
              <a:rPr lang="en-US" sz="2000" dirty="0">
                <a:solidFill>
                  <a:srgbClr val="0000FF"/>
                </a:solidFill>
              </a:rPr>
              <a:t>();</a:t>
            </a: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533400" y="1752600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dirty="0" smtClean="0">
                <a:solidFill>
                  <a:srgbClr val="003367"/>
                </a:solidFill>
                <a:cs typeface="Arial" charset="0"/>
              </a:rPr>
              <a:t>If you prefer, you may extend the Java Thread class.</a:t>
            </a:r>
            <a:endParaRPr lang="en-US" dirty="0">
              <a:solidFill>
                <a:srgbClr val="003367"/>
              </a:solidFill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620000" y="3124200"/>
            <a:ext cx="914400" cy="914400"/>
            <a:chOff x="4480" y="2017"/>
            <a:chExt cx="576" cy="576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79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Threads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172200" cy="4111625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</a:rPr>
              <a:t>A thread is a stream of control.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defined by CPU register context (PC, SP, …)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Note: process “context” is thread context plus protected registers defining current VAS, e.g., ASID or “page table base register(s)”.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Generally “context” is the register values and referenced memory state (stack, page tables)</a:t>
            </a:r>
          </a:p>
          <a:p>
            <a:r>
              <a:rPr lang="en-US" sz="2000" dirty="0">
                <a:latin typeface="Arial" charset="0"/>
                <a:ea typeface="ＭＳ Ｐゴシック" charset="0"/>
              </a:rPr>
              <a:t>Multiple threads can execute independently: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They can run in parallel on multiple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cores.</a:t>
            </a:r>
            <a:r>
              <a:rPr lang="en-US" sz="1800" dirty="0">
                <a:latin typeface="Arial" charset="0"/>
                <a:ea typeface="ＭＳ Ｐゴシック" charset="0"/>
              </a:rPr>
              <a:t>..</a:t>
            </a:r>
          </a:p>
          <a:p>
            <a:pPr lvl="2"/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physical concurrency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…or arbitrarily interleaved on a single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core.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/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</a:rPr>
              <a:t>logical concurrency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Each thread must have its own stack</a:t>
            </a:r>
            <a:r>
              <a:rPr lang="en-US" sz="2000" dirty="0">
                <a:latin typeface="Arial" charset="0"/>
                <a:ea typeface="ＭＳ Ｐゴシック" charset="0"/>
              </a:rPr>
              <a:t>.</a:t>
            </a:r>
          </a:p>
        </p:txBody>
      </p:sp>
      <p:grpSp>
        <p:nvGrpSpPr>
          <p:cNvPr id="120835" name="Group 4"/>
          <p:cNvGrpSpPr>
            <a:grpSpLocks/>
          </p:cNvGrpSpPr>
          <p:nvPr/>
        </p:nvGrpSpPr>
        <p:grpSpPr bwMode="auto">
          <a:xfrm>
            <a:off x="6600825" y="1449388"/>
            <a:ext cx="914400" cy="914400"/>
            <a:chOff x="3689" y="1658"/>
            <a:chExt cx="576" cy="576"/>
          </a:xfrm>
        </p:grpSpPr>
        <p:grpSp>
          <p:nvGrpSpPr>
            <p:cNvPr id="120842" name="Group 5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20844" name="Oval 6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45" name="AutoShape 7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0843" name="AutoShape 8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836" name="Group 9"/>
          <p:cNvGrpSpPr>
            <a:grpSpLocks/>
          </p:cNvGrpSpPr>
          <p:nvPr/>
        </p:nvGrpSpPr>
        <p:grpSpPr bwMode="auto">
          <a:xfrm>
            <a:off x="7727950" y="2319338"/>
            <a:ext cx="914400" cy="914400"/>
            <a:chOff x="4480" y="2017"/>
            <a:chExt cx="576" cy="576"/>
          </a:xfrm>
        </p:grpSpPr>
        <p:sp>
          <p:nvSpPr>
            <p:cNvPr id="120839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0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37" name="Freeform 13"/>
          <p:cNvSpPr>
            <a:spLocks/>
          </p:cNvSpPr>
          <p:nvPr/>
        </p:nvSpPr>
        <p:spPr bwMode="auto">
          <a:xfrm>
            <a:off x="6473825" y="2370138"/>
            <a:ext cx="1181100" cy="2667000"/>
          </a:xfrm>
          <a:custGeom>
            <a:avLst/>
            <a:gdLst>
              <a:gd name="T0" fmla="*/ 2147483647 w 744"/>
              <a:gd name="T1" fmla="*/ 0 h 1680"/>
              <a:gd name="T2" fmla="*/ 2147483647 w 744"/>
              <a:gd name="T3" fmla="*/ 2147483647 h 1680"/>
              <a:gd name="T4" fmla="*/ 2147483647 w 744"/>
              <a:gd name="T5" fmla="*/ 2147483647 h 1680"/>
              <a:gd name="T6" fmla="*/ 2147483647 w 744"/>
              <a:gd name="T7" fmla="*/ 2147483647 h 1680"/>
              <a:gd name="T8" fmla="*/ 2147483647 w 744"/>
              <a:gd name="T9" fmla="*/ 2147483647 h 1680"/>
              <a:gd name="T10" fmla="*/ 2147483647 w 744"/>
              <a:gd name="T11" fmla="*/ 2147483647 h 1680"/>
              <a:gd name="T12" fmla="*/ 2147483647 w 744"/>
              <a:gd name="T13" fmla="*/ 2147483647 h 1680"/>
              <a:gd name="T14" fmla="*/ 2147483647 w 744"/>
              <a:gd name="T15" fmla="*/ 2147483647 h 1680"/>
              <a:gd name="T16" fmla="*/ 2147483647 w 744"/>
              <a:gd name="T17" fmla="*/ 2147483647 h 1680"/>
              <a:gd name="T18" fmla="*/ 2147483647 w 744"/>
              <a:gd name="T19" fmla="*/ 2147483647 h 1680"/>
              <a:gd name="T20" fmla="*/ 2147483647 w 744"/>
              <a:gd name="T21" fmla="*/ 2147483647 h 1680"/>
              <a:gd name="T22" fmla="*/ 2147483647 w 744"/>
              <a:gd name="T23" fmla="*/ 2147483647 h 1680"/>
              <a:gd name="T24" fmla="*/ 2147483647 w 744"/>
              <a:gd name="T25" fmla="*/ 2147483647 h 1680"/>
              <a:gd name="T26" fmla="*/ 2147483647 w 744"/>
              <a:gd name="T27" fmla="*/ 2147483647 h 1680"/>
              <a:gd name="T28" fmla="*/ 2147483647 w 744"/>
              <a:gd name="T29" fmla="*/ 2147483647 h 1680"/>
              <a:gd name="T30" fmla="*/ 2147483647 w 744"/>
              <a:gd name="T31" fmla="*/ 2147483647 h 1680"/>
              <a:gd name="T32" fmla="*/ 2147483647 w 744"/>
              <a:gd name="T33" fmla="*/ 2147483647 h 1680"/>
              <a:gd name="T34" fmla="*/ 2147483647 w 744"/>
              <a:gd name="T35" fmla="*/ 2147483647 h 1680"/>
              <a:gd name="T36" fmla="*/ 2147483647 w 744"/>
              <a:gd name="T37" fmla="*/ 2147483647 h 1680"/>
              <a:gd name="T38" fmla="*/ 0 w 744"/>
              <a:gd name="T39" fmla="*/ 2147483647 h 1680"/>
              <a:gd name="T40" fmla="*/ 2147483647 w 744"/>
              <a:gd name="T41" fmla="*/ 2147483647 h 1680"/>
              <a:gd name="T42" fmla="*/ 2147483647 w 744"/>
              <a:gd name="T43" fmla="*/ 2147483647 h 16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4"/>
              <a:gd name="T67" fmla="*/ 0 h 1680"/>
              <a:gd name="T68" fmla="*/ 744 w 744"/>
              <a:gd name="T69" fmla="*/ 1680 h 16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4" h="1680">
                <a:moveTo>
                  <a:pt x="370" y="0"/>
                </a:moveTo>
                <a:lnTo>
                  <a:pt x="370" y="240"/>
                </a:lnTo>
                <a:lnTo>
                  <a:pt x="523" y="307"/>
                </a:lnTo>
                <a:lnTo>
                  <a:pt x="288" y="374"/>
                </a:lnTo>
                <a:lnTo>
                  <a:pt x="293" y="451"/>
                </a:lnTo>
                <a:lnTo>
                  <a:pt x="422" y="489"/>
                </a:lnTo>
                <a:lnTo>
                  <a:pt x="475" y="528"/>
                </a:lnTo>
                <a:lnTo>
                  <a:pt x="336" y="557"/>
                </a:lnTo>
                <a:lnTo>
                  <a:pt x="682" y="672"/>
                </a:lnTo>
                <a:lnTo>
                  <a:pt x="509" y="705"/>
                </a:lnTo>
                <a:lnTo>
                  <a:pt x="715" y="849"/>
                </a:lnTo>
                <a:lnTo>
                  <a:pt x="547" y="955"/>
                </a:lnTo>
                <a:lnTo>
                  <a:pt x="744" y="1085"/>
                </a:lnTo>
                <a:lnTo>
                  <a:pt x="624" y="1104"/>
                </a:lnTo>
                <a:lnTo>
                  <a:pt x="389" y="1248"/>
                </a:lnTo>
                <a:lnTo>
                  <a:pt x="706" y="1243"/>
                </a:lnTo>
                <a:lnTo>
                  <a:pt x="610" y="1339"/>
                </a:lnTo>
                <a:lnTo>
                  <a:pt x="451" y="1464"/>
                </a:lnTo>
                <a:lnTo>
                  <a:pt x="86" y="1502"/>
                </a:lnTo>
                <a:lnTo>
                  <a:pt x="0" y="1574"/>
                </a:lnTo>
                <a:lnTo>
                  <a:pt x="302" y="1651"/>
                </a:lnTo>
                <a:lnTo>
                  <a:pt x="494" y="168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838" name="Freeform 14"/>
          <p:cNvSpPr>
            <a:spLocks/>
          </p:cNvSpPr>
          <p:nvPr/>
        </p:nvSpPr>
        <p:spPr bwMode="auto">
          <a:xfrm>
            <a:off x="7304088" y="3246438"/>
            <a:ext cx="846137" cy="1804987"/>
          </a:xfrm>
          <a:custGeom>
            <a:avLst/>
            <a:gdLst>
              <a:gd name="T0" fmla="*/ 2147483647 w 533"/>
              <a:gd name="T1" fmla="*/ 0 h 1137"/>
              <a:gd name="T2" fmla="*/ 2147483647 w 533"/>
              <a:gd name="T3" fmla="*/ 2147483647 h 1137"/>
              <a:gd name="T4" fmla="*/ 2147483647 w 533"/>
              <a:gd name="T5" fmla="*/ 2147483647 h 1137"/>
              <a:gd name="T6" fmla="*/ 2147483647 w 533"/>
              <a:gd name="T7" fmla="*/ 2147483647 h 1137"/>
              <a:gd name="T8" fmla="*/ 2147483647 w 533"/>
              <a:gd name="T9" fmla="*/ 2147483647 h 1137"/>
              <a:gd name="T10" fmla="*/ 0 w 533"/>
              <a:gd name="T11" fmla="*/ 2147483647 h 1137"/>
              <a:gd name="T12" fmla="*/ 2147483647 w 533"/>
              <a:gd name="T13" fmla="*/ 2147483647 h 1137"/>
              <a:gd name="T14" fmla="*/ 2147483647 w 533"/>
              <a:gd name="T15" fmla="*/ 2147483647 h 1137"/>
              <a:gd name="T16" fmla="*/ 2147483647 w 533"/>
              <a:gd name="T17" fmla="*/ 2147483647 h 1137"/>
              <a:gd name="T18" fmla="*/ 2147483647 w 533"/>
              <a:gd name="T19" fmla="*/ 2147483647 h 1137"/>
              <a:gd name="T20" fmla="*/ 2147483647 w 533"/>
              <a:gd name="T21" fmla="*/ 2147483647 h 1137"/>
              <a:gd name="T22" fmla="*/ 2147483647 w 533"/>
              <a:gd name="T23" fmla="*/ 2147483647 h 11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33"/>
              <a:gd name="T37" fmla="*/ 0 h 1137"/>
              <a:gd name="T38" fmla="*/ 533 w 533"/>
              <a:gd name="T39" fmla="*/ 1137 h 11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33" h="1137">
                <a:moveTo>
                  <a:pt x="533" y="0"/>
                </a:moveTo>
                <a:lnTo>
                  <a:pt x="389" y="201"/>
                </a:lnTo>
                <a:lnTo>
                  <a:pt x="384" y="365"/>
                </a:lnTo>
                <a:lnTo>
                  <a:pt x="144" y="446"/>
                </a:lnTo>
                <a:lnTo>
                  <a:pt x="221" y="609"/>
                </a:lnTo>
                <a:lnTo>
                  <a:pt x="0" y="768"/>
                </a:lnTo>
                <a:lnTo>
                  <a:pt x="163" y="835"/>
                </a:lnTo>
                <a:lnTo>
                  <a:pt x="187" y="888"/>
                </a:lnTo>
                <a:lnTo>
                  <a:pt x="288" y="921"/>
                </a:lnTo>
                <a:lnTo>
                  <a:pt x="120" y="993"/>
                </a:lnTo>
                <a:lnTo>
                  <a:pt x="307" y="1065"/>
                </a:lnTo>
                <a:lnTo>
                  <a:pt x="173" y="11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process can have multiple threads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1538883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7305A"/>
                </a:solidFill>
              </a:rPr>
              <a:t>volatile </a:t>
            </a:r>
            <a:r>
              <a:rPr lang="en-US" sz="2000" dirty="0" err="1">
                <a:solidFill>
                  <a:srgbClr val="37305A"/>
                </a:solidFill>
              </a:rPr>
              <a:t>int</a:t>
            </a:r>
            <a:r>
              <a:rPr lang="en-US" sz="2000" dirty="0">
                <a:solidFill>
                  <a:srgbClr val="37305A"/>
                </a:solidFill>
              </a:rPr>
              <a:t> counter = 0; </a:t>
            </a:r>
          </a:p>
          <a:p>
            <a:r>
              <a:rPr lang="en-US" sz="2000" dirty="0" err="1">
                <a:solidFill>
                  <a:srgbClr val="37305A"/>
                </a:solidFill>
              </a:rPr>
              <a:t>int</a:t>
            </a:r>
            <a:r>
              <a:rPr lang="en-US" sz="2000" dirty="0">
                <a:solidFill>
                  <a:srgbClr val="37305A"/>
                </a:solidFill>
              </a:rPr>
              <a:t> loops;</a:t>
            </a:r>
          </a:p>
          <a:p>
            <a:endParaRPr lang="en-US" sz="2000" dirty="0">
              <a:solidFill>
                <a:srgbClr val="37305A"/>
              </a:solidFill>
            </a:endParaRPr>
          </a:p>
          <a:p>
            <a:r>
              <a:rPr lang="en-US" sz="2000" dirty="0">
                <a:solidFill>
                  <a:srgbClr val="37305A"/>
                </a:solidFill>
              </a:rPr>
              <a:t>void *worker(void *</a:t>
            </a:r>
            <a:r>
              <a:rPr lang="en-US" sz="2000" dirty="0" err="1">
                <a:solidFill>
                  <a:srgbClr val="37305A"/>
                </a:solidFill>
              </a:rPr>
              <a:t>arg</a:t>
            </a:r>
            <a:r>
              <a:rPr lang="en-US" sz="2000" dirty="0">
                <a:solidFill>
                  <a:srgbClr val="37305A"/>
                </a:solidFill>
              </a:rPr>
              <a:t>) {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>
                <a:solidFill>
                  <a:srgbClr val="37305A"/>
                </a:solidFill>
              </a:rPr>
              <a:t>int</a:t>
            </a:r>
            <a:r>
              <a:rPr lang="en-US" sz="2000" dirty="0">
                <a:solidFill>
                  <a:srgbClr val="37305A"/>
                </a:solidFill>
              </a:rPr>
              <a:t> </a:t>
            </a:r>
            <a:r>
              <a:rPr lang="en-US" sz="2000" dirty="0" err="1">
                <a:solidFill>
                  <a:srgbClr val="37305A"/>
                </a:solidFill>
              </a:rPr>
              <a:t>i</a:t>
            </a:r>
            <a:r>
              <a:rPr lang="en-US" sz="2000" dirty="0">
                <a:solidFill>
                  <a:srgbClr val="37305A"/>
                </a:solidFill>
              </a:rPr>
              <a:t>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for (</a:t>
            </a:r>
            <a:r>
              <a:rPr lang="en-US" sz="2000" dirty="0" err="1">
                <a:solidFill>
                  <a:srgbClr val="37305A"/>
                </a:solidFill>
              </a:rPr>
              <a:t>i</a:t>
            </a:r>
            <a:r>
              <a:rPr lang="en-US" sz="2000" dirty="0">
                <a:solidFill>
                  <a:srgbClr val="37305A"/>
                </a:solidFill>
              </a:rPr>
              <a:t> = 0; </a:t>
            </a:r>
            <a:r>
              <a:rPr lang="en-US" sz="2000" dirty="0" err="1">
                <a:solidFill>
                  <a:srgbClr val="37305A"/>
                </a:solidFill>
              </a:rPr>
              <a:t>i</a:t>
            </a:r>
            <a:r>
              <a:rPr lang="en-US" sz="2000" dirty="0">
                <a:solidFill>
                  <a:srgbClr val="37305A"/>
                </a:solidFill>
              </a:rPr>
              <a:t> &lt; loops; </a:t>
            </a:r>
            <a:r>
              <a:rPr lang="en-US" sz="2000" dirty="0" err="1">
                <a:solidFill>
                  <a:srgbClr val="37305A"/>
                </a:solidFill>
              </a:rPr>
              <a:t>i</a:t>
            </a:r>
            <a:r>
              <a:rPr lang="en-US" sz="2000" dirty="0">
                <a:solidFill>
                  <a:srgbClr val="37305A"/>
                </a:solidFill>
              </a:rPr>
              <a:t>++) {</a:t>
            </a:r>
          </a:p>
          <a:p>
            <a:r>
              <a:rPr lang="en-US" sz="2000" dirty="0">
                <a:solidFill>
                  <a:srgbClr val="37305A"/>
                </a:solidFill>
              </a:rPr>
              <a:t>	counter++;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}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>
                <a:solidFill>
                  <a:srgbClr val="37305A"/>
                </a:solidFill>
              </a:rPr>
              <a:t>pthread_exit</a:t>
            </a:r>
            <a:r>
              <a:rPr lang="en-US" sz="2000" dirty="0">
                <a:solidFill>
                  <a:srgbClr val="37305A"/>
                </a:solidFill>
              </a:rPr>
              <a:t>(NULL);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}</a:t>
            </a:r>
          </a:p>
          <a:p>
            <a:endParaRPr lang="en-US" sz="2000" dirty="0">
              <a:solidFill>
                <a:srgbClr val="37305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219200"/>
            <a:ext cx="670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37305A"/>
              </a:solidFill>
            </a:endParaRPr>
          </a:p>
          <a:p>
            <a:r>
              <a:rPr lang="en-US" sz="2000" dirty="0" err="1">
                <a:solidFill>
                  <a:srgbClr val="37305A"/>
                </a:solidFill>
              </a:rPr>
              <a:t>int</a:t>
            </a:r>
            <a:r>
              <a:rPr lang="en-US" sz="2000" dirty="0">
                <a:solidFill>
                  <a:srgbClr val="37305A"/>
                </a:solidFill>
              </a:rPr>
              <a:t> main(</a:t>
            </a:r>
            <a:r>
              <a:rPr lang="en-US" sz="2000" dirty="0" err="1">
                <a:solidFill>
                  <a:srgbClr val="37305A"/>
                </a:solidFill>
              </a:rPr>
              <a:t>int</a:t>
            </a:r>
            <a:r>
              <a:rPr lang="en-US" sz="2000" dirty="0">
                <a:solidFill>
                  <a:srgbClr val="37305A"/>
                </a:solidFill>
              </a:rPr>
              <a:t> </a:t>
            </a:r>
            <a:r>
              <a:rPr lang="en-US" sz="2000" dirty="0" err="1">
                <a:solidFill>
                  <a:srgbClr val="37305A"/>
                </a:solidFill>
              </a:rPr>
              <a:t>argc</a:t>
            </a:r>
            <a:r>
              <a:rPr lang="en-US" sz="2000" dirty="0">
                <a:solidFill>
                  <a:srgbClr val="37305A"/>
                </a:solidFill>
              </a:rPr>
              <a:t>, char *</a:t>
            </a:r>
            <a:r>
              <a:rPr lang="en-US" sz="2000" dirty="0" err="1">
                <a:solidFill>
                  <a:srgbClr val="37305A"/>
                </a:solidFill>
              </a:rPr>
              <a:t>argv</a:t>
            </a:r>
            <a:r>
              <a:rPr lang="en-US" sz="2000" dirty="0">
                <a:solidFill>
                  <a:srgbClr val="37305A"/>
                </a:solidFill>
              </a:rPr>
              <a:t>[]) {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if (</a:t>
            </a:r>
            <a:r>
              <a:rPr lang="en-US" sz="2000" dirty="0" err="1">
                <a:solidFill>
                  <a:srgbClr val="37305A"/>
                </a:solidFill>
              </a:rPr>
              <a:t>argc</a:t>
            </a:r>
            <a:r>
              <a:rPr lang="en-US" sz="2000" dirty="0">
                <a:solidFill>
                  <a:srgbClr val="37305A"/>
                </a:solidFill>
              </a:rPr>
              <a:t> != 2) { </a:t>
            </a:r>
          </a:p>
          <a:p>
            <a:r>
              <a:rPr lang="en-US" sz="2000" dirty="0">
                <a:solidFill>
                  <a:srgbClr val="37305A"/>
                </a:solidFill>
              </a:rPr>
              <a:t>	</a:t>
            </a:r>
            <a:r>
              <a:rPr lang="en-US" sz="2000" dirty="0" err="1">
                <a:solidFill>
                  <a:srgbClr val="37305A"/>
                </a:solidFill>
              </a:rPr>
              <a:t>fprintf</a:t>
            </a:r>
            <a:r>
              <a:rPr lang="en-US" sz="2000" dirty="0">
                <a:solidFill>
                  <a:srgbClr val="37305A"/>
                </a:solidFill>
              </a:rPr>
              <a:t>(</a:t>
            </a:r>
            <a:r>
              <a:rPr lang="en-US" sz="2000" dirty="0" err="1">
                <a:solidFill>
                  <a:srgbClr val="37305A"/>
                </a:solidFill>
              </a:rPr>
              <a:t>stderr</a:t>
            </a:r>
            <a:r>
              <a:rPr lang="en-US" sz="2000" dirty="0">
                <a:solidFill>
                  <a:srgbClr val="37305A"/>
                </a:solidFill>
              </a:rPr>
              <a:t>, "usage: threads &lt;loops&gt;\n"); </a:t>
            </a:r>
          </a:p>
          <a:p>
            <a:r>
              <a:rPr lang="en-US" sz="2000" dirty="0">
                <a:solidFill>
                  <a:srgbClr val="37305A"/>
                </a:solidFill>
              </a:rPr>
              <a:t>	exit(1); 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} 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loops = </a:t>
            </a:r>
            <a:r>
              <a:rPr lang="en-US" sz="2000" dirty="0" err="1">
                <a:solidFill>
                  <a:srgbClr val="37305A"/>
                </a:solidFill>
              </a:rPr>
              <a:t>atoi</a:t>
            </a:r>
            <a:r>
              <a:rPr lang="en-US" sz="2000" dirty="0">
                <a:solidFill>
                  <a:srgbClr val="37305A"/>
                </a:solidFill>
              </a:rPr>
              <a:t>(</a:t>
            </a:r>
            <a:r>
              <a:rPr lang="en-US" sz="2000" dirty="0" err="1">
                <a:solidFill>
                  <a:srgbClr val="37305A"/>
                </a:solidFill>
              </a:rPr>
              <a:t>argv</a:t>
            </a:r>
            <a:r>
              <a:rPr lang="en-US" sz="2000" dirty="0">
                <a:solidFill>
                  <a:srgbClr val="37305A"/>
                </a:solidFill>
              </a:rPr>
              <a:t>[1]);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>
                <a:solidFill>
                  <a:srgbClr val="37305A"/>
                </a:solidFill>
              </a:rPr>
              <a:t>pthread_t</a:t>
            </a:r>
            <a:r>
              <a:rPr lang="en-US" sz="2000" dirty="0">
                <a:solidFill>
                  <a:srgbClr val="37305A"/>
                </a:solidFill>
              </a:rPr>
              <a:t> p1, p2;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>
                <a:solidFill>
                  <a:srgbClr val="37305A"/>
                </a:solidFill>
              </a:rPr>
              <a:t>printf</a:t>
            </a:r>
            <a:r>
              <a:rPr lang="en-US" sz="2000" dirty="0">
                <a:solidFill>
                  <a:srgbClr val="37305A"/>
                </a:solidFill>
              </a:rPr>
              <a:t>("Initial value : %d\n", counter);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 smtClean="0">
                <a:solidFill>
                  <a:srgbClr val="37305A"/>
                </a:solidFill>
              </a:rPr>
              <a:t>pthread_create</a:t>
            </a:r>
            <a:r>
              <a:rPr lang="en-US" sz="2000" dirty="0">
                <a:solidFill>
                  <a:srgbClr val="37305A"/>
                </a:solidFill>
              </a:rPr>
              <a:t>(&amp;p1, NULL, worker, NULL); 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 smtClean="0">
                <a:solidFill>
                  <a:srgbClr val="37305A"/>
                </a:solidFill>
              </a:rPr>
              <a:t>pthread_create</a:t>
            </a:r>
            <a:r>
              <a:rPr lang="en-US" sz="2000" dirty="0">
                <a:solidFill>
                  <a:srgbClr val="37305A"/>
                </a:solidFill>
              </a:rPr>
              <a:t>(&amp;p2, NULL, worker, NULL);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 smtClean="0">
                <a:solidFill>
                  <a:srgbClr val="37305A"/>
                </a:solidFill>
              </a:rPr>
              <a:t>pthread_join</a:t>
            </a:r>
            <a:r>
              <a:rPr lang="en-US" sz="2000" dirty="0">
                <a:solidFill>
                  <a:srgbClr val="37305A"/>
                </a:solidFill>
              </a:rPr>
              <a:t>(p1, NULL);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 smtClean="0">
                <a:solidFill>
                  <a:srgbClr val="37305A"/>
                </a:solidFill>
              </a:rPr>
              <a:t>pthread_join</a:t>
            </a:r>
            <a:r>
              <a:rPr lang="en-US" sz="2000" dirty="0">
                <a:solidFill>
                  <a:srgbClr val="37305A"/>
                </a:solidFill>
              </a:rPr>
              <a:t>(p2, NULL);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</a:t>
            </a:r>
            <a:r>
              <a:rPr lang="en-US" sz="2000" dirty="0" err="1">
                <a:solidFill>
                  <a:srgbClr val="37305A"/>
                </a:solidFill>
              </a:rPr>
              <a:t>printf</a:t>
            </a:r>
            <a:r>
              <a:rPr lang="en-US" sz="2000" dirty="0">
                <a:solidFill>
                  <a:srgbClr val="37305A"/>
                </a:solidFill>
              </a:rPr>
              <a:t>("Final value   : %d\n", counter);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    return 0;</a:t>
            </a:r>
          </a:p>
          <a:p>
            <a:r>
              <a:rPr lang="en-US" sz="2000" dirty="0">
                <a:solidFill>
                  <a:srgbClr val="37305A"/>
                </a:solidFill>
              </a:rPr>
              <a:t>}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371600" y="487680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srgbClr val="37305A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371600" y="52578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37305A"/>
                </a:solidFill>
              </a:rPr>
              <a:t>data</a:t>
            </a:r>
            <a:endParaRPr lang="en-US" sz="1400">
              <a:solidFill>
                <a:srgbClr val="37305A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371600" y="548640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37305A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371600" y="586740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37305A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371600" y="594360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37305A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371600" y="632460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37305A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371600" y="52578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srgbClr val="37305A"/>
              </a:solidFill>
            </a:endParaRPr>
          </a:p>
        </p:txBody>
      </p: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1447800" y="5257800"/>
            <a:ext cx="400050" cy="400050"/>
            <a:chOff x="3689" y="1658"/>
            <a:chExt cx="576" cy="576"/>
          </a:xfrm>
        </p:grpSpPr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5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37305A"/>
                  </a:solidFill>
                </a:endParaRPr>
              </a:p>
            </p:txBody>
          </p:sp>
          <p:sp>
            <p:nvSpPr>
              <p:cNvPr id="16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37305A"/>
                  </a:solidFill>
                </a:endParaRPr>
              </a:p>
            </p:txBody>
          </p:sp>
        </p:grpSp>
        <p:sp>
          <p:nvSpPr>
            <p:cNvPr id="14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1600200" y="5867400"/>
            <a:ext cx="404813" cy="404813"/>
            <a:chOff x="4784" y="2819"/>
            <a:chExt cx="255" cy="255"/>
          </a:xfrm>
        </p:grpSpPr>
        <p:sp>
          <p:nvSpPr>
            <p:cNvPr id="18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19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20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1905000" y="5486400"/>
            <a:ext cx="404812" cy="404813"/>
            <a:chOff x="4201" y="2912"/>
            <a:chExt cx="255" cy="255"/>
          </a:xfrm>
        </p:grpSpPr>
        <p:sp>
          <p:nvSpPr>
            <p:cNvPr id="22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23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00600" y="6172200"/>
            <a:ext cx="375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8161F"/>
                </a:solidFill>
              </a:rPr>
              <a:t>Much more on this later!</a:t>
            </a:r>
            <a:endParaRPr lang="en-US" b="1" dirty="0">
              <a:solidFill>
                <a:srgbClr val="E816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8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</a:rPr>
              <a:t>ervers and concurrency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4419600"/>
          </a:xfrm>
        </p:spPr>
        <p:txBody>
          <a:bodyPr/>
          <a:lstStyle/>
          <a:p>
            <a:r>
              <a:rPr lang="en-US" sz="2400" b="0" dirty="0" smtClean="0">
                <a:latin typeface="Arial" charset="0"/>
                <a:ea typeface="ＭＳ Ｐゴシック" charset="0"/>
              </a:rPr>
              <a:t>Network servers receive </a:t>
            </a:r>
            <a:r>
              <a:rPr lang="en-US" sz="2400" dirty="0" smtClean="0">
                <a:solidFill>
                  <a:srgbClr val="651222"/>
                </a:solidFill>
                <a:latin typeface="Arial" charset="0"/>
                <a:ea typeface="ＭＳ Ｐゴシック" charset="0"/>
              </a:rPr>
              <a:t>concurrent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 requests.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Many clients send requests “at the same time”.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</a:rPr>
              <a:t>Servers should handle those requests </a:t>
            </a:r>
            <a:r>
              <a:rPr lang="en-US" sz="2400" dirty="0" smtClean="0">
                <a:solidFill>
                  <a:srgbClr val="651222"/>
                </a:solidFill>
                <a:latin typeface="Arial" charset="0"/>
                <a:ea typeface="ＭＳ Ｐゴシック" charset="0"/>
              </a:rPr>
              <a:t>concurrently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Don’t leave the server CPU idle if there is a request to work on. 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</a:rPr>
              <a:t>But how to do that with the classic Unix process model?</a:t>
            </a:r>
            <a:endParaRPr lang="en-US" sz="2400" b="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Unix had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single-threaded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processes and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blocking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b="0" dirty="0" err="1" smtClean="0">
                <a:latin typeface="Arial" charset="0"/>
                <a:ea typeface="ＭＳ Ｐゴシック" charset="0"/>
              </a:rPr>
              <a:t>syscalls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If a process blocks it can’t do anything else until it wakes up.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</a:rPr>
              <a:t>Shells face similar problems in tracking their children, which execute independently (</a:t>
            </a:r>
            <a:r>
              <a:rPr lang="en-US" sz="2400" dirty="0" smtClean="0">
                <a:solidFill>
                  <a:srgbClr val="651222"/>
                </a:solidFill>
                <a:latin typeface="Arial" charset="0"/>
                <a:ea typeface="ＭＳ Ｐゴシック" charset="0"/>
              </a:rPr>
              <a:t>asynchronously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).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</a:rPr>
              <a:t>Systems with GUIs also face them.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</a:rPr>
              <a:t>What to do?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Two threads sharing a CPU</a:t>
            </a: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1546225" y="3482975"/>
            <a:ext cx="5997575" cy="2262188"/>
          </a:xfrm>
          <a:prstGeom prst="rect">
            <a:avLst/>
          </a:prstGeom>
          <a:solidFill>
            <a:srgbClr val="FFFFFF"/>
          </a:solidFill>
          <a:ln w="12700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grpSp>
        <p:nvGrpSpPr>
          <p:cNvPr id="135171" name="Group 4"/>
          <p:cNvGrpSpPr>
            <a:grpSpLocks/>
          </p:cNvGrpSpPr>
          <p:nvPr/>
        </p:nvGrpSpPr>
        <p:grpSpPr bwMode="auto">
          <a:xfrm>
            <a:off x="2917825" y="4129088"/>
            <a:ext cx="3952875" cy="166687"/>
            <a:chOff x="1916" y="2576"/>
            <a:chExt cx="1808" cy="67"/>
          </a:xfrm>
        </p:grpSpPr>
        <p:sp>
          <p:nvSpPr>
            <p:cNvPr id="73" name="Rectangle 5"/>
            <p:cNvSpPr>
              <a:spLocks noChangeArrowheads="1"/>
            </p:cNvSpPr>
            <p:nvPr/>
          </p:nvSpPr>
          <p:spPr bwMode="auto">
            <a:xfrm>
              <a:off x="2179" y="2576"/>
              <a:ext cx="394" cy="67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2567" y="2576"/>
              <a:ext cx="154" cy="67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75" name="Rectangle 7"/>
            <p:cNvSpPr>
              <a:spLocks noChangeArrowheads="1"/>
            </p:cNvSpPr>
            <p:nvPr/>
          </p:nvSpPr>
          <p:spPr bwMode="auto">
            <a:xfrm>
              <a:off x="2721" y="2576"/>
              <a:ext cx="90" cy="67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2810" y="2576"/>
              <a:ext cx="74" cy="67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3146" y="2576"/>
              <a:ext cx="266" cy="67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78" name="Rectangle 10"/>
            <p:cNvSpPr>
              <a:spLocks noChangeArrowheads="1"/>
            </p:cNvSpPr>
            <p:nvPr/>
          </p:nvSpPr>
          <p:spPr bwMode="auto">
            <a:xfrm>
              <a:off x="3412" y="2576"/>
              <a:ext cx="52" cy="67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79" name="Rectangle 11"/>
            <p:cNvSpPr>
              <a:spLocks noChangeArrowheads="1"/>
            </p:cNvSpPr>
            <p:nvPr/>
          </p:nvSpPr>
          <p:spPr bwMode="auto">
            <a:xfrm>
              <a:off x="3460" y="2576"/>
              <a:ext cx="175" cy="67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80" name="Rectangle 12"/>
            <p:cNvSpPr>
              <a:spLocks noChangeArrowheads="1"/>
            </p:cNvSpPr>
            <p:nvPr/>
          </p:nvSpPr>
          <p:spPr bwMode="auto">
            <a:xfrm>
              <a:off x="1916" y="2576"/>
              <a:ext cx="266" cy="67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81" name="Rectangle 13"/>
            <p:cNvSpPr>
              <a:spLocks noChangeArrowheads="1"/>
            </p:cNvSpPr>
            <p:nvPr/>
          </p:nvSpPr>
          <p:spPr bwMode="auto">
            <a:xfrm>
              <a:off x="2883" y="2576"/>
              <a:ext cx="262" cy="67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/>
          </p:nvSpPr>
          <p:spPr bwMode="auto">
            <a:xfrm>
              <a:off x="3634" y="2576"/>
              <a:ext cx="90" cy="67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1638300" y="3444875"/>
            <a:ext cx="9541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ea typeface="Arial" charset="0"/>
              </a:rPr>
              <a:t>reality</a:t>
            </a:r>
            <a:endParaRPr lang="en-US" sz="1600" b="1" kern="0" dirty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84" name="Rectangle 16"/>
          <p:cNvSpPr>
            <a:spLocks noChangeArrowheads="1"/>
          </p:cNvSpPr>
          <p:nvPr/>
        </p:nvSpPr>
        <p:spPr bwMode="auto">
          <a:xfrm>
            <a:off x="1549400" y="1676400"/>
            <a:ext cx="6003925" cy="1692275"/>
          </a:xfrm>
          <a:prstGeom prst="rect">
            <a:avLst/>
          </a:prstGeom>
          <a:solidFill>
            <a:srgbClr val="FFFFFF"/>
          </a:solidFill>
          <a:ln w="12700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grpSp>
        <p:nvGrpSpPr>
          <p:cNvPr id="135174" name="Group 17"/>
          <p:cNvGrpSpPr>
            <a:grpSpLocks/>
          </p:cNvGrpSpPr>
          <p:nvPr/>
        </p:nvGrpSpPr>
        <p:grpSpPr bwMode="auto">
          <a:xfrm>
            <a:off x="2925763" y="1736725"/>
            <a:ext cx="4516437" cy="1474788"/>
            <a:chOff x="2108" y="1104"/>
            <a:chExt cx="2787" cy="929"/>
          </a:xfrm>
        </p:grpSpPr>
        <p:grpSp>
          <p:nvGrpSpPr>
            <p:cNvPr id="135183" name="Group 18"/>
            <p:cNvGrpSpPr>
              <a:grpSpLocks/>
            </p:cNvGrpSpPr>
            <p:nvPr/>
          </p:nvGrpSpPr>
          <p:grpSpPr bwMode="auto">
            <a:xfrm>
              <a:off x="2108" y="1104"/>
              <a:ext cx="415" cy="415"/>
              <a:chOff x="3689" y="1658"/>
              <a:chExt cx="576" cy="576"/>
            </a:xfrm>
          </p:grpSpPr>
          <p:grpSp>
            <p:nvGrpSpPr>
              <p:cNvPr id="135190" name="Group 19"/>
              <p:cNvGrpSpPr>
                <a:grpSpLocks/>
              </p:cNvGrpSpPr>
              <p:nvPr/>
            </p:nvGrpSpPr>
            <p:grpSpPr bwMode="auto">
              <a:xfrm>
                <a:off x="3689" y="1658"/>
                <a:ext cx="576" cy="576"/>
                <a:chOff x="4269" y="2781"/>
                <a:chExt cx="576" cy="576"/>
              </a:xfrm>
            </p:grpSpPr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>
                  <a:off x="4269" y="2781"/>
                  <a:ext cx="576" cy="576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ea typeface="Arial" charset="0"/>
                  </a:endParaRPr>
                </a:p>
              </p:txBody>
            </p:sp>
            <p:sp>
              <p:nvSpPr>
                <p:cNvPr id="96" name="AutoShape 21"/>
                <p:cNvSpPr>
                  <a:spLocks noChangeArrowheads="1"/>
                </p:cNvSpPr>
                <p:nvPr/>
              </p:nvSpPr>
              <p:spPr bwMode="auto">
                <a:xfrm flipH="1">
                  <a:off x="4469" y="2909"/>
                  <a:ext cx="197" cy="336"/>
                </a:xfrm>
                <a:prstGeom prst="lightningBol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ea typeface="Arial" charset="0"/>
                  </a:endParaRPr>
                </a:p>
              </p:txBody>
            </p:sp>
          </p:grpSp>
          <p:sp>
            <p:nvSpPr>
              <p:cNvPr id="94" name="AutoShape 22"/>
              <p:cNvSpPr>
                <a:spLocks noChangeArrowheads="1"/>
              </p:cNvSpPr>
              <p:nvPr/>
            </p:nvSpPr>
            <p:spPr bwMode="auto">
              <a:xfrm rot="-8460389">
                <a:off x="3713" y="1734"/>
                <a:ext cx="68" cy="7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Arial" charset="0"/>
                </a:endParaRPr>
              </a:p>
            </p:txBody>
          </p:sp>
        </p:grpSp>
        <p:grpSp>
          <p:nvGrpSpPr>
            <p:cNvPr id="135184" name="Group 23"/>
            <p:cNvGrpSpPr>
              <a:grpSpLocks/>
            </p:cNvGrpSpPr>
            <p:nvPr/>
          </p:nvGrpSpPr>
          <p:grpSpPr bwMode="auto">
            <a:xfrm>
              <a:off x="2108" y="1618"/>
              <a:ext cx="415" cy="415"/>
              <a:chOff x="2146" y="1704"/>
              <a:chExt cx="415" cy="415"/>
            </a:xfrm>
          </p:grpSpPr>
          <p:sp>
            <p:nvSpPr>
              <p:cNvPr id="90" name="Oval 24"/>
              <p:cNvSpPr>
                <a:spLocks noChangeArrowheads="1"/>
              </p:cNvSpPr>
              <p:nvPr/>
            </p:nvSpPr>
            <p:spPr bwMode="auto">
              <a:xfrm>
                <a:off x="2146" y="1704"/>
                <a:ext cx="415" cy="41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Arial" charset="0"/>
                </a:endParaRPr>
              </a:p>
            </p:txBody>
          </p:sp>
          <p:sp>
            <p:nvSpPr>
              <p:cNvPr id="91" name="AutoShape 25"/>
              <p:cNvSpPr>
                <a:spLocks noChangeArrowheads="1"/>
              </p:cNvSpPr>
              <p:nvPr/>
            </p:nvSpPr>
            <p:spPr bwMode="auto">
              <a:xfrm flipH="1">
                <a:off x="2290" y="1796"/>
                <a:ext cx="142" cy="242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Arial" charset="0"/>
                </a:endParaRPr>
              </a:p>
            </p:txBody>
          </p:sp>
          <p:sp>
            <p:nvSpPr>
              <p:cNvPr id="92" name="AutoShape 26"/>
              <p:cNvSpPr>
                <a:spLocks noChangeArrowheads="1"/>
              </p:cNvSpPr>
              <p:nvPr/>
            </p:nvSpPr>
            <p:spPr bwMode="auto">
              <a:xfrm rot="-8460389">
                <a:off x="2164" y="1759"/>
                <a:ext cx="50" cy="5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Arial" charset="0"/>
                </a:endParaRPr>
              </a:p>
            </p:txBody>
          </p:sp>
        </p:grpSp>
        <p:sp>
          <p:nvSpPr>
            <p:cNvPr id="88" name="AutoShape 27"/>
            <p:cNvSpPr>
              <a:spLocks noChangeArrowheads="1"/>
            </p:cNvSpPr>
            <p:nvPr/>
          </p:nvSpPr>
          <p:spPr bwMode="auto">
            <a:xfrm>
              <a:off x="2865" y="1239"/>
              <a:ext cx="2030" cy="158"/>
            </a:xfrm>
            <a:prstGeom prst="rightArrow">
              <a:avLst>
                <a:gd name="adj1" fmla="val 50000"/>
                <a:gd name="adj2" fmla="val 321203"/>
              </a:avLst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89" name="AutoShape 28"/>
            <p:cNvSpPr>
              <a:spLocks noChangeArrowheads="1"/>
            </p:cNvSpPr>
            <p:nvPr/>
          </p:nvSpPr>
          <p:spPr bwMode="auto">
            <a:xfrm>
              <a:off x="2865" y="1728"/>
              <a:ext cx="2030" cy="158"/>
            </a:xfrm>
            <a:prstGeom prst="rightArrow">
              <a:avLst>
                <a:gd name="adj1" fmla="val 50000"/>
                <a:gd name="adj2" fmla="val 321203"/>
              </a:avLst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97" name="Text Box 29"/>
          <p:cNvSpPr txBox="1">
            <a:spLocks noChangeArrowheads="1"/>
          </p:cNvSpPr>
          <p:nvPr/>
        </p:nvSpPr>
        <p:spPr bwMode="auto">
          <a:xfrm>
            <a:off x="1524000" y="1714500"/>
            <a:ext cx="11680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ea typeface="Arial" charset="0"/>
              </a:rPr>
              <a:t>concept</a:t>
            </a:r>
            <a:endParaRPr lang="en-US" sz="1600" b="1" kern="0" dirty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99" name="Line 32"/>
          <p:cNvSpPr>
            <a:spLocks noChangeShapeType="1"/>
          </p:cNvSpPr>
          <p:nvPr/>
        </p:nvSpPr>
        <p:spPr bwMode="auto">
          <a:xfrm flipV="1">
            <a:off x="4084638" y="4295775"/>
            <a:ext cx="257175" cy="6080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stealth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00" name="Line 33"/>
          <p:cNvSpPr>
            <a:spLocks noChangeShapeType="1"/>
          </p:cNvSpPr>
          <p:nvPr/>
        </p:nvSpPr>
        <p:spPr bwMode="auto">
          <a:xfrm flipV="1">
            <a:off x="4098925" y="4273550"/>
            <a:ext cx="579438" cy="6159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stealth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01" name="Line 34"/>
          <p:cNvSpPr>
            <a:spLocks noChangeShapeType="1"/>
          </p:cNvSpPr>
          <p:nvPr/>
        </p:nvSpPr>
        <p:spPr bwMode="auto">
          <a:xfrm flipV="1">
            <a:off x="4084638" y="4287838"/>
            <a:ext cx="782637" cy="622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stealth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02" name="Oval 35"/>
          <p:cNvSpPr>
            <a:spLocks noChangeArrowheads="1"/>
          </p:cNvSpPr>
          <p:nvPr/>
        </p:nvSpPr>
        <p:spPr bwMode="auto">
          <a:xfrm>
            <a:off x="4968875" y="4435475"/>
            <a:ext cx="74613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03" name="Oval 36"/>
          <p:cNvSpPr>
            <a:spLocks noChangeArrowheads="1"/>
          </p:cNvSpPr>
          <p:nvPr/>
        </p:nvSpPr>
        <p:spPr bwMode="auto">
          <a:xfrm>
            <a:off x="5121275" y="4435475"/>
            <a:ext cx="74613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04" name="Oval 37"/>
          <p:cNvSpPr>
            <a:spLocks noChangeArrowheads="1"/>
          </p:cNvSpPr>
          <p:nvPr/>
        </p:nvSpPr>
        <p:spPr bwMode="auto">
          <a:xfrm>
            <a:off x="5273675" y="4435475"/>
            <a:ext cx="74613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276600" y="4876800"/>
            <a:ext cx="1524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ea typeface="Arial" charset="0"/>
              </a:rPr>
              <a:t>context switch</a:t>
            </a:r>
            <a:endParaRPr lang="en-US" sz="1600" b="1" kern="0" dirty="0">
              <a:solidFill>
                <a:sysClr val="windowText" lastClr="000000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4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CPU Scheduling 101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6075"/>
            <a:ext cx="8001000" cy="25749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The OS scheduler makes a sequence of </a:t>
            </a:r>
            <a:r>
              <a:rPr lang="ja-JP" altLang="en-US" sz="2000" dirty="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moves</a:t>
            </a:r>
            <a:r>
              <a:rPr lang="ja-JP" altLang="en-US" sz="2000" dirty="0">
                <a:latin typeface="Arial" charset="0"/>
                <a:ea typeface="ＭＳ Ｐゴシック" charset="0"/>
                <a:cs typeface="Arial" charset="0"/>
              </a:rPr>
              <a:t>”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Next move: if a CPU core is idle, pick a ready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thread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from the ready pool and dispatch it (run it).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Scheduler’s choice is </a:t>
            </a:r>
            <a:r>
              <a:rPr lang="ja-JP" altLang="en-US" sz="2000" dirty="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2000" dirty="0">
                <a:latin typeface="Arial" charset="0"/>
                <a:ea typeface="ＭＳ Ｐゴシック" charset="0"/>
                <a:cs typeface="Arial" charset="0"/>
              </a:rPr>
              <a:t>nondeterministic</a:t>
            </a:r>
            <a:r>
              <a:rPr lang="ja-JP" altLang="en-US" sz="2000" dirty="0">
                <a:latin typeface="Arial" charset="0"/>
                <a:ea typeface="ＭＳ Ｐゴシック" charset="0"/>
                <a:cs typeface="Arial" charset="0"/>
              </a:rPr>
              <a:t>”</a:t>
            </a:r>
            <a:endParaRPr lang="en-US" altLang="ja-JP" sz="20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Scheduler and machine determine the interleaving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of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execution (a 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schedule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).</a:t>
            </a: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6195" name="AutoShape 4"/>
          <p:cNvSpPr>
            <a:spLocks noChangeArrowheads="1"/>
          </p:cNvSpPr>
          <p:nvPr/>
        </p:nvSpPr>
        <p:spPr bwMode="auto">
          <a:xfrm>
            <a:off x="3246438" y="3930650"/>
            <a:ext cx="2735263" cy="2198688"/>
          </a:xfrm>
          <a:prstGeom prst="irregularSeal1">
            <a:avLst/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endParaRPr lang="en-US" sz="1400"/>
          </a:p>
        </p:txBody>
      </p:sp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1104901" y="513715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  <a:cs typeface="Arial" charset="0"/>
              </a:rPr>
              <a:t>Wakeup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36197" name="AutoShape 6"/>
          <p:cNvCxnSpPr>
            <a:cxnSpLocks noChangeShapeType="1"/>
            <a:stCxn id="136196" idx="3"/>
            <a:endCxn id="136195" idx="1"/>
          </p:cNvCxnSpPr>
          <p:nvPr/>
        </p:nvCxnSpPr>
        <p:spPr bwMode="auto">
          <a:xfrm flipV="1">
            <a:off x="2428876" y="4806950"/>
            <a:ext cx="817562" cy="560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333399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6607176" y="5356225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1"/>
                </a:solidFill>
                <a:cs typeface="Arial" charset="0"/>
              </a:rPr>
              <a:t>GetNextToRun</a:t>
            </a:r>
          </a:p>
        </p:txBody>
      </p:sp>
      <p:sp>
        <p:nvSpPr>
          <p:cNvPr id="136199" name="Text Box 8"/>
          <p:cNvSpPr txBox="1">
            <a:spLocks noChangeArrowheads="1"/>
          </p:cNvSpPr>
          <p:nvPr/>
        </p:nvSpPr>
        <p:spPr bwMode="auto">
          <a:xfrm>
            <a:off x="7380288" y="6183313"/>
            <a:ext cx="125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chemeClr val="tx1"/>
                </a:solidFill>
                <a:cs typeface="Arial" charset="0"/>
              </a:rPr>
              <a:t>SWITCH()</a:t>
            </a: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36200" name="AutoShape 9"/>
          <p:cNvCxnSpPr>
            <a:cxnSpLocks noChangeShapeType="1"/>
            <a:stCxn id="136195" idx="3"/>
            <a:endCxn id="136198" idx="1"/>
          </p:cNvCxnSpPr>
          <p:nvPr/>
        </p:nvCxnSpPr>
        <p:spPr bwMode="auto">
          <a:xfrm>
            <a:off x="5981701" y="5283200"/>
            <a:ext cx="625475" cy="303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333399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201" name="AutoShape 10"/>
          <p:cNvCxnSpPr>
            <a:cxnSpLocks noChangeShapeType="1"/>
            <a:stCxn id="136198" idx="2"/>
            <a:endCxn id="136199" idx="0"/>
          </p:cNvCxnSpPr>
          <p:nvPr/>
        </p:nvCxnSpPr>
        <p:spPr bwMode="auto">
          <a:xfrm rot="16200000" flipH="1">
            <a:off x="7697788" y="5870576"/>
            <a:ext cx="365125" cy="2603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333399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6202" name="Group 11"/>
          <p:cNvGrpSpPr>
            <a:grpSpLocks/>
          </p:cNvGrpSpPr>
          <p:nvPr/>
        </p:nvGrpSpPr>
        <p:grpSpPr bwMode="auto">
          <a:xfrm>
            <a:off x="725488" y="4448175"/>
            <a:ext cx="350838" cy="350838"/>
            <a:chOff x="788" y="3479"/>
            <a:chExt cx="221" cy="221"/>
          </a:xfrm>
        </p:grpSpPr>
        <p:sp>
          <p:nvSpPr>
            <p:cNvPr id="136216" name="Oval 12"/>
            <p:cNvSpPr>
              <a:spLocks noChangeArrowheads="1"/>
            </p:cNvSpPr>
            <p:nvPr/>
          </p:nvSpPr>
          <p:spPr bwMode="auto">
            <a:xfrm>
              <a:off x="788" y="3479"/>
              <a:ext cx="221" cy="221"/>
            </a:xfrm>
            <a:prstGeom prst="ellipse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7" name="AutoShape 13"/>
            <p:cNvSpPr>
              <a:spLocks noChangeArrowheads="1"/>
            </p:cNvSpPr>
            <p:nvPr/>
          </p:nvSpPr>
          <p:spPr bwMode="auto">
            <a:xfrm flipH="1">
              <a:off x="865" y="3528"/>
              <a:ext cx="75" cy="12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8" name="AutoShape 14"/>
            <p:cNvSpPr>
              <a:spLocks noChangeArrowheads="1"/>
            </p:cNvSpPr>
            <p:nvPr/>
          </p:nvSpPr>
          <p:spPr bwMode="auto">
            <a:xfrm rot="-8460389">
              <a:off x="798" y="3509"/>
              <a:ext cx="26" cy="2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0" name="Rectangle 15"/>
          <p:cNvSpPr>
            <a:spLocks noChangeArrowheads="1"/>
          </p:cNvSpPr>
          <p:nvPr/>
        </p:nvSpPr>
        <p:spPr bwMode="auto">
          <a:xfrm>
            <a:off x="3941763" y="4602163"/>
            <a:ext cx="1382713" cy="4000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ready pool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36204" name="Group 16"/>
          <p:cNvGrpSpPr>
            <a:grpSpLocks/>
          </p:cNvGrpSpPr>
          <p:nvPr/>
        </p:nvGrpSpPr>
        <p:grpSpPr bwMode="auto">
          <a:xfrm>
            <a:off x="4089401" y="5003800"/>
            <a:ext cx="355600" cy="355600"/>
            <a:chOff x="4784" y="2819"/>
            <a:chExt cx="255" cy="255"/>
          </a:xfrm>
        </p:grpSpPr>
        <p:sp>
          <p:nvSpPr>
            <p:cNvPr id="136213" name="Oval 17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4" name="AutoShape 18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5" name="AutoShape 19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05" name="Group 20"/>
          <p:cNvGrpSpPr>
            <a:grpSpLocks/>
          </p:cNvGrpSpPr>
          <p:nvPr/>
        </p:nvGrpSpPr>
        <p:grpSpPr bwMode="auto">
          <a:xfrm>
            <a:off x="4749801" y="5003800"/>
            <a:ext cx="355600" cy="355600"/>
            <a:chOff x="4201" y="2912"/>
            <a:chExt cx="255" cy="255"/>
          </a:xfrm>
        </p:grpSpPr>
        <p:sp>
          <p:nvSpPr>
            <p:cNvPr id="136210" name="Oval 21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1" name="AutoShape 22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2" name="AutoShape 23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6206" name="AutoShape 24"/>
          <p:cNvCxnSpPr>
            <a:cxnSpLocks noChangeShapeType="1"/>
          </p:cNvCxnSpPr>
          <p:nvPr/>
        </p:nvCxnSpPr>
        <p:spPr bwMode="auto">
          <a:xfrm>
            <a:off x="4456113" y="5172075"/>
            <a:ext cx="303213" cy="1588"/>
          </a:xfrm>
          <a:prstGeom prst="curved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207" name="Rectangle 25"/>
          <p:cNvSpPr>
            <a:spLocks noChangeArrowheads="1"/>
          </p:cNvSpPr>
          <p:nvPr/>
        </p:nvSpPr>
        <p:spPr bwMode="auto">
          <a:xfrm>
            <a:off x="685801" y="4297363"/>
            <a:ext cx="1860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i="1" dirty="0"/>
              <a:t>blocked</a:t>
            </a:r>
          </a:p>
          <a:p>
            <a:pPr algn="ctr"/>
            <a:r>
              <a:rPr lang="en-US" sz="2000" i="1" dirty="0"/>
              <a:t>threads</a:t>
            </a:r>
          </a:p>
        </p:txBody>
      </p:sp>
      <p:cxnSp>
        <p:nvCxnSpPr>
          <p:cNvPr id="136208" name="AutoShape 26"/>
          <p:cNvCxnSpPr>
            <a:cxnSpLocks noChangeShapeType="1"/>
            <a:stCxn id="136207" idx="1"/>
            <a:endCxn id="136196" idx="1"/>
          </p:cNvCxnSpPr>
          <p:nvPr/>
        </p:nvCxnSpPr>
        <p:spPr bwMode="auto">
          <a:xfrm rot="10800000" flipH="1" flipV="1">
            <a:off x="685801" y="4651375"/>
            <a:ext cx="419100" cy="715963"/>
          </a:xfrm>
          <a:prstGeom prst="curvedConnector3">
            <a:avLst>
              <a:gd name="adj1" fmla="val -54546"/>
            </a:avLst>
          </a:prstGeom>
          <a:noFill/>
          <a:ln w="28575">
            <a:solidFill>
              <a:srgbClr val="333399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209" name="Rectangle 27"/>
          <p:cNvSpPr>
            <a:spLocks noChangeArrowheads="1"/>
          </p:cNvSpPr>
          <p:nvPr/>
        </p:nvSpPr>
        <p:spPr bwMode="auto">
          <a:xfrm>
            <a:off x="6137276" y="4406900"/>
            <a:ext cx="2459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i="1"/>
              <a:t>If timer expires, or wait/yield/terminate</a:t>
            </a:r>
          </a:p>
        </p:txBody>
      </p:sp>
    </p:spTree>
    <p:extLst>
      <p:ext uri="{BB962C8B-B14F-4D97-AF65-F5344CB8AC3E}">
        <p14:creationId xmlns:p14="http://schemas.microsoft.com/office/powerpoint/2010/main" val="372158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Reading Between the Lines of C</a:t>
            </a:r>
          </a:p>
        </p:txBody>
      </p:sp>
      <p:grpSp>
        <p:nvGrpSpPr>
          <p:cNvPr id="149507" name="Group 4"/>
          <p:cNvGrpSpPr>
            <a:grpSpLocks/>
          </p:cNvGrpSpPr>
          <p:nvPr/>
        </p:nvGrpSpPr>
        <p:grpSpPr bwMode="auto">
          <a:xfrm>
            <a:off x="2362200" y="3048000"/>
            <a:ext cx="673100" cy="658813"/>
            <a:chOff x="3689" y="1658"/>
            <a:chExt cx="576" cy="576"/>
          </a:xfrm>
        </p:grpSpPr>
        <p:grpSp>
          <p:nvGrpSpPr>
            <p:cNvPr id="149516" name="Group 5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 flipH="1">
                <a:off x="4469" y="2909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-8460389">
              <a:off x="3713" y="1734"/>
              <a:ext cx="68" cy="7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49508" name="Group 9"/>
          <p:cNvGrpSpPr>
            <a:grpSpLocks/>
          </p:cNvGrpSpPr>
          <p:nvPr/>
        </p:nvGrpSpPr>
        <p:grpSpPr bwMode="auto">
          <a:xfrm>
            <a:off x="5727700" y="3049588"/>
            <a:ext cx="673100" cy="658812"/>
            <a:chOff x="2146" y="1704"/>
            <a:chExt cx="415" cy="415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146" y="1704"/>
              <a:ext cx="415" cy="41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flipH="1">
              <a:off x="2290" y="1796"/>
              <a:ext cx="142" cy="242"/>
            </a:xfrm>
            <a:prstGeom prst="lightningBol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-8460389">
              <a:off x="2164" y="1759"/>
              <a:ext cx="50" cy="5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49509" name="Text Box 3"/>
          <p:cNvSpPr txBox="1">
            <a:spLocks noChangeArrowheads="1"/>
          </p:cNvSpPr>
          <p:nvPr/>
        </p:nvSpPr>
        <p:spPr bwMode="auto">
          <a:xfrm>
            <a:off x="2286000" y="3886200"/>
            <a:ext cx="762000" cy="923925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load</a:t>
            </a:r>
            <a:endParaRPr lang="en-US" sz="1800" smtClean="0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r>
              <a:rPr lang="en-US" sz="1800" smtClean="0">
                <a:solidFill>
                  <a:srgbClr val="003367"/>
                </a:solidFill>
                <a:cs typeface="Arial" charset="0"/>
              </a:rPr>
              <a:t>add</a:t>
            </a:r>
          </a:p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store</a:t>
            </a:r>
            <a:endParaRPr lang="en-US" sz="1800" smtClean="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49510" name="Text Box 3"/>
          <p:cNvSpPr txBox="1">
            <a:spLocks noChangeArrowheads="1"/>
          </p:cNvSpPr>
          <p:nvPr/>
        </p:nvSpPr>
        <p:spPr bwMode="auto">
          <a:xfrm>
            <a:off x="5715000" y="5029200"/>
            <a:ext cx="762000" cy="923925"/>
          </a:xfrm>
          <a:prstGeom prst="rect">
            <a:avLst/>
          </a:prstGeom>
          <a:solidFill>
            <a:srgbClr val="FFFFFF"/>
          </a:solidFill>
          <a:ln w="12700">
            <a:solidFill>
              <a:srgbClr val="66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load</a:t>
            </a:r>
            <a:endParaRPr lang="en-US" sz="1800" smtClean="0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r>
              <a:rPr lang="en-US" sz="1800" smtClean="0">
                <a:solidFill>
                  <a:srgbClr val="003367"/>
                </a:solidFill>
                <a:cs typeface="Arial" charset="0"/>
              </a:rPr>
              <a:t>add</a:t>
            </a:r>
          </a:p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store</a:t>
            </a:r>
            <a:endParaRPr lang="en-US" sz="1800" smtClean="0">
              <a:solidFill>
                <a:srgbClr val="003367"/>
              </a:solidFill>
              <a:cs typeface="Arial" charset="0"/>
            </a:endParaRPr>
          </a:p>
        </p:txBody>
      </p:sp>
      <p:cxnSp>
        <p:nvCxnSpPr>
          <p:cNvPr id="149511" name="Straight Connector 17"/>
          <p:cNvCxnSpPr>
            <a:cxnSpLocks noChangeShapeType="1"/>
          </p:cNvCxnSpPr>
          <p:nvPr/>
        </p:nvCxnSpPr>
        <p:spPr bwMode="auto">
          <a:xfrm>
            <a:off x="1600200" y="4951413"/>
            <a:ext cx="58674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12" name="TextBox 19"/>
          <p:cNvSpPr txBox="1">
            <a:spLocks noChangeArrowheads="1"/>
          </p:cNvSpPr>
          <p:nvPr/>
        </p:nvSpPr>
        <p:spPr bwMode="auto">
          <a:xfrm>
            <a:off x="1143000" y="5410200"/>
            <a:ext cx="3520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Two </a:t>
            </a:r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executions </a:t>
            </a:r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of this code, so:</a:t>
            </a:r>
          </a:p>
          <a:p>
            <a:pPr defTabSz="914400" eaLnBrk="1" hangingPunct="1"/>
            <a:r>
              <a:rPr lang="en-US" sz="1800" b="1" dirty="0" smtClean="0">
                <a:solidFill>
                  <a:srgbClr val="003367"/>
                </a:solidFill>
                <a:cs typeface="Arial" charset="0"/>
              </a:rPr>
              <a:t>x </a:t>
            </a:r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is incremented by two.</a:t>
            </a:r>
            <a:endParaRPr lang="en-US" sz="1800" dirty="0" smtClean="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1484" y="5715000"/>
            <a:ext cx="5319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E8161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dirty="0">
              <a:solidFill>
                <a:srgbClr val="E8161F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600200" y="1828800"/>
            <a:ext cx="5867400" cy="923925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load</a:t>
            </a:r>
            <a:r>
              <a:rPr lang="en-US" sz="1800" smtClean="0">
                <a:solidFill>
                  <a:srgbClr val="003367"/>
                </a:solidFill>
                <a:cs typeface="Arial" charset="0"/>
              </a:rPr>
              <a:t>	x, R2		; load global variable x</a:t>
            </a:r>
          </a:p>
          <a:p>
            <a:pPr defTabSz="914400" eaLnBrk="1" hangingPunct="1"/>
            <a:r>
              <a:rPr lang="en-US" sz="1800" smtClean="0">
                <a:solidFill>
                  <a:srgbClr val="003367"/>
                </a:solidFill>
                <a:cs typeface="Arial" charset="0"/>
              </a:rPr>
              <a:t>add	R2, 1, R2	; increment: x = x + 1</a:t>
            </a:r>
          </a:p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store</a:t>
            </a:r>
            <a:r>
              <a:rPr lang="en-US" sz="1800" smtClean="0">
                <a:solidFill>
                  <a:srgbClr val="003367"/>
                </a:solidFill>
                <a:cs typeface="Arial" charset="0"/>
              </a:rPr>
              <a:t>	R2, x		; store global variable x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3276600" y="3200400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Two threads execute this code section.  </a:t>
            </a:r>
            <a:r>
              <a:rPr lang="en-US" sz="2000" b="1" dirty="0" smtClean="0">
                <a:solidFill>
                  <a:srgbClr val="003367"/>
                </a:solidFill>
                <a:cs typeface="Arial" charset="0"/>
              </a:rPr>
              <a:t>x </a:t>
            </a:r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is a shared variable.</a:t>
            </a:r>
          </a:p>
        </p:txBody>
      </p:sp>
      <p:cxnSp>
        <p:nvCxnSpPr>
          <p:cNvPr id="20" name="Straight Arrow Connector 36"/>
          <p:cNvCxnSpPr>
            <a:cxnSpLocks noChangeShapeType="1"/>
          </p:cNvCxnSpPr>
          <p:nvPr/>
        </p:nvCxnSpPr>
        <p:spPr bwMode="auto">
          <a:xfrm flipH="1" flipV="1">
            <a:off x="3505200" y="2667000"/>
            <a:ext cx="3810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9626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Interleaving matters</a:t>
            </a:r>
          </a:p>
        </p:txBody>
      </p:sp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1600200" y="1828800"/>
            <a:ext cx="5867400" cy="923925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load</a:t>
            </a:r>
            <a:r>
              <a:rPr lang="en-US" sz="1800" smtClean="0">
                <a:solidFill>
                  <a:srgbClr val="003367"/>
                </a:solidFill>
                <a:cs typeface="Arial" charset="0"/>
              </a:rPr>
              <a:t>	x, R2		; load global variable x</a:t>
            </a:r>
          </a:p>
          <a:p>
            <a:pPr defTabSz="914400" eaLnBrk="1" hangingPunct="1"/>
            <a:r>
              <a:rPr lang="en-US" sz="1800" smtClean="0">
                <a:solidFill>
                  <a:srgbClr val="003367"/>
                </a:solidFill>
                <a:cs typeface="Arial" charset="0"/>
              </a:rPr>
              <a:t>add	R2, 1, R2	; increment: x = x + 1</a:t>
            </a:r>
          </a:p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store</a:t>
            </a:r>
            <a:r>
              <a:rPr lang="en-US" sz="1800" smtClean="0">
                <a:solidFill>
                  <a:srgbClr val="003367"/>
                </a:solidFill>
                <a:cs typeface="Arial" charset="0"/>
              </a:rPr>
              <a:t>	R2, x		; store global variable x</a:t>
            </a:r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2362200" y="3048000"/>
            <a:ext cx="673100" cy="658813"/>
            <a:chOff x="3689" y="1658"/>
            <a:chExt cx="576" cy="576"/>
          </a:xfrm>
        </p:grpSpPr>
        <p:grpSp>
          <p:nvGrpSpPr>
            <p:cNvPr id="91152" name="Group 5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 flipH="1">
                <a:off x="4469" y="2909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-8460389">
              <a:off x="3713" y="1734"/>
              <a:ext cx="68" cy="7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91140" name="Group 9"/>
          <p:cNvGrpSpPr>
            <a:grpSpLocks/>
          </p:cNvGrpSpPr>
          <p:nvPr/>
        </p:nvGrpSpPr>
        <p:grpSpPr bwMode="auto">
          <a:xfrm>
            <a:off x="5727700" y="3049588"/>
            <a:ext cx="673100" cy="658812"/>
            <a:chOff x="2146" y="1704"/>
            <a:chExt cx="415" cy="415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146" y="1704"/>
              <a:ext cx="415" cy="41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flipH="1">
              <a:off x="2290" y="1796"/>
              <a:ext cx="142" cy="242"/>
            </a:xfrm>
            <a:prstGeom prst="lightningBol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-8460389">
              <a:off x="2164" y="1759"/>
              <a:ext cx="50" cy="5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2286000" y="3886200"/>
            <a:ext cx="762000" cy="1754188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load</a:t>
            </a:r>
          </a:p>
          <a:p>
            <a:pPr defTabSz="914400" eaLnBrk="1" hangingPunct="1"/>
            <a:endParaRPr lang="en-US" sz="1800" b="1" smtClean="0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endParaRPr lang="en-US" sz="1800" smtClean="0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r>
              <a:rPr lang="en-US" sz="1800" smtClean="0">
                <a:solidFill>
                  <a:srgbClr val="003367"/>
                </a:solidFill>
                <a:cs typeface="Arial" charset="0"/>
              </a:rPr>
              <a:t>add</a:t>
            </a:r>
          </a:p>
          <a:p>
            <a:pPr defTabSz="914400" eaLnBrk="1" hangingPunct="1"/>
            <a:endParaRPr lang="en-US" sz="1800" smtClean="0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store</a:t>
            </a:r>
            <a:endParaRPr lang="en-US" sz="1800" smtClean="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91142" name="Text Box 3"/>
          <p:cNvSpPr txBox="1">
            <a:spLocks noChangeArrowheads="1"/>
          </p:cNvSpPr>
          <p:nvPr/>
        </p:nvSpPr>
        <p:spPr bwMode="auto">
          <a:xfrm>
            <a:off x="5715000" y="4343400"/>
            <a:ext cx="762000" cy="1477963"/>
          </a:xfrm>
          <a:prstGeom prst="rect">
            <a:avLst/>
          </a:prstGeom>
          <a:solidFill>
            <a:srgbClr val="FFFFFF"/>
          </a:solidFill>
          <a:ln w="12700">
            <a:solidFill>
              <a:srgbClr val="66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load</a:t>
            </a:r>
            <a:endParaRPr lang="en-US" sz="1800" smtClean="0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endParaRPr lang="en-US" sz="1800" smtClean="0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r>
              <a:rPr lang="en-US" sz="1800" smtClean="0">
                <a:solidFill>
                  <a:srgbClr val="003367"/>
                </a:solidFill>
                <a:cs typeface="Arial" charset="0"/>
              </a:rPr>
              <a:t>add</a:t>
            </a:r>
          </a:p>
          <a:p>
            <a:pPr defTabSz="914400" eaLnBrk="1" hangingPunct="1"/>
            <a:endParaRPr lang="en-US" sz="1800" smtClean="0">
              <a:solidFill>
                <a:srgbClr val="003367"/>
              </a:solidFill>
              <a:cs typeface="Arial" charset="0"/>
            </a:endParaRPr>
          </a:p>
          <a:p>
            <a:pPr defTabSz="914400" eaLnBrk="1" hangingPunct="1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store</a:t>
            </a:r>
            <a:endParaRPr lang="en-US" sz="1800" smtClean="0">
              <a:solidFill>
                <a:srgbClr val="003367"/>
              </a:solidFill>
              <a:cs typeface="Arial" charset="0"/>
            </a:endParaRPr>
          </a:p>
        </p:txBody>
      </p:sp>
      <p:cxnSp>
        <p:nvCxnSpPr>
          <p:cNvPr id="91143" name="Straight Connector 17"/>
          <p:cNvCxnSpPr>
            <a:cxnSpLocks noChangeShapeType="1"/>
          </p:cNvCxnSpPr>
          <p:nvPr/>
        </p:nvCxnSpPr>
        <p:spPr bwMode="auto">
          <a:xfrm>
            <a:off x="1600200" y="4724400"/>
            <a:ext cx="5867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4" name="Straight Connector 16"/>
          <p:cNvCxnSpPr>
            <a:cxnSpLocks noChangeShapeType="1"/>
          </p:cNvCxnSpPr>
          <p:nvPr/>
        </p:nvCxnSpPr>
        <p:spPr bwMode="auto">
          <a:xfrm>
            <a:off x="1600200" y="5256213"/>
            <a:ext cx="58674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5" name="TextBox 18"/>
          <p:cNvSpPr txBox="1">
            <a:spLocks noChangeArrowheads="1"/>
          </p:cNvSpPr>
          <p:nvPr/>
        </p:nvSpPr>
        <p:spPr bwMode="auto">
          <a:xfrm>
            <a:off x="1219200" y="6019800"/>
            <a:ext cx="655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In this schedule, </a:t>
            </a:r>
            <a:r>
              <a:rPr lang="en-US" sz="1800" b="1" dirty="0" smtClean="0">
                <a:solidFill>
                  <a:srgbClr val="003367"/>
                </a:solidFill>
                <a:cs typeface="Arial" charset="0"/>
              </a:rPr>
              <a:t>x</a:t>
            </a:r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 is incremented only once: last writer wins.</a:t>
            </a:r>
          </a:p>
          <a:p>
            <a:pPr defTabSz="914400" eaLnBrk="1" hangingPunct="1"/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The program breaks under this schedule.  This bug is a </a:t>
            </a:r>
            <a:r>
              <a:rPr lang="en-US" sz="1800" dirty="0" smtClean="0">
                <a:solidFill>
                  <a:srgbClr val="651222"/>
                </a:solidFill>
                <a:cs typeface="Arial" charset="0"/>
              </a:rPr>
              <a:t>race</a:t>
            </a:r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.</a:t>
            </a:r>
          </a:p>
        </p:txBody>
      </p:sp>
      <p:sp>
        <p:nvSpPr>
          <p:cNvPr id="91146" name="TextBox 20"/>
          <p:cNvSpPr txBox="1">
            <a:spLocks noChangeArrowheads="1"/>
          </p:cNvSpPr>
          <p:nvPr/>
        </p:nvSpPr>
        <p:spPr bwMode="auto">
          <a:xfrm>
            <a:off x="3276600" y="3200400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Two threads execute this code section.  </a:t>
            </a:r>
            <a:r>
              <a:rPr lang="en-US" sz="2000" b="1" dirty="0" smtClean="0">
                <a:solidFill>
                  <a:srgbClr val="003367"/>
                </a:solidFill>
                <a:cs typeface="Arial" charset="0"/>
              </a:rPr>
              <a:t>x </a:t>
            </a:r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is a shared variable.</a:t>
            </a:r>
          </a:p>
        </p:txBody>
      </p:sp>
      <p:cxnSp>
        <p:nvCxnSpPr>
          <p:cNvPr id="91147" name="Straight Arrow Connector 36"/>
          <p:cNvCxnSpPr>
            <a:cxnSpLocks noChangeShapeType="1"/>
          </p:cNvCxnSpPr>
          <p:nvPr/>
        </p:nvCxnSpPr>
        <p:spPr bwMode="auto">
          <a:xfrm flipH="1" flipV="1">
            <a:off x="3505200" y="2667000"/>
            <a:ext cx="3810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8" name="Text Box 15"/>
          <p:cNvSpPr txBox="1">
            <a:spLocks noChangeArrowheads="1"/>
          </p:cNvSpPr>
          <p:nvPr/>
        </p:nvSpPr>
        <p:spPr bwMode="auto">
          <a:xfrm>
            <a:off x="6477000" y="5257800"/>
            <a:ext cx="763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smtClean="0">
                <a:solidFill>
                  <a:srgbClr val="CC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2968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Arial" charset="0"/>
              </a:rPr>
              <a:t>Non-determinism and ordering</a:t>
            </a:r>
          </a:p>
        </p:txBody>
      </p:sp>
      <p:cxnSp>
        <p:nvCxnSpPr>
          <p:cNvPr id="151555" name="Straight Arrow Connector 18"/>
          <p:cNvCxnSpPr>
            <a:cxnSpLocks noChangeShapeType="1"/>
          </p:cNvCxnSpPr>
          <p:nvPr/>
        </p:nvCxnSpPr>
        <p:spPr bwMode="auto">
          <a:xfrm>
            <a:off x="2819400" y="1817688"/>
            <a:ext cx="5183188" cy="1587"/>
          </a:xfrm>
          <a:prstGeom prst="straightConnector1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56" name="Straight Arrow Connector 19"/>
          <p:cNvCxnSpPr>
            <a:cxnSpLocks noChangeShapeType="1"/>
          </p:cNvCxnSpPr>
          <p:nvPr/>
        </p:nvCxnSpPr>
        <p:spPr bwMode="auto">
          <a:xfrm>
            <a:off x="2819400" y="2894013"/>
            <a:ext cx="5183188" cy="1587"/>
          </a:xfrm>
          <a:prstGeom prst="straightConnector1">
            <a:avLst/>
          </a:prstGeom>
          <a:noFill/>
          <a:ln w="76200">
            <a:solidFill>
              <a:srgbClr val="D8D8D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57" name="Straight Arrow Connector 20"/>
          <p:cNvCxnSpPr>
            <a:cxnSpLocks noChangeShapeType="1"/>
          </p:cNvCxnSpPr>
          <p:nvPr/>
        </p:nvCxnSpPr>
        <p:spPr bwMode="auto">
          <a:xfrm flipV="1">
            <a:off x="2895600" y="3952875"/>
            <a:ext cx="5105400" cy="9525"/>
          </a:xfrm>
          <a:prstGeom prst="straightConnector1">
            <a:avLst/>
          </a:prstGeom>
          <a:noFill/>
          <a:ln w="76200">
            <a:solidFill>
              <a:srgbClr val="99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58" name="Straight Arrow Connector 7"/>
          <p:cNvCxnSpPr>
            <a:cxnSpLocks noChangeShapeType="1"/>
          </p:cNvCxnSpPr>
          <p:nvPr/>
        </p:nvCxnSpPr>
        <p:spPr bwMode="auto">
          <a:xfrm>
            <a:off x="2971800" y="4867275"/>
            <a:ext cx="5029200" cy="1588"/>
          </a:xfrm>
          <a:prstGeom prst="straightConnector1">
            <a:avLst/>
          </a:prstGeom>
          <a:noFill/>
          <a:ln w="76200">
            <a:solidFill>
              <a:srgbClr val="BBE0E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559" name="Rectangle 8"/>
          <p:cNvSpPr txBox="1">
            <a:spLocks noChangeArrowheads="1"/>
          </p:cNvSpPr>
          <p:nvPr/>
        </p:nvSpPr>
        <p:spPr bwMode="auto">
          <a:xfrm>
            <a:off x="6553200" y="4953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r>
              <a:rPr lang="en-US" sz="2800" b="1" smtClean="0">
                <a:solidFill>
                  <a:srgbClr val="BBE0E3"/>
                </a:solidFill>
                <a:latin typeface="Calibri" charset="0"/>
                <a:cs typeface="Arial" charset="0"/>
              </a:rPr>
              <a:t>Time</a:t>
            </a:r>
          </a:p>
        </p:txBody>
      </p:sp>
      <p:sp>
        <p:nvSpPr>
          <p:cNvPr id="151560" name="TextBox 9"/>
          <p:cNvSpPr txBox="1">
            <a:spLocks noChangeArrowheads="1"/>
          </p:cNvSpPr>
          <p:nvPr/>
        </p:nvSpPr>
        <p:spPr bwMode="auto">
          <a:xfrm>
            <a:off x="1143000" y="15240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r>
              <a:rPr lang="en-US" sz="2800" b="1" smtClean="0">
                <a:solidFill>
                  <a:srgbClr val="F9F9F9"/>
                </a:solidFill>
                <a:latin typeface="Calibri" charset="0"/>
                <a:cs typeface="Arial" charset="0"/>
              </a:rPr>
              <a:t>Thread A</a:t>
            </a:r>
          </a:p>
        </p:txBody>
      </p:sp>
      <p:sp>
        <p:nvSpPr>
          <p:cNvPr id="151561" name="TextBox 10"/>
          <p:cNvSpPr txBox="1">
            <a:spLocks noChangeArrowheads="1"/>
          </p:cNvSpPr>
          <p:nvPr/>
        </p:nvSpPr>
        <p:spPr bwMode="auto">
          <a:xfrm>
            <a:off x="1143000" y="25908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r>
              <a:rPr lang="en-US" sz="2800" b="1" smtClean="0">
                <a:solidFill>
                  <a:srgbClr val="D8D8D8"/>
                </a:solidFill>
                <a:latin typeface="Calibri" charset="0"/>
                <a:cs typeface="Arial" charset="0"/>
              </a:rPr>
              <a:t>Thread B</a:t>
            </a:r>
          </a:p>
        </p:txBody>
      </p:sp>
      <p:sp>
        <p:nvSpPr>
          <p:cNvPr id="151562" name="TextBox 11"/>
          <p:cNvSpPr txBox="1">
            <a:spLocks noChangeArrowheads="1"/>
          </p:cNvSpPr>
          <p:nvPr/>
        </p:nvSpPr>
        <p:spPr bwMode="auto">
          <a:xfrm>
            <a:off x="1143000" y="36576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r>
              <a:rPr lang="en-US" sz="2800" b="1" smtClean="0">
                <a:solidFill>
                  <a:srgbClr val="9999FF"/>
                </a:solidFill>
                <a:latin typeface="Calibri" charset="0"/>
                <a:cs typeface="Arial" charset="0"/>
              </a:rPr>
              <a:t>Thread C</a:t>
            </a:r>
          </a:p>
        </p:txBody>
      </p:sp>
      <p:sp>
        <p:nvSpPr>
          <p:cNvPr id="151563" name="TextBox 42"/>
          <p:cNvSpPr txBox="1">
            <a:spLocks noChangeArrowheads="1"/>
          </p:cNvSpPr>
          <p:nvPr/>
        </p:nvSpPr>
        <p:spPr bwMode="auto">
          <a:xfrm>
            <a:off x="457200" y="45720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hangingPunct="1"/>
            <a:r>
              <a:rPr lang="en-US" sz="2800" b="1" smtClean="0">
                <a:solidFill>
                  <a:srgbClr val="BBE0E3"/>
                </a:solidFill>
                <a:latin typeface="Calibri" charset="0"/>
                <a:cs typeface="Arial" charset="0"/>
              </a:rPr>
              <a:t>Global ordering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505200" y="1676400"/>
            <a:ext cx="304800" cy="3352800"/>
            <a:chOff x="3505200" y="1676400"/>
            <a:chExt cx="304800" cy="3352800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05200" y="1676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5052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4114800" y="1676400"/>
            <a:ext cx="304800" cy="3352800"/>
            <a:chOff x="4114800" y="1676400"/>
            <a:chExt cx="304800" cy="3352800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114800" y="1676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1148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724400" y="1676400"/>
            <a:ext cx="304800" cy="3352800"/>
            <a:chOff x="4724400" y="1676400"/>
            <a:chExt cx="304800" cy="33528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724400" y="1676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7244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5334000" y="1676400"/>
            <a:ext cx="304800" cy="3352800"/>
            <a:chOff x="5334000" y="1676400"/>
            <a:chExt cx="304800" cy="3352800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334000" y="1676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3340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5943600" y="1676400"/>
            <a:ext cx="304800" cy="3352800"/>
            <a:chOff x="5943600" y="1676400"/>
            <a:chExt cx="304800" cy="3352800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943600" y="1676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59436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553200" y="1676400"/>
            <a:ext cx="304800" cy="3352800"/>
            <a:chOff x="6553200" y="1676400"/>
            <a:chExt cx="304800" cy="3352800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553200" y="1676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65532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7162800" y="1676400"/>
            <a:ext cx="304800" cy="3352800"/>
            <a:chOff x="7162800" y="1676400"/>
            <a:chExt cx="304800" cy="3352800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162800" y="1676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71628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3810000" y="2743200"/>
            <a:ext cx="304800" cy="2286000"/>
            <a:chOff x="3810000" y="2743200"/>
            <a:chExt cx="304800" cy="2286000"/>
          </a:xfrm>
        </p:grpSpPr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810000" y="27432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810000" y="4724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5638800" y="2743200"/>
            <a:ext cx="304800" cy="2286000"/>
            <a:chOff x="5638800" y="2743200"/>
            <a:chExt cx="304800" cy="2286000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5638800" y="27432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5638800" y="4724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7391400" y="2743200"/>
            <a:ext cx="304800" cy="2286000"/>
            <a:chOff x="7391400" y="2743200"/>
            <a:chExt cx="304800" cy="2286000"/>
          </a:xfrm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7391400" y="27432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7391400" y="47244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3200400" y="3810000"/>
            <a:ext cx="304800" cy="1219200"/>
            <a:chOff x="3200400" y="3810000"/>
            <a:chExt cx="304800" cy="1219200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200400" y="47244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200400" y="38100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4419600" y="3810000"/>
            <a:ext cx="304800" cy="1219200"/>
            <a:chOff x="4419600" y="3810000"/>
            <a:chExt cx="304800" cy="1219200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4419600" y="47244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4419600" y="38100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6248400" y="3810000"/>
            <a:ext cx="304800" cy="1219200"/>
            <a:chOff x="6248400" y="3810000"/>
            <a:chExt cx="304800" cy="1219200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6248400" y="47244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6248400" y="38100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6858000" y="3810000"/>
            <a:ext cx="304800" cy="1219200"/>
            <a:chOff x="6858000" y="3810000"/>
            <a:chExt cx="304800" cy="1219200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858000" y="47244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6858000" y="38100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" name="Group 68"/>
          <p:cNvGrpSpPr>
            <a:grpSpLocks/>
          </p:cNvGrpSpPr>
          <p:nvPr/>
        </p:nvGrpSpPr>
        <p:grpSpPr bwMode="auto">
          <a:xfrm>
            <a:off x="4953000" y="3810000"/>
            <a:ext cx="381000" cy="1219200"/>
            <a:chOff x="4953000" y="3810000"/>
            <a:chExt cx="381000" cy="1219200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029200" y="47244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953000" y="3810000"/>
              <a:ext cx="304800" cy="3048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BCBCBC"/>
              </a:solidFill>
              <a:round/>
              <a:headEnd type="triangle" w="med" len="med"/>
              <a:tailEnd type="triangle" w="med" len="med"/>
            </a:ln>
            <a:effectLst>
              <a:outerShdw blurRad="63500" dist="50800" dir="2700000" algn="tl" rotWithShape="0">
                <a:srgbClr val="000000">
                  <a:alpha val="43137"/>
                </a:srgbClr>
              </a:outerShdw>
            </a:effectLst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89" name="Rectangle 88"/>
          <p:cNvSpPr txBox="1">
            <a:spLocks noChangeArrowheads="1"/>
          </p:cNvSpPr>
          <p:nvPr/>
        </p:nvSpPr>
        <p:spPr bwMode="auto">
          <a:xfrm>
            <a:off x="714375" y="4999038"/>
            <a:ext cx="4924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FFFF00"/>
                </a:solidFill>
                <a:latin typeface="Calibri" charset="0"/>
                <a:cs typeface="Arial" charset="0"/>
              </a:rPr>
              <a:t>Why do we care about the global ordering?</a:t>
            </a:r>
          </a:p>
          <a:p>
            <a:pPr defTabSz="914400" eaLnBrk="1" hangingPunct="1"/>
            <a:r>
              <a:rPr lang="en-US" sz="1800" smtClean="0">
                <a:solidFill>
                  <a:srgbClr val="FFFF00"/>
                </a:solidFill>
                <a:latin typeface="Calibri" charset="0"/>
                <a:cs typeface="Arial" charset="0"/>
              </a:rPr>
              <a:t>    Might have </a:t>
            </a:r>
            <a:r>
              <a:rPr lang="en-US" sz="1800" b="1" smtClean="0">
                <a:solidFill>
                  <a:srgbClr val="FFFF00"/>
                </a:solidFill>
                <a:latin typeface="Calibri" charset="0"/>
                <a:cs typeface="Arial" charset="0"/>
              </a:rPr>
              <a:t>dependencies</a:t>
            </a:r>
            <a:r>
              <a:rPr lang="en-US" sz="1800" smtClean="0">
                <a:solidFill>
                  <a:srgbClr val="FFFF00"/>
                </a:solidFill>
                <a:latin typeface="Calibri" charset="0"/>
                <a:cs typeface="Arial" charset="0"/>
              </a:rPr>
              <a:t> between events</a:t>
            </a:r>
          </a:p>
          <a:p>
            <a:pPr defTabSz="914400" eaLnBrk="1" hangingPunct="1"/>
            <a:r>
              <a:rPr lang="en-US" sz="1800" smtClean="0">
                <a:solidFill>
                  <a:srgbClr val="FFFF00"/>
                </a:solidFill>
                <a:latin typeface="Calibri" charset="0"/>
                <a:cs typeface="Arial" charset="0"/>
              </a:rPr>
              <a:t>    Different orderings can produce different results</a:t>
            </a:r>
          </a:p>
          <a:p>
            <a:pPr defTabSz="914400" eaLnBrk="1" hangingPunct="1"/>
            <a:r>
              <a:rPr lang="en-US" sz="1800" smtClean="0">
                <a:solidFill>
                  <a:srgbClr val="FFFF00"/>
                </a:solidFill>
                <a:latin typeface="Calibri" charset="0"/>
                <a:cs typeface="Arial" charset="0"/>
              </a:rPr>
              <a:t>Why is this ordering unpredictable?</a:t>
            </a:r>
          </a:p>
          <a:p>
            <a:pPr defTabSz="914400" eaLnBrk="1" hangingPunct="1"/>
            <a:r>
              <a:rPr lang="en-US" sz="1800" smtClean="0">
                <a:solidFill>
                  <a:srgbClr val="FFFF00"/>
                </a:solidFill>
                <a:latin typeface="Calibri" charset="0"/>
                <a:cs typeface="Arial" charset="0"/>
              </a:rPr>
              <a:t>    Can</a:t>
            </a:r>
            <a:r>
              <a:rPr lang="ja-JP" altLang="en-US" sz="1800" smtClean="0">
                <a:solidFill>
                  <a:srgbClr val="FFFF00"/>
                </a:solidFill>
                <a:latin typeface="Calibri" charset="0"/>
                <a:cs typeface="Arial" charset="0"/>
              </a:rPr>
              <a:t>’</a:t>
            </a:r>
            <a:r>
              <a:rPr lang="en-US" altLang="ja-JP" sz="1800" smtClean="0">
                <a:solidFill>
                  <a:srgbClr val="FFFF00"/>
                </a:solidFill>
                <a:latin typeface="Calibri" charset="0"/>
                <a:cs typeface="Arial" charset="0"/>
              </a:rPr>
              <a:t>t predict how fast processors will run</a:t>
            </a:r>
            <a:endParaRPr lang="en-US" sz="1800" smtClean="0">
              <a:solidFill>
                <a:srgbClr val="FFFF00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1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Arial" charset="0"/>
              </a:rPr>
              <a:t>Non-determinism example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Courier New" charset="0"/>
                <a:cs typeface="Courier New" charset="0"/>
              </a:rPr>
              <a:t>y=10;</a:t>
            </a:r>
            <a:endParaRPr lang="en-US" sz="2800" dirty="0">
              <a:latin typeface="Gill Sans MT" charset="0"/>
              <a:cs typeface="Arial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Gill Sans MT" charset="0"/>
                <a:cs typeface="Arial" charset="0"/>
              </a:rPr>
              <a:t>Thread A</a:t>
            </a:r>
            <a:r>
              <a:rPr lang="en-US" sz="2800" dirty="0">
                <a:latin typeface="Gill Sans MT" charset="0"/>
                <a:cs typeface="Arial" charset="0"/>
              </a:rPr>
              <a:t>: </a:t>
            </a:r>
            <a:r>
              <a:rPr lang="en-US" sz="2800" b="1" dirty="0">
                <a:latin typeface="Courier New" charset="0"/>
                <a:cs typeface="Courier New" charset="0"/>
              </a:rPr>
              <a:t>x = y+1;</a:t>
            </a:r>
            <a:endParaRPr lang="en-US" sz="2800" b="1" dirty="0">
              <a:latin typeface="Gill Sans MT" charset="0"/>
              <a:cs typeface="Arial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Gill Sans MT" charset="0"/>
                <a:cs typeface="Arial" charset="0"/>
              </a:rPr>
              <a:t>Thread B</a:t>
            </a:r>
            <a:r>
              <a:rPr lang="en-US" sz="2800" dirty="0">
                <a:latin typeface="Gill Sans MT" charset="0"/>
                <a:cs typeface="Arial" charset="0"/>
              </a:rPr>
              <a:t>: </a:t>
            </a:r>
            <a:r>
              <a:rPr lang="en-US" sz="2800" b="1" dirty="0">
                <a:latin typeface="Courier New" charset="0"/>
                <a:cs typeface="Courier New" charset="0"/>
              </a:rPr>
              <a:t>y = y*2;</a:t>
            </a:r>
          </a:p>
          <a:p>
            <a:r>
              <a:rPr lang="en-US" sz="2800" dirty="0">
                <a:solidFill>
                  <a:srgbClr val="FFFF00"/>
                </a:solidFill>
                <a:latin typeface="Gill Sans MT" charset="0"/>
                <a:cs typeface="Courier New" charset="0"/>
              </a:rPr>
              <a:t>Possible results?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dirty="0">
                <a:solidFill>
                  <a:srgbClr val="FFFF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goes first: x = 11 and y = 20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B </a:t>
            </a:r>
            <a:r>
              <a:rPr lang="en-US" sz="2400" dirty="0">
                <a:solidFill>
                  <a:srgbClr val="FFFF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goes first: y = 20 and x = 21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Gill Sans MT" charset="0"/>
                <a:cs typeface="Courier New" charset="0"/>
              </a:rPr>
              <a:t>Variable y is shared </a:t>
            </a:r>
            <a:r>
              <a:rPr lang="en-US" sz="2800" dirty="0">
                <a:solidFill>
                  <a:srgbClr val="FFFF00"/>
                </a:solidFill>
                <a:latin typeface="Gill Sans MT" charset="0"/>
                <a:cs typeface="Courier New" charset="0"/>
              </a:rPr>
              <a:t>between </a:t>
            </a:r>
            <a:r>
              <a:rPr lang="en-US" sz="2800" dirty="0" smtClean="0">
                <a:solidFill>
                  <a:srgbClr val="FFFF00"/>
                </a:solidFill>
                <a:latin typeface="Gill Sans MT" charset="0"/>
                <a:cs typeface="Courier New" charset="0"/>
              </a:rPr>
              <a:t>threads.</a:t>
            </a:r>
            <a:endParaRPr lang="en-US" sz="2800" dirty="0">
              <a:solidFill>
                <a:srgbClr val="FFFF00"/>
              </a:solidFill>
              <a:latin typeface="Gill Sans MT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Arial" charset="0"/>
              </a:rPr>
              <a:t>Another example</a:t>
            </a:r>
          </a:p>
        </p:txBody>
      </p:sp>
      <p:sp>
        <p:nvSpPr>
          <p:cNvPr id="153602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Arial" charset="0"/>
              </a:rPr>
              <a:t>Two threads (A and B)</a:t>
            </a:r>
          </a:p>
          <a:p>
            <a:pPr lvl="1"/>
            <a:r>
              <a:rPr lang="en-US">
                <a:latin typeface="Gill Sans MT" charset="0"/>
                <a:cs typeface="Arial" charset="0"/>
              </a:rPr>
              <a:t>A tries to increment i </a:t>
            </a:r>
          </a:p>
          <a:p>
            <a:pPr lvl="1"/>
            <a:r>
              <a:rPr lang="en-US">
                <a:latin typeface="Gill Sans MT" charset="0"/>
                <a:cs typeface="Arial" charset="0"/>
              </a:rPr>
              <a:t>B tries to decrement i</a:t>
            </a:r>
          </a:p>
        </p:txBody>
      </p:sp>
      <p:sp>
        <p:nvSpPr>
          <p:cNvPr id="153603" name="Rectangle 3"/>
          <p:cNvSpPr txBox="1">
            <a:spLocks noChangeArrowheads="1"/>
          </p:cNvSpPr>
          <p:nvPr/>
        </p:nvSpPr>
        <p:spPr bwMode="auto">
          <a:xfrm>
            <a:off x="457200" y="3505200"/>
            <a:ext cx="40386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3200" b="1" dirty="0" smtClean="0">
                <a:solidFill>
                  <a:srgbClr val="BBE0E3"/>
                </a:solidFill>
                <a:latin typeface="Calibri" charset="0"/>
                <a:cs typeface="Arial" charset="0"/>
              </a:rPr>
              <a:t>Thread A:</a:t>
            </a:r>
            <a:endParaRPr lang="en-US" sz="1800" dirty="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0;</a:t>
            </a:r>
            <a:endParaRPr lang="en-US" sz="2800" b="1" dirty="0" smtClean="0">
              <a:solidFill>
                <a:srgbClr val="FFFFFF"/>
              </a:solidFill>
              <a:latin typeface="Courier New" charset="0"/>
              <a:cs typeface="Courier New" charset="0"/>
            </a:endParaRP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while (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&lt; 10){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++;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}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print </a:t>
            </a:r>
            <a:r>
              <a:rPr lang="ja-JP" alt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“</a:t>
            </a:r>
            <a:r>
              <a:rPr lang="en-US" altLang="ja-JP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A done.</a:t>
            </a:r>
            <a:r>
              <a:rPr lang="ja-JP" alt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”</a:t>
            </a:r>
            <a:endParaRPr lang="en-US" sz="2800" b="1" dirty="0" smtClean="0">
              <a:solidFill>
                <a:srgbClr val="FFFFFF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53604" name="TextBox 4"/>
          <p:cNvSpPr txBox="1">
            <a:spLocks noChangeArrowheads="1"/>
          </p:cNvSpPr>
          <p:nvPr/>
        </p:nvSpPr>
        <p:spPr bwMode="auto">
          <a:xfrm>
            <a:off x="4648200" y="3505200"/>
            <a:ext cx="44958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3200" b="1" dirty="0" smtClean="0">
                <a:solidFill>
                  <a:srgbClr val="BBE0E3"/>
                </a:solidFill>
                <a:latin typeface="Calibri" charset="0"/>
                <a:cs typeface="Arial" charset="0"/>
              </a:rPr>
              <a:t>Thread B:</a:t>
            </a:r>
            <a:endParaRPr lang="en-US" sz="1800" dirty="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0;</a:t>
            </a:r>
            <a:endParaRPr lang="en-US" sz="2800" b="1" dirty="0" smtClean="0">
              <a:solidFill>
                <a:srgbClr val="FFFFFF"/>
              </a:solidFill>
              <a:latin typeface="Courier New" charset="0"/>
              <a:cs typeface="Courier New" charset="0"/>
            </a:endParaRP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while (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&gt; -10){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--;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}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print </a:t>
            </a:r>
            <a:r>
              <a:rPr lang="ja-JP" alt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“</a:t>
            </a:r>
            <a:r>
              <a:rPr lang="en-US" altLang="ja-JP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B done.</a:t>
            </a:r>
            <a:r>
              <a:rPr lang="ja-JP" alt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”</a:t>
            </a:r>
            <a:endParaRPr lang="en-US" sz="2800" b="1" dirty="0" smtClean="0">
              <a:solidFill>
                <a:srgbClr val="FFFFFF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2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Arial" charset="0"/>
              </a:rPr>
              <a:t>Example continued</a:t>
            </a:r>
          </a:p>
        </p:txBody>
      </p:sp>
      <p:sp>
        <p:nvSpPr>
          <p:cNvPr id="154626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Gill Sans MT" charset="0"/>
                <a:cs typeface="Arial" charset="0"/>
              </a:rPr>
              <a:t>Who wins?</a:t>
            </a:r>
          </a:p>
          <a:p>
            <a:r>
              <a:rPr lang="en-US">
                <a:solidFill>
                  <a:srgbClr val="FFFF00"/>
                </a:solidFill>
                <a:latin typeface="Gill Sans MT" charset="0"/>
                <a:cs typeface="Arial" charset="0"/>
              </a:rPr>
              <a:t>Does someone have to win?</a:t>
            </a:r>
          </a:p>
        </p:txBody>
      </p:sp>
      <p:sp>
        <p:nvSpPr>
          <p:cNvPr id="154627" name="TextBox 3"/>
          <p:cNvSpPr txBox="1">
            <a:spLocks noChangeArrowheads="1"/>
          </p:cNvSpPr>
          <p:nvPr/>
        </p:nvSpPr>
        <p:spPr bwMode="auto">
          <a:xfrm>
            <a:off x="457200" y="3505200"/>
            <a:ext cx="40386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3200" b="1" dirty="0" smtClean="0">
                <a:solidFill>
                  <a:srgbClr val="BBE0E3"/>
                </a:solidFill>
                <a:latin typeface="Calibri" charset="0"/>
                <a:cs typeface="Arial" charset="0"/>
              </a:rPr>
              <a:t>Thread A:</a:t>
            </a:r>
            <a:endParaRPr lang="en-US" sz="1800" dirty="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0;</a:t>
            </a:r>
            <a:endParaRPr lang="en-US" sz="2800" b="1" dirty="0" smtClean="0">
              <a:solidFill>
                <a:srgbClr val="FFFFFF"/>
              </a:solidFill>
              <a:latin typeface="Courier New" charset="0"/>
              <a:cs typeface="Courier New" charset="0"/>
            </a:endParaRP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while (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&lt; 10){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++;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}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print </a:t>
            </a:r>
            <a:r>
              <a:rPr lang="ja-JP" alt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“</a:t>
            </a:r>
            <a:r>
              <a:rPr lang="en-US" altLang="ja-JP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A done.</a:t>
            </a:r>
            <a:r>
              <a:rPr lang="ja-JP" alt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”</a:t>
            </a:r>
            <a:endParaRPr lang="en-US" sz="2800" b="1" dirty="0" smtClean="0">
              <a:solidFill>
                <a:srgbClr val="FFFFFF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154628" name="TextBox 4"/>
          <p:cNvSpPr txBox="1">
            <a:spLocks noChangeArrowheads="1"/>
          </p:cNvSpPr>
          <p:nvPr/>
        </p:nvSpPr>
        <p:spPr bwMode="auto">
          <a:xfrm>
            <a:off x="4648200" y="3505200"/>
            <a:ext cx="44958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3200" b="1" dirty="0" smtClean="0">
                <a:solidFill>
                  <a:srgbClr val="BBE0E3"/>
                </a:solidFill>
                <a:latin typeface="Calibri" charset="0"/>
                <a:cs typeface="Arial" charset="0"/>
              </a:rPr>
              <a:t>Thread B:</a:t>
            </a:r>
            <a:endParaRPr lang="en-US" sz="1800" dirty="0" smtClean="0">
              <a:solidFill>
                <a:srgbClr val="000000"/>
              </a:solidFill>
              <a:latin typeface="Gill Sans MT" charset="0"/>
              <a:cs typeface="Arial" charset="0"/>
            </a:endParaRP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0;</a:t>
            </a:r>
            <a:endParaRPr lang="en-US" sz="2800" b="1" dirty="0" smtClean="0">
              <a:solidFill>
                <a:srgbClr val="FFFFFF"/>
              </a:solidFill>
              <a:latin typeface="Courier New" charset="0"/>
              <a:cs typeface="Courier New" charset="0"/>
            </a:endParaRP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while (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&gt; -10){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2800" b="1" dirty="0" err="1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--;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}</a:t>
            </a:r>
          </a:p>
          <a:p>
            <a:pPr defTabSz="914400" eaLnBrk="1" hangingPunct="1"/>
            <a:r>
              <a:rPr 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  print </a:t>
            </a:r>
            <a:r>
              <a:rPr lang="ja-JP" alt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“</a:t>
            </a:r>
            <a:r>
              <a:rPr lang="en-US" altLang="ja-JP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B done.</a:t>
            </a:r>
            <a:r>
              <a:rPr lang="ja-JP" altLang="en-US" sz="2800" b="1" dirty="0" smtClean="0">
                <a:solidFill>
                  <a:srgbClr val="FFFFFF"/>
                </a:solidFill>
                <a:latin typeface="Courier New" charset="0"/>
                <a:cs typeface="Courier New" charset="0"/>
              </a:rPr>
              <a:t>”</a:t>
            </a:r>
            <a:endParaRPr lang="en-US" sz="2800" b="1" dirty="0" smtClean="0">
              <a:solidFill>
                <a:srgbClr val="FFFFFF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3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Concurrency control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6425" cy="4800600"/>
          </a:xfrm>
        </p:spPr>
        <p:txBody>
          <a:bodyPr/>
          <a:lstStyle/>
          <a:p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Each 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thread executes a sequence of instructions, but their sequences may be arbitrarily interleaved.	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  <a:cs typeface="Arial" charset="0"/>
              </a:rPr>
              <a:t>E.g., from the point of view of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loads/stores </a:t>
            </a:r>
            <a:r>
              <a:rPr lang="en-US" sz="2000" b="0" dirty="0">
                <a:latin typeface="Arial" charset="0"/>
                <a:ea typeface="ＭＳ Ｐゴシック" charset="0"/>
                <a:cs typeface="Arial" charset="0"/>
              </a:rPr>
              <a:t>on memory.</a:t>
            </a:r>
          </a:p>
          <a:p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Each possible execution order is a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schedule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It is the program’s responsibility to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exclude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 schedules that lead to incorrect behavior.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It 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is called </a:t>
            </a:r>
            <a:r>
              <a:rPr lang="en-US" sz="2400" dirty="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synchronization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 or </a:t>
            </a:r>
            <a:r>
              <a:rPr lang="en-US" sz="2400" dirty="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concurrency control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4" name="Picture 4" descr="ds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60" y="304800"/>
            <a:ext cx="280954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095500"/>
            <a:ext cx="6095999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4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2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2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6B6BCF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6B6BCF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6B6BCF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6B6BCF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The scheduler (and the machine) select the execution order of threads</a:t>
            </a:r>
          </a:p>
        </p:txBody>
      </p:sp>
    </p:spTree>
    <p:extLst>
      <p:ext uri="{BB962C8B-B14F-4D97-AF65-F5344CB8AC3E}">
        <p14:creationId xmlns:p14="http://schemas.microsoft.com/office/powerpoint/2010/main" val="327898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400"/>
              </a:spcBef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Resource Trajectory Graphs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65250"/>
            <a:ext cx="7772400" cy="757238"/>
          </a:xfrm>
        </p:spPr>
        <p:txBody>
          <a:bodyPr/>
          <a:lstStyle/>
          <a:p>
            <a:pPr>
              <a:spcBef>
                <a:spcPts val="1400"/>
              </a:spcBef>
              <a:buFontTx/>
              <a:buNone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Resource trajectory graphs (RTG) depict the 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random walk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”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 through the space of possible program states.</a:t>
            </a:r>
            <a:endParaRPr lang="en-US" altLang="ja-JP">
              <a:latin typeface="Arial" charset="0"/>
              <a:ea typeface="ＭＳ Ｐゴシック" charset="0"/>
              <a:cs typeface="Arial" charset="0"/>
            </a:endParaRPr>
          </a:p>
          <a:p>
            <a:pPr marL="1085850" lvl="2">
              <a:spcBef>
                <a:spcPts val="1400"/>
              </a:spcBef>
              <a:buFontTx/>
              <a:buNone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ts val="1400"/>
              </a:spcBef>
              <a:buFontTx/>
              <a:buNone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9091" name="Text Box 15"/>
          <p:cNvSpPr txBox="1">
            <a:spLocks noChangeArrowheads="1"/>
          </p:cNvSpPr>
          <p:nvPr/>
        </p:nvSpPr>
        <p:spPr bwMode="auto">
          <a:xfrm>
            <a:off x="685800" y="3352800"/>
            <a:ext cx="4587875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ts val="1400"/>
              </a:spcBef>
            </a:pPr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RTG for N threads is N-dimensional</a:t>
            </a:r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.</a:t>
            </a:r>
          </a:p>
          <a:p>
            <a:pPr lvl="1" indent="0" defTabSz="914400" eaLnBrk="1" hangingPunct="1">
              <a:spcBef>
                <a:spcPts val="1400"/>
              </a:spcBef>
            </a:pPr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Thread </a:t>
            </a:r>
            <a:r>
              <a:rPr lang="en-US" sz="2000" i="1" dirty="0" err="1" smtClean="0">
                <a:solidFill>
                  <a:srgbClr val="003367"/>
                </a:solidFill>
                <a:cs typeface="Arial" charset="0"/>
              </a:rPr>
              <a:t>i</a:t>
            </a:r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 advances along axis </a:t>
            </a:r>
            <a:r>
              <a:rPr lang="en-US" sz="2000" i="1" dirty="0" err="1" smtClean="0">
                <a:solidFill>
                  <a:srgbClr val="003367"/>
                </a:solidFill>
                <a:cs typeface="Arial" charset="0"/>
              </a:rPr>
              <a:t>i</a:t>
            </a:r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.</a:t>
            </a:r>
          </a:p>
          <a:p>
            <a:pPr defTabSz="914400" eaLnBrk="1" hangingPunct="1">
              <a:spcBef>
                <a:spcPts val="1400"/>
              </a:spcBef>
            </a:pPr>
            <a:r>
              <a:rPr lang="en-US" sz="2000" dirty="0" smtClean="0">
                <a:solidFill>
                  <a:srgbClr val="003367"/>
                </a:solidFill>
                <a:cs typeface="Arial" charset="0"/>
              </a:rPr>
              <a:t>Each point represents one state in the set of all possible system states.</a:t>
            </a:r>
          </a:p>
          <a:p>
            <a:pPr lvl="1" indent="0" defTabSz="914400" eaLnBrk="1" hangingPunct="1">
              <a:spcBef>
                <a:spcPts val="1400"/>
              </a:spcBef>
            </a:pPr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Cross-product of the possible states of all threads in the </a:t>
            </a:r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system</a:t>
            </a:r>
            <a:endParaRPr lang="en-US" sz="1800" dirty="0" smtClean="0">
              <a:solidFill>
                <a:srgbClr val="003367"/>
              </a:solidFill>
              <a:cs typeface="Arial" charset="0"/>
            </a:endParaRP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1317625" y="2459038"/>
            <a:ext cx="4565650" cy="98425"/>
            <a:chOff x="1824" y="3624"/>
            <a:chExt cx="2419" cy="98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2164" y="3624"/>
              <a:ext cx="831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89093" name="Oval 17"/>
          <p:cNvSpPr>
            <a:spLocks noChangeArrowheads="1"/>
          </p:cNvSpPr>
          <p:nvPr/>
        </p:nvSpPr>
        <p:spPr bwMode="auto">
          <a:xfrm>
            <a:off x="6230938" y="2255838"/>
            <a:ext cx="668337" cy="431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99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defTabSz="914400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sz="1200" i="1" smtClean="0">
                <a:solidFill>
                  <a:srgbClr val="000000"/>
                </a:solidFill>
                <a:cs typeface="Arial" charset="0"/>
              </a:rPr>
              <a:t>n</a:t>
            </a: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9094" name="Oval 18"/>
          <p:cNvSpPr>
            <a:spLocks noChangeArrowheads="1"/>
          </p:cNvSpPr>
          <p:nvPr/>
        </p:nvSpPr>
        <p:spPr bwMode="auto">
          <a:xfrm>
            <a:off x="7253288" y="2652713"/>
            <a:ext cx="657225" cy="431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99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defTabSz="914400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sz="1200" i="1" smtClean="0">
                <a:solidFill>
                  <a:srgbClr val="000000"/>
                </a:solidFill>
                <a:cs typeface="Arial" charset="0"/>
              </a:rPr>
              <a:t>o</a:t>
            </a: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9095" name="Oval 19"/>
          <p:cNvSpPr>
            <a:spLocks noChangeArrowheads="1"/>
          </p:cNvSpPr>
          <p:nvPr/>
        </p:nvSpPr>
        <p:spPr bwMode="auto">
          <a:xfrm>
            <a:off x="7278688" y="2073275"/>
            <a:ext cx="631825" cy="4318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99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defTabSz="914400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sz="1200" i="1" smtClean="0">
                <a:solidFill>
                  <a:srgbClr val="000000"/>
                </a:solidFill>
                <a:cs typeface="Arial" charset="0"/>
              </a:rPr>
              <a:t>m</a:t>
            </a: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89096" name="AutoShape 20"/>
          <p:cNvCxnSpPr>
            <a:cxnSpLocks noChangeShapeType="1"/>
            <a:stCxn id="89093" idx="6"/>
            <a:endCxn id="89095" idx="2"/>
          </p:cNvCxnSpPr>
          <p:nvPr/>
        </p:nvCxnSpPr>
        <p:spPr bwMode="auto">
          <a:xfrm flipV="1">
            <a:off x="6899275" y="2289175"/>
            <a:ext cx="379413" cy="182563"/>
          </a:xfrm>
          <a:prstGeom prst="straightConnector1">
            <a:avLst/>
          </a:prstGeom>
          <a:noFill/>
          <a:ln w="12700">
            <a:solidFill>
              <a:srgbClr val="80008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7" name="AutoShape 21"/>
          <p:cNvCxnSpPr>
            <a:cxnSpLocks noChangeShapeType="1"/>
            <a:stCxn id="89093" idx="6"/>
            <a:endCxn id="89094" idx="1"/>
          </p:cNvCxnSpPr>
          <p:nvPr/>
        </p:nvCxnSpPr>
        <p:spPr bwMode="auto">
          <a:xfrm>
            <a:off x="6899275" y="2471738"/>
            <a:ext cx="450850" cy="244475"/>
          </a:xfrm>
          <a:prstGeom prst="straightConnector1">
            <a:avLst/>
          </a:prstGeom>
          <a:noFill/>
          <a:ln w="12700">
            <a:solidFill>
              <a:srgbClr val="618FFD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098" name="Group 9"/>
          <p:cNvGrpSpPr>
            <a:grpSpLocks/>
          </p:cNvGrpSpPr>
          <p:nvPr/>
        </p:nvGrpSpPr>
        <p:grpSpPr bwMode="auto">
          <a:xfrm>
            <a:off x="5535613" y="3375025"/>
            <a:ext cx="2638425" cy="2535238"/>
            <a:chOff x="3487" y="2034"/>
            <a:chExt cx="1662" cy="1597"/>
          </a:xfrm>
        </p:grpSpPr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 flipV="1">
              <a:off x="3416" y="3092"/>
              <a:ext cx="988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flipV="1">
              <a:off x="3925" y="2582"/>
              <a:ext cx="1028" cy="31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 rot="16200000" flipV="1">
              <a:off x="4740" y="2339"/>
              <a:ext cx="456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 flipV="1">
              <a:off x="3487" y="3601"/>
              <a:ext cx="408" cy="30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3487" y="2034"/>
              <a:ext cx="1662" cy="159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25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Handling a </a:t>
            </a:r>
            <a:r>
              <a:rPr lang="en-US" dirty="0" smtClean="0">
                <a:latin typeface="Arial" charset="0"/>
                <a:ea typeface="ＭＳ Ｐゴシック" charset="0"/>
              </a:rPr>
              <a:t>Web request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3505200" y="16764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Accept Client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Connection</a:t>
            </a:r>
          </a:p>
        </p:txBody>
      </p:sp>
      <p:sp>
        <p:nvSpPr>
          <p:cNvPr id="132099" name="Rectangle 5"/>
          <p:cNvSpPr>
            <a:spLocks noChangeArrowheads="1"/>
          </p:cNvSpPr>
          <p:nvPr/>
        </p:nvSpPr>
        <p:spPr bwMode="auto">
          <a:xfrm>
            <a:off x="3505200" y="26670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Read HTTP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Request Header</a:t>
            </a:r>
          </a:p>
        </p:txBody>
      </p:sp>
      <p:sp>
        <p:nvSpPr>
          <p:cNvPr id="132100" name="Rectangle 6"/>
          <p:cNvSpPr>
            <a:spLocks noChangeArrowheads="1"/>
          </p:cNvSpPr>
          <p:nvPr/>
        </p:nvSpPr>
        <p:spPr bwMode="auto">
          <a:xfrm>
            <a:off x="3505200" y="36576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Find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32101" name="Rectangle 7"/>
          <p:cNvSpPr>
            <a:spLocks noChangeArrowheads="1"/>
          </p:cNvSpPr>
          <p:nvPr/>
        </p:nvSpPr>
        <p:spPr bwMode="auto">
          <a:xfrm>
            <a:off x="3505200" y="46482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Send HTTP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Response Header</a:t>
            </a:r>
          </a:p>
        </p:txBody>
      </p:sp>
      <p:sp>
        <p:nvSpPr>
          <p:cNvPr id="132102" name="Rectangle 8"/>
          <p:cNvSpPr>
            <a:spLocks noChangeArrowheads="1"/>
          </p:cNvSpPr>
          <p:nvPr/>
        </p:nvSpPr>
        <p:spPr bwMode="auto">
          <a:xfrm>
            <a:off x="3505200" y="52578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Read File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Send Data</a:t>
            </a:r>
          </a:p>
        </p:txBody>
      </p:sp>
      <p:sp>
        <p:nvSpPr>
          <p:cNvPr id="132103" name="Line 9"/>
          <p:cNvSpPr>
            <a:spLocks noChangeShapeType="1"/>
          </p:cNvSpPr>
          <p:nvPr/>
        </p:nvSpPr>
        <p:spPr bwMode="auto">
          <a:xfrm>
            <a:off x="4495800" y="1219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Line 10"/>
          <p:cNvSpPr>
            <a:spLocks noChangeShapeType="1"/>
          </p:cNvSpPr>
          <p:nvPr/>
        </p:nvSpPr>
        <p:spPr bwMode="auto">
          <a:xfrm>
            <a:off x="4495800" y="2286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Line 11"/>
          <p:cNvSpPr>
            <a:spLocks noChangeShapeType="1"/>
          </p:cNvSpPr>
          <p:nvPr/>
        </p:nvSpPr>
        <p:spPr bwMode="auto">
          <a:xfrm>
            <a:off x="4495800" y="3276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Line 12"/>
          <p:cNvSpPr>
            <a:spLocks noChangeShapeType="1"/>
          </p:cNvSpPr>
          <p:nvPr/>
        </p:nvSpPr>
        <p:spPr bwMode="auto">
          <a:xfrm>
            <a:off x="44958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Line 13"/>
          <p:cNvSpPr>
            <a:spLocks noChangeShapeType="1"/>
          </p:cNvSpPr>
          <p:nvPr/>
        </p:nvSpPr>
        <p:spPr bwMode="auto">
          <a:xfrm>
            <a:off x="4495800" y="5867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Freeform 14"/>
          <p:cNvSpPr>
            <a:spLocks/>
          </p:cNvSpPr>
          <p:nvPr/>
        </p:nvSpPr>
        <p:spPr bwMode="auto">
          <a:xfrm>
            <a:off x="5562600" y="5334000"/>
            <a:ext cx="762000" cy="457200"/>
          </a:xfrm>
          <a:custGeom>
            <a:avLst/>
            <a:gdLst>
              <a:gd name="T0" fmla="*/ 0 w 480"/>
              <a:gd name="T1" fmla="*/ 725805000 h 288"/>
              <a:gd name="T2" fmla="*/ 1209675000 w 480"/>
              <a:gd name="T3" fmla="*/ 725805000 h 288"/>
              <a:gd name="T4" fmla="*/ 1209675000 w 480"/>
              <a:gd name="T5" fmla="*/ 0 h 288"/>
              <a:gd name="T6" fmla="*/ 0 w 480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88"/>
              <a:gd name="T14" fmla="*/ 480 w 48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88">
                <a:moveTo>
                  <a:pt x="0" y="288"/>
                </a:moveTo>
                <a:lnTo>
                  <a:pt x="480" y="288"/>
                </a:ln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Line 16"/>
          <p:cNvSpPr>
            <a:spLocks noChangeShapeType="1"/>
          </p:cNvSpPr>
          <p:nvPr/>
        </p:nvSpPr>
        <p:spPr bwMode="auto">
          <a:xfrm flipH="1">
            <a:off x="5638800" y="3581400"/>
            <a:ext cx="914400" cy="3810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Line 17"/>
          <p:cNvSpPr>
            <a:spLocks noChangeShapeType="1"/>
          </p:cNvSpPr>
          <p:nvPr/>
        </p:nvSpPr>
        <p:spPr bwMode="auto">
          <a:xfrm flipH="1">
            <a:off x="5715000" y="3810000"/>
            <a:ext cx="838200" cy="13716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Line 19"/>
          <p:cNvSpPr>
            <a:spLocks noChangeShapeType="1"/>
          </p:cNvSpPr>
          <p:nvPr/>
        </p:nvSpPr>
        <p:spPr bwMode="auto">
          <a:xfrm flipV="1">
            <a:off x="2286000" y="2057400"/>
            <a:ext cx="1066800" cy="14478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Line 20"/>
          <p:cNvSpPr>
            <a:spLocks noChangeShapeType="1"/>
          </p:cNvSpPr>
          <p:nvPr/>
        </p:nvSpPr>
        <p:spPr bwMode="auto">
          <a:xfrm flipV="1">
            <a:off x="2286000" y="2895600"/>
            <a:ext cx="1066800" cy="7620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Line 21"/>
          <p:cNvSpPr>
            <a:spLocks noChangeShapeType="1"/>
          </p:cNvSpPr>
          <p:nvPr/>
        </p:nvSpPr>
        <p:spPr bwMode="auto">
          <a:xfrm>
            <a:off x="2286000" y="3886200"/>
            <a:ext cx="1066800" cy="12954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Rectangle 22"/>
          <p:cNvSpPr>
            <a:spLocks noChangeArrowheads="1"/>
          </p:cNvSpPr>
          <p:nvPr/>
        </p:nvSpPr>
        <p:spPr bwMode="auto">
          <a:xfrm>
            <a:off x="6553200" y="3048000"/>
            <a:ext cx="1558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660066"/>
                </a:solidFill>
              </a:rPr>
              <a:t>may block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waiting on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disk I/O</a:t>
            </a:r>
          </a:p>
        </p:txBody>
      </p:sp>
      <p:sp>
        <p:nvSpPr>
          <p:cNvPr id="132115" name="Rectangle 23"/>
          <p:cNvSpPr>
            <a:spLocks noChangeArrowheads="1"/>
          </p:cNvSpPr>
          <p:nvPr/>
        </p:nvSpPr>
        <p:spPr bwMode="auto">
          <a:xfrm>
            <a:off x="914400" y="6324600"/>
            <a:ext cx="7409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660066"/>
                </a:solidFill>
              </a:rPr>
              <a:t>We want </a:t>
            </a:r>
            <a:r>
              <a:rPr lang="en-US" dirty="0">
                <a:solidFill>
                  <a:srgbClr val="660066"/>
                </a:solidFill>
              </a:rPr>
              <a:t>to be able to process requests concurrently.</a:t>
            </a:r>
          </a:p>
        </p:txBody>
      </p:sp>
      <p:sp>
        <p:nvSpPr>
          <p:cNvPr id="132116" name="Rectangle 18"/>
          <p:cNvSpPr>
            <a:spLocks noChangeArrowheads="1"/>
          </p:cNvSpPr>
          <p:nvPr/>
        </p:nvSpPr>
        <p:spPr bwMode="auto">
          <a:xfrm>
            <a:off x="690563" y="3124200"/>
            <a:ext cx="1558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660066"/>
                </a:solidFill>
              </a:rPr>
              <a:t>may block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waiting on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400"/>
              </a:spcBef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Resource Trajectory Graphs</a:t>
            </a:r>
          </a:p>
        </p:txBody>
      </p:sp>
      <p:grpSp>
        <p:nvGrpSpPr>
          <p:cNvPr id="90114" name="Group 4"/>
          <p:cNvGrpSpPr>
            <a:grpSpLocks/>
          </p:cNvGrpSpPr>
          <p:nvPr/>
        </p:nvGrpSpPr>
        <p:grpSpPr bwMode="auto">
          <a:xfrm>
            <a:off x="2063750" y="2339975"/>
            <a:ext cx="4565650" cy="98425"/>
            <a:chOff x="1824" y="3624"/>
            <a:chExt cx="2419" cy="98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2164" y="3624"/>
              <a:ext cx="831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90115" name="Group 9"/>
          <p:cNvGrpSpPr>
            <a:grpSpLocks/>
          </p:cNvGrpSpPr>
          <p:nvPr/>
        </p:nvGrpSpPr>
        <p:grpSpPr bwMode="auto">
          <a:xfrm>
            <a:off x="3127375" y="3375025"/>
            <a:ext cx="2638425" cy="2535238"/>
            <a:chOff x="3487" y="2034"/>
            <a:chExt cx="1662" cy="1597"/>
          </a:xfrm>
        </p:grpSpPr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 flipV="1">
              <a:off x="3416" y="3092"/>
              <a:ext cx="988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flipV="1">
              <a:off x="3925" y="2582"/>
              <a:ext cx="1028" cy="31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 rot="16200000" flipV="1">
              <a:off x="4740" y="2339"/>
              <a:ext cx="456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 flipV="1">
              <a:off x="3487" y="3601"/>
              <a:ext cx="408" cy="30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3487" y="2034"/>
              <a:ext cx="1662" cy="159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90116" name="TextBox 27"/>
          <p:cNvSpPr txBox="1">
            <a:spLocks noChangeArrowheads="1"/>
          </p:cNvSpPr>
          <p:nvPr/>
        </p:nvSpPr>
        <p:spPr bwMode="auto">
          <a:xfrm>
            <a:off x="609600" y="14478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003367"/>
                </a:solidFill>
                <a:cs typeface="Arial" charset="0"/>
              </a:rPr>
              <a:t>This RTG depicts a schedule within the space of possible schedules for a simple program of two threads sharing one core.</a:t>
            </a:r>
          </a:p>
        </p:txBody>
      </p:sp>
      <p:sp>
        <p:nvSpPr>
          <p:cNvPr id="90117" name="TextBox 27"/>
          <p:cNvSpPr txBox="1">
            <a:spLocks noChangeArrowheads="1"/>
          </p:cNvSpPr>
          <p:nvPr/>
        </p:nvSpPr>
        <p:spPr bwMode="auto">
          <a:xfrm>
            <a:off x="304800" y="3124200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003367"/>
                </a:solidFill>
                <a:cs typeface="Arial" charset="0"/>
              </a:rPr>
              <a:t>Blue advances along the y-axis.</a:t>
            </a:r>
          </a:p>
        </p:txBody>
      </p:sp>
      <p:grpSp>
        <p:nvGrpSpPr>
          <p:cNvPr id="90118" name="Group 4"/>
          <p:cNvGrpSpPr>
            <a:grpSpLocks/>
          </p:cNvGrpSpPr>
          <p:nvPr/>
        </p:nvGrpSpPr>
        <p:grpSpPr bwMode="auto">
          <a:xfrm>
            <a:off x="2374900" y="5105400"/>
            <a:ext cx="673100" cy="658813"/>
            <a:chOff x="3689" y="1658"/>
            <a:chExt cx="576" cy="576"/>
          </a:xfrm>
        </p:grpSpPr>
        <p:grpSp>
          <p:nvGrpSpPr>
            <p:cNvPr id="90140" name="Group 5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29" name="Oval 6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AutoShape 7"/>
              <p:cNvSpPr>
                <a:spLocks noChangeArrowheads="1"/>
              </p:cNvSpPr>
              <p:nvPr/>
            </p:nvSpPr>
            <p:spPr bwMode="auto">
              <a:xfrm flipH="1">
                <a:off x="4469" y="2909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 rot="-8460389">
              <a:off x="3713" y="1734"/>
              <a:ext cx="68" cy="7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90119" name="Group 9"/>
          <p:cNvGrpSpPr>
            <a:grpSpLocks/>
          </p:cNvGrpSpPr>
          <p:nvPr/>
        </p:nvGrpSpPr>
        <p:grpSpPr bwMode="auto">
          <a:xfrm>
            <a:off x="3124200" y="6019800"/>
            <a:ext cx="673100" cy="658813"/>
            <a:chOff x="2146" y="1704"/>
            <a:chExt cx="415" cy="415"/>
          </a:xfrm>
        </p:grpSpPr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2146" y="1704"/>
              <a:ext cx="415" cy="41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 flipH="1">
              <a:off x="2290" y="1796"/>
              <a:ext cx="142" cy="242"/>
            </a:xfrm>
            <a:prstGeom prst="lightningBol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 rot="-8460389">
              <a:off x="2164" y="1759"/>
              <a:ext cx="50" cy="5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cxnSp>
        <p:nvCxnSpPr>
          <p:cNvPr id="90120" name="Straight Connector 2"/>
          <p:cNvCxnSpPr>
            <a:cxnSpLocks noChangeShapeType="1"/>
          </p:cNvCxnSpPr>
          <p:nvPr/>
        </p:nvCxnSpPr>
        <p:spPr bwMode="auto">
          <a:xfrm flipV="1">
            <a:off x="2743200" y="4267200"/>
            <a:ext cx="0" cy="685800"/>
          </a:xfrm>
          <a:prstGeom prst="line">
            <a:avLst/>
          </a:prstGeom>
          <a:noFill/>
          <a:ln w="38100">
            <a:solidFill>
              <a:srgbClr val="5385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1" name="Straight Connector 40"/>
          <p:cNvCxnSpPr>
            <a:cxnSpLocks noChangeShapeType="1"/>
          </p:cNvCxnSpPr>
          <p:nvPr/>
        </p:nvCxnSpPr>
        <p:spPr bwMode="auto">
          <a:xfrm rot="5400000" flipV="1">
            <a:off x="4229100" y="5981700"/>
            <a:ext cx="0" cy="685800"/>
          </a:xfrm>
          <a:prstGeom prst="line">
            <a:avLst/>
          </a:prstGeom>
          <a:noFill/>
          <a:ln w="38100">
            <a:solidFill>
              <a:srgbClr val="5D005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22" name="TextBox 27"/>
          <p:cNvSpPr txBox="1">
            <a:spLocks noChangeArrowheads="1"/>
          </p:cNvSpPr>
          <p:nvPr/>
        </p:nvSpPr>
        <p:spPr bwMode="auto">
          <a:xfrm>
            <a:off x="304800" y="401637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003367"/>
                </a:solidFill>
                <a:cs typeface="Arial" charset="0"/>
              </a:rPr>
              <a:t>Purple advances along the x-axis.</a:t>
            </a:r>
          </a:p>
        </p:txBody>
      </p:sp>
      <p:sp>
        <p:nvSpPr>
          <p:cNvPr id="90123" name="TextBox 27"/>
          <p:cNvSpPr txBox="1">
            <a:spLocks noChangeArrowheads="1"/>
          </p:cNvSpPr>
          <p:nvPr/>
        </p:nvSpPr>
        <p:spPr bwMode="auto">
          <a:xfrm>
            <a:off x="5943600" y="4191000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smtClean="0">
                <a:solidFill>
                  <a:srgbClr val="003367"/>
                </a:solidFill>
                <a:cs typeface="Arial" charset="0"/>
              </a:rPr>
              <a:t>The scheduler chooses the path (schedule, event order, or interleaving).</a:t>
            </a:r>
          </a:p>
        </p:txBody>
      </p:sp>
      <p:cxnSp>
        <p:nvCxnSpPr>
          <p:cNvPr id="90124" name="Straight Connector 5"/>
          <p:cNvCxnSpPr>
            <a:cxnSpLocks noChangeShapeType="1"/>
            <a:stCxn id="66" idx="1"/>
          </p:cNvCxnSpPr>
          <p:nvPr/>
        </p:nvCxnSpPr>
        <p:spPr bwMode="auto">
          <a:xfrm flipV="1">
            <a:off x="3127375" y="3429000"/>
            <a:ext cx="2587625" cy="2457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25" name="TextBox 27"/>
          <p:cNvSpPr txBox="1">
            <a:spLocks noChangeArrowheads="1"/>
          </p:cNvSpPr>
          <p:nvPr/>
        </p:nvSpPr>
        <p:spPr bwMode="auto">
          <a:xfrm>
            <a:off x="5943600" y="35052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smtClean="0">
                <a:solidFill>
                  <a:srgbClr val="003367"/>
                </a:solidFill>
                <a:cs typeface="Arial" charset="0"/>
              </a:rPr>
              <a:t>The diagonal is an idealized parallel execution (two cores).</a:t>
            </a:r>
          </a:p>
        </p:txBody>
      </p:sp>
      <p:sp>
        <p:nvSpPr>
          <p:cNvPr id="90126" name="TextBox 27"/>
          <p:cNvSpPr txBox="1">
            <a:spLocks noChangeArrowheads="1"/>
          </p:cNvSpPr>
          <p:nvPr/>
        </p:nvSpPr>
        <p:spPr bwMode="auto">
          <a:xfrm>
            <a:off x="914400" y="6059488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Every schedule starts here.  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2819400" y="3200400"/>
            <a:ext cx="657225" cy="33813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C0000"/>
                </a:solidFill>
              </a:rPr>
              <a:t>EXIT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5438775" y="5757863"/>
            <a:ext cx="657225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C0000"/>
                </a:solidFill>
              </a:rPr>
              <a:t>EXIT</a:t>
            </a:r>
          </a:p>
        </p:txBody>
      </p:sp>
      <p:cxnSp>
        <p:nvCxnSpPr>
          <p:cNvPr id="90129" name="Straight Connector 54"/>
          <p:cNvCxnSpPr>
            <a:cxnSpLocks noChangeShapeType="1"/>
          </p:cNvCxnSpPr>
          <p:nvPr/>
        </p:nvCxnSpPr>
        <p:spPr bwMode="auto">
          <a:xfrm flipV="1">
            <a:off x="2819400" y="5943600"/>
            <a:ext cx="2413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0" name="Straight Connector 56"/>
          <p:cNvCxnSpPr>
            <a:cxnSpLocks noChangeShapeType="1"/>
          </p:cNvCxnSpPr>
          <p:nvPr/>
        </p:nvCxnSpPr>
        <p:spPr bwMode="auto">
          <a:xfrm flipH="1">
            <a:off x="5791200" y="3124200"/>
            <a:ext cx="2413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31" name="TextBox 27"/>
          <p:cNvSpPr txBox="1">
            <a:spLocks noChangeArrowheads="1"/>
          </p:cNvSpPr>
          <p:nvPr/>
        </p:nvSpPr>
        <p:spPr bwMode="auto">
          <a:xfrm>
            <a:off x="5715000" y="2706688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Every schedule ends here.  </a:t>
            </a:r>
          </a:p>
        </p:txBody>
      </p:sp>
      <p:sp>
        <p:nvSpPr>
          <p:cNvPr id="90132" name="TextBox 27"/>
          <p:cNvSpPr txBox="1">
            <a:spLocks noChangeArrowheads="1"/>
          </p:cNvSpPr>
          <p:nvPr/>
        </p:nvSpPr>
        <p:spPr bwMode="auto">
          <a:xfrm>
            <a:off x="4572000" y="50688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context switch</a:t>
            </a:r>
          </a:p>
        </p:txBody>
      </p:sp>
      <p:cxnSp>
        <p:nvCxnSpPr>
          <p:cNvPr id="90133" name="Straight Connector 59"/>
          <p:cNvCxnSpPr>
            <a:cxnSpLocks noChangeShapeType="1"/>
            <a:endCxn id="63" idx="1"/>
          </p:cNvCxnSpPr>
          <p:nvPr/>
        </p:nvCxnSpPr>
        <p:spPr bwMode="auto">
          <a:xfrm flipH="1">
            <a:off x="3798888" y="5181600"/>
            <a:ext cx="925512" cy="6810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4" name="Straight Connector 70"/>
          <p:cNvCxnSpPr>
            <a:cxnSpLocks noChangeShapeType="1"/>
            <a:endCxn id="64" idx="1"/>
          </p:cNvCxnSpPr>
          <p:nvPr/>
        </p:nvCxnSpPr>
        <p:spPr bwMode="auto">
          <a:xfrm flipH="1" flipV="1">
            <a:off x="3822700" y="4268788"/>
            <a:ext cx="901700" cy="9128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5" name="Straight Connector 71"/>
          <p:cNvCxnSpPr>
            <a:cxnSpLocks noChangeShapeType="1"/>
            <a:endCxn id="64" idx="3"/>
          </p:cNvCxnSpPr>
          <p:nvPr/>
        </p:nvCxnSpPr>
        <p:spPr bwMode="auto">
          <a:xfrm flipV="1">
            <a:off x="4724400" y="4268788"/>
            <a:ext cx="730250" cy="9128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36" name="TextBox 27"/>
          <p:cNvSpPr txBox="1">
            <a:spLocks noChangeArrowheads="1"/>
          </p:cNvSpPr>
          <p:nvPr/>
        </p:nvSpPr>
        <p:spPr bwMode="auto">
          <a:xfrm>
            <a:off x="6172200" y="5553075"/>
            <a:ext cx="297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From the point of view of the program, the chosen path is </a:t>
            </a:r>
            <a:r>
              <a:rPr lang="en-US" sz="1800" b="1" dirty="0" smtClean="0">
                <a:solidFill>
                  <a:srgbClr val="003367"/>
                </a:solidFill>
                <a:cs typeface="Arial" charset="0"/>
              </a:rPr>
              <a:t>nondeterministic</a:t>
            </a:r>
            <a:r>
              <a:rPr lang="en-US" sz="1800" dirty="0" smtClean="0">
                <a:solidFill>
                  <a:srgbClr val="003367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4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This is not a game</a:t>
            </a:r>
          </a:p>
        </p:txBody>
      </p:sp>
      <p:grpSp>
        <p:nvGrpSpPr>
          <p:cNvPr id="92162" name="Group 3"/>
          <p:cNvGrpSpPr>
            <a:grpSpLocks/>
          </p:cNvGrpSpPr>
          <p:nvPr/>
        </p:nvGrpSpPr>
        <p:grpSpPr bwMode="auto">
          <a:xfrm>
            <a:off x="517525" y="1881188"/>
            <a:ext cx="4206875" cy="153987"/>
            <a:chOff x="1824" y="3624"/>
            <a:chExt cx="2419" cy="98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2164" y="3624"/>
              <a:ext cx="833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2163" name="Group 8"/>
          <p:cNvGrpSpPr>
            <a:grpSpLocks/>
          </p:cNvGrpSpPr>
          <p:nvPr/>
        </p:nvGrpSpPr>
        <p:grpSpPr bwMode="auto">
          <a:xfrm>
            <a:off x="1079500" y="2268538"/>
            <a:ext cx="3575050" cy="3435350"/>
            <a:chOff x="3487" y="2034"/>
            <a:chExt cx="1662" cy="1597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 rot="16200000" flipV="1">
              <a:off x="3429" y="3092"/>
              <a:ext cx="987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 flipV="1">
              <a:off x="3925" y="2582"/>
              <a:ext cx="1028" cy="31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rot="16200000" flipV="1">
              <a:off x="4740" y="2339"/>
              <a:ext cx="456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 flipV="1">
              <a:off x="3487" y="3601"/>
              <a:ext cx="408" cy="30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3487" y="2034"/>
              <a:ext cx="1662" cy="159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124075" y="4184650"/>
            <a:ext cx="1317625" cy="911225"/>
          </a:xfrm>
          <a:prstGeom prst="rect">
            <a:avLst/>
          </a:prstGeom>
          <a:solidFill>
            <a:srgbClr val="91919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 rot="5400000">
            <a:off x="667543" y="4561682"/>
            <a:ext cx="855663" cy="190500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2122488" y="5602288"/>
            <a:ext cx="1304925" cy="169862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22891" name="TextBox 20"/>
          <p:cNvSpPr txBox="1">
            <a:spLocks noChangeArrowheads="1"/>
          </p:cNvSpPr>
          <p:nvPr/>
        </p:nvSpPr>
        <p:spPr bwMode="auto">
          <a:xfrm>
            <a:off x="4953000" y="1460500"/>
            <a:ext cx="4114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67"/>
                </a:solidFill>
                <a:cs typeface="Arial" charset="0"/>
              </a:rPr>
              <a:t>But we can think of it as a game.</a:t>
            </a:r>
          </a:p>
          <a:p>
            <a:pPr>
              <a:defRPr/>
            </a:pPr>
            <a:endParaRPr lang="en-US" sz="2000" dirty="0">
              <a:solidFill>
                <a:srgbClr val="003367"/>
              </a:solidFill>
              <a:cs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3367"/>
                </a:solidFill>
                <a:cs typeface="Arial" charset="0"/>
              </a:rPr>
              <a:t>You write your program.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3367"/>
                </a:solidFill>
                <a:cs typeface="Arial" charset="0"/>
              </a:rPr>
              <a:t>The game begins when you submit your program to your adversary: the scheduler.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3367"/>
                </a:solidFill>
                <a:cs typeface="Arial" charset="0"/>
              </a:rPr>
              <a:t>The scheduler chooses all the moves while you watch.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3367"/>
                </a:solidFill>
                <a:cs typeface="Arial" charset="0"/>
              </a:rPr>
              <a:t>Your program may constrain the set of legal moves.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3367"/>
                </a:solidFill>
                <a:cs typeface="Arial" charset="0"/>
              </a:rPr>
              <a:t>The scheduler searches for a legal schedule that breaks your program.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3367"/>
                </a:solidFill>
                <a:cs typeface="Arial" charset="0"/>
              </a:rPr>
              <a:t>If it succeeds, then you lose (your program has a </a:t>
            </a:r>
            <a:r>
              <a:rPr lang="en-US" sz="2000" dirty="0">
                <a:solidFill>
                  <a:srgbClr val="800000"/>
                </a:solidFill>
                <a:cs typeface="Arial" charset="0"/>
              </a:rPr>
              <a:t>race</a:t>
            </a:r>
            <a:r>
              <a:rPr lang="en-US" sz="2000" dirty="0">
                <a:solidFill>
                  <a:srgbClr val="003367"/>
                </a:solidFill>
                <a:cs typeface="Arial" charset="0"/>
              </a:rPr>
              <a:t>).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3367"/>
                </a:solidFill>
                <a:cs typeface="Arial" charset="0"/>
              </a:rPr>
              <a:t>You win by not losing.</a:t>
            </a:r>
          </a:p>
        </p:txBody>
      </p:sp>
      <p:sp>
        <p:nvSpPr>
          <p:cNvPr id="92168" name="TextBox 38"/>
          <p:cNvSpPr txBox="1">
            <a:spLocks noChangeArrowheads="1"/>
          </p:cNvSpPr>
          <p:nvPr/>
        </p:nvSpPr>
        <p:spPr bwMode="auto">
          <a:xfrm>
            <a:off x="152400" y="437515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 smtClean="0">
                <a:solidFill>
                  <a:srgbClr val="003367"/>
                </a:solidFill>
                <a:cs typeface="Arial" charset="0"/>
              </a:rPr>
              <a:t>x=x+1</a:t>
            </a:r>
          </a:p>
          <a:p>
            <a:endParaRPr lang="en-US" sz="2000" smtClean="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92169" name="TextBox 39"/>
          <p:cNvSpPr txBox="1">
            <a:spLocks noChangeArrowheads="1"/>
          </p:cNvSpPr>
          <p:nvPr/>
        </p:nvSpPr>
        <p:spPr bwMode="auto">
          <a:xfrm>
            <a:off x="2286000" y="576897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 smtClean="0">
                <a:solidFill>
                  <a:srgbClr val="003367"/>
                </a:solidFill>
                <a:cs typeface="Arial" charset="0"/>
              </a:rPr>
              <a:t>x=x+1</a:t>
            </a:r>
          </a:p>
          <a:p>
            <a:endParaRPr lang="en-US" sz="2000" smtClean="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92171" name="Text Box 15"/>
          <p:cNvSpPr txBox="1">
            <a:spLocks noChangeArrowheads="1"/>
          </p:cNvSpPr>
          <p:nvPr/>
        </p:nvSpPr>
        <p:spPr bwMode="auto">
          <a:xfrm>
            <a:off x="4267200" y="2111375"/>
            <a:ext cx="51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smtClean="0">
                <a:solidFill>
                  <a:srgbClr val="008000"/>
                </a:solidFill>
                <a:latin typeface="Wingdings" charset="0"/>
                <a:cs typeface="Wingdings" charset="0"/>
                <a:sym typeface="Wingdings" charset="0"/>
              </a:rPr>
              <a:t></a:t>
            </a:r>
            <a:endParaRPr lang="en-US" sz="2800" b="1" smtClean="0">
              <a:solidFill>
                <a:srgbClr val="008000"/>
              </a:solidFill>
            </a:endParaRPr>
          </a:p>
        </p:txBody>
      </p:sp>
      <p:sp>
        <p:nvSpPr>
          <p:cNvPr id="2" name="&quot;No&quot; Symbol 1"/>
          <p:cNvSpPr/>
          <p:nvPr/>
        </p:nvSpPr>
        <p:spPr bwMode="auto">
          <a:xfrm>
            <a:off x="2286000" y="4191000"/>
            <a:ext cx="914400" cy="914400"/>
          </a:xfrm>
          <a:prstGeom prst="noSmoking">
            <a:avLst/>
          </a:prstGeom>
          <a:solidFill>
            <a:srgbClr val="E816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4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need for mutual exclusion</a:t>
            </a: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669925" y="1579563"/>
            <a:ext cx="4565650" cy="98425"/>
            <a:chOff x="1824" y="3624"/>
            <a:chExt cx="2419" cy="98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2164" y="3624"/>
              <a:ext cx="831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6259" name="Group 8"/>
          <p:cNvGrpSpPr>
            <a:grpSpLocks/>
          </p:cNvGrpSpPr>
          <p:nvPr/>
        </p:nvGrpSpPr>
        <p:grpSpPr bwMode="auto">
          <a:xfrm>
            <a:off x="1231900" y="2062163"/>
            <a:ext cx="3575050" cy="3435350"/>
            <a:chOff x="3487" y="2034"/>
            <a:chExt cx="1662" cy="1597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 rot="16200000" flipV="1">
              <a:off x="3429" y="3092"/>
              <a:ext cx="987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 flipV="1">
              <a:off x="3925" y="2582"/>
              <a:ext cx="1028" cy="31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rot="16200000" flipV="1">
              <a:off x="4740" y="2339"/>
              <a:ext cx="456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 flipV="1">
              <a:off x="3487" y="3601"/>
              <a:ext cx="408" cy="30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3487" y="2034"/>
              <a:ext cx="1662" cy="159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76475" y="3978275"/>
            <a:ext cx="1317625" cy="911225"/>
          </a:xfrm>
          <a:prstGeom prst="rect">
            <a:avLst/>
          </a:prstGeom>
          <a:solidFill>
            <a:srgbClr val="91919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 rot="5400000">
            <a:off x="819943" y="4355307"/>
            <a:ext cx="855663" cy="190500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2274888" y="5395913"/>
            <a:ext cx="1304925" cy="169862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96263" name="TextBox 20"/>
          <p:cNvSpPr txBox="1">
            <a:spLocks noChangeArrowheads="1"/>
          </p:cNvSpPr>
          <p:nvPr/>
        </p:nvSpPr>
        <p:spPr bwMode="auto">
          <a:xfrm>
            <a:off x="5105400" y="2057400"/>
            <a:ext cx="3733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The program may fail if the schedule enters the grey box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(i.e., if two threads execute the critical section concurrently).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The two threads must not both operate on the shared global x “at the same time”.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96264" name="Straight Arrow Connector 36"/>
          <p:cNvCxnSpPr>
            <a:cxnSpLocks noChangeShapeType="1"/>
            <a:stCxn id="96263" idx="1"/>
            <a:endCxn id="32" idx="3"/>
          </p:cNvCxnSpPr>
          <p:nvPr/>
        </p:nvCxnSpPr>
        <p:spPr bwMode="auto">
          <a:xfrm flipH="1">
            <a:off x="3594100" y="3489325"/>
            <a:ext cx="1511300" cy="9445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65" name="TextBox 38"/>
          <p:cNvSpPr txBox="1">
            <a:spLocks noChangeArrowheads="1"/>
          </p:cNvSpPr>
          <p:nvPr/>
        </p:nvSpPr>
        <p:spPr bwMode="auto">
          <a:xfrm>
            <a:off x="228600" y="432117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tx1"/>
                </a:solidFill>
                <a:cs typeface="Arial" charset="0"/>
              </a:rPr>
              <a:t>x=x+1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6266" name="TextBox 39"/>
          <p:cNvSpPr txBox="1">
            <a:spLocks noChangeArrowheads="1"/>
          </p:cNvSpPr>
          <p:nvPr/>
        </p:nvSpPr>
        <p:spPr bwMode="auto">
          <a:xfrm>
            <a:off x="2514600" y="55626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tx1"/>
                </a:solidFill>
                <a:cs typeface="Arial" charset="0"/>
              </a:rPr>
              <a:t>x=x+1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6267" name="TextBox 40"/>
          <p:cNvSpPr txBox="1">
            <a:spLocks noChangeArrowheads="1"/>
          </p:cNvSpPr>
          <p:nvPr/>
        </p:nvSpPr>
        <p:spPr bwMode="auto">
          <a:xfrm>
            <a:off x="2438400" y="39624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tx1"/>
                </a:solidFill>
                <a:cs typeface="Arial" charset="0"/>
              </a:rPr>
              <a:t>x=???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6269" name="Text Box 15"/>
          <p:cNvSpPr txBox="1">
            <a:spLocks noChangeArrowheads="1"/>
          </p:cNvSpPr>
          <p:nvPr/>
        </p:nvSpPr>
        <p:spPr bwMode="auto">
          <a:xfrm>
            <a:off x="4419600" y="1905000"/>
            <a:ext cx="51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Wingdings" charset="0"/>
                <a:cs typeface="Wingdings" charset="0"/>
                <a:sym typeface="Wingdings" charset="0"/>
              </a:rPr>
              <a:t></a:t>
            </a:r>
            <a:endParaRPr lang="en-US" sz="2800" b="1">
              <a:solidFill>
                <a:srgbClr val="008000"/>
              </a:solidFill>
            </a:endParaRPr>
          </a:p>
        </p:txBody>
      </p:sp>
      <p:pic>
        <p:nvPicPr>
          <p:cNvPr id="962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851400"/>
            <a:ext cx="1930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&quot;No&quot; Symbol 25"/>
          <p:cNvSpPr/>
          <p:nvPr/>
        </p:nvSpPr>
        <p:spPr bwMode="auto">
          <a:xfrm>
            <a:off x="2590800" y="4267200"/>
            <a:ext cx="609600" cy="609600"/>
          </a:xfrm>
          <a:prstGeom prst="noSmoking">
            <a:avLst/>
          </a:prstGeom>
          <a:solidFill>
            <a:srgbClr val="E816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3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 Lock or Mutex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Locks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 are the basic tools to enforce mutual exclusion in conflicting critical sections.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A lock is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a special data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item in memory.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API methods: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Acquire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Release</a:t>
            </a:r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Also called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Lock()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Unlock()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Threads pair calls to </a:t>
            </a:r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Acquire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Release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Acquire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upon entering a critical section.</a:t>
            </a:r>
          </a:p>
          <a:p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Release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upon leaving a critical section.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Between </a:t>
            </a:r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Acquire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Release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, the thread 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holds the lock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Acquire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does not pass until any previous holder releases.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Waiting locks can spin (a </a:t>
            </a:r>
            <a:r>
              <a:rPr lang="en-US" sz="2000" i="1" dirty="0">
                <a:latin typeface="Arial" charset="0"/>
                <a:ea typeface="ＭＳ Ｐゴシック" charset="0"/>
                <a:cs typeface="Arial" charset="0"/>
              </a:rPr>
              <a:t>spinlock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) or block (a </a:t>
            </a:r>
            <a:r>
              <a:rPr lang="en-US" sz="2000" i="1" dirty="0" err="1">
                <a:latin typeface="Arial" charset="0"/>
                <a:ea typeface="ＭＳ Ｐゴシック" charset="0"/>
                <a:cs typeface="Arial" charset="0"/>
              </a:rPr>
              <a:t>mutex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).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 rot="5400000">
            <a:off x="6411119" y="2764631"/>
            <a:ext cx="1981200" cy="1512888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 rot="5400000">
            <a:off x="6569869" y="3175794"/>
            <a:ext cx="1238250" cy="166688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 rot="5400000">
            <a:off x="6882607" y="3158331"/>
            <a:ext cx="635000" cy="309563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rot="5400000">
            <a:off x="7423150" y="3132138"/>
            <a:ext cx="0" cy="9842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grpSp>
        <p:nvGrpSpPr>
          <p:cNvPr id="97287" name="Group 8"/>
          <p:cNvGrpSpPr>
            <a:grpSpLocks/>
          </p:cNvGrpSpPr>
          <p:nvPr/>
        </p:nvGrpSpPr>
        <p:grpSpPr bwMode="auto">
          <a:xfrm>
            <a:off x="7496175" y="2633663"/>
            <a:ext cx="309563" cy="1817687"/>
            <a:chOff x="4511" y="1543"/>
            <a:chExt cx="195" cy="1145"/>
          </a:xfrm>
        </p:grpSpPr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 rot="5400000">
              <a:off x="4437" y="1659"/>
              <a:ext cx="337" cy="105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 rot="5400000">
              <a:off x="4409" y="2279"/>
              <a:ext cx="400" cy="19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 rot="5400000">
              <a:off x="4347" y="2377"/>
              <a:ext cx="516" cy="105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 rot="5400000">
              <a:off x="4457" y="1971"/>
              <a:ext cx="296" cy="105"/>
            </a:xfrm>
            <a:prstGeom prst="rect">
              <a:avLst/>
            </a:prstGeom>
            <a:noFill/>
            <a:ln w="12700">
              <a:solidFill>
                <a:srgbClr val="80008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6754813" y="2835275"/>
            <a:ext cx="3190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>
                <a:solidFill>
                  <a:sysClr val="windowText" lastClr="000000"/>
                </a:solidFill>
                <a:ea typeface="Arial" charset="0"/>
              </a:rPr>
              <a:t>A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7759700" y="296545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>
                <a:solidFill>
                  <a:sysClr val="windowText" lastClr="000000"/>
                </a:solidFill>
                <a:ea typeface="Arial" charset="0"/>
              </a:rPr>
              <a:t>A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754813" y="3413125"/>
            <a:ext cx="3190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>
                <a:solidFill>
                  <a:sysClr val="windowText" lastClr="000000"/>
                </a:solidFill>
                <a:ea typeface="Arial" charset="0"/>
              </a:rPr>
              <a:t>R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759700" y="4094163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>
                <a:solidFill>
                  <a:sysClr val="windowText" lastClr="000000"/>
                </a:solidFill>
                <a:ea typeface="Arial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3060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Definition of a lock (mutex)</a:t>
            </a:r>
          </a:p>
        </p:txBody>
      </p:sp>
      <p:sp>
        <p:nvSpPr>
          <p:cNvPr id="98306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1116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Acquire + release ops on </a:t>
            </a: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L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are strictly </a:t>
            </a:r>
            <a:r>
              <a:rPr lang="en-US" u="sng" dirty="0">
                <a:latin typeface="Arial" charset="0"/>
                <a:ea typeface="ＭＳ Ｐゴシック" charset="0"/>
                <a:cs typeface="Arial" charset="0"/>
              </a:rPr>
              <a:t>paired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After </a:t>
            </a:r>
            <a:r>
              <a:rPr lang="en-US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acquire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completes, the caller </a:t>
            </a:r>
            <a:r>
              <a:rPr lang="en-US" dirty="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holds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(owns) the lock </a:t>
            </a: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L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until the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matching </a:t>
            </a:r>
            <a:r>
              <a:rPr lang="en-US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release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Acquire + release pairs on each </a:t>
            </a: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L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are </a:t>
            </a:r>
            <a:r>
              <a:rPr lang="en-US" u="sng" dirty="0">
                <a:latin typeface="Arial" charset="0"/>
                <a:ea typeface="ＭＳ Ｐゴシック" charset="0"/>
                <a:cs typeface="Arial" charset="0"/>
              </a:rPr>
              <a:t>ordered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Total order: each lock </a:t>
            </a: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L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has at most one holder at any given time.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That property is </a:t>
            </a:r>
            <a:r>
              <a:rPr lang="en-US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mutual exclusion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; </a:t>
            </a: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L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is a </a:t>
            </a:r>
            <a:r>
              <a:rPr lang="en-US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mutex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>
              <a:buFont typeface="Times New Roman" charset="0"/>
              <a:buNone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98307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78400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07000"/>
            <a:ext cx="1143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438400"/>
            <a:ext cx="533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4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Portrait of a Lock in Motion</a:t>
            </a:r>
          </a:p>
        </p:txBody>
      </p:sp>
      <p:grpSp>
        <p:nvGrpSpPr>
          <p:cNvPr id="100354" name="Group 3"/>
          <p:cNvGrpSpPr>
            <a:grpSpLocks/>
          </p:cNvGrpSpPr>
          <p:nvPr/>
        </p:nvGrpSpPr>
        <p:grpSpPr bwMode="auto">
          <a:xfrm>
            <a:off x="669925" y="1579563"/>
            <a:ext cx="4565650" cy="98425"/>
            <a:chOff x="1824" y="3624"/>
            <a:chExt cx="2419" cy="98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2164" y="3624"/>
              <a:ext cx="831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100355" name="Group 8"/>
          <p:cNvGrpSpPr>
            <a:grpSpLocks/>
          </p:cNvGrpSpPr>
          <p:nvPr/>
        </p:nvGrpSpPr>
        <p:grpSpPr bwMode="auto">
          <a:xfrm>
            <a:off x="1231900" y="2062163"/>
            <a:ext cx="3575050" cy="3435350"/>
            <a:chOff x="3487" y="2034"/>
            <a:chExt cx="1662" cy="1597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 rot="16200000" flipV="1">
              <a:off x="3429" y="3092"/>
              <a:ext cx="987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 flipV="1">
              <a:off x="3925" y="2582"/>
              <a:ext cx="1028" cy="31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rot="16200000" flipV="1">
              <a:off x="4740" y="2339"/>
              <a:ext cx="456" cy="30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 flipV="1">
              <a:off x="3487" y="3601"/>
              <a:ext cx="408" cy="30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3487" y="2034"/>
              <a:ext cx="1662" cy="159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276475" y="3978275"/>
            <a:ext cx="1317625" cy="911225"/>
          </a:xfrm>
          <a:prstGeom prst="rect">
            <a:avLst/>
          </a:prstGeom>
          <a:solidFill>
            <a:srgbClr val="91919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 rot="5400000">
            <a:off x="819943" y="4355307"/>
            <a:ext cx="855663" cy="190500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2274888" y="5395913"/>
            <a:ext cx="1304925" cy="169862"/>
          </a:xfrm>
          <a:prstGeom prst="rect">
            <a:avLst/>
          </a:prstGeom>
          <a:noFill/>
          <a:ln w="15875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2090738" y="5562600"/>
            <a:ext cx="4111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 dirty="0">
                <a:solidFill>
                  <a:sysClr val="windowText" lastClr="000000"/>
                </a:solidFill>
                <a:ea typeface="Arial" charset="0"/>
              </a:rPr>
              <a:t>A</a:t>
            </a: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825500" y="4656138"/>
            <a:ext cx="4111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>
                <a:solidFill>
                  <a:sysClr val="windowText" lastClr="000000"/>
                </a:solidFill>
                <a:ea typeface="Arial" charset="0"/>
              </a:rPr>
              <a:t>A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839788" y="3841750"/>
            <a:ext cx="4111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>
                <a:solidFill>
                  <a:sysClr val="windowText" lastClr="000000"/>
                </a:solidFill>
                <a:ea typeface="Arial" charset="0"/>
              </a:rPr>
              <a:t>R</a:t>
            </a: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3371850" y="5559425"/>
            <a:ext cx="4111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>
                <a:solidFill>
                  <a:sysClr val="windowText" lastClr="000000"/>
                </a:solidFill>
                <a:ea typeface="Arial" charset="0"/>
              </a:rPr>
              <a:t>R</a:t>
            </a:r>
          </a:p>
        </p:txBody>
      </p:sp>
      <p:sp>
        <p:nvSpPr>
          <p:cNvPr id="100363" name="TextBox 20"/>
          <p:cNvSpPr txBox="1">
            <a:spLocks noChangeArrowheads="1"/>
          </p:cNvSpPr>
          <p:nvPr/>
        </p:nvSpPr>
        <p:spPr bwMode="auto">
          <a:xfrm>
            <a:off x="5105400" y="1828800"/>
            <a:ext cx="3733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The program may fail if it enters the grey box.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A lock (mutex) prevents the schedule from ever entering the grey box, ever: both threads would have to hold the same lock at the same time, and locks don’t allow that.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00364" name="Straight Arrow Connector 36"/>
          <p:cNvCxnSpPr>
            <a:cxnSpLocks noChangeShapeType="1"/>
          </p:cNvCxnSpPr>
          <p:nvPr/>
        </p:nvCxnSpPr>
        <p:spPr bwMode="auto">
          <a:xfrm flipH="1">
            <a:off x="3657600" y="3657600"/>
            <a:ext cx="13716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65" name="TextBox 38"/>
          <p:cNvSpPr txBox="1">
            <a:spLocks noChangeArrowheads="1"/>
          </p:cNvSpPr>
          <p:nvPr/>
        </p:nvSpPr>
        <p:spPr bwMode="auto">
          <a:xfrm>
            <a:off x="228600" y="424497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tx1"/>
                </a:solidFill>
                <a:cs typeface="Arial" charset="0"/>
              </a:rPr>
              <a:t>x=x+1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0366" name="TextBox 39"/>
          <p:cNvSpPr txBox="1">
            <a:spLocks noChangeArrowheads="1"/>
          </p:cNvSpPr>
          <p:nvPr/>
        </p:nvSpPr>
        <p:spPr bwMode="auto">
          <a:xfrm>
            <a:off x="2514600" y="55626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tx1"/>
                </a:solidFill>
                <a:cs typeface="Arial" charset="0"/>
              </a:rPr>
              <a:t>x=x+1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0367" name="TextBox 40"/>
          <p:cNvSpPr txBox="1">
            <a:spLocks noChangeArrowheads="1"/>
          </p:cNvSpPr>
          <p:nvPr/>
        </p:nvSpPr>
        <p:spPr bwMode="auto">
          <a:xfrm>
            <a:off x="2438400" y="39624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tx1"/>
                </a:solidFill>
                <a:cs typeface="Arial" charset="0"/>
              </a:rPr>
              <a:t>x=???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0368" name="Text Box 15"/>
          <p:cNvSpPr txBox="1">
            <a:spLocks noChangeArrowheads="1"/>
          </p:cNvSpPr>
          <p:nvPr/>
        </p:nvSpPr>
        <p:spPr bwMode="auto">
          <a:xfrm>
            <a:off x="4419600" y="1905000"/>
            <a:ext cx="51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Wingdings" charset="0"/>
                <a:cs typeface="Wingdings" charset="0"/>
                <a:sym typeface="Wingdings" charset="0"/>
              </a:rPr>
              <a:t></a:t>
            </a:r>
            <a:endParaRPr lang="en-US" sz="2800" b="1">
              <a:solidFill>
                <a:srgbClr val="008000"/>
              </a:solidFill>
            </a:endParaRPr>
          </a:p>
        </p:txBody>
      </p:sp>
      <p:pic>
        <p:nvPicPr>
          <p:cNvPr id="100369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143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5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&quot;No&quot; Symbol 38"/>
          <p:cNvSpPr/>
          <p:nvPr/>
        </p:nvSpPr>
        <p:spPr bwMode="auto">
          <a:xfrm>
            <a:off x="2590800" y="4267200"/>
            <a:ext cx="609600" cy="609600"/>
          </a:xfrm>
          <a:prstGeom prst="noSmoking">
            <a:avLst/>
          </a:prstGeom>
          <a:solidFill>
            <a:srgbClr val="E816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8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5786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Handing off a lock</a:t>
            </a:r>
          </a:p>
        </p:txBody>
      </p:sp>
      <p:sp>
        <p:nvSpPr>
          <p:cNvPr id="101379" name="TextBox 3"/>
          <p:cNvSpPr txBox="1">
            <a:spLocks noChangeArrowheads="1"/>
          </p:cNvSpPr>
          <p:nvPr/>
        </p:nvSpPr>
        <p:spPr bwMode="auto">
          <a:xfrm>
            <a:off x="685800" y="19050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First I go.</a:t>
            </a:r>
          </a:p>
          <a:p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6324600" y="5105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cs typeface="Arial" charset="0"/>
              </a:rPr>
              <a:t>Then you go.</a:t>
            </a:r>
          </a:p>
        </p:txBody>
      </p:sp>
      <p:sp>
        <p:nvSpPr>
          <p:cNvPr id="101381" name="TextBox 4"/>
          <p:cNvSpPr txBox="1">
            <a:spLocks noChangeArrowheads="1"/>
          </p:cNvSpPr>
          <p:nvPr/>
        </p:nvSpPr>
        <p:spPr bwMode="auto">
          <a:xfrm>
            <a:off x="1905000" y="2819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cs typeface="Arial" charset="0"/>
              </a:rPr>
              <a:t>release</a:t>
            </a:r>
          </a:p>
        </p:txBody>
      </p:sp>
      <p:sp>
        <p:nvSpPr>
          <p:cNvPr id="101382" name="TextBox 4"/>
          <p:cNvSpPr txBox="1">
            <a:spLocks noChangeArrowheads="1"/>
          </p:cNvSpPr>
          <p:nvPr/>
        </p:nvSpPr>
        <p:spPr bwMode="auto">
          <a:xfrm>
            <a:off x="3505200" y="372903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  <a:cs typeface="Arial" charset="0"/>
              </a:rPr>
              <a:t>acquire</a:t>
            </a:r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 rot="-2394376">
            <a:off x="3238500" y="3200400"/>
            <a:ext cx="247650" cy="685800"/>
          </a:xfrm>
          <a:prstGeom prst="downArrow">
            <a:avLst>
              <a:gd name="adj1" fmla="val 50000"/>
              <a:gd name="adj2" fmla="val 69231"/>
            </a:avLst>
          </a:prstGeom>
          <a:solidFill>
            <a:srgbClr val="4D066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TextBox 4"/>
          <p:cNvSpPr txBox="1">
            <a:spLocks noChangeArrowheads="1"/>
          </p:cNvSpPr>
          <p:nvPr/>
        </p:nvSpPr>
        <p:spPr bwMode="auto">
          <a:xfrm>
            <a:off x="685800" y="5722938"/>
            <a:ext cx="777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cs typeface="Arial" charset="0"/>
              </a:rPr>
              <a:t>Handoff</a:t>
            </a:r>
          </a:p>
          <a:p>
            <a:r>
              <a:rPr lang="en-US">
                <a:solidFill>
                  <a:schemeClr val="tx1"/>
                </a:solidFill>
                <a:cs typeface="Arial" charset="0"/>
              </a:rPr>
              <a:t>The nth 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release</a:t>
            </a:r>
            <a:r>
              <a:rPr lang="en-US">
                <a:solidFill>
                  <a:schemeClr val="tx1"/>
                </a:solidFill>
                <a:cs typeface="Arial" charset="0"/>
              </a:rPr>
              <a:t>, followed by the (n+1)th </a:t>
            </a:r>
            <a:r>
              <a:rPr lang="en-US" b="1">
                <a:solidFill>
                  <a:schemeClr val="tx1"/>
                </a:solidFill>
                <a:cs typeface="Arial" charset="0"/>
              </a:rPr>
              <a:t>acquire</a:t>
            </a:r>
          </a:p>
        </p:txBody>
      </p:sp>
      <p:sp>
        <p:nvSpPr>
          <p:cNvPr id="101385" name="TextBox 67"/>
          <p:cNvSpPr txBox="1">
            <a:spLocks noChangeArrowheads="1"/>
          </p:cNvSpPr>
          <p:nvPr/>
        </p:nvSpPr>
        <p:spPr bwMode="auto">
          <a:xfrm>
            <a:off x="6553200" y="1371600"/>
            <a:ext cx="510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cs typeface="Arial" charset="0"/>
              </a:rPr>
              <a:t>serialized</a:t>
            </a:r>
          </a:p>
          <a:p>
            <a:r>
              <a:rPr lang="en-US" sz="1800">
                <a:solidFill>
                  <a:schemeClr val="tx1"/>
                </a:solidFill>
                <a:cs typeface="Arial" charset="0"/>
              </a:rPr>
              <a:t>(one after the other)</a:t>
            </a: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429000" y="1981200"/>
            <a:ext cx="400050" cy="400050"/>
            <a:chOff x="3689" y="1658"/>
            <a:chExt cx="576" cy="576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37305A"/>
                  </a:solidFill>
                </a:endParaRPr>
              </a:p>
            </p:txBody>
          </p:sp>
          <p:sp>
            <p:nvSpPr>
              <p:cNvPr id="15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37305A"/>
                  </a:solidFill>
                </a:endParaRPr>
              </a:p>
            </p:txBody>
          </p:sp>
        </p:grpSp>
        <p:sp>
          <p:nvSpPr>
            <p:cNvPr id="13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5105400" y="1524000"/>
            <a:ext cx="404812" cy="404813"/>
            <a:chOff x="4201" y="2912"/>
            <a:chExt cx="255" cy="255"/>
          </a:xfrm>
        </p:grpSpPr>
        <p:sp>
          <p:nvSpPr>
            <p:cNvPr id="17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18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  <p:sp>
          <p:nvSpPr>
            <p:cNvPr id="19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3730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86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Example: event/request queue</a:t>
            </a:r>
          </a:p>
        </p:txBody>
      </p:sp>
      <p:grpSp>
        <p:nvGrpSpPr>
          <p:cNvPr id="121858" name="Group 77"/>
          <p:cNvGrpSpPr>
            <a:grpSpLocks/>
          </p:cNvGrpSpPr>
          <p:nvPr/>
        </p:nvGrpSpPr>
        <p:grpSpPr bwMode="auto">
          <a:xfrm>
            <a:off x="7620000" y="1676400"/>
            <a:ext cx="685800" cy="661988"/>
            <a:chOff x="6858000" y="1905000"/>
            <a:chExt cx="673100" cy="658813"/>
          </a:xfrm>
        </p:grpSpPr>
        <p:sp>
          <p:nvSpPr>
            <p:cNvPr id="121919" name="Oval 20"/>
            <p:cNvSpPr>
              <a:spLocks noChangeArrowheads="1"/>
            </p:cNvSpPr>
            <p:nvPr/>
          </p:nvSpPr>
          <p:spPr bwMode="auto">
            <a:xfrm>
              <a:off x="6858000" y="1905000"/>
              <a:ext cx="673100" cy="65881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0" name="AutoShape 21"/>
            <p:cNvSpPr>
              <a:spLocks noChangeArrowheads="1"/>
            </p:cNvSpPr>
            <p:nvPr/>
          </p:nvSpPr>
          <p:spPr bwMode="auto">
            <a:xfrm flipH="1">
              <a:off x="7091363" y="2051050"/>
              <a:ext cx="230187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1" name="AutoShape 22"/>
            <p:cNvSpPr>
              <a:spLocks noChangeArrowheads="1"/>
            </p:cNvSpPr>
            <p:nvPr/>
          </p:nvSpPr>
          <p:spPr bwMode="auto">
            <a:xfrm rot="-8460389">
              <a:off x="6888163" y="1992313"/>
              <a:ext cx="79375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859" name="Group 81"/>
          <p:cNvGrpSpPr>
            <a:grpSpLocks/>
          </p:cNvGrpSpPr>
          <p:nvPr/>
        </p:nvGrpSpPr>
        <p:grpSpPr bwMode="auto">
          <a:xfrm>
            <a:off x="7543800" y="3657600"/>
            <a:ext cx="684213" cy="661988"/>
            <a:chOff x="7634288" y="2541587"/>
            <a:chExt cx="671512" cy="658813"/>
          </a:xfrm>
        </p:grpSpPr>
        <p:sp>
          <p:nvSpPr>
            <p:cNvPr id="121916" name="Oval 24"/>
            <p:cNvSpPr>
              <a:spLocks noChangeArrowheads="1"/>
            </p:cNvSpPr>
            <p:nvPr/>
          </p:nvSpPr>
          <p:spPr bwMode="auto">
            <a:xfrm>
              <a:off x="7634288" y="2541587"/>
              <a:ext cx="671512" cy="658813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7" name="AutoShape 25"/>
            <p:cNvSpPr>
              <a:spLocks noChangeArrowheads="1"/>
            </p:cNvSpPr>
            <p:nvPr/>
          </p:nvSpPr>
          <p:spPr bwMode="auto">
            <a:xfrm flipH="1">
              <a:off x="7867650" y="2687637"/>
              <a:ext cx="230188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8" name="AutoShape 26"/>
            <p:cNvSpPr>
              <a:spLocks noChangeArrowheads="1"/>
            </p:cNvSpPr>
            <p:nvPr/>
          </p:nvSpPr>
          <p:spPr bwMode="auto">
            <a:xfrm rot="-8460389">
              <a:off x="7662863" y="2628900"/>
              <a:ext cx="80962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0" name="Text Box 93"/>
          <p:cNvSpPr txBox="1">
            <a:spLocks noChangeArrowheads="1"/>
          </p:cNvSpPr>
          <p:nvPr/>
        </p:nvSpPr>
        <p:spPr bwMode="auto">
          <a:xfrm>
            <a:off x="4035425" y="4038600"/>
            <a:ext cx="12192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Incoming event</a:t>
            </a:r>
          </a:p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queue</a:t>
            </a:r>
          </a:p>
        </p:txBody>
      </p:sp>
      <p:grpSp>
        <p:nvGrpSpPr>
          <p:cNvPr id="121861" name="Group 66"/>
          <p:cNvGrpSpPr>
            <a:grpSpLocks/>
          </p:cNvGrpSpPr>
          <p:nvPr/>
        </p:nvGrpSpPr>
        <p:grpSpPr bwMode="auto">
          <a:xfrm>
            <a:off x="3730625" y="1447800"/>
            <a:ext cx="3279775" cy="5029200"/>
            <a:chOff x="3730625" y="2590800"/>
            <a:chExt cx="3279775" cy="3886200"/>
          </a:xfrm>
        </p:grpSpPr>
        <p:grpSp>
          <p:nvGrpSpPr>
            <p:cNvPr id="121905" name="Group 6"/>
            <p:cNvGrpSpPr>
              <a:grpSpLocks/>
            </p:cNvGrpSpPr>
            <p:nvPr/>
          </p:nvGrpSpPr>
          <p:grpSpPr bwMode="auto">
            <a:xfrm>
              <a:off x="3730625" y="2590800"/>
              <a:ext cx="1752600" cy="3886200"/>
              <a:chOff x="5285232" y="1905000"/>
              <a:chExt cx="1420368" cy="3886200"/>
            </a:xfrm>
          </p:grpSpPr>
          <p:sp>
            <p:nvSpPr>
              <p:cNvPr id="121912" name="Rounded Rectangle 2"/>
              <p:cNvSpPr>
                <a:spLocks noChangeArrowheads="1"/>
              </p:cNvSpPr>
              <p:nvPr/>
            </p:nvSpPr>
            <p:spPr bwMode="auto">
              <a:xfrm>
                <a:off x="5462016" y="1905000"/>
                <a:ext cx="1066800" cy="388620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cs typeface="Arial" charset="0"/>
                </a:endParaRPr>
              </a:p>
            </p:txBody>
          </p:sp>
          <p:grpSp>
            <p:nvGrpSpPr>
              <p:cNvPr id="121913" name="Group 5"/>
              <p:cNvGrpSpPr>
                <a:grpSpLocks/>
              </p:cNvGrpSpPr>
              <p:nvPr/>
            </p:nvGrpSpPr>
            <p:grpSpPr bwMode="auto">
              <a:xfrm>
                <a:off x="5285232" y="2438400"/>
                <a:ext cx="1420368" cy="2895600"/>
                <a:chOff x="5285232" y="2438400"/>
                <a:chExt cx="1420368" cy="2895600"/>
              </a:xfrm>
            </p:grpSpPr>
            <p:sp>
              <p:nvSpPr>
                <p:cNvPr id="121914" name="Isosceles Triangle 3"/>
                <p:cNvSpPr>
                  <a:spLocks noChangeArrowheads="1"/>
                </p:cNvSpPr>
                <p:nvPr/>
              </p:nvSpPr>
              <p:spPr bwMode="auto">
                <a:xfrm>
                  <a:off x="6352032" y="2438400"/>
                  <a:ext cx="353568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 sz="1800">
                    <a:cs typeface="Arial" charset="0"/>
                  </a:endParaRPr>
                </a:p>
              </p:txBody>
            </p:sp>
            <p:sp>
              <p:nvSpPr>
                <p:cNvPr id="121915" name="Isosceles Triangle 4"/>
                <p:cNvSpPr>
                  <a:spLocks noChangeArrowheads="1"/>
                </p:cNvSpPr>
                <p:nvPr/>
              </p:nvSpPr>
              <p:spPr bwMode="auto">
                <a:xfrm flipV="1">
                  <a:off x="5285232" y="5029200"/>
                  <a:ext cx="353568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en-US" sz="1800">
                    <a:cs typeface="Arial" charset="0"/>
                  </a:endParaRPr>
                </a:p>
              </p:txBody>
            </p:sp>
          </p:grpSp>
        </p:grp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5940425" y="2590800"/>
              <a:ext cx="1069975" cy="1021845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5940425" y="4038311"/>
              <a:ext cx="1069975" cy="1023072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5940425" y="5455155"/>
              <a:ext cx="1069975" cy="1021845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21909" name="Straight Connector 54"/>
            <p:cNvCxnSpPr>
              <a:cxnSpLocks noChangeShapeType="1"/>
              <a:stCxn id="121912" idx="3"/>
            </p:cNvCxnSpPr>
            <p:nvPr/>
          </p:nvCxnSpPr>
          <p:spPr bwMode="auto">
            <a:xfrm flipV="1">
              <a:off x="5265738" y="3200400"/>
              <a:ext cx="598487" cy="1333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10" name="Straight Connector 65"/>
            <p:cNvCxnSpPr>
              <a:cxnSpLocks noChangeShapeType="1"/>
            </p:cNvCxnSpPr>
            <p:nvPr/>
          </p:nvCxnSpPr>
          <p:spPr bwMode="auto">
            <a:xfrm>
              <a:off x="5254625" y="44958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911" name="Straight Connector 66"/>
            <p:cNvCxnSpPr>
              <a:cxnSpLocks noChangeShapeType="1"/>
            </p:cNvCxnSpPr>
            <p:nvPr/>
          </p:nvCxnSpPr>
          <p:spPr bwMode="auto">
            <a:xfrm>
              <a:off x="5254625" y="4495800"/>
              <a:ext cx="557213" cy="1333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1862" name="Rectangle 68"/>
          <p:cNvSpPr>
            <a:spLocks noChangeArrowheads="1"/>
          </p:cNvSpPr>
          <p:nvPr/>
        </p:nvSpPr>
        <p:spPr bwMode="auto">
          <a:xfrm>
            <a:off x="4949825" y="3810000"/>
            <a:ext cx="228600" cy="2286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Rectangle 69"/>
          <p:cNvSpPr>
            <a:spLocks noChangeArrowheads="1"/>
          </p:cNvSpPr>
          <p:nvPr/>
        </p:nvSpPr>
        <p:spPr bwMode="auto">
          <a:xfrm>
            <a:off x="4645025" y="3810000"/>
            <a:ext cx="2286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Rectangle 70"/>
          <p:cNvSpPr>
            <a:spLocks noChangeArrowheads="1"/>
          </p:cNvSpPr>
          <p:nvPr/>
        </p:nvSpPr>
        <p:spPr bwMode="auto">
          <a:xfrm>
            <a:off x="4340225" y="3810000"/>
            <a:ext cx="228600" cy="228600"/>
          </a:xfrm>
          <a:prstGeom prst="rect">
            <a:avLst/>
          </a:pr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5" name="Text Box 93"/>
          <p:cNvSpPr txBox="1">
            <a:spLocks noChangeArrowheads="1"/>
          </p:cNvSpPr>
          <p:nvPr/>
        </p:nvSpPr>
        <p:spPr bwMode="auto">
          <a:xfrm>
            <a:off x="3962400" y="1524000"/>
            <a:ext cx="1219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000" b="1">
                <a:solidFill>
                  <a:srgbClr val="000000"/>
                </a:solidFill>
              </a:rPr>
              <a:t>worker loop</a:t>
            </a:r>
          </a:p>
        </p:txBody>
      </p:sp>
      <p:grpSp>
        <p:nvGrpSpPr>
          <p:cNvPr id="121866" name="Group 67"/>
          <p:cNvGrpSpPr>
            <a:grpSpLocks/>
          </p:cNvGrpSpPr>
          <p:nvPr/>
        </p:nvGrpSpPr>
        <p:grpSpPr bwMode="auto">
          <a:xfrm>
            <a:off x="6096000" y="3581400"/>
            <a:ext cx="838200" cy="838200"/>
            <a:chOff x="7162800" y="1600200"/>
            <a:chExt cx="845803" cy="845804"/>
          </a:xfrm>
        </p:grpSpPr>
        <p:sp>
          <p:nvSpPr>
            <p:cNvPr id="121900" name="Rectangle 7"/>
            <p:cNvSpPr>
              <a:spLocks noChangeArrowheads="1"/>
            </p:cNvSpPr>
            <p:nvPr/>
          </p:nvSpPr>
          <p:spPr bwMode="auto">
            <a:xfrm>
              <a:off x="7162800" y="2114375"/>
              <a:ext cx="667265" cy="1716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901" name="Rectangle 8"/>
            <p:cNvSpPr>
              <a:spLocks noChangeArrowheads="1"/>
            </p:cNvSpPr>
            <p:nvPr/>
          </p:nvSpPr>
          <p:spPr bwMode="auto">
            <a:xfrm>
              <a:off x="7162800" y="2285998"/>
              <a:ext cx="667265" cy="1600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H="1">
              <a:off x="7495995" y="1752381"/>
              <a:ext cx="0" cy="38125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7830793" y="2133634"/>
              <a:ext cx="177810" cy="237081"/>
            </a:xfrm>
            <a:custGeom>
              <a:avLst/>
              <a:gdLst>
                <a:gd name="T0" fmla="*/ 0 w 480"/>
                <a:gd name="T1" fmla="*/ 288 h 288"/>
                <a:gd name="T2" fmla="*/ 480 w 480"/>
                <a:gd name="T3" fmla="*/ 288 h 288"/>
                <a:gd name="T4" fmla="*/ 480 w 480"/>
                <a:gd name="T5" fmla="*/ 0 h 288"/>
                <a:gd name="T6" fmla="*/ 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288"/>
                  </a:lnTo>
                  <a:lnTo>
                    <a:pt x="480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21904" name="Rectangle 6"/>
            <p:cNvSpPr>
              <a:spLocks noChangeArrowheads="1"/>
            </p:cNvSpPr>
            <p:nvPr/>
          </p:nvSpPr>
          <p:spPr bwMode="auto">
            <a:xfrm>
              <a:off x="7162800" y="1600200"/>
              <a:ext cx="667265" cy="1640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21867" name="Group 68"/>
          <p:cNvGrpSpPr>
            <a:grpSpLocks/>
          </p:cNvGrpSpPr>
          <p:nvPr/>
        </p:nvGrpSpPr>
        <p:grpSpPr bwMode="auto">
          <a:xfrm>
            <a:off x="6096000" y="1676400"/>
            <a:ext cx="838200" cy="838200"/>
            <a:chOff x="7162800" y="1600200"/>
            <a:chExt cx="845803" cy="845804"/>
          </a:xfrm>
        </p:grpSpPr>
        <p:sp>
          <p:nvSpPr>
            <p:cNvPr id="121895" name="Rectangle 7"/>
            <p:cNvSpPr>
              <a:spLocks noChangeArrowheads="1"/>
            </p:cNvSpPr>
            <p:nvPr/>
          </p:nvSpPr>
          <p:spPr bwMode="auto">
            <a:xfrm>
              <a:off x="7162800" y="2114375"/>
              <a:ext cx="667265" cy="1716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896" name="Rectangle 8"/>
            <p:cNvSpPr>
              <a:spLocks noChangeArrowheads="1"/>
            </p:cNvSpPr>
            <p:nvPr/>
          </p:nvSpPr>
          <p:spPr bwMode="auto">
            <a:xfrm>
              <a:off x="7162800" y="2285998"/>
              <a:ext cx="667265" cy="1600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2" name="Line 12"/>
            <p:cNvSpPr>
              <a:spLocks noChangeShapeType="1"/>
            </p:cNvSpPr>
            <p:nvPr/>
          </p:nvSpPr>
          <p:spPr bwMode="auto">
            <a:xfrm flipH="1">
              <a:off x="7495995" y="1752381"/>
              <a:ext cx="0" cy="38125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7830793" y="2133634"/>
              <a:ext cx="177810" cy="237081"/>
            </a:xfrm>
            <a:custGeom>
              <a:avLst/>
              <a:gdLst>
                <a:gd name="T0" fmla="*/ 0 w 480"/>
                <a:gd name="T1" fmla="*/ 288 h 288"/>
                <a:gd name="T2" fmla="*/ 480 w 480"/>
                <a:gd name="T3" fmla="*/ 288 h 288"/>
                <a:gd name="T4" fmla="*/ 480 w 480"/>
                <a:gd name="T5" fmla="*/ 0 h 288"/>
                <a:gd name="T6" fmla="*/ 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288"/>
                  </a:lnTo>
                  <a:lnTo>
                    <a:pt x="480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21899" name="Rectangle 6"/>
            <p:cNvSpPr>
              <a:spLocks noChangeArrowheads="1"/>
            </p:cNvSpPr>
            <p:nvPr/>
          </p:nvSpPr>
          <p:spPr bwMode="auto">
            <a:xfrm>
              <a:off x="7162800" y="1600200"/>
              <a:ext cx="667265" cy="1640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21868" name="Group 74"/>
          <p:cNvGrpSpPr>
            <a:grpSpLocks/>
          </p:cNvGrpSpPr>
          <p:nvPr/>
        </p:nvGrpSpPr>
        <p:grpSpPr bwMode="auto">
          <a:xfrm>
            <a:off x="6096000" y="5410200"/>
            <a:ext cx="838200" cy="838200"/>
            <a:chOff x="7162800" y="1600200"/>
            <a:chExt cx="845803" cy="845804"/>
          </a:xfrm>
        </p:grpSpPr>
        <p:sp>
          <p:nvSpPr>
            <p:cNvPr id="121890" name="Rectangle 7"/>
            <p:cNvSpPr>
              <a:spLocks noChangeArrowheads="1"/>
            </p:cNvSpPr>
            <p:nvPr/>
          </p:nvSpPr>
          <p:spPr bwMode="auto">
            <a:xfrm>
              <a:off x="7162800" y="2114375"/>
              <a:ext cx="667265" cy="1716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891" name="Rectangle 8"/>
            <p:cNvSpPr>
              <a:spLocks noChangeArrowheads="1"/>
            </p:cNvSpPr>
            <p:nvPr/>
          </p:nvSpPr>
          <p:spPr bwMode="auto">
            <a:xfrm>
              <a:off x="7162800" y="2285998"/>
              <a:ext cx="667265" cy="1600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H="1">
              <a:off x="7495995" y="1752381"/>
              <a:ext cx="0" cy="38125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7830793" y="2133634"/>
              <a:ext cx="177810" cy="237081"/>
            </a:xfrm>
            <a:custGeom>
              <a:avLst/>
              <a:gdLst>
                <a:gd name="T0" fmla="*/ 0 w 480"/>
                <a:gd name="T1" fmla="*/ 288 h 288"/>
                <a:gd name="T2" fmla="*/ 480 w 480"/>
                <a:gd name="T3" fmla="*/ 288 h 288"/>
                <a:gd name="T4" fmla="*/ 480 w 480"/>
                <a:gd name="T5" fmla="*/ 0 h 288"/>
                <a:gd name="T6" fmla="*/ 0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0" y="288"/>
                  </a:moveTo>
                  <a:lnTo>
                    <a:pt x="480" y="288"/>
                  </a:lnTo>
                  <a:lnTo>
                    <a:pt x="480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21894" name="Rectangle 6"/>
            <p:cNvSpPr>
              <a:spLocks noChangeArrowheads="1"/>
            </p:cNvSpPr>
            <p:nvPr/>
          </p:nvSpPr>
          <p:spPr bwMode="auto">
            <a:xfrm>
              <a:off x="7162800" y="1600200"/>
              <a:ext cx="667265" cy="1640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21869" name="Text Box 93"/>
          <p:cNvSpPr txBox="1">
            <a:spLocks noChangeArrowheads="1"/>
          </p:cNvSpPr>
          <p:nvPr/>
        </p:nvSpPr>
        <p:spPr bwMode="auto">
          <a:xfrm>
            <a:off x="7162800" y="2379663"/>
            <a:ext cx="1676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Handle one event, blocking as necessary.</a:t>
            </a:r>
          </a:p>
        </p:txBody>
      </p:sp>
      <p:sp>
        <p:nvSpPr>
          <p:cNvPr id="121870" name="Text Box 93"/>
          <p:cNvSpPr txBox="1">
            <a:spLocks noChangeArrowheads="1"/>
          </p:cNvSpPr>
          <p:nvPr/>
        </p:nvSpPr>
        <p:spPr bwMode="auto">
          <a:xfrm>
            <a:off x="7162800" y="4360863"/>
            <a:ext cx="1676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When handler is complete, return to worker pool.</a:t>
            </a:r>
          </a:p>
        </p:txBody>
      </p:sp>
      <p:sp>
        <p:nvSpPr>
          <p:cNvPr id="121871" name="Oval 24"/>
          <p:cNvSpPr>
            <a:spLocks noChangeArrowheads="1"/>
          </p:cNvSpPr>
          <p:nvPr/>
        </p:nvSpPr>
        <p:spPr bwMode="auto">
          <a:xfrm>
            <a:off x="7543800" y="5562600"/>
            <a:ext cx="684213" cy="6619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AutoShape 25"/>
          <p:cNvSpPr>
            <a:spLocks noChangeArrowheads="1"/>
          </p:cNvSpPr>
          <p:nvPr/>
        </p:nvSpPr>
        <p:spPr bwMode="auto">
          <a:xfrm flipH="1">
            <a:off x="7781925" y="5708650"/>
            <a:ext cx="234950" cy="3873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AutoShape 26"/>
          <p:cNvSpPr>
            <a:spLocks noChangeArrowheads="1"/>
          </p:cNvSpPr>
          <p:nvPr/>
        </p:nvSpPr>
        <p:spPr bwMode="auto">
          <a:xfrm rot="-8460389">
            <a:off x="7572375" y="5649913"/>
            <a:ext cx="82550" cy="88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4"/>
          <p:cNvSpPr>
            <a:spLocks noChangeArrowheads="1"/>
          </p:cNvSpPr>
          <p:nvPr/>
        </p:nvSpPr>
        <p:spPr bwMode="auto">
          <a:xfrm>
            <a:off x="1754188" y="3605213"/>
            <a:ext cx="684212" cy="661987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875" name="AutoShape 25"/>
          <p:cNvSpPr>
            <a:spLocks noChangeArrowheads="1"/>
          </p:cNvSpPr>
          <p:nvPr/>
        </p:nvSpPr>
        <p:spPr bwMode="auto">
          <a:xfrm flipH="1">
            <a:off x="1992313" y="3751263"/>
            <a:ext cx="234950" cy="3873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AutoShape 26"/>
          <p:cNvSpPr>
            <a:spLocks noChangeArrowheads="1"/>
          </p:cNvSpPr>
          <p:nvPr/>
        </p:nvSpPr>
        <p:spPr bwMode="auto">
          <a:xfrm rot="-8460389">
            <a:off x="1782763" y="3692525"/>
            <a:ext cx="82550" cy="88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24"/>
          <p:cNvSpPr>
            <a:spLocks noChangeArrowheads="1"/>
          </p:cNvSpPr>
          <p:nvPr/>
        </p:nvSpPr>
        <p:spPr bwMode="auto">
          <a:xfrm>
            <a:off x="915988" y="3605213"/>
            <a:ext cx="684212" cy="661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878" name="AutoShape 25"/>
          <p:cNvSpPr>
            <a:spLocks noChangeArrowheads="1"/>
          </p:cNvSpPr>
          <p:nvPr/>
        </p:nvSpPr>
        <p:spPr bwMode="auto">
          <a:xfrm flipH="1">
            <a:off x="1154113" y="3751263"/>
            <a:ext cx="234950" cy="3873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AutoShape 26"/>
          <p:cNvSpPr>
            <a:spLocks noChangeArrowheads="1"/>
          </p:cNvSpPr>
          <p:nvPr/>
        </p:nvSpPr>
        <p:spPr bwMode="auto">
          <a:xfrm rot="-8460389">
            <a:off x="944563" y="3692525"/>
            <a:ext cx="82550" cy="88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24"/>
          <p:cNvSpPr>
            <a:spLocks noChangeArrowheads="1"/>
          </p:cNvSpPr>
          <p:nvPr/>
        </p:nvSpPr>
        <p:spPr bwMode="auto">
          <a:xfrm>
            <a:off x="2667000" y="3605213"/>
            <a:ext cx="684213" cy="6619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881" name="AutoShape 25"/>
          <p:cNvSpPr>
            <a:spLocks noChangeArrowheads="1"/>
          </p:cNvSpPr>
          <p:nvPr/>
        </p:nvSpPr>
        <p:spPr bwMode="auto">
          <a:xfrm flipH="1">
            <a:off x="2905125" y="3751263"/>
            <a:ext cx="234950" cy="387350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AutoShape 26"/>
          <p:cNvSpPr>
            <a:spLocks noChangeArrowheads="1"/>
          </p:cNvSpPr>
          <p:nvPr/>
        </p:nvSpPr>
        <p:spPr bwMode="auto">
          <a:xfrm rot="-8460389">
            <a:off x="2695575" y="3692525"/>
            <a:ext cx="82550" cy="889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3" name="Text Box 93"/>
          <p:cNvSpPr txBox="1">
            <a:spLocks noChangeArrowheads="1"/>
          </p:cNvSpPr>
          <p:nvPr/>
        </p:nvSpPr>
        <p:spPr bwMode="auto">
          <a:xfrm>
            <a:off x="228600" y="2323288"/>
            <a:ext cx="35052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>
                <a:solidFill>
                  <a:srgbClr val="000000"/>
                </a:solidFill>
              </a:rPr>
              <a:t>We can </a:t>
            </a:r>
            <a:r>
              <a:rPr lang="en-US" sz="1800" b="1" dirty="0" smtClean="0">
                <a:solidFill>
                  <a:srgbClr val="000000"/>
                </a:solidFill>
              </a:rPr>
              <a:t>use a </a:t>
            </a:r>
            <a:r>
              <a:rPr lang="en-US" sz="1800" b="1" dirty="0" err="1" smtClean="0">
                <a:solidFill>
                  <a:srgbClr val="000000"/>
                </a:solidFill>
              </a:rPr>
              <a:t>mutex</a:t>
            </a:r>
            <a:r>
              <a:rPr lang="en-US" sz="1800" b="1" dirty="0" smtClean="0">
                <a:solidFill>
                  <a:srgbClr val="000000"/>
                </a:solidFill>
              </a:rPr>
              <a:t> to protect a shared </a:t>
            </a:r>
            <a:r>
              <a:rPr lang="en-US" sz="1800" b="1" dirty="0">
                <a:solidFill>
                  <a:srgbClr val="000000"/>
                </a:solidFill>
              </a:rPr>
              <a:t>event </a:t>
            </a:r>
            <a:r>
              <a:rPr lang="en-US" sz="1800" b="1" dirty="0" smtClean="0">
                <a:solidFill>
                  <a:srgbClr val="000000"/>
                </a:solidFill>
              </a:rPr>
              <a:t>queue.</a:t>
            </a:r>
          </a:p>
          <a:p>
            <a:pPr algn="ctr" defTabSz="914400" eaLnBrk="1" hangingPunct="1"/>
            <a:r>
              <a:rPr lang="en-US" sz="1800" dirty="0" smtClean="0">
                <a:solidFill>
                  <a:srgbClr val="000000"/>
                </a:solidFill>
              </a:rPr>
              <a:t>“Lock it down.”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1885" name="Text Box 93"/>
          <p:cNvSpPr txBox="1">
            <a:spLocks noChangeArrowheads="1"/>
          </p:cNvSpPr>
          <p:nvPr/>
        </p:nvSpPr>
        <p:spPr bwMode="auto">
          <a:xfrm>
            <a:off x="4876800" y="2819400"/>
            <a:ext cx="1219200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dispatch</a:t>
            </a:r>
          </a:p>
        </p:txBody>
      </p:sp>
      <p:sp>
        <p:nvSpPr>
          <p:cNvPr id="121886" name="Text Box 93"/>
          <p:cNvSpPr txBox="1">
            <a:spLocks noChangeArrowheads="1"/>
          </p:cNvSpPr>
          <p:nvPr/>
        </p:nvSpPr>
        <p:spPr bwMode="auto">
          <a:xfrm>
            <a:off x="381000" y="4429125"/>
            <a:ext cx="327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 dirty="0">
                <a:solidFill>
                  <a:srgbClr val="000000"/>
                </a:solidFill>
              </a:rPr>
              <a:t>threads waiting </a:t>
            </a:r>
            <a:r>
              <a:rPr lang="en-US" sz="1800" b="1" dirty="0" smtClean="0">
                <a:solidFill>
                  <a:srgbClr val="000000"/>
                </a:solidFill>
              </a:rPr>
              <a:t>for event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1887" name="Text Box 93"/>
          <p:cNvSpPr txBox="1">
            <a:spLocks noChangeArrowheads="1"/>
          </p:cNvSpPr>
          <p:nvPr/>
        </p:nvSpPr>
        <p:spPr bwMode="auto">
          <a:xfrm>
            <a:off x="76200" y="5029200"/>
            <a:ext cx="3733800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 smtClean="0">
                <a:solidFill>
                  <a:srgbClr val="000000"/>
                </a:solidFill>
              </a:rPr>
              <a:t>But how will worker threads wait on an empty queue?  How to wait for arrival of the next event?  We need suitable primitives to </a:t>
            </a:r>
            <a:r>
              <a:rPr lang="en-US" sz="1800" b="1" dirty="0" smtClean="0">
                <a:solidFill>
                  <a:srgbClr val="000000"/>
                </a:solidFill>
              </a:rPr>
              <a:t>wait</a:t>
            </a:r>
            <a:r>
              <a:rPr lang="en-US" sz="1800" dirty="0" smtClean="0">
                <a:solidFill>
                  <a:srgbClr val="000000"/>
                </a:solidFill>
              </a:rPr>
              <a:t> (block) for a condition and </a:t>
            </a:r>
            <a:r>
              <a:rPr lang="en-US" sz="1800" b="1" dirty="0" smtClean="0">
                <a:solidFill>
                  <a:srgbClr val="000000"/>
                </a:solidFill>
              </a:rPr>
              <a:t>notify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when it is satisfied.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21888" name="Straight Connector 66"/>
          <p:cNvCxnSpPr>
            <a:cxnSpLocks noChangeShapeType="1"/>
          </p:cNvCxnSpPr>
          <p:nvPr/>
        </p:nvCxnSpPr>
        <p:spPr bwMode="auto">
          <a:xfrm>
            <a:off x="3657600" y="28956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609600" y="3352800"/>
            <a:ext cx="2971800" cy="1501775"/>
          </a:xfrm>
          <a:prstGeom prst="rect">
            <a:avLst/>
          </a:prstGeom>
          <a:noFill/>
          <a:ln w="25400" cap="rnd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8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New Problem: Ping-Pong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681038" y="2819400"/>
            <a:ext cx="59070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void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PingPong() {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while(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not done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) {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  …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  if (</a:t>
            </a:r>
            <a:r>
              <a:rPr lang="en-US" i="1">
                <a:solidFill>
                  <a:srgbClr val="618FFD"/>
                </a:solidFill>
                <a:cs typeface="Arial" charset="0"/>
              </a:rPr>
              <a:t>blue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0" lvl="2" indent="0"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                   switch to </a:t>
            </a:r>
            <a:r>
              <a:rPr lang="en-US" i="1">
                <a:solidFill>
                  <a:srgbClr val="800080"/>
                </a:solidFill>
                <a:cs typeface="Arial" charset="0"/>
              </a:rPr>
              <a:t>purple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;</a:t>
            </a:r>
            <a:endParaRPr lang="en-US">
              <a:solidFill>
                <a:srgbClr val="000000"/>
              </a:solidFill>
              <a:cs typeface="Arial" charset="0"/>
            </a:endParaRPr>
          </a:p>
          <a:p>
            <a:pPr marL="0" lvl="2" indent="0"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  if (</a:t>
            </a:r>
            <a:r>
              <a:rPr lang="en-US" i="1">
                <a:solidFill>
                  <a:srgbClr val="800080"/>
                </a:solidFill>
                <a:cs typeface="Arial" charset="0"/>
              </a:rPr>
              <a:t>purple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0" lvl="2" indent="0"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       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switch to </a:t>
            </a:r>
            <a:r>
              <a:rPr lang="en-US" i="1">
                <a:solidFill>
                  <a:srgbClr val="618FFD"/>
                </a:solidFill>
                <a:cs typeface="Arial" charset="0"/>
              </a:rPr>
              <a:t>blue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;</a:t>
            </a:r>
            <a:endParaRPr lang="en-US">
              <a:solidFill>
                <a:srgbClr val="000000"/>
              </a:solidFill>
              <a:cs typeface="Arial" charset="0"/>
            </a:endParaRP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}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}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12643" name="Group 5"/>
          <p:cNvGrpSpPr>
            <a:grpSpLocks/>
          </p:cNvGrpSpPr>
          <p:nvPr/>
        </p:nvGrpSpPr>
        <p:grpSpPr bwMode="auto">
          <a:xfrm>
            <a:off x="3656013" y="2078038"/>
            <a:ext cx="4565650" cy="98425"/>
            <a:chOff x="1824" y="3624"/>
            <a:chExt cx="2419" cy="98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2164" y="3624"/>
              <a:ext cx="831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12644" name="Group 10"/>
          <p:cNvGrpSpPr>
            <a:grpSpLocks/>
          </p:cNvGrpSpPr>
          <p:nvPr/>
        </p:nvGrpSpPr>
        <p:grpSpPr bwMode="auto">
          <a:xfrm>
            <a:off x="5524500" y="2989263"/>
            <a:ext cx="1211263" cy="482600"/>
            <a:chOff x="821" y="1735"/>
            <a:chExt cx="983" cy="392"/>
          </a:xfrm>
        </p:grpSpPr>
        <p:grpSp>
          <p:nvGrpSpPr>
            <p:cNvPr id="112645" name="Group 11"/>
            <p:cNvGrpSpPr>
              <a:grpSpLocks/>
            </p:cNvGrpSpPr>
            <p:nvPr/>
          </p:nvGrpSpPr>
          <p:grpSpPr bwMode="auto">
            <a:xfrm>
              <a:off x="821" y="1749"/>
              <a:ext cx="386" cy="378"/>
              <a:chOff x="2146" y="1704"/>
              <a:chExt cx="415" cy="415"/>
            </a:xfrm>
          </p:grpSpPr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2146" y="1704"/>
                <a:ext cx="417" cy="41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AutoShape 13"/>
              <p:cNvSpPr>
                <a:spLocks noChangeArrowheads="1"/>
              </p:cNvSpPr>
              <p:nvPr/>
            </p:nvSpPr>
            <p:spPr bwMode="auto">
              <a:xfrm flipH="1">
                <a:off x="2290" y="1796"/>
                <a:ext cx="143" cy="242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AutoShape 14"/>
              <p:cNvSpPr>
                <a:spLocks noChangeArrowheads="1"/>
              </p:cNvSpPr>
              <p:nvPr/>
            </p:nvSpPr>
            <p:spPr bwMode="auto">
              <a:xfrm rot="-8460389">
                <a:off x="2164" y="1759"/>
                <a:ext cx="50" cy="5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2646" name="Group 15"/>
            <p:cNvGrpSpPr>
              <a:grpSpLocks/>
            </p:cNvGrpSpPr>
            <p:nvPr/>
          </p:nvGrpSpPr>
          <p:grpSpPr bwMode="auto">
            <a:xfrm>
              <a:off x="1417" y="1735"/>
              <a:ext cx="387" cy="379"/>
              <a:chOff x="3689" y="1658"/>
              <a:chExt cx="576" cy="576"/>
            </a:xfrm>
          </p:grpSpPr>
          <p:grpSp>
            <p:nvGrpSpPr>
              <p:cNvPr id="112647" name="Group 16"/>
              <p:cNvGrpSpPr>
                <a:grpSpLocks/>
              </p:cNvGrpSpPr>
              <p:nvPr/>
            </p:nvGrpSpPr>
            <p:grpSpPr bwMode="auto">
              <a:xfrm>
                <a:off x="3689" y="1658"/>
                <a:ext cx="576" cy="576"/>
                <a:chOff x="4269" y="2781"/>
                <a:chExt cx="576" cy="576"/>
              </a:xfrm>
            </p:grpSpPr>
            <p:sp>
              <p:nvSpPr>
                <p:cNvPr id="32" name="Oval 17"/>
                <p:cNvSpPr>
                  <a:spLocks noChangeArrowheads="1"/>
                </p:cNvSpPr>
                <p:nvPr/>
              </p:nvSpPr>
              <p:spPr bwMode="auto">
                <a:xfrm>
                  <a:off x="4275" y="2781"/>
                  <a:ext cx="570" cy="576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3" name="AutoShape 18"/>
                <p:cNvSpPr>
                  <a:spLocks noChangeArrowheads="1"/>
                </p:cNvSpPr>
                <p:nvPr/>
              </p:nvSpPr>
              <p:spPr bwMode="auto">
                <a:xfrm flipH="1">
                  <a:off x="4469" y="2908"/>
                  <a:ext cx="198" cy="335"/>
                </a:xfrm>
                <a:prstGeom prst="lightningBol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1" name="AutoShape 19"/>
              <p:cNvSpPr>
                <a:spLocks noChangeArrowheads="1"/>
              </p:cNvSpPr>
              <p:nvPr/>
            </p:nvSpPr>
            <p:spPr bwMode="auto">
              <a:xfrm rot="-8460389">
                <a:off x="3720" y="1734"/>
                <a:ext cx="63" cy="7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1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Ping-Pong with Mutexes?</a:t>
            </a:r>
          </a:p>
        </p:txBody>
      </p:sp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1246188" y="2887663"/>
            <a:ext cx="38481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void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PingPong() {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while(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not done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) {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Mx-&gt;Acquire();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…</a:t>
            </a:r>
          </a:p>
          <a:p>
            <a:pPr marL="0" lvl="2" indent="0"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Mx-&gt;Release();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}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}</a:t>
            </a:r>
          </a:p>
        </p:txBody>
      </p:sp>
      <p:grpSp>
        <p:nvGrpSpPr>
          <p:cNvPr id="113667" name="Group 4"/>
          <p:cNvGrpSpPr>
            <a:grpSpLocks/>
          </p:cNvGrpSpPr>
          <p:nvPr/>
        </p:nvGrpSpPr>
        <p:grpSpPr bwMode="auto">
          <a:xfrm>
            <a:off x="3656013" y="2078038"/>
            <a:ext cx="4565650" cy="98425"/>
            <a:chOff x="1824" y="3624"/>
            <a:chExt cx="2419" cy="9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164" y="3624"/>
              <a:ext cx="831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13668" name="Group 9"/>
          <p:cNvGrpSpPr>
            <a:grpSpLocks/>
          </p:cNvGrpSpPr>
          <p:nvPr/>
        </p:nvGrpSpPr>
        <p:grpSpPr bwMode="auto">
          <a:xfrm>
            <a:off x="5524500" y="2989263"/>
            <a:ext cx="1211263" cy="482600"/>
            <a:chOff x="821" y="1735"/>
            <a:chExt cx="983" cy="392"/>
          </a:xfrm>
        </p:grpSpPr>
        <p:grpSp>
          <p:nvGrpSpPr>
            <p:cNvPr id="113670" name="Group 10"/>
            <p:cNvGrpSpPr>
              <a:grpSpLocks/>
            </p:cNvGrpSpPr>
            <p:nvPr/>
          </p:nvGrpSpPr>
          <p:grpSpPr bwMode="auto">
            <a:xfrm>
              <a:off x="821" y="1749"/>
              <a:ext cx="386" cy="378"/>
              <a:chOff x="2146" y="1704"/>
              <a:chExt cx="415" cy="415"/>
            </a:xfrm>
          </p:grpSpPr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2146" y="1704"/>
                <a:ext cx="417" cy="41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AutoShape 12"/>
              <p:cNvSpPr>
                <a:spLocks noChangeArrowheads="1"/>
              </p:cNvSpPr>
              <p:nvPr/>
            </p:nvSpPr>
            <p:spPr bwMode="auto">
              <a:xfrm flipH="1">
                <a:off x="2290" y="1796"/>
                <a:ext cx="143" cy="242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AutoShape 13"/>
              <p:cNvSpPr>
                <a:spLocks noChangeArrowheads="1"/>
              </p:cNvSpPr>
              <p:nvPr/>
            </p:nvSpPr>
            <p:spPr bwMode="auto">
              <a:xfrm rot="-8460389">
                <a:off x="2164" y="1759"/>
                <a:ext cx="50" cy="5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3671" name="Group 14"/>
            <p:cNvGrpSpPr>
              <a:grpSpLocks/>
            </p:cNvGrpSpPr>
            <p:nvPr/>
          </p:nvGrpSpPr>
          <p:grpSpPr bwMode="auto">
            <a:xfrm>
              <a:off x="1417" y="1735"/>
              <a:ext cx="387" cy="379"/>
              <a:chOff x="3689" y="1658"/>
              <a:chExt cx="576" cy="576"/>
            </a:xfrm>
          </p:grpSpPr>
          <p:grpSp>
            <p:nvGrpSpPr>
              <p:cNvPr id="113672" name="Group 15"/>
              <p:cNvGrpSpPr>
                <a:grpSpLocks/>
              </p:cNvGrpSpPr>
              <p:nvPr/>
            </p:nvGrpSpPr>
            <p:grpSpPr bwMode="auto">
              <a:xfrm>
                <a:off x="3689" y="1658"/>
                <a:ext cx="576" cy="576"/>
                <a:chOff x="4269" y="2781"/>
                <a:chExt cx="576" cy="576"/>
              </a:xfrm>
            </p:grpSpPr>
            <p:sp>
              <p:nvSpPr>
                <p:cNvPr id="30" name="Oval 16"/>
                <p:cNvSpPr>
                  <a:spLocks noChangeArrowheads="1"/>
                </p:cNvSpPr>
                <p:nvPr/>
              </p:nvSpPr>
              <p:spPr bwMode="auto">
                <a:xfrm>
                  <a:off x="4275" y="2781"/>
                  <a:ext cx="570" cy="576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1" name="AutoShape 17"/>
                <p:cNvSpPr>
                  <a:spLocks noChangeArrowheads="1"/>
                </p:cNvSpPr>
                <p:nvPr/>
              </p:nvSpPr>
              <p:spPr bwMode="auto">
                <a:xfrm flipH="1">
                  <a:off x="4469" y="2908"/>
                  <a:ext cx="198" cy="335"/>
                </a:xfrm>
                <a:prstGeom prst="lightningBol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" name="AutoShape 18"/>
              <p:cNvSpPr>
                <a:spLocks noChangeArrowheads="1"/>
              </p:cNvSpPr>
              <p:nvPr/>
            </p:nvSpPr>
            <p:spPr bwMode="auto">
              <a:xfrm rot="-8460389">
                <a:off x="3720" y="1734"/>
                <a:ext cx="63" cy="7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113669" name="TextBox 34"/>
          <p:cNvSpPr txBox="1">
            <a:spLocks noChangeArrowheads="1"/>
          </p:cNvSpPr>
          <p:nvPr/>
        </p:nvSpPr>
        <p:spPr bwMode="auto">
          <a:xfrm>
            <a:off x="6735763" y="5257800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800">
                <a:solidFill>
                  <a:srgbClr val="003367"/>
                </a:solidFill>
                <a:cs typeface="Arial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40765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50"/>
            <a:ext cx="8226425" cy="1554163"/>
          </a:xfrm>
        </p:spPr>
        <p:txBody>
          <a:bodyPr/>
          <a:lstStyle/>
          <a:p>
            <a:r>
              <a:rPr lang="en-US" sz="3200" dirty="0" smtClean="0"/>
              <a:t>Concurrency/Asynchrony in Unix</a:t>
            </a:r>
            <a:br>
              <a:rPr lang="en-US" sz="3200" dirty="0" smtClean="0"/>
            </a:br>
            <a:r>
              <a:rPr lang="en-US" sz="2800" dirty="0" smtClean="0"/>
              <a:t>Some partial answers and options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6425" cy="41116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Use multiple processes, e.g., one per server request.</a:t>
            </a:r>
          </a:p>
          <a:p>
            <a:pPr lvl="1"/>
            <a:r>
              <a:rPr lang="en-US" sz="2000" b="0" dirty="0" smtClean="0"/>
              <a:t>Example: </a:t>
            </a:r>
            <a:r>
              <a:rPr lang="en-US" sz="2000" dirty="0" err="1" smtClean="0"/>
              <a:t>inetd</a:t>
            </a:r>
            <a:r>
              <a:rPr lang="en-US" sz="2000" b="0" dirty="0" smtClean="0"/>
              <a:t> and </a:t>
            </a:r>
            <a:r>
              <a:rPr lang="en-US" sz="2000" dirty="0" smtClean="0"/>
              <a:t>/</a:t>
            </a:r>
            <a:r>
              <a:rPr lang="en-US" sz="2000" dirty="0" err="1" smtClean="0"/>
              <a:t>etc</a:t>
            </a:r>
            <a:r>
              <a:rPr lang="en-US" sz="2000" dirty="0" smtClean="0"/>
              <a:t>/services</a:t>
            </a:r>
          </a:p>
          <a:p>
            <a:pPr lvl="1"/>
            <a:r>
              <a:rPr lang="en-US" sz="2000" b="0" dirty="0" smtClean="0"/>
              <a:t>But how many processes?  Aren’t they expensive?</a:t>
            </a:r>
          </a:p>
          <a:p>
            <a:pPr lvl="1"/>
            <a:r>
              <a:rPr lang="en-US" sz="2000" b="0" dirty="0" smtClean="0"/>
              <a:t>We can only run one at a time per core anyway.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Introduce </a:t>
            </a:r>
            <a:r>
              <a:rPr lang="en-US" sz="2400" b="0" dirty="0" err="1" smtClean="0"/>
              <a:t>nonblocking</a:t>
            </a:r>
            <a:r>
              <a:rPr lang="en-US" sz="2400" b="0" dirty="0" smtClean="0"/>
              <a:t> (asynchronous) </a:t>
            </a:r>
            <a:r>
              <a:rPr lang="en-US" sz="2400" b="0" dirty="0" err="1" smtClean="0"/>
              <a:t>syscalls</a:t>
            </a:r>
            <a:r>
              <a:rPr lang="en-US" sz="2400" b="0" dirty="0" smtClean="0"/>
              <a:t>.</a:t>
            </a:r>
          </a:p>
          <a:p>
            <a:pPr lvl="1"/>
            <a:r>
              <a:rPr lang="en-US" sz="2000" dirty="0" smtClean="0"/>
              <a:t>Example</a:t>
            </a:r>
            <a:r>
              <a:rPr lang="en-US" sz="2000" b="0" dirty="0" smtClean="0"/>
              <a:t>: </a:t>
            </a:r>
            <a:r>
              <a:rPr lang="en-US" sz="2000" dirty="0" smtClean="0"/>
              <a:t>wait*(WNOHANG). </a:t>
            </a:r>
            <a:r>
              <a:rPr lang="en-US" sz="2000" b="0" dirty="0" smtClean="0"/>
              <a:t>  But you have to keep asking to know when a child exits.  (</a:t>
            </a:r>
            <a:r>
              <a:rPr lang="en-US" sz="2000" dirty="0" smtClean="0">
                <a:solidFill>
                  <a:srgbClr val="651222"/>
                </a:solidFill>
              </a:rPr>
              <a:t>polling</a:t>
            </a:r>
            <a:r>
              <a:rPr lang="en-US" sz="2000" b="0" dirty="0" smtClean="0"/>
              <a:t>)</a:t>
            </a:r>
          </a:p>
          <a:p>
            <a:pPr lvl="1"/>
            <a:r>
              <a:rPr lang="en-US" sz="2000" b="0" dirty="0" smtClean="0"/>
              <a:t>What about starting asynchronous operations, like a </a:t>
            </a:r>
            <a:r>
              <a:rPr lang="en-US" sz="2000" dirty="0" smtClean="0"/>
              <a:t>read</a:t>
            </a:r>
            <a:r>
              <a:rPr lang="en-US" sz="2000" b="0" dirty="0" smtClean="0"/>
              <a:t>?  How to know when it is done without blocking? </a:t>
            </a:r>
          </a:p>
          <a:p>
            <a:pPr lvl="1"/>
            <a:r>
              <a:rPr lang="en-US" sz="2000" b="0" dirty="0" smtClean="0"/>
              <a:t>We need </a:t>
            </a:r>
            <a:r>
              <a:rPr lang="en-US" sz="2000" dirty="0" smtClean="0">
                <a:solidFill>
                  <a:srgbClr val="651222"/>
                </a:solidFill>
              </a:rPr>
              <a:t>events</a:t>
            </a:r>
            <a:r>
              <a:rPr lang="en-US" sz="2000" b="0" dirty="0" smtClean="0">
                <a:solidFill>
                  <a:srgbClr val="651222"/>
                </a:solidFill>
              </a:rPr>
              <a:t> </a:t>
            </a:r>
            <a:r>
              <a:rPr lang="en-US" sz="2000" b="0" dirty="0" smtClean="0"/>
              <a:t>to notify of completion.   Maybe use signals?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Threads etc.</a:t>
            </a:r>
          </a:p>
          <a:p>
            <a:pPr marL="457200" lvl="1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1057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Mutexes don</a:t>
            </a:r>
            <a:r>
              <a:rPr lang="ja-JP" altLang="en-US" sz="36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3600">
                <a:latin typeface="Arial" charset="0"/>
                <a:ea typeface="ＭＳ Ｐゴシック" charset="0"/>
                <a:cs typeface="Arial" charset="0"/>
              </a:rPr>
              <a:t>t work for ping-pong</a:t>
            </a:r>
            <a:endParaRPr lang="en-US" sz="360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14690" name="Group 3"/>
          <p:cNvGrpSpPr>
            <a:grpSpLocks/>
          </p:cNvGrpSpPr>
          <p:nvPr/>
        </p:nvGrpSpPr>
        <p:grpSpPr bwMode="auto">
          <a:xfrm>
            <a:off x="1965325" y="1579563"/>
            <a:ext cx="4565650" cy="98425"/>
            <a:chOff x="1824" y="3624"/>
            <a:chExt cx="2419" cy="98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2164" y="3624"/>
              <a:ext cx="831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 rot="16200000" flipV="1">
            <a:off x="2374900" y="4338638"/>
            <a:ext cx="2124075" cy="6350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 flipV="1">
            <a:off x="3468688" y="3241675"/>
            <a:ext cx="2211387" cy="66675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 flipV="1">
            <a:off x="2527300" y="5432425"/>
            <a:ext cx="877888" cy="65088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2527300" y="2062163"/>
            <a:ext cx="3575050" cy="3435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grpSp>
        <p:nvGrpSpPr>
          <p:cNvPr id="114695" name="Group 12"/>
          <p:cNvGrpSpPr>
            <a:grpSpLocks/>
          </p:cNvGrpSpPr>
          <p:nvPr/>
        </p:nvGrpSpPr>
        <p:grpSpPr bwMode="auto">
          <a:xfrm>
            <a:off x="3571875" y="4387850"/>
            <a:ext cx="2305050" cy="681038"/>
            <a:chOff x="2250" y="2764"/>
            <a:chExt cx="1452" cy="429"/>
          </a:xfrm>
        </p:grpSpPr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2250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2764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3279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14696" name="Group 16"/>
          <p:cNvGrpSpPr>
            <a:grpSpLocks/>
          </p:cNvGrpSpPr>
          <p:nvPr/>
        </p:nvGrpSpPr>
        <p:grpSpPr bwMode="auto">
          <a:xfrm>
            <a:off x="3565525" y="3440113"/>
            <a:ext cx="2305050" cy="681037"/>
            <a:chOff x="2250" y="2764"/>
            <a:chExt cx="1452" cy="429"/>
          </a:xfrm>
        </p:grpSpPr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2250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2764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3279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14697" name="Group 20"/>
          <p:cNvGrpSpPr>
            <a:grpSpLocks/>
          </p:cNvGrpSpPr>
          <p:nvPr/>
        </p:nvGrpSpPr>
        <p:grpSpPr bwMode="auto">
          <a:xfrm>
            <a:off x="3603625" y="2424113"/>
            <a:ext cx="2305050" cy="681037"/>
            <a:chOff x="2250" y="2764"/>
            <a:chExt cx="1452" cy="429"/>
          </a:xfrm>
        </p:grpSpPr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2250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2764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3279" y="2764"/>
              <a:ext cx="423" cy="429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29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Arial" charset="0"/>
              </a:rPr>
              <a:t>Condition </a:t>
            </a:r>
            <a:r>
              <a:rPr lang="en-US" sz="3600" dirty="0" smtClean="0">
                <a:latin typeface="Arial" charset="0"/>
                <a:ea typeface="ＭＳ Ｐゴシック" charset="0"/>
                <a:cs typeface="Arial" charset="0"/>
              </a:rPr>
              <a:t>variables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673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condition variable (CV) 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is an object with </a:t>
            </a:r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an 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API.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wait</a:t>
            </a: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: block until the condition becomes true</a:t>
            </a:r>
          </a:p>
          <a:p>
            <a:pPr lvl="2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Not to be confused with Unix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wait*</a:t>
            </a: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 system call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signal </a:t>
            </a:r>
            <a:r>
              <a:rPr lang="en-US" sz="2000" b="0" dirty="0">
                <a:latin typeface="Arial" charset="0"/>
                <a:ea typeface="ＭＳ Ｐゴシック" charset="0"/>
                <a:cs typeface="Arial" charset="0"/>
              </a:rPr>
              <a:t>(also called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notify</a:t>
            </a: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): signal that the condition is true</a:t>
            </a:r>
          </a:p>
          <a:p>
            <a:pPr lvl="2"/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Wake up one waiter.</a:t>
            </a:r>
            <a:endParaRPr lang="en-US" sz="2000" b="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Every CV is bound to exactly one </a:t>
            </a:r>
            <a:r>
              <a:rPr lang="en-US" sz="2400" b="0" dirty="0" err="1">
                <a:latin typeface="Arial" charset="0"/>
                <a:ea typeface="ＭＳ Ｐゴシック" charset="0"/>
                <a:cs typeface="Arial" charset="0"/>
              </a:rPr>
              <a:t>mutex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, which is necessary for safe use of the CV.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“holding the </a:t>
            </a:r>
            <a:r>
              <a:rPr lang="en-US" sz="2000" b="0" dirty="0" err="1"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mutex</a:t>
            </a:r>
            <a:r>
              <a:rPr lang="en-US" sz="2000" b="0" dirty="0"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”  “in the monitor”</a:t>
            </a:r>
            <a:endParaRPr lang="en-US" altLang="ja-JP" sz="1600" b="0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A </a:t>
            </a:r>
            <a:r>
              <a:rPr lang="en-US" sz="2400" b="0" dirty="0" err="1">
                <a:latin typeface="Arial" charset="0"/>
                <a:ea typeface="ＭＳ Ｐゴシック" charset="0"/>
                <a:cs typeface="Arial" charset="0"/>
              </a:rPr>
              <a:t>mutex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 may have any number of CVs bound to it.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  <a:cs typeface="Arial" charset="0"/>
              </a:rPr>
              <a:t>CVs 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also define a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broadcast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ea typeface="ＭＳ Ｐゴシック" charset="0"/>
                <a:cs typeface="Arial" charset="0"/>
              </a:rPr>
              <a:t>notifyAll</a:t>
            </a:r>
            <a:r>
              <a:rPr lang="en-US" sz="2400" b="0" dirty="0">
                <a:latin typeface="Arial" charset="0"/>
                <a:ea typeface="ＭＳ Ｐゴシック" charset="0"/>
                <a:cs typeface="Arial" charset="0"/>
              </a:rPr>
              <a:t>) primitive.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  <a:cs typeface="Arial" charset="0"/>
              </a:rPr>
              <a:t>Signal all waiters.</a:t>
            </a:r>
          </a:p>
          <a:p>
            <a:pPr lvl="1"/>
            <a:endParaRPr lang="en-US" sz="800" b="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Ping-Pong using a condition variable</a:t>
            </a:r>
          </a:p>
        </p:txBody>
      </p:sp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914400" y="2590800"/>
            <a:ext cx="31575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void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PingPong() {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mx-&gt;Acquire();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while(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not done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) {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…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cv-&gt;Signal();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      cv-&gt;Wait();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}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        mx-&gt;Release();</a:t>
            </a:r>
          </a:p>
          <a:p>
            <a:pPr defTabSz="914400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}</a:t>
            </a:r>
          </a:p>
        </p:txBody>
      </p:sp>
      <p:grpSp>
        <p:nvGrpSpPr>
          <p:cNvPr id="117763" name="Group 5"/>
          <p:cNvGrpSpPr>
            <a:grpSpLocks/>
          </p:cNvGrpSpPr>
          <p:nvPr/>
        </p:nvGrpSpPr>
        <p:grpSpPr bwMode="auto">
          <a:xfrm>
            <a:off x="3656013" y="2078038"/>
            <a:ext cx="4565650" cy="98425"/>
            <a:chOff x="1824" y="3624"/>
            <a:chExt cx="2419" cy="98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164" y="3624"/>
              <a:ext cx="831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995" y="3624"/>
              <a:ext cx="864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3859" y="3624"/>
              <a:ext cx="384" cy="98"/>
            </a:xfrm>
            <a:prstGeom prst="rect">
              <a:avLst/>
            </a:prstGeom>
            <a:solidFill>
              <a:srgbClr val="618FFD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824" y="3624"/>
              <a:ext cx="343" cy="98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117764" name="Group 10"/>
          <p:cNvGrpSpPr>
            <a:grpSpLocks/>
          </p:cNvGrpSpPr>
          <p:nvPr/>
        </p:nvGrpSpPr>
        <p:grpSpPr bwMode="auto">
          <a:xfrm>
            <a:off x="5524500" y="2989263"/>
            <a:ext cx="1211263" cy="482600"/>
            <a:chOff x="821" y="1735"/>
            <a:chExt cx="983" cy="392"/>
          </a:xfrm>
        </p:grpSpPr>
        <p:grpSp>
          <p:nvGrpSpPr>
            <p:cNvPr id="117765" name="Group 11"/>
            <p:cNvGrpSpPr>
              <a:grpSpLocks/>
            </p:cNvGrpSpPr>
            <p:nvPr/>
          </p:nvGrpSpPr>
          <p:grpSpPr bwMode="auto">
            <a:xfrm>
              <a:off x="821" y="1749"/>
              <a:ext cx="386" cy="378"/>
              <a:chOff x="2146" y="1704"/>
              <a:chExt cx="415" cy="415"/>
            </a:xfrm>
          </p:grpSpPr>
          <p:sp>
            <p:nvSpPr>
              <p:cNvPr id="32" name="Oval 12"/>
              <p:cNvSpPr>
                <a:spLocks noChangeArrowheads="1"/>
              </p:cNvSpPr>
              <p:nvPr/>
            </p:nvSpPr>
            <p:spPr bwMode="auto">
              <a:xfrm>
                <a:off x="2146" y="1704"/>
                <a:ext cx="417" cy="41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 flipH="1">
                <a:off x="2290" y="1796"/>
                <a:ext cx="143" cy="242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 rot="-8460389">
                <a:off x="2164" y="1759"/>
                <a:ext cx="50" cy="5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7766" name="Group 15"/>
            <p:cNvGrpSpPr>
              <a:grpSpLocks/>
            </p:cNvGrpSpPr>
            <p:nvPr/>
          </p:nvGrpSpPr>
          <p:grpSpPr bwMode="auto">
            <a:xfrm>
              <a:off x="1417" y="1735"/>
              <a:ext cx="387" cy="379"/>
              <a:chOff x="3689" y="1658"/>
              <a:chExt cx="576" cy="576"/>
            </a:xfrm>
          </p:grpSpPr>
          <p:grpSp>
            <p:nvGrpSpPr>
              <p:cNvPr id="117767" name="Group 16"/>
              <p:cNvGrpSpPr>
                <a:grpSpLocks/>
              </p:cNvGrpSpPr>
              <p:nvPr/>
            </p:nvGrpSpPr>
            <p:grpSpPr bwMode="auto">
              <a:xfrm>
                <a:off x="3689" y="1658"/>
                <a:ext cx="576" cy="576"/>
                <a:chOff x="4269" y="2781"/>
                <a:chExt cx="576" cy="576"/>
              </a:xfrm>
            </p:grpSpPr>
            <p:sp>
              <p:nvSpPr>
                <p:cNvPr id="30" name="Oval 17"/>
                <p:cNvSpPr>
                  <a:spLocks noChangeArrowheads="1"/>
                </p:cNvSpPr>
                <p:nvPr/>
              </p:nvSpPr>
              <p:spPr bwMode="auto">
                <a:xfrm>
                  <a:off x="4275" y="2781"/>
                  <a:ext cx="570" cy="576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31" name="AutoShape 18"/>
                <p:cNvSpPr>
                  <a:spLocks noChangeArrowheads="1"/>
                </p:cNvSpPr>
                <p:nvPr/>
              </p:nvSpPr>
              <p:spPr bwMode="auto">
                <a:xfrm flipH="1">
                  <a:off x="4469" y="2908"/>
                  <a:ext cx="198" cy="335"/>
                </a:xfrm>
                <a:prstGeom prst="lightningBol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" name="AutoShape 19"/>
              <p:cNvSpPr>
                <a:spLocks noChangeArrowheads="1"/>
              </p:cNvSpPr>
              <p:nvPr/>
            </p:nvSpPr>
            <p:spPr bwMode="auto">
              <a:xfrm rot="-8460389">
                <a:off x="3720" y="1734"/>
                <a:ext cx="63" cy="7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341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514600" y="2057400"/>
            <a:ext cx="9144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343400" y="3733800"/>
            <a:ext cx="1752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429000" y="2057400"/>
            <a:ext cx="18288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187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Ping-Pong using a condition variable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 rot="16200000" flipV="1">
            <a:off x="2133600" y="5029200"/>
            <a:ext cx="838200" cy="7620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 flipV="1">
            <a:off x="2590800" y="4572000"/>
            <a:ext cx="1752600" cy="76200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2527300" y="2062163"/>
            <a:ext cx="3575050" cy="3435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118792" name="Text Box 3"/>
          <p:cNvSpPr txBox="1">
            <a:spLocks noChangeArrowheads="1"/>
          </p:cNvSpPr>
          <p:nvPr/>
        </p:nvSpPr>
        <p:spPr bwMode="auto">
          <a:xfrm>
            <a:off x="1828800" y="43243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>
                <a:solidFill>
                  <a:srgbClr val="003367"/>
                </a:solidFill>
                <a:cs typeface="Arial" charset="0"/>
              </a:rPr>
              <a:t>wait</a:t>
            </a:r>
          </a:p>
        </p:txBody>
      </p:sp>
      <p:sp>
        <p:nvSpPr>
          <p:cNvPr id="118793" name="Text Box 3"/>
          <p:cNvSpPr txBox="1">
            <a:spLocks noChangeArrowheads="1"/>
          </p:cNvSpPr>
          <p:nvPr/>
        </p:nvSpPr>
        <p:spPr bwMode="auto">
          <a:xfrm>
            <a:off x="1676400" y="3409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>
                <a:solidFill>
                  <a:srgbClr val="003367"/>
                </a:solidFill>
                <a:cs typeface="Arial" charset="0"/>
              </a:rPr>
              <a:t>signal</a:t>
            </a:r>
          </a:p>
        </p:txBody>
      </p:sp>
      <p:sp>
        <p:nvSpPr>
          <p:cNvPr id="118794" name="Text Box 3"/>
          <p:cNvSpPr txBox="1">
            <a:spLocks noChangeArrowheads="1"/>
          </p:cNvSpPr>
          <p:nvPr/>
        </p:nvSpPr>
        <p:spPr bwMode="auto">
          <a:xfrm>
            <a:off x="3962400" y="5486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>
                <a:solidFill>
                  <a:srgbClr val="003367"/>
                </a:solidFill>
                <a:cs typeface="Arial" charset="0"/>
              </a:rPr>
              <a:t>wait</a:t>
            </a:r>
          </a:p>
        </p:txBody>
      </p:sp>
      <p:sp>
        <p:nvSpPr>
          <p:cNvPr id="118795" name="Text Box 3"/>
          <p:cNvSpPr txBox="1">
            <a:spLocks noChangeArrowheads="1"/>
          </p:cNvSpPr>
          <p:nvPr/>
        </p:nvSpPr>
        <p:spPr bwMode="auto">
          <a:xfrm>
            <a:off x="2971800" y="5467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>
                <a:solidFill>
                  <a:srgbClr val="003367"/>
                </a:solidFill>
                <a:cs typeface="Arial" charset="0"/>
              </a:rPr>
              <a:t>signal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 rot="16200000" flipV="1">
            <a:off x="3505200" y="3657600"/>
            <a:ext cx="1752600" cy="7620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 rot="16200000" flipV="1">
            <a:off x="3962400" y="3200400"/>
            <a:ext cx="838200" cy="7620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118798" name="Text Box 3"/>
          <p:cNvSpPr txBox="1">
            <a:spLocks noChangeArrowheads="1"/>
          </p:cNvSpPr>
          <p:nvPr/>
        </p:nvSpPr>
        <p:spPr bwMode="auto">
          <a:xfrm>
            <a:off x="1828800" y="2495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>
                <a:solidFill>
                  <a:srgbClr val="003367"/>
                </a:solidFill>
                <a:cs typeface="Arial" charset="0"/>
              </a:rPr>
              <a:t>wait</a:t>
            </a:r>
          </a:p>
        </p:txBody>
      </p:sp>
      <p:sp>
        <p:nvSpPr>
          <p:cNvPr id="118799" name="Text Box 3"/>
          <p:cNvSpPr txBox="1">
            <a:spLocks noChangeArrowheads="1"/>
          </p:cNvSpPr>
          <p:nvPr/>
        </p:nvSpPr>
        <p:spPr bwMode="auto">
          <a:xfrm>
            <a:off x="4800600" y="5467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>
                <a:solidFill>
                  <a:srgbClr val="003367"/>
                </a:solidFill>
                <a:cs typeface="Arial" charset="0"/>
              </a:rPr>
              <a:t>signal</a:t>
            </a:r>
          </a:p>
        </p:txBody>
      </p:sp>
      <p:cxnSp>
        <p:nvCxnSpPr>
          <p:cNvPr id="118800" name="Straight Connector 2"/>
          <p:cNvCxnSpPr>
            <a:cxnSpLocks noChangeShapeType="1"/>
          </p:cNvCxnSpPr>
          <p:nvPr/>
        </p:nvCxnSpPr>
        <p:spPr bwMode="auto">
          <a:xfrm>
            <a:off x="2514600" y="4648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1" name="Straight Connector 60"/>
          <p:cNvCxnSpPr>
            <a:cxnSpLocks noChangeShapeType="1"/>
          </p:cNvCxnSpPr>
          <p:nvPr/>
        </p:nvCxnSpPr>
        <p:spPr bwMode="auto">
          <a:xfrm>
            <a:off x="2514600" y="3733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2" name="Straight Connector 63"/>
          <p:cNvCxnSpPr>
            <a:cxnSpLocks noChangeShapeType="1"/>
          </p:cNvCxnSpPr>
          <p:nvPr/>
        </p:nvCxnSpPr>
        <p:spPr bwMode="auto">
          <a:xfrm>
            <a:off x="2514600" y="2819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3" name="Straight Connector 64"/>
          <p:cNvCxnSpPr>
            <a:cxnSpLocks noChangeShapeType="1"/>
          </p:cNvCxnSpPr>
          <p:nvPr/>
        </p:nvCxnSpPr>
        <p:spPr bwMode="auto">
          <a:xfrm rot="5400000">
            <a:off x="1714500" y="3771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4" name="Straight Connector 65"/>
          <p:cNvCxnSpPr>
            <a:cxnSpLocks noChangeShapeType="1"/>
          </p:cNvCxnSpPr>
          <p:nvPr/>
        </p:nvCxnSpPr>
        <p:spPr bwMode="auto">
          <a:xfrm rot="5400000">
            <a:off x="2628900" y="3771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5" name="Straight Connector 66"/>
          <p:cNvCxnSpPr>
            <a:cxnSpLocks noChangeShapeType="1"/>
          </p:cNvCxnSpPr>
          <p:nvPr/>
        </p:nvCxnSpPr>
        <p:spPr bwMode="auto">
          <a:xfrm rot="5400000">
            <a:off x="3543300" y="3771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9"/>
          <p:cNvSpPr>
            <a:spLocks noChangeArrowheads="1"/>
          </p:cNvSpPr>
          <p:nvPr/>
        </p:nvSpPr>
        <p:spPr bwMode="auto">
          <a:xfrm flipV="1">
            <a:off x="4419600" y="2743200"/>
            <a:ext cx="1752600" cy="76200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7848600" y="2057400"/>
            <a:ext cx="8382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181600" y="4724400"/>
            <a:ext cx="17526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934200" y="2895600"/>
            <a:ext cx="1752600" cy="838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019800" y="2819400"/>
            <a:ext cx="838200" cy="1828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2057400"/>
            <a:ext cx="9144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3733800"/>
            <a:ext cx="1752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019800" y="2057400"/>
            <a:ext cx="18288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87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Ping-Pong using a condition variable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 rot="16200000" flipV="1">
            <a:off x="4724400" y="5029200"/>
            <a:ext cx="838200" cy="7620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 flipV="1">
            <a:off x="5181600" y="4648200"/>
            <a:ext cx="1752600" cy="76200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118100" y="2062163"/>
            <a:ext cx="3575050" cy="3435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118796" name="Text Box 3"/>
          <p:cNvSpPr txBox="1">
            <a:spLocks noChangeArrowheads="1"/>
          </p:cNvSpPr>
          <p:nvPr/>
        </p:nvSpPr>
        <p:spPr bwMode="auto">
          <a:xfrm>
            <a:off x="4419600" y="43243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 smtClean="0">
                <a:solidFill>
                  <a:srgbClr val="003367"/>
                </a:solidFill>
                <a:cs typeface="Arial" charset="0"/>
              </a:rPr>
              <a:t>wait</a:t>
            </a:r>
          </a:p>
        </p:txBody>
      </p:sp>
      <p:sp>
        <p:nvSpPr>
          <p:cNvPr id="118797" name="Text Box 3"/>
          <p:cNvSpPr txBox="1">
            <a:spLocks noChangeArrowheads="1"/>
          </p:cNvSpPr>
          <p:nvPr/>
        </p:nvSpPr>
        <p:spPr bwMode="auto">
          <a:xfrm>
            <a:off x="3962400" y="333057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2000" b="1" smtClean="0">
                <a:solidFill>
                  <a:srgbClr val="003367"/>
                </a:solidFill>
                <a:cs typeface="Arial" charset="0"/>
              </a:rPr>
              <a:t>notify (signal)</a:t>
            </a:r>
          </a:p>
        </p:txBody>
      </p:sp>
      <p:sp>
        <p:nvSpPr>
          <p:cNvPr id="118798" name="Text Box 3"/>
          <p:cNvSpPr txBox="1">
            <a:spLocks noChangeArrowheads="1"/>
          </p:cNvSpPr>
          <p:nvPr/>
        </p:nvSpPr>
        <p:spPr bwMode="auto">
          <a:xfrm>
            <a:off x="6553200" y="54864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 smtClean="0">
                <a:solidFill>
                  <a:srgbClr val="003367"/>
                </a:solidFill>
                <a:cs typeface="Arial" charset="0"/>
              </a:rPr>
              <a:t>wait</a:t>
            </a:r>
          </a:p>
        </p:txBody>
      </p:sp>
      <p:sp>
        <p:nvSpPr>
          <p:cNvPr id="118799" name="Text Box 3"/>
          <p:cNvSpPr txBox="1">
            <a:spLocks noChangeArrowheads="1"/>
          </p:cNvSpPr>
          <p:nvPr/>
        </p:nvSpPr>
        <p:spPr bwMode="auto">
          <a:xfrm>
            <a:off x="5486400" y="54102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2000" b="1" smtClean="0">
                <a:solidFill>
                  <a:srgbClr val="003367"/>
                </a:solidFill>
                <a:cs typeface="Arial" charset="0"/>
              </a:rPr>
              <a:t>signal</a:t>
            </a:r>
          </a:p>
          <a:p>
            <a:pPr algn="ctr"/>
            <a:r>
              <a:rPr lang="en-US" sz="2000" b="1" smtClean="0">
                <a:solidFill>
                  <a:srgbClr val="003367"/>
                </a:solidFill>
                <a:cs typeface="Arial" charset="0"/>
              </a:rPr>
              <a:t>(notify)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 rot="16200000" flipV="1">
            <a:off x="6019800" y="3733800"/>
            <a:ext cx="1752600" cy="76200"/>
          </a:xfrm>
          <a:prstGeom prst="rect">
            <a:avLst/>
          </a:prstGeom>
          <a:solidFill>
            <a:srgbClr val="618FF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118801" name="Text Box 3"/>
          <p:cNvSpPr txBox="1">
            <a:spLocks noChangeArrowheads="1"/>
          </p:cNvSpPr>
          <p:nvPr/>
        </p:nvSpPr>
        <p:spPr bwMode="auto">
          <a:xfrm>
            <a:off x="4419600" y="249555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 smtClean="0">
                <a:solidFill>
                  <a:srgbClr val="003367"/>
                </a:solidFill>
                <a:cs typeface="Arial" charset="0"/>
              </a:rPr>
              <a:t>wait</a:t>
            </a:r>
          </a:p>
        </p:txBody>
      </p:sp>
      <p:sp>
        <p:nvSpPr>
          <p:cNvPr id="118802" name="Text Box 3"/>
          <p:cNvSpPr txBox="1">
            <a:spLocks noChangeArrowheads="1"/>
          </p:cNvSpPr>
          <p:nvPr/>
        </p:nvSpPr>
        <p:spPr bwMode="auto">
          <a:xfrm>
            <a:off x="7391400" y="54673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000" b="1" smtClean="0">
                <a:solidFill>
                  <a:srgbClr val="003367"/>
                </a:solidFill>
                <a:cs typeface="Arial" charset="0"/>
              </a:rPr>
              <a:t>signal</a:t>
            </a:r>
          </a:p>
        </p:txBody>
      </p:sp>
      <p:cxnSp>
        <p:nvCxnSpPr>
          <p:cNvPr id="118803" name="Straight Connector 2"/>
          <p:cNvCxnSpPr>
            <a:cxnSpLocks noChangeShapeType="1"/>
          </p:cNvCxnSpPr>
          <p:nvPr/>
        </p:nvCxnSpPr>
        <p:spPr bwMode="auto">
          <a:xfrm>
            <a:off x="5105400" y="4648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4" name="Straight Connector 60"/>
          <p:cNvCxnSpPr>
            <a:cxnSpLocks noChangeShapeType="1"/>
          </p:cNvCxnSpPr>
          <p:nvPr/>
        </p:nvCxnSpPr>
        <p:spPr bwMode="auto">
          <a:xfrm>
            <a:off x="5105400" y="3733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5" name="Straight Connector 63"/>
          <p:cNvCxnSpPr>
            <a:cxnSpLocks noChangeShapeType="1"/>
          </p:cNvCxnSpPr>
          <p:nvPr/>
        </p:nvCxnSpPr>
        <p:spPr bwMode="auto">
          <a:xfrm>
            <a:off x="5105400" y="2819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6" name="Straight Connector 64"/>
          <p:cNvCxnSpPr>
            <a:cxnSpLocks noChangeShapeType="1"/>
          </p:cNvCxnSpPr>
          <p:nvPr/>
        </p:nvCxnSpPr>
        <p:spPr bwMode="auto">
          <a:xfrm rot="5400000">
            <a:off x="4305300" y="3771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7" name="Straight Connector 65"/>
          <p:cNvCxnSpPr>
            <a:cxnSpLocks noChangeShapeType="1"/>
          </p:cNvCxnSpPr>
          <p:nvPr/>
        </p:nvCxnSpPr>
        <p:spPr bwMode="auto">
          <a:xfrm rot="5400000">
            <a:off x="5219700" y="3771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8" name="Straight Connector 66"/>
          <p:cNvCxnSpPr>
            <a:cxnSpLocks noChangeShapeType="1"/>
          </p:cNvCxnSpPr>
          <p:nvPr/>
        </p:nvCxnSpPr>
        <p:spPr bwMode="auto">
          <a:xfrm rot="5400000">
            <a:off x="6134100" y="3771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9"/>
          <p:cNvSpPr>
            <a:spLocks noChangeArrowheads="1"/>
          </p:cNvSpPr>
          <p:nvPr/>
        </p:nvSpPr>
        <p:spPr bwMode="auto">
          <a:xfrm flipV="1">
            <a:off x="6858000" y="2819400"/>
            <a:ext cx="1752600" cy="76200"/>
          </a:xfrm>
          <a:prstGeom prst="rect">
            <a:avLst/>
          </a:prstGeom>
          <a:solidFill>
            <a:srgbClr val="80008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118810" name="Rectangle 4"/>
          <p:cNvSpPr>
            <a:spLocks noChangeArrowheads="1"/>
          </p:cNvSpPr>
          <p:nvPr/>
        </p:nvSpPr>
        <p:spPr bwMode="auto">
          <a:xfrm>
            <a:off x="304800" y="1862138"/>
            <a:ext cx="4038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defTabSz="914400"/>
            <a:r>
              <a:rPr lang="en-US" sz="2000" smtClean="0">
                <a:solidFill>
                  <a:srgbClr val="00264D"/>
                </a:solidFill>
                <a:cs typeface="Arial" charset="0"/>
              </a:rPr>
              <a:t>public</a:t>
            </a:r>
          </a:p>
          <a:p>
            <a:pPr defTabSz="914400"/>
            <a:r>
              <a:rPr lang="en-US" sz="2000" b="1" smtClean="0">
                <a:solidFill>
                  <a:srgbClr val="00264D"/>
                </a:solidFill>
                <a:cs typeface="Arial" charset="0"/>
              </a:rPr>
              <a:t>synchronized</a:t>
            </a:r>
            <a:r>
              <a:rPr lang="en-US" sz="2000" smtClean="0">
                <a:solidFill>
                  <a:srgbClr val="00264D"/>
                </a:solidFill>
                <a:cs typeface="Arial" charset="0"/>
              </a:rPr>
              <a:t> void PingPong()</a:t>
            </a:r>
          </a:p>
          <a:p>
            <a:pPr defTabSz="914400"/>
            <a:r>
              <a:rPr lang="en-US" sz="2000" smtClean="0">
                <a:solidFill>
                  <a:srgbClr val="00264D"/>
                </a:solidFill>
                <a:cs typeface="Arial" charset="0"/>
              </a:rPr>
              <a:t>{</a:t>
            </a:r>
          </a:p>
          <a:p>
            <a:pPr defTabSz="914400">
              <a:spcAft>
                <a:spcPts val="200"/>
              </a:spcAft>
            </a:pPr>
            <a:r>
              <a:rPr lang="en-US" sz="2000" smtClean="0">
                <a:solidFill>
                  <a:srgbClr val="00264D"/>
                </a:solidFill>
                <a:cs typeface="Arial" charset="0"/>
              </a:rPr>
              <a:t>	while(true) {</a:t>
            </a:r>
          </a:p>
          <a:p>
            <a:pPr defTabSz="914400">
              <a:spcAft>
                <a:spcPts val="200"/>
              </a:spcAft>
            </a:pPr>
            <a:r>
              <a:rPr lang="en-US" sz="2000" smtClean="0">
                <a:solidFill>
                  <a:srgbClr val="00264D"/>
                </a:solidFill>
                <a:cs typeface="Arial" charset="0"/>
              </a:rPr>
              <a:t>	        </a:t>
            </a:r>
            <a:r>
              <a:rPr lang="en-US" sz="2000" b="1" smtClean="0">
                <a:solidFill>
                  <a:srgbClr val="00264D"/>
                </a:solidFill>
                <a:cs typeface="Arial" charset="0"/>
              </a:rPr>
              <a:t>notify</a:t>
            </a:r>
            <a:r>
              <a:rPr lang="en-US" sz="2000" smtClean="0">
                <a:solidFill>
                  <a:srgbClr val="00264D"/>
                </a:solidFill>
                <a:cs typeface="Arial" charset="0"/>
              </a:rPr>
              <a:t>();</a:t>
            </a:r>
          </a:p>
          <a:p>
            <a:pPr defTabSz="914400">
              <a:spcAft>
                <a:spcPts val="200"/>
              </a:spcAft>
            </a:pPr>
            <a:r>
              <a:rPr lang="en-US" sz="2000" smtClean="0">
                <a:solidFill>
                  <a:srgbClr val="00264D"/>
                </a:solidFill>
                <a:cs typeface="Arial" charset="0"/>
              </a:rPr>
              <a:t>	        </a:t>
            </a:r>
            <a:r>
              <a:rPr lang="en-US" sz="2000" b="1" smtClean="0">
                <a:solidFill>
                  <a:srgbClr val="00264D"/>
                </a:solidFill>
                <a:cs typeface="Arial" charset="0"/>
              </a:rPr>
              <a:t>wait</a:t>
            </a:r>
            <a:r>
              <a:rPr lang="en-US" sz="2000" smtClean="0">
                <a:solidFill>
                  <a:srgbClr val="00264D"/>
                </a:solidFill>
                <a:cs typeface="Arial" charset="0"/>
              </a:rPr>
              <a:t>();</a:t>
            </a:r>
          </a:p>
          <a:p>
            <a:pPr defTabSz="914400">
              <a:spcAft>
                <a:spcPts val="200"/>
              </a:spcAft>
            </a:pPr>
            <a:r>
              <a:rPr lang="en-US" sz="2000" smtClean="0">
                <a:solidFill>
                  <a:srgbClr val="00264D"/>
                </a:solidFill>
                <a:cs typeface="Arial" charset="0"/>
              </a:rPr>
              <a:t>	}</a:t>
            </a:r>
          </a:p>
          <a:p>
            <a:pPr defTabSz="914400">
              <a:spcAft>
                <a:spcPts val="200"/>
              </a:spcAft>
            </a:pPr>
            <a:r>
              <a:rPr lang="en-US" sz="2000" smtClean="0">
                <a:solidFill>
                  <a:srgbClr val="00264D"/>
                </a:solidFill>
                <a:cs typeface="Arial" charset="0"/>
              </a:rPr>
              <a:t>}</a:t>
            </a:r>
          </a:p>
          <a:p>
            <a:pPr defTabSz="914400">
              <a:spcAft>
                <a:spcPts val="200"/>
              </a:spcAft>
            </a:pPr>
            <a:endParaRPr lang="en-US" sz="2000" smtClean="0">
              <a:solidFill>
                <a:srgbClr val="00264D"/>
              </a:solidFill>
              <a:cs typeface="Arial" charset="0"/>
            </a:endParaRPr>
          </a:p>
          <a:p>
            <a:pPr defTabSz="914400">
              <a:spcAft>
                <a:spcPts val="200"/>
              </a:spcAft>
            </a:pPr>
            <a:r>
              <a:rPr lang="en-US" sz="2000" u="sng" smtClean="0">
                <a:solidFill>
                  <a:srgbClr val="0000FF"/>
                </a:solidFill>
                <a:cs typeface="Arial" charset="0"/>
              </a:rPr>
              <a:t>Interchangeable lingo</a:t>
            </a:r>
          </a:p>
          <a:p>
            <a:pPr defTabSz="914400">
              <a:spcAft>
                <a:spcPts val="200"/>
              </a:spcAft>
            </a:pPr>
            <a:r>
              <a:rPr lang="en-US" sz="2000" b="1" smtClean="0">
                <a:solidFill>
                  <a:srgbClr val="0000FF"/>
                </a:solidFill>
                <a:cs typeface="Arial" charset="0"/>
              </a:rPr>
              <a:t>synchronized</a:t>
            </a:r>
            <a:r>
              <a:rPr lang="en-US" sz="2000" smtClean="0">
                <a:solidFill>
                  <a:srgbClr val="0000FF"/>
                </a:solidFill>
                <a:cs typeface="Arial" charset="0"/>
              </a:rPr>
              <a:t> == mutex == lock</a:t>
            </a:r>
          </a:p>
          <a:p>
            <a:pPr defTabSz="914400">
              <a:spcAft>
                <a:spcPts val="200"/>
              </a:spcAft>
            </a:pPr>
            <a:r>
              <a:rPr lang="en-US" sz="2000" smtClean="0">
                <a:solidFill>
                  <a:srgbClr val="0000FF"/>
                </a:solidFill>
                <a:cs typeface="Arial" charset="0"/>
              </a:rPr>
              <a:t>monitor == mutex+CV</a:t>
            </a:r>
          </a:p>
          <a:p>
            <a:pPr defTabSz="914400">
              <a:spcAft>
                <a:spcPts val="200"/>
              </a:spcAft>
            </a:pPr>
            <a:r>
              <a:rPr lang="en-US" sz="2000" b="1" smtClean="0">
                <a:solidFill>
                  <a:srgbClr val="0000FF"/>
                </a:solidFill>
                <a:cs typeface="Arial" charset="0"/>
              </a:rPr>
              <a:t>notify</a:t>
            </a:r>
            <a:r>
              <a:rPr lang="en-US" sz="2000" smtClean="0">
                <a:solidFill>
                  <a:srgbClr val="0000FF"/>
                </a:solidFill>
                <a:cs typeface="Arial" charset="0"/>
              </a:rPr>
              <a:t> == </a:t>
            </a:r>
            <a:r>
              <a:rPr lang="en-US" sz="2000" b="1" smtClean="0">
                <a:solidFill>
                  <a:srgbClr val="0000FF"/>
                </a:solidFill>
                <a:cs typeface="Arial" charset="0"/>
              </a:rPr>
              <a:t>signal</a:t>
            </a:r>
          </a:p>
        </p:txBody>
      </p:sp>
      <p:sp>
        <p:nvSpPr>
          <p:cNvPr id="118811" name="TextBox 27"/>
          <p:cNvSpPr txBox="1">
            <a:spLocks noChangeArrowheads="1"/>
          </p:cNvSpPr>
          <p:nvPr/>
        </p:nvSpPr>
        <p:spPr bwMode="auto">
          <a:xfrm>
            <a:off x="2959100" y="5602288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smtClean="0">
                <a:solidFill>
                  <a:srgbClr val="003367"/>
                </a:solidFill>
                <a:cs typeface="Arial" charset="0"/>
              </a:rPr>
              <a:t>Suppose blue gets the mutex first: its notify is a no-op.  </a:t>
            </a:r>
          </a:p>
        </p:txBody>
      </p:sp>
      <p:cxnSp>
        <p:nvCxnSpPr>
          <p:cNvPr id="118812" name="Straight Connector 54"/>
          <p:cNvCxnSpPr>
            <a:cxnSpLocks noChangeShapeType="1"/>
          </p:cNvCxnSpPr>
          <p:nvPr/>
        </p:nvCxnSpPr>
        <p:spPr bwMode="auto">
          <a:xfrm flipV="1">
            <a:off x="4864100" y="5486400"/>
            <a:ext cx="2413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13" name="TextBox 32"/>
          <p:cNvSpPr txBox="1">
            <a:spLocks noChangeArrowheads="1"/>
          </p:cNvSpPr>
          <p:nvPr/>
        </p:nvSpPr>
        <p:spPr bwMode="auto">
          <a:xfrm>
            <a:off x="5181600" y="222091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smtClean="0">
                <a:solidFill>
                  <a:prstClr val="white"/>
                </a:solidFill>
                <a:cs typeface="Arial" charset="0"/>
              </a:rPr>
              <a:t>waiting for signal</a:t>
            </a:r>
          </a:p>
        </p:txBody>
      </p:sp>
      <p:sp>
        <p:nvSpPr>
          <p:cNvPr id="118814" name="TextBox 33"/>
          <p:cNvSpPr txBox="1">
            <a:spLocks noChangeArrowheads="1"/>
          </p:cNvSpPr>
          <p:nvPr/>
        </p:nvSpPr>
        <p:spPr bwMode="auto">
          <a:xfrm>
            <a:off x="6946900" y="3962400"/>
            <a:ext cx="173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smtClean="0">
                <a:solidFill>
                  <a:prstClr val="white"/>
                </a:solidFill>
                <a:cs typeface="Arial" charset="0"/>
              </a:rPr>
              <a:t>waiting for signal</a:t>
            </a:r>
          </a:p>
        </p:txBody>
      </p:sp>
      <p:sp>
        <p:nvSpPr>
          <p:cNvPr id="118815" name="TextBox 34"/>
          <p:cNvSpPr txBox="1">
            <a:spLocks noChangeArrowheads="1"/>
          </p:cNvSpPr>
          <p:nvPr/>
        </p:nvSpPr>
        <p:spPr bwMode="auto">
          <a:xfrm>
            <a:off x="5181600" y="4800600"/>
            <a:ext cx="173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smtClean="0">
                <a:solidFill>
                  <a:prstClr val="white"/>
                </a:solidFill>
                <a:cs typeface="Arial" charset="0"/>
              </a:rPr>
              <a:t>cannot acquire mutex</a:t>
            </a:r>
          </a:p>
        </p:txBody>
      </p:sp>
      <p:sp>
        <p:nvSpPr>
          <p:cNvPr id="118816" name="TextBox 35"/>
          <p:cNvSpPr txBox="1">
            <a:spLocks noChangeArrowheads="1"/>
          </p:cNvSpPr>
          <p:nvPr/>
        </p:nvSpPr>
        <p:spPr bwMode="auto">
          <a:xfrm>
            <a:off x="6934200" y="2971800"/>
            <a:ext cx="173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smtClean="0">
                <a:solidFill>
                  <a:prstClr val="white"/>
                </a:solidFill>
                <a:cs typeface="Arial" charset="0"/>
              </a:rPr>
              <a:t>cannot acquire mutex</a:t>
            </a:r>
          </a:p>
        </p:txBody>
      </p:sp>
    </p:spTree>
    <p:extLst>
      <p:ext uri="{BB962C8B-B14F-4D97-AF65-F5344CB8AC3E}">
        <p14:creationId xmlns:p14="http://schemas.microsoft.com/office/powerpoint/2010/main" val="87164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Mutual exclusion in Java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6425" cy="4111625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Mutexes are built in to every Java object.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no separate classes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Every Java object is/has a </a:t>
            </a:r>
            <a:r>
              <a:rPr lang="en-US" sz="240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monitor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At most one thread may 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own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”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 a monitor at any given time.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A thread becomes </a:t>
            </a:r>
            <a:r>
              <a:rPr lang="en-US" sz="240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owner</a:t>
            </a: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 of an object’s monitor by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executing an object method declared as </a:t>
            </a:r>
            <a:r>
              <a:rPr lang="en-US" sz="200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synchronized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executing a block that is </a:t>
            </a:r>
            <a:r>
              <a:rPr lang="en-US" sz="2000">
                <a:solidFill>
                  <a:srgbClr val="651222"/>
                </a:solidFill>
                <a:latin typeface="Arial" charset="0"/>
                <a:ea typeface="ＭＳ Ｐゴシック" charset="0"/>
                <a:cs typeface="Arial" charset="0"/>
              </a:rPr>
              <a:t>synchronized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on the object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105400" y="4876800"/>
            <a:ext cx="32766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105400" y="4953000"/>
            <a:ext cx="4495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defTabSz="914400"/>
            <a:r>
              <a:rPr lang="en-US" sz="1800">
                <a:solidFill>
                  <a:srgbClr val="00264D"/>
                </a:solidFill>
                <a:cs typeface="Arial" charset="0"/>
              </a:rPr>
              <a:t>public void increment()  {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	synchronized(this) {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	        x = x + 1;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	}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62000" y="4876800"/>
            <a:ext cx="39624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7526" name="Rectangle 8"/>
          <p:cNvSpPr>
            <a:spLocks noChangeArrowheads="1"/>
          </p:cNvSpPr>
          <p:nvPr/>
        </p:nvSpPr>
        <p:spPr bwMode="auto">
          <a:xfrm>
            <a:off x="762000" y="4970463"/>
            <a:ext cx="4495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defTabSz="914400"/>
            <a:r>
              <a:rPr lang="en-US" sz="1800">
                <a:solidFill>
                  <a:srgbClr val="00264D"/>
                </a:solidFill>
                <a:cs typeface="Arial" charset="0"/>
              </a:rPr>
              <a:t>public synchronized void increment()</a:t>
            </a:r>
          </a:p>
          <a:p>
            <a:pPr defTabSz="914400"/>
            <a:r>
              <a:rPr lang="en-US" sz="1800">
                <a:solidFill>
                  <a:srgbClr val="00264D"/>
                </a:solidFill>
                <a:cs typeface="Arial" charset="0"/>
              </a:rPr>
              <a:t>{</a:t>
            </a:r>
          </a:p>
          <a:p>
            <a:pPr defTabSz="914400"/>
            <a:r>
              <a:rPr lang="en-US" sz="1800">
                <a:solidFill>
                  <a:srgbClr val="00264D"/>
                </a:solidFill>
                <a:cs typeface="Arial" charset="0"/>
              </a:rPr>
              <a:t>	x = x + 1;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351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191000" y="2590800"/>
            <a:ext cx="4648200" cy="266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667000"/>
            <a:ext cx="3810000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Java synchronization</a:t>
            </a:r>
          </a:p>
        </p:txBody>
      </p:sp>
      <p:sp>
        <p:nvSpPr>
          <p:cNvPr id="117764" name="Rectangle 3"/>
          <p:cNvSpPr>
            <a:spLocks noChangeArrowheads="1"/>
          </p:cNvSpPr>
          <p:nvPr/>
        </p:nvSpPr>
        <p:spPr bwMode="auto">
          <a:xfrm>
            <a:off x="381000" y="2644775"/>
            <a:ext cx="40989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defTabSz="914400"/>
            <a:r>
              <a:rPr lang="en-US" sz="1800">
                <a:solidFill>
                  <a:srgbClr val="00264D"/>
                </a:solidFill>
                <a:cs typeface="Arial" charset="0"/>
              </a:rPr>
              <a:t>public class Object {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        void notify();     /* signal */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        void notifyAll(); /* broadcast */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        void wait();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        void wait(long timeout);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}</a:t>
            </a:r>
            <a:endParaRPr lang="en-US" sz="1600">
              <a:solidFill>
                <a:srgbClr val="00264D"/>
              </a:solidFill>
              <a:cs typeface="Arial" charset="0"/>
            </a:endParaRPr>
          </a:p>
        </p:txBody>
      </p:sp>
      <p:sp>
        <p:nvSpPr>
          <p:cNvPr id="117765" name="Rectangle 4"/>
          <p:cNvSpPr>
            <a:spLocks noChangeArrowheads="1"/>
          </p:cNvSpPr>
          <p:nvPr/>
        </p:nvSpPr>
        <p:spPr bwMode="auto">
          <a:xfrm>
            <a:off x="4191000" y="2620963"/>
            <a:ext cx="4800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defTabSz="914400"/>
            <a:r>
              <a:rPr lang="en-US" sz="1800">
                <a:solidFill>
                  <a:srgbClr val="00264D"/>
                </a:solidFill>
                <a:cs typeface="Arial" charset="0"/>
              </a:rPr>
              <a:t>public class PingPong extends Object {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        public </a:t>
            </a:r>
            <a:r>
              <a:rPr lang="en-US" sz="1800" b="1">
                <a:solidFill>
                  <a:srgbClr val="00264D"/>
                </a:solidFill>
                <a:cs typeface="Arial" charset="0"/>
              </a:rPr>
              <a:t>synchronized</a:t>
            </a:r>
            <a:r>
              <a:rPr lang="en-US" sz="1800">
                <a:solidFill>
                  <a:srgbClr val="00264D"/>
                </a:solidFill>
                <a:cs typeface="Arial" charset="0"/>
              </a:rPr>
              <a:t> void PingPong() {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	while(true) {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	        notify();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	        wait();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	}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        }</a:t>
            </a:r>
          </a:p>
          <a:p>
            <a:pPr defTabSz="914400">
              <a:spcAft>
                <a:spcPts val="200"/>
              </a:spcAft>
            </a:pPr>
            <a:r>
              <a:rPr lang="en-US" sz="1800">
                <a:solidFill>
                  <a:srgbClr val="00264D"/>
                </a:solidFill>
                <a:cs typeface="Arial" charset="0"/>
              </a:rPr>
              <a:t>}</a:t>
            </a:r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765175" y="1619250"/>
            <a:ext cx="7546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defTabSz="914400"/>
            <a:r>
              <a:rPr lang="en-US" sz="2200">
                <a:solidFill>
                  <a:srgbClr val="003367"/>
                </a:solidFill>
                <a:cs typeface="Arial" charset="0"/>
              </a:rPr>
              <a:t>Every Java object has a monitor and condition variable built in.  There is no separate mutex class or CV class.</a:t>
            </a:r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506413" y="5381625"/>
            <a:ext cx="4217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defTabSz="914400"/>
            <a:r>
              <a:rPr lang="en-US" sz="2000">
                <a:solidFill>
                  <a:srgbClr val="0033CC"/>
                </a:solidFill>
                <a:cs typeface="Arial" charset="0"/>
              </a:rPr>
              <a:t>A thread must own an object’</a:t>
            </a:r>
            <a:r>
              <a:rPr lang="en-US" altLang="ja-JP" sz="2000">
                <a:solidFill>
                  <a:srgbClr val="0033CC"/>
                </a:solidFill>
                <a:cs typeface="Arial" charset="0"/>
              </a:rPr>
              <a:t>s monitor (“</a:t>
            </a:r>
            <a:r>
              <a:rPr lang="en-US" altLang="ja-JP" sz="2000" b="1">
                <a:solidFill>
                  <a:srgbClr val="0033CC"/>
                </a:solidFill>
                <a:cs typeface="Arial" charset="0"/>
              </a:rPr>
              <a:t>synchronized</a:t>
            </a:r>
            <a:r>
              <a:rPr lang="en-US" altLang="ja-JP" sz="2000">
                <a:solidFill>
                  <a:srgbClr val="0033CC"/>
                </a:solidFill>
                <a:cs typeface="Arial" charset="0"/>
              </a:rPr>
              <a:t>”) to call wait/notify, else the method raises an </a:t>
            </a:r>
            <a:r>
              <a:rPr lang="en-US" altLang="ja-JP" sz="2000" i="1">
                <a:solidFill>
                  <a:srgbClr val="0033CC"/>
                </a:solidFill>
                <a:cs typeface="Arial" charset="0"/>
              </a:rPr>
              <a:t>IllegalMonitorStateException</a:t>
            </a:r>
            <a:r>
              <a:rPr lang="en-US" altLang="ja-JP" sz="2000">
                <a:solidFill>
                  <a:srgbClr val="0033CC"/>
                </a:solidFill>
                <a:cs typeface="Arial" charset="0"/>
              </a:rPr>
              <a:t>.</a:t>
            </a:r>
            <a:endParaRPr lang="en-US" sz="1600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5000625" y="5543550"/>
            <a:ext cx="3914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defTabSz="914400"/>
            <a:r>
              <a:rPr lang="en-US" sz="1800">
                <a:solidFill>
                  <a:srgbClr val="0033CC"/>
                </a:solidFill>
                <a:cs typeface="Arial" charset="0"/>
              </a:rPr>
              <a:t>Wait(*) waits until the timeout elapses or another thread notifies.</a:t>
            </a:r>
            <a:endParaRPr lang="en-US" sz="1800">
              <a:solidFill>
                <a:srgbClr val="9900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8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  <a:cs typeface="Arial" charset="0"/>
              </a:rPr>
              <a:t>Debugging non-determinism</a:t>
            </a:r>
          </a:p>
        </p:txBody>
      </p:sp>
      <p:sp>
        <p:nvSpPr>
          <p:cNvPr id="155650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Gill Sans MT" charset="0"/>
                <a:cs typeface="Arial" charset="0"/>
              </a:rPr>
              <a:t>Requires </a:t>
            </a:r>
            <a:r>
              <a:rPr lang="en-US" sz="3200" b="1">
                <a:solidFill>
                  <a:srgbClr val="CECEEF"/>
                </a:solidFill>
                <a:latin typeface="Gill Sans MT" charset="0"/>
                <a:cs typeface="Arial" charset="0"/>
              </a:rPr>
              <a:t>worst-case</a:t>
            </a:r>
            <a:r>
              <a:rPr lang="en-US" sz="3200">
                <a:latin typeface="Gill Sans MT" charset="0"/>
                <a:cs typeface="Arial" charset="0"/>
              </a:rPr>
              <a:t> reasoning	</a:t>
            </a:r>
            <a:endParaRPr lang="en-US">
              <a:latin typeface="Gill Sans MT" charset="0"/>
              <a:cs typeface="Arial" charset="0"/>
            </a:endParaRPr>
          </a:p>
          <a:p>
            <a:pPr lvl="1"/>
            <a:r>
              <a:rPr lang="en-US" sz="2800">
                <a:latin typeface="Gill Sans MT" charset="0"/>
                <a:cs typeface="Arial" charset="0"/>
              </a:rPr>
              <a:t>Eliminate </a:t>
            </a:r>
            <a:r>
              <a:rPr lang="en-US" sz="2800" b="1">
                <a:solidFill>
                  <a:srgbClr val="CECEEF"/>
                </a:solidFill>
                <a:latin typeface="Gill Sans MT" charset="0"/>
                <a:cs typeface="Arial" charset="0"/>
              </a:rPr>
              <a:t>all</a:t>
            </a:r>
            <a:r>
              <a:rPr lang="en-US" sz="2800">
                <a:latin typeface="Gill Sans MT" charset="0"/>
                <a:cs typeface="Arial" charset="0"/>
              </a:rPr>
              <a:t> ways for program to break</a:t>
            </a:r>
          </a:p>
          <a:p>
            <a:r>
              <a:rPr lang="en-US" sz="3200">
                <a:latin typeface="Gill Sans MT" charset="0"/>
                <a:cs typeface="Arial" charset="0"/>
              </a:rPr>
              <a:t>Debugging is hard</a:t>
            </a:r>
          </a:p>
          <a:p>
            <a:pPr lvl="1"/>
            <a:r>
              <a:rPr lang="en-US" sz="2800">
                <a:latin typeface="Gill Sans MT" charset="0"/>
                <a:cs typeface="Arial" charset="0"/>
              </a:rPr>
              <a:t>Can</a:t>
            </a:r>
            <a:r>
              <a:rPr lang="ja-JP" altLang="en-US" sz="2800">
                <a:latin typeface="Gill Sans MT" charset="0"/>
                <a:cs typeface="Arial" charset="0"/>
              </a:rPr>
              <a:t>’</a:t>
            </a:r>
            <a:r>
              <a:rPr lang="en-US" altLang="ja-JP" sz="2800">
                <a:latin typeface="Gill Sans MT" charset="0"/>
                <a:cs typeface="Arial" charset="0"/>
              </a:rPr>
              <a:t>t test all possible interleavings</a:t>
            </a:r>
          </a:p>
          <a:p>
            <a:pPr lvl="1"/>
            <a:r>
              <a:rPr lang="en-US" sz="2800">
                <a:latin typeface="Gill Sans MT" charset="0"/>
                <a:cs typeface="Arial" charset="0"/>
              </a:rPr>
              <a:t>Bugs may only happen sometimes</a:t>
            </a:r>
          </a:p>
          <a:p>
            <a:r>
              <a:rPr lang="en-US" sz="3200" b="1">
                <a:solidFill>
                  <a:schemeClr val="accent1"/>
                </a:solidFill>
                <a:latin typeface="Gill Sans MT" charset="0"/>
                <a:cs typeface="Arial" charset="0"/>
              </a:rPr>
              <a:t>Heisenbug</a:t>
            </a:r>
          </a:p>
          <a:p>
            <a:pPr lvl="1"/>
            <a:r>
              <a:rPr lang="en-US" sz="2800">
                <a:latin typeface="Gill Sans MT" charset="0"/>
                <a:cs typeface="Arial" charset="0"/>
              </a:rPr>
              <a:t>Re-running program may make the bug disappear</a:t>
            </a:r>
          </a:p>
          <a:p>
            <a:pPr lvl="1"/>
            <a:r>
              <a:rPr lang="en-US" sz="2800">
                <a:latin typeface="Gill Sans MT" charset="0"/>
                <a:cs typeface="Arial" charset="0"/>
              </a:rPr>
              <a:t>Doesn</a:t>
            </a:r>
            <a:r>
              <a:rPr lang="ja-JP" altLang="en-US" sz="2800">
                <a:latin typeface="Gill Sans MT" charset="0"/>
                <a:cs typeface="Arial" charset="0"/>
              </a:rPr>
              <a:t>’</a:t>
            </a:r>
            <a:r>
              <a:rPr lang="en-US" altLang="ja-JP" sz="2800">
                <a:latin typeface="Gill Sans MT" charset="0"/>
                <a:cs typeface="Arial" charset="0"/>
              </a:rPr>
              <a:t>t mean it isn</a:t>
            </a:r>
            <a:r>
              <a:rPr lang="ja-JP" altLang="en-US" sz="2800">
                <a:latin typeface="Gill Sans MT" charset="0"/>
                <a:cs typeface="Arial" charset="0"/>
              </a:rPr>
              <a:t>’</a:t>
            </a:r>
            <a:r>
              <a:rPr lang="en-US" altLang="ja-JP" sz="2800">
                <a:latin typeface="Gill Sans MT" charset="0"/>
                <a:cs typeface="Arial" charset="0"/>
              </a:rPr>
              <a:t>t still there!</a:t>
            </a:r>
            <a:endParaRPr lang="en-US" sz="2800">
              <a:latin typeface="Gill Sans MT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7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weren’t discussed in class.</a:t>
            </a:r>
          </a:p>
          <a:p>
            <a:r>
              <a:rPr lang="en-US" dirty="0" smtClean="0"/>
              <a:t>They add more detail to the class discussion of thread systems, by explaining the distinction between “kernel-based” and “user-level” (“green”) threads.</a:t>
            </a:r>
          </a:p>
          <a:p>
            <a:r>
              <a:rPr lang="en-US" dirty="0" smtClean="0"/>
              <a:t>This material is for your interest.  It won’t be tested unless and until we return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68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Portrait of a thread</a:t>
            </a:r>
          </a:p>
        </p:txBody>
      </p:sp>
      <p:grpSp>
        <p:nvGrpSpPr>
          <p:cNvPr id="82946" name="Group 3"/>
          <p:cNvGrpSpPr>
            <a:grpSpLocks/>
          </p:cNvGrpSpPr>
          <p:nvPr/>
        </p:nvGrpSpPr>
        <p:grpSpPr bwMode="auto">
          <a:xfrm>
            <a:off x="3970338" y="1608138"/>
            <a:ext cx="914400" cy="914400"/>
            <a:chOff x="3689" y="1658"/>
            <a:chExt cx="576" cy="576"/>
          </a:xfrm>
        </p:grpSpPr>
        <p:grpSp>
          <p:nvGrpSpPr>
            <p:cNvPr id="82963" name="Group 4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30" name="Oval 5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AutoShape 6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743200" y="3459163"/>
            <a:ext cx="1752600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800" dirty="0">
                <a:solidFill>
                  <a:srgbClr val="000000"/>
                </a:solidFill>
                <a:cs typeface="Arial" charset="0"/>
              </a:rPr>
              <a:t>machine state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743200" y="3062288"/>
            <a:ext cx="1752600" cy="428625"/>
          </a:xfrm>
          <a:prstGeom prst="rect">
            <a:avLst/>
          </a:prstGeom>
          <a:solidFill>
            <a:srgbClr val="618FFD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name/status </a:t>
            </a:r>
            <a:r>
              <a:rPr lang="en-US" sz="1800" kern="0" dirty="0" err="1">
                <a:solidFill>
                  <a:sysClr val="windowText" lastClr="000000"/>
                </a:solidFill>
                <a:ea typeface="Arial" charset="0"/>
                <a:cs typeface="Arial" charset="0"/>
              </a:rPr>
              <a:t>etc</a:t>
            </a:r>
            <a:endParaRPr lang="en-US" sz="1800" kern="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82949" name="AutoShape 13"/>
          <p:cNvCxnSpPr>
            <a:cxnSpLocks noChangeShapeType="1"/>
            <a:stCxn id="35" idx="3"/>
            <a:endCxn id="38" idx="1"/>
          </p:cNvCxnSpPr>
          <p:nvPr/>
        </p:nvCxnSpPr>
        <p:spPr bwMode="auto">
          <a:xfrm>
            <a:off x="4495800" y="3276600"/>
            <a:ext cx="334963" cy="42862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4830763" y="3468688"/>
            <a:ext cx="723900" cy="471487"/>
          </a:xfrm>
          <a:prstGeom prst="rect">
            <a:avLst/>
          </a:prstGeom>
          <a:solidFill>
            <a:srgbClr val="618FFD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82951" name="Rectangle 15"/>
          <p:cNvSpPr>
            <a:spLocks noChangeArrowheads="1"/>
          </p:cNvSpPr>
          <p:nvPr/>
        </p:nvSpPr>
        <p:spPr bwMode="auto">
          <a:xfrm>
            <a:off x="4830763" y="3146425"/>
            <a:ext cx="723900" cy="1444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1000">
                <a:solidFill>
                  <a:srgbClr val="000000"/>
                </a:solidFill>
                <a:cs typeface="Arial" charset="0"/>
              </a:rPr>
              <a:t>0xdeadbeef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5135563" y="3717925"/>
            <a:ext cx="120650" cy="214313"/>
          </a:xfrm>
          <a:prstGeom prst="upArrow">
            <a:avLst>
              <a:gd name="adj1" fmla="val 50000"/>
              <a:gd name="adj2" fmla="val 44408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82953" name="Rectangle 17"/>
          <p:cNvSpPr>
            <a:spLocks noChangeArrowheads="1"/>
          </p:cNvSpPr>
          <p:nvPr/>
        </p:nvSpPr>
        <p:spPr bwMode="auto">
          <a:xfrm>
            <a:off x="4884738" y="3430588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600">
                <a:solidFill>
                  <a:srgbClr val="000000"/>
                </a:solidFill>
                <a:cs typeface="Arial" charset="0"/>
              </a:rPr>
              <a:t>Stack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5508625" y="2986088"/>
            <a:ext cx="4048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>
                <a:solidFill>
                  <a:sysClr val="windowText" lastClr="000000"/>
                </a:solidFill>
                <a:ea typeface="Arial" charset="0"/>
                <a:cs typeface="Arial" charset="0"/>
              </a:rPr>
              <a:t>low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5524500" y="3762375"/>
            <a:ext cx="4556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>
                <a:solidFill>
                  <a:sysClr val="windowText" lastClr="000000"/>
                </a:solidFill>
                <a:ea typeface="Arial" charset="0"/>
                <a:cs typeface="Arial" charset="0"/>
              </a:rPr>
              <a:t>high</a:t>
            </a:r>
          </a:p>
        </p:txBody>
      </p:sp>
      <p:sp>
        <p:nvSpPr>
          <p:cNvPr id="44" name="Rectangle 20" descr="Dark upward diagonal"/>
          <p:cNvSpPr>
            <a:spLocks noChangeArrowheads="1"/>
          </p:cNvSpPr>
          <p:nvPr/>
        </p:nvSpPr>
        <p:spPr bwMode="auto">
          <a:xfrm>
            <a:off x="4830763" y="3308350"/>
            <a:ext cx="723900" cy="144463"/>
          </a:xfrm>
          <a:prstGeom prst="rect">
            <a:avLst/>
          </a:prstGeom>
          <a:pattFill prst="dkUpDiag">
            <a:fgClr>
              <a:srgbClr val="99CCFF"/>
            </a:fgClr>
            <a:bgClr>
              <a:srgbClr val="475E76"/>
            </a:bgClr>
          </a:patt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2605088" y="2743200"/>
            <a:ext cx="3703637" cy="1501775"/>
          </a:xfrm>
          <a:prstGeom prst="rect">
            <a:avLst/>
          </a:prstGeom>
          <a:noFill/>
          <a:ln w="25400" cap="rnd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82958" name="Rectangle 302"/>
          <p:cNvSpPr>
            <a:spLocks noChangeArrowheads="1"/>
          </p:cNvSpPr>
          <p:nvPr/>
        </p:nvSpPr>
        <p:spPr bwMode="auto">
          <a:xfrm>
            <a:off x="533400" y="44958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Thread operations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u="sng">
                <a:solidFill>
                  <a:srgbClr val="003367"/>
                </a:solidFill>
              </a:rPr>
              <a:t>a rough sketch: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t = </a:t>
            </a:r>
            <a:r>
              <a:rPr lang="en-US" sz="1800" b="1">
                <a:solidFill>
                  <a:srgbClr val="003367"/>
                </a:solidFill>
              </a:rPr>
              <a:t>create</a:t>
            </a:r>
            <a:r>
              <a:rPr lang="en-US" sz="1800">
                <a:solidFill>
                  <a:srgbClr val="003367"/>
                </a:solidFill>
              </a:rPr>
              <a:t>();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t.</a:t>
            </a:r>
            <a:r>
              <a:rPr lang="en-US" sz="1800" b="1">
                <a:solidFill>
                  <a:srgbClr val="003367"/>
                </a:solidFill>
              </a:rPr>
              <a:t>start</a:t>
            </a:r>
            <a:r>
              <a:rPr lang="en-US" sz="1800">
                <a:solidFill>
                  <a:srgbClr val="003367"/>
                </a:solidFill>
              </a:rPr>
              <a:t>(proc, arg);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t.</a:t>
            </a:r>
            <a:r>
              <a:rPr lang="en-US" sz="1800" b="1">
                <a:solidFill>
                  <a:srgbClr val="003367"/>
                </a:solidFill>
              </a:rPr>
              <a:t>alert</a:t>
            </a:r>
            <a:r>
              <a:rPr lang="en-US" sz="1800">
                <a:solidFill>
                  <a:srgbClr val="003367"/>
                </a:solidFill>
              </a:rPr>
              <a:t>();  </a:t>
            </a:r>
            <a:r>
              <a:rPr lang="en-US" sz="1800" i="1">
                <a:solidFill>
                  <a:srgbClr val="003367"/>
                </a:solidFill>
              </a:rPr>
              <a:t>(optional)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result = t.</a:t>
            </a:r>
            <a:r>
              <a:rPr lang="en-US" sz="1800" b="1">
                <a:solidFill>
                  <a:srgbClr val="003367"/>
                </a:solidFill>
              </a:rPr>
              <a:t>join</a:t>
            </a:r>
            <a:r>
              <a:rPr lang="en-US" sz="1800">
                <a:solidFill>
                  <a:srgbClr val="003367"/>
                </a:solidFill>
              </a:rPr>
              <a:t>();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3367"/>
              </a:solidFill>
            </a:endParaRPr>
          </a:p>
        </p:txBody>
      </p:sp>
      <p:sp>
        <p:nvSpPr>
          <p:cNvPr id="82959" name="Rectangle 302"/>
          <p:cNvSpPr>
            <a:spLocks noChangeArrowheads="1"/>
          </p:cNvSpPr>
          <p:nvPr/>
        </p:nvSpPr>
        <p:spPr bwMode="auto">
          <a:xfrm>
            <a:off x="6400800" y="4549775"/>
            <a:ext cx="304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Self operations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u="sng">
                <a:solidFill>
                  <a:srgbClr val="003367"/>
                </a:solidFill>
              </a:rPr>
              <a:t>a rough sketch: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="1">
                <a:solidFill>
                  <a:srgbClr val="003367"/>
                </a:solidFill>
              </a:rPr>
              <a:t>exit</a:t>
            </a:r>
            <a:r>
              <a:rPr lang="en-US" sz="1800">
                <a:solidFill>
                  <a:srgbClr val="003367"/>
                </a:solidFill>
              </a:rPr>
              <a:t>(result);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t = </a:t>
            </a:r>
            <a:r>
              <a:rPr lang="en-US" sz="1800" b="1">
                <a:solidFill>
                  <a:srgbClr val="003367"/>
                </a:solidFill>
              </a:rPr>
              <a:t>self</a:t>
            </a:r>
            <a:r>
              <a:rPr lang="en-US" sz="1800">
                <a:solidFill>
                  <a:srgbClr val="003367"/>
                </a:solidFill>
              </a:rPr>
              <a:t>();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="1">
                <a:solidFill>
                  <a:srgbClr val="003367"/>
                </a:solidFill>
              </a:rPr>
              <a:t>setdata</a:t>
            </a:r>
            <a:r>
              <a:rPr lang="en-US" sz="1800">
                <a:solidFill>
                  <a:srgbClr val="003367"/>
                </a:solidFill>
              </a:rPr>
              <a:t>(ptr);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ptr = </a:t>
            </a:r>
            <a:r>
              <a:rPr lang="en-US" sz="1800" b="1">
                <a:solidFill>
                  <a:srgbClr val="003367"/>
                </a:solidFill>
              </a:rPr>
              <a:t>selfdata</a:t>
            </a:r>
            <a:r>
              <a:rPr lang="en-US" sz="1800">
                <a:solidFill>
                  <a:srgbClr val="003367"/>
                </a:solidFill>
              </a:rPr>
              <a:t>();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="1">
                <a:solidFill>
                  <a:srgbClr val="003367"/>
                </a:solidFill>
              </a:rPr>
              <a:t>alertwait</a:t>
            </a:r>
            <a:r>
              <a:rPr lang="en-US" sz="1800">
                <a:solidFill>
                  <a:srgbClr val="003367"/>
                </a:solidFill>
              </a:rPr>
              <a:t>(); </a:t>
            </a:r>
            <a:r>
              <a:rPr lang="en-US" sz="1800" i="1">
                <a:solidFill>
                  <a:srgbClr val="003367"/>
                </a:solidFill>
              </a:rPr>
              <a:t>(optional)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003367"/>
              </a:solidFill>
            </a:endParaRPr>
          </a:p>
        </p:txBody>
      </p:sp>
      <p:sp>
        <p:nvSpPr>
          <p:cNvPr id="82960" name="Right Brace 2"/>
          <p:cNvSpPr>
            <a:spLocks/>
          </p:cNvSpPr>
          <p:nvPr/>
        </p:nvSpPr>
        <p:spPr bwMode="auto">
          <a:xfrm>
            <a:off x="2971800" y="5181600"/>
            <a:ext cx="228600" cy="1219200"/>
          </a:xfrm>
          <a:prstGeom prst="rightBrace">
            <a:avLst>
              <a:gd name="adj1" fmla="val 832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2961" name="Right Brace 22"/>
          <p:cNvSpPr>
            <a:spLocks/>
          </p:cNvSpPr>
          <p:nvPr/>
        </p:nvSpPr>
        <p:spPr bwMode="auto">
          <a:xfrm flipH="1">
            <a:off x="6219825" y="5181600"/>
            <a:ext cx="180975" cy="1295400"/>
          </a:xfrm>
          <a:prstGeom prst="rightBrace">
            <a:avLst>
              <a:gd name="adj1" fmla="val 835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2962" name="Rectangle 302"/>
          <p:cNvSpPr>
            <a:spLocks noChangeArrowheads="1"/>
          </p:cNvSpPr>
          <p:nvPr/>
        </p:nvSpPr>
        <p:spPr bwMode="auto">
          <a:xfrm>
            <a:off x="3200400" y="54864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3366FF"/>
                </a:solidFill>
              </a:rPr>
              <a:t>Details vary.</a:t>
            </a:r>
          </a:p>
        </p:txBody>
      </p:sp>
    </p:spTree>
    <p:extLst>
      <p:ext uri="{BB962C8B-B14F-4D97-AF65-F5344CB8AC3E}">
        <p14:creationId xmlns:p14="http://schemas.microsoft.com/office/powerpoint/2010/main" val="199141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Web server (serial process)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7756525" cy="4556125"/>
          </a:xfrm>
        </p:spPr>
        <p:txBody>
          <a:bodyPr/>
          <a:lstStyle/>
          <a:p>
            <a:r>
              <a:rPr lang="en-US" sz="3200">
                <a:latin typeface="Gill Sans MT" charset="0"/>
              </a:rPr>
              <a:t>Option 1: could handle requests serially</a:t>
            </a:r>
            <a:endParaRPr lang="en-US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Gill Sans MT" charset="0"/>
              </a:rPr>
              <a:t>Easy to program, but painfully slow (why?)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5400000">
            <a:off x="456407" y="4144169"/>
            <a:ext cx="27432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2969419" y="4144169"/>
            <a:ext cx="2743200" cy="1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5563394" y="4144169"/>
            <a:ext cx="2743200" cy="15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sp>
        <p:nvSpPr>
          <p:cNvPr id="133126" name="Rectangle 7"/>
          <p:cNvSpPr txBox="1">
            <a:spLocks noChangeArrowheads="1"/>
          </p:cNvSpPr>
          <p:nvPr/>
        </p:nvSpPr>
        <p:spPr bwMode="auto">
          <a:xfrm>
            <a:off x="990600" y="2259013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FFFFFF"/>
                </a:solidFill>
                <a:latin typeface="Calibri" charset="0"/>
                <a:cs typeface="Arial" charset="0"/>
              </a:rPr>
              <a:t>Client 1</a:t>
            </a:r>
          </a:p>
        </p:txBody>
      </p:sp>
      <p:sp>
        <p:nvSpPr>
          <p:cNvPr id="133127" name="TextBox 8"/>
          <p:cNvSpPr txBox="1">
            <a:spLocks noChangeArrowheads="1"/>
          </p:cNvSpPr>
          <p:nvPr/>
        </p:nvSpPr>
        <p:spPr bwMode="auto">
          <a:xfrm>
            <a:off x="6096000" y="2259013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BBE0E3"/>
                </a:solidFill>
                <a:latin typeface="Calibri" charset="0"/>
                <a:cs typeface="Arial" charset="0"/>
              </a:rPr>
              <a:t>Client 2</a:t>
            </a:r>
          </a:p>
        </p:txBody>
      </p:sp>
      <p:sp>
        <p:nvSpPr>
          <p:cNvPr id="133128" name="TextBox 9"/>
          <p:cNvSpPr txBox="1">
            <a:spLocks noChangeArrowheads="1"/>
          </p:cNvSpPr>
          <p:nvPr/>
        </p:nvSpPr>
        <p:spPr bwMode="auto">
          <a:xfrm>
            <a:off x="3429000" y="223996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FFFF00"/>
                </a:solidFill>
                <a:latin typeface="Calibri" charset="0"/>
                <a:cs typeface="Arial" charset="0"/>
              </a:rPr>
              <a:t>WS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798638" y="2743200"/>
            <a:ext cx="2503487" cy="304800"/>
            <a:chOff x="1798320" y="2743200"/>
            <a:chExt cx="2503342" cy="304688"/>
          </a:xfrm>
        </p:grpSpPr>
        <p:cxnSp>
          <p:nvCxnSpPr>
            <p:cNvPr id="133155" name="Straight Arrow Connector 11"/>
            <p:cNvCxnSpPr>
              <a:cxnSpLocks noChangeShapeType="1"/>
            </p:cNvCxnSpPr>
            <p:nvPr/>
          </p:nvCxnSpPr>
          <p:spPr bwMode="auto">
            <a:xfrm rot="5400000" flipV="1">
              <a:off x="2924973" y="1671199"/>
              <a:ext cx="280518" cy="2472860"/>
            </a:xfrm>
            <a:prstGeom prst="straightConnector1">
              <a:avLst/>
            </a:prstGeom>
            <a:noFill/>
            <a:ln w="57150">
              <a:solidFill>
                <a:srgbClr val="FFFF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156" name="Oval 23"/>
            <p:cNvSpPr>
              <a:spLocks noChangeArrowheads="1"/>
            </p:cNvSpPr>
            <p:nvPr/>
          </p:nvSpPr>
          <p:spPr bwMode="auto">
            <a:xfrm>
              <a:off x="1798320" y="2743200"/>
              <a:ext cx="76200" cy="762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297363" y="2849563"/>
            <a:ext cx="1920875" cy="369887"/>
            <a:chOff x="4297680" y="2849880"/>
            <a:chExt cx="1920240" cy="369332"/>
          </a:xfrm>
        </p:grpSpPr>
        <p:sp>
          <p:nvSpPr>
            <p:cNvPr id="133153" name="TextBox 21"/>
            <p:cNvSpPr txBox="1">
              <a:spLocks noChangeArrowheads="1"/>
            </p:cNvSpPr>
            <p:nvPr/>
          </p:nvSpPr>
          <p:spPr bwMode="auto">
            <a:xfrm>
              <a:off x="4389120" y="284988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R1 arrives</a:t>
              </a:r>
            </a:p>
          </p:txBody>
        </p:sp>
        <p:sp>
          <p:nvSpPr>
            <p:cNvPr id="133154" name="Oval 24"/>
            <p:cNvSpPr>
              <a:spLocks noChangeArrowheads="1"/>
            </p:cNvSpPr>
            <p:nvPr/>
          </p:nvSpPr>
          <p:spPr bwMode="auto">
            <a:xfrm>
              <a:off x="4297680" y="301752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297363" y="3167063"/>
            <a:ext cx="1920875" cy="368300"/>
            <a:chOff x="4297680" y="3166348"/>
            <a:chExt cx="1920240" cy="369332"/>
          </a:xfrm>
        </p:grpSpPr>
        <p:sp>
          <p:nvSpPr>
            <p:cNvPr id="133151" name="TextBox 22"/>
            <p:cNvSpPr txBox="1">
              <a:spLocks noChangeArrowheads="1"/>
            </p:cNvSpPr>
            <p:nvPr/>
          </p:nvSpPr>
          <p:spPr bwMode="auto">
            <a:xfrm>
              <a:off x="4389120" y="3166348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Receive R1</a:t>
              </a:r>
            </a:p>
          </p:txBody>
        </p:sp>
        <p:sp>
          <p:nvSpPr>
            <p:cNvPr id="133152" name="Oval 25"/>
            <p:cNvSpPr>
              <a:spLocks noChangeArrowheads="1"/>
            </p:cNvSpPr>
            <p:nvPr/>
          </p:nvSpPr>
          <p:spPr bwMode="auto">
            <a:xfrm>
              <a:off x="4297680" y="3302266"/>
              <a:ext cx="76200" cy="81015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452688" y="3792538"/>
            <a:ext cx="1920875" cy="369887"/>
            <a:chOff x="2452055" y="3792974"/>
            <a:chExt cx="1921825" cy="369332"/>
          </a:xfrm>
        </p:grpSpPr>
        <p:sp>
          <p:nvSpPr>
            <p:cNvPr id="133149" name="Oval 28"/>
            <p:cNvSpPr>
              <a:spLocks noChangeArrowheads="1"/>
            </p:cNvSpPr>
            <p:nvPr/>
          </p:nvSpPr>
          <p:spPr bwMode="auto">
            <a:xfrm>
              <a:off x="4297680" y="396240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50" name="TextBox 30"/>
            <p:cNvSpPr txBox="1">
              <a:spLocks noChangeArrowheads="1"/>
            </p:cNvSpPr>
            <p:nvPr/>
          </p:nvSpPr>
          <p:spPr bwMode="auto">
            <a:xfrm>
              <a:off x="2452055" y="3792974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R2 arrives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468563" y="3473450"/>
            <a:ext cx="1905000" cy="368300"/>
            <a:chOff x="2468880" y="3472934"/>
            <a:chExt cx="1905000" cy="369332"/>
          </a:xfrm>
        </p:grpSpPr>
        <p:sp>
          <p:nvSpPr>
            <p:cNvPr id="133147" name="TextBox 29"/>
            <p:cNvSpPr txBox="1">
              <a:spLocks noChangeArrowheads="1"/>
            </p:cNvSpPr>
            <p:nvPr/>
          </p:nvSpPr>
          <p:spPr bwMode="auto">
            <a:xfrm>
              <a:off x="2468880" y="3472934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Disk request 1a</a:t>
              </a:r>
            </a:p>
          </p:txBody>
        </p:sp>
        <p:sp>
          <p:nvSpPr>
            <p:cNvPr id="133148" name="Oval 33"/>
            <p:cNvSpPr>
              <a:spLocks noChangeArrowheads="1"/>
            </p:cNvSpPr>
            <p:nvPr/>
          </p:nvSpPr>
          <p:spPr bwMode="auto">
            <a:xfrm>
              <a:off x="4297680" y="362712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4297363" y="4098925"/>
            <a:ext cx="1920875" cy="369888"/>
            <a:chOff x="4297680" y="4099560"/>
            <a:chExt cx="1920240" cy="369332"/>
          </a:xfrm>
        </p:grpSpPr>
        <p:sp>
          <p:nvSpPr>
            <p:cNvPr id="133145" name="TextBox 38"/>
            <p:cNvSpPr txBox="1">
              <a:spLocks noChangeArrowheads="1"/>
            </p:cNvSpPr>
            <p:nvPr/>
          </p:nvSpPr>
          <p:spPr bwMode="auto">
            <a:xfrm>
              <a:off x="4389120" y="409956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1a completes</a:t>
              </a:r>
            </a:p>
          </p:txBody>
        </p:sp>
        <p:sp>
          <p:nvSpPr>
            <p:cNvPr id="133146" name="Oval 39"/>
            <p:cNvSpPr>
              <a:spLocks noChangeArrowheads="1"/>
            </p:cNvSpPr>
            <p:nvPr/>
          </p:nvSpPr>
          <p:spPr bwMode="auto">
            <a:xfrm>
              <a:off x="4297680" y="4240292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4297363" y="4403725"/>
            <a:ext cx="1920875" cy="369888"/>
            <a:chOff x="4297680" y="4404360"/>
            <a:chExt cx="1920240" cy="369332"/>
          </a:xfrm>
        </p:grpSpPr>
        <p:sp>
          <p:nvSpPr>
            <p:cNvPr id="133143" name="TextBox 40"/>
            <p:cNvSpPr txBox="1">
              <a:spLocks noChangeArrowheads="1"/>
            </p:cNvSpPr>
            <p:nvPr/>
          </p:nvSpPr>
          <p:spPr bwMode="auto">
            <a:xfrm>
              <a:off x="4389120" y="440436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R1 completes</a:t>
              </a:r>
            </a:p>
          </p:txBody>
        </p:sp>
        <p:sp>
          <p:nvSpPr>
            <p:cNvPr id="133144" name="Oval 41"/>
            <p:cNvSpPr>
              <a:spLocks noChangeArrowheads="1"/>
            </p:cNvSpPr>
            <p:nvPr/>
          </p:nvSpPr>
          <p:spPr bwMode="auto">
            <a:xfrm>
              <a:off x="4297680" y="4545092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10800000" flipV="1">
            <a:off x="1828800" y="4567238"/>
            <a:ext cx="2468563" cy="271462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297363" y="4721225"/>
            <a:ext cx="1920875" cy="368300"/>
            <a:chOff x="4297680" y="4720828"/>
            <a:chExt cx="1920240" cy="369332"/>
          </a:xfrm>
        </p:grpSpPr>
        <p:sp>
          <p:nvSpPr>
            <p:cNvPr id="133141" name="TextBox 45"/>
            <p:cNvSpPr txBox="1">
              <a:spLocks noChangeArrowheads="1"/>
            </p:cNvSpPr>
            <p:nvPr/>
          </p:nvSpPr>
          <p:spPr bwMode="auto">
            <a:xfrm>
              <a:off x="4389120" y="4720828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Receive R2</a:t>
              </a:r>
            </a:p>
          </p:txBody>
        </p:sp>
        <p:sp>
          <p:nvSpPr>
            <p:cNvPr id="133142" name="Oval 46"/>
            <p:cNvSpPr>
              <a:spLocks noChangeArrowheads="1"/>
            </p:cNvSpPr>
            <p:nvPr/>
          </p:nvSpPr>
          <p:spPr bwMode="auto">
            <a:xfrm>
              <a:off x="4297680" y="486156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4362450" y="2747963"/>
            <a:ext cx="2619375" cy="1225550"/>
            <a:chOff x="4362722" y="2748260"/>
            <a:chExt cx="2618786" cy="1225299"/>
          </a:xfrm>
        </p:grpSpPr>
        <p:cxnSp>
          <p:nvCxnSpPr>
            <p:cNvPr id="133139" name="Straight Arrow Connector 26"/>
            <p:cNvCxnSpPr>
              <a:cxnSpLocks noChangeShapeType="1"/>
            </p:cNvCxnSpPr>
            <p:nvPr/>
          </p:nvCxnSpPr>
          <p:spPr bwMode="auto">
            <a:xfrm rot="5400000">
              <a:off x="5045368" y="2084724"/>
              <a:ext cx="1206189" cy="2571481"/>
            </a:xfrm>
            <a:prstGeom prst="straightConnector1">
              <a:avLst/>
            </a:prstGeom>
            <a:noFill/>
            <a:ln w="57150">
              <a:solidFill>
                <a:srgbClr val="BBE0E3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140" name="Oval 54"/>
            <p:cNvSpPr>
              <a:spLocks noChangeArrowheads="1"/>
            </p:cNvSpPr>
            <p:nvPr/>
          </p:nvSpPr>
          <p:spPr bwMode="auto">
            <a:xfrm>
              <a:off x="6905308" y="274826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10"/>
          <p:cNvSpPr>
            <a:spLocks noChangeArrowheads="1"/>
          </p:cNvSpPr>
          <p:nvPr/>
        </p:nvSpPr>
        <p:spPr bwMode="auto">
          <a:xfrm>
            <a:off x="993775" y="4162425"/>
            <a:ext cx="7083425" cy="1563688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83970" name="AutoShape 10"/>
          <p:cNvSpPr>
            <a:spLocks noChangeArrowheads="1"/>
          </p:cNvSpPr>
          <p:nvPr/>
        </p:nvSpPr>
        <p:spPr bwMode="auto">
          <a:xfrm>
            <a:off x="990600" y="2590800"/>
            <a:ext cx="7083425" cy="1563688"/>
          </a:xfrm>
          <a:prstGeom prst="flowChartProcess">
            <a:avLst/>
          </a:prstGeom>
          <a:solidFill>
            <a:srgbClr val="A6A6A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839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 thread: closer look</a:t>
            </a:r>
          </a:p>
        </p:txBody>
      </p:sp>
      <p:grpSp>
        <p:nvGrpSpPr>
          <p:cNvPr id="83972" name="Group 3"/>
          <p:cNvGrpSpPr>
            <a:grpSpLocks/>
          </p:cNvGrpSpPr>
          <p:nvPr/>
        </p:nvGrpSpPr>
        <p:grpSpPr bwMode="auto">
          <a:xfrm>
            <a:off x="3970338" y="1608138"/>
            <a:ext cx="914400" cy="914400"/>
            <a:chOff x="3689" y="1658"/>
            <a:chExt cx="576" cy="576"/>
          </a:xfrm>
        </p:grpSpPr>
        <p:grpSp>
          <p:nvGrpSpPr>
            <p:cNvPr id="84004" name="Group 4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30" name="Oval 5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AutoShape 6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371600" y="2982913"/>
            <a:ext cx="1447800" cy="428625"/>
          </a:xfrm>
          <a:prstGeom prst="rect">
            <a:avLst/>
          </a:prstGeom>
          <a:solidFill>
            <a:srgbClr val="618FFD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User TCB</a:t>
            </a:r>
          </a:p>
        </p:txBody>
      </p:sp>
      <p:grpSp>
        <p:nvGrpSpPr>
          <p:cNvPr id="83974" name="Group 1"/>
          <p:cNvGrpSpPr>
            <a:grpSpLocks/>
          </p:cNvGrpSpPr>
          <p:nvPr/>
        </p:nvGrpSpPr>
        <p:grpSpPr bwMode="auto">
          <a:xfrm>
            <a:off x="3179763" y="2754313"/>
            <a:ext cx="1239837" cy="1301750"/>
            <a:chOff x="6210300" y="3125981"/>
            <a:chExt cx="723900" cy="760219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6210300" y="3414308"/>
              <a:ext cx="723900" cy="471892"/>
            </a:xfrm>
            <a:prstGeom prst="rect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4001" name="Rectangle 15"/>
            <p:cNvSpPr>
              <a:spLocks noChangeArrowheads="1"/>
            </p:cNvSpPr>
            <p:nvPr/>
          </p:nvSpPr>
          <p:spPr bwMode="auto">
            <a:xfrm>
              <a:off x="6210300" y="3125981"/>
              <a:ext cx="723900" cy="1444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0xdeadbeef</a:t>
              </a:r>
              <a:endParaRPr lang="en-US" sz="3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>
              <a:off x="6515246" y="3663697"/>
              <a:ext cx="120496" cy="214159"/>
            </a:xfrm>
            <a:prstGeom prst="upArrow">
              <a:avLst>
                <a:gd name="adj1" fmla="val 50000"/>
                <a:gd name="adj2" fmla="val 44408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4" name="Rectangle 20" descr="Dark upward diagonal"/>
            <p:cNvSpPr>
              <a:spLocks noChangeArrowheads="1"/>
            </p:cNvSpPr>
            <p:nvPr/>
          </p:nvSpPr>
          <p:spPr bwMode="auto">
            <a:xfrm>
              <a:off x="6210300" y="3270608"/>
              <a:ext cx="723900" cy="144627"/>
            </a:xfrm>
            <a:prstGeom prst="rect">
              <a:avLst/>
            </a:prstGeom>
            <a:pattFill prst="dkUpDiag">
              <a:fgClr>
                <a:srgbClr val="99CCFF"/>
              </a:fgClr>
              <a:bgClr>
                <a:srgbClr val="475E76"/>
              </a:bgClr>
            </a:patt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83975" name="Rectangle 17"/>
          <p:cNvSpPr>
            <a:spLocks noChangeArrowheads="1"/>
          </p:cNvSpPr>
          <p:nvPr/>
        </p:nvSpPr>
        <p:spPr bwMode="auto">
          <a:xfrm>
            <a:off x="3124200" y="3305175"/>
            <a:ext cx="135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rgbClr val="000000"/>
                </a:solidFill>
                <a:cs typeface="Arial" charset="0"/>
              </a:rPr>
              <a:t>user stack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83976" name="AutoShape 13"/>
          <p:cNvCxnSpPr>
            <a:cxnSpLocks noChangeShapeType="1"/>
            <a:stCxn id="35" idx="3"/>
            <a:endCxn id="38" idx="1"/>
          </p:cNvCxnSpPr>
          <p:nvPr/>
        </p:nvCxnSpPr>
        <p:spPr bwMode="auto">
          <a:xfrm>
            <a:off x="2819400" y="3197225"/>
            <a:ext cx="360363" cy="45402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371600" y="4687888"/>
            <a:ext cx="1447800" cy="428625"/>
          </a:xfrm>
          <a:prstGeom prst="rect">
            <a:avLst/>
          </a:prstGeom>
          <a:solidFill>
            <a:srgbClr val="618FFD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Kernel TCB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179763" y="4887913"/>
            <a:ext cx="1239837" cy="762000"/>
          </a:xfrm>
          <a:prstGeom prst="rect">
            <a:avLst/>
          </a:prstGeom>
          <a:solidFill>
            <a:srgbClr val="618FFD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83979" name="Rectangle 17"/>
          <p:cNvSpPr>
            <a:spLocks noChangeArrowheads="1"/>
          </p:cNvSpPr>
          <p:nvPr/>
        </p:nvSpPr>
        <p:spPr bwMode="auto">
          <a:xfrm>
            <a:off x="3392488" y="4849813"/>
            <a:ext cx="814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Arial" charset="0"/>
              </a:rPr>
              <a:t>kernel</a:t>
            </a:r>
          </a:p>
          <a:p>
            <a:pPr algn="ctr" defTabSz="914400"/>
            <a:r>
              <a:rPr lang="en-US" sz="1800">
                <a:solidFill>
                  <a:srgbClr val="000000"/>
                </a:solidFill>
                <a:cs typeface="Arial" charset="0"/>
              </a:rPr>
              <a:t>stack</a:t>
            </a: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3733800" y="5418138"/>
            <a:ext cx="131763" cy="231775"/>
          </a:xfrm>
          <a:prstGeom prst="upArrow">
            <a:avLst>
              <a:gd name="adj1" fmla="val 50000"/>
              <a:gd name="adj2" fmla="val 44408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46" name="Rectangle 20" descr="Dark upward diagonal"/>
          <p:cNvSpPr>
            <a:spLocks noChangeArrowheads="1"/>
          </p:cNvSpPr>
          <p:nvPr/>
        </p:nvSpPr>
        <p:spPr bwMode="auto">
          <a:xfrm>
            <a:off x="3179763" y="4640263"/>
            <a:ext cx="1239837" cy="247650"/>
          </a:xfrm>
          <a:prstGeom prst="rect">
            <a:avLst/>
          </a:prstGeom>
          <a:pattFill prst="dkUpDiag">
            <a:fgClr>
              <a:srgbClr val="99CCFF"/>
            </a:fgClr>
            <a:bgClr>
              <a:srgbClr val="475E76"/>
            </a:bgClr>
          </a:patt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83982" name="AutoShape 13"/>
          <p:cNvCxnSpPr>
            <a:cxnSpLocks noChangeShapeType="1"/>
            <a:stCxn id="26" idx="3"/>
            <a:endCxn id="33" idx="1"/>
          </p:cNvCxnSpPr>
          <p:nvPr/>
        </p:nvCxnSpPr>
        <p:spPr bwMode="auto">
          <a:xfrm>
            <a:off x="2819400" y="4902200"/>
            <a:ext cx="360363" cy="366713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83" name="Straight Connector 10"/>
          <p:cNvCxnSpPr>
            <a:cxnSpLocks noChangeShapeType="1"/>
          </p:cNvCxnSpPr>
          <p:nvPr/>
        </p:nvCxnSpPr>
        <p:spPr bwMode="auto">
          <a:xfrm>
            <a:off x="2095500" y="3411538"/>
            <a:ext cx="0" cy="127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1371600" y="5116513"/>
            <a:ext cx="1447800" cy="428625"/>
          </a:xfrm>
          <a:prstGeom prst="rect">
            <a:avLst/>
          </a:prstGeom>
          <a:solidFill>
            <a:srgbClr val="618FFD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saved context</a:t>
            </a: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4876800" y="3059113"/>
            <a:ext cx="2971800" cy="22860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cxnSp>
        <p:nvCxnSpPr>
          <p:cNvPr id="83986" name="Straight Connector 50"/>
          <p:cNvCxnSpPr>
            <a:cxnSpLocks noChangeShapeType="1"/>
          </p:cNvCxnSpPr>
          <p:nvPr/>
        </p:nvCxnSpPr>
        <p:spPr bwMode="auto">
          <a:xfrm>
            <a:off x="990600" y="416242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7" name="Rectangle 17"/>
          <p:cNvSpPr>
            <a:spLocks noChangeArrowheads="1"/>
          </p:cNvSpPr>
          <p:nvPr/>
        </p:nvSpPr>
        <p:spPr bwMode="auto">
          <a:xfrm>
            <a:off x="4876800" y="3059113"/>
            <a:ext cx="2362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2000" b="1">
                <a:solidFill>
                  <a:srgbClr val="000000"/>
                </a:solidFill>
                <a:cs typeface="Arial" charset="0"/>
              </a:rPr>
              <a:t>thread library</a:t>
            </a:r>
          </a:p>
          <a:p>
            <a:pPr defTabSz="914400"/>
            <a:r>
              <a:rPr lang="en-US" sz="1800">
                <a:solidFill>
                  <a:srgbClr val="000000"/>
                </a:solidFill>
                <a:cs typeface="Arial" charset="0"/>
              </a:rPr>
              <a:t>threads, mutexes, condition variables…</a:t>
            </a:r>
          </a:p>
        </p:txBody>
      </p:sp>
      <p:sp>
        <p:nvSpPr>
          <p:cNvPr id="83988" name="Rectangle 17"/>
          <p:cNvSpPr>
            <a:spLocks noChangeArrowheads="1"/>
          </p:cNvSpPr>
          <p:nvPr/>
        </p:nvSpPr>
        <p:spPr bwMode="auto">
          <a:xfrm>
            <a:off x="4876800" y="4248150"/>
            <a:ext cx="327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2000" b="1">
                <a:solidFill>
                  <a:srgbClr val="000000"/>
                </a:solidFill>
                <a:cs typeface="Arial" charset="0"/>
              </a:rPr>
              <a:t>kernel thread support</a:t>
            </a:r>
          </a:p>
          <a:p>
            <a:pPr defTabSz="914400"/>
            <a:r>
              <a:rPr lang="en-US" sz="1800">
                <a:solidFill>
                  <a:srgbClr val="000000"/>
                </a:solidFill>
                <a:cs typeface="Arial" charset="0"/>
              </a:rPr>
              <a:t>raw “vessels”, e.g., Linux CLONE_THREAD+”</a:t>
            </a:r>
            <a:r>
              <a:rPr lang="en-US" altLang="ja-JP" sz="1800">
                <a:solidFill>
                  <a:srgbClr val="000000"/>
                </a:solidFill>
                <a:cs typeface="Arial" charset="0"/>
              </a:rPr>
              <a:t>futex</a:t>
            </a:r>
            <a:r>
              <a:rPr lang="en-US" sz="1800">
                <a:solidFill>
                  <a:srgbClr val="000000"/>
                </a:solidFill>
                <a:cs typeface="Arial" charset="0"/>
              </a:rPr>
              <a:t>”</a:t>
            </a: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83989" name="Straight Connector 53"/>
          <p:cNvCxnSpPr>
            <a:cxnSpLocks noChangeShapeType="1"/>
          </p:cNvCxnSpPr>
          <p:nvPr/>
        </p:nvCxnSpPr>
        <p:spPr bwMode="auto">
          <a:xfrm>
            <a:off x="4876800" y="3059113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90" name="Straight Connector 292"/>
          <p:cNvCxnSpPr>
            <a:cxnSpLocks noChangeShapeType="1"/>
          </p:cNvCxnSpPr>
          <p:nvPr/>
        </p:nvCxnSpPr>
        <p:spPr bwMode="auto">
          <a:xfrm flipH="1" flipV="1">
            <a:off x="6172200" y="2362200"/>
            <a:ext cx="152400" cy="6905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1" name="Rectangle 302"/>
          <p:cNvSpPr>
            <a:spLocks noChangeArrowheads="1"/>
          </p:cNvSpPr>
          <p:nvPr/>
        </p:nvSpPr>
        <p:spPr bwMode="auto">
          <a:xfrm>
            <a:off x="5222875" y="1436688"/>
            <a:ext cx="17748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thread API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e.g., pthreads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or Java threads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>
              <a:solidFill>
                <a:srgbClr val="003367"/>
              </a:solidFill>
            </a:endParaRPr>
          </a:p>
        </p:txBody>
      </p:sp>
      <p:sp>
        <p:nvSpPr>
          <p:cNvPr id="83992" name="Rectangle 302"/>
          <p:cNvSpPr>
            <a:spLocks noChangeArrowheads="1"/>
          </p:cNvSpPr>
          <p:nvPr/>
        </p:nvSpPr>
        <p:spPr bwMode="auto">
          <a:xfrm>
            <a:off x="7302500" y="1447800"/>
            <a:ext cx="1828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kernel interface for thread libs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(not for users)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>
              <a:solidFill>
                <a:srgbClr val="003367"/>
              </a:solidFill>
            </a:endParaRPr>
          </a:p>
        </p:txBody>
      </p:sp>
      <p:cxnSp>
        <p:nvCxnSpPr>
          <p:cNvPr id="83993" name="Straight Connector 292"/>
          <p:cNvCxnSpPr>
            <a:cxnSpLocks noChangeShapeType="1"/>
          </p:cNvCxnSpPr>
          <p:nvPr/>
        </p:nvCxnSpPr>
        <p:spPr bwMode="auto">
          <a:xfrm flipV="1">
            <a:off x="7010400" y="2362200"/>
            <a:ext cx="762000" cy="1828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4" name="Rectangle 302"/>
          <p:cNvSpPr>
            <a:spLocks noChangeArrowheads="1"/>
          </p:cNvSpPr>
          <p:nvPr/>
        </p:nvSpPr>
        <p:spPr bwMode="auto">
          <a:xfrm>
            <a:off x="304800" y="1524000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1-to-1 mapping of user threads to dedicated kernel supported “vessels”</a:t>
            </a:r>
          </a:p>
        </p:txBody>
      </p:sp>
      <p:cxnSp>
        <p:nvCxnSpPr>
          <p:cNvPr id="83995" name="Straight Connector 292"/>
          <p:cNvCxnSpPr>
            <a:cxnSpLocks noChangeShapeType="1"/>
            <a:stCxn id="35" idx="0"/>
          </p:cNvCxnSpPr>
          <p:nvPr/>
        </p:nvCxnSpPr>
        <p:spPr bwMode="auto">
          <a:xfrm flipH="1" flipV="1">
            <a:off x="1676400" y="2438400"/>
            <a:ext cx="419100" cy="544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6" name="Rectangle 302"/>
          <p:cNvSpPr>
            <a:spLocks noChangeArrowheads="1"/>
          </p:cNvSpPr>
          <p:nvPr/>
        </p:nvSpPr>
        <p:spPr bwMode="auto">
          <a:xfrm>
            <a:off x="4876800" y="5791200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Threads can enter the kernel (fault or trap) and block, so they need a k-stack.</a:t>
            </a:r>
            <a:endParaRPr lang="en-US" sz="2000">
              <a:solidFill>
                <a:srgbClr val="003367"/>
              </a:solidFill>
            </a:endParaRPr>
          </a:p>
        </p:txBody>
      </p:sp>
      <p:cxnSp>
        <p:nvCxnSpPr>
          <p:cNvPr id="83997" name="Straight Connector 292"/>
          <p:cNvCxnSpPr>
            <a:cxnSpLocks noChangeShapeType="1"/>
          </p:cNvCxnSpPr>
          <p:nvPr/>
        </p:nvCxnSpPr>
        <p:spPr bwMode="auto">
          <a:xfrm>
            <a:off x="4419600" y="5257800"/>
            <a:ext cx="609600" cy="922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8" name="Rectangle 302"/>
          <p:cNvSpPr>
            <a:spLocks noChangeArrowheads="1"/>
          </p:cNvSpPr>
          <p:nvPr/>
        </p:nvSpPr>
        <p:spPr bwMode="auto">
          <a:xfrm>
            <a:off x="304800" y="5791200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(Some older user-level “green” thread libraries may multiplex multiple user threads over each “vessel”.)</a:t>
            </a:r>
            <a:endParaRPr lang="en-US" sz="2000">
              <a:solidFill>
                <a:srgbClr val="003367"/>
              </a:solidFill>
            </a:endParaRPr>
          </a:p>
        </p:txBody>
      </p:sp>
      <p:sp>
        <p:nvSpPr>
          <p:cNvPr id="83999" name="Rectangle 302"/>
          <p:cNvSpPr>
            <a:spLocks noChangeArrowheads="1"/>
          </p:cNvSpPr>
          <p:nvPr/>
        </p:nvSpPr>
        <p:spPr bwMode="auto">
          <a:xfrm>
            <a:off x="6553200" y="3849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rgbClr val="003367"/>
                </a:solidFill>
              </a:rPr>
              <a:t>PG-13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7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2"/>
          <p:cNvSpPr>
            <a:spLocks noGrp="1"/>
          </p:cNvSpPr>
          <p:nvPr>
            <p:ph type="title"/>
          </p:nvPr>
        </p:nvSpPr>
        <p:spPr>
          <a:xfrm>
            <a:off x="457200" y="-182563"/>
            <a:ext cx="8226425" cy="1554163"/>
          </a:xfrm>
        </p:spPr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Kernel-based vs. user-level threads</a:t>
            </a:r>
            <a:br>
              <a:rPr lang="en-US" sz="36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Take 2</a:t>
            </a:r>
            <a:endParaRPr lang="en-US" sz="36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8786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111625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A thread system schedules threads over a pool of “logical cores”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or “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vessels” for threads to run in.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The kernel provides the vessels: they are either classic processes or “lightweight” processes, e.g., via CLONE_THREAD.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ernel scheduler schedules/multiplexes vessels on core slots: </a:t>
            </a:r>
          </a:p>
          <a:p>
            <a:pPr lvl="1"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elect at most one vessel to occupy each core slot at any given time.</a:t>
            </a:r>
          </a:p>
          <a:p>
            <a:pPr lvl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Each vessel occupies at most one core slot at any given time.</a:t>
            </a:r>
          </a:p>
          <a:p>
            <a:pPr lvl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Vessels have k-stacks and can block independently in the kernel.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A “kernel-based thread system”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maintains a stable 1-1 mapping of threads to dedicated vessels.</a:t>
            </a:r>
          </a:p>
          <a:p>
            <a:pPr lvl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There is no user-level thread scheduler, since the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mapping is </a:t>
            </a: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stable.</a:t>
            </a:r>
          </a:p>
          <a:p>
            <a:pPr lvl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For simplicity we just call each (thread, vessel) pair a “thread”.</a:t>
            </a:r>
          </a:p>
          <a:p>
            <a:pPr>
              <a:defRPr/>
            </a:pPr>
            <a:r>
              <a:rPr lang="en-US" sz="1000" dirty="0" smtClean="0">
                <a:latin typeface="Arial" charset="0"/>
                <a:ea typeface="ＭＳ Ｐゴシック" charset="0"/>
                <a:cs typeface="Arial" charset="0"/>
              </a:rPr>
              <a:t>A thread library can always choose to multiplex N threads over M vessels.  It used to be necessary but it’s not anymore.  It causes problems with I/O because the threads cannot block independently in the kernel and the kernel does not know about the threads.  There might still be performance-related reasons to do it in some scenarios but we </a:t>
            </a:r>
            <a:r>
              <a:rPr lang="en-US" sz="1050" dirty="0" smtClean="0">
                <a:latin typeface="Arial" charset="0"/>
                <a:ea typeface="ＭＳ Ｐゴシック" charset="0"/>
                <a:cs typeface="Arial" charset="0"/>
              </a:rPr>
              <a:t>IGNORE THAT CASE </a:t>
            </a:r>
            <a:r>
              <a:rPr lang="en-US" sz="1000" dirty="0" smtClean="0">
                <a:latin typeface="Arial" charset="0"/>
                <a:ea typeface="ＭＳ Ｐゴシック" charset="0"/>
                <a:cs typeface="Arial" charset="0"/>
              </a:rPr>
              <a:t>from now on.</a:t>
            </a:r>
          </a:p>
          <a:p>
            <a:pPr>
              <a:defRPr/>
            </a:pP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1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Thread models illustrated</a:t>
            </a:r>
          </a:p>
        </p:txBody>
      </p:sp>
      <p:sp>
        <p:nvSpPr>
          <p:cNvPr id="86018" name="AutoShape 4"/>
          <p:cNvSpPr>
            <a:spLocks noChangeArrowheads="1"/>
          </p:cNvSpPr>
          <p:nvPr/>
        </p:nvSpPr>
        <p:spPr bwMode="auto">
          <a:xfrm>
            <a:off x="4014788" y="3489325"/>
            <a:ext cx="1593850" cy="650875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019" name="AutoShape 5"/>
          <p:cNvSpPr>
            <a:spLocks noChangeArrowheads="1"/>
          </p:cNvSpPr>
          <p:nvPr/>
        </p:nvSpPr>
        <p:spPr bwMode="auto">
          <a:xfrm>
            <a:off x="4333875" y="2628900"/>
            <a:ext cx="954088" cy="160338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020" name="AutoShape 6"/>
          <p:cNvSpPr>
            <a:spLocks noChangeArrowheads="1"/>
          </p:cNvSpPr>
          <p:nvPr/>
        </p:nvSpPr>
        <p:spPr bwMode="auto">
          <a:xfrm>
            <a:off x="4333875" y="1417638"/>
            <a:ext cx="954088" cy="274637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6021" name="AutoShape 7"/>
          <p:cNvSpPr>
            <a:spLocks noChangeArrowheads="1"/>
          </p:cNvSpPr>
          <p:nvPr/>
        </p:nvSpPr>
        <p:spPr bwMode="auto">
          <a:xfrm>
            <a:off x="4333875" y="1692275"/>
            <a:ext cx="954088" cy="163513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data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6022" name="AutoShape 8"/>
          <p:cNvSpPr>
            <a:spLocks noChangeArrowheads="1"/>
          </p:cNvSpPr>
          <p:nvPr/>
        </p:nvSpPr>
        <p:spPr bwMode="auto">
          <a:xfrm>
            <a:off x="4333875" y="1855788"/>
            <a:ext cx="954088" cy="274637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023" name="AutoShape 9"/>
          <p:cNvSpPr>
            <a:spLocks noChangeArrowheads="1"/>
          </p:cNvSpPr>
          <p:nvPr/>
        </p:nvSpPr>
        <p:spPr bwMode="auto">
          <a:xfrm>
            <a:off x="4333875" y="2130425"/>
            <a:ext cx="954088" cy="53975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6024" name="AutoShape 10"/>
          <p:cNvSpPr>
            <a:spLocks noChangeArrowheads="1"/>
          </p:cNvSpPr>
          <p:nvPr/>
        </p:nvSpPr>
        <p:spPr bwMode="auto">
          <a:xfrm>
            <a:off x="4333875" y="2184400"/>
            <a:ext cx="954088" cy="274638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6025" name="AutoShape 11"/>
          <p:cNvSpPr>
            <a:spLocks noChangeArrowheads="1"/>
          </p:cNvSpPr>
          <p:nvPr/>
        </p:nvSpPr>
        <p:spPr bwMode="auto">
          <a:xfrm>
            <a:off x="4333875" y="2459038"/>
            <a:ext cx="954088" cy="1651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6026" name="AutoShape 12"/>
          <p:cNvSpPr>
            <a:spLocks noChangeArrowheads="1"/>
          </p:cNvSpPr>
          <p:nvPr/>
        </p:nvSpPr>
        <p:spPr bwMode="auto">
          <a:xfrm>
            <a:off x="4333875" y="1692275"/>
            <a:ext cx="954088" cy="163513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86027" name="Group 13"/>
          <p:cNvGrpSpPr>
            <a:grpSpLocks/>
          </p:cNvGrpSpPr>
          <p:nvPr/>
        </p:nvGrpSpPr>
        <p:grpSpPr bwMode="auto">
          <a:xfrm>
            <a:off x="4143375" y="3587750"/>
            <a:ext cx="400050" cy="400050"/>
            <a:chOff x="3689" y="1658"/>
            <a:chExt cx="576" cy="576"/>
          </a:xfrm>
        </p:grpSpPr>
        <p:grpSp>
          <p:nvGrpSpPr>
            <p:cNvPr id="86103" name="Group 14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86105" name="Oval 15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106" name="AutoShape 16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104" name="AutoShape 17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028" name="Group 18"/>
          <p:cNvGrpSpPr>
            <a:grpSpLocks/>
          </p:cNvGrpSpPr>
          <p:nvPr/>
        </p:nvGrpSpPr>
        <p:grpSpPr bwMode="auto">
          <a:xfrm>
            <a:off x="4611688" y="3587750"/>
            <a:ext cx="404812" cy="404813"/>
            <a:chOff x="4480" y="2017"/>
            <a:chExt cx="576" cy="576"/>
          </a:xfrm>
        </p:grpSpPr>
        <p:sp>
          <p:nvSpPr>
            <p:cNvPr id="86100" name="Oval 19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101" name="AutoShape 20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102" name="AutoShape 21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029" name="Group 22"/>
          <p:cNvGrpSpPr>
            <a:grpSpLocks/>
          </p:cNvGrpSpPr>
          <p:nvPr/>
        </p:nvGrpSpPr>
        <p:grpSpPr bwMode="auto">
          <a:xfrm>
            <a:off x="5086350" y="3587750"/>
            <a:ext cx="404813" cy="404813"/>
            <a:chOff x="4784" y="2819"/>
            <a:chExt cx="255" cy="255"/>
          </a:xfrm>
        </p:grpSpPr>
        <p:sp>
          <p:nvSpPr>
            <p:cNvPr id="86097" name="Oval 23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98" name="AutoShape 24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99" name="AutoShape 25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030" name="Group 26"/>
          <p:cNvGrpSpPr>
            <a:grpSpLocks/>
          </p:cNvGrpSpPr>
          <p:nvPr/>
        </p:nvGrpSpPr>
        <p:grpSpPr bwMode="auto">
          <a:xfrm>
            <a:off x="4794250" y="1749425"/>
            <a:ext cx="400050" cy="400050"/>
            <a:chOff x="3689" y="1658"/>
            <a:chExt cx="576" cy="576"/>
          </a:xfrm>
        </p:grpSpPr>
        <p:grpSp>
          <p:nvGrpSpPr>
            <p:cNvPr id="86093" name="Group 27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86095" name="Oval 28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096" name="AutoShape 29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094" name="AutoShape 30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031" name="Group 31"/>
          <p:cNvGrpSpPr>
            <a:grpSpLocks/>
          </p:cNvGrpSpPr>
          <p:nvPr/>
        </p:nvGrpSpPr>
        <p:grpSpPr bwMode="auto">
          <a:xfrm>
            <a:off x="4398963" y="1962150"/>
            <a:ext cx="404812" cy="404813"/>
            <a:chOff x="4480" y="2017"/>
            <a:chExt cx="576" cy="576"/>
          </a:xfrm>
        </p:grpSpPr>
        <p:sp>
          <p:nvSpPr>
            <p:cNvPr id="86090" name="Oval 32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91" name="AutoShape 33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92" name="AutoShape 34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032" name="Group 35"/>
          <p:cNvGrpSpPr>
            <a:grpSpLocks/>
          </p:cNvGrpSpPr>
          <p:nvPr/>
        </p:nvGrpSpPr>
        <p:grpSpPr bwMode="auto">
          <a:xfrm>
            <a:off x="4822825" y="2217738"/>
            <a:ext cx="404813" cy="404812"/>
            <a:chOff x="4784" y="2819"/>
            <a:chExt cx="255" cy="255"/>
          </a:xfrm>
        </p:grpSpPr>
        <p:sp>
          <p:nvSpPr>
            <p:cNvPr id="86087" name="Oval 3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88" name="AutoShape 3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89" name="AutoShape 3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6033" name="Line 39"/>
          <p:cNvSpPr>
            <a:spLocks noChangeShapeType="1"/>
          </p:cNvSpPr>
          <p:nvPr/>
        </p:nvSpPr>
        <p:spPr bwMode="auto">
          <a:xfrm>
            <a:off x="4462463" y="2792413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34" name="Line 40"/>
          <p:cNvSpPr>
            <a:spLocks noChangeShapeType="1"/>
          </p:cNvSpPr>
          <p:nvPr/>
        </p:nvSpPr>
        <p:spPr bwMode="auto">
          <a:xfrm>
            <a:off x="4813300" y="2795588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35" name="Line 45"/>
          <p:cNvSpPr>
            <a:spLocks noChangeShapeType="1"/>
          </p:cNvSpPr>
          <p:nvPr/>
        </p:nvSpPr>
        <p:spPr bwMode="auto">
          <a:xfrm>
            <a:off x="5168900" y="2795588"/>
            <a:ext cx="0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86036" name="Group 5"/>
          <p:cNvGrpSpPr>
            <a:grpSpLocks/>
          </p:cNvGrpSpPr>
          <p:nvPr/>
        </p:nvGrpSpPr>
        <p:grpSpPr bwMode="auto">
          <a:xfrm>
            <a:off x="6961188" y="5386388"/>
            <a:ext cx="355600" cy="355600"/>
            <a:chOff x="4784" y="2819"/>
            <a:chExt cx="255" cy="255"/>
          </a:xfrm>
        </p:grpSpPr>
        <p:sp>
          <p:nvSpPr>
            <p:cNvPr id="86084" name="Oval 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5" name="AutoShape 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6" name="AutoShape 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37" name="Group 9"/>
          <p:cNvGrpSpPr>
            <a:grpSpLocks/>
          </p:cNvGrpSpPr>
          <p:nvPr/>
        </p:nvGrpSpPr>
        <p:grpSpPr bwMode="auto">
          <a:xfrm>
            <a:off x="7621588" y="5386388"/>
            <a:ext cx="355600" cy="355600"/>
            <a:chOff x="4201" y="2912"/>
            <a:chExt cx="255" cy="255"/>
          </a:xfrm>
        </p:grpSpPr>
        <p:sp>
          <p:nvSpPr>
            <p:cNvPr id="86081" name="Oval 1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2" name="AutoShape 1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3" name="AutoShape 1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38" name="Oval 13"/>
          <p:cNvSpPr>
            <a:spLocks noChangeArrowheads="1"/>
          </p:cNvSpPr>
          <p:nvPr/>
        </p:nvSpPr>
        <p:spPr bwMode="auto">
          <a:xfrm>
            <a:off x="6307138" y="5386388"/>
            <a:ext cx="350837" cy="350837"/>
          </a:xfrm>
          <a:prstGeom prst="ellipse">
            <a:avLst/>
          </a:prstGeom>
          <a:solidFill>
            <a:srgbClr val="66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AutoShape 14"/>
          <p:cNvSpPr>
            <a:spLocks noChangeArrowheads="1"/>
          </p:cNvSpPr>
          <p:nvPr/>
        </p:nvSpPr>
        <p:spPr bwMode="auto">
          <a:xfrm flipH="1">
            <a:off x="6429375" y="5464175"/>
            <a:ext cx="119063" cy="204788"/>
          </a:xfrm>
          <a:prstGeom prst="lightningBol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AutoShape 15"/>
          <p:cNvSpPr>
            <a:spLocks noChangeArrowheads="1"/>
          </p:cNvSpPr>
          <p:nvPr/>
        </p:nvSpPr>
        <p:spPr bwMode="auto">
          <a:xfrm rot="-8460389">
            <a:off x="6323013" y="5434013"/>
            <a:ext cx="41275" cy="444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6041" name="AutoShape 16"/>
          <p:cNvCxnSpPr>
            <a:cxnSpLocks noChangeShapeType="1"/>
            <a:stCxn id="86038" idx="6"/>
            <a:endCxn id="86084" idx="2"/>
          </p:cNvCxnSpPr>
          <p:nvPr/>
        </p:nvCxnSpPr>
        <p:spPr bwMode="auto">
          <a:xfrm>
            <a:off x="6657975" y="5562600"/>
            <a:ext cx="303213" cy="1588"/>
          </a:xfrm>
          <a:prstGeom prst="curved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42" name="AutoShape 17"/>
          <p:cNvCxnSpPr>
            <a:cxnSpLocks noChangeShapeType="1"/>
          </p:cNvCxnSpPr>
          <p:nvPr/>
        </p:nvCxnSpPr>
        <p:spPr bwMode="auto">
          <a:xfrm>
            <a:off x="7327900" y="5554663"/>
            <a:ext cx="303213" cy="1587"/>
          </a:xfrm>
          <a:prstGeom prst="curved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3" name="Rectangle 18"/>
          <p:cNvSpPr>
            <a:spLocks noChangeArrowheads="1"/>
          </p:cNvSpPr>
          <p:nvPr/>
        </p:nvSpPr>
        <p:spPr bwMode="auto">
          <a:xfrm>
            <a:off x="6172200" y="4495800"/>
            <a:ext cx="194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3367"/>
                </a:solidFill>
              </a:rPr>
              <a:t>user-level thread readyList</a:t>
            </a:r>
            <a:endParaRPr lang="en-US">
              <a:solidFill>
                <a:srgbClr val="003367"/>
              </a:solidFill>
            </a:endParaRPr>
          </a:p>
        </p:txBody>
      </p:sp>
      <p:cxnSp>
        <p:nvCxnSpPr>
          <p:cNvPr id="86044" name="AutoShape 19"/>
          <p:cNvCxnSpPr>
            <a:cxnSpLocks noChangeShapeType="1"/>
            <a:stCxn id="86038" idx="0"/>
            <a:endCxn id="86043" idx="2"/>
          </p:cNvCxnSpPr>
          <p:nvPr/>
        </p:nvCxnSpPr>
        <p:spPr bwMode="auto">
          <a:xfrm rot="5400000" flipH="1" flipV="1">
            <a:off x="6661944" y="4901406"/>
            <a:ext cx="306388" cy="6635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45" name="AutoShape 20"/>
          <p:cNvCxnSpPr>
            <a:cxnSpLocks noChangeShapeType="1"/>
            <a:stCxn id="86081" idx="0"/>
            <a:endCxn id="86043" idx="2"/>
          </p:cNvCxnSpPr>
          <p:nvPr/>
        </p:nvCxnSpPr>
        <p:spPr bwMode="auto">
          <a:xfrm rot="16200000" flipV="1">
            <a:off x="7319963" y="4906962"/>
            <a:ext cx="306388" cy="6524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6046" name="Group 21"/>
          <p:cNvGrpSpPr>
            <a:grpSpLocks/>
          </p:cNvGrpSpPr>
          <p:nvPr/>
        </p:nvGrpSpPr>
        <p:grpSpPr bwMode="auto">
          <a:xfrm>
            <a:off x="1600200" y="5230813"/>
            <a:ext cx="755650" cy="1360487"/>
            <a:chOff x="1430" y="2935"/>
            <a:chExt cx="476" cy="857"/>
          </a:xfrm>
        </p:grpSpPr>
        <p:grpSp>
          <p:nvGrpSpPr>
            <p:cNvPr id="86067" name="Group 22"/>
            <p:cNvGrpSpPr>
              <a:grpSpLocks/>
            </p:cNvGrpSpPr>
            <p:nvPr/>
          </p:nvGrpSpPr>
          <p:grpSpPr bwMode="auto">
            <a:xfrm>
              <a:off x="1430" y="2935"/>
              <a:ext cx="476" cy="857"/>
              <a:chOff x="4181" y="922"/>
              <a:chExt cx="624" cy="1503"/>
            </a:xfrm>
          </p:grpSpPr>
          <p:sp>
            <p:nvSpPr>
              <p:cNvPr id="86073" name="AutoShape 23"/>
              <p:cNvSpPr>
                <a:spLocks noChangeArrowheads="1"/>
              </p:cNvSpPr>
              <p:nvPr/>
            </p:nvSpPr>
            <p:spPr bwMode="auto">
              <a:xfrm>
                <a:off x="4181" y="922"/>
                <a:ext cx="624" cy="240"/>
              </a:xfrm>
              <a:prstGeom prst="flowChartProcess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074" name="AutoShape 24"/>
              <p:cNvSpPr>
                <a:spLocks noChangeArrowheads="1"/>
              </p:cNvSpPr>
              <p:nvPr/>
            </p:nvSpPr>
            <p:spPr bwMode="auto">
              <a:xfrm>
                <a:off x="4181" y="1162"/>
                <a:ext cx="624" cy="144"/>
              </a:xfrm>
              <a:prstGeom prst="flowChartProcess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1600"/>
                  <a:t>data</a:t>
                </a:r>
                <a:endParaRPr lang="en-US" sz="1400"/>
              </a:p>
            </p:txBody>
          </p:sp>
          <p:sp>
            <p:nvSpPr>
              <p:cNvPr id="86075" name="AutoShape 25"/>
              <p:cNvSpPr>
                <a:spLocks noChangeArrowheads="1"/>
              </p:cNvSpPr>
              <p:nvPr/>
            </p:nvSpPr>
            <p:spPr bwMode="auto">
              <a:xfrm>
                <a:off x="4181" y="1306"/>
                <a:ext cx="624" cy="240"/>
              </a:xfrm>
              <a:prstGeom prst="flowChartProcess">
                <a:avLst/>
              </a:prstGeom>
              <a:solidFill>
                <a:srgbClr val="666699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6076" name="AutoShape 26"/>
              <p:cNvSpPr>
                <a:spLocks noChangeArrowheads="1"/>
              </p:cNvSpPr>
              <p:nvPr/>
            </p:nvSpPr>
            <p:spPr bwMode="auto">
              <a:xfrm>
                <a:off x="4181" y="1546"/>
                <a:ext cx="624" cy="48"/>
              </a:xfrm>
              <a:prstGeom prst="flowChartProcess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77" name="AutoShape 27"/>
              <p:cNvSpPr>
                <a:spLocks noChangeArrowheads="1"/>
              </p:cNvSpPr>
              <p:nvPr/>
            </p:nvSpPr>
            <p:spPr bwMode="auto">
              <a:xfrm>
                <a:off x="4181" y="1594"/>
                <a:ext cx="624" cy="240"/>
              </a:xfrm>
              <a:prstGeom prst="flowChartProcess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6078" name="AutoShape 28"/>
              <p:cNvSpPr>
                <a:spLocks noChangeArrowheads="1"/>
              </p:cNvSpPr>
              <p:nvPr/>
            </p:nvSpPr>
            <p:spPr bwMode="auto">
              <a:xfrm>
                <a:off x="4181" y="1834"/>
                <a:ext cx="624" cy="144"/>
              </a:xfrm>
              <a:prstGeom prst="flowChartProcess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 anchorCtr="1"/>
              <a:lstStyle/>
              <a:p>
                <a:pPr algn="ctr"/>
                <a:endParaRPr lang="en-US" sz="1800"/>
              </a:p>
            </p:txBody>
          </p:sp>
          <p:sp>
            <p:nvSpPr>
              <p:cNvPr id="86079" name="AutoShape 29"/>
              <p:cNvSpPr>
                <a:spLocks noChangeArrowheads="1"/>
              </p:cNvSpPr>
              <p:nvPr/>
            </p:nvSpPr>
            <p:spPr bwMode="auto">
              <a:xfrm>
                <a:off x="4181" y="1162"/>
                <a:ext cx="624" cy="144"/>
              </a:xfrm>
              <a:prstGeom prst="flowChartProcess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080" name="AutoShape 30"/>
              <p:cNvSpPr>
                <a:spLocks noChangeArrowheads="1"/>
              </p:cNvSpPr>
              <p:nvPr/>
            </p:nvSpPr>
            <p:spPr bwMode="auto">
              <a:xfrm>
                <a:off x="4181" y="1983"/>
                <a:ext cx="624" cy="442"/>
              </a:xfrm>
              <a:prstGeom prst="flowChartProcess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068" name="Group 31"/>
            <p:cNvGrpSpPr>
              <a:grpSpLocks/>
            </p:cNvGrpSpPr>
            <p:nvPr/>
          </p:nvGrpSpPr>
          <p:grpSpPr bwMode="auto">
            <a:xfrm>
              <a:off x="1502" y="3003"/>
              <a:ext cx="329" cy="329"/>
              <a:chOff x="3689" y="1658"/>
              <a:chExt cx="576" cy="576"/>
            </a:xfrm>
          </p:grpSpPr>
          <p:grpSp>
            <p:nvGrpSpPr>
              <p:cNvPr id="86069" name="Group 32"/>
              <p:cNvGrpSpPr>
                <a:grpSpLocks/>
              </p:cNvGrpSpPr>
              <p:nvPr/>
            </p:nvGrpSpPr>
            <p:grpSpPr bwMode="auto">
              <a:xfrm>
                <a:off x="3689" y="1658"/>
                <a:ext cx="576" cy="576"/>
                <a:chOff x="4269" y="2781"/>
                <a:chExt cx="576" cy="576"/>
              </a:xfrm>
            </p:grpSpPr>
            <p:sp>
              <p:nvSpPr>
                <p:cNvPr id="86071" name="Oval 33"/>
                <p:cNvSpPr>
                  <a:spLocks noChangeArrowheads="1"/>
                </p:cNvSpPr>
                <p:nvPr/>
              </p:nvSpPr>
              <p:spPr bwMode="auto">
                <a:xfrm>
                  <a:off x="4269" y="2781"/>
                  <a:ext cx="576" cy="57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72" name="AutoShape 34"/>
                <p:cNvSpPr>
                  <a:spLocks noChangeArrowheads="1"/>
                </p:cNvSpPr>
                <p:nvPr/>
              </p:nvSpPr>
              <p:spPr bwMode="auto">
                <a:xfrm flipH="1">
                  <a:off x="4469" y="2908"/>
                  <a:ext cx="197" cy="336"/>
                </a:xfrm>
                <a:prstGeom prst="lightningBol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070" name="AutoShape 35"/>
              <p:cNvSpPr>
                <a:spLocks noChangeArrowheads="1"/>
              </p:cNvSpPr>
              <p:nvPr/>
            </p:nvSpPr>
            <p:spPr bwMode="auto">
              <a:xfrm rot="-8460389">
                <a:off x="3714" y="1735"/>
                <a:ext cx="69" cy="7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6047" name="Group 36"/>
          <p:cNvGrpSpPr>
            <a:grpSpLocks/>
          </p:cNvGrpSpPr>
          <p:nvPr/>
        </p:nvGrpSpPr>
        <p:grpSpPr bwMode="auto">
          <a:xfrm>
            <a:off x="6881813" y="6107113"/>
            <a:ext cx="522287" cy="522287"/>
            <a:chOff x="3689" y="1658"/>
            <a:chExt cx="576" cy="576"/>
          </a:xfrm>
        </p:grpSpPr>
        <p:grpSp>
          <p:nvGrpSpPr>
            <p:cNvPr id="86063" name="Group 37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86065" name="Oval 38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66" name="AutoShape 39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64" name="AutoShape 40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48" name="Text Box 41"/>
          <p:cNvSpPr txBox="1">
            <a:spLocks noChangeArrowheads="1"/>
          </p:cNvSpPr>
          <p:nvPr/>
        </p:nvSpPr>
        <p:spPr bwMode="auto">
          <a:xfrm>
            <a:off x="3482975" y="5330825"/>
            <a:ext cx="2247900" cy="955675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while(1) {</a:t>
            </a:r>
          </a:p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      t = get next ready thread;</a:t>
            </a:r>
          </a:p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      scheduler-&gt;Run(t);</a:t>
            </a:r>
          </a:p>
          <a:p>
            <a:r>
              <a:rPr lang="en-US" sz="1400">
                <a:solidFill>
                  <a:schemeClr val="tx1"/>
                </a:solidFill>
                <a:latin typeface="Times New Roman" charset="0"/>
              </a:rPr>
              <a:t>}</a:t>
            </a:r>
          </a:p>
        </p:txBody>
      </p:sp>
      <p:cxnSp>
        <p:nvCxnSpPr>
          <p:cNvPr id="86049" name="AutoShape 42"/>
          <p:cNvCxnSpPr>
            <a:cxnSpLocks noChangeShapeType="1"/>
            <a:stCxn id="86064" idx="3"/>
            <a:endCxn id="86038" idx="4"/>
          </p:cNvCxnSpPr>
          <p:nvPr/>
        </p:nvCxnSpPr>
        <p:spPr bwMode="auto">
          <a:xfrm flipH="1" flipV="1">
            <a:off x="6483350" y="5737225"/>
            <a:ext cx="473075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50" name="AutoShape 43"/>
          <p:cNvCxnSpPr>
            <a:cxnSpLocks noChangeShapeType="1"/>
            <a:stCxn id="86065" idx="0"/>
            <a:endCxn id="86084" idx="4"/>
          </p:cNvCxnSpPr>
          <p:nvPr/>
        </p:nvCxnSpPr>
        <p:spPr bwMode="auto">
          <a:xfrm flipH="1" flipV="1">
            <a:off x="7138988" y="5741988"/>
            <a:ext cx="4762" cy="365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51" name="AutoShape 44"/>
          <p:cNvCxnSpPr>
            <a:cxnSpLocks noChangeShapeType="1"/>
          </p:cNvCxnSpPr>
          <p:nvPr/>
        </p:nvCxnSpPr>
        <p:spPr bwMode="auto">
          <a:xfrm flipV="1">
            <a:off x="7296150" y="5746750"/>
            <a:ext cx="468313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52" name="Straight Connector 88"/>
          <p:cNvCxnSpPr>
            <a:cxnSpLocks noChangeShapeType="1"/>
          </p:cNvCxnSpPr>
          <p:nvPr/>
        </p:nvCxnSpPr>
        <p:spPr bwMode="auto">
          <a:xfrm>
            <a:off x="533400" y="4267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53" name="TextBox 89"/>
          <p:cNvSpPr txBox="1">
            <a:spLocks noChangeArrowheads="1"/>
          </p:cNvSpPr>
          <p:nvPr/>
        </p:nvSpPr>
        <p:spPr bwMode="auto">
          <a:xfrm>
            <a:off x="533400" y="4343400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3367"/>
                </a:solidFill>
              </a:rPr>
              <a:t>Optional add on: a library that multiplexes N user-level threads over M kernel thread vessels, N &gt; M.</a:t>
            </a:r>
          </a:p>
        </p:txBody>
      </p:sp>
      <p:sp>
        <p:nvSpPr>
          <p:cNvPr id="86054" name="Rectangle 302"/>
          <p:cNvSpPr>
            <a:spLocks noChangeArrowheads="1"/>
          </p:cNvSpPr>
          <p:nvPr/>
        </p:nvSpPr>
        <p:spPr bwMode="auto">
          <a:xfrm>
            <a:off x="304800" y="1514475"/>
            <a:ext cx="304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1-to-1 mapping of user threads to dedicated kernel supported “vessels”</a:t>
            </a:r>
          </a:p>
        </p:txBody>
      </p:sp>
      <p:cxnSp>
        <p:nvCxnSpPr>
          <p:cNvPr id="86055" name="Straight Connector 292"/>
          <p:cNvCxnSpPr>
            <a:cxnSpLocks noChangeShapeType="1"/>
            <a:stCxn id="86022" idx="1"/>
            <a:endCxn id="86054" idx="3"/>
          </p:cNvCxnSpPr>
          <p:nvPr/>
        </p:nvCxnSpPr>
        <p:spPr bwMode="auto">
          <a:xfrm flipH="1" flipV="1">
            <a:off x="3352800" y="1976438"/>
            <a:ext cx="9810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56" name="Straight Connector 292"/>
          <p:cNvCxnSpPr>
            <a:cxnSpLocks noChangeShapeType="1"/>
            <a:endCxn id="86054" idx="3"/>
          </p:cNvCxnSpPr>
          <p:nvPr/>
        </p:nvCxnSpPr>
        <p:spPr bwMode="auto">
          <a:xfrm flipH="1" flipV="1">
            <a:off x="3352800" y="1976438"/>
            <a:ext cx="762000" cy="167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57" name="Rectangle 302"/>
          <p:cNvSpPr>
            <a:spLocks noChangeArrowheads="1"/>
          </p:cNvSpPr>
          <p:nvPr/>
        </p:nvSpPr>
        <p:spPr bwMode="auto">
          <a:xfrm>
            <a:off x="6019800" y="2360613"/>
            <a:ext cx="2895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Thread/vessels block via kernel syscalls.   They block in the kernel, not in user space.  Each has a kernel stack, so they can block independently.  </a:t>
            </a:r>
          </a:p>
        </p:txBody>
      </p:sp>
      <p:sp>
        <p:nvSpPr>
          <p:cNvPr id="86058" name="Rectangle 302"/>
          <p:cNvSpPr>
            <a:spLocks noChangeArrowheads="1"/>
          </p:cNvSpPr>
          <p:nvPr/>
        </p:nvSpPr>
        <p:spPr bwMode="auto">
          <a:xfrm>
            <a:off x="228600" y="2560638"/>
            <a:ext cx="342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Syscall interface for “vessels” as a foundation for thread API libraries.  Might call the vessels “threads” or “lightweight processes”.</a:t>
            </a:r>
          </a:p>
        </p:txBody>
      </p:sp>
      <p:cxnSp>
        <p:nvCxnSpPr>
          <p:cNvPr id="86059" name="Straight Connector 292"/>
          <p:cNvCxnSpPr>
            <a:cxnSpLocks noChangeShapeType="1"/>
            <a:endCxn id="86058" idx="3"/>
          </p:cNvCxnSpPr>
          <p:nvPr/>
        </p:nvCxnSpPr>
        <p:spPr bwMode="auto">
          <a:xfrm flipH="1">
            <a:off x="3657600" y="3124200"/>
            <a:ext cx="83820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60" name="Straight Connector 292"/>
          <p:cNvCxnSpPr>
            <a:cxnSpLocks noChangeShapeType="1"/>
            <a:endCxn id="86057" idx="1"/>
          </p:cNvCxnSpPr>
          <p:nvPr/>
        </p:nvCxnSpPr>
        <p:spPr bwMode="auto">
          <a:xfrm flipV="1">
            <a:off x="5486400" y="3236913"/>
            <a:ext cx="533400" cy="420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61" name="Rectangle 302"/>
          <p:cNvSpPr>
            <a:spLocks noChangeArrowheads="1"/>
          </p:cNvSpPr>
          <p:nvPr/>
        </p:nvSpPr>
        <p:spPr bwMode="auto">
          <a:xfrm>
            <a:off x="6019800" y="1362075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367"/>
                </a:solidFill>
              </a:rPr>
              <a:t>Kernel scheduler (not library) decides which thread/vessel to run next.  </a:t>
            </a:r>
          </a:p>
        </p:txBody>
      </p:sp>
      <p:cxnSp>
        <p:nvCxnSpPr>
          <p:cNvPr id="86062" name="Straight Connector 292"/>
          <p:cNvCxnSpPr>
            <a:cxnSpLocks noChangeShapeType="1"/>
            <a:endCxn id="86061" idx="1"/>
          </p:cNvCxnSpPr>
          <p:nvPr/>
        </p:nvCxnSpPr>
        <p:spPr bwMode="auto">
          <a:xfrm flipV="1">
            <a:off x="5334000" y="1824038"/>
            <a:ext cx="685800" cy="1681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0994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Web server (event-driven)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276350"/>
            <a:ext cx="7620000" cy="4895850"/>
          </a:xfrm>
        </p:spPr>
        <p:txBody>
          <a:bodyPr/>
          <a:lstStyle/>
          <a:p>
            <a:r>
              <a:rPr lang="en-US" sz="3200">
                <a:latin typeface="Gill Sans MT" charset="0"/>
              </a:rPr>
              <a:t>Option 2: use asynchronous I/O</a:t>
            </a:r>
            <a:endParaRPr lang="en-US">
              <a:latin typeface="Gill Sans MT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Gill Sans MT" charset="0"/>
              </a:rPr>
              <a:t>Fast, but hard to program (why?)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1094582" y="4675981"/>
            <a:ext cx="3295650" cy="1587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5400000">
            <a:off x="3609975" y="4676775"/>
            <a:ext cx="329565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5972175" y="4630738"/>
            <a:ext cx="3295650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sp>
        <p:nvSpPr>
          <p:cNvPr id="134150" name="TextBox 6"/>
          <p:cNvSpPr txBox="1">
            <a:spLocks noChangeArrowheads="1"/>
          </p:cNvSpPr>
          <p:nvPr/>
        </p:nvSpPr>
        <p:spPr bwMode="auto">
          <a:xfrm>
            <a:off x="1905000" y="25146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FFFFFF"/>
                </a:solidFill>
                <a:latin typeface="Calibri" charset="0"/>
                <a:cs typeface="Arial" charset="0"/>
              </a:rPr>
              <a:t>Client 1</a:t>
            </a:r>
          </a:p>
        </p:txBody>
      </p:sp>
      <p:sp>
        <p:nvSpPr>
          <p:cNvPr id="134151" name="TextBox 7"/>
          <p:cNvSpPr txBox="1">
            <a:spLocks noChangeArrowheads="1"/>
          </p:cNvSpPr>
          <p:nvPr/>
        </p:nvSpPr>
        <p:spPr bwMode="auto">
          <a:xfrm>
            <a:off x="6781800" y="2470150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92D050"/>
                </a:solidFill>
                <a:latin typeface="Calibri" charset="0"/>
                <a:cs typeface="Arial" charset="0"/>
              </a:rPr>
              <a:t>Disk</a:t>
            </a:r>
          </a:p>
        </p:txBody>
      </p:sp>
      <p:sp>
        <p:nvSpPr>
          <p:cNvPr id="134152" name="TextBox 8"/>
          <p:cNvSpPr txBox="1">
            <a:spLocks noChangeArrowheads="1"/>
          </p:cNvSpPr>
          <p:nvPr/>
        </p:nvSpPr>
        <p:spPr bwMode="auto">
          <a:xfrm>
            <a:off x="4343400" y="249713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FFFF00"/>
                </a:solidFill>
                <a:latin typeface="Calibri" charset="0"/>
                <a:cs typeface="Arial" charset="0"/>
              </a:rPr>
              <a:t>WS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13038" y="2952750"/>
            <a:ext cx="2503487" cy="304800"/>
            <a:chOff x="1798320" y="2743200"/>
            <a:chExt cx="2503342" cy="304688"/>
          </a:xfrm>
        </p:grpSpPr>
        <p:cxnSp>
          <p:nvCxnSpPr>
            <p:cNvPr id="134189" name="Straight Arrow Connector 10"/>
            <p:cNvCxnSpPr>
              <a:cxnSpLocks noChangeShapeType="1"/>
            </p:cNvCxnSpPr>
            <p:nvPr/>
          </p:nvCxnSpPr>
          <p:spPr bwMode="auto">
            <a:xfrm rot="5400000" flipV="1">
              <a:off x="2924973" y="1671199"/>
              <a:ext cx="280518" cy="2472860"/>
            </a:xfrm>
            <a:prstGeom prst="straightConnector1">
              <a:avLst/>
            </a:prstGeom>
            <a:noFill/>
            <a:ln w="57150">
              <a:solidFill>
                <a:srgbClr val="FFFF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190" name="Oval 11"/>
            <p:cNvSpPr>
              <a:spLocks noChangeArrowheads="1"/>
            </p:cNvSpPr>
            <p:nvPr/>
          </p:nvSpPr>
          <p:spPr bwMode="auto">
            <a:xfrm>
              <a:off x="1798320" y="2743200"/>
              <a:ext cx="76200" cy="762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5219700" y="3060700"/>
            <a:ext cx="1943100" cy="368300"/>
            <a:chOff x="5219697" y="2849880"/>
            <a:chExt cx="1943103" cy="369332"/>
          </a:xfrm>
        </p:grpSpPr>
        <p:sp>
          <p:nvSpPr>
            <p:cNvPr id="134187" name="TextBox 13"/>
            <p:cNvSpPr txBox="1">
              <a:spLocks noChangeArrowheads="1"/>
            </p:cNvSpPr>
            <p:nvPr/>
          </p:nvSpPr>
          <p:spPr bwMode="auto">
            <a:xfrm>
              <a:off x="5334000" y="284988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R1 arrives</a:t>
              </a:r>
            </a:p>
          </p:txBody>
        </p:sp>
        <p:sp>
          <p:nvSpPr>
            <p:cNvPr id="134188" name="Oval 14"/>
            <p:cNvSpPr>
              <a:spLocks noChangeArrowheads="1"/>
            </p:cNvSpPr>
            <p:nvPr/>
          </p:nvSpPr>
          <p:spPr bwMode="auto">
            <a:xfrm>
              <a:off x="5219697" y="2996446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5219700" y="3376613"/>
            <a:ext cx="1943100" cy="369887"/>
            <a:chOff x="5219697" y="3166348"/>
            <a:chExt cx="1943103" cy="369332"/>
          </a:xfrm>
        </p:grpSpPr>
        <p:sp>
          <p:nvSpPr>
            <p:cNvPr id="134185" name="TextBox 16"/>
            <p:cNvSpPr txBox="1">
              <a:spLocks noChangeArrowheads="1"/>
            </p:cNvSpPr>
            <p:nvPr/>
          </p:nvSpPr>
          <p:spPr bwMode="auto">
            <a:xfrm>
              <a:off x="5334000" y="3166348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Receive R1</a:t>
              </a:r>
            </a:p>
          </p:txBody>
        </p:sp>
        <p:sp>
          <p:nvSpPr>
            <p:cNvPr id="134186" name="Oval 17"/>
            <p:cNvSpPr>
              <a:spLocks noChangeArrowheads="1"/>
            </p:cNvSpPr>
            <p:nvPr/>
          </p:nvSpPr>
          <p:spPr bwMode="auto">
            <a:xfrm>
              <a:off x="5219697" y="3310507"/>
              <a:ext cx="76200" cy="81015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3382963" y="3683000"/>
            <a:ext cx="1912937" cy="369888"/>
            <a:chOff x="3383277" y="3472934"/>
            <a:chExt cx="1912620" cy="369332"/>
          </a:xfrm>
        </p:grpSpPr>
        <p:sp>
          <p:nvSpPr>
            <p:cNvPr id="134183" name="TextBox 22"/>
            <p:cNvSpPr txBox="1">
              <a:spLocks noChangeArrowheads="1"/>
            </p:cNvSpPr>
            <p:nvPr/>
          </p:nvSpPr>
          <p:spPr bwMode="auto">
            <a:xfrm>
              <a:off x="3383277" y="3472934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Disk request 1a</a:t>
              </a:r>
            </a:p>
          </p:txBody>
        </p:sp>
        <p:sp>
          <p:nvSpPr>
            <p:cNvPr id="134184" name="Oval 23"/>
            <p:cNvSpPr>
              <a:spLocks noChangeArrowheads="1"/>
            </p:cNvSpPr>
            <p:nvPr/>
          </p:nvSpPr>
          <p:spPr bwMode="auto">
            <a:xfrm>
              <a:off x="5219697" y="361950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3352800" y="5086350"/>
            <a:ext cx="1943100" cy="369888"/>
            <a:chOff x="3352800" y="4876800"/>
            <a:chExt cx="1943097" cy="369332"/>
          </a:xfrm>
        </p:grpSpPr>
        <p:sp>
          <p:nvSpPr>
            <p:cNvPr id="134181" name="TextBox 25"/>
            <p:cNvSpPr txBox="1">
              <a:spLocks noChangeArrowheads="1"/>
            </p:cNvSpPr>
            <p:nvPr/>
          </p:nvSpPr>
          <p:spPr bwMode="auto">
            <a:xfrm>
              <a:off x="3352800" y="487680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1a completes</a:t>
              </a:r>
            </a:p>
          </p:txBody>
        </p:sp>
        <p:sp>
          <p:nvSpPr>
            <p:cNvPr id="134182" name="Oval 26"/>
            <p:cNvSpPr>
              <a:spLocks noChangeArrowheads="1"/>
            </p:cNvSpPr>
            <p:nvPr/>
          </p:nvSpPr>
          <p:spPr bwMode="auto">
            <a:xfrm>
              <a:off x="5219697" y="5023366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5219700" y="5467350"/>
            <a:ext cx="1943100" cy="369888"/>
            <a:chOff x="5219697" y="5257800"/>
            <a:chExt cx="1943103" cy="369332"/>
          </a:xfrm>
        </p:grpSpPr>
        <p:sp>
          <p:nvSpPr>
            <p:cNvPr id="134179" name="TextBox 28"/>
            <p:cNvSpPr txBox="1">
              <a:spLocks noChangeArrowheads="1"/>
            </p:cNvSpPr>
            <p:nvPr/>
          </p:nvSpPr>
          <p:spPr bwMode="auto">
            <a:xfrm>
              <a:off x="5334000" y="525780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R1 completes</a:t>
              </a:r>
            </a:p>
          </p:txBody>
        </p:sp>
        <p:sp>
          <p:nvSpPr>
            <p:cNvPr id="134180" name="Oval 29"/>
            <p:cNvSpPr>
              <a:spLocks noChangeArrowheads="1"/>
            </p:cNvSpPr>
            <p:nvPr/>
          </p:nvSpPr>
          <p:spPr bwMode="auto">
            <a:xfrm>
              <a:off x="5219697" y="5404366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2743200" y="5643563"/>
            <a:ext cx="2468563" cy="269875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5219700" y="4705350"/>
            <a:ext cx="1943100" cy="369888"/>
            <a:chOff x="5219697" y="4495800"/>
            <a:chExt cx="1943103" cy="369332"/>
          </a:xfrm>
        </p:grpSpPr>
        <p:sp>
          <p:nvSpPr>
            <p:cNvPr id="134177" name="TextBox 32"/>
            <p:cNvSpPr txBox="1">
              <a:spLocks noChangeArrowheads="1"/>
            </p:cNvSpPr>
            <p:nvPr/>
          </p:nvSpPr>
          <p:spPr bwMode="auto">
            <a:xfrm>
              <a:off x="5334000" y="449580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Receive R2</a:t>
              </a:r>
            </a:p>
          </p:txBody>
        </p:sp>
        <p:sp>
          <p:nvSpPr>
            <p:cNvPr id="134178" name="Oval 33"/>
            <p:cNvSpPr>
              <a:spLocks noChangeArrowheads="1"/>
            </p:cNvSpPr>
            <p:nvPr/>
          </p:nvSpPr>
          <p:spPr bwMode="auto">
            <a:xfrm>
              <a:off x="5219697" y="4642366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5400000">
            <a:off x="-295275" y="4676775"/>
            <a:ext cx="3295650" cy="0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sp>
        <p:nvSpPr>
          <p:cNvPr id="134162" name="TextBox 38"/>
          <p:cNvSpPr txBox="1">
            <a:spLocks noChangeArrowheads="1"/>
          </p:cNvSpPr>
          <p:nvPr/>
        </p:nvSpPr>
        <p:spPr bwMode="auto">
          <a:xfrm>
            <a:off x="514350" y="2516188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BBE0E3"/>
                </a:solidFill>
                <a:latin typeface="Calibri" charset="0"/>
                <a:cs typeface="Arial" charset="0"/>
              </a:rPr>
              <a:t>Client 2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5400000" flipV="1">
            <a:off x="6219032" y="2959894"/>
            <a:ext cx="439737" cy="2308225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5219700" y="4400550"/>
            <a:ext cx="1943100" cy="369888"/>
            <a:chOff x="5219697" y="4191000"/>
            <a:chExt cx="1943103" cy="369332"/>
          </a:xfrm>
        </p:grpSpPr>
        <p:sp>
          <p:nvSpPr>
            <p:cNvPr id="134175" name="Oval 19"/>
            <p:cNvSpPr>
              <a:spLocks noChangeArrowheads="1"/>
            </p:cNvSpPr>
            <p:nvPr/>
          </p:nvSpPr>
          <p:spPr bwMode="auto">
            <a:xfrm>
              <a:off x="5219697" y="4337566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76" name="TextBox 61"/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R2 arrives</a:t>
              </a:r>
            </a:p>
          </p:txBody>
        </p:sp>
      </p:grp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 rot="10800000" flipV="1">
            <a:off x="5295900" y="5048250"/>
            <a:ext cx="2286000" cy="223838"/>
          </a:xfrm>
          <a:prstGeom prst="straightConnector1">
            <a:avLst/>
          </a:prstGeom>
          <a:noFill/>
          <a:ln w="57150">
            <a:solidFill>
              <a:srgbClr val="92D05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7581900" y="4857750"/>
            <a:ext cx="1181100" cy="381000"/>
            <a:chOff x="7581901" y="4648200"/>
            <a:chExt cx="1181099" cy="381000"/>
          </a:xfrm>
        </p:grpSpPr>
        <p:sp>
          <p:nvSpPr>
            <p:cNvPr id="134173" name="Oval 64"/>
            <p:cNvSpPr>
              <a:spLocks noChangeArrowheads="1"/>
            </p:cNvSpPr>
            <p:nvPr/>
          </p:nvSpPr>
          <p:spPr bwMode="auto">
            <a:xfrm>
              <a:off x="7581901" y="4798193"/>
              <a:ext cx="76200" cy="81015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92D05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74" name="TextBox 68"/>
            <p:cNvSpPr txBox="1">
              <a:spLocks noChangeArrowheads="1"/>
            </p:cNvSpPr>
            <p:nvPr/>
          </p:nvSpPr>
          <p:spPr bwMode="auto">
            <a:xfrm>
              <a:off x="7696200" y="4648200"/>
              <a:ext cx="1066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92D050"/>
                  </a:solidFill>
                  <a:latin typeface="Calibri" charset="0"/>
                  <a:cs typeface="Arial" charset="0"/>
                </a:rPr>
                <a:t>Finish 1a</a:t>
              </a:r>
            </a:p>
          </p:txBody>
        </p:sp>
      </p:grpSp>
      <p:grpSp>
        <p:nvGrpSpPr>
          <p:cNvPr id="15" name="Group 120"/>
          <p:cNvGrpSpPr>
            <a:grpSpLocks/>
          </p:cNvGrpSpPr>
          <p:nvPr/>
        </p:nvGrpSpPr>
        <p:grpSpPr bwMode="auto">
          <a:xfrm>
            <a:off x="1314450" y="3257550"/>
            <a:ext cx="3881438" cy="1328738"/>
            <a:chOff x="1314292" y="3048000"/>
            <a:chExt cx="3880960" cy="1327666"/>
          </a:xfrm>
        </p:grpSpPr>
        <p:cxnSp>
          <p:nvCxnSpPr>
            <p:cNvPr id="134171" name="Straight Arrow Connector 52"/>
            <p:cNvCxnSpPr>
              <a:cxnSpLocks noChangeShapeType="1"/>
              <a:stCxn id="134172" idx="6"/>
            </p:cNvCxnSpPr>
            <p:nvPr/>
          </p:nvCxnSpPr>
          <p:spPr bwMode="auto">
            <a:xfrm>
              <a:off x="1371600" y="3088508"/>
              <a:ext cx="3823652" cy="1287158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172" name="Oval 74"/>
            <p:cNvSpPr>
              <a:spLocks noChangeArrowheads="1"/>
            </p:cNvSpPr>
            <p:nvPr/>
          </p:nvSpPr>
          <p:spPr bwMode="auto">
            <a:xfrm>
              <a:off x="1314292" y="3048000"/>
              <a:ext cx="76200" cy="8101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6" name="Group 104"/>
          <p:cNvGrpSpPr>
            <a:grpSpLocks/>
          </p:cNvGrpSpPr>
          <p:nvPr/>
        </p:nvGrpSpPr>
        <p:grpSpPr bwMode="auto">
          <a:xfrm>
            <a:off x="7581900" y="4191000"/>
            <a:ext cx="1562100" cy="381000"/>
            <a:chOff x="7581901" y="3962400"/>
            <a:chExt cx="1562099" cy="381000"/>
          </a:xfrm>
        </p:grpSpPr>
        <p:sp>
          <p:nvSpPr>
            <p:cNvPr id="134169" name="Oval 47"/>
            <p:cNvSpPr>
              <a:spLocks noChangeArrowheads="1"/>
            </p:cNvSpPr>
            <p:nvPr/>
          </p:nvSpPr>
          <p:spPr bwMode="auto">
            <a:xfrm>
              <a:off x="7581901" y="4112394"/>
              <a:ext cx="76200" cy="81015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92D05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170" name="TextBox 49"/>
            <p:cNvSpPr txBox="1">
              <a:spLocks noChangeArrowheads="1"/>
            </p:cNvSpPr>
            <p:nvPr/>
          </p:nvSpPr>
          <p:spPr bwMode="auto">
            <a:xfrm>
              <a:off x="7696200" y="3962400"/>
              <a:ext cx="1447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92D050"/>
                  </a:solidFill>
                  <a:latin typeface="Calibri" charset="0"/>
                  <a:cs typeface="Arial" charset="0"/>
                </a:rPr>
                <a:t>Start 1a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5400000">
            <a:off x="4082257" y="4114006"/>
            <a:ext cx="2743200" cy="15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Web server (</a:t>
            </a:r>
            <a:r>
              <a:rPr lang="en-US" dirty="0" err="1" smtClean="0">
                <a:latin typeface="Gill Sans MT" charset="0"/>
              </a:rPr>
              <a:t>multiprogrammed</a:t>
            </a:r>
            <a:r>
              <a:rPr lang="en-US" dirty="0" smtClean="0">
                <a:latin typeface="Gill Sans MT" charset="0"/>
              </a:rPr>
              <a:t>)</a:t>
            </a:r>
            <a:endParaRPr lang="en-US" dirty="0">
              <a:latin typeface="Gill Sans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56525" cy="4556125"/>
          </a:xfrm>
        </p:spPr>
        <p:txBody>
          <a:bodyPr/>
          <a:lstStyle/>
          <a:p>
            <a:r>
              <a:rPr lang="en-US" sz="3200">
                <a:latin typeface="Gill Sans MT" charset="0"/>
              </a:rPr>
              <a:t>Option 3: assign one thread per request</a:t>
            </a:r>
            <a:endParaRPr lang="en-US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endParaRPr lang="en-US" sz="3200">
              <a:latin typeface="Gill Sans MT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Gill Sans MT" charset="0"/>
              </a:rPr>
              <a:t>Where is each request</a:t>
            </a:r>
            <a:r>
              <a:rPr lang="ja-JP" altLang="en-US" sz="3200">
                <a:solidFill>
                  <a:srgbClr val="FFFF00"/>
                </a:solidFill>
                <a:latin typeface="Gill Sans MT" charset="0"/>
              </a:rPr>
              <a:t>’</a:t>
            </a:r>
            <a:r>
              <a:rPr lang="en-US" altLang="ja-JP" sz="3200">
                <a:solidFill>
                  <a:srgbClr val="FFFF00"/>
                </a:solidFill>
                <a:latin typeface="Gill Sans MT" charset="0"/>
              </a:rPr>
              <a:t>s state stored?</a:t>
            </a:r>
            <a:endParaRPr lang="en-US" sz="3200">
              <a:solidFill>
                <a:srgbClr val="FFFF00"/>
              </a:solidFill>
              <a:latin typeface="Gill Sans MT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5400000">
            <a:off x="457994" y="4112419"/>
            <a:ext cx="2743200" cy="1588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2240757" y="4112419"/>
            <a:ext cx="2743200" cy="15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5638007" y="4112419"/>
            <a:ext cx="2743200" cy="15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50800" dir="2700000" algn="tl" rotWithShape="0">
              <a:srgbClr val="000000">
                <a:alpha val="43137"/>
              </a:srgbClr>
            </a:outerShdw>
          </a:effectLst>
        </p:spPr>
      </p:cxnSp>
      <p:sp>
        <p:nvSpPr>
          <p:cNvPr id="135175" name="TextBox 7"/>
          <p:cNvSpPr txBox="1">
            <a:spLocks noChangeArrowheads="1"/>
          </p:cNvSpPr>
          <p:nvPr/>
        </p:nvSpPr>
        <p:spPr bwMode="auto">
          <a:xfrm>
            <a:off x="990600" y="21431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FFFFFF"/>
                </a:solidFill>
                <a:latin typeface="Calibri" charset="0"/>
                <a:cs typeface="Arial" charset="0"/>
              </a:rPr>
              <a:t>Client 1</a:t>
            </a:r>
          </a:p>
        </p:txBody>
      </p:sp>
      <p:sp>
        <p:nvSpPr>
          <p:cNvPr id="135176" name="TextBox 8"/>
          <p:cNvSpPr txBox="1">
            <a:spLocks noChangeArrowheads="1"/>
          </p:cNvSpPr>
          <p:nvPr/>
        </p:nvSpPr>
        <p:spPr bwMode="auto">
          <a:xfrm>
            <a:off x="6172200" y="21431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BBE0E3"/>
                </a:solidFill>
                <a:latin typeface="Calibri" charset="0"/>
                <a:cs typeface="Arial" charset="0"/>
              </a:rPr>
              <a:t>Client 2</a:t>
            </a:r>
          </a:p>
        </p:txBody>
      </p:sp>
      <p:sp>
        <p:nvSpPr>
          <p:cNvPr id="135177" name="TextBox 9"/>
          <p:cNvSpPr txBox="1">
            <a:spLocks noChangeArrowheads="1"/>
          </p:cNvSpPr>
          <p:nvPr/>
        </p:nvSpPr>
        <p:spPr bwMode="auto">
          <a:xfrm>
            <a:off x="2697163" y="2143125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FFFF00"/>
                </a:solidFill>
                <a:latin typeface="Calibri" charset="0"/>
                <a:cs typeface="Arial" charset="0"/>
              </a:rPr>
              <a:t>WS1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790700" y="2743200"/>
            <a:ext cx="1774825" cy="312738"/>
            <a:chOff x="1790701" y="2743200"/>
            <a:chExt cx="1775459" cy="312420"/>
          </a:xfrm>
        </p:grpSpPr>
        <p:cxnSp>
          <p:nvCxnSpPr>
            <p:cNvPr id="135204" name="Straight Arrow Connector 11"/>
            <p:cNvCxnSpPr>
              <a:cxnSpLocks noChangeShapeType="1"/>
              <a:endCxn id="135203" idx="2"/>
            </p:cNvCxnSpPr>
            <p:nvPr/>
          </p:nvCxnSpPr>
          <p:spPr bwMode="auto">
            <a:xfrm>
              <a:off x="1828802" y="2767370"/>
              <a:ext cx="1737358" cy="288250"/>
            </a:xfrm>
            <a:prstGeom prst="straightConnector1">
              <a:avLst/>
            </a:prstGeom>
            <a:noFill/>
            <a:ln w="57150">
              <a:solidFill>
                <a:srgbClr val="FFFF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205" name="Oval 23"/>
            <p:cNvSpPr>
              <a:spLocks noChangeArrowheads="1"/>
            </p:cNvSpPr>
            <p:nvPr/>
          </p:nvSpPr>
          <p:spPr bwMode="auto">
            <a:xfrm>
              <a:off x="1790701" y="2743200"/>
              <a:ext cx="76200" cy="762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573463" y="2849563"/>
            <a:ext cx="1912937" cy="369887"/>
            <a:chOff x="3573780" y="2849880"/>
            <a:chExt cx="1912620" cy="369332"/>
          </a:xfrm>
        </p:grpSpPr>
        <p:sp>
          <p:nvSpPr>
            <p:cNvPr id="135202" name="TextBox 21"/>
            <p:cNvSpPr txBox="1">
              <a:spLocks noChangeArrowheads="1"/>
            </p:cNvSpPr>
            <p:nvPr/>
          </p:nvSpPr>
          <p:spPr bwMode="auto">
            <a:xfrm>
              <a:off x="3657600" y="284988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R1 arrives</a:t>
              </a:r>
            </a:p>
          </p:txBody>
        </p:sp>
        <p:sp>
          <p:nvSpPr>
            <p:cNvPr id="135203" name="Oval 24"/>
            <p:cNvSpPr>
              <a:spLocks noChangeArrowheads="1"/>
            </p:cNvSpPr>
            <p:nvPr/>
          </p:nvSpPr>
          <p:spPr bwMode="auto">
            <a:xfrm>
              <a:off x="3573780" y="301752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573463" y="3167063"/>
            <a:ext cx="1912937" cy="368300"/>
            <a:chOff x="3573780" y="3166348"/>
            <a:chExt cx="1912620" cy="369332"/>
          </a:xfrm>
        </p:grpSpPr>
        <p:sp>
          <p:nvSpPr>
            <p:cNvPr id="135200" name="TextBox 22"/>
            <p:cNvSpPr txBox="1">
              <a:spLocks noChangeArrowheads="1"/>
            </p:cNvSpPr>
            <p:nvPr/>
          </p:nvSpPr>
          <p:spPr bwMode="auto">
            <a:xfrm>
              <a:off x="3657600" y="3166348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Receive R1</a:t>
              </a:r>
            </a:p>
          </p:txBody>
        </p:sp>
        <p:sp>
          <p:nvSpPr>
            <p:cNvPr id="135201" name="Oval 25"/>
            <p:cNvSpPr>
              <a:spLocks noChangeArrowheads="1"/>
            </p:cNvSpPr>
            <p:nvPr/>
          </p:nvSpPr>
          <p:spPr bwMode="auto">
            <a:xfrm>
              <a:off x="3573780" y="3302266"/>
              <a:ext cx="76200" cy="81015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3962400" y="3792538"/>
            <a:ext cx="1530350" cy="368300"/>
            <a:chOff x="3962400" y="3792180"/>
            <a:chExt cx="1530035" cy="369332"/>
          </a:xfrm>
        </p:grpSpPr>
        <p:sp>
          <p:nvSpPr>
            <p:cNvPr id="135198" name="Oval 28"/>
            <p:cNvSpPr>
              <a:spLocks noChangeArrowheads="1"/>
            </p:cNvSpPr>
            <p:nvPr/>
          </p:nvSpPr>
          <p:spPr bwMode="auto">
            <a:xfrm>
              <a:off x="5416235" y="396240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5199" name="TextBox 30"/>
            <p:cNvSpPr txBox="1">
              <a:spLocks noChangeArrowheads="1"/>
            </p:cNvSpPr>
            <p:nvPr/>
          </p:nvSpPr>
          <p:spPr bwMode="auto">
            <a:xfrm>
              <a:off x="3962400" y="3792180"/>
              <a:ext cx="1415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R2 arrives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3573463" y="3473450"/>
            <a:ext cx="1912937" cy="368300"/>
            <a:chOff x="3573780" y="3472934"/>
            <a:chExt cx="1912620" cy="369332"/>
          </a:xfrm>
        </p:grpSpPr>
        <p:sp>
          <p:nvSpPr>
            <p:cNvPr id="135196" name="TextBox 29"/>
            <p:cNvSpPr txBox="1">
              <a:spLocks noChangeArrowheads="1"/>
            </p:cNvSpPr>
            <p:nvPr/>
          </p:nvSpPr>
          <p:spPr bwMode="auto">
            <a:xfrm>
              <a:off x="3657600" y="3472934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Disk request 1a</a:t>
              </a:r>
            </a:p>
          </p:txBody>
        </p:sp>
        <p:sp>
          <p:nvSpPr>
            <p:cNvPr id="135197" name="Oval 33"/>
            <p:cNvSpPr>
              <a:spLocks noChangeArrowheads="1"/>
            </p:cNvSpPr>
            <p:nvPr/>
          </p:nvSpPr>
          <p:spPr bwMode="auto">
            <a:xfrm>
              <a:off x="3573780" y="362712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3573463" y="4430713"/>
            <a:ext cx="1884362" cy="369887"/>
            <a:chOff x="3573780" y="4431268"/>
            <a:chExt cx="1883728" cy="369332"/>
          </a:xfrm>
        </p:grpSpPr>
        <p:sp>
          <p:nvSpPr>
            <p:cNvPr id="135194" name="TextBox 38"/>
            <p:cNvSpPr txBox="1">
              <a:spLocks noChangeArrowheads="1"/>
            </p:cNvSpPr>
            <p:nvPr/>
          </p:nvSpPr>
          <p:spPr bwMode="auto">
            <a:xfrm>
              <a:off x="3628708" y="4431268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1a completes</a:t>
              </a:r>
            </a:p>
          </p:txBody>
        </p:sp>
        <p:sp>
          <p:nvSpPr>
            <p:cNvPr id="135195" name="Oval 39"/>
            <p:cNvSpPr>
              <a:spLocks noChangeArrowheads="1"/>
            </p:cNvSpPr>
            <p:nvPr/>
          </p:nvSpPr>
          <p:spPr bwMode="auto">
            <a:xfrm>
              <a:off x="3573780" y="457200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3573463" y="4735513"/>
            <a:ext cx="1884362" cy="369887"/>
            <a:chOff x="3573780" y="4736068"/>
            <a:chExt cx="1883728" cy="369332"/>
          </a:xfrm>
        </p:grpSpPr>
        <p:sp>
          <p:nvSpPr>
            <p:cNvPr id="135192" name="TextBox 40"/>
            <p:cNvSpPr txBox="1">
              <a:spLocks noChangeArrowheads="1"/>
            </p:cNvSpPr>
            <p:nvPr/>
          </p:nvSpPr>
          <p:spPr bwMode="auto">
            <a:xfrm>
              <a:off x="3628708" y="4736068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R1 completes</a:t>
              </a:r>
            </a:p>
          </p:txBody>
        </p:sp>
        <p:sp>
          <p:nvSpPr>
            <p:cNvPr id="135193" name="Oval 41"/>
            <p:cNvSpPr>
              <a:spLocks noChangeArrowheads="1"/>
            </p:cNvSpPr>
            <p:nvPr/>
          </p:nvSpPr>
          <p:spPr bwMode="auto">
            <a:xfrm>
              <a:off x="3573780" y="4876800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10800000" flipV="1">
            <a:off x="1828800" y="4914900"/>
            <a:ext cx="1706563" cy="190500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5416550" y="4189413"/>
            <a:ext cx="1898650" cy="369887"/>
            <a:chOff x="5416235" y="4190206"/>
            <a:chExt cx="1898965" cy="369332"/>
          </a:xfrm>
        </p:grpSpPr>
        <p:sp>
          <p:nvSpPr>
            <p:cNvPr id="135190" name="TextBox 45"/>
            <p:cNvSpPr txBox="1">
              <a:spLocks noChangeArrowheads="1"/>
            </p:cNvSpPr>
            <p:nvPr/>
          </p:nvSpPr>
          <p:spPr bwMode="auto">
            <a:xfrm>
              <a:off x="5486400" y="4190206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FFFF00"/>
                  </a:solidFill>
                  <a:latin typeface="Calibri" charset="0"/>
                  <a:cs typeface="Arial" charset="0"/>
                </a:rPr>
                <a:t>Receive R2</a:t>
              </a:r>
            </a:p>
          </p:txBody>
        </p:sp>
        <p:sp>
          <p:nvSpPr>
            <p:cNvPr id="135191" name="Oval 46"/>
            <p:cNvSpPr>
              <a:spLocks noChangeArrowheads="1"/>
            </p:cNvSpPr>
            <p:nvPr/>
          </p:nvSpPr>
          <p:spPr bwMode="auto">
            <a:xfrm>
              <a:off x="5416235" y="4331732"/>
              <a:ext cx="76200" cy="7620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ctr" defTabSz="914400"/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5513388" y="2819400"/>
            <a:ext cx="1524000" cy="1143000"/>
          </a:xfrm>
          <a:prstGeom prst="straightConnector1">
            <a:avLst/>
          </a:prstGeom>
          <a:noFill/>
          <a:ln w="57150">
            <a:solidFill>
              <a:srgbClr val="BBE0E3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972300" y="2747963"/>
            <a:ext cx="76200" cy="762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 defTabSz="914400"/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5189" name="TextBox 51"/>
          <p:cNvSpPr txBox="1">
            <a:spLocks noChangeArrowheads="1"/>
          </p:cNvSpPr>
          <p:nvPr/>
        </p:nvSpPr>
        <p:spPr bwMode="auto">
          <a:xfrm>
            <a:off x="4540250" y="214471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2800" b="1">
                <a:solidFill>
                  <a:srgbClr val="FFFF00"/>
                </a:solidFill>
                <a:latin typeface="Calibri" charset="0"/>
                <a:cs typeface="Arial" charset="0"/>
              </a:rPr>
              <a:t>WS2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Event-driven programming</a:t>
            </a:r>
          </a:p>
        </p:txBody>
      </p:sp>
      <p:sp>
        <p:nvSpPr>
          <p:cNvPr id="124930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648200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vent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-driven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programming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is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a design pattern for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a thread’s program.</a:t>
            </a:r>
          </a:p>
          <a:p>
            <a:r>
              <a:rPr lang="en-US" sz="2000" b="0" dirty="0">
                <a:latin typeface="Arial" charset="0"/>
                <a:ea typeface="ＭＳ Ｐゴシック" charset="0"/>
              </a:rPr>
              <a:t>The thread receives and handles a sequence of typed </a:t>
            </a:r>
            <a:r>
              <a:rPr lang="en-US" sz="200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events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.</a:t>
            </a:r>
            <a:endParaRPr lang="en-US" sz="2000" b="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b="0" dirty="0" smtClean="0">
                <a:latin typeface="Arial" charset="0"/>
                <a:ea typeface="ＭＳ Ｐゴシック" charset="0"/>
              </a:rPr>
              <a:t>Handle one event at a time, in order.</a:t>
            </a:r>
            <a:endParaRPr lang="en-US" sz="1800" b="0" dirty="0">
              <a:latin typeface="Arial" charset="0"/>
              <a:ea typeface="ＭＳ Ｐゴシック" charset="0"/>
            </a:endParaRPr>
          </a:p>
          <a:p>
            <a:r>
              <a:rPr lang="en-US" sz="2000" b="0" dirty="0">
                <a:latin typeface="Arial" charset="0"/>
                <a:ea typeface="ＭＳ Ｐゴシック" charset="0"/>
              </a:rPr>
              <a:t>In its </a:t>
            </a:r>
            <a:r>
              <a:rPr lang="en-US" sz="2000" dirty="0">
                <a:latin typeface="Arial" charset="0"/>
                <a:ea typeface="ＭＳ Ｐゴシック" charset="0"/>
              </a:rPr>
              <a:t>pure</a:t>
            </a:r>
            <a:r>
              <a:rPr lang="en-US" sz="2000" b="0" dirty="0">
                <a:latin typeface="Arial" charset="0"/>
                <a:ea typeface="ＭＳ Ｐゴシック" charset="0"/>
              </a:rPr>
              <a:t> form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the thread </a:t>
            </a:r>
            <a:r>
              <a:rPr lang="en-US" sz="2000" dirty="0">
                <a:latin typeface="Arial" charset="0"/>
                <a:ea typeface="ＭＳ Ｐゴシック" charset="0"/>
              </a:rPr>
              <a:t>never blocks</a:t>
            </a:r>
            <a:r>
              <a:rPr lang="en-US" sz="2000" b="0" dirty="0">
                <a:latin typeface="Arial" charset="0"/>
                <a:ea typeface="ＭＳ Ｐゴシック" charset="0"/>
              </a:rPr>
              <a:t>, except to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get the </a:t>
            </a:r>
            <a:r>
              <a:rPr lang="en-US" sz="2000" b="0" dirty="0">
                <a:latin typeface="Arial" charset="0"/>
                <a:ea typeface="ＭＳ Ｐゴシック" charset="0"/>
              </a:rPr>
              <a:t>next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event.</a:t>
            </a:r>
          </a:p>
          <a:p>
            <a:pPr lvl="1"/>
            <a:r>
              <a:rPr lang="en-US" sz="1800" b="0" dirty="0" smtClean="0">
                <a:latin typeface="Arial" charset="0"/>
                <a:ea typeface="ＭＳ Ｐゴシック" charset="0"/>
              </a:rPr>
              <a:t>Blocks only if no events to handle (</a:t>
            </a:r>
            <a:r>
              <a:rPr lang="en-US" sz="1800" dirty="0" smtClean="0">
                <a:solidFill>
                  <a:srgbClr val="651222"/>
                </a:solidFill>
                <a:latin typeface="Arial" charset="0"/>
                <a:ea typeface="ＭＳ Ｐゴシック" charset="0"/>
              </a:rPr>
              <a:t>idle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).</a:t>
            </a:r>
            <a:endParaRPr lang="en-US" sz="1800" b="0" dirty="0">
              <a:latin typeface="Arial" charset="0"/>
              <a:ea typeface="ＭＳ Ｐゴシック" charset="0"/>
            </a:endParaRPr>
          </a:p>
          <a:p>
            <a:r>
              <a:rPr lang="en-US" sz="2000" b="0" dirty="0">
                <a:latin typeface="Arial" charset="0"/>
                <a:ea typeface="ＭＳ Ｐゴシック" charset="0"/>
              </a:rPr>
              <a:t>We can think of the program as a set of </a:t>
            </a:r>
            <a:r>
              <a:rPr lang="en-US" sz="2000" dirty="0" smtClean="0">
                <a:solidFill>
                  <a:srgbClr val="651222"/>
                </a:solidFill>
                <a:latin typeface="Arial" charset="0"/>
                <a:ea typeface="ＭＳ Ｐゴシック" charset="0"/>
              </a:rPr>
              <a:t>handler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routines for the event types.</a:t>
            </a:r>
          </a:p>
          <a:p>
            <a:pPr lvl="1"/>
            <a:r>
              <a:rPr lang="en-US" sz="1800" b="0" dirty="0" smtClean="0">
                <a:latin typeface="Arial" charset="0"/>
                <a:ea typeface="ＭＳ Ｐゴシック" charset="0"/>
              </a:rPr>
              <a:t>The thread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upcalls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the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b="0" dirty="0">
                <a:latin typeface="Arial" charset="0"/>
                <a:ea typeface="ＭＳ Ｐゴシック" charset="0"/>
              </a:rPr>
              <a:t>handler to </a:t>
            </a:r>
            <a:r>
              <a:rPr lang="en-US" sz="1800" dirty="0">
                <a:latin typeface="Arial" charset="0"/>
                <a:ea typeface="ＭＳ Ｐゴシック" charset="0"/>
              </a:rPr>
              <a:t>dispatch</a:t>
            </a:r>
            <a:r>
              <a:rPr lang="en-US" sz="1800" b="0" dirty="0">
                <a:latin typeface="Arial" charset="0"/>
                <a:ea typeface="ＭＳ Ｐゴシック" charset="0"/>
              </a:rPr>
              <a:t> 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or “handle” each </a:t>
            </a:r>
            <a:r>
              <a:rPr lang="en-US" sz="1800" b="0" dirty="0">
                <a:latin typeface="Arial" charset="0"/>
                <a:ea typeface="ＭＳ Ｐゴシック" charset="0"/>
              </a:rPr>
              <a:t>event</a:t>
            </a:r>
            <a:r>
              <a:rPr lang="en-US" sz="1800" b="0" dirty="0" smtClean="0">
                <a:latin typeface="Arial" charset="0"/>
                <a:ea typeface="ＭＳ Ｐゴシック" charset="0"/>
              </a:rPr>
              <a:t>.</a:t>
            </a:r>
            <a:endParaRPr lang="en-US" sz="1800" b="0" dirty="0">
              <a:latin typeface="Arial" charset="0"/>
              <a:ea typeface="ＭＳ Ｐゴシック" charset="0"/>
            </a:endParaRPr>
          </a:p>
        </p:txBody>
      </p:sp>
      <p:grpSp>
        <p:nvGrpSpPr>
          <p:cNvPr id="124931" name="Group 6"/>
          <p:cNvGrpSpPr>
            <a:grpSpLocks/>
          </p:cNvGrpSpPr>
          <p:nvPr/>
        </p:nvGrpSpPr>
        <p:grpSpPr bwMode="auto">
          <a:xfrm>
            <a:off x="5486400" y="1905000"/>
            <a:ext cx="1752600" cy="3886200"/>
            <a:chOff x="5285232" y="1905000"/>
            <a:chExt cx="1420368" cy="3886200"/>
          </a:xfrm>
        </p:grpSpPr>
        <p:sp>
          <p:nvSpPr>
            <p:cNvPr id="124949" name="Rounded Rectangle 2"/>
            <p:cNvSpPr>
              <a:spLocks noChangeArrowheads="1"/>
            </p:cNvSpPr>
            <p:nvPr/>
          </p:nvSpPr>
          <p:spPr bwMode="auto">
            <a:xfrm>
              <a:off x="5462016" y="1905000"/>
              <a:ext cx="1066800" cy="38862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24950" name="Group 5"/>
            <p:cNvGrpSpPr>
              <a:grpSpLocks/>
            </p:cNvGrpSpPr>
            <p:nvPr/>
          </p:nvGrpSpPr>
          <p:grpSpPr bwMode="auto">
            <a:xfrm>
              <a:off x="5285232" y="2438400"/>
              <a:ext cx="1420368" cy="2895600"/>
              <a:chOff x="5285232" y="2438400"/>
              <a:chExt cx="1420368" cy="2895600"/>
            </a:xfrm>
          </p:grpSpPr>
          <p:sp>
            <p:nvSpPr>
              <p:cNvPr id="124951" name="Isosceles Triangle 3"/>
              <p:cNvSpPr>
                <a:spLocks noChangeArrowheads="1"/>
              </p:cNvSpPr>
              <p:nvPr/>
            </p:nvSpPr>
            <p:spPr bwMode="auto">
              <a:xfrm>
                <a:off x="6352032" y="2438400"/>
                <a:ext cx="353568" cy="3048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4952" name="Isosceles Triangle 4"/>
              <p:cNvSpPr>
                <a:spLocks noChangeArrowheads="1"/>
              </p:cNvSpPr>
              <p:nvPr/>
            </p:nvSpPr>
            <p:spPr bwMode="auto">
              <a:xfrm flipV="1">
                <a:off x="5285232" y="5029200"/>
                <a:ext cx="353568" cy="3048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24932" name="Group 12"/>
          <p:cNvGrpSpPr>
            <a:grpSpLocks/>
          </p:cNvGrpSpPr>
          <p:nvPr/>
        </p:nvGrpSpPr>
        <p:grpSpPr bwMode="auto">
          <a:xfrm>
            <a:off x="7543800" y="1905000"/>
            <a:ext cx="1222375" cy="1022350"/>
            <a:chOff x="7543800" y="2286000"/>
            <a:chExt cx="1222375" cy="1022350"/>
          </a:xfrm>
        </p:grpSpPr>
        <p:sp>
          <p:nvSpPr>
            <p:cNvPr id="124947" name="Freeform 56"/>
            <p:cNvSpPr>
              <a:spLocks/>
            </p:cNvSpPr>
            <p:nvPr/>
          </p:nvSpPr>
          <p:spPr bwMode="auto">
            <a:xfrm>
              <a:off x="7696200" y="2286000"/>
              <a:ext cx="1069975" cy="1022350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8" name="Freeform 19"/>
            <p:cNvSpPr>
              <a:spLocks/>
            </p:cNvSpPr>
            <p:nvPr/>
          </p:nvSpPr>
          <p:spPr bwMode="auto">
            <a:xfrm>
              <a:off x="7543800" y="2667000"/>
              <a:ext cx="300037" cy="190500"/>
            </a:xfrm>
            <a:custGeom>
              <a:avLst/>
              <a:gdLst>
                <a:gd name="T0" fmla="*/ 2147483647 w 302"/>
                <a:gd name="T1" fmla="*/ 0 h 169"/>
                <a:gd name="T2" fmla="*/ 0 w 302"/>
                <a:gd name="T3" fmla="*/ 0 h 169"/>
                <a:gd name="T4" fmla="*/ 2147483647 w 302"/>
                <a:gd name="T5" fmla="*/ 2147483647 h 169"/>
                <a:gd name="T6" fmla="*/ 0 w 302"/>
                <a:gd name="T7" fmla="*/ 2147483647 h 169"/>
                <a:gd name="T8" fmla="*/ 2147483647 w 302"/>
                <a:gd name="T9" fmla="*/ 2147483647 h 169"/>
                <a:gd name="T10" fmla="*/ 2147483647 w 302"/>
                <a:gd name="T11" fmla="*/ 2147483647 h 169"/>
                <a:gd name="T12" fmla="*/ 2147483647 w 30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" h="169">
                  <a:moveTo>
                    <a:pt x="226" y="0"/>
                  </a:moveTo>
                  <a:lnTo>
                    <a:pt x="0" y="0"/>
                  </a:lnTo>
                  <a:lnTo>
                    <a:pt x="76" y="85"/>
                  </a:lnTo>
                  <a:lnTo>
                    <a:pt x="0" y="169"/>
                  </a:lnTo>
                  <a:lnTo>
                    <a:pt x="226" y="169"/>
                  </a:lnTo>
                  <a:lnTo>
                    <a:pt x="302" y="8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33" name="Group 13"/>
          <p:cNvGrpSpPr>
            <a:grpSpLocks/>
          </p:cNvGrpSpPr>
          <p:nvPr/>
        </p:nvGrpSpPr>
        <p:grpSpPr bwMode="auto">
          <a:xfrm>
            <a:off x="7543800" y="3352800"/>
            <a:ext cx="1222375" cy="1022350"/>
            <a:chOff x="7543800" y="2286000"/>
            <a:chExt cx="1222375" cy="1022350"/>
          </a:xfrm>
        </p:grpSpPr>
        <p:sp>
          <p:nvSpPr>
            <p:cNvPr id="124945" name="Freeform 56"/>
            <p:cNvSpPr>
              <a:spLocks/>
            </p:cNvSpPr>
            <p:nvPr/>
          </p:nvSpPr>
          <p:spPr bwMode="auto">
            <a:xfrm>
              <a:off x="7696200" y="2286000"/>
              <a:ext cx="1069975" cy="1022350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6" name="Freeform 19"/>
            <p:cNvSpPr>
              <a:spLocks/>
            </p:cNvSpPr>
            <p:nvPr/>
          </p:nvSpPr>
          <p:spPr bwMode="auto">
            <a:xfrm>
              <a:off x="7543800" y="2667000"/>
              <a:ext cx="300037" cy="190500"/>
            </a:xfrm>
            <a:custGeom>
              <a:avLst/>
              <a:gdLst>
                <a:gd name="T0" fmla="*/ 2147483647 w 302"/>
                <a:gd name="T1" fmla="*/ 0 h 169"/>
                <a:gd name="T2" fmla="*/ 0 w 302"/>
                <a:gd name="T3" fmla="*/ 0 h 169"/>
                <a:gd name="T4" fmla="*/ 2147483647 w 302"/>
                <a:gd name="T5" fmla="*/ 2147483647 h 169"/>
                <a:gd name="T6" fmla="*/ 0 w 302"/>
                <a:gd name="T7" fmla="*/ 2147483647 h 169"/>
                <a:gd name="T8" fmla="*/ 2147483647 w 302"/>
                <a:gd name="T9" fmla="*/ 2147483647 h 169"/>
                <a:gd name="T10" fmla="*/ 2147483647 w 302"/>
                <a:gd name="T11" fmla="*/ 2147483647 h 169"/>
                <a:gd name="T12" fmla="*/ 2147483647 w 30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" h="169">
                  <a:moveTo>
                    <a:pt x="226" y="0"/>
                  </a:moveTo>
                  <a:lnTo>
                    <a:pt x="0" y="0"/>
                  </a:lnTo>
                  <a:lnTo>
                    <a:pt x="76" y="85"/>
                  </a:lnTo>
                  <a:lnTo>
                    <a:pt x="0" y="169"/>
                  </a:lnTo>
                  <a:lnTo>
                    <a:pt x="226" y="169"/>
                  </a:lnTo>
                  <a:lnTo>
                    <a:pt x="302" y="8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934" name="Group 16"/>
          <p:cNvGrpSpPr>
            <a:grpSpLocks/>
          </p:cNvGrpSpPr>
          <p:nvPr/>
        </p:nvGrpSpPr>
        <p:grpSpPr bwMode="auto">
          <a:xfrm>
            <a:off x="7543800" y="4768850"/>
            <a:ext cx="1222375" cy="1022350"/>
            <a:chOff x="7543800" y="2286000"/>
            <a:chExt cx="1222375" cy="1022350"/>
          </a:xfrm>
        </p:grpSpPr>
        <p:sp>
          <p:nvSpPr>
            <p:cNvPr id="124943" name="Freeform 56"/>
            <p:cNvSpPr>
              <a:spLocks/>
            </p:cNvSpPr>
            <p:nvPr/>
          </p:nvSpPr>
          <p:spPr bwMode="auto">
            <a:xfrm>
              <a:off x="7696200" y="2286000"/>
              <a:ext cx="1069975" cy="1022350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4" name="Freeform 19"/>
            <p:cNvSpPr>
              <a:spLocks/>
            </p:cNvSpPr>
            <p:nvPr/>
          </p:nvSpPr>
          <p:spPr bwMode="auto">
            <a:xfrm>
              <a:off x="7543800" y="2667000"/>
              <a:ext cx="300037" cy="190500"/>
            </a:xfrm>
            <a:custGeom>
              <a:avLst/>
              <a:gdLst>
                <a:gd name="T0" fmla="*/ 2147483647 w 302"/>
                <a:gd name="T1" fmla="*/ 0 h 169"/>
                <a:gd name="T2" fmla="*/ 0 w 302"/>
                <a:gd name="T3" fmla="*/ 0 h 169"/>
                <a:gd name="T4" fmla="*/ 2147483647 w 302"/>
                <a:gd name="T5" fmla="*/ 2147483647 h 169"/>
                <a:gd name="T6" fmla="*/ 0 w 302"/>
                <a:gd name="T7" fmla="*/ 2147483647 h 169"/>
                <a:gd name="T8" fmla="*/ 2147483647 w 302"/>
                <a:gd name="T9" fmla="*/ 2147483647 h 169"/>
                <a:gd name="T10" fmla="*/ 2147483647 w 302"/>
                <a:gd name="T11" fmla="*/ 2147483647 h 169"/>
                <a:gd name="T12" fmla="*/ 2147483647 w 30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" h="169">
                  <a:moveTo>
                    <a:pt x="226" y="0"/>
                  </a:moveTo>
                  <a:lnTo>
                    <a:pt x="0" y="0"/>
                  </a:lnTo>
                  <a:lnTo>
                    <a:pt x="76" y="85"/>
                  </a:lnTo>
                  <a:lnTo>
                    <a:pt x="0" y="169"/>
                  </a:lnTo>
                  <a:lnTo>
                    <a:pt x="226" y="169"/>
                  </a:lnTo>
                  <a:lnTo>
                    <a:pt x="302" y="8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63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5" name="Text Box 93"/>
          <p:cNvSpPr txBox="1">
            <a:spLocks noChangeArrowheads="1"/>
          </p:cNvSpPr>
          <p:nvPr/>
        </p:nvSpPr>
        <p:spPr bwMode="auto">
          <a:xfrm>
            <a:off x="5943600" y="3810000"/>
            <a:ext cx="1219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events</a:t>
            </a:r>
          </a:p>
        </p:txBody>
      </p:sp>
      <p:cxnSp>
        <p:nvCxnSpPr>
          <p:cNvPr id="124936" name="Straight Connector 54"/>
          <p:cNvCxnSpPr>
            <a:cxnSpLocks noChangeShapeType="1"/>
            <a:stCxn id="124949" idx="3"/>
          </p:cNvCxnSpPr>
          <p:nvPr/>
        </p:nvCxnSpPr>
        <p:spPr bwMode="auto">
          <a:xfrm flipV="1">
            <a:off x="7021513" y="2514600"/>
            <a:ext cx="598487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7" name="Straight Connector 65"/>
          <p:cNvCxnSpPr>
            <a:cxnSpLocks noChangeShapeType="1"/>
          </p:cNvCxnSpPr>
          <p:nvPr/>
        </p:nvCxnSpPr>
        <p:spPr bwMode="auto">
          <a:xfrm>
            <a:off x="7010400" y="3810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8" name="Straight Connector 66"/>
          <p:cNvCxnSpPr>
            <a:cxnSpLocks noChangeShapeType="1"/>
          </p:cNvCxnSpPr>
          <p:nvPr/>
        </p:nvCxnSpPr>
        <p:spPr bwMode="auto">
          <a:xfrm>
            <a:off x="7010400" y="3810000"/>
            <a:ext cx="557213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39" name="Rectangle 68"/>
          <p:cNvSpPr>
            <a:spLocks noChangeArrowheads="1"/>
          </p:cNvSpPr>
          <p:nvPr/>
        </p:nvSpPr>
        <p:spPr bwMode="auto">
          <a:xfrm>
            <a:off x="6705600" y="3657600"/>
            <a:ext cx="228600" cy="2286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4940" name="Rectangle 69"/>
          <p:cNvSpPr>
            <a:spLocks noChangeArrowheads="1"/>
          </p:cNvSpPr>
          <p:nvPr/>
        </p:nvSpPr>
        <p:spPr bwMode="auto">
          <a:xfrm>
            <a:off x="6400800" y="3657600"/>
            <a:ext cx="2286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4941" name="Rectangle 70"/>
          <p:cNvSpPr>
            <a:spLocks noChangeArrowheads="1"/>
          </p:cNvSpPr>
          <p:nvPr/>
        </p:nvSpPr>
        <p:spPr bwMode="auto">
          <a:xfrm>
            <a:off x="6096000" y="3657600"/>
            <a:ext cx="228600" cy="228600"/>
          </a:xfrm>
          <a:prstGeom prst="rect">
            <a:avLst/>
          </a:prstGeom>
          <a:solidFill>
            <a:srgbClr val="63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4942" name="Text Box 93"/>
          <p:cNvSpPr txBox="1">
            <a:spLocks noChangeArrowheads="1"/>
          </p:cNvSpPr>
          <p:nvPr/>
        </p:nvSpPr>
        <p:spPr bwMode="auto">
          <a:xfrm>
            <a:off x="5638800" y="5943600"/>
            <a:ext cx="3352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>
                <a:solidFill>
                  <a:srgbClr val="000000"/>
                </a:solidFill>
              </a:rPr>
              <a:t>Dispatch events by invoking handlers (upcalls).</a:t>
            </a:r>
          </a:p>
        </p:txBody>
      </p:sp>
      <p:grpSp>
        <p:nvGrpSpPr>
          <p:cNvPr id="27" name="Group 77"/>
          <p:cNvGrpSpPr>
            <a:grpSpLocks/>
          </p:cNvGrpSpPr>
          <p:nvPr/>
        </p:nvGrpSpPr>
        <p:grpSpPr bwMode="auto">
          <a:xfrm>
            <a:off x="6019800" y="1524000"/>
            <a:ext cx="685800" cy="661988"/>
            <a:chOff x="6858000" y="1905000"/>
            <a:chExt cx="673100" cy="658813"/>
          </a:xfrm>
        </p:grpSpPr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6858000" y="1905000"/>
              <a:ext cx="673100" cy="65881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 flipH="1">
              <a:off x="7091363" y="2051050"/>
              <a:ext cx="230187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2"/>
            <p:cNvSpPr>
              <a:spLocks noChangeArrowheads="1"/>
            </p:cNvSpPr>
            <p:nvPr/>
          </p:nvSpPr>
          <p:spPr bwMode="auto">
            <a:xfrm rot="-8460389">
              <a:off x="6888163" y="1992313"/>
              <a:ext cx="79375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what’s an 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A system can use an event-driven design pattern to handle any kind of asynchronous event.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arriving input (e.g., GUI clicks/swipes, requests to a server)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n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otify that an operation started earlier is complete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s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ubscribe to events published by other processes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child stop/exit, “signals”, etc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</a:rPr>
              <a:t>System architects choose how to use event abstractions.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Kernel networking and I/O stacks are mostly event-driven (interrupts, callbacks, event queues, etc.), even if the system call APIs are blocking.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Example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: Windows driver stack.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Real systems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combine events and threading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(for multicore).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182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Custom 5">
      <a:dk1>
        <a:srgbClr val="003367"/>
      </a:dk1>
      <a:lt1>
        <a:srgbClr val="37305A"/>
      </a:lt1>
      <a:dk2>
        <a:srgbClr val="E0E4DC"/>
      </a:dk2>
      <a:lt2>
        <a:srgbClr val="B5B5B5"/>
      </a:lt2>
      <a:accent1>
        <a:srgbClr val="4D8CF1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ukesystems">
  <a:themeElements>
    <a:clrScheme name="dukesystem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ukesystems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folHlink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folHlink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lnDef>
  </a:objectDefaults>
  <a:extraClrSchemeLst>
    <a:extraClrScheme>
      <a:clrScheme name="dukesyste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ukesystems">
  <a:themeElements>
    <a:clrScheme name="dukesystem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ukesystems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folHlink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folHlink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lnDef>
  </a:objectDefaults>
  <a:extraClrSchemeLst>
    <a:extraClrScheme>
      <a:clrScheme name="dukesyste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_HP_Light">
  <a:themeElements>
    <a:clrScheme name="Blue_HP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Blue_HP_Ligh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_HP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HP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00_light_52206_2">
  <a:themeElements>
    <a:clrScheme name="2000_light_52206_2 1">
      <a:dk1>
        <a:srgbClr val="000000"/>
      </a:dk1>
      <a:lt1>
        <a:srgbClr val="FFFFFF"/>
      </a:lt1>
      <a:dk2>
        <a:srgbClr val="000000"/>
      </a:dk2>
      <a:lt2>
        <a:srgbClr val="CBC9BD"/>
      </a:lt2>
      <a:accent1>
        <a:srgbClr val="0071B4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2000_light_52206_2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2000_light_52206_2 1">
        <a:dk1>
          <a:srgbClr val="000000"/>
        </a:dk1>
        <a:lt1>
          <a:srgbClr val="FFFFFF"/>
        </a:lt1>
        <a:dk2>
          <a:srgbClr val="000000"/>
        </a:dk2>
        <a:lt2>
          <a:srgbClr val="CBC9BD"/>
        </a:lt2>
        <a:accent1>
          <a:srgbClr val="0071B4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whit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ukesystems">
  <a:themeElements>
    <a:clrScheme name="dukesystem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ukesystems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folHlink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folHlink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lnDef>
  </a:objectDefaults>
  <a:extraClrSchemeLst>
    <a:extraClrScheme>
      <a:clrScheme name="dukesyste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syste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syste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ue_HP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65885</TotalTime>
  <Words>3848</Words>
  <Application>Microsoft Macintosh PowerPoint</Application>
  <PresentationFormat>On-screen Show (4:3)</PresentationFormat>
  <Paragraphs>654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0" baseType="lpstr">
      <vt:lpstr>Default Design</vt:lpstr>
      <vt:lpstr>1_Default Design</vt:lpstr>
      <vt:lpstr>2_Default Design</vt:lpstr>
      <vt:lpstr>Blue_HP_Light</vt:lpstr>
      <vt:lpstr>2000_light_52206_2</vt:lpstr>
      <vt:lpstr>1_white</vt:lpstr>
      <vt:lpstr>4_Default Design</vt:lpstr>
      <vt:lpstr>3_Default Design</vt:lpstr>
      <vt:lpstr>1_dukesystems</vt:lpstr>
      <vt:lpstr>5_Default Design</vt:lpstr>
      <vt:lpstr>6_Default Design</vt:lpstr>
      <vt:lpstr>7_Default Design</vt:lpstr>
      <vt:lpstr>dukesystems</vt:lpstr>
      <vt:lpstr>2_dukesystems</vt:lpstr>
      <vt:lpstr>8_Default Design</vt:lpstr>
      <vt:lpstr>9_Default Design</vt:lpstr>
      <vt:lpstr>10_Default Design</vt:lpstr>
      <vt:lpstr>Photo Editor Photo</vt:lpstr>
      <vt:lpstr>PowerPoint Presentation</vt:lpstr>
      <vt:lpstr>Servers and concurrency</vt:lpstr>
      <vt:lpstr>Handling a Web request</vt:lpstr>
      <vt:lpstr>Concurrency/Asynchrony in Unix Some partial answers and options</vt:lpstr>
      <vt:lpstr>Web server (serial process)</vt:lpstr>
      <vt:lpstr>Web server (event-driven)</vt:lpstr>
      <vt:lpstr>Web server (multiprogrammed)</vt:lpstr>
      <vt:lpstr>Event-driven programming</vt:lpstr>
      <vt:lpstr>But what’s an event?</vt:lpstr>
      <vt:lpstr>Ideal event poll API</vt:lpstr>
      <vt:lpstr>Handling a Web request</vt:lpstr>
      <vt:lpstr>Multi-programmed server: idealized</vt:lpstr>
      <vt:lpstr>Server structure in the real world</vt:lpstr>
      <vt:lpstr>Threads</vt:lpstr>
      <vt:lpstr>Threads and the kernel</vt:lpstr>
      <vt:lpstr>Java threads: the basics</vt:lpstr>
      <vt:lpstr>Java threads: the basics</vt:lpstr>
      <vt:lpstr>Threads</vt:lpstr>
      <vt:lpstr>A process can have multiple threads</vt:lpstr>
      <vt:lpstr>Two threads sharing a CPU</vt:lpstr>
      <vt:lpstr>CPU Scheduling 101</vt:lpstr>
      <vt:lpstr>Reading Between the Lines of C</vt:lpstr>
      <vt:lpstr>Interleaving matters</vt:lpstr>
      <vt:lpstr>Non-determinism and ordering</vt:lpstr>
      <vt:lpstr>Non-determinism example</vt:lpstr>
      <vt:lpstr>Another example</vt:lpstr>
      <vt:lpstr>Example continued</vt:lpstr>
      <vt:lpstr>Concurrency control</vt:lpstr>
      <vt:lpstr>Resource Trajectory Graphs</vt:lpstr>
      <vt:lpstr>Resource Trajectory Graphs</vt:lpstr>
      <vt:lpstr>This is not a game</vt:lpstr>
      <vt:lpstr>The need for mutual exclusion</vt:lpstr>
      <vt:lpstr>A Lock or Mutex</vt:lpstr>
      <vt:lpstr>Definition of a lock (mutex)</vt:lpstr>
      <vt:lpstr>Portrait of a Lock in Motion</vt:lpstr>
      <vt:lpstr>Handing off a lock</vt:lpstr>
      <vt:lpstr>Example: event/request queue</vt:lpstr>
      <vt:lpstr>New Problem: Ping-Pong</vt:lpstr>
      <vt:lpstr>Ping-Pong with Mutexes?</vt:lpstr>
      <vt:lpstr>Mutexes don’t work for ping-pong</vt:lpstr>
      <vt:lpstr>Condition variables</vt:lpstr>
      <vt:lpstr>Ping-Pong using a condition variable</vt:lpstr>
      <vt:lpstr>Ping-Pong using a condition variable</vt:lpstr>
      <vt:lpstr>Ping-Pong using a condition variable</vt:lpstr>
      <vt:lpstr>Mutual exclusion in Java</vt:lpstr>
      <vt:lpstr>Java synchronization</vt:lpstr>
      <vt:lpstr>Debugging non-determinism</vt:lpstr>
      <vt:lpstr>Note</vt:lpstr>
      <vt:lpstr>Portrait of a thread</vt:lpstr>
      <vt:lpstr>A thread: closer look</vt:lpstr>
      <vt:lpstr>Kernel-based vs. user-level threads Take 2</vt:lpstr>
      <vt:lpstr>Thread models illustrated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About Systems</dc:title>
  <dc:subject/>
  <dc:creator>Jeff Chase</dc:creator>
  <cp:keywords/>
  <dc:description/>
  <cp:lastModifiedBy>Jeff Chase</cp:lastModifiedBy>
  <cp:revision>5141</cp:revision>
  <cp:lastPrinted>1601-01-01T00:00:00Z</cp:lastPrinted>
  <dcterms:created xsi:type="dcterms:W3CDTF">2011-04-11T18:52:21Z</dcterms:created>
  <dcterms:modified xsi:type="dcterms:W3CDTF">2013-02-14T16:27:54Z</dcterms:modified>
  <cp:category/>
</cp:coreProperties>
</file>