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7867" r:id="rId2"/>
    <p:sldMasterId id="2147487877" r:id="rId3"/>
    <p:sldMasterId id="2147487887" r:id="rId4"/>
    <p:sldMasterId id="2147487925" r:id="rId5"/>
    <p:sldMasterId id="2147487951" r:id="rId6"/>
    <p:sldMasterId id="2147487963" r:id="rId7"/>
    <p:sldMasterId id="2147487969" r:id="rId8"/>
  </p:sldMasterIdLst>
  <p:notesMasterIdLst>
    <p:notesMasterId r:id="rId97"/>
  </p:notesMasterIdLst>
  <p:handoutMasterIdLst>
    <p:handoutMasterId r:id="rId98"/>
  </p:handoutMasterIdLst>
  <p:sldIdLst>
    <p:sldId id="256" r:id="rId9"/>
    <p:sldId id="1348" r:id="rId10"/>
    <p:sldId id="1349" r:id="rId11"/>
    <p:sldId id="1350" r:id="rId12"/>
    <p:sldId id="1365" r:id="rId13"/>
    <p:sldId id="1356" r:id="rId14"/>
    <p:sldId id="1330" r:id="rId15"/>
    <p:sldId id="1409" r:id="rId16"/>
    <p:sldId id="1331" r:id="rId17"/>
    <p:sldId id="1332" r:id="rId18"/>
    <p:sldId id="1404" r:id="rId19"/>
    <p:sldId id="1341" r:id="rId20"/>
    <p:sldId id="1347" r:id="rId21"/>
    <p:sldId id="1405" r:id="rId22"/>
    <p:sldId id="1354" r:id="rId23"/>
    <p:sldId id="1343" r:id="rId24"/>
    <p:sldId id="1428" r:id="rId25"/>
    <p:sldId id="1357" r:id="rId26"/>
    <p:sldId id="1355" r:id="rId27"/>
    <p:sldId id="1406" r:id="rId28"/>
    <p:sldId id="1372" r:id="rId29"/>
    <p:sldId id="1373" r:id="rId30"/>
    <p:sldId id="1407" r:id="rId31"/>
    <p:sldId id="1344" r:id="rId32"/>
    <p:sldId id="1345" r:id="rId33"/>
    <p:sldId id="1346" r:id="rId34"/>
    <p:sldId id="1429" r:id="rId35"/>
    <p:sldId id="1431" r:id="rId36"/>
    <p:sldId id="1446" r:id="rId37"/>
    <p:sldId id="1430" r:id="rId38"/>
    <p:sldId id="1351" r:id="rId39"/>
    <p:sldId id="1352" r:id="rId40"/>
    <p:sldId id="1427" r:id="rId41"/>
    <p:sldId id="1385" r:id="rId42"/>
    <p:sldId id="1412" r:id="rId43"/>
    <p:sldId id="1334" r:id="rId44"/>
    <p:sldId id="1419" r:id="rId45"/>
    <p:sldId id="1420" r:id="rId46"/>
    <p:sldId id="1418" r:id="rId47"/>
    <p:sldId id="1421" r:id="rId48"/>
    <p:sldId id="1361" r:id="rId49"/>
    <p:sldId id="1359" r:id="rId50"/>
    <p:sldId id="1360" r:id="rId51"/>
    <p:sldId id="1408" r:id="rId52"/>
    <p:sldId id="1422" r:id="rId53"/>
    <p:sldId id="1376" r:id="rId54"/>
    <p:sldId id="1441" r:id="rId55"/>
    <p:sldId id="1358" r:id="rId56"/>
    <p:sldId id="1401" r:id="rId57"/>
    <p:sldId id="1432" r:id="rId58"/>
    <p:sldId id="1425" r:id="rId59"/>
    <p:sldId id="1426" r:id="rId60"/>
    <p:sldId id="1423" r:id="rId61"/>
    <p:sldId id="1433" r:id="rId62"/>
    <p:sldId id="1434" r:id="rId63"/>
    <p:sldId id="1424" r:id="rId64"/>
    <p:sldId id="1435" r:id="rId65"/>
    <p:sldId id="1436" r:id="rId66"/>
    <p:sldId id="1402" r:id="rId67"/>
    <p:sldId id="1411" r:id="rId68"/>
    <p:sldId id="1403" r:id="rId69"/>
    <p:sldId id="1366" r:id="rId70"/>
    <p:sldId id="1367" r:id="rId71"/>
    <p:sldId id="1368" r:id="rId72"/>
    <p:sldId id="1387" r:id="rId73"/>
    <p:sldId id="1410" r:id="rId74"/>
    <p:sldId id="1394" r:id="rId75"/>
    <p:sldId id="1389" r:id="rId76"/>
    <p:sldId id="1395" r:id="rId77"/>
    <p:sldId id="1388" r:id="rId78"/>
    <p:sldId id="1390" r:id="rId79"/>
    <p:sldId id="1370" r:id="rId80"/>
    <p:sldId id="1396" r:id="rId81"/>
    <p:sldId id="1386" r:id="rId82"/>
    <p:sldId id="1391" r:id="rId83"/>
    <p:sldId id="1371" r:id="rId84"/>
    <p:sldId id="1400" r:id="rId85"/>
    <p:sldId id="1392" r:id="rId86"/>
    <p:sldId id="1437" r:id="rId87"/>
    <p:sldId id="1438" r:id="rId88"/>
    <p:sldId id="1439" r:id="rId89"/>
    <p:sldId id="1369" r:id="rId90"/>
    <p:sldId id="1447" r:id="rId91"/>
    <p:sldId id="1452" r:id="rId92"/>
    <p:sldId id="1448" r:id="rId93"/>
    <p:sldId id="1380" r:id="rId94"/>
    <p:sldId id="1381" r:id="rId95"/>
    <p:sldId id="1382" r:id="rId96"/>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3F3F3"/>
    <a:srgbClr val="5A8DFB"/>
    <a:srgbClr val="618FFD"/>
    <a:srgbClr val="00264D"/>
    <a:srgbClr val="636464"/>
    <a:srgbClr val="46FF77"/>
    <a:srgbClr val="E8161F"/>
    <a:srgbClr val="E8E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680" autoAdjust="0"/>
  </p:normalViewPr>
  <p:slideViewPr>
    <p:cSldViewPr>
      <p:cViewPr>
        <p:scale>
          <a:sx n="100" d="100"/>
          <a:sy n="100" d="100"/>
        </p:scale>
        <p:origin x="-424" y="-32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33792"/>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slide" Target="slides/slide71.xml"/><Relationship Id="rId90" Type="http://schemas.openxmlformats.org/officeDocument/2006/relationships/slide" Target="slides/slide82.xml"/><Relationship Id="rId91" Type="http://schemas.openxmlformats.org/officeDocument/2006/relationships/slide" Target="slides/slide83.xml"/><Relationship Id="rId92" Type="http://schemas.openxmlformats.org/officeDocument/2006/relationships/slide" Target="slides/slide84.xml"/><Relationship Id="rId93" Type="http://schemas.openxmlformats.org/officeDocument/2006/relationships/slide" Target="slides/slide85.xml"/><Relationship Id="rId94" Type="http://schemas.openxmlformats.org/officeDocument/2006/relationships/slide" Target="slides/slide86.xml"/><Relationship Id="rId95" Type="http://schemas.openxmlformats.org/officeDocument/2006/relationships/slide" Target="slides/slide87.xml"/><Relationship Id="rId96" Type="http://schemas.openxmlformats.org/officeDocument/2006/relationships/slide" Target="slides/slide88.xml"/><Relationship Id="rId97" Type="http://schemas.openxmlformats.org/officeDocument/2006/relationships/notesMaster" Target="notesMasters/notesMaster1.xml"/><Relationship Id="rId98" Type="http://schemas.openxmlformats.org/officeDocument/2006/relationships/handoutMaster" Target="handoutMasters/handoutMaster1.xml"/><Relationship Id="rId99" Type="http://schemas.openxmlformats.org/officeDocument/2006/relationships/printerSettings" Target="printerSettings/printerSettings1.bin"/><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100" Type="http://schemas.openxmlformats.org/officeDocument/2006/relationships/presProps" Target="presProps.xml"/><Relationship Id="rId80" Type="http://schemas.openxmlformats.org/officeDocument/2006/relationships/slide" Target="slides/slide72.xml"/><Relationship Id="rId81" Type="http://schemas.openxmlformats.org/officeDocument/2006/relationships/slide" Target="slides/slide73.xml"/><Relationship Id="rId82" Type="http://schemas.openxmlformats.org/officeDocument/2006/relationships/slide" Target="slides/slide74.xml"/><Relationship Id="rId83" Type="http://schemas.openxmlformats.org/officeDocument/2006/relationships/slide" Target="slides/slide75.xml"/><Relationship Id="rId84" Type="http://schemas.openxmlformats.org/officeDocument/2006/relationships/slide" Target="slides/slide76.xml"/><Relationship Id="rId85" Type="http://schemas.openxmlformats.org/officeDocument/2006/relationships/slide" Target="slides/slide77.xml"/><Relationship Id="rId86" Type="http://schemas.openxmlformats.org/officeDocument/2006/relationships/slide" Target="slides/slide78.xml"/><Relationship Id="rId87" Type="http://schemas.openxmlformats.org/officeDocument/2006/relationships/slide" Target="slides/slide79.xml"/><Relationship Id="rId88" Type="http://schemas.openxmlformats.org/officeDocument/2006/relationships/slide" Target="slides/slide80.xml"/><Relationship Id="rId89"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09A2146B-DAF8-B848-93CC-EAF3C4A7D254}" type="datetime1">
              <a:rPr lang="en-US"/>
              <a:pPr>
                <a:defRPr/>
              </a:pPr>
              <a:t>4/24/13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DE467F69-EAFE-6E4A-A7B7-743D2153CD3E}" type="slidenum">
              <a:rPr lang="en-US"/>
              <a:pPr>
                <a:defRPr/>
              </a:pPr>
              <a:t>‹#›</a:t>
            </a:fld>
            <a:endParaRPr lang="en-US"/>
          </a:p>
        </p:txBody>
      </p:sp>
    </p:spTree>
    <p:extLst>
      <p:ext uri="{BB962C8B-B14F-4D97-AF65-F5344CB8AC3E}">
        <p14:creationId xmlns:p14="http://schemas.microsoft.com/office/powerpoint/2010/main" val="3483996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3"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4" name="Text Box 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ea typeface="Arial" charset="0"/>
                <a:cs typeface="Arial" charset="0"/>
              </a:defRPr>
            </a:lvl1pPr>
          </a:lstStyle>
          <a:p>
            <a:pPr>
              <a:defRPr/>
            </a:pPr>
            <a:endParaRPr lang="en-US"/>
          </a:p>
        </p:txBody>
      </p:sp>
      <p:sp>
        <p:nvSpPr>
          <p:cNvPr id="15366"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15368" name="Text Box 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08658CFA-E8ED-ED4D-B937-FA9A3FBB1A22}" type="slidenum">
              <a:rPr lang="en-US"/>
              <a:pPr>
                <a:defRPr/>
              </a:pPr>
              <a:t>‹#›</a:t>
            </a:fld>
            <a:endParaRPr lang="en-US"/>
          </a:p>
        </p:txBody>
      </p:sp>
    </p:spTree>
    <p:extLst>
      <p:ext uri="{BB962C8B-B14F-4D97-AF65-F5344CB8AC3E}">
        <p14:creationId xmlns:p14="http://schemas.microsoft.com/office/powerpoint/2010/main" val="21256540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58BC9100-01E4-FB41-855E-EEC5A2BED12C}"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
        <p:nvSpPr>
          <p:cNvPr id="174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17412"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D7113CB9-9A72-F24E-8D2E-4CA3AFA73C24}" type="slidenum">
              <a:rPr lang="en-US" smtClean="0">
                <a:solidFill>
                  <a:prstClr val="white"/>
                </a:solidFill>
              </a:rPr>
              <a:pPr>
                <a:defRPr/>
              </a:pPr>
              <a:t>31</a:t>
            </a:fld>
            <a:endParaRPr lang="en-US">
              <a:solidFill>
                <a:prstClr val="white"/>
              </a:solidFill>
            </a:endParaRPr>
          </a:p>
        </p:txBody>
      </p:sp>
    </p:spTree>
    <p:extLst>
      <p:ext uri="{BB962C8B-B14F-4D97-AF65-F5344CB8AC3E}">
        <p14:creationId xmlns:p14="http://schemas.microsoft.com/office/powerpoint/2010/main" val="133516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58BC9100-01E4-FB41-855E-EEC5A2BED12C}" type="slidenum">
              <a:rPr lang="en-US" sz="1200">
                <a:solidFill>
                  <a:srgbClr val="000000"/>
                </a:solidFill>
                <a:latin typeface="Calibri" charset="0"/>
              </a:rPr>
              <a:pPr eaLnBrk="1" hangingPunct="1"/>
              <a:t>33</a:t>
            </a:fld>
            <a:endParaRPr lang="en-US" sz="1200">
              <a:solidFill>
                <a:srgbClr val="000000"/>
              </a:solidFill>
              <a:latin typeface="Calibri" charset="0"/>
            </a:endParaRPr>
          </a:p>
        </p:txBody>
      </p:sp>
      <p:sp>
        <p:nvSpPr>
          <p:cNvPr id="174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17412"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58BC9100-01E4-FB41-855E-EEC5A2BED12C}" type="slidenum">
              <a:rPr lang="en-US" sz="1200">
                <a:solidFill>
                  <a:srgbClr val="000000"/>
                </a:solidFill>
                <a:latin typeface="Calibri" charset="0"/>
              </a:rPr>
              <a:pPr eaLnBrk="1" hangingPunct="1"/>
              <a:t>47</a:t>
            </a:fld>
            <a:endParaRPr lang="en-US" sz="1200">
              <a:solidFill>
                <a:srgbClr val="000000"/>
              </a:solidFill>
              <a:latin typeface="Calibri" charset="0"/>
            </a:endParaRPr>
          </a:p>
        </p:txBody>
      </p:sp>
      <p:sp>
        <p:nvSpPr>
          <p:cNvPr id="174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17412"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FDE9D1D5-A21C-9F48-A56A-E5DFBC875AF6}" type="slidenum">
              <a:rPr lang="en-US"/>
              <a:pPr>
                <a:defRPr/>
              </a:pPr>
              <a:t>‹#›</a:t>
            </a:fld>
            <a:endParaRPr lang="en-US"/>
          </a:p>
        </p:txBody>
      </p:sp>
    </p:spTree>
    <p:extLst>
      <p:ext uri="{BB962C8B-B14F-4D97-AF65-F5344CB8AC3E}">
        <p14:creationId xmlns:p14="http://schemas.microsoft.com/office/powerpoint/2010/main" val="354100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342410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92627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90454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01659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246222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3812036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2692168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747866147"/>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119508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65635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FAAF964B-F1A5-7A46-8CB1-4A276667945A}" type="slidenum">
              <a:rPr lang="en-US"/>
              <a:pPr>
                <a:defRPr/>
              </a:pPr>
              <a:t>‹#›</a:t>
            </a:fld>
            <a:r>
              <a:rPr lang="en-US"/>
              <a:t> of 12</a:t>
            </a:r>
          </a:p>
        </p:txBody>
      </p:sp>
    </p:spTree>
    <p:extLst>
      <p:ext uri="{BB962C8B-B14F-4D97-AF65-F5344CB8AC3E}">
        <p14:creationId xmlns:p14="http://schemas.microsoft.com/office/powerpoint/2010/main" val="29826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2264235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3996525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1963335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2184411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3295490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3682643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4251186416"/>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19607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1649390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116288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3838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3082803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3083437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3740418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1006441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19196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8FFF07A-646E-0540-8D25-DFC48CE7019D}" type="slidenum">
              <a:rPr lang="en-US"/>
              <a:pPr>
                <a:defRPr/>
              </a:pPr>
              <a:t>‹#›</a:t>
            </a:fld>
            <a:endParaRPr lang="en-US"/>
          </a:p>
        </p:txBody>
      </p:sp>
    </p:spTree>
    <p:extLst>
      <p:ext uri="{BB962C8B-B14F-4D97-AF65-F5344CB8AC3E}">
        <p14:creationId xmlns:p14="http://schemas.microsoft.com/office/powerpoint/2010/main" val="368688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buFont typeface="Times New Roman" charset="0"/>
              <a:buNone/>
              <a:defRPr>
                <a:latin typeface="Arial" charset="0"/>
                <a:ea typeface="ＭＳ Ｐゴシック" charset="-128"/>
                <a:cs typeface="ＭＳ Ｐゴシック" charset="-128"/>
              </a:defRPr>
            </a:lvl1pPr>
          </a:lstStyle>
          <a:p>
            <a:pPr>
              <a:defRPr/>
            </a:pPr>
            <a:fld id="{54820D9F-9940-F544-AE5E-739E80B65C04}" type="slidenum">
              <a:rPr lang="en-US"/>
              <a:pPr>
                <a:defRPr/>
              </a:pPr>
              <a:t>‹#›</a:t>
            </a:fld>
            <a:r>
              <a:rPr lang="en-US"/>
              <a:t> of 12</a:t>
            </a:r>
          </a:p>
        </p:txBody>
      </p:sp>
    </p:spTree>
    <p:extLst>
      <p:ext uri="{BB962C8B-B14F-4D97-AF65-F5344CB8AC3E}">
        <p14:creationId xmlns:p14="http://schemas.microsoft.com/office/powerpoint/2010/main" val="27699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2D12268F-F95F-C54E-ACC3-C15BF19EEEA6}" type="slidenum">
              <a:rPr lang="en-US"/>
              <a:pPr>
                <a:defRPr/>
              </a:pPr>
              <a:t>‹#›</a:t>
            </a:fld>
            <a:endParaRPr lang="en-US"/>
          </a:p>
        </p:txBody>
      </p:sp>
    </p:spTree>
    <p:extLst>
      <p:ext uri="{BB962C8B-B14F-4D97-AF65-F5344CB8AC3E}">
        <p14:creationId xmlns:p14="http://schemas.microsoft.com/office/powerpoint/2010/main" val="2335040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F0CC64B-BC16-F041-B177-0B20A1D9D3B2}" type="slidenum">
              <a:rPr lang="en-US"/>
              <a:pPr>
                <a:defRPr/>
              </a:pPr>
              <a:t>‹#›</a:t>
            </a:fld>
            <a:endParaRPr lang="en-US"/>
          </a:p>
        </p:txBody>
      </p:sp>
    </p:spTree>
    <p:extLst>
      <p:ext uri="{BB962C8B-B14F-4D97-AF65-F5344CB8AC3E}">
        <p14:creationId xmlns:p14="http://schemas.microsoft.com/office/powerpoint/2010/main" val="2699235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21998C2C-959D-2B4A-8A47-CF16647D4CDF}" type="slidenum">
              <a:rPr lang="en-US"/>
              <a:pPr>
                <a:defRPr/>
              </a:pPr>
              <a:t>‹#›</a:t>
            </a:fld>
            <a:endParaRPr lang="en-US"/>
          </a:p>
        </p:txBody>
      </p:sp>
    </p:spTree>
    <p:extLst>
      <p:ext uri="{BB962C8B-B14F-4D97-AF65-F5344CB8AC3E}">
        <p14:creationId xmlns:p14="http://schemas.microsoft.com/office/powerpoint/2010/main" val="42620801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DCB7C9DA-50DB-4247-B07F-06FD81C1C26E}" type="slidenum">
              <a:rPr lang="en-US"/>
              <a:pPr>
                <a:defRPr/>
              </a:pPr>
              <a:t>‹#›</a:t>
            </a:fld>
            <a:endParaRPr lang="en-US"/>
          </a:p>
        </p:txBody>
      </p:sp>
    </p:spTree>
    <p:extLst>
      <p:ext uri="{BB962C8B-B14F-4D97-AF65-F5344CB8AC3E}">
        <p14:creationId xmlns:p14="http://schemas.microsoft.com/office/powerpoint/2010/main" val="334070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pPr>
                <a:defRPr/>
              </a:pPr>
              <a:t>‹#›</a:t>
            </a:fld>
            <a:endParaRPr lang="en-US"/>
          </a:p>
        </p:txBody>
      </p:sp>
    </p:spTree>
    <p:extLst>
      <p:ext uri="{BB962C8B-B14F-4D97-AF65-F5344CB8AC3E}">
        <p14:creationId xmlns:p14="http://schemas.microsoft.com/office/powerpoint/2010/main" val="3029877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5E54DD60-518A-2541-9552-E1AE039DAF0B}" type="slidenum">
              <a:rPr lang="en-US"/>
              <a:pPr>
                <a:defRPr/>
              </a:pPr>
              <a:t>‹#›</a:t>
            </a:fld>
            <a:endParaRPr lang="en-US"/>
          </a:p>
        </p:txBody>
      </p:sp>
    </p:spTree>
    <p:extLst>
      <p:ext uri="{BB962C8B-B14F-4D97-AF65-F5344CB8AC3E}">
        <p14:creationId xmlns:p14="http://schemas.microsoft.com/office/powerpoint/2010/main" val="3910713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1813867B-7C68-0349-9C8B-6910653F3065}" type="slidenum">
              <a:rPr lang="en-US"/>
              <a:pPr>
                <a:defRPr/>
              </a:pPr>
              <a:t>‹#›</a:t>
            </a:fld>
            <a:endParaRPr lang="en-US"/>
          </a:p>
        </p:txBody>
      </p:sp>
    </p:spTree>
    <p:extLst>
      <p:ext uri="{BB962C8B-B14F-4D97-AF65-F5344CB8AC3E}">
        <p14:creationId xmlns:p14="http://schemas.microsoft.com/office/powerpoint/2010/main" val="3433458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67548924-1E5D-6844-8447-19A4F0F54C67}" type="slidenum">
              <a:rPr lang="en-US"/>
              <a:pPr>
                <a:defRPr/>
              </a:pPr>
              <a:t>‹#›</a:t>
            </a:fld>
            <a:endParaRPr lang="en-US"/>
          </a:p>
        </p:txBody>
      </p:sp>
    </p:spTree>
    <p:extLst>
      <p:ext uri="{BB962C8B-B14F-4D97-AF65-F5344CB8AC3E}">
        <p14:creationId xmlns:p14="http://schemas.microsoft.com/office/powerpoint/2010/main" val="526759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A948279-9C53-9546-A903-03AC6E0999E9}" type="slidenum">
              <a:rPr lang="en-US"/>
              <a:pPr>
                <a:defRPr/>
              </a:pPr>
              <a:t>‹#›</a:t>
            </a:fld>
            <a:endParaRPr lang="en-US"/>
          </a:p>
        </p:txBody>
      </p:sp>
    </p:spTree>
    <p:extLst>
      <p:ext uri="{BB962C8B-B14F-4D97-AF65-F5344CB8AC3E}">
        <p14:creationId xmlns:p14="http://schemas.microsoft.com/office/powerpoint/2010/main" val="19013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BE59F86-8CDE-8A48-BCEC-F9065E521C5E}" type="slidenum">
              <a:rPr lang="en-US"/>
              <a:pPr>
                <a:defRPr/>
              </a:pPr>
              <a:t>‹#›</a:t>
            </a:fld>
            <a:endParaRPr lang="en-US"/>
          </a:p>
        </p:txBody>
      </p:sp>
    </p:spTree>
    <p:extLst>
      <p:ext uri="{BB962C8B-B14F-4D97-AF65-F5344CB8AC3E}">
        <p14:creationId xmlns:p14="http://schemas.microsoft.com/office/powerpoint/2010/main" val="2728447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1"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4"/>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3353998D-BCE5-6A49-B169-41AC0CD161F8}" type="slidenum">
              <a:rPr lang="en-US"/>
              <a:pPr>
                <a:defRPr/>
              </a:pPr>
              <a:t>‹#›</a:t>
            </a:fld>
            <a:endParaRPr lang="en-US"/>
          </a:p>
        </p:txBody>
      </p:sp>
    </p:spTree>
    <p:extLst>
      <p:ext uri="{BB962C8B-B14F-4D97-AF65-F5344CB8AC3E}">
        <p14:creationId xmlns:p14="http://schemas.microsoft.com/office/powerpoint/2010/main" val="1104765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813F35BE-F4B1-D84F-92B6-233DB4120CF9}" type="slidenum">
              <a:rPr lang="en-US"/>
              <a:pPr>
                <a:defRPr/>
              </a:pPr>
              <a:t>‹#›</a:t>
            </a:fld>
            <a:endParaRPr lang="en-US"/>
          </a:p>
        </p:txBody>
      </p:sp>
    </p:spTree>
    <p:extLst>
      <p:ext uri="{BB962C8B-B14F-4D97-AF65-F5344CB8AC3E}">
        <p14:creationId xmlns:p14="http://schemas.microsoft.com/office/powerpoint/2010/main" val="2516602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4/24/13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96312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4/24/13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1164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4/24/13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166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8DBBF2A0-7AF6-C644-9FCA-F2493FF20CFD}" type="slidenum">
              <a:rPr lang="en-US"/>
              <a:pPr>
                <a:defRPr/>
              </a:pPr>
              <a:t>‹#›</a:t>
            </a:fld>
            <a:endParaRPr lang="en-US"/>
          </a:p>
        </p:txBody>
      </p:sp>
    </p:spTree>
    <p:extLst>
      <p:ext uri="{BB962C8B-B14F-4D97-AF65-F5344CB8AC3E}">
        <p14:creationId xmlns:p14="http://schemas.microsoft.com/office/powerpoint/2010/main" val="149166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4/24/13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853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4/24/13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83620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4/24/13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4154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4/24/13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1478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4/24/13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3687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4/24/13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93172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4/24/13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50470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4/24/13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35075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EA62C694-D280-6745-9725-4492902213C8}"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921004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368F924A-E65A-1A49-A684-E3C0EAAD9712}"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303365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Slide Number Placeholder 2"/>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5D855509-2EED-294B-BFCF-A1BA4679C6F6}" type="slidenum">
              <a:rPr lang="en-US"/>
              <a:pPr>
                <a:defRPr/>
              </a:pPr>
              <a:t>‹#›</a:t>
            </a:fld>
            <a:endParaRPr lang="en-US"/>
          </a:p>
        </p:txBody>
      </p:sp>
    </p:spTree>
    <p:extLst>
      <p:ext uri="{BB962C8B-B14F-4D97-AF65-F5344CB8AC3E}">
        <p14:creationId xmlns:p14="http://schemas.microsoft.com/office/powerpoint/2010/main" val="4901522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2328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51C611BF-EB03-DD4A-B1E7-F74434A0DB29}"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1237530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F9389D28-1896-594D-8A87-E4BCE0CBEEE8}"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8065515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defTabSz="457200">
              <a:defRPr>
                <a:ea typeface="ＭＳ Ｐゴシック" charset="-128"/>
                <a:cs typeface="ＭＳ Ｐゴシック" charset="-128"/>
              </a:defRPr>
            </a:lvl1pPr>
          </a:lstStyle>
          <a:p>
            <a:pPr>
              <a:defRPr/>
            </a:pPr>
            <a:fld id="{4A7A3E87-6BD7-3B48-B17D-E488B4CDBF82}" type="slidenum">
              <a:rPr lang="en-US"/>
              <a:pPr>
                <a:defRPr/>
              </a:pPr>
              <a:t>‹#›</a:t>
            </a:fld>
            <a:r>
              <a:rPr lang="en-US"/>
              <a:t> of 12</a:t>
            </a:r>
          </a:p>
        </p:txBody>
      </p:sp>
    </p:spTree>
    <p:extLst>
      <p:ext uri="{BB962C8B-B14F-4D97-AF65-F5344CB8AC3E}">
        <p14:creationId xmlns:p14="http://schemas.microsoft.com/office/powerpoint/2010/main" val="23113132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7F25B3C5-0BCB-6C40-9A37-E16C06FD79E8}" type="slidenum">
              <a:rPr lang="en-US"/>
              <a:pPr>
                <a:defRPr/>
              </a:pPr>
              <a:t>‹#›</a:t>
            </a:fld>
            <a:endParaRPr lang="en-US"/>
          </a:p>
        </p:txBody>
      </p:sp>
    </p:spTree>
    <p:extLst>
      <p:ext uri="{BB962C8B-B14F-4D97-AF65-F5344CB8AC3E}">
        <p14:creationId xmlns:p14="http://schemas.microsoft.com/office/powerpoint/2010/main" val="175748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4976E921-B66C-A642-AA35-C298F8797BEE}" type="slidenum">
              <a:rPr lang="en-US"/>
              <a:pPr>
                <a:defRPr/>
              </a:pPr>
              <a:t>‹#›</a:t>
            </a:fld>
            <a:endParaRPr lang="en-US"/>
          </a:p>
        </p:txBody>
      </p:sp>
    </p:spTree>
    <p:extLst>
      <p:ext uri="{BB962C8B-B14F-4D97-AF65-F5344CB8AC3E}">
        <p14:creationId xmlns:p14="http://schemas.microsoft.com/office/powerpoint/2010/main" val="32844172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solidFill>
                <a:prstClr val="white"/>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A8DAB9C-7C96-D14E-93FA-D29DE3718DFB}" type="slidenum">
              <a:rPr lang="en-US"/>
              <a:pPr>
                <a:defRPr/>
              </a:pPr>
              <a:t>‹#›</a:t>
            </a:fld>
            <a:endParaRPr lang="en-US"/>
          </a:p>
        </p:txBody>
      </p:sp>
    </p:spTree>
    <p:extLst>
      <p:ext uri="{BB962C8B-B14F-4D97-AF65-F5344CB8AC3E}">
        <p14:creationId xmlns:p14="http://schemas.microsoft.com/office/powerpoint/2010/main" val="40884535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pPr>
                <a:defRPr/>
              </a:pPr>
              <a:t>‹#›</a:t>
            </a:fld>
            <a:endParaRPr lang="en-US"/>
          </a:p>
        </p:txBody>
      </p:sp>
    </p:spTree>
    <p:extLst>
      <p:ext uri="{BB962C8B-B14F-4D97-AF65-F5344CB8AC3E}">
        <p14:creationId xmlns:p14="http://schemas.microsoft.com/office/powerpoint/2010/main" val="241423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125680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344133228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1893311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theme" Target="../theme/theme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6.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theme" Target="../theme/theme7.xml"/><Relationship Id="rId1" Type="http://schemas.openxmlformats.org/officeDocument/2006/relationships/slideLayout" Target="../slideLayouts/slideLayout58.xml"/><Relationship Id="rId2"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theme" Target="../theme/theme8.xml"/><Relationship Id="rId1" Type="http://schemas.openxmlformats.org/officeDocument/2006/relationships/slideLayout" Target="../slideLayouts/slideLayout63.xml"/><Relationship Id="rId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Tree>
  </p:cSld>
  <p:clrMap bg1="lt1" tx1="dk1" bg2="lt2" tx2="dk2" accent1="accent1" accent2="accent2" accent3="accent3" accent4="accent4" accent5="accent5" accent6="accent6" hlink="hlink" folHlink="folHlink"/>
  <p:sldLayoutIdLst>
    <p:sldLayoutId id="2147487856" r:id="rId1"/>
    <p:sldLayoutId id="2147487857" r:id="rId2"/>
    <p:sldLayoutId id="2147487855" r:id="rId3"/>
    <p:sldLayoutId id="2147487858" r:id="rId4"/>
    <p:sldLayoutId id="2147487860" r:id="rId5"/>
    <p:sldLayoutId id="2147487993" r:id="rId6"/>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ea typeface="+mn-ea"/>
                <a:cs typeface="+mn-cs"/>
              </a:rPr>
              <a:t>NetApp Confidential - Limited Use</a:t>
            </a:r>
            <a:endParaRPr lang="en-US" dirty="0">
              <a:solidFill>
                <a:srgbClr val="000000"/>
              </a:solidFill>
              <a:ea typeface="+mn-ea"/>
              <a:cs typeface="+mn-cs"/>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ea typeface="+mn-ea"/>
                <a:cs typeface="+mn-cs"/>
              </a:rPr>
              <a:pPr defTabSz="914400">
                <a:defRPr/>
              </a:pPr>
              <a:t>‹#›</a:t>
            </a:fld>
            <a:endParaRPr lang="en-US">
              <a:solidFill>
                <a:srgbClr val="000000"/>
              </a:solidFill>
              <a:ea typeface="+mn-ea"/>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3512371414"/>
      </p:ext>
    </p:extLst>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ea typeface="+mn-ea"/>
                <a:cs typeface="+mn-cs"/>
              </a:rPr>
              <a:t>NetApp Confidential - Limited Use</a:t>
            </a:r>
            <a:endParaRPr lang="en-US" dirty="0">
              <a:solidFill>
                <a:srgbClr val="000000"/>
              </a:solidFill>
              <a:ea typeface="+mn-ea"/>
              <a:cs typeface="+mn-cs"/>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ea typeface="+mn-ea"/>
                <a:cs typeface="+mn-cs"/>
              </a:rPr>
              <a:pPr defTabSz="914400">
                <a:defRPr/>
              </a:pPr>
              <a:t>‹#›</a:t>
            </a:fld>
            <a:endParaRPr lang="en-US">
              <a:solidFill>
                <a:srgbClr val="000000"/>
              </a:solidFill>
              <a:ea typeface="+mn-ea"/>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2225080345"/>
      </p:ext>
    </p:extLst>
  </p:cSld>
  <p:clrMap bg1="lt1" tx1="dk1" bg2="lt2" tx2="dk2" accent1="accent1" accent2="accent2" accent3="accent3" accent4="accent4" accent5="accent5" accent6="accent6" hlink="hlink" folHlink="folHlink"/>
  <p:sldLayoutIdLst>
    <p:sldLayoutId id="2147487878" r:id="rId1"/>
    <p:sldLayoutId id="2147487879" r:id="rId2"/>
    <p:sldLayoutId id="2147487880" r:id="rId3"/>
    <p:sldLayoutId id="2147487881" r:id="rId4"/>
    <p:sldLayoutId id="2147487882" r:id="rId5"/>
    <p:sldLayoutId id="2147487883" r:id="rId6"/>
    <p:sldLayoutId id="2147487884" r:id="rId7"/>
    <p:sldLayoutId id="2147487885" r:id="rId8"/>
    <p:sldLayoutId id="214748788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rPr>
              <a:t>NetApp Confidential - Limited Use</a:t>
            </a:r>
            <a:endParaRPr lang="en-US" dirty="0">
              <a:solidFill>
                <a:srgbClr val="000000"/>
              </a:solidFill>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rPr>
              <a:pPr defTabSz="914400">
                <a:defRPr/>
              </a:pPr>
              <a:t>‹#›</a:t>
            </a:fld>
            <a:endParaRPr lang="en-US">
              <a:solidFill>
                <a:srgbClr val="000000"/>
              </a:solidFill>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909772759"/>
      </p:ext>
    </p:extLst>
  </p:cSld>
  <p:clrMap bg1="lt1" tx1="dk1" bg2="lt2" tx2="dk2" accent1="accent1" accent2="accent2" accent3="accent3" accent4="accent4" accent5="accent5" accent6="accent6" hlink="hlink" folHlink="folHlink"/>
  <p:sldLayoutIdLst>
    <p:sldLayoutId id="2147487888" r:id="rId1"/>
    <p:sldLayoutId id="2147487889" r:id="rId2"/>
    <p:sldLayoutId id="2147487890" r:id="rId3"/>
    <p:sldLayoutId id="2147487891" r:id="rId4"/>
    <p:sldLayoutId id="2147487892" r:id="rId5"/>
    <p:sldLayoutId id="2147487893" r:id="rId6"/>
    <p:sldLayoutId id="2147487894" r:id="rId7"/>
    <p:sldLayoutId id="2147487895" r:id="rId8"/>
    <p:sldLayoutId id="214748789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89" tIns="46794" rIns="89989" bIns="46794" numCol="1" anchor="b" anchorCtr="0" compatLnSpc="1">
            <a:prstTxWarp prst="textNoShape">
              <a:avLst/>
            </a:prstTxWarp>
          </a:bodyPr>
          <a:lstStyle/>
          <a:p>
            <a:pPr lvl="0"/>
            <a:r>
              <a:rPr lang="en-US"/>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89" tIns="46794" rIns="89989" bIns="46794" numCol="1" anchor="t" anchorCtr="0" compatLnSpc="1">
            <a:prstTxWarp prst="textNoShape">
              <a:avLst/>
            </a:prstTxWarp>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4"/>
            <a:r>
              <a:rPr lang="en-US"/>
              <a:t>Sixth Outline Level</a:t>
            </a:r>
          </a:p>
          <a:p>
            <a:pPr lvl="4"/>
            <a:r>
              <a:rPr lang="en-US"/>
              <a:t>Seventh Outline Level</a:t>
            </a:r>
          </a:p>
          <a:p>
            <a:pPr lvl="4"/>
            <a:r>
              <a:rPr lang="en-US"/>
              <a:t>Eighth Outline Level</a:t>
            </a:r>
          </a:p>
          <a:p>
            <a:pPr lvl="4"/>
            <a:r>
              <a:rPr lang="en-US"/>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defTabSz="455613" eaLnBrk="1" hangingPunct="1">
              <a:buClr>
                <a:srgbClr val="000000"/>
              </a:buClr>
              <a:buSzPct val="100000"/>
              <a:buFont typeface="Times New Roman" charset="0"/>
              <a:buNone/>
              <a:defRPr/>
            </a:pPr>
            <a:endParaRPr lang="en-US" sz="1800" smtClean="0">
              <a:solidFill>
                <a:prstClr val="white"/>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defTabSz="455613" eaLnBrk="1" hangingPunct="1">
              <a:buClr>
                <a:srgbClr val="000000"/>
              </a:buClr>
              <a:buSzPct val="100000"/>
              <a:buFont typeface="Times New Roman" charset="0"/>
              <a:buNone/>
              <a:defRPr/>
            </a:pPr>
            <a:endParaRPr lang="en-US" sz="1800" smtClean="0">
              <a:solidFill>
                <a:prstClr val="white"/>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89989" tIns="46794" rIns="89989" bIns="46794" numCol="1" anchor="t" anchorCtr="0" compatLnSpc="1">
            <a:prstTxWarp prst="textNoShape">
              <a:avLst/>
            </a:prstTxWarp>
          </a:bodyPr>
          <a:lstStyle>
            <a:lvl1pPr algn="r" defTabSz="457196">
              <a:buClr>
                <a:srgbClr val="000000"/>
              </a:buClr>
              <a:buSzPct val="100000"/>
              <a:buFont typeface="Times New Roman" charset="0"/>
              <a:buNone/>
              <a:defRPr sz="1400">
                <a:solidFill>
                  <a:srgbClr val="000000"/>
                </a:solidFill>
                <a:cs typeface="Arial" charset="0"/>
              </a:defRPr>
            </a:lvl1pPr>
          </a:lstStyle>
          <a:p>
            <a:pPr>
              <a:defRPr/>
            </a:pPr>
            <a:fld id="{3BD97FEB-36E2-3C40-AD0B-FBB144D119BC}" type="slidenum">
              <a:rPr lang="en-US"/>
              <a:pPr>
                <a:defRPr/>
              </a:pPr>
              <a:t>‹#›</a:t>
            </a:fld>
            <a:endParaRPr lang="en-US"/>
          </a:p>
        </p:txBody>
      </p:sp>
    </p:spTree>
    <p:extLst>
      <p:ext uri="{BB962C8B-B14F-4D97-AF65-F5344CB8AC3E}">
        <p14:creationId xmlns:p14="http://schemas.microsoft.com/office/powerpoint/2010/main" val="4055313122"/>
      </p:ext>
    </p:extLst>
  </p:cSld>
  <p:clrMap bg1="lt1" tx1="dk1" bg2="lt2" tx2="dk2" accent1="accent1" accent2="accent2" accent3="accent3" accent4="accent4" accent5="accent5" accent6="accent6" hlink="hlink" folHlink="folHlink"/>
  <p:sldLayoutIdLst>
    <p:sldLayoutId id="2147487926" r:id="rId1"/>
    <p:sldLayoutId id="2147487927" r:id="rId2"/>
    <p:sldLayoutId id="2147487928" r:id="rId3"/>
    <p:sldLayoutId id="2147487929" r:id="rId4"/>
    <p:sldLayoutId id="2147487930" r:id="rId5"/>
    <p:sldLayoutId id="2147487931" r:id="rId6"/>
    <p:sldLayoutId id="2147487932" r:id="rId7"/>
    <p:sldLayoutId id="2147487933" r:id="rId8"/>
    <p:sldLayoutId id="2147487934" r:id="rId9"/>
    <p:sldLayoutId id="2147487935" r:id="rId10"/>
    <p:sldLayoutId id="2147487936" r:id="rId11"/>
    <p:sldLayoutId id="2147487937" r:id="rId12"/>
    <p:sldLayoutId id="2147487938" r:id="rId13"/>
  </p:sldLayoutIdLst>
  <p:hf sldNum="0" hdr="0" ftr="0" dt="0"/>
  <p:txStyles>
    <p:titleStyle>
      <a:lvl1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575"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770"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8966"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161"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1313" indent="-341313" algn="l" defTabSz="455613"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1363" indent="-284163" algn="l" defTabSz="455613"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1413" indent="-227013" algn="l" defTabSz="455613"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598613" indent="-227013" algn="l" defTabSz="455613"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5813" indent="-227013" algn="l" defTabSz="455613"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575"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770"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8966"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161"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482BC35-E172-FB40-BC07-59E57C75D7E6}" type="datetimeFigureOut">
              <a:rPr lang="en-US" smtClean="0">
                <a:solidFill>
                  <a:prstClr val="black">
                    <a:tint val="75000"/>
                  </a:prstClr>
                </a:solidFill>
                <a:latin typeface="Calibri"/>
              </a:rPr>
              <a:pPr fontAlgn="auto">
                <a:spcBef>
                  <a:spcPts val="0"/>
                </a:spcBef>
                <a:spcAft>
                  <a:spcPts val="0"/>
                </a:spcAft>
              </a:pPr>
              <a:t>4/24/13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E1C50A-A548-314E-A0B9-6004DAD6FBA4}"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6094772"/>
      </p:ext>
    </p:extLst>
  </p:cSld>
  <p:clrMap bg1="lt1" tx1="dk1" bg2="lt2" tx2="dk2" accent1="accent1" accent2="accent2" accent3="accent3" accent4="accent4" accent5="accent5" accent6="accent6" hlink="hlink" folHlink="folHlink"/>
  <p:sldLayoutIdLst>
    <p:sldLayoutId id="2147487952" r:id="rId1"/>
    <p:sldLayoutId id="2147487953" r:id="rId2"/>
    <p:sldLayoutId id="2147487954" r:id="rId3"/>
    <p:sldLayoutId id="2147487955" r:id="rId4"/>
    <p:sldLayoutId id="2147487956" r:id="rId5"/>
    <p:sldLayoutId id="2147487957" r:id="rId6"/>
    <p:sldLayoutId id="2147487958" r:id="rId7"/>
    <p:sldLayoutId id="2147487959" r:id="rId8"/>
    <p:sldLayoutId id="2147487960" r:id="rId9"/>
    <p:sldLayoutId id="2147487961" r:id="rId10"/>
    <p:sldLayoutId id="214748796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1834422715"/>
      </p:ext>
    </p:extLst>
  </p:cSld>
  <p:clrMap bg1="lt1" tx1="dk1" bg2="lt2" tx2="dk2" accent1="accent1" accent2="accent2" accent3="accent3" accent4="accent4" accent5="accent5" accent6="accent6" hlink="hlink" folHlink="folHlink"/>
  <p:sldLayoutIdLst>
    <p:sldLayoutId id="2147487964" r:id="rId1"/>
    <p:sldLayoutId id="2147487965" r:id="rId2"/>
    <p:sldLayoutId id="2147487966" r:id="rId3"/>
    <p:sldLayoutId id="2147487967" r:id="rId4"/>
    <p:sldLayoutId id="2147487968"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614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4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614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DCDA83A7-6665-EB4A-95C2-453D68808CFF}" type="slidenum">
              <a:rPr lang="en-US"/>
              <a:pPr>
                <a:defRPr/>
              </a:pPr>
              <a:t>‹#›</a:t>
            </a:fld>
            <a:endParaRPr lang="en-US"/>
          </a:p>
        </p:txBody>
      </p:sp>
    </p:spTree>
    <p:extLst>
      <p:ext uri="{BB962C8B-B14F-4D97-AF65-F5344CB8AC3E}">
        <p14:creationId xmlns:p14="http://schemas.microsoft.com/office/powerpoint/2010/main" val="3591177527"/>
      </p:ext>
    </p:extLst>
  </p:cSld>
  <p:clrMap bg1="lt1" tx1="dk1" bg2="lt2" tx2="dk2" accent1="accent1" accent2="accent2" accent3="accent3" accent4="accent4" accent5="accent5" accent6="accent6" hlink="hlink" folHlink="folHlink"/>
  <p:sldLayoutIdLst>
    <p:sldLayoutId id="2147487970" r:id="rId1"/>
    <p:sldLayoutId id="2147487971" r:id="rId2"/>
    <p:sldLayoutId id="2147487972" r:id="rId3"/>
    <p:sldLayoutId id="2147487973" r:id="rId4"/>
    <p:sldLayoutId id="2147487994"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duke.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 Id="rId3" Type="http://schemas.openxmlformats.org/officeDocument/2006/relationships/hyperlink" Target="http://www.google.com/url?sa=t&amp;source=web&amp;ct=res&amp;cd=2&amp;ved=0CAsQFjAB&amp;url=http://www.seagate.com/content/docs/pdf/whitepaper/D2c_More_than_Interface_ATA_vs_SCSI_042003.pdf&amp;ei=gv5VS5C_IoailAe64uDiCA&amp;usg=AFQjCNG35WjYibnSRI6x3CJ2WNsgFvmcPQ&amp;sig2=8uwyyUGp68h8tptWQfDwGw"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 Id="rId3" Type="http://schemas.openxmlformats.org/officeDocument/2006/relationships/image" Target="../media/image4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44.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45.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4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81000" y="1600200"/>
            <a:ext cx="944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Files and Storage: Intro</a:t>
            </a:r>
            <a:endParaRPr lang="en-US" b="1" dirty="0">
              <a:solidFill>
                <a:srgbClr val="161645"/>
              </a:solidFill>
              <a:latin typeface="Calibri" charset="0"/>
            </a:endParaRPr>
          </a:p>
        </p:txBody>
      </p:sp>
      <p:sp>
        <p:nvSpPr>
          <p:cNvPr id="16386" name="Text Box 2"/>
          <p:cNvSpPr txBox="1">
            <a:spLocks noChangeArrowheads="1"/>
          </p:cNvSpPr>
          <p:nvPr/>
        </p:nvSpPr>
        <p:spPr bwMode="auto">
          <a:xfrm>
            <a:off x="152400" y="38100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a:solidFill>
                  <a:srgbClr val="161645"/>
                </a:solidFill>
                <a:latin typeface="Calibri" charset="0"/>
              </a:rPr>
              <a:t>Duke University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3"/>
          <p:cNvSpPr>
            <a:spLocks noGrp="1"/>
          </p:cNvSpPr>
          <p:nvPr>
            <p:ph type="title"/>
          </p:nvPr>
        </p:nvSpPr>
        <p:spPr>
          <a:xfrm>
            <a:off x="228600" y="-339725"/>
            <a:ext cx="8226425" cy="1554163"/>
          </a:xfrm>
        </p:spPr>
        <p:txBody>
          <a:bodyPr/>
          <a:lstStyle/>
          <a:p>
            <a:pPr algn="ctr"/>
            <a:r>
              <a:rPr lang="en-US" dirty="0" smtClean="0">
                <a:latin typeface="Arial" charset="0"/>
                <a:ea typeface="ＭＳ Ｐゴシック" charset="0"/>
              </a:rPr>
              <a:t>Unix: “</a:t>
            </a:r>
            <a:r>
              <a:rPr lang="en-US" dirty="0">
                <a:latin typeface="Arial" charset="0"/>
                <a:ea typeface="ＭＳ Ｐゴシック" charset="0"/>
              </a:rPr>
              <a:t>Everything is a file”</a:t>
            </a:r>
          </a:p>
        </p:txBody>
      </p:sp>
      <p:sp>
        <p:nvSpPr>
          <p:cNvPr id="5" name="Rectangle 4"/>
          <p:cNvSpPr>
            <a:spLocks noChangeArrowheads="1"/>
          </p:cNvSpPr>
          <p:nvPr/>
        </p:nvSpPr>
        <p:spPr bwMode="auto">
          <a:xfrm>
            <a:off x="990600" y="1752600"/>
            <a:ext cx="4876800" cy="1981200"/>
          </a:xfrm>
          <a:prstGeom prst="rect">
            <a:avLst/>
          </a:prstGeom>
          <a:solidFill>
            <a:srgbClr val="FFFF99"/>
          </a:solidFill>
          <a:ln w="38100">
            <a:solidFill>
              <a:srgbClr val="0066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Text Box 4"/>
          <p:cNvSpPr txBox="1">
            <a:spLocks noChangeArrowheads="1"/>
          </p:cNvSpPr>
          <p:nvPr/>
        </p:nvSpPr>
        <p:spPr bwMode="auto">
          <a:xfrm>
            <a:off x="3733800" y="1752600"/>
            <a:ext cx="1998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006600"/>
                </a:solidFill>
              </a:rPr>
              <a:t>Universal Set</a:t>
            </a:r>
          </a:p>
        </p:txBody>
      </p:sp>
      <p:sp>
        <p:nvSpPr>
          <p:cNvPr id="7" name="Oval 6"/>
          <p:cNvSpPr>
            <a:spLocks noChangeArrowheads="1"/>
          </p:cNvSpPr>
          <p:nvPr/>
        </p:nvSpPr>
        <p:spPr bwMode="auto">
          <a:xfrm>
            <a:off x="1371600" y="3048000"/>
            <a:ext cx="1524000" cy="14478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 name="Text Box 6"/>
          <p:cNvSpPr txBox="1">
            <a:spLocks noChangeArrowheads="1"/>
          </p:cNvSpPr>
          <p:nvPr/>
        </p:nvSpPr>
        <p:spPr bwMode="auto">
          <a:xfrm>
            <a:off x="1752600" y="32004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i="1">
                <a:solidFill>
                  <a:schemeClr val="accent2"/>
                </a:solidFill>
              </a:rPr>
              <a:t>A</a:t>
            </a:r>
          </a:p>
        </p:txBody>
      </p:sp>
      <p:sp>
        <p:nvSpPr>
          <p:cNvPr id="9" name="Oval 8"/>
          <p:cNvSpPr>
            <a:spLocks noChangeArrowheads="1"/>
          </p:cNvSpPr>
          <p:nvPr/>
        </p:nvSpPr>
        <p:spPr bwMode="auto">
          <a:xfrm>
            <a:off x="3287713" y="2108200"/>
            <a:ext cx="1524000" cy="1447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 name="Text Box 8"/>
          <p:cNvSpPr txBox="1">
            <a:spLocks noChangeArrowheads="1"/>
          </p:cNvSpPr>
          <p:nvPr/>
        </p:nvSpPr>
        <p:spPr bwMode="auto">
          <a:xfrm>
            <a:off x="3668713" y="2362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i="1">
                <a:solidFill>
                  <a:srgbClr val="FF0000"/>
                </a:solidFill>
              </a:rPr>
              <a:t>B</a:t>
            </a:r>
          </a:p>
        </p:txBody>
      </p:sp>
      <p:sp>
        <p:nvSpPr>
          <p:cNvPr id="11" name="Rectangle 14" descr="Dark downward diagonal"/>
          <p:cNvSpPr>
            <a:spLocks noChangeArrowheads="1"/>
          </p:cNvSpPr>
          <p:nvPr/>
        </p:nvSpPr>
        <p:spPr bwMode="auto">
          <a:xfrm>
            <a:off x="990600" y="1752600"/>
            <a:ext cx="5435600" cy="2971800"/>
          </a:xfrm>
          <a:prstGeom prst="rect">
            <a:avLst/>
          </a:prstGeom>
          <a:pattFill prst="dkDnDiag">
            <a:fgClr>
              <a:srgbClr val="9966FF"/>
            </a:fgClr>
            <a:bgClr>
              <a:srgbClr val="FFFFFF"/>
            </a:bgClr>
          </a:pattFill>
          <a:ln w="38100">
            <a:solidFill>
              <a:srgbClr val="0066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Oval 15"/>
          <p:cNvSpPr>
            <a:spLocks noChangeArrowheads="1"/>
          </p:cNvSpPr>
          <p:nvPr/>
        </p:nvSpPr>
        <p:spPr bwMode="auto">
          <a:xfrm>
            <a:off x="1524000" y="2590800"/>
            <a:ext cx="1841500" cy="1749425"/>
          </a:xfrm>
          <a:prstGeom prst="ellipse">
            <a:avLst/>
          </a:prstGeom>
          <a:solidFill>
            <a:srgbClr val="FFFF99"/>
          </a:solidFill>
          <a:ln w="38100">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 name="Text Box 17"/>
          <p:cNvSpPr txBox="1">
            <a:spLocks noChangeArrowheads="1"/>
          </p:cNvSpPr>
          <p:nvPr/>
        </p:nvSpPr>
        <p:spPr bwMode="auto">
          <a:xfrm>
            <a:off x="1370013" y="2906713"/>
            <a:ext cx="21336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800" b="1" i="1" dirty="0">
                <a:solidFill>
                  <a:schemeClr val="accent2"/>
                </a:solidFill>
              </a:rPr>
              <a:t>regular files</a:t>
            </a:r>
          </a:p>
        </p:txBody>
      </p:sp>
      <p:sp>
        <p:nvSpPr>
          <p:cNvPr id="14" name="Text Box 17"/>
          <p:cNvSpPr txBox="1">
            <a:spLocks noChangeArrowheads="1"/>
          </p:cNvSpPr>
          <p:nvPr/>
        </p:nvSpPr>
        <p:spPr bwMode="auto">
          <a:xfrm>
            <a:off x="1066800" y="1998663"/>
            <a:ext cx="2311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i="1" dirty="0">
                <a:solidFill>
                  <a:schemeClr val="accent2"/>
                </a:solidFill>
              </a:rPr>
              <a:t>“Files”</a:t>
            </a:r>
          </a:p>
        </p:txBody>
      </p:sp>
      <p:sp>
        <p:nvSpPr>
          <p:cNvPr id="143372" name="Oval 14"/>
          <p:cNvSpPr>
            <a:spLocks noChangeArrowheads="1"/>
          </p:cNvSpPr>
          <p:nvPr/>
        </p:nvSpPr>
        <p:spPr bwMode="auto">
          <a:xfrm>
            <a:off x="3530600" y="1854200"/>
            <a:ext cx="1336675" cy="1270000"/>
          </a:xfrm>
          <a:prstGeom prst="ellipse">
            <a:avLst/>
          </a:prstGeom>
          <a:solidFill>
            <a:srgbClr val="CCFFCC"/>
          </a:solidFill>
          <a:ln w="38100">
            <a:solidFill>
              <a:schemeClr val="accent2"/>
            </a:solidFill>
            <a:round/>
            <a:headEnd/>
            <a:tailEnd/>
          </a:ln>
        </p:spPr>
        <p:txBody>
          <a:bodyPr wrap="none" anchor="ctr"/>
          <a:lstStyle/>
          <a:p>
            <a:endParaRPr lang="en-US"/>
          </a:p>
        </p:txBody>
      </p:sp>
      <p:sp>
        <p:nvSpPr>
          <p:cNvPr id="16" name="Text Box 17"/>
          <p:cNvSpPr txBox="1">
            <a:spLocks noChangeArrowheads="1"/>
          </p:cNvSpPr>
          <p:nvPr/>
        </p:nvSpPr>
        <p:spPr bwMode="auto">
          <a:xfrm>
            <a:off x="3454400" y="2092325"/>
            <a:ext cx="14351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000" b="1" i="1" dirty="0">
                <a:solidFill>
                  <a:schemeClr val="accent2"/>
                </a:solidFill>
              </a:rPr>
              <a:t>special files</a:t>
            </a:r>
          </a:p>
        </p:txBody>
      </p:sp>
      <p:sp>
        <p:nvSpPr>
          <p:cNvPr id="17" name="Oval 16"/>
          <p:cNvSpPr>
            <a:spLocks noChangeArrowheads="1"/>
          </p:cNvSpPr>
          <p:nvPr/>
        </p:nvSpPr>
        <p:spPr bwMode="auto">
          <a:xfrm>
            <a:off x="4521200" y="3124200"/>
            <a:ext cx="1489075" cy="1414463"/>
          </a:xfrm>
          <a:prstGeom prst="ellipse">
            <a:avLst/>
          </a:prstGeom>
          <a:solidFill>
            <a:srgbClr val="FFFF99"/>
          </a:solidFill>
          <a:ln w="38100">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 name="Text Box 17"/>
          <p:cNvSpPr txBox="1">
            <a:spLocks noChangeArrowheads="1"/>
          </p:cNvSpPr>
          <p:nvPr/>
        </p:nvSpPr>
        <p:spPr bwMode="auto">
          <a:xfrm>
            <a:off x="4445000" y="3581400"/>
            <a:ext cx="16414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000" b="1" i="1" dirty="0">
                <a:solidFill>
                  <a:schemeClr val="accent2"/>
                </a:solidFill>
              </a:rPr>
              <a:t>directories</a:t>
            </a:r>
          </a:p>
        </p:txBody>
      </p:sp>
      <p:pic>
        <p:nvPicPr>
          <p:cNvPr id="14337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4851400"/>
            <a:ext cx="48387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7" name="Rectangle 5"/>
          <p:cNvSpPr>
            <a:spLocks noChangeArrowheads="1"/>
          </p:cNvSpPr>
          <p:nvPr/>
        </p:nvSpPr>
        <p:spPr bwMode="auto">
          <a:xfrm>
            <a:off x="0" y="6362700"/>
            <a:ext cx="3276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1200" b="1">
                <a:solidFill>
                  <a:srgbClr val="000090"/>
                </a:solidFill>
                <a:cs typeface="Arial" charset="0"/>
              </a:rPr>
              <a:t>The UNIX Time-Sharing System* </a:t>
            </a:r>
          </a:p>
          <a:p>
            <a:pPr marL="457200" lvl="1" indent="0" algn="ctr" defTabSz="914400"/>
            <a:r>
              <a:rPr lang="en-US" sz="1200">
                <a:solidFill>
                  <a:srgbClr val="000090"/>
                </a:solidFill>
                <a:cs typeface="Arial" charset="0"/>
              </a:rPr>
              <a:t>D. M. Ritchie and K. Thompson,1974</a:t>
            </a:r>
          </a:p>
          <a:p>
            <a:pPr marL="457200" lvl="1" indent="0" algn="ctr" defTabSz="914400"/>
            <a:endParaRPr lang="en-US" sz="1200">
              <a:solidFill>
                <a:srgbClr val="000090"/>
              </a:solidFill>
              <a:cs typeface="Arial" charset="0"/>
            </a:endParaRPr>
          </a:p>
          <a:p>
            <a:pPr algn="ctr" defTabSz="914400"/>
            <a:endParaRPr lang="en-US" sz="1800">
              <a:solidFill>
                <a:srgbClr val="000090"/>
              </a:solidFill>
              <a:cs typeface="Arial" charset="0"/>
            </a:endParaRPr>
          </a:p>
        </p:txBody>
      </p:sp>
      <p:sp>
        <p:nvSpPr>
          <p:cNvPr id="19" name="Rectangle 18"/>
          <p:cNvSpPr/>
          <p:nvPr/>
        </p:nvSpPr>
        <p:spPr>
          <a:xfrm>
            <a:off x="6629400" y="1716122"/>
            <a:ext cx="2514600" cy="140807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a:solidFill>
                  <a:srgbClr val="0036A6"/>
                </a:solidFill>
              </a:rPr>
              <a:t>A</a:t>
            </a:r>
            <a:r>
              <a:rPr lang="en-US" sz="2000" kern="0" dirty="0" smtClean="0">
                <a:solidFill>
                  <a:srgbClr val="0036A6"/>
                </a:solidFill>
              </a:rPr>
              <a:t> symbolic name in the file tree for a storage volume, a logical device.</a:t>
            </a:r>
          </a:p>
          <a:p>
            <a:pPr defTabSz="914400" fontAlgn="auto">
              <a:lnSpc>
                <a:spcPct val="85000"/>
              </a:lnSpc>
              <a:spcBef>
                <a:spcPts val="0"/>
              </a:spcBef>
              <a:spcAft>
                <a:spcPts val="0"/>
              </a:spcAft>
              <a:defRPr/>
            </a:pPr>
            <a:r>
              <a:rPr lang="en-US" sz="2000" kern="0" dirty="0" smtClean="0">
                <a:solidFill>
                  <a:srgbClr val="0036A6"/>
                </a:solidFill>
              </a:rPr>
              <a:t>E.g., </a:t>
            </a:r>
            <a:r>
              <a:rPr lang="en-US" sz="2000" b="1" kern="0" dirty="0" smtClean="0">
                <a:solidFill>
                  <a:srgbClr val="0036A6"/>
                </a:solidFill>
              </a:rPr>
              <a:t>/</a:t>
            </a:r>
            <a:r>
              <a:rPr lang="en-US" sz="2000" b="1" kern="0" dirty="0" err="1" smtClean="0">
                <a:solidFill>
                  <a:srgbClr val="0036A6"/>
                </a:solidFill>
              </a:rPr>
              <a:t>dev</a:t>
            </a:r>
            <a:r>
              <a:rPr lang="en-US" sz="2000" b="1" kern="0" dirty="0" smtClean="0">
                <a:solidFill>
                  <a:srgbClr val="0036A6"/>
                </a:solidFill>
              </a:rPr>
              <a:t>/disk0s2</a:t>
            </a:r>
            <a:r>
              <a:rPr lang="en-US" sz="2000" kern="0" dirty="0" smtClean="0">
                <a:solidFill>
                  <a:srgbClr val="0036A6"/>
                </a:solidFill>
              </a:rPr>
              <a:t>.</a:t>
            </a:r>
            <a:endParaRPr lang="en-US" sz="4000" kern="0" dirty="0">
              <a:solidFill>
                <a:srgbClr val="0036A6"/>
              </a:solidFill>
            </a:endParaRPr>
          </a:p>
        </p:txBody>
      </p:sp>
      <p:cxnSp>
        <p:nvCxnSpPr>
          <p:cNvPr id="20" name="Straight Connector 292"/>
          <p:cNvCxnSpPr>
            <a:cxnSpLocks noChangeShapeType="1"/>
            <a:stCxn id="16" idx="3"/>
          </p:cNvCxnSpPr>
          <p:nvPr/>
        </p:nvCxnSpPr>
        <p:spPr bwMode="auto">
          <a:xfrm flipV="1">
            <a:off x="4889500" y="2209800"/>
            <a:ext cx="1739900" cy="236538"/>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23" name="Rectangle 22"/>
          <p:cNvSpPr/>
          <p:nvPr/>
        </p:nvSpPr>
        <p:spPr>
          <a:xfrm>
            <a:off x="6629400" y="3621122"/>
            <a:ext cx="2438400" cy="1982851"/>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smtClean="0">
                <a:solidFill>
                  <a:srgbClr val="0036A6"/>
                </a:solidFill>
              </a:rPr>
              <a:t>A</a:t>
            </a:r>
            <a:r>
              <a:rPr lang="en-US" sz="1800" b="1" kern="0" dirty="0" smtClean="0">
                <a:solidFill>
                  <a:srgbClr val="0036A6"/>
                </a:solidFill>
              </a:rPr>
              <a:t> directory</a:t>
            </a:r>
            <a:r>
              <a:rPr lang="en-US" sz="1800" kern="0" dirty="0" smtClean="0">
                <a:solidFill>
                  <a:srgbClr val="0036A6"/>
                </a:solidFill>
              </a:rPr>
              <a:t>/folder is nothing more than a file containing a list of symbolic name mappings (directory entries) in some format known to the file system software.</a:t>
            </a:r>
            <a:endParaRPr lang="en-US" sz="3600" kern="0" dirty="0">
              <a:solidFill>
                <a:srgbClr val="0036A6"/>
              </a:solidFill>
            </a:endParaRPr>
          </a:p>
        </p:txBody>
      </p:sp>
      <p:cxnSp>
        <p:nvCxnSpPr>
          <p:cNvPr id="24" name="Straight Connector 292"/>
          <p:cNvCxnSpPr>
            <a:cxnSpLocks noChangeShapeType="1"/>
          </p:cNvCxnSpPr>
          <p:nvPr/>
        </p:nvCxnSpPr>
        <p:spPr bwMode="auto">
          <a:xfrm>
            <a:off x="6019800" y="3886200"/>
            <a:ext cx="596900" cy="3048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26" name="Rectangle 25"/>
          <p:cNvSpPr/>
          <p:nvPr/>
        </p:nvSpPr>
        <p:spPr>
          <a:xfrm>
            <a:off x="4876800" y="6016823"/>
            <a:ext cx="2514600" cy="307777"/>
          </a:xfrm>
          <a:prstGeom prst="rect">
            <a:avLst/>
          </a:prstGeom>
        </p:spPr>
        <p:txBody>
          <a:bodyPr wrap="square">
            <a:spAutoFit/>
          </a:bodyPr>
          <a:lstStyle/>
          <a:p>
            <a:pPr defTabSz="914400" fontAlgn="auto">
              <a:lnSpc>
                <a:spcPct val="85000"/>
              </a:lnSpc>
              <a:spcBef>
                <a:spcPts val="0"/>
              </a:spcBef>
              <a:spcAft>
                <a:spcPts val="0"/>
              </a:spcAft>
              <a:defRPr/>
            </a:pPr>
            <a:r>
              <a:rPr lang="en-US" sz="1600" kern="0" dirty="0" smtClean="0">
                <a:solidFill>
                  <a:srgbClr val="0036A6"/>
                </a:solidFill>
              </a:rPr>
              <a:t>E.g., </a:t>
            </a:r>
            <a:r>
              <a:rPr lang="en-US" sz="1600" b="1" kern="0" dirty="0" smtClean="0">
                <a:solidFill>
                  <a:srgbClr val="0036A6"/>
                </a:solidFill>
              </a:rPr>
              <a:t>/</a:t>
            </a:r>
            <a:r>
              <a:rPr lang="en-US" sz="1600" b="1" kern="0" dirty="0" err="1" smtClean="0">
                <a:solidFill>
                  <a:srgbClr val="0036A6"/>
                </a:solidFill>
              </a:rPr>
              <a:t>dev</a:t>
            </a:r>
            <a:r>
              <a:rPr lang="en-US" sz="1600" b="1" kern="0" dirty="0" smtClean="0">
                <a:solidFill>
                  <a:srgbClr val="0036A6"/>
                </a:solidFill>
              </a:rPr>
              <a:t>/disk0s2</a:t>
            </a:r>
            <a:r>
              <a:rPr lang="en-US" sz="1600" kern="0" dirty="0" smtClean="0">
                <a:solidFill>
                  <a:srgbClr val="0036A6"/>
                </a:solidFill>
              </a:rPr>
              <a:t>.</a:t>
            </a:r>
            <a:endParaRPr lang="en-US" sz="3200" kern="0" dirty="0">
              <a:solidFill>
                <a:srgbClr val="0036A6"/>
              </a:solidFill>
            </a:endParaRPr>
          </a:p>
        </p:txBody>
      </p:sp>
    </p:spTree>
    <p:extLst>
      <p:ext uri="{BB962C8B-B14F-4D97-AF65-F5344CB8AC3E}">
        <p14:creationId xmlns:p14="http://schemas.microsoft.com/office/powerpoint/2010/main" val="31127461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Files as “virtual storage”</a:t>
            </a:r>
            <a:endParaRPr lang="en-US" dirty="0"/>
          </a:p>
        </p:txBody>
      </p:sp>
      <p:sp>
        <p:nvSpPr>
          <p:cNvPr id="4" name="Content Placeholder 3"/>
          <p:cNvSpPr>
            <a:spLocks noGrp="1"/>
          </p:cNvSpPr>
          <p:nvPr>
            <p:ph idx="1"/>
          </p:nvPr>
        </p:nvSpPr>
        <p:spPr>
          <a:xfrm>
            <a:off x="460375" y="1527175"/>
            <a:ext cx="8226425" cy="4111625"/>
          </a:xfrm>
        </p:spPr>
        <p:txBody>
          <a:bodyPr/>
          <a:lstStyle/>
          <a:p>
            <a:r>
              <a:rPr lang="en-US" b="1" dirty="0" smtClean="0"/>
              <a:t>Files have variable size.</a:t>
            </a:r>
          </a:p>
          <a:p>
            <a:pPr lvl="1"/>
            <a:r>
              <a:rPr lang="en-US" dirty="0" smtClean="0"/>
              <a:t>They grow (when a process writes more bytes past the end) and they can shrink (e.g., see </a:t>
            </a:r>
            <a:r>
              <a:rPr lang="en-US" b="1" dirty="0" smtClean="0"/>
              <a:t>truncate</a:t>
            </a:r>
            <a:r>
              <a:rPr lang="en-US" dirty="0" smtClean="0"/>
              <a:t> </a:t>
            </a:r>
            <a:r>
              <a:rPr lang="en-US" dirty="0" err="1" smtClean="0"/>
              <a:t>syscall</a:t>
            </a:r>
            <a:r>
              <a:rPr lang="en-US" dirty="0" smtClean="0"/>
              <a:t>).</a:t>
            </a:r>
          </a:p>
          <a:p>
            <a:r>
              <a:rPr lang="en-US" b="1" dirty="0"/>
              <a:t>M</a:t>
            </a:r>
            <a:r>
              <a:rPr lang="en-US" b="1" dirty="0" smtClean="0"/>
              <a:t>ost files are small, but most data is in large files.</a:t>
            </a:r>
          </a:p>
          <a:p>
            <a:pPr lvl="1"/>
            <a:r>
              <a:rPr lang="en-US" dirty="0" smtClean="0"/>
              <a:t>Even though there are not so many large files, some are so large that they hold most of the data.</a:t>
            </a:r>
          </a:p>
          <a:p>
            <a:pPr lvl="1"/>
            <a:r>
              <a:rPr lang="en-US" dirty="0" smtClean="0"/>
              <a:t>These “facts” are often true, but environments vary.</a:t>
            </a:r>
          </a:p>
          <a:p>
            <a:r>
              <a:rPr lang="en-US" b="1" dirty="0" smtClean="0"/>
              <a:t>Files can be sparse, with huge holes in the middle.</a:t>
            </a:r>
          </a:p>
          <a:p>
            <a:pPr lvl="1"/>
            <a:r>
              <a:rPr lang="en-US" dirty="0" err="1" smtClean="0"/>
              <a:t>Creat</a:t>
            </a:r>
            <a:r>
              <a:rPr lang="en-US" dirty="0" smtClean="0"/>
              <a:t> file, seek to location X, write 1 byte.  How big is the file? </a:t>
            </a:r>
          </a:p>
          <a:p>
            <a:pPr marL="400050"/>
            <a:r>
              <a:rPr lang="en-US" b="1" dirty="0" smtClean="0"/>
              <a:t>Files come and go; some live long, some die young.</a:t>
            </a:r>
          </a:p>
          <a:p>
            <a:r>
              <a:rPr lang="en-US" b="1" dirty="0" smtClean="0"/>
              <a:t>So how can we implement these diverse files efficiently on a common shared storage device?</a:t>
            </a:r>
            <a:endParaRPr lang="en-US" b="1" dirty="0"/>
          </a:p>
        </p:txBody>
      </p:sp>
    </p:spTree>
    <p:extLst>
      <p:ext uri="{BB962C8B-B14F-4D97-AF65-F5344CB8AC3E}">
        <p14:creationId xmlns:p14="http://schemas.microsoft.com/office/powerpoint/2010/main" val="393943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r>
              <a:rPr lang="en-US">
                <a:latin typeface="Arial" charset="0"/>
                <a:ea typeface="ＭＳ Ｐゴシック" charset="0"/>
              </a:rPr>
              <a:t>Variable Partitioning</a:t>
            </a:r>
          </a:p>
        </p:txBody>
      </p:sp>
      <p:grpSp>
        <p:nvGrpSpPr>
          <p:cNvPr id="172034" name="Group 3"/>
          <p:cNvGrpSpPr>
            <a:grpSpLocks/>
          </p:cNvGrpSpPr>
          <p:nvPr/>
        </p:nvGrpSpPr>
        <p:grpSpPr bwMode="auto">
          <a:xfrm>
            <a:off x="1371600" y="2590800"/>
            <a:ext cx="4635500" cy="673100"/>
            <a:chOff x="964" y="1396"/>
            <a:chExt cx="2920" cy="424"/>
          </a:xfrm>
        </p:grpSpPr>
        <p:grpSp>
          <p:nvGrpSpPr>
            <p:cNvPr id="172078" name="Group 4"/>
            <p:cNvGrpSpPr>
              <a:grpSpLocks/>
            </p:cNvGrpSpPr>
            <p:nvPr/>
          </p:nvGrpSpPr>
          <p:grpSpPr bwMode="auto">
            <a:xfrm>
              <a:off x="964" y="1396"/>
              <a:ext cx="616" cy="424"/>
              <a:chOff x="964" y="1396"/>
              <a:chExt cx="616" cy="424"/>
            </a:xfrm>
          </p:grpSpPr>
          <p:sp>
            <p:nvSpPr>
              <p:cNvPr id="172091" name="Rectangle 5"/>
              <p:cNvSpPr>
                <a:spLocks noChangeArrowheads="1"/>
              </p:cNvSpPr>
              <p:nvPr/>
            </p:nvSpPr>
            <p:spPr bwMode="auto">
              <a:xfrm>
                <a:off x="964" y="1444"/>
                <a:ext cx="616" cy="328"/>
              </a:xfrm>
              <a:prstGeom prst="rect">
                <a:avLst/>
              </a:prstGeom>
              <a:solidFill>
                <a:schemeClr val="accent2"/>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92" name="Rectangle 6"/>
              <p:cNvSpPr>
                <a:spLocks noChangeArrowheads="1"/>
              </p:cNvSpPr>
              <p:nvPr/>
            </p:nvSpPr>
            <p:spPr bwMode="auto">
              <a:xfrm>
                <a:off x="1048" y="1396"/>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93" name="Rectangle 7"/>
              <p:cNvSpPr>
                <a:spLocks noChangeArrowheads="1"/>
              </p:cNvSpPr>
              <p:nvPr/>
            </p:nvSpPr>
            <p:spPr bwMode="auto">
              <a:xfrm>
                <a:off x="1422" y="1780"/>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94" name="Rectangle 8"/>
              <p:cNvSpPr>
                <a:spLocks noChangeArrowheads="1"/>
              </p:cNvSpPr>
              <p:nvPr/>
            </p:nvSpPr>
            <p:spPr bwMode="auto">
              <a:xfrm>
                <a:off x="1422" y="1396"/>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95" name="Rectangle 9"/>
              <p:cNvSpPr>
                <a:spLocks noChangeArrowheads="1"/>
              </p:cNvSpPr>
              <p:nvPr/>
            </p:nvSpPr>
            <p:spPr bwMode="auto">
              <a:xfrm>
                <a:off x="1048" y="1780"/>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grpSp>
        <p:grpSp>
          <p:nvGrpSpPr>
            <p:cNvPr id="172079" name="Group 10"/>
            <p:cNvGrpSpPr>
              <a:grpSpLocks/>
            </p:cNvGrpSpPr>
            <p:nvPr/>
          </p:nvGrpSpPr>
          <p:grpSpPr bwMode="auto">
            <a:xfrm>
              <a:off x="1828" y="1396"/>
              <a:ext cx="1096" cy="424"/>
              <a:chOff x="1828" y="1396"/>
              <a:chExt cx="1096" cy="424"/>
            </a:xfrm>
          </p:grpSpPr>
          <p:sp>
            <p:nvSpPr>
              <p:cNvPr id="172086" name="Rectangle 11"/>
              <p:cNvSpPr>
                <a:spLocks noChangeArrowheads="1"/>
              </p:cNvSpPr>
              <p:nvPr/>
            </p:nvSpPr>
            <p:spPr bwMode="auto">
              <a:xfrm>
                <a:off x="1828" y="1444"/>
                <a:ext cx="1096" cy="328"/>
              </a:xfrm>
              <a:prstGeom prst="rect">
                <a:avLst/>
              </a:prstGeom>
              <a:solidFill>
                <a:srgbClr val="FF7C80"/>
              </a:solidFill>
              <a:ln w="12700">
                <a:solidFill>
                  <a:srgbClr val="FF7C80"/>
                </a:solidFill>
                <a:miter lim="800000"/>
                <a:headEnd/>
                <a:tailEnd/>
              </a:ln>
            </p:spPr>
            <p:txBody>
              <a:bodyPr wrap="none" anchor="ctr"/>
              <a:lstStyle/>
              <a:p>
                <a:pPr defTabSz="914400"/>
                <a:endParaRPr lang="en-US" sz="1800">
                  <a:solidFill>
                    <a:srgbClr val="003367"/>
                  </a:solidFill>
                  <a:cs typeface="Arial" charset="0"/>
                </a:endParaRPr>
              </a:p>
            </p:txBody>
          </p:sp>
          <p:sp>
            <p:nvSpPr>
              <p:cNvPr id="172087" name="Rectangle 12"/>
              <p:cNvSpPr>
                <a:spLocks noChangeArrowheads="1"/>
              </p:cNvSpPr>
              <p:nvPr/>
            </p:nvSpPr>
            <p:spPr bwMode="auto">
              <a:xfrm>
                <a:off x="1975" y="1396"/>
                <a:ext cx="139" cy="40"/>
              </a:xfrm>
              <a:prstGeom prst="rect">
                <a:avLst/>
              </a:prstGeom>
              <a:solidFill>
                <a:schemeClr val="tx1"/>
              </a:solidFill>
              <a:ln w="12700">
                <a:solidFill>
                  <a:srgbClr val="FF7C80"/>
                </a:solidFill>
                <a:miter lim="800000"/>
                <a:headEnd/>
                <a:tailEnd/>
              </a:ln>
            </p:spPr>
            <p:txBody>
              <a:bodyPr wrap="none" anchor="ctr"/>
              <a:lstStyle/>
              <a:p>
                <a:pPr defTabSz="914400"/>
                <a:endParaRPr lang="en-US" sz="1800">
                  <a:solidFill>
                    <a:srgbClr val="003367"/>
                  </a:solidFill>
                  <a:cs typeface="Arial" charset="0"/>
                </a:endParaRPr>
              </a:p>
            </p:txBody>
          </p:sp>
          <p:sp>
            <p:nvSpPr>
              <p:cNvPr id="172088" name="Rectangle 13"/>
              <p:cNvSpPr>
                <a:spLocks noChangeArrowheads="1"/>
              </p:cNvSpPr>
              <p:nvPr/>
            </p:nvSpPr>
            <p:spPr bwMode="auto">
              <a:xfrm>
                <a:off x="2638" y="1780"/>
                <a:ext cx="139" cy="40"/>
              </a:xfrm>
              <a:prstGeom prst="rect">
                <a:avLst/>
              </a:prstGeom>
              <a:solidFill>
                <a:schemeClr val="tx1"/>
              </a:solidFill>
              <a:ln w="12700">
                <a:solidFill>
                  <a:srgbClr val="FF7C80"/>
                </a:solidFill>
                <a:miter lim="800000"/>
                <a:headEnd/>
                <a:tailEnd/>
              </a:ln>
            </p:spPr>
            <p:txBody>
              <a:bodyPr wrap="none" anchor="ctr"/>
              <a:lstStyle/>
              <a:p>
                <a:pPr defTabSz="914400"/>
                <a:endParaRPr lang="en-US" sz="1800">
                  <a:solidFill>
                    <a:srgbClr val="003367"/>
                  </a:solidFill>
                  <a:cs typeface="Arial" charset="0"/>
                </a:endParaRPr>
              </a:p>
            </p:txBody>
          </p:sp>
          <p:sp>
            <p:nvSpPr>
              <p:cNvPr id="172089" name="Rectangle 14"/>
              <p:cNvSpPr>
                <a:spLocks noChangeArrowheads="1"/>
              </p:cNvSpPr>
              <p:nvPr/>
            </p:nvSpPr>
            <p:spPr bwMode="auto">
              <a:xfrm>
                <a:off x="2638" y="1396"/>
                <a:ext cx="139" cy="40"/>
              </a:xfrm>
              <a:prstGeom prst="rect">
                <a:avLst/>
              </a:prstGeom>
              <a:solidFill>
                <a:schemeClr val="tx1"/>
              </a:solidFill>
              <a:ln w="12700">
                <a:solidFill>
                  <a:srgbClr val="FF7C80"/>
                </a:solidFill>
                <a:miter lim="800000"/>
                <a:headEnd/>
                <a:tailEnd/>
              </a:ln>
            </p:spPr>
            <p:txBody>
              <a:bodyPr wrap="none" anchor="ctr"/>
              <a:lstStyle/>
              <a:p>
                <a:pPr defTabSz="914400"/>
                <a:endParaRPr lang="en-US" sz="1800">
                  <a:solidFill>
                    <a:srgbClr val="003367"/>
                  </a:solidFill>
                  <a:cs typeface="Arial" charset="0"/>
                </a:endParaRPr>
              </a:p>
            </p:txBody>
          </p:sp>
          <p:sp>
            <p:nvSpPr>
              <p:cNvPr id="172090" name="Rectangle 15"/>
              <p:cNvSpPr>
                <a:spLocks noChangeArrowheads="1"/>
              </p:cNvSpPr>
              <p:nvPr/>
            </p:nvSpPr>
            <p:spPr bwMode="auto">
              <a:xfrm>
                <a:off x="1975" y="1780"/>
                <a:ext cx="139" cy="40"/>
              </a:xfrm>
              <a:prstGeom prst="rect">
                <a:avLst/>
              </a:prstGeom>
              <a:solidFill>
                <a:schemeClr val="tx1"/>
              </a:solidFill>
              <a:ln w="12700">
                <a:solidFill>
                  <a:srgbClr val="FF7C80"/>
                </a:solidFill>
                <a:miter lim="800000"/>
                <a:headEnd/>
                <a:tailEnd/>
              </a:ln>
            </p:spPr>
            <p:txBody>
              <a:bodyPr wrap="none" anchor="ctr"/>
              <a:lstStyle/>
              <a:p>
                <a:pPr defTabSz="914400"/>
                <a:endParaRPr lang="en-US" sz="1800">
                  <a:solidFill>
                    <a:srgbClr val="003367"/>
                  </a:solidFill>
                  <a:cs typeface="Arial" charset="0"/>
                </a:endParaRPr>
              </a:p>
            </p:txBody>
          </p:sp>
        </p:grpSp>
        <p:grpSp>
          <p:nvGrpSpPr>
            <p:cNvPr id="172080" name="Group 16"/>
            <p:cNvGrpSpPr>
              <a:grpSpLocks/>
            </p:cNvGrpSpPr>
            <p:nvPr/>
          </p:nvGrpSpPr>
          <p:grpSpPr bwMode="auto">
            <a:xfrm>
              <a:off x="3172" y="1396"/>
              <a:ext cx="712" cy="424"/>
              <a:chOff x="3172" y="1396"/>
              <a:chExt cx="712" cy="424"/>
            </a:xfrm>
          </p:grpSpPr>
          <p:sp>
            <p:nvSpPr>
              <p:cNvPr id="172081" name="Rectangle 17"/>
              <p:cNvSpPr>
                <a:spLocks noChangeArrowheads="1"/>
              </p:cNvSpPr>
              <p:nvPr/>
            </p:nvSpPr>
            <p:spPr bwMode="auto">
              <a:xfrm>
                <a:off x="3172" y="1444"/>
                <a:ext cx="712" cy="328"/>
              </a:xfrm>
              <a:prstGeom prst="rect">
                <a:avLst/>
              </a:prstGeom>
              <a:solidFill>
                <a:schemeClr val="accent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82" name="Rectangle 18"/>
              <p:cNvSpPr>
                <a:spLocks noChangeArrowheads="1"/>
              </p:cNvSpPr>
              <p:nvPr/>
            </p:nvSpPr>
            <p:spPr bwMode="auto">
              <a:xfrm>
                <a:off x="3268" y="1396"/>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83" name="Rectangle 19"/>
              <p:cNvSpPr>
                <a:spLocks noChangeArrowheads="1"/>
              </p:cNvSpPr>
              <p:nvPr/>
            </p:nvSpPr>
            <p:spPr bwMode="auto">
              <a:xfrm>
                <a:off x="3700" y="1780"/>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84" name="Rectangle 20"/>
              <p:cNvSpPr>
                <a:spLocks noChangeArrowheads="1"/>
              </p:cNvSpPr>
              <p:nvPr/>
            </p:nvSpPr>
            <p:spPr bwMode="auto">
              <a:xfrm>
                <a:off x="3700" y="1396"/>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85" name="Rectangle 21"/>
              <p:cNvSpPr>
                <a:spLocks noChangeArrowheads="1"/>
              </p:cNvSpPr>
              <p:nvPr/>
            </p:nvSpPr>
            <p:spPr bwMode="auto">
              <a:xfrm>
                <a:off x="3268" y="1780"/>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grpSp>
      </p:grpSp>
      <p:grpSp>
        <p:nvGrpSpPr>
          <p:cNvPr id="172035" name="Group 22"/>
          <p:cNvGrpSpPr>
            <a:grpSpLocks/>
          </p:cNvGrpSpPr>
          <p:nvPr/>
        </p:nvGrpSpPr>
        <p:grpSpPr bwMode="auto">
          <a:xfrm>
            <a:off x="2743200" y="4953000"/>
            <a:ext cx="1206500" cy="673100"/>
            <a:chOff x="1828" y="2884"/>
            <a:chExt cx="760" cy="424"/>
          </a:xfrm>
        </p:grpSpPr>
        <p:sp>
          <p:nvSpPr>
            <p:cNvPr id="172073" name="Rectangle 23"/>
            <p:cNvSpPr>
              <a:spLocks noChangeArrowheads="1"/>
            </p:cNvSpPr>
            <p:nvPr/>
          </p:nvSpPr>
          <p:spPr bwMode="auto">
            <a:xfrm>
              <a:off x="1828" y="2932"/>
              <a:ext cx="760" cy="328"/>
            </a:xfrm>
            <a:prstGeom prst="rect">
              <a:avLst/>
            </a:prstGeom>
            <a:solidFill>
              <a:schemeClr val="hlink"/>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74" name="Rectangle 24"/>
            <p:cNvSpPr>
              <a:spLocks noChangeArrowheads="1"/>
            </p:cNvSpPr>
            <p:nvPr/>
          </p:nvSpPr>
          <p:spPr bwMode="auto">
            <a:xfrm>
              <a:off x="1930" y="2884"/>
              <a:ext cx="95"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75" name="Rectangle 25"/>
            <p:cNvSpPr>
              <a:spLocks noChangeArrowheads="1"/>
            </p:cNvSpPr>
            <p:nvPr/>
          </p:nvSpPr>
          <p:spPr bwMode="auto">
            <a:xfrm>
              <a:off x="2391" y="3268"/>
              <a:ext cx="95"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76" name="Rectangle 26"/>
            <p:cNvSpPr>
              <a:spLocks noChangeArrowheads="1"/>
            </p:cNvSpPr>
            <p:nvPr/>
          </p:nvSpPr>
          <p:spPr bwMode="auto">
            <a:xfrm>
              <a:off x="2391" y="2884"/>
              <a:ext cx="95"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77" name="Rectangle 27"/>
            <p:cNvSpPr>
              <a:spLocks noChangeArrowheads="1"/>
            </p:cNvSpPr>
            <p:nvPr/>
          </p:nvSpPr>
          <p:spPr bwMode="auto">
            <a:xfrm>
              <a:off x="1930" y="3268"/>
              <a:ext cx="95"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grpSp>
      <p:grpSp>
        <p:nvGrpSpPr>
          <p:cNvPr id="172036" name="Group 28"/>
          <p:cNvGrpSpPr>
            <a:grpSpLocks/>
          </p:cNvGrpSpPr>
          <p:nvPr/>
        </p:nvGrpSpPr>
        <p:grpSpPr bwMode="auto">
          <a:xfrm>
            <a:off x="1371600" y="3733800"/>
            <a:ext cx="977900" cy="673100"/>
            <a:chOff x="964" y="2116"/>
            <a:chExt cx="616" cy="424"/>
          </a:xfrm>
        </p:grpSpPr>
        <p:sp>
          <p:nvSpPr>
            <p:cNvPr id="172068" name="Rectangle 29"/>
            <p:cNvSpPr>
              <a:spLocks noChangeArrowheads="1"/>
            </p:cNvSpPr>
            <p:nvPr/>
          </p:nvSpPr>
          <p:spPr bwMode="auto">
            <a:xfrm>
              <a:off x="964" y="2164"/>
              <a:ext cx="616" cy="328"/>
            </a:xfrm>
            <a:prstGeom prst="rect">
              <a:avLst/>
            </a:prstGeom>
            <a:solidFill>
              <a:schemeClr val="accent2"/>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69" name="Rectangle 30"/>
            <p:cNvSpPr>
              <a:spLocks noChangeArrowheads="1"/>
            </p:cNvSpPr>
            <p:nvPr/>
          </p:nvSpPr>
          <p:spPr bwMode="auto">
            <a:xfrm>
              <a:off x="1048" y="2116"/>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70" name="Rectangle 31"/>
            <p:cNvSpPr>
              <a:spLocks noChangeArrowheads="1"/>
            </p:cNvSpPr>
            <p:nvPr/>
          </p:nvSpPr>
          <p:spPr bwMode="auto">
            <a:xfrm>
              <a:off x="1422" y="2500"/>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71" name="Rectangle 32"/>
            <p:cNvSpPr>
              <a:spLocks noChangeArrowheads="1"/>
            </p:cNvSpPr>
            <p:nvPr/>
          </p:nvSpPr>
          <p:spPr bwMode="auto">
            <a:xfrm>
              <a:off x="1422" y="2116"/>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72" name="Rectangle 33"/>
            <p:cNvSpPr>
              <a:spLocks noChangeArrowheads="1"/>
            </p:cNvSpPr>
            <p:nvPr/>
          </p:nvSpPr>
          <p:spPr bwMode="auto">
            <a:xfrm>
              <a:off x="1048" y="2500"/>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grpSp>
      <p:grpSp>
        <p:nvGrpSpPr>
          <p:cNvPr id="172037" name="Group 34"/>
          <p:cNvGrpSpPr>
            <a:grpSpLocks/>
          </p:cNvGrpSpPr>
          <p:nvPr/>
        </p:nvGrpSpPr>
        <p:grpSpPr bwMode="auto">
          <a:xfrm>
            <a:off x="4876800" y="3733800"/>
            <a:ext cx="1130300" cy="673100"/>
            <a:chOff x="3172" y="2116"/>
            <a:chExt cx="712" cy="424"/>
          </a:xfrm>
        </p:grpSpPr>
        <p:sp>
          <p:nvSpPr>
            <p:cNvPr id="172063" name="Rectangle 35"/>
            <p:cNvSpPr>
              <a:spLocks noChangeArrowheads="1"/>
            </p:cNvSpPr>
            <p:nvPr/>
          </p:nvSpPr>
          <p:spPr bwMode="auto">
            <a:xfrm>
              <a:off x="3172" y="2164"/>
              <a:ext cx="712" cy="328"/>
            </a:xfrm>
            <a:prstGeom prst="rect">
              <a:avLst/>
            </a:prstGeom>
            <a:solidFill>
              <a:schemeClr val="accent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64" name="Rectangle 36"/>
            <p:cNvSpPr>
              <a:spLocks noChangeArrowheads="1"/>
            </p:cNvSpPr>
            <p:nvPr/>
          </p:nvSpPr>
          <p:spPr bwMode="auto">
            <a:xfrm>
              <a:off x="3268" y="2116"/>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65" name="Rectangle 37"/>
            <p:cNvSpPr>
              <a:spLocks noChangeArrowheads="1"/>
            </p:cNvSpPr>
            <p:nvPr/>
          </p:nvSpPr>
          <p:spPr bwMode="auto">
            <a:xfrm>
              <a:off x="3700" y="2500"/>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66" name="Rectangle 38"/>
            <p:cNvSpPr>
              <a:spLocks noChangeArrowheads="1"/>
            </p:cNvSpPr>
            <p:nvPr/>
          </p:nvSpPr>
          <p:spPr bwMode="auto">
            <a:xfrm>
              <a:off x="3700" y="2116"/>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67" name="Rectangle 39"/>
            <p:cNvSpPr>
              <a:spLocks noChangeArrowheads="1"/>
            </p:cNvSpPr>
            <p:nvPr/>
          </p:nvSpPr>
          <p:spPr bwMode="auto">
            <a:xfrm>
              <a:off x="3268" y="2500"/>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grpSp>
      <p:grpSp>
        <p:nvGrpSpPr>
          <p:cNvPr id="172038" name="Group 40"/>
          <p:cNvGrpSpPr>
            <a:grpSpLocks/>
          </p:cNvGrpSpPr>
          <p:nvPr/>
        </p:nvGrpSpPr>
        <p:grpSpPr bwMode="auto">
          <a:xfrm>
            <a:off x="1371600" y="4953000"/>
            <a:ext cx="977900" cy="673100"/>
            <a:chOff x="964" y="2884"/>
            <a:chExt cx="616" cy="424"/>
          </a:xfrm>
        </p:grpSpPr>
        <p:sp>
          <p:nvSpPr>
            <p:cNvPr id="172058" name="Rectangle 41"/>
            <p:cNvSpPr>
              <a:spLocks noChangeArrowheads="1"/>
            </p:cNvSpPr>
            <p:nvPr/>
          </p:nvSpPr>
          <p:spPr bwMode="auto">
            <a:xfrm>
              <a:off x="964" y="2932"/>
              <a:ext cx="616" cy="328"/>
            </a:xfrm>
            <a:prstGeom prst="rect">
              <a:avLst/>
            </a:prstGeom>
            <a:solidFill>
              <a:schemeClr val="accent2"/>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59" name="Rectangle 42"/>
            <p:cNvSpPr>
              <a:spLocks noChangeArrowheads="1"/>
            </p:cNvSpPr>
            <p:nvPr/>
          </p:nvSpPr>
          <p:spPr bwMode="auto">
            <a:xfrm>
              <a:off x="1048" y="2884"/>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60" name="Rectangle 43"/>
            <p:cNvSpPr>
              <a:spLocks noChangeArrowheads="1"/>
            </p:cNvSpPr>
            <p:nvPr/>
          </p:nvSpPr>
          <p:spPr bwMode="auto">
            <a:xfrm>
              <a:off x="1422" y="3268"/>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61" name="Rectangle 44"/>
            <p:cNvSpPr>
              <a:spLocks noChangeArrowheads="1"/>
            </p:cNvSpPr>
            <p:nvPr/>
          </p:nvSpPr>
          <p:spPr bwMode="auto">
            <a:xfrm>
              <a:off x="1422" y="2884"/>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62" name="Rectangle 45"/>
            <p:cNvSpPr>
              <a:spLocks noChangeArrowheads="1"/>
            </p:cNvSpPr>
            <p:nvPr/>
          </p:nvSpPr>
          <p:spPr bwMode="auto">
            <a:xfrm>
              <a:off x="1048" y="3268"/>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grpSp>
      <p:grpSp>
        <p:nvGrpSpPr>
          <p:cNvPr id="172039" name="Group 46"/>
          <p:cNvGrpSpPr>
            <a:grpSpLocks/>
          </p:cNvGrpSpPr>
          <p:nvPr/>
        </p:nvGrpSpPr>
        <p:grpSpPr bwMode="auto">
          <a:xfrm>
            <a:off x="4876800" y="4953000"/>
            <a:ext cx="1130300" cy="673100"/>
            <a:chOff x="3172" y="2884"/>
            <a:chExt cx="712" cy="424"/>
          </a:xfrm>
        </p:grpSpPr>
        <p:sp>
          <p:nvSpPr>
            <p:cNvPr id="172053" name="Rectangle 47"/>
            <p:cNvSpPr>
              <a:spLocks noChangeArrowheads="1"/>
            </p:cNvSpPr>
            <p:nvPr/>
          </p:nvSpPr>
          <p:spPr bwMode="auto">
            <a:xfrm>
              <a:off x="3172" y="2932"/>
              <a:ext cx="712" cy="328"/>
            </a:xfrm>
            <a:prstGeom prst="rect">
              <a:avLst/>
            </a:prstGeom>
            <a:solidFill>
              <a:schemeClr val="accent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54" name="Rectangle 48"/>
            <p:cNvSpPr>
              <a:spLocks noChangeArrowheads="1"/>
            </p:cNvSpPr>
            <p:nvPr/>
          </p:nvSpPr>
          <p:spPr bwMode="auto">
            <a:xfrm>
              <a:off x="3268" y="2884"/>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55" name="Rectangle 49"/>
            <p:cNvSpPr>
              <a:spLocks noChangeArrowheads="1"/>
            </p:cNvSpPr>
            <p:nvPr/>
          </p:nvSpPr>
          <p:spPr bwMode="auto">
            <a:xfrm>
              <a:off x="3700" y="3268"/>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56" name="Rectangle 50"/>
            <p:cNvSpPr>
              <a:spLocks noChangeArrowheads="1"/>
            </p:cNvSpPr>
            <p:nvPr/>
          </p:nvSpPr>
          <p:spPr bwMode="auto">
            <a:xfrm>
              <a:off x="3700" y="2884"/>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2057" name="Rectangle 51"/>
            <p:cNvSpPr>
              <a:spLocks noChangeArrowheads="1"/>
            </p:cNvSpPr>
            <p:nvPr/>
          </p:nvSpPr>
          <p:spPr bwMode="auto">
            <a:xfrm>
              <a:off x="3268" y="3268"/>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grpSp>
      <p:sp>
        <p:nvSpPr>
          <p:cNvPr id="172040" name="Text Box 52"/>
          <p:cNvSpPr txBox="1">
            <a:spLocks noChangeArrowheads="1"/>
          </p:cNvSpPr>
          <p:nvPr/>
        </p:nvSpPr>
        <p:spPr bwMode="auto">
          <a:xfrm>
            <a:off x="1050925" y="1462088"/>
            <a:ext cx="7072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a:solidFill>
                  <a:srgbClr val="003367"/>
                </a:solidFill>
                <a:cs typeface="Arial" charset="0"/>
              </a:rPr>
              <a:t>Variable partitioning is the strategy of parking differently sized cars</a:t>
            </a:r>
          </a:p>
          <a:p>
            <a:pPr defTabSz="914400" eaLnBrk="1" hangingPunct="1"/>
            <a:r>
              <a:rPr lang="en-US" sz="2000">
                <a:solidFill>
                  <a:srgbClr val="003367"/>
                </a:solidFill>
                <a:cs typeface="Arial" charset="0"/>
              </a:rPr>
              <a:t>along a street with no marked parking space dividers.</a:t>
            </a:r>
            <a:endParaRPr lang="en-US" sz="1800">
              <a:solidFill>
                <a:srgbClr val="003367"/>
              </a:solidFill>
              <a:cs typeface="Arial" charset="0"/>
            </a:endParaRPr>
          </a:p>
        </p:txBody>
      </p:sp>
      <p:sp>
        <p:nvSpPr>
          <p:cNvPr id="172041" name="Rectangle 54" descr="20%"/>
          <p:cNvSpPr>
            <a:spLocks noChangeArrowheads="1"/>
          </p:cNvSpPr>
          <p:nvPr/>
        </p:nvSpPr>
        <p:spPr bwMode="auto">
          <a:xfrm>
            <a:off x="4038600" y="4953000"/>
            <a:ext cx="762000" cy="609600"/>
          </a:xfrm>
          <a:prstGeom prst="rect">
            <a:avLst/>
          </a:prstGeom>
          <a:pattFill prst="pct20">
            <a:fgClr>
              <a:srgbClr val="666699"/>
            </a:fgClr>
            <a:bgClr>
              <a:srgbClr val="FFFFFF"/>
            </a:bgClr>
          </a:pattFill>
          <a:ln w="12700">
            <a:solidFill>
              <a:srgbClr val="333399"/>
            </a:solidFill>
            <a:miter lim="800000"/>
            <a:headEnd type="none" w="sm" len="sm"/>
            <a:tailEnd type="none" w="sm" len="sm"/>
          </a:ln>
        </p:spPr>
        <p:txBody>
          <a:bodyPr anchor="ctr">
            <a:spAutoFit/>
          </a:bodyPr>
          <a:lstStyle/>
          <a:p>
            <a:pPr defTabSz="914400"/>
            <a:endParaRPr lang="en-US" sz="1800">
              <a:solidFill>
                <a:srgbClr val="003367"/>
              </a:solidFill>
              <a:cs typeface="Arial" charset="0"/>
            </a:endParaRPr>
          </a:p>
        </p:txBody>
      </p:sp>
      <p:sp>
        <p:nvSpPr>
          <p:cNvPr id="172042" name="Rectangle 1"/>
          <p:cNvSpPr>
            <a:spLocks noChangeArrowheads="1"/>
          </p:cNvSpPr>
          <p:nvPr/>
        </p:nvSpPr>
        <p:spPr bwMode="auto">
          <a:xfrm>
            <a:off x="5029200" y="57912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n-US" u="sng">
                <a:solidFill>
                  <a:srgbClr val="003367"/>
                </a:solidFill>
                <a:cs typeface="Arial" charset="0"/>
              </a:rPr>
              <a:t>Wasted space</a:t>
            </a:r>
          </a:p>
          <a:p>
            <a:pPr defTabSz="914400"/>
            <a:r>
              <a:rPr lang="en-US">
                <a:solidFill>
                  <a:schemeClr val="accent2"/>
                </a:solidFill>
                <a:cs typeface="Arial" charset="0"/>
              </a:rPr>
              <a:t>external fragmentation</a:t>
            </a:r>
          </a:p>
        </p:txBody>
      </p:sp>
      <p:cxnSp>
        <p:nvCxnSpPr>
          <p:cNvPr id="172043" name="AutoShape 32"/>
          <p:cNvCxnSpPr>
            <a:cxnSpLocks noChangeShapeType="1"/>
          </p:cNvCxnSpPr>
          <p:nvPr/>
        </p:nvCxnSpPr>
        <p:spPr bwMode="auto">
          <a:xfrm flipH="1" flipV="1">
            <a:off x="4483100" y="5334000"/>
            <a:ext cx="546100" cy="68580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172044" name="Group 123"/>
          <p:cNvGrpSpPr>
            <a:grpSpLocks/>
          </p:cNvGrpSpPr>
          <p:nvPr/>
        </p:nvGrpSpPr>
        <p:grpSpPr bwMode="auto">
          <a:xfrm>
            <a:off x="588963" y="3832225"/>
            <a:ext cx="457200" cy="420688"/>
            <a:chOff x="8991600" y="2362200"/>
            <a:chExt cx="457200" cy="421332"/>
          </a:xfrm>
        </p:grpSpPr>
        <p:sp>
          <p:nvSpPr>
            <p:cNvPr id="172051" name="TextBox 120"/>
            <p:cNvSpPr txBox="1">
              <a:spLocks noChangeArrowheads="1"/>
            </p:cNvSpPr>
            <p:nvPr/>
          </p:nvSpPr>
          <p:spPr bwMode="auto">
            <a:xfrm>
              <a:off x="8991600" y="2362200"/>
              <a:ext cx="457200" cy="36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1800" b="1">
                  <a:solidFill>
                    <a:srgbClr val="0000FF"/>
                  </a:solidFill>
                  <a:latin typeface="Calibri" charset="0"/>
                </a:rPr>
                <a:t>2</a:t>
              </a:r>
            </a:p>
          </p:txBody>
        </p:sp>
        <p:sp>
          <p:nvSpPr>
            <p:cNvPr id="172052" name="Oval 121"/>
            <p:cNvSpPr>
              <a:spLocks noChangeArrowheads="1"/>
            </p:cNvSpPr>
            <p:nvPr/>
          </p:nvSpPr>
          <p:spPr bwMode="auto">
            <a:xfrm>
              <a:off x="9029700" y="2402532"/>
              <a:ext cx="381000" cy="381000"/>
            </a:xfrm>
            <a:prstGeom prst="ellipse">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a:solidFill>
                  <a:srgbClr val="0000FF"/>
                </a:solidFill>
                <a:latin typeface="Calibri" charset="0"/>
                <a:cs typeface="Arial" charset="0"/>
              </a:endParaRPr>
            </a:p>
          </p:txBody>
        </p:sp>
      </p:grpSp>
      <p:grpSp>
        <p:nvGrpSpPr>
          <p:cNvPr id="172045" name="Group 123"/>
          <p:cNvGrpSpPr>
            <a:grpSpLocks/>
          </p:cNvGrpSpPr>
          <p:nvPr/>
        </p:nvGrpSpPr>
        <p:grpSpPr bwMode="auto">
          <a:xfrm>
            <a:off x="588963" y="5029200"/>
            <a:ext cx="457200" cy="420688"/>
            <a:chOff x="8991600" y="2362200"/>
            <a:chExt cx="457200" cy="421332"/>
          </a:xfrm>
        </p:grpSpPr>
        <p:sp>
          <p:nvSpPr>
            <p:cNvPr id="172049" name="TextBox 120"/>
            <p:cNvSpPr txBox="1">
              <a:spLocks noChangeArrowheads="1"/>
            </p:cNvSpPr>
            <p:nvPr/>
          </p:nvSpPr>
          <p:spPr bwMode="auto">
            <a:xfrm>
              <a:off x="8991600" y="2362200"/>
              <a:ext cx="457200" cy="36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1800" b="1">
                  <a:solidFill>
                    <a:srgbClr val="0000FF"/>
                  </a:solidFill>
                  <a:latin typeface="Calibri" charset="0"/>
                </a:rPr>
                <a:t>3</a:t>
              </a:r>
            </a:p>
          </p:txBody>
        </p:sp>
        <p:sp>
          <p:nvSpPr>
            <p:cNvPr id="172050" name="Oval 121"/>
            <p:cNvSpPr>
              <a:spLocks noChangeArrowheads="1"/>
            </p:cNvSpPr>
            <p:nvPr/>
          </p:nvSpPr>
          <p:spPr bwMode="auto">
            <a:xfrm>
              <a:off x="9029700" y="2402532"/>
              <a:ext cx="381000" cy="381000"/>
            </a:xfrm>
            <a:prstGeom prst="ellipse">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a:solidFill>
                  <a:srgbClr val="0000FF"/>
                </a:solidFill>
                <a:latin typeface="Calibri" charset="0"/>
                <a:cs typeface="Arial" charset="0"/>
              </a:endParaRPr>
            </a:p>
          </p:txBody>
        </p:sp>
      </p:grpSp>
      <p:grpSp>
        <p:nvGrpSpPr>
          <p:cNvPr id="172046" name="Group 123"/>
          <p:cNvGrpSpPr>
            <a:grpSpLocks/>
          </p:cNvGrpSpPr>
          <p:nvPr/>
        </p:nvGrpSpPr>
        <p:grpSpPr bwMode="auto">
          <a:xfrm>
            <a:off x="588963" y="2725738"/>
            <a:ext cx="457200" cy="461962"/>
            <a:chOff x="8991600" y="2362200"/>
            <a:chExt cx="457200" cy="461665"/>
          </a:xfrm>
        </p:grpSpPr>
        <p:sp>
          <p:nvSpPr>
            <p:cNvPr id="172047" name="TextBox 120"/>
            <p:cNvSpPr txBox="1">
              <a:spLocks noChangeArrowheads="1"/>
            </p:cNvSpPr>
            <p:nvPr/>
          </p:nvSpPr>
          <p:spPr bwMode="auto">
            <a:xfrm>
              <a:off x="8991600" y="2362200"/>
              <a:ext cx="45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1800" b="1">
                  <a:solidFill>
                    <a:srgbClr val="0000FF"/>
                  </a:solidFill>
                  <a:latin typeface="Calibri" charset="0"/>
                </a:rPr>
                <a:t>1</a:t>
              </a:r>
            </a:p>
          </p:txBody>
        </p:sp>
        <p:sp>
          <p:nvSpPr>
            <p:cNvPr id="172048" name="Oval 121"/>
            <p:cNvSpPr>
              <a:spLocks noChangeArrowheads="1"/>
            </p:cNvSpPr>
            <p:nvPr/>
          </p:nvSpPr>
          <p:spPr bwMode="auto">
            <a:xfrm>
              <a:off x="9029700" y="2402532"/>
              <a:ext cx="381000" cy="381000"/>
            </a:xfrm>
            <a:prstGeom prst="ellipse">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a:solidFill>
                  <a:srgbClr val="0000FF"/>
                </a:solidFill>
                <a:latin typeface="Calibri" charset="0"/>
                <a:cs typeface="Arial" charset="0"/>
              </a:endParaRPr>
            </a:p>
          </p:txBody>
        </p:sp>
      </p:grpSp>
    </p:spTree>
    <p:extLst>
      <p:ext uri="{BB962C8B-B14F-4D97-AF65-F5344CB8AC3E}">
        <p14:creationId xmlns:p14="http://schemas.microsoft.com/office/powerpoint/2010/main" val="40403344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p:txBody>
          <a:bodyPr/>
          <a:lstStyle/>
          <a:p>
            <a:r>
              <a:rPr lang="en-US">
                <a:latin typeface="Arial" charset="0"/>
                <a:ea typeface="ＭＳ Ｐゴシック" charset="0"/>
              </a:rPr>
              <a:t>Fixed Partitioning</a:t>
            </a:r>
          </a:p>
        </p:txBody>
      </p:sp>
      <p:grpSp>
        <p:nvGrpSpPr>
          <p:cNvPr id="175106" name="Group 3"/>
          <p:cNvGrpSpPr>
            <a:grpSpLocks/>
          </p:cNvGrpSpPr>
          <p:nvPr/>
        </p:nvGrpSpPr>
        <p:grpSpPr bwMode="auto">
          <a:xfrm>
            <a:off x="3206750" y="2901950"/>
            <a:ext cx="977900" cy="673100"/>
            <a:chOff x="2020" y="1828"/>
            <a:chExt cx="616" cy="424"/>
          </a:xfrm>
        </p:grpSpPr>
        <p:sp>
          <p:nvSpPr>
            <p:cNvPr id="175136" name="Rectangle 4"/>
            <p:cNvSpPr>
              <a:spLocks noChangeArrowheads="1"/>
            </p:cNvSpPr>
            <p:nvPr/>
          </p:nvSpPr>
          <p:spPr bwMode="auto">
            <a:xfrm>
              <a:off x="2020" y="1876"/>
              <a:ext cx="616" cy="328"/>
            </a:xfrm>
            <a:prstGeom prst="rect">
              <a:avLst/>
            </a:prstGeom>
            <a:solidFill>
              <a:schemeClr val="accent2"/>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5137" name="Rectangle 5"/>
            <p:cNvSpPr>
              <a:spLocks noChangeArrowheads="1"/>
            </p:cNvSpPr>
            <p:nvPr/>
          </p:nvSpPr>
          <p:spPr bwMode="auto">
            <a:xfrm>
              <a:off x="2104" y="1828"/>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5138" name="Rectangle 6"/>
            <p:cNvSpPr>
              <a:spLocks noChangeArrowheads="1"/>
            </p:cNvSpPr>
            <p:nvPr/>
          </p:nvSpPr>
          <p:spPr bwMode="auto">
            <a:xfrm>
              <a:off x="2478" y="2212"/>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5139" name="Rectangle 7"/>
            <p:cNvSpPr>
              <a:spLocks noChangeArrowheads="1"/>
            </p:cNvSpPr>
            <p:nvPr/>
          </p:nvSpPr>
          <p:spPr bwMode="auto">
            <a:xfrm>
              <a:off x="2478" y="1828"/>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5140" name="Rectangle 8"/>
            <p:cNvSpPr>
              <a:spLocks noChangeArrowheads="1"/>
            </p:cNvSpPr>
            <p:nvPr/>
          </p:nvSpPr>
          <p:spPr bwMode="auto">
            <a:xfrm>
              <a:off x="2104" y="2212"/>
              <a:ext cx="74"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grpSp>
      <p:grpSp>
        <p:nvGrpSpPr>
          <p:cNvPr id="175107" name="Group 9"/>
          <p:cNvGrpSpPr>
            <a:grpSpLocks/>
          </p:cNvGrpSpPr>
          <p:nvPr/>
        </p:nvGrpSpPr>
        <p:grpSpPr bwMode="auto">
          <a:xfrm>
            <a:off x="4578350" y="2901950"/>
            <a:ext cx="1739900" cy="673100"/>
            <a:chOff x="2884" y="1828"/>
            <a:chExt cx="1096" cy="424"/>
          </a:xfrm>
        </p:grpSpPr>
        <p:sp>
          <p:nvSpPr>
            <p:cNvPr id="175131" name="Rectangle 10"/>
            <p:cNvSpPr>
              <a:spLocks noChangeArrowheads="1"/>
            </p:cNvSpPr>
            <p:nvPr/>
          </p:nvSpPr>
          <p:spPr bwMode="auto">
            <a:xfrm>
              <a:off x="2884" y="1876"/>
              <a:ext cx="1096" cy="328"/>
            </a:xfrm>
            <a:prstGeom prst="rect">
              <a:avLst/>
            </a:prstGeom>
            <a:solidFill>
              <a:srgbClr val="FF7C80"/>
            </a:solidFill>
            <a:ln w="12700">
              <a:solidFill>
                <a:srgbClr val="FF7C80"/>
              </a:solidFill>
              <a:miter lim="800000"/>
              <a:headEnd/>
              <a:tailEnd/>
            </a:ln>
          </p:spPr>
          <p:txBody>
            <a:bodyPr wrap="none" anchor="ctr"/>
            <a:lstStyle/>
            <a:p>
              <a:pPr defTabSz="914400"/>
              <a:endParaRPr lang="en-US" sz="1800">
                <a:solidFill>
                  <a:srgbClr val="003367"/>
                </a:solidFill>
                <a:cs typeface="Arial" charset="0"/>
              </a:endParaRPr>
            </a:p>
          </p:txBody>
        </p:sp>
        <p:sp>
          <p:nvSpPr>
            <p:cNvPr id="175132" name="Rectangle 11"/>
            <p:cNvSpPr>
              <a:spLocks noChangeArrowheads="1"/>
            </p:cNvSpPr>
            <p:nvPr/>
          </p:nvSpPr>
          <p:spPr bwMode="auto">
            <a:xfrm>
              <a:off x="3031" y="1828"/>
              <a:ext cx="139" cy="40"/>
            </a:xfrm>
            <a:prstGeom prst="rect">
              <a:avLst/>
            </a:prstGeom>
            <a:solidFill>
              <a:schemeClr val="tx1"/>
            </a:solidFill>
            <a:ln w="12700">
              <a:solidFill>
                <a:srgbClr val="FF7C80"/>
              </a:solidFill>
              <a:miter lim="800000"/>
              <a:headEnd/>
              <a:tailEnd/>
            </a:ln>
          </p:spPr>
          <p:txBody>
            <a:bodyPr wrap="none" anchor="ctr"/>
            <a:lstStyle/>
            <a:p>
              <a:pPr defTabSz="914400"/>
              <a:endParaRPr lang="en-US" sz="1800">
                <a:solidFill>
                  <a:srgbClr val="003367"/>
                </a:solidFill>
                <a:cs typeface="Arial" charset="0"/>
              </a:endParaRPr>
            </a:p>
          </p:txBody>
        </p:sp>
        <p:sp>
          <p:nvSpPr>
            <p:cNvPr id="175133" name="Rectangle 12"/>
            <p:cNvSpPr>
              <a:spLocks noChangeArrowheads="1"/>
            </p:cNvSpPr>
            <p:nvPr/>
          </p:nvSpPr>
          <p:spPr bwMode="auto">
            <a:xfrm>
              <a:off x="3694" y="2212"/>
              <a:ext cx="139" cy="40"/>
            </a:xfrm>
            <a:prstGeom prst="rect">
              <a:avLst/>
            </a:prstGeom>
            <a:solidFill>
              <a:schemeClr val="tx1"/>
            </a:solidFill>
            <a:ln w="12700">
              <a:solidFill>
                <a:srgbClr val="FF7C80"/>
              </a:solidFill>
              <a:miter lim="800000"/>
              <a:headEnd/>
              <a:tailEnd/>
            </a:ln>
          </p:spPr>
          <p:txBody>
            <a:bodyPr wrap="none" anchor="ctr"/>
            <a:lstStyle/>
            <a:p>
              <a:pPr defTabSz="914400"/>
              <a:endParaRPr lang="en-US" sz="1800">
                <a:solidFill>
                  <a:srgbClr val="003367"/>
                </a:solidFill>
                <a:cs typeface="Arial" charset="0"/>
              </a:endParaRPr>
            </a:p>
          </p:txBody>
        </p:sp>
        <p:sp>
          <p:nvSpPr>
            <p:cNvPr id="175134" name="Rectangle 13"/>
            <p:cNvSpPr>
              <a:spLocks noChangeArrowheads="1"/>
            </p:cNvSpPr>
            <p:nvPr/>
          </p:nvSpPr>
          <p:spPr bwMode="auto">
            <a:xfrm>
              <a:off x="3694" y="1828"/>
              <a:ext cx="139" cy="40"/>
            </a:xfrm>
            <a:prstGeom prst="rect">
              <a:avLst/>
            </a:prstGeom>
            <a:solidFill>
              <a:schemeClr val="tx1"/>
            </a:solidFill>
            <a:ln w="12700">
              <a:solidFill>
                <a:srgbClr val="FF7C80"/>
              </a:solidFill>
              <a:miter lim="800000"/>
              <a:headEnd/>
              <a:tailEnd/>
            </a:ln>
          </p:spPr>
          <p:txBody>
            <a:bodyPr wrap="none" anchor="ctr"/>
            <a:lstStyle/>
            <a:p>
              <a:pPr defTabSz="914400"/>
              <a:endParaRPr lang="en-US" sz="1800">
                <a:solidFill>
                  <a:srgbClr val="003367"/>
                </a:solidFill>
                <a:cs typeface="Arial" charset="0"/>
              </a:endParaRPr>
            </a:p>
          </p:txBody>
        </p:sp>
        <p:sp>
          <p:nvSpPr>
            <p:cNvPr id="175135" name="Rectangle 14"/>
            <p:cNvSpPr>
              <a:spLocks noChangeArrowheads="1"/>
            </p:cNvSpPr>
            <p:nvPr/>
          </p:nvSpPr>
          <p:spPr bwMode="auto">
            <a:xfrm>
              <a:off x="3031" y="2212"/>
              <a:ext cx="139" cy="40"/>
            </a:xfrm>
            <a:prstGeom prst="rect">
              <a:avLst/>
            </a:prstGeom>
            <a:solidFill>
              <a:schemeClr val="tx1"/>
            </a:solidFill>
            <a:ln w="12700">
              <a:solidFill>
                <a:srgbClr val="FF7C80"/>
              </a:solidFill>
              <a:miter lim="800000"/>
              <a:headEnd/>
              <a:tailEnd/>
            </a:ln>
          </p:spPr>
          <p:txBody>
            <a:bodyPr wrap="none" anchor="ctr"/>
            <a:lstStyle/>
            <a:p>
              <a:pPr defTabSz="914400"/>
              <a:endParaRPr lang="en-US" sz="1800">
                <a:solidFill>
                  <a:srgbClr val="003367"/>
                </a:solidFill>
                <a:cs typeface="Arial" charset="0"/>
              </a:endParaRPr>
            </a:p>
          </p:txBody>
        </p:sp>
      </p:grpSp>
      <p:grpSp>
        <p:nvGrpSpPr>
          <p:cNvPr id="175108" name="Group 15"/>
          <p:cNvGrpSpPr>
            <a:grpSpLocks/>
          </p:cNvGrpSpPr>
          <p:nvPr/>
        </p:nvGrpSpPr>
        <p:grpSpPr bwMode="auto">
          <a:xfrm>
            <a:off x="6711950" y="2901950"/>
            <a:ext cx="1130300" cy="673100"/>
            <a:chOff x="4228" y="1828"/>
            <a:chExt cx="712" cy="424"/>
          </a:xfrm>
        </p:grpSpPr>
        <p:sp>
          <p:nvSpPr>
            <p:cNvPr id="175126" name="Rectangle 16"/>
            <p:cNvSpPr>
              <a:spLocks noChangeArrowheads="1"/>
            </p:cNvSpPr>
            <p:nvPr/>
          </p:nvSpPr>
          <p:spPr bwMode="auto">
            <a:xfrm>
              <a:off x="4228" y="1876"/>
              <a:ext cx="712" cy="328"/>
            </a:xfrm>
            <a:prstGeom prst="rect">
              <a:avLst/>
            </a:prstGeom>
            <a:solidFill>
              <a:schemeClr val="accent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5127" name="Rectangle 17"/>
            <p:cNvSpPr>
              <a:spLocks noChangeArrowheads="1"/>
            </p:cNvSpPr>
            <p:nvPr/>
          </p:nvSpPr>
          <p:spPr bwMode="auto">
            <a:xfrm>
              <a:off x="4324" y="1828"/>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5128" name="Rectangle 18"/>
            <p:cNvSpPr>
              <a:spLocks noChangeArrowheads="1"/>
            </p:cNvSpPr>
            <p:nvPr/>
          </p:nvSpPr>
          <p:spPr bwMode="auto">
            <a:xfrm>
              <a:off x="4756" y="2212"/>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5129" name="Rectangle 19"/>
            <p:cNvSpPr>
              <a:spLocks noChangeArrowheads="1"/>
            </p:cNvSpPr>
            <p:nvPr/>
          </p:nvSpPr>
          <p:spPr bwMode="auto">
            <a:xfrm>
              <a:off x="4756" y="1828"/>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5130" name="Rectangle 20"/>
            <p:cNvSpPr>
              <a:spLocks noChangeArrowheads="1"/>
            </p:cNvSpPr>
            <p:nvPr/>
          </p:nvSpPr>
          <p:spPr bwMode="auto">
            <a:xfrm>
              <a:off x="4324" y="2212"/>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grpSp>
      <p:grpSp>
        <p:nvGrpSpPr>
          <p:cNvPr id="175109" name="Group 21"/>
          <p:cNvGrpSpPr>
            <a:grpSpLocks/>
          </p:cNvGrpSpPr>
          <p:nvPr/>
        </p:nvGrpSpPr>
        <p:grpSpPr bwMode="auto">
          <a:xfrm>
            <a:off x="1149350" y="2901950"/>
            <a:ext cx="1130300" cy="673100"/>
            <a:chOff x="724" y="1828"/>
            <a:chExt cx="712" cy="424"/>
          </a:xfrm>
        </p:grpSpPr>
        <p:sp>
          <p:nvSpPr>
            <p:cNvPr id="175121" name="Rectangle 22"/>
            <p:cNvSpPr>
              <a:spLocks noChangeArrowheads="1"/>
            </p:cNvSpPr>
            <p:nvPr/>
          </p:nvSpPr>
          <p:spPr bwMode="auto">
            <a:xfrm>
              <a:off x="724" y="1876"/>
              <a:ext cx="712" cy="328"/>
            </a:xfrm>
            <a:prstGeom prst="rect">
              <a:avLst/>
            </a:prstGeom>
            <a:solidFill>
              <a:schemeClr val="accent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5122" name="Rectangle 23"/>
            <p:cNvSpPr>
              <a:spLocks noChangeArrowheads="1"/>
            </p:cNvSpPr>
            <p:nvPr/>
          </p:nvSpPr>
          <p:spPr bwMode="auto">
            <a:xfrm>
              <a:off x="820" y="1828"/>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5123" name="Rectangle 24"/>
            <p:cNvSpPr>
              <a:spLocks noChangeArrowheads="1"/>
            </p:cNvSpPr>
            <p:nvPr/>
          </p:nvSpPr>
          <p:spPr bwMode="auto">
            <a:xfrm>
              <a:off x="1252" y="2212"/>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5124" name="Rectangle 25"/>
            <p:cNvSpPr>
              <a:spLocks noChangeArrowheads="1"/>
            </p:cNvSpPr>
            <p:nvPr/>
          </p:nvSpPr>
          <p:spPr bwMode="auto">
            <a:xfrm>
              <a:off x="1252" y="1828"/>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sp>
          <p:nvSpPr>
            <p:cNvPr id="175125" name="Rectangle 26"/>
            <p:cNvSpPr>
              <a:spLocks noChangeArrowheads="1"/>
            </p:cNvSpPr>
            <p:nvPr/>
          </p:nvSpPr>
          <p:spPr bwMode="auto">
            <a:xfrm>
              <a:off x="820" y="2212"/>
              <a:ext cx="88" cy="40"/>
            </a:xfrm>
            <a:prstGeom prst="rect">
              <a:avLst/>
            </a:prstGeom>
            <a:solidFill>
              <a:schemeClr val="tx1"/>
            </a:solidFill>
            <a:ln w="12700">
              <a:solidFill>
                <a:schemeClr val="tx1"/>
              </a:solidFill>
              <a:miter lim="800000"/>
              <a:headEnd/>
              <a:tailEnd/>
            </a:ln>
          </p:spPr>
          <p:txBody>
            <a:bodyPr wrap="none" anchor="ctr"/>
            <a:lstStyle/>
            <a:p>
              <a:pPr defTabSz="914400"/>
              <a:endParaRPr lang="en-US" sz="1800">
                <a:solidFill>
                  <a:srgbClr val="003367"/>
                </a:solidFill>
                <a:cs typeface="Arial" charset="0"/>
              </a:endParaRPr>
            </a:p>
          </p:txBody>
        </p:sp>
      </p:grpSp>
      <p:sp>
        <p:nvSpPr>
          <p:cNvPr id="175110" name="Rectangle 27"/>
          <p:cNvSpPr>
            <a:spLocks noChangeArrowheads="1"/>
          </p:cNvSpPr>
          <p:nvPr/>
        </p:nvSpPr>
        <p:spPr bwMode="auto">
          <a:xfrm>
            <a:off x="4578350" y="2749550"/>
            <a:ext cx="1816100" cy="977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a:solidFill>
                <a:srgbClr val="003367"/>
              </a:solidFill>
              <a:cs typeface="Arial" charset="0"/>
            </a:endParaRPr>
          </a:p>
        </p:txBody>
      </p:sp>
      <p:sp>
        <p:nvSpPr>
          <p:cNvPr id="175111" name="Rectangle 28"/>
          <p:cNvSpPr>
            <a:spLocks noChangeArrowheads="1"/>
          </p:cNvSpPr>
          <p:nvPr/>
        </p:nvSpPr>
        <p:spPr bwMode="auto">
          <a:xfrm>
            <a:off x="6407150" y="2749550"/>
            <a:ext cx="1816100" cy="977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a:solidFill>
                <a:srgbClr val="003367"/>
              </a:solidFill>
              <a:cs typeface="Arial" charset="0"/>
            </a:endParaRPr>
          </a:p>
        </p:txBody>
      </p:sp>
      <p:sp>
        <p:nvSpPr>
          <p:cNvPr id="175112" name="Rectangle 29"/>
          <p:cNvSpPr>
            <a:spLocks noChangeArrowheads="1"/>
          </p:cNvSpPr>
          <p:nvPr/>
        </p:nvSpPr>
        <p:spPr bwMode="auto">
          <a:xfrm>
            <a:off x="2749550" y="2749550"/>
            <a:ext cx="1816100" cy="977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a:solidFill>
                <a:srgbClr val="003367"/>
              </a:solidFill>
              <a:cs typeface="Arial" charset="0"/>
            </a:endParaRPr>
          </a:p>
        </p:txBody>
      </p:sp>
      <p:sp>
        <p:nvSpPr>
          <p:cNvPr id="175113" name="Rectangle 30"/>
          <p:cNvSpPr>
            <a:spLocks noChangeArrowheads="1"/>
          </p:cNvSpPr>
          <p:nvPr/>
        </p:nvSpPr>
        <p:spPr bwMode="auto">
          <a:xfrm>
            <a:off x="920750" y="2749550"/>
            <a:ext cx="1816100" cy="977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a:solidFill>
                <a:srgbClr val="003367"/>
              </a:solidFill>
              <a:cs typeface="Arial" charset="0"/>
            </a:endParaRPr>
          </a:p>
        </p:txBody>
      </p:sp>
      <p:cxnSp>
        <p:nvCxnSpPr>
          <p:cNvPr id="175114" name="AutoShape 32"/>
          <p:cNvCxnSpPr>
            <a:cxnSpLocks noChangeShapeType="1"/>
            <a:endCxn id="175117" idx="2"/>
          </p:cNvCxnSpPr>
          <p:nvPr/>
        </p:nvCxnSpPr>
        <p:spPr bwMode="auto">
          <a:xfrm rot="16200000" flipV="1">
            <a:off x="3090069" y="3005931"/>
            <a:ext cx="990600" cy="2141538"/>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75115" name="AutoShape 33"/>
          <p:cNvCxnSpPr>
            <a:cxnSpLocks noChangeShapeType="1"/>
            <a:endCxn id="175118" idx="2"/>
          </p:cNvCxnSpPr>
          <p:nvPr/>
        </p:nvCxnSpPr>
        <p:spPr bwMode="auto">
          <a:xfrm rot="16200000" flipV="1">
            <a:off x="3318669" y="3234531"/>
            <a:ext cx="990600" cy="1684338"/>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75116" name="AutoShape 34"/>
          <p:cNvCxnSpPr>
            <a:cxnSpLocks noChangeShapeType="1"/>
            <a:endCxn id="175119" idx="2"/>
          </p:cNvCxnSpPr>
          <p:nvPr/>
        </p:nvCxnSpPr>
        <p:spPr bwMode="auto">
          <a:xfrm flipH="1" flipV="1">
            <a:off x="4419600" y="3581400"/>
            <a:ext cx="228600" cy="99695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175117" name="Rectangle 35" descr="20%"/>
          <p:cNvSpPr>
            <a:spLocks noChangeArrowheads="1"/>
          </p:cNvSpPr>
          <p:nvPr/>
        </p:nvSpPr>
        <p:spPr bwMode="auto">
          <a:xfrm>
            <a:off x="2362200" y="2971800"/>
            <a:ext cx="304800" cy="609600"/>
          </a:xfrm>
          <a:prstGeom prst="rect">
            <a:avLst/>
          </a:prstGeom>
          <a:pattFill prst="pct20">
            <a:fgClr>
              <a:srgbClr val="666699"/>
            </a:fgClr>
            <a:bgClr>
              <a:srgbClr val="FFFFFF"/>
            </a:bgClr>
          </a:pattFill>
          <a:ln w="12700">
            <a:solidFill>
              <a:srgbClr val="333399"/>
            </a:solidFill>
            <a:miter lim="800000"/>
            <a:headEnd type="none" w="sm" len="sm"/>
            <a:tailEnd type="none" w="sm" len="sm"/>
          </a:ln>
        </p:spPr>
        <p:txBody>
          <a:bodyPr wrap="none" anchor="ctr">
            <a:spAutoFit/>
          </a:bodyPr>
          <a:lstStyle/>
          <a:p>
            <a:pPr defTabSz="914400"/>
            <a:endParaRPr lang="en-US" sz="1800">
              <a:solidFill>
                <a:srgbClr val="003367"/>
              </a:solidFill>
              <a:cs typeface="Arial" charset="0"/>
            </a:endParaRPr>
          </a:p>
        </p:txBody>
      </p:sp>
      <p:sp>
        <p:nvSpPr>
          <p:cNvPr id="175118" name="Rectangle 36" descr="20%"/>
          <p:cNvSpPr>
            <a:spLocks noChangeArrowheads="1"/>
          </p:cNvSpPr>
          <p:nvPr/>
        </p:nvSpPr>
        <p:spPr bwMode="auto">
          <a:xfrm>
            <a:off x="2819400" y="2971800"/>
            <a:ext cx="304800" cy="609600"/>
          </a:xfrm>
          <a:prstGeom prst="rect">
            <a:avLst/>
          </a:prstGeom>
          <a:pattFill prst="pct20">
            <a:fgClr>
              <a:srgbClr val="666699"/>
            </a:fgClr>
            <a:bgClr>
              <a:srgbClr val="FFFFFF"/>
            </a:bgClr>
          </a:pattFill>
          <a:ln w="12700">
            <a:solidFill>
              <a:srgbClr val="333399"/>
            </a:solidFill>
            <a:miter lim="800000"/>
            <a:headEnd type="none" w="sm" len="sm"/>
            <a:tailEnd type="none" w="sm" len="sm"/>
          </a:ln>
        </p:spPr>
        <p:txBody>
          <a:bodyPr wrap="none" anchor="ctr">
            <a:spAutoFit/>
          </a:bodyPr>
          <a:lstStyle/>
          <a:p>
            <a:pPr defTabSz="914400"/>
            <a:endParaRPr lang="en-US" sz="1800">
              <a:solidFill>
                <a:srgbClr val="003367"/>
              </a:solidFill>
              <a:cs typeface="Arial" charset="0"/>
            </a:endParaRPr>
          </a:p>
        </p:txBody>
      </p:sp>
      <p:sp>
        <p:nvSpPr>
          <p:cNvPr id="175119" name="Rectangle 37" descr="20%"/>
          <p:cNvSpPr>
            <a:spLocks noChangeArrowheads="1"/>
          </p:cNvSpPr>
          <p:nvPr/>
        </p:nvSpPr>
        <p:spPr bwMode="auto">
          <a:xfrm>
            <a:off x="4267200" y="2971800"/>
            <a:ext cx="304800" cy="609600"/>
          </a:xfrm>
          <a:prstGeom prst="rect">
            <a:avLst/>
          </a:prstGeom>
          <a:pattFill prst="pct20">
            <a:fgClr>
              <a:srgbClr val="666699"/>
            </a:fgClr>
            <a:bgClr>
              <a:srgbClr val="FFFFFF"/>
            </a:bgClr>
          </a:pattFill>
          <a:ln w="12700">
            <a:solidFill>
              <a:srgbClr val="333399"/>
            </a:solidFill>
            <a:miter lim="800000"/>
            <a:headEnd type="none" w="sm" len="sm"/>
            <a:tailEnd type="none" w="sm" len="sm"/>
          </a:ln>
        </p:spPr>
        <p:txBody>
          <a:bodyPr wrap="none" anchor="ctr">
            <a:spAutoFit/>
          </a:bodyPr>
          <a:lstStyle/>
          <a:p>
            <a:pPr defTabSz="914400"/>
            <a:endParaRPr lang="en-US" sz="1800">
              <a:solidFill>
                <a:srgbClr val="003367"/>
              </a:solidFill>
              <a:cs typeface="Arial" charset="0"/>
            </a:endParaRPr>
          </a:p>
        </p:txBody>
      </p:sp>
      <p:sp>
        <p:nvSpPr>
          <p:cNvPr id="175120" name="Rectangle 37"/>
          <p:cNvSpPr>
            <a:spLocks noChangeArrowheads="1"/>
          </p:cNvSpPr>
          <p:nvPr/>
        </p:nvSpPr>
        <p:spPr bwMode="auto">
          <a:xfrm>
            <a:off x="4200525" y="45720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n-US" u="sng">
                <a:solidFill>
                  <a:srgbClr val="003367"/>
                </a:solidFill>
                <a:cs typeface="Arial" charset="0"/>
              </a:rPr>
              <a:t>Wasted space</a:t>
            </a:r>
          </a:p>
          <a:p>
            <a:pPr defTabSz="914400"/>
            <a:r>
              <a:rPr lang="en-US">
                <a:solidFill>
                  <a:schemeClr val="accent2"/>
                </a:solidFill>
                <a:cs typeface="Arial" charset="0"/>
              </a:rPr>
              <a:t>internal fragmentation</a:t>
            </a:r>
          </a:p>
        </p:txBody>
      </p:sp>
    </p:spTree>
    <p:extLst>
      <p:ext uri="{BB962C8B-B14F-4D97-AF65-F5344CB8AC3E}">
        <p14:creationId xmlns:p14="http://schemas.microsoft.com/office/powerpoint/2010/main" val="26436612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block maps</a:t>
            </a:r>
            <a:endParaRPr lang="en-US" dirty="0"/>
          </a:p>
        </p:txBody>
      </p:sp>
      <p:sp>
        <p:nvSpPr>
          <p:cNvPr id="3" name="Content Placeholder 2"/>
          <p:cNvSpPr>
            <a:spLocks noGrp="1"/>
          </p:cNvSpPr>
          <p:nvPr>
            <p:ph idx="1"/>
          </p:nvPr>
        </p:nvSpPr>
        <p:spPr>
          <a:xfrm>
            <a:off x="457200" y="1374775"/>
            <a:ext cx="8305800" cy="4111625"/>
          </a:xfrm>
        </p:spPr>
        <p:txBody>
          <a:bodyPr/>
          <a:lstStyle/>
          <a:p>
            <a:pPr marL="0" indent="0">
              <a:buNone/>
            </a:pPr>
            <a:r>
              <a:rPr lang="en-US" b="1" dirty="0" smtClean="0"/>
              <a:t>File allocation is different from heap allocation.</a:t>
            </a:r>
          </a:p>
          <a:p>
            <a:r>
              <a:rPr lang="en-US" sz="2000" dirty="0" smtClean="0"/>
              <a:t>Blocks allocated from a heap must be contiguous in the virtual address space: we can’t chop them up.</a:t>
            </a:r>
          </a:p>
          <a:p>
            <a:r>
              <a:rPr lang="en-US" sz="2000" dirty="0" smtClean="0"/>
              <a:t>But files are accessed through e.g. </a:t>
            </a:r>
            <a:r>
              <a:rPr lang="en-US" sz="2000" b="1" dirty="0" smtClean="0"/>
              <a:t>read/write</a:t>
            </a:r>
            <a:r>
              <a:rPr lang="en-US" sz="2000" dirty="0" smtClean="0"/>
              <a:t> </a:t>
            </a:r>
            <a:r>
              <a:rPr lang="en-US" sz="2000" dirty="0" err="1" smtClean="0"/>
              <a:t>syscalls</a:t>
            </a:r>
            <a:r>
              <a:rPr lang="en-US" sz="2000" dirty="0" smtClean="0"/>
              <a:t>: the kernel can chop them up, allocate space in pieces, and reassemble them.</a:t>
            </a:r>
          </a:p>
          <a:p>
            <a:r>
              <a:rPr lang="en-US" sz="2000" dirty="0" smtClean="0"/>
              <a:t>Allocate in units of fixed-size blocks, and use a block map.</a:t>
            </a:r>
          </a:p>
          <a:p>
            <a:r>
              <a:rPr lang="en-US" sz="2000" dirty="0" smtClean="0"/>
              <a:t>Each logical block in the object has an address (</a:t>
            </a:r>
            <a:r>
              <a:rPr lang="en-US" sz="2000" b="1" dirty="0" smtClean="0">
                <a:solidFill>
                  <a:srgbClr val="651222"/>
                </a:solidFill>
              </a:rPr>
              <a:t>logical block number</a:t>
            </a:r>
            <a:r>
              <a:rPr lang="en-US" sz="2000" dirty="0"/>
              <a:t> </a:t>
            </a:r>
            <a:r>
              <a:rPr lang="en-US" sz="2000" dirty="0" smtClean="0"/>
              <a:t>or </a:t>
            </a:r>
            <a:r>
              <a:rPr lang="en-US" sz="2000" b="1" dirty="0" err="1" smtClean="0"/>
              <a:t>blockID</a:t>
            </a:r>
            <a:r>
              <a:rPr lang="en-US" sz="2000" dirty="0" smtClean="0"/>
              <a:t>), corresponding to an index in the map.  The value stored in the map entry at that index is an address of a block on a storage device: a </a:t>
            </a:r>
            <a:r>
              <a:rPr lang="en-US" sz="2000" b="1" dirty="0" smtClean="0">
                <a:solidFill>
                  <a:srgbClr val="651222"/>
                </a:solidFill>
              </a:rPr>
              <a:t>block pointer</a:t>
            </a:r>
            <a:r>
              <a:rPr lang="en-US" sz="2000" dirty="0" smtClean="0"/>
              <a:t>.  “It’s just a level of indirection.”</a:t>
            </a:r>
          </a:p>
          <a:p>
            <a:r>
              <a:rPr lang="en-US" sz="2000" dirty="0" smtClean="0"/>
              <a:t>Also works for other kinds of </a:t>
            </a:r>
            <a:r>
              <a:rPr lang="en-US" sz="2000" b="1" dirty="0">
                <a:solidFill>
                  <a:srgbClr val="651222"/>
                </a:solidFill>
              </a:rPr>
              <a:t>storage objects</a:t>
            </a:r>
            <a:endParaRPr lang="en-US" sz="2000" dirty="0" smtClean="0"/>
          </a:p>
        </p:txBody>
      </p:sp>
    </p:spTree>
    <p:extLst>
      <p:ext uri="{BB962C8B-B14F-4D97-AF65-F5344CB8AC3E}">
        <p14:creationId xmlns:p14="http://schemas.microsoft.com/office/powerpoint/2010/main" val="269468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1"/>
          <p:cNvSpPr>
            <a:spLocks noChangeArrowheads="1"/>
          </p:cNvSpPr>
          <p:nvPr/>
        </p:nvSpPr>
        <p:spPr bwMode="auto">
          <a:xfrm>
            <a:off x="4332288" y="2185988"/>
            <a:ext cx="457200" cy="84137"/>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49154" name="Title 1"/>
          <p:cNvSpPr>
            <a:spLocks noGrp="1"/>
          </p:cNvSpPr>
          <p:nvPr>
            <p:ph type="title"/>
          </p:nvPr>
        </p:nvSpPr>
        <p:spPr>
          <a:xfrm>
            <a:off x="381000" y="-236538"/>
            <a:ext cx="8077200" cy="1554163"/>
          </a:xfrm>
        </p:spPr>
        <p:txBody>
          <a:bodyPr/>
          <a:lstStyle/>
          <a:p>
            <a:r>
              <a:rPr lang="en-US">
                <a:latin typeface="Arial" charset="0"/>
                <a:ea typeface="ＭＳ Ｐゴシック" charset="0"/>
              </a:rPr>
              <a:t>Page/block maps</a:t>
            </a:r>
          </a:p>
        </p:txBody>
      </p:sp>
      <p:cxnSp>
        <p:nvCxnSpPr>
          <p:cNvPr id="4" name="Straight Connector 3"/>
          <p:cNvCxnSpPr/>
          <p:nvPr/>
        </p:nvCxnSpPr>
        <p:spPr bwMode="auto">
          <a:xfrm>
            <a:off x="4332288" y="153035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 name="Straight Connector 7"/>
          <p:cNvCxnSpPr/>
          <p:nvPr/>
        </p:nvCxnSpPr>
        <p:spPr bwMode="auto">
          <a:xfrm>
            <a:off x="4332288" y="14478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 name="Straight Connector 8"/>
          <p:cNvCxnSpPr/>
          <p:nvPr/>
        </p:nvCxnSpPr>
        <p:spPr bwMode="auto">
          <a:xfrm>
            <a:off x="4332288" y="16938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 name="Straight Connector 9"/>
          <p:cNvCxnSpPr/>
          <p:nvPr/>
        </p:nvCxnSpPr>
        <p:spPr bwMode="auto">
          <a:xfrm>
            <a:off x="4332288" y="194151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 name="Straight Connector 10"/>
          <p:cNvCxnSpPr/>
          <p:nvPr/>
        </p:nvCxnSpPr>
        <p:spPr bwMode="auto">
          <a:xfrm>
            <a:off x="4332288" y="21875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 name="Straight Connector 11"/>
          <p:cNvCxnSpPr/>
          <p:nvPr/>
        </p:nvCxnSpPr>
        <p:spPr bwMode="auto">
          <a:xfrm>
            <a:off x="4332288" y="24352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 name="Straight Connector 12"/>
          <p:cNvCxnSpPr/>
          <p:nvPr/>
        </p:nvCxnSpPr>
        <p:spPr bwMode="auto">
          <a:xfrm>
            <a:off x="4332288" y="268128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4" name="Straight Connector 13"/>
          <p:cNvCxnSpPr/>
          <p:nvPr/>
        </p:nvCxnSpPr>
        <p:spPr bwMode="auto">
          <a:xfrm>
            <a:off x="4332288" y="29289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5" name="Straight Connector 14"/>
          <p:cNvCxnSpPr/>
          <p:nvPr/>
        </p:nvCxnSpPr>
        <p:spPr bwMode="auto">
          <a:xfrm>
            <a:off x="4332288" y="31750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6" name="Straight Connector 15"/>
          <p:cNvCxnSpPr/>
          <p:nvPr/>
        </p:nvCxnSpPr>
        <p:spPr bwMode="auto">
          <a:xfrm>
            <a:off x="4332288" y="34210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7" name="Straight Connector 16"/>
          <p:cNvCxnSpPr/>
          <p:nvPr/>
        </p:nvCxnSpPr>
        <p:spPr bwMode="auto">
          <a:xfrm>
            <a:off x="4332288" y="366871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8" name="Straight Connector 17"/>
          <p:cNvCxnSpPr/>
          <p:nvPr/>
        </p:nvCxnSpPr>
        <p:spPr bwMode="auto">
          <a:xfrm>
            <a:off x="4332288" y="39147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9" name="Straight Connector 18"/>
          <p:cNvCxnSpPr/>
          <p:nvPr/>
        </p:nvCxnSpPr>
        <p:spPr bwMode="auto">
          <a:xfrm>
            <a:off x="4332288" y="41624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0" name="Straight Connector 19"/>
          <p:cNvCxnSpPr/>
          <p:nvPr/>
        </p:nvCxnSpPr>
        <p:spPr bwMode="auto">
          <a:xfrm>
            <a:off x="4332288" y="440848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1" name="Straight Connector 20"/>
          <p:cNvCxnSpPr/>
          <p:nvPr/>
        </p:nvCxnSpPr>
        <p:spPr bwMode="auto">
          <a:xfrm>
            <a:off x="4332288" y="46561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2" name="Straight Connector 21"/>
          <p:cNvCxnSpPr/>
          <p:nvPr/>
        </p:nvCxnSpPr>
        <p:spPr bwMode="auto">
          <a:xfrm>
            <a:off x="4332288" y="498475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3" name="Straight Connector 22"/>
          <p:cNvCxnSpPr/>
          <p:nvPr/>
        </p:nvCxnSpPr>
        <p:spPr bwMode="auto">
          <a:xfrm>
            <a:off x="4332288" y="16129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4" name="Straight Connector 23"/>
          <p:cNvCxnSpPr/>
          <p:nvPr/>
        </p:nvCxnSpPr>
        <p:spPr bwMode="auto">
          <a:xfrm>
            <a:off x="4332288" y="177641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5" name="Straight Connector 24"/>
          <p:cNvCxnSpPr/>
          <p:nvPr/>
        </p:nvCxnSpPr>
        <p:spPr bwMode="auto">
          <a:xfrm>
            <a:off x="4332288" y="20240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6" name="Straight Connector 25"/>
          <p:cNvCxnSpPr/>
          <p:nvPr/>
        </p:nvCxnSpPr>
        <p:spPr bwMode="auto">
          <a:xfrm>
            <a:off x="4332288" y="22701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7" name="Straight Connector 26"/>
          <p:cNvCxnSpPr/>
          <p:nvPr/>
        </p:nvCxnSpPr>
        <p:spPr bwMode="auto">
          <a:xfrm>
            <a:off x="4332288" y="25177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8" name="Straight Connector 27"/>
          <p:cNvCxnSpPr/>
          <p:nvPr/>
        </p:nvCxnSpPr>
        <p:spPr bwMode="auto">
          <a:xfrm>
            <a:off x="4332288" y="27638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9" name="Straight Connector 28"/>
          <p:cNvCxnSpPr/>
          <p:nvPr/>
        </p:nvCxnSpPr>
        <p:spPr bwMode="auto">
          <a:xfrm>
            <a:off x="4332288" y="30099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0" name="Straight Connector 29"/>
          <p:cNvCxnSpPr/>
          <p:nvPr/>
        </p:nvCxnSpPr>
        <p:spPr bwMode="auto">
          <a:xfrm>
            <a:off x="4332288" y="325755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1" name="Straight Connector 30"/>
          <p:cNvCxnSpPr/>
          <p:nvPr/>
        </p:nvCxnSpPr>
        <p:spPr bwMode="auto">
          <a:xfrm>
            <a:off x="4332288" y="350361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2" name="Straight Connector 31"/>
          <p:cNvCxnSpPr/>
          <p:nvPr/>
        </p:nvCxnSpPr>
        <p:spPr bwMode="auto">
          <a:xfrm>
            <a:off x="4332288" y="37512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3" name="Straight Connector 32"/>
          <p:cNvCxnSpPr/>
          <p:nvPr/>
        </p:nvCxnSpPr>
        <p:spPr bwMode="auto">
          <a:xfrm>
            <a:off x="4332288" y="39973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4" name="Straight Connector 33"/>
          <p:cNvCxnSpPr/>
          <p:nvPr/>
        </p:nvCxnSpPr>
        <p:spPr bwMode="auto">
          <a:xfrm>
            <a:off x="4332288" y="42449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5" name="Straight Connector 34"/>
          <p:cNvCxnSpPr/>
          <p:nvPr/>
        </p:nvCxnSpPr>
        <p:spPr bwMode="auto">
          <a:xfrm>
            <a:off x="4332288" y="44910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6" name="Straight Connector 35"/>
          <p:cNvCxnSpPr/>
          <p:nvPr/>
        </p:nvCxnSpPr>
        <p:spPr bwMode="auto">
          <a:xfrm>
            <a:off x="4332288" y="47371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7" name="Straight Connector 36"/>
          <p:cNvCxnSpPr/>
          <p:nvPr/>
        </p:nvCxnSpPr>
        <p:spPr bwMode="auto">
          <a:xfrm>
            <a:off x="4332288" y="50673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8" name="Straight Connector 37"/>
          <p:cNvCxnSpPr/>
          <p:nvPr/>
        </p:nvCxnSpPr>
        <p:spPr bwMode="auto">
          <a:xfrm>
            <a:off x="4332288" y="53133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9" name="Straight Connector 38"/>
          <p:cNvCxnSpPr/>
          <p:nvPr/>
        </p:nvCxnSpPr>
        <p:spPr bwMode="auto">
          <a:xfrm>
            <a:off x="4332288" y="18589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0" name="Straight Connector 39"/>
          <p:cNvCxnSpPr/>
          <p:nvPr/>
        </p:nvCxnSpPr>
        <p:spPr bwMode="auto">
          <a:xfrm>
            <a:off x="4332288" y="21050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1" name="Straight Connector 40"/>
          <p:cNvCxnSpPr/>
          <p:nvPr/>
        </p:nvCxnSpPr>
        <p:spPr bwMode="auto">
          <a:xfrm>
            <a:off x="4332288" y="23526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2" name="Straight Connector 41"/>
          <p:cNvCxnSpPr/>
          <p:nvPr/>
        </p:nvCxnSpPr>
        <p:spPr bwMode="auto">
          <a:xfrm>
            <a:off x="4332288" y="25987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3" name="Straight Connector 42"/>
          <p:cNvCxnSpPr/>
          <p:nvPr/>
        </p:nvCxnSpPr>
        <p:spPr bwMode="auto">
          <a:xfrm>
            <a:off x="4332288" y="284638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4" name="Straight Connector 43"/>
          <p:cNvCxnSpPr/>
          <p:nvPr/>
        </p:nvCxnSpPr>
        <p:spPr bwMode="auto">
          <a:xfrm>
            <a:off x="4332288" y="309245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5" name="Straight Connector 44"/>
          <p:cNvCxnSpPr/>
          <p:nvPr/>
        </p:nvCxnSpPr>
        <p:spPr bwMode="auto">
          <a:xfrm>
            <a:off x="4332288" y="33401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6" name="Straight Connector 45"/>
          <p:cNvCxnSpPr/>
          <p:nvPr/>
        </p:nvCxnSpPr>
        <p:spPr bwMode="auto">
          <a:xfrm>
            <a:off x="4332288" y="35861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7" name="Straight Connector 46"/>
          <p:cNvCxnSpPr/>
          <p:nvPr/>
        </p:nvCxnSpPr>
        <p:spPr bwMode="auto">
          <a:xfrm>
            <a:off x="4332288" y="38322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8" name="Straight Connector 47"/>
          <p:cNvCxnSpPr/>
          <p:nvPr/>
        </p:nvCxnSpPr>
        <p:spPr bwMode="auto">
          <a:xfrm>
            <a:off x="4332288" y="40798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9" name="Straight Connector 48"/>
          <p:cNvCxnSpPr/>
          <p:nvPr/>
        </p:nvCxnSpPr>
        <p:spPr bwMode="auto">
          <a:xfrm>
            <a:off x="4332288" y="43259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0" name="Straight Connector 49"/>
          <p:cNvCxnSpPr/>
          <p:nvPr/>
        </p:nvCxnSpPr>
        <p:spPr bwMode="auto">
          <a:xfrm>
            <a:off x="4332288" y="457358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1" name="Straight Connector 50"/>
          <p:cNvCxnSpPr/>
          <p:nvPr/>
        </p:nvCxnSpPr>
        <p:spPr bwMode="auto">
          <a:xfrm>
            <a:off x="4332288" y="481965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2" name="Straight Connector 51"/>
          <p:cNvCxnSpPr/>
          <p:nvPr/>
        </p:nvCxnSpPr>
        <p:spPr bwMode="auto">
          <a:xfrm>
            <a:off x="4332288" y="51482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3" name="Straight Connector 52"/>
          <p:cNvCxnSpPr/>
          <p:nvPr/>
        </p:nvCxnSpPr>
        <p:spPr bwMode="auto">
          <a:xfrm>
            <a:off x="4332288" y="539591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4" name="Straight Connector 53"/>
          <p:cNvCxnSpPr/>
          <p:nvPr/>
        </p:nvCxnSpPr>
        <p:spPr bwMode="auto">
          <a:xfrm>
            <a:off x="4332288" y="55594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5" name="Straight Connector 54"/>
          <p:cNvCxnSpPr/>
          <p:nvPr/>
        </p:nvCxnSpPr>
        <p:spPr bwMode="auto">
          <a:xfrm>
            <a:off x="4332288" y="49022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6" name="Straight Connector 55"/>
          <p:cNvCxnSpPr/>
          <p:nvPr/>
        </p:nvCxnSpPr>
        <p:spPr bwMode="auto">
          <a:xfrm>
            <a:off x="4332288" y="523081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7" name="Straight Connector 56"/>
          <p:cNvCxnSpPr/>
          <p:nvPr/>
        </p:nvCxnSpPr>
        <p:spPr bwMode="auto">
          <a:xfrm>
            <a:off x="4332288" y="54784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8" name="Straight Connector 57"/>
          <p:cNvCxnSpPr/>
          <p:nvPr/>
        </p:nvCxnSpPr>
        <p:spPr bwMode="auto">
          <a:xfrm>
            <a:off x="4332288" y="56419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9" name="Straight Connector 58"/>
          <p:cNvCxnSpPr/>
          <p:nvPr/>
        </p:nvCxnSpPr>
        <p:spPr bwMode="auto">
          <a:xfrm>
            <a:off x="4332288" y="57245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0" name="Straight Connector 59"/>
          <p:cNvCxnSpPr/>
          <p:nvPr/>
        </p:nvCxnSpPr>
        <p:spPr bwMode="auto">
          <a:xfrm>
            <a:off x="4332288" y="58070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1" name="Straight Connector 60"/>
          <p:cNvCxnSpPr/>
          <p:nvPr/>
        </p:nvCxnSpPr>
        <p:spPr bwMode="auto">
          <a:xfrm>
            <a:off x="4332288" y="58896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2" name="Straight Connector 61"/>
          <p:cNvCxnSpPr/>
          <p:nvPr/>
        </p:nvCxnSpPr>
        <p:spPr bwMode="auto">
          <a:xfrm>
            <a:off x="4332288" y="59721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3" name="Straight Connector 62"/>
          <p:cNvCxnSpPr/>
          <p:nvPr/>
        </p:nvCxnSpPr>
        <p:spPr bwMode="auto">
          <a:xfrm>
            <a:off x="4332288" y="60531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4" name="Straight Connector 63"/>
          <p:cNvCxnSpPr/>
          <p:nvPr/>
        </p:nvCxnSpPr>
        <p:spPr bwMode="auto">
          <a:xfrm>
            <a:off x="4332288" y="613568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5" name="Straight Connector 64"/>
          <p:cNvCxnSpPr/>
          <p:nvPr/>
        </p:nvCxnSpPr>
        <p:spPr bwMode="auto">
          <a:xfrm>
            <a:off x="4332288" y="62182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6" name="Straight Connector 65"/>
          <p:cNvCxnSpPr/>
          <p:nvPr/>
        </p:nvCxnSpPr>
        <p:spPr bwMode="auto">
          <a:xfrm>
            <a:off x="4332288" y="630078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7" name="Straight Connector 66"/>
          <p:cNvCxnSpPr/>
          <p:nvPr/>
        </p:nvCxnSpPr>
        <p:spPr bwMode="auto">
          <a:xfrm>
            <a:off x="4332288" y="63833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8" name="Straight Connector 67"/>
          <p:cNvCxnSpPr/>
          <p:nvPr/>
        </p:nvCxnSpPr>
        <p:spPr bwMode="auto">
          <a:xfrm>
            <a:off x="4332288" y="64643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9" name="Straight Connector 68"/>
          <p:cNvCxnSpPr/>
          <p:nvPr/>
        </p:nvCxnSpPr>
        <p:spPr bwMode="auto">
          <a:xfrm>
            <a:off x="4332288" y="654685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0" name="Straight Connector 69"/>
          <p:cNvCxnSpPr/>
          <p:nvPr/>
        </p:nvCxnSpPr>
        <p:spPr bwMode="auto">
          <a:xfrm>
            <a:off x="4332288" y="66294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1" name="Straight Connector 70"/>
          <p:cNvCxnSpPr/>
          <p:nvPr/>
        </p:nvCxnSpPr>
        <p:spPr bwMode="auto">
          <a:xfrm flipH="1" flipV="1">
            <a:off x="4332288" y="1447800"/>
            <a:ext cx="0" cy="51816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3" name="Straight Connector 72"/>
          <p:cNvCxnSpPr/>
          <p:nvPr/>
        </p:nvCxnSpPr>
        <p:spPr bwMode="auto">
          <a:xfrm flipH="1" flipV="1">
            <a:off x="4789488" y="1447800"/>
            <a:ext cx="0" cy="51816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sp>
        <p:nvSpPr>
          <p:cNvPr id="49221" name="Rectangle 302"/>
          <p:cNvSpPr>
            <a:spLocks noChangeArrowheads="1"/>
          </p:cNvSpPr>
          <p:nvPr/>
        </p:nvSpPr>
        <p:spPr bwMode="auto">
          <a:xfrm>
            <a:off x="5638800" y="3979863"/>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charset="0"/>
              <a:buNone/>
            </a:pPr>
            <a:r>
              <a:rPr lang="en-US" sz="2000">
                <a:solidFill>
                  <a:srgbClr val="003367"/>
                </a:solidFill>
              </a:rPr>
              <a:t>map</a:t>
            </a:r>
          </a:p>
          <a:p>
            <a:pPr algn="ctr">
              <a:buClr>
                <a:srgbClr val="000000"/>
              </a:buClr>
              <a:buSzPct val="100000"/>
              <a:buFont typeface="Times New Roman" charset="0"/>
              <a:buNone/>
            </a:pPr>
            <a:endParaRPr lang="en-US" sz="2000">
              <a:solidFill>
                <a:srgbClr val="003367"/>
              </a:solidFill>
            </a:endParaRPr>
          </a:p>
        </p:txBody>
      </p:sp>
      <p:cxnSp>
        <p:nvCxnSpPr>
          <p:cNvPr id="49222" name="Straight Connector 292"/>
          <p:cNvCxnSpPr>
            <a:cxnSpLocks noChangeShapeType="1"/>
            <a:stCxn id="49223" idx="3"/>
          </p:cNvCxnSpPr>
          <p:nvPr/>
        </p:nvCxnSpPr>
        <p:spPr bwMode="auto">
          <a:xfrm>
            <a:off x="4789488" y="2641600"/>
            <a:ext cx="1077912" cy="1038225"/>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49223" name="Rectangle 78"/>
          <p:cNvSpPr>
            <a:spLocks noChangeArrowheads="1"/>
          </p:cNvSpPr>
          <p:nvPr/>
        </p:nvSpPr>
        <p:spPr bwMode="auto">
          <a:xfrm>
            <a:off x="4332288" y="2598738"/>
            <a:ext cx="457200" cy="84137"/>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49224" name="Rectangle 79"/>
          <p:cNvSpPr>
            <a:spLocks noChangeArrowheads="1"/>
          </p:cNvSpPr>
          <p:nvPr/>
        </p:nvSpPr>
        <p:spPr bwMode="auto">
          <a:xfrm>
            <a:off x="4332288" y="2682875"/>
            <a:ext cx="457200" cy="85725"/>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49225" name="Rectangle 80"/>
          <p:cNvSpPr>
            <a:spLocks noChangeArrowheads="1"/>
          </p:cNvSpPr>
          <p:nvPr/>
        </p:nvSpPr>
        <p:spPr bwMode="auto">
          <a:xfrm>
            <a:off x="4332288" y="3257550"/>
            <a:ext cx="457200" cy="84138"/>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49226" name="Rectangle 81"/>
          <p:cNvSpPr>
            <a:spLocks noChangeArrowheads="1"/>
          </p:cNvSpPr>
          <p:nvPr/>
        </p:nvSpPr>
        <p:spPr bwMode="auto">
          <a:xfrm>
            <a:off x="4332288" y="3832225"/>
            <a:ext cx="457200" cy="84138"/>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49227" name="Rectangle 82"/>
          <p:cNvSpPr>
            <a:spLocks noChangeArrowheads="1"/>
          </p:cNvSpPr>
          <p:nvPr/>
        </p:nvSpPr>
        <p:spPr bwMode="auto">
          <a:xfrm>
            <a:off x="4332288" y="4737100"/>
            <a:ext cx="457200" cy="84138"/>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49228" name="Rectangle 302"/>
          <p:cNvSpPr>
            <a:spLocks noChangeArrowheads="1"/>
          </p:cNvSpPr>
          <p:nvPr/>
        </p:nvSpPr>
        <p:spPr bwMode="auto">
          <a:xfrm>
            <a:off x="368300" y="1905000"/>
            <a:ext cx="3733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charset="0"/>
              <a:buNone/>
            </a:pPr>
            <a:r>
              <a:rPr lang="en-US" sz="2000" u="sng">
                <a:solidFill>
                  <a:srgbClr val="003367"/>
                </a:solidFill>
              </a:rPr>
              <a:t>Idea</a:t>
            </a:r>
            <a:r>
              <a:rPr lang="en-US" sz="2000">
                <a:solidFill>
                  <a:srgbClr val="003367"/>
                </a:solidFill>
              </a:rPr>
              <a:t>: use a level of indirection through a </a:t>
            </a:r>
            <a:r>
              <a:rPr lang="en-US" sz="2000">
                <a:solidFill>
                  <a:schemeClr val="accent2"/>
                </a:solidFill>
              </a:rPr>
              <a:t>map</a:t>
            </a:r>
            <a:r>
              <a:rPr lang="en-US" sz="2000">
                <a:solidFill>
                  <a:srgbClr val="003367"/>
                </a:solidFill>
              </a:rPr>
              <a:t> to assemble a storage object from “scraps” of storage in different locations.</a:t>
            </a:r>
          </a:p>
          <a:p>
            <a:pPr algn="ctr">
              <a:buClr>
                <a:srgbClr val="000000"/>
              </a:buClr>
              <a:buSzPct val="100000"/>
              <a:buFont typeface="Times New Roman" charset="0"/>
              <a:buNone/>
            </a:pPr>
            <a:endParaRPr lang="en-US" sz="2000">
              <a:solidFill>
                <a:srgbClr val="003367"/>
              </a:solidFill>
            </a:endParaRPr>
          </a:p>
          <a:p>
            <a:pPr algn="ctr">
              <a:buClr>
                <a:srgbClr val="000000"/>
              </a:buClr>
              <a:buSzPct val="100000"/>
              <a:buFont typeface="Times New Roman" charset="0"/>
              <a:buNone/>
            </a:pPr>
            <a:r>
              <a:rPr lang="en-US" sz="2000">
                <a:solidFill>
                  <a:srgbClr val="003367"/>
                </a:solidFill>
              </a:rPr>
              <a:t>The “scraps” can be fixed-size slots: that makes allocation easy because they are interchangeable.</a:t>
            </a:r>
          </a:p>
          <a:p>
            <a:pPr algn="ctr">
              <a:buClr>
                <a:srgbClr val="000000"/>
              </a:buClr>
              <a:buSzPct val="100000"/>
              <a:buFont typeface="Times New Roman" charset="0"/>
              <a:buNone/>
            </a:pPr>
            <a:endParaRPr lang="en-US" sz="2000">
              <a:solidFill>
                <a:srgbClr val="003367"/>
              </a:solidFill>
            </a:endParaRPr>
          </a:p>
          <a:p>
            <a:pPr algn="ctr">
              <a:buClr>
                <a:srgbClr val="000000"/>
              </a:buClr>
              <a:buSzPct val="100000"/>
              <a:buFont typeface="Times New Roman" charset="0"/>
              <a:buNone/>
            </a:pPr>
            <a:endParaRPr lang="en-US" sz="2000">
              <a:solidFill>
                <a:srgbClr val="003367"/>
              </a:solidFill>
            </a:endParaRPr>
          </a:p>
        </p:txBody>
      </p:sp>
      <p:grpSp>
        <p:nvGrpSpPr>
          <p:cNvPr id="49229" name="Group 4"/>
          <p:cNvGrpSpPr>
            <a:grpSpLocks/>
          </p:cNvGrpSpPr>
          <p:nvPr/>
        </p:nvGrpSpPr>
        <p:grpSpPr bwMode="auto">
          <a:xfrm>
            <a:off x="5867400" y="3530600"/>
            <a:ext cx="685800" cy="549275"/>
            <a:chOff x="5867400" y="5334000"/>
            <a:chExt cx="457200" cy="904875"/>
          </a:xfrm>
        </p:grpSpPr>
        <p:cxnSp>
          <p:nvCxnSpPr>
            <p:cNvPr id="85" name="Straight Connector 84"/>
            <p:cNvCxnSpPr/>
            <p:nvPr/>
          </p:nvCxnSpPr>
          <p:spPr bwMode="auto">
            <a:xfrm>
              <a:off x="5867400" y="5334000"/>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86" name="Straight Connector 85"/>
            <p:cNvCxnSpPr/>
            <p:nvPr/>
          </p:nvCxnSpPr>
          <p:spPr bwMode="auto">
            <a:xfrm>
              <a:off x="5867400" y="5417688"/>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87" name="Straight Connector 86"/>
            <p:cNvCxnSpPr/>
            <p:nvPr/>
          </p:nvCxnSpPr>
          <p:spPr bwMode="auto">
            <a:xfrm>
              <a:off x="5867400" y="5498761"/>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88" name="Straight Connector 87"/>
            <p:cNvCxnSpPr/>
            <p:nvPr/>
          </p:nvCxnSpPr>
          <p:spPr bwMode="auto">
            <a:xfrm>
              <a:off x="5867400" y="5582449"/>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89" name="Straight Connector 88"/>
            <p:cNvCxnSpPr/>
            <p:nvPr/>
          </p:nvCxnSpPr>
          <p:spPr bwMode="auto">
            <a:xfrm>
              <a:off x="5867400" y="5663521"/>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0" name="Straight Connector 89"/>
            <p:cNvCxnSpPr/>
            <p:nvPr/>
          </p:nvCxnSpPr>
          <p:spPr bwMode="auto">
            <a:xfrm>
              <a:off x="5867400" y="5744594"/>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1" name="Straight Connector 90"/>
            <p:cNvCxnSpPr/>
            <p:nvPr/>
          </p:nvCxnSpPr>
          <p:spPr bwMode="auto">
            <a:xfrm>
              <a:off x="5867400" y="5828282"/>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2" name="Straight Connector 91"/>
            <p:cNvCxnSpPr/>
            <p:nvPr/>
          </p:nvCxnSpPr>
          <p:spPr bwMode="auto">
            <a:xfrm>
              <a:off x="5867400" y="5909354"/>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3" name="Straight Connector 92"/>
            <p:cNvCxnSpPr/>
            <p:nvPr/>
          </p:nvCxnSpPr>
          <p:spPr bwMode="auto">
            <a:xfrm>
              <a:off x="5867400" y="5993042"/>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4" name="Straight Connector 93"/>
            <p:cNvCxnSpPr/>
            <p:nvPr/>
          </p:nvCxnSpPr>
          <p:spPr bwMode="auto">
            <a:xfrm>
              <a:off x="5867400" y="6074115"/>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5" name="Straight Connector 94"/>
            <p:cNvCxnSpPr/>
            <p:nvPr/>
          </p:nvCxnSpPr>
          <p:spPr bwMode="auto">
            <a:xfrm>
              <a:off x="5867400" y="6155187"/>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6" name="Straight Connector 95"/>
            <p:cNvCxnSpPr/>
            <p:nvPr/>
          </p:nvCxnSpPr>
          <p:spPr bwMode="auto">
            <a:xfrm>
              <a:off x="5867400" y="6238875"/>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7" name="Straight Connector 96"/>
            <p:cNvCxnSpPr/>
            <p:nvPr/>
          </p:nvCxnSpPr>
          <p:spPr bwMode="auto">
            <a:xfrm flipV="1">
              <a:off x="5867400" y="5334000"/>
              <a:ext cx="0" cy="904875"/>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9" name="Straight Connector 98"/>
            <p:cNvCxnSpPr/>
            <p:nvPr/>
          </p:nvCxnSpPr>
          <p:spPr bwMode="auto">
            <a:xfrm flipV="1">
              <a:off x="6324600" y="5334000"/>
              <a:ext cx="0" cy="904875"/>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grpSp>
      <p:cxnSp>
        <p:nvCxnSpPr>
          <p:cNvPr id="49230" name="Straight Connector 292"/>
          <p:cNvCxnSpPr>
            <a:cxnSpLocks noChangeShapeType="1"/>
          </p:cNvCxnSpPr>
          <p:nvPr/>
        </p:nvCxnSpPr>
        <p:spPr bwMode="auto">
          <a:xfrm flipV="1">
            <a:off x="4789488" y="3579813"/>
            <a:ext cx="1077912" cy="301625"/>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49231" name="Straight Connector 292"/>
          <p:cNvCxnSpPr>
            <a:cxnSpLocks noChangeShapeType="1"/>
            <a:stCxn id="49225" idx="3"/>
          </p:cNvCxnSpPr>
          <p:nvPr/>
        </p:nvCxnSpPr>
        <p:spPr bwMode="auto">
          <a:xfrm>
            <a:off x="4789488" y="3300413"/>
            <a:ext cx="1077912" cy="330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49232" name="Straight Connector 292"/>
          <p:cNvCxnSpPr>
            <a:cxnSpLocks noChangeShapeType="1"/>
            <a:stCxn id="49153" idx="3"/>
          </p:cNvCxnSpPr>
          <p:nvPr/>
        </p:nvCxnSpPr>
        <p:spPr bwMode="auto">
          <a:xfrm>
            <a:off x="4789488" y="2227263"/>
            <a:ext cx="1077912" cy="1658937"/>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49233" name="Straight Connector 292"/>
          <p:cNvCxnSpPr>
            <a:cxnSpLocks noChangeShapeType="1"/>
            <a:stCxn id="49224" idx="3"/>
          </p:cNvCxnSpPr>
          <p:nvPr/>
        </p:nvCxnSpPr>
        <p:spPr bwMode="auto">
          <a:xfrm>
            <a:off x="4789488" y="2725738"/>
            <a:ext cx="1077912" cy="1254125"/>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49234" name="Straight Connector 292"/>
          <p:cNvCxnSpPr>
            <a:cxnSpLocks noChangeShapeType="1"/>
            <a:stCxn id="49227" idx="3"/>
          </p:cNvCxnSpPr>
          <p:nvPr/>
        </p:nvCxnSpPr>
        <p:spPr bwMode="auto">
          <a:xfrm flipV="1">
            <a:off x="4789488" y="3779838"/>
            <a:ext cx="1077912" cy="1000125"/>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49235" name="Cloud Callout 161801"/>
          <p:cNvSpPr>
            <a:spLocks noChangeArrowheads="1"/>
          </p:cNvSpPr>
          <p:nvPr/>
        </p:nvSpPr>
        <p:spPr bwMode="auto">
          <a:xfrm>
            <a:off x="6350000" y="1244600"/>
            <a:ext cx="1879600" cy="1727200"/>
          </a:xfrm>
          <a:prstGeom prst="cloudCallout">
            <a:avLst>
              <a:gd name="adj1" fmla="val -36375"/>
              <a:gd name="adj2" fmla="val 8019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49236" name="Rectangle 120"/>
          <p:cNvSpPr>
            <a:spLocks noChangeArrowheads="1"/>
          </p:cNvSpPr>
          <p:nvPr/>
        </p:nvSpPr>
        <p:spPr bwMode="auto">
          <a:xfrm>
            <a:off x="7112000" y="1514475"/>
            <a:ext cx="457200" cy="1109663"/>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101" name="Rectangle 302"/>
          <p:cNvSpPr>
            <a:spLocks noChangeArrowheads="1"/>
          </p:cNvSpPr>
          <p:nvPr/>
        </p:nvSpPr>
        <p:spPr bwMode="auto">
          <a:xfrm>
            <a:off x="5486400" y="4876800"/>
            <a:ext cx="335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Clr>
                <a:srgbClr val="000000"/>
              </a:buClr>
              <a:buSzPct val="100000"/>
            </a:pPr>
            <a:r>
              <a:rPr lang="en-US" sz="2000" u="sng" dirty="0">
                <a:solidFill>
                  <a:srgbClr val="003367"/>
                </a:solidFill>
              </a:rPr>
              <a:t>Example</a:t>
            </a:r>
            <a:r>
              <a:rPr lang="en-US" sz="2000" dirty="0">
                <a:solidFill>
                  <a:srgbClr val="003367"/>
                </a:solidFill>
              </a:rPr>
              <a:t>: </a:t>
            </a:r>
            <a:r>
              <a:rPr lang="en-US" sz="2000" b="1" dirty="0">
                <a:solidFill>
                  <a:srgbClr val="651222"/>
                </a:solidFill>
              </a:rPr>
              <a:t>page tables</a:t>
            </a:r>
            <a:r>
              <a:rPr lang="en-US" sz="2000" b="1" dirty="0">
                <a:solidFill>
                  <a:srgbClr val="003367"/>
                </a:solidFill>
              </a:rPr>
              <a:t> </a:t>
            </a:r>
            <a:r>
              <a:rPr lang="en-US" sz="2000" dirty="0">
                <a:solidFill>
                  <a:srgbClr val="003367"/>
                </a:solidFill>
              </a:rPr>
              <a:t>that implement a </a:t>
            </a:r>
            <a:r>
              <a:rPr lang="en-US" sz="2000" dirty="0" smtClean="0">
                <a:solidFill>
                  <a:srgbClr val="003367"/>
                </a:solidFill>
              </a:rPr>
              <a:t>VAS or </a:t>
            </a:r>
            <a:r>
              <a:rPr lang="en-US" sz="2000" b="1" dirty="0" err="1" smtClean="0">
                <a:solidFill>
                  <a:srgbClr val="003367"/>
                </a:solidFill>
              </a:rPr>
              <a:t>inode</a:t>
            </a:r>
            <a:r>
              <a:rPr lang="en-US" sz="2000" b="1" dirty="0" smtClean="0">
                <a:solidFill>
                  <a:srgbClr val="003367"/>
                </a:solidFill>
              </a:rPr>
              <a:t> block map</a:t>
            </a:r>
            <a:r>
              <a:rPr lang="en-US" sz="2000" dirty="0" smtClean="0">
                <a:solidFill>
                  <a:srgbClr val="003367"/>
                </a:solidFill>
              </a:rPr>
              <a:t> for a file.</a:t>
            </a:r>
            <a:endParaRPr lang="en-US" sz="2000" dirty="0">
              <a:solidFill>
                <a:srgbClr val="003367"/>
              </a:solidFill>
            </a:endParaRPr>
          </a:p>
          <a:p>
            <a:pPr algn="ctr">
              <a:buClr>
                <a:srgbClr val="000000"/>
              </a:buClr>
              <a:buSzPct val="100000"/>
              <a:buFont typeface="Times New Roman" charset="0"/>
              <a:buNone/>
            </a:pPr>
            <a:endParaRPr lang="en-US" sz="2000" dirty="0">
              <a:solidFill>
                <a:srgbClr val="003367"/>
              </a:solidFill>
            </a:endParaRPr>
          </a:p>
        </p:txBody>
      </p:sp>
    </p:spTree>
    <p:extLst>
      <p:ext uri="{BB962C8B-B14F-4D97-AF65-F5344CB8AC3E}">
        <p14:creationId xmlns:p14="http://schemas.microsoft.com/office/powerpoint/2010/main" val="41888470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p:txBody>
          <a:bodyPr/>
          <a:lstStyle/>
          <a:p>
            <a:r>
              <a:rPr lang="en-US">
                <a:latin typeface="Arial" charset="0"/>
                <a:ea typeface="ＭＳ Ｐゴシック" charset="0"/>
              </a:rPr>
              <a:t>Indirection</a:t>
            </a:r>
          </a:p>
        </p:txBody>
      </p:sp>
      <p:pic>
        <p:nvPicPr>
          <p:cNvPr id="1740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8600"/>
            <a:ext cx="4724400" cy="668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49434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4738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6019800" y="4343400"/>
            <a:ext cx="2667000" cy="2209800"/>
          </a:xfrm>
          <a:prstGeom prst="rect">
            <a:avLst/>
          </a:prstGeom>
          <a:solidFill>
            <a:srgbClr val="F3F3F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 name="Title 1"/>
          <p:cNvSpPr>
            <a:spLocks noGrp="1"/>
          </p:cNvSpPr>
          <p:nvPr>
            <p:ph type="title"/>
          </p:nvPr>
        </p:nvSpPr>
        <p:spPr/>
        <p:txBody>
          <a:bodyPr/>
          <a:lstStyle/>
          <a:p>
            <a:r>
              <a:rPr lang="en-US" dirty="0" smtClean="0"/>
              <a:t>Block maps: overview</a:t>
            </a:r>
            <a:endParaRPr lang="en-US" dirty="0"/>
          </a:p>
        </p:txBody>
      </p:sp>
      <p:sp>
        <p:nvSpPr>
          <p:cNvPr id="3" name="Content Placeholder 2"/>
          <p:cNvSpPr>
            <a:spLocks noGrp="1"/>
          </p:cNvSpPr>
          <p:nvPr>
            <p:ph idx="1"/>
          </p:nvPr>
        </p:nvSpPr>
        <p:spPr>
          <a:xfrm>
            <a:off x="457200" y="1450975"/>
            <a:ext cx="8226425" cy="4111625"/>
          </a:xfrm>
        </p:spPr>
        <p:txBody>
          <a:bodyPr/>
          <a:lstStyle/>
          <a:p>
            <a:r>
              <a:rPr lang="en-US" sz="2000" dirty="0" smtClean="0"/>
              <a:t>Storage systems, including virtual memory, involve translating names to other name spaces: file names, byte/block offsets, virtual addresses, </a:t>
            </a:r>
            <a:r>
              <a:rPr lang="en-US" sz="2000" dirty="0" err="1" smtClean="0"/>
              <a:t>inode</a:t>
            </a:r>
            <a:r>
              <a:rPr lang="en-US" sz="2000" dirty="0" smtClean="0"/>
              <a:t> numbers, etc.</a:t>
            </a:r>
          </a:p>
          <a:p>
            <a:pPr lvl="1"/>
            <a:r>
              <a:rPr lang="en-US" sz="1800" dirty="0" smtClean="0"/>
              <a:t>Look up the name in some kind of table, and read from the table the value of the corresponding name in some target name space, e.g., a mapping to a storage location.</a:t>
            </a:r>
          </a:p>
          <a:p>
            <a:r>
              <a:rPr lang="en-US" sz="2000" dirty="0" smtClean="0"/>
              <a:t>In particular, we have various </a:t>
            </a:r>
            <a:r>
              <a:rPr lang="en-US" sz="2000" b="1" dirty="0" smtClean="0">
                <a:solidFill>
                  <a:srgbClr val="800000"/>
                </a:solidFill>
              </a:rPr>
              <a:t>block map</a:t>
            </a:r>
            <a:r>
              <a:rPr lang="en-US" sz="2000" dirty="0" smtClean="0"/>
              <a:t> data structures for mapping </a:t>
            </a:r>
            <a:r>
              <a:rPr lang="en-US" sz="2000" b="1" dirty="0" smtClean="0">
                <a:solidFill>
                  <a:srgbClr val="800000"/>
                </a:solidFill>
              </a:rPr>
              <a:t>storage objects</a:t>
            </a:r>
            <a:r>
              <a:rPr lang="en-US" sz="2000" dirty="0" smtClean="0"/>
              <a:t>: numbered sequences of bytes or blocks.</a:t>
            </a:r>
          </a:p>
        </p:txBody>
      </p:sp>
      <p:sp>
        <p:nvSpPr>
          <p:cNvPr id="4" name="Content Placeholder 2"/>
          <p:cNvSpPr txBox="1">
            <a:spLocks/>
          </p:cNvSpPr>
          <p:nvPr/>
        </p:nvSpPr>
        <p:spPr bwMode="auto">
          <a:xfrm>
            <a:off x="152400" y="3886200"/>
            <a:ext cx="556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a:lstStyle>
          <a:p>
            <a:pPr marL="0" indent="0">
              <a:buNone/>
            </a:pPr>
            <a:endParaRPr lang="en-US" sz="2000" dirty="0" smtClean="0"/>
          </a:p>
          <a:p>
            <a:pPr lvl="1"/>
            <a:r>
              <a:rPr lang="en-US" sz="1800" dirty="0" smtClean="0"/>
              <a:t>Storage objects: virtual address spaces, files, segments, virtual storage volumes (later).  </a:t>
            </a:r>
          </a:p>
          <a:p>
            <a:pPr lvl="1"/>
            <a:r>
              <a:rPr lang="en-US" sz="1800" b="1" dirty="0" smtClean="0"/>
              <a:t>Canonical map examples</a:t>
            </a:r>
            <a:r>
              <a:rPr lang="en-US" sz="1800" dirty="0" smtClean="0"/>
              <a:t>: virtual page tables and Unix </a:t>
            </a:r>
            <a:r>
              <a:rPr lang="en-US" sz="1800" dirty="0" err="1" smtClean="0"/>
              <a:t>inodes</a:t>
            </a:r>
            <a:r>
              <a:rPr lang="en-US" sz="1800" dirty="0" smtClean="0"/>
              <a:t>.  Understand similarities/differences and how/why.</a:t>
            </a:r>
          </a:p>
        </p:txBody>
      </p:sp>
      <p:grpSp>
        <p:nvGrpSpPr>
          <p:cNvPr id="6" name="Group 4"/>
          <p:cNvGrpSpPr>
            <a:grpSpLocks/>
          </p:cNvGrpSpPr>
          <p:nvPr/>
        </p:nvGrpSpPr>
        <p:grpSpPr bwMode="auto">
          <a:xfrm>
            <a:off x="7086600" y="5241925"/>
            <a:ext cx="685800" cy="549275"/>
            <a:chOff x="5867400" y="5334000"/>
            <a:chExt cx="457200" cy="904875"/>
          </a:xfrm>
        </p:grpSpPr>
        <p:cxnSp>
          <p:nvCxnSpPr>
            <p:cNvPr id="7" name="Straight Connector 6"/>
            <p:cNvCxnSpPr/>
            <p:nvPr/>
          </p:nvCxnSpPr>
          <p:spPr bwMode="auto">
            <a:xfrm>
              <a:off x="5867400" y="5334000"/>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8" name="Straight Connector 7"/>
            <p:cNvCxnSpPr/>
            <p:nvPr/>
          </p:nvCxnSpPr>
          <p:spPr bwMode="auto">
            <a:xfrm>
              <a:off x="5867400" y="5417688"/>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 name="Straight Connector 8"/>
            <p:cNvCxnSpPr/>
            <p:nvPr/>
          </p:nvCxnSpPr>
          <p:spPr bwMode="auto">
            <a:xfrm>
              <a:off x="5867400" y="5498761"/>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0" name="Straight Connector 9"/>
            <p:cNvCxnSpPr/>
            <p:nvPr/>
          </p:nvCxnSpPr>
          <p:spPr bwMode="auto">
            <a:xfrm>
              <a:off x="5867400" y="5582449"/>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1" name="Straight Connector 10"/>
            <p:cNvCxnSpPr/>
            <p:nvPr/>
          </p:nvCxnSpPr>
          <p:spPr bwMode="auto">
            <a:xfrm>
              <a:off x="5867400" y="5663521"/>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2" name="Straight Connector 11"/>
            <p:cNvCxnSpPr/>
            <p:nvPr/>
          </p:nvCxnSpPr>
          <p:spPr bwMode="auto">
            <a:xfrm>
              <a:off x="5867400" y="5744594"/>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3" name="Straight Connector 12"/>
            <p:cNvCxnSpPr/>
            <p:nvPr/>
          </p:nvCxnSpPr>
          <p:spPr bwMode="auto">
            <a:xfrm>
              <a:off x="5867400" y="5828282"/>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4" name="Straight Connector 13"/>
            <p:cNvCxnSpPr/>
            <p:nvPr/>
          </p:nvCxnSpPr>
          <p:spPr bwMode="auto">
            <a:xfrm>
              <a:off x="5867400" y="5909354"/>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5" name="Straight Connector 14"/>
            <p:cNvCxnSpPr/>
            <p:nvPr/>
          </p:nvCxnSpPr>
          <p:spPr bwMode="auto">
            <a:xfrm>
              <a:off x="5867400" y="5993042"/>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6" name="Straight Connector 15"/>
            <p:cNvCxnSpPr/>
            <p:nvPr/>
          </p:nvCxnSpPr>
          <p:spPr bwMode="auto">
            <a:xfrm>
              <a:off x="5867400" y="6074115"/>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7" name="Straight Connector 16"/>
            <p:cNvCxnSpPr/>
            <p:nvPr/>
          </p:nvCxnSpPr>
          <p:spPr bwMode="auto">
            <a:xfrm>
              <a:off x="5867400" y="6155187"/>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8" name="Straight Connector 17"/>
            <p:cNvCxnSpPr/>
            <p:nvPr/>
          </p:nvCxnSpPr>
          <p:spPr bwMode="auto">
            <a:xfrm>
              <a:off x="5867400" y="6238875"/>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9" name="Straight Connector 18"/>
            <p:cNvCxnSpPr/>
            <p:nvPr/>
          </p:nvCxnSpPr>
          <p:spPr bwMode="auto">
            <a:xfrm flipV="1">
              <a:off x="5867400" y="5334000"/>
              <a:ext cx="0" cy="904875"/>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20" name="Straight Connector 19"/>
            <p:cNvCxnSpPr/>
            <p:nvPr/>
          </p:nvCxnSpPr>
          <p:spPr bwMode="auto">
            <a:xfrm flipV="1">
              <a:off x="6324600" y="5334000"/>
              <a:ext cx="0" cy="904875"/>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grpSp>
      <p:cxnSp>
        <p:nvCxnSpPr>
          <p:cNvPr id="21" name="Straight Connector 292"/>
          <p:cNvCxnSpPr>
            <a:cxnSpLocks noChangeShapeType="1"/>
          </p:cNvCxnSpPr>
          <p:nvPr/>
        </p:nvCxnSpPr>
        <p:spPr bwMode="auto">
          <a:xfrm flipH="1">
            <a:off x="7772400" y="5165725"/>
            <a:ext cx="685800" cy="2286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22" name="Straight Connector 292"/>
          <p:cNvCxnSpPr>
            <a:cxnSpLocks noChangeShapeType="1"/>
          </p:cNvCxnSpPr>
          <p:nvPr/>
        </p:nvCxnSpPr>
        <p:spPr bwMode="auto">
          <a:xfrm flipH="1" flipV="1">
            <a:off x="7772400" y="5470525"/>
            <a:ext cx="685800" cy="76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27" name="Straight Connector 292"/>
          <p:cNvCxnSpPr>
            <a:cxnSpLocks noChangeShapeType="1"/>
          </p:cNvCxnSpPr>
          <p:nvPr/>
        </p:nvCxnSpPr>
        <p:spPr bwMode="auto">
          <a:xfrm flipH="1">
            <a:off x="7772400" y="5394325"/>
            <a:ext cx="685800" cy="2286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28" name="Straight Connector 292"/>
          <p:cNvCxnSpPr>
            <a:cxnSpLocks noChangeShapeType="1"/>
          </p:cNvCxnSpPr>
          <p:nvPr/>
        </p:nvCxnSpPr>
        <p:spPr bwMode="auto">
          <a:xfrm flipH="1" flipV="1">
            <a:off x="7772400" y="5699125"/>
            <a:ext cx="685800" cy="76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29" name="Text Box 9"/>
          <p:cNvSpPr txBox="1">
            <a:spLocks noChangeArrowheads="1"/>
          </p:cNvSpPr>
          <p:nvPr/>
        </p:nvSpPr>
        <p:spPr bwMode="auto">
          <a:xfrm>
            <a:off x="6096000" y="4382869"/>
            <a:ext cx="2590800" cy="646331"/>
          </a:xfrm>
          <a:prstGeom prst="rect">
            <a:avLst/>
          </a:prstGeom>
          <a:noFill/>
          <a:ln>
            <a:noFill/>
          </a:ln>
          <a:extLst/>
        </p:spPr>
        <p:txBody>
          <a:bodyPr wrap="square">
            <a:spAutoFit/>
          </a:bodyPr>
          <a:lstStyle/>
          <a:p>
            <a:r>
              <a:rPr lang="en-US" sz="1800" dirty="0" smtClean="0">
                <a:solidFill>
                  <a:srgbClr val="636464"/>
                </a:solidFill>
                <a:latin typeface="Helvetica" charset="0"/>
                <a:cs typeface="Arial" charset="0"/>
              </a:rPr>
              <a:t>Index map with name, e.g., logical </a:t>
            </a:r>
            <a:r>
              <a:rPr lang="en-US" sz="1800" dirty="0" err="1" smtClean="0">
                <a:solidFill>
                  <a:srgbClr val="636464"/>
                </a:solidFill>
                <a:latin typeface="Helvetica" charset="0"/>
                <a:cs typeface="Arial" charset="0"/>
              </a:rPr>
              <a:t>blockID</a:t>
            </a:r>
            <a:r>
              <a:rPr lang="en-US" sz="1800" dirty="0" smtClean="0">
                <a:solidFill>
                  <a:srgbClr val="636464"/>
                </a:solidFill>
                <a:latin typeface="Helvetica" charset="0"/>
                <a:cs typeface="Arial" charset="0"/>
              </a:rPr>
              <a:t> #.</a:t>
            </a:r>
            <a:endParaRPr lang="en-US" sz="4000" dirty="0">
              <a:solidFill>
                <a:srgbClr val="636464"/>
              </a:solidFill>
              <a:latin typeface="Helvetica" charset="0"/>
              <a:cs typeface="Arial" charset="0"/>
            </a:endParaRPr>
          </a:p>
        </p:txBody>
      </p:sp>
      <p:sp>
        <p:nvSpPr>
          <p:cNvPr id="30" name="AutoShape 50"/>
          <p:cNvSpPr>
            <a:spLocks noChangeArrowheads="1"/>
          </p:cNvSpPr>
          <p:nvPr/>
        </p:nvSpPr>
        <p:spPr bwMode="auto">
          <a:xfrm flipV="1">
            <a:off x="6583016" y="5029199"/>
            <a:ext cx="479771" cy="56300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15875">
            <a:solidFill>
              <a:srgbClr val="003366"/>
            </a:solidFill>
            <a:miter lim="800000"/>
            <a:headEnd type="none" w="sm" len="sm"/>
            <a:tailEnd type="none" w="sm" len="sm"/>
          </a:ln>
        </p:spPr>
        <p:txBody>
          <a:bodyPr wrap="square" anchor="ctr">
            <a:spAutoFit/>
          </a:bodyPr>
          <a:lstStyle/>
          <a:p>
            <a:endParaRPr lang="en-US"/>
          </a:p>
        </p:txBody>
      </p:sp>
      <p:sp>
        <p:nvSpPr>
          <p:cNvPr id="32" name="Text Box 9"/>
          <p:cNvSpPr txBox="1">
            <a:spLocks noChangeArrowheads="1"/>
          </p:cNvSpPr>
          <p:nvPr/>
        </p:nvSpPr>
        <p:spPr bwMode="auto">
          <a:xfrm>
            <a:off x="6172200" y="5830669"/>
            <a:ext cx="2590800" cy="646331"/>
          </a:xfrm>
          <a:prstGeom prst="rect">
            <a:avLst/>
          </a:prstGeom>
          <a:noFill/>
          <a:ln>
            <a:noFill/>
          </a:ln>
          <a:extLst/>
        </p:spPr>
        <p:txBody>
          <a:bodyPr wrap="square">
            <a:spAutoFit/>
          </a:bodyPr>
          <a:lstStyle/>
          <a:p>
            <a:r>
              <a:rPr lang="en-US" sz="1800" dirty="0" smtClean="0">
                <a:solidFill>
                  <a:srgbClr val="636464"/>
                </a:solidFill>
                <a:latin typeface="Helvetica" charset="0"/>
                <a:cs typeface="Arial" charset="0"/>
              </a:rPr>
              <a:t>Read address of the block from map entry.</a:t>
            </a:r>
            <a:endParaRPr lang="en-US" sz="4000" dirty="0">
              <a:solidFill>
                <a:srgbClr val="636464"/>
              </a:solidFill>
              <a:latin typeface="Helvetica" charset="0"/>
              <a:cs typeface="Arial" charset="0"/>
            </a:endParaRPr>
          </a:p>
        </p:txBody>
      </p:sp>
    </p:spTree>
    <p:extLst>
      <p:ext uri="{BB962C8B-B14F-4D97-AF65-F5344CB8AC3E}">
        <p14:creationId xmlns:p14="http://schemas.microsoft.com/office/powerpoint/2010/main" val="4284226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memory</a:t>
            </a:r>
            <a:endParaRPr lang="en-US" dirty="0"/>
          </a:p>
        </p:txBody>
      </p:sp>
      <p:grpSp>
        <p:nvGrpSpPr>
          <p:cNvPr id="68" name="Group 5"/>
          <p:cNvGrpSpPr>
            <a:grpSpLocks/>
          </p:cNvGrpSpPr>
          <p:nvPr/>
        </p:nvGrpSpPr>
        <p:grpSpPr bwMode="auto">
          <a:xfrm>
            <a:off x="1524000" y="2743200"/>
            <a:ext cx="1219200" cy="1143000"/>
            <a:chOff x="1488" y="1872"/>
            <a:chExt cx="768" cy="720"/>
          </a:xfrm>
        </p:grpSpPr>
        <p:sp>
          <p:nvSpPr>
            <p:cNvPr id="69" name="AutoShape 6"/>
            <p:cNvSpPr>
              <a:spLocks noChangeArrowheads="1"/>
            </p:cNvSpPr>
            <p:nvPr/>
          </p:nvSpPr>
          <p:spPr bwMode="auto">
            <a:xfrm>
              <a:off x="1536" y="1920"/>
              <a:ext cx="720" cy="672"/>
            </a:xfrm>
            <a:prstGeom prst="roundRect">
              <a:avLst>
                <a:gd name="adj" fmla="val 38986"/>
              </a:avLst>
            </a:prstGeom>
            <a:solidFill>
              <a:srgbClr val="00FF99"/>
            </a:solidFill>
            <a:ln>
              <a:noFill/>
            </a:ln>
            <a:extLst>
              <a:ext uri="{91240B29-F687-4f45-9708-019B960494DF}">
                <a14:hiddenLine xmlns:a14="http://schemas.microsoft.com/office/drawing/2010/main" w="28575">
                  <a:solidFill>
                    <a:srgbClr val="000000"/>
                  </a:solidFill>
                  <a:round/>
                  <a:headEnd/>
                  <a:tailEnd/>
                </a14:hiddenLine>
              </a:ext>
            </a:extLst>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70" name="AutoShape 7"/>
            <p:cNvSpPr>
              <a:spLocks noChangeArrowheads="1"/>
            </p:cNvSpPr>
            <p:nvPr/>
          </p:nvSpPr>
          <p:spPr bwMode="auto">
            <a:xfrm>
              <a:off x="1488" y="1872"/>
              <a:ext cx="720" cy="672"/>
            </a:xfrm>
            <a:prstGeom prst="roundRect">
              <a:avLst>
                <a:gd name="adj" fmla="val 38986"/>
              </a:avLst>
            </a:prstGeom>
            <a:solidFill>
              <a:srgbClr val="33CCCC"/>
            </a:solidFill>
            <a:ln w="28575">
              <a:solidFill>
                <a:srgbClr val="000000"/>
              </a:solidFill>
              <a:round/>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71" name="Text Box 8"/>
            <p:cNvSpPr txBox="1">
              <a:spLocks noChangeArrowheads="1"/>
            </p:cNvSpPr>
            <p:nvPr/>
          </p:nvSpPr>
          <p:spPr bwMode="auto">
            <a:xfrm>
              <a:off x="1632" y="2064"/>
              <a:ext cx="45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0" fontAlgn="auto" latinLnBrk="0" hangingPunct="0">
                <a:lnSpc>
                  <a:spcPct val="90000"/>
                </a:lnSpc>
                <a:spcBef>
                  <a:spcPct val="30000"/>
                </a:spcBef>
                <a:spcAft>
                  <a:spcPts val="0"/>
                </a:spcAft>
                <a:buClrTx/>
                <a:buSzTx/>
                <a:buFontTx/>
                <a:buNone/>
                <a:tabLst/>
                <a:defRPr/>
              </a:pPr>
              <a:r>
                <a:rPr kumimoji="0" lang="en-US" sz="2000" b="1" i="0" u="none" strike="noStrike" kern="0" cap="none" spc="0" normalizeH="0" baseline="0" noProof="0" smtClean="0">
                  <a:ln>
                    <a:noFill/>
                  </a:ln>
                  <a:solidFill>
                    <a:srgbClr val="003300"/>
                  </a:solidFill>
                  <a:effectLst/>
                  <a:uLnTx/>
                  <a:uFillTx/>
                  <a:latin typeface="Helvetica" charset="0"/>
                  <a:ea typeface="ＭＳ Ｐゴシック" charset="0"/>
                  <a:cs typeface="ＭＳ Ｐゴシック" charset="0"/>
                </a:rPr>
                <a:t>CPU</a:t>
              </a:r>
            </a:p>
          </p:txBody>
        </p:sp>
      </p:grpSp>
      <p:grpSp>
        <p:nvGrpSpPr>
          <p:cNvPr id="72" name="Group 9"/>
          <p:cNvGrpSpPr>
            <a:grpSpLocks/>
          </p:cNvGrpSpPr>
          <p:nvPr/>
        </p:nvGrpSpPr>
        <p:grpSpPr bwMode="auto">
          <a:xfrm>
            <a:off x="6629400" y="1371600"/>
            <a:ext cx="1752600" cy="3352800"/>
            <a:chOff x="3024" y="1248"/>
            <a:chExt cx="1104" cy="2112"/>
          </a:xfrm>
        </p:grpSpPr>
        <p:sp>
          <p:nvSpPr>
            <p:cNvPr id="73" name="Rectangle 10"/>
            <p:cNvSpPr>
              <a:spLocks noChangeArrowheads="1"/>
            </p:cNvSpPr>
            <p:nvPr/>
          </p:nvSpPr>
          <p:spPr bwMode="auto">
            <a:xfrm>
              <a:off x="3072" y="1296"/>
              <a:ext cx="1056" cy="2064"/>
            </a:xfrm>
            <a:prstGeom prst="rect">
              <a:avLst/>
            </a:prstGeom>
            <a:solidFill>
              <a:srgbClr val="000099"/>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74" name="Rectangle 11"/>
            <p:cNvSpPr>
              <a:spLocks noChangeArrowheads="1"/>
            </p:cNvSpPr>
            <p:nvPr/>
          </p:nvSpPr>
          <p:spPr bwMode="auto">
            <a:xfrm>
              <a:off x="3024" y="1248"/>
              <a:ext cx="1056" cy="2064"/>
            </a:xfrm>
            <a:prstGeom prst="rect">
              <a:avLst/>
            </a:prstGeom>
            <a:solidFill>
              <a:srgbClr val="33CCCC"/>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grpSp>
          <p:nvGrpSpPr>
            <p:cNvPr id="75" name="Group 12"/>
            <p:cNvGrpSpPr>
              <a:grpSpLocks/>
            </p:cNvGrpSpPr>
            <p:nvPr/>
          </p:nvGrpSpPr>
          <p:grpSpPr bwMode="auto">
            <a:xfrm>
              <a:off x="3360" y="1344"/>
              <a:ext cx="576" cy="1872"/>
              <a:chOff x="3360" y="1344"/>
              <a:chExt cx="576" cy="1872"/>
            </a:xfrm>
          </p:grpSpPr>
          <p:sp>
            <p:nvSpPr>
              <p:cNvPr id="79" name="Rectangle 13"/>
              <p:cNvSpPr>
                <a:spLocks noChangeArrowheads="1"/>
              </p:cNvSpPr>
              <p:nvPr/>
            </p:nvSpPr>
            <p:spPr bwMode="auto">
              <a:xfrm>
                <a:off x="3360" y="1344"/>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80" name="Rectangle 14"/>
              <p:cNvSpPr>
                <a:spLocks noChangeArrowheads="1"/>
              </p:cNvSpPr>
              <p:nvPr/>
            </p:nvSpPr>
            <p:spPr bwMode="auto">
              <a:xfrm>
                <a:off x="3360" y="1488"/>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81" name="Rectangle 15"/>
              <p:cNvSpPr>
                <a:spLocks noChangeArrowheads="1"/>
              </p:cNvSpPr>
              <p:nvPr/>
            </p:nvSpPr>
            <p:spPr bwMode="auto">
              <a:xfrm>
                <a:off x="3360" y="1632"/>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82" name="Rectangle 16"/>
              <p:cNvSpPr>
                <a:spLocks noChangeArrowheads="1"/>
              </p:cNvSpPr>
              <p:nvPr/>
            </p:nvSpPr>
            <p:spPr bwMode="auto">
              <a:xfrm>
                <a:off x="3360" y="1776"/>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83" name="Rectangle 17"/>
              <p:cNvSpPr>
                <a:spLocks noChangeArrowheads="1"/>
              </p:cNvSpPr>
              <p:nvPr/>
            </p:nvSpPr>
            <p:spPr bwMode="auto">
              <a:xfrm>
                <a:off x="3360" y="1920"/>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84" name="Rectangle 18"/>
              <p:cNvSpPr>
                <a:spLocks noChangeArrowheads="1"/>
              </p:cNvSpPr>
              <p:nvPr/>
            </p:nvSpPr>
            <p:spPr bwMode="auto">
              <a:xfrm>
                <a:off x="3360" y="2208"/>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85" name="Rectangle 19"/>
              <p:cNvSpPr>
                <a:spLocks noChangeArrowheads="1"/>
              </p:cNvSpPr>
              <p:nvPr/>
            </p:nvSpPr>
            <p:spPr bwMode="auto">
              <a:xfrm>
                <a:off x="3360" y="2064"/>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86" name="Rectangle 20"/>
              <p:cNvSpPr>
                <a:spLocks noChangeArrowheads="1"/>
              </p:cNvSpPr>
              <p:nvPr/>
            </p:nvSpPr>
            <p:spPr bwMode="auto">
              <a:xfrm>
                <a:off x="3360" y="2352"/>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87" name="Rectangle 21"/>
              <p:cNvSpPr>
                <a:spLocks noChangeArrowheads="1"/>
              </p:cNvSpPr>
              <p:nvPr/>
            </p:nvSpPr>
            <p:spPr bwMode="auto">
              <a:xfrm>
                <a:off x="3360" y="2496"/>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88" name="Rectangle 22"/>
              <p:cNvSpPr>
                <a:spLocks noChangeArrowheads="1"/>
              </p:cNvSpPr>
              <p:nvPr/>
            </p:nvSpPr>
            <p:spPr bwMode="auto">
              <a:xfrm>
                <a:off x="3360" y="2640"/>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89" name="Rectangle 23"/>
              <p:cNvSpPr>
                <a:spLocks noChangeArrowheads="1"/>
              </p:cNvSpPr>
              <p:nvPr/>
            </p:nvSpPr>
            <p:spPr bwMode="auto">
              <a:xfrm>
                <a:off x="3360" y="2784"/>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90" name="Rectangle 24"/>
              <p:cNvSpPr>
                <a:spLocks noChangeArrowheads="1"/>
              </p:cNvSpPr>
              <p:nvPr/>
            </p:nvSpPr>
            <p:spPr bwMode="auto">
              <a:xfrm>
                <a:off x="3360" y="3072"/>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91" name="Rectangle 25"/>
              <p:cNvSpPr>
                <a:spLocks noChangeArrowheads="1"/>
              </p:cNvSpPr>
              <p:nvPr/>
            </p:nvSpPr>
            <p:spPr bwMode="auto">
              <a:xfrm>
                <a:off x="3360" y="2928"/>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grpSp>
        <p:sp>
          <p:nvSpPr>
            <p:cNvPr id="76" name="Text Box 26"/>
            <p:cNvSpPr txBox="1">
              <a:spLocks noChangeArrowheads="1"/>
            </p:cNvSpPr>
            <p:nvPr/>
          </p:nvSpPr>
          <p:spPr bwMode="auto">
            <a:xfrm>
              <a:off x="3168" y="1296"/>
              <a:ext cx="2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0" fontAlgn="auto" latinLnBrk="0" hangingPunct="0">
                <a:lnSpc>
                  <a:spcPct val="90000"/>
                </a:lnSpc>
                <a:spcBef>
                  <a:spcPct val="30000"/>
                </a:spcBef>
                <a:spcAft>
                  <a:spcPts val="0"/>
                </a:spcAft>
                <a:buClrTx/>
                <a:buSzTx/>
                <a:buFontTx/>
                <a:buNone/>
                <a:tabLst/>
                <a:defRPr/>
              </a:pPr>
              <a:r>
                <a:rPr kumimoji="0" lang="en-US" sz="1800" b="1" i="0" u="none" strike="noStrike" kern="0" cap="none" spc="0" normalizeH="0" baseline="0" noProof="0" smtClean="0">
                  <a:ln>
                    <a:noFill/>
                  </a:ln>
                  <a:solidFill>
                    <a:srgbClr val="003300"/>
                  </a:solidFill>
                  <a:effectLst/>
                  <a:uLnTx/>
                  <a:uFillTx/>
                  <a:latin typeface="Helvetica" charset="0"/>
                  <a:ea typeface="ＭＳ Ｐゴシック" charset="0"/>
                  <a:cs typeface="ＭＳ Ｐゴシック" charset="0"/>
                </a:rPr>
                <a:t>0:</a:t>
              </a:r>
              <a:endParaRPr kumimoji="0" lang="en-US" sz="2400" b="1" i="0" u="none" strike="noStrike" kern="0" cap="none" spc="0" normalizeH="0" baseline="0" noProof="0" smtClean="0">
                <a:ln>
                  <a:noFill/>
                </a:ln>
                <a:solidFill>
                  <a:srgbClr val="003300"/>
                </a:solidFill>
                <a:effectLst/>
                <a:uLnTx/>
                <a:uFillTx/>
                <a:latin typeface="Helvetica" charset="0"/>
                <a:ea typeface="ＭＳ Ｐゴシック" charset="0"/>
                <a:cs typeface="ＭＳ Ｐゴシック" charset="0"/>
              </a:endParaRPr>
            </a:p>
          </p:txBody>
        </p:sp>
        <p:sp>
          <p:nvSpPr>
            <p:cNvPr id="77" name="Text Box 27"/>
            <p:cNvSpPr txBox="1">
              <a:spLocks noChangeArrowheads="1"/>
            </p:cNvSpPr>
            <p:nvPr/>
          </p:nvSpPr>
          <p:spPr bwMode="auto">
            <a:xfrm>
              <a:off x="3168" y="1440"/>
              <a:ext cx="2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0" fontAlgn="auto" latinLnBrk="0" hangingPunct="0">
                <a:lnSpc>
                  <a:spcPct val="90000"/>
                </a:lnSpc>
                <a:spcBef>
                  <a:spcPct val="30000"/>
                </a:spcBef>
                <a:spcAft>
                  <a:spcPts val="0"/>
                </a:spcAft>
                <a:buClrTx/>
                <a:buSzTx/>
                <a:buFontTx/>
                <a:buNone/>
                <a:tabLst/>
                <a:defRPr/>
              </a:pPr>
              <a:r>
                <a:rPr kumimoji="0" lang="en-US" sz="1800" b="1" i="0" u="none" strike="noStrike" kern="0" cap="none" spc="0" normalizeH="0" baseline="0" noProof="0" smtClean="0">
                  <a:ln>
                    <a:noFill/>
                  </a:ln>
                  <a:solidFill>
                    <a:srgbClr val="003300"/>
                  </a:solidFill>
                  <a:effectLst/>
                  <a:uLnTx/>
                  <a:uFillTx/>
                  <a:latin typeface="Helvetica" charset="0"/>
                  <a:ea typeface="ＭＳ Ｐゴシック" charset="0"/>
                  <a:cs typeface="ＭＳ Ｐゴシック" charset="0"/>
                </a:rPr>
                <a:t>1:</a:t>
              </a:r>
              <a:endParaRPr kumimoji="0" lang="en-US" sz="2400" b="1" i="0" u="none" strike="noStrike" kern="0" cap="none" spc="0" normalizeH="0" baseline="0" noProof="0" smtClean="0">
                <a:ln>
                  <a:noFill/>
                </a:ln>
                <a:solidFill>
                  <a:srgbClr val="003300"/>
                </a:solidFill>
                <a:effectLst/>
                <a:uLnTx/>
                <a:uFillTx/>
                <a:latin typeface="Helvetica" charset="0"/>
                <a:ea typeface="ＭＳ Ｐゴシック" charset="0"/>
                <a:cs typeface="ＭＳ Ｐゴシック" charset="0"/>
              </a:endParaRPr>
            </a:p>
          </p:txBody>
        </p:sp>
        <p:sp>
          <p:nvSpPr>
            <p:cNvPr id="78" name="Text Box 28"/>
            <p:cNvSpPr txBox="1">
              <a:spLocks noChangeArrowheads="1"/>
            </p:cNvSpPr>
            <p:nvPr/>
          </p:nvSpPr>
          <p:spPr bwMode="auto">
            <a:xfrm>
              <a:off x="3024" y="3024"/>
              <a:ext cx="3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0" fontAlgn="auto" latinLnBrk="0" hangingPunct="0">
                <a:lnSpc>
                  <a:spcPct val="90000"/>
                </a:lnSpc>
                <a:spcBef>
                  <a:spcPct val="30000"/>
                </a:spcBef>
                <a:spcAft>
                  <a:spcPts val="0"/>
                </a:spcAft>
                <a:buClrTx/>
                <a:buSzTx/>
                <a:buFontTx/>
                <a:buNone/>
                <a:tabLst/>
                <a:defRPr/>
              </a:pPr>
              <a:r>
                <a:rPr kumimoji="0" lang="en-US" sz="1800" b="1" i="0" u="none" strike="noStrike" kern="0" cap="none" spc="0" normalizeH="0" baseline="0" noProof="0" smtClean="0">
                  <a:ln>
                    <a:noFill/>
                  </a:ln>
                  <a:solidFill>
                    <a:srgbClr val="003300"/>
                  </a:solidFill>
                  <a:effectLst/>
                  <a:uLnTx/>
                  <a:uFillTx/>
                  <a:latin typeface="Helvetica" charset="0"/>
                  <a:ea typeface="ＭＳ Ｐゴシック" charset="0"/>
                  <a:cs typeface="ＭＳ Ｐゴシック" charset="0"/>
                </a:rPr>
                <a:t>N-1:</a:t>
              </a:r>
              <a:endParaRPr kumimoji="0" lang="en-US" sz="2400" b="1" i="0" u="none" strike="noStrike" kern="0" cap="none" spc="0" normalizeH="0" baseline="0" noProof="0" smtClean="0">
                <a:ln>
                  <a:noFill/>
                </a:ln>
                <a:solidFill>
                  <a:srgbClr val="003300"/>
                </a:solidFill>
                <a:effectLst/>
                <a:uLnTx/>
                <a:uFillTx/>
                <a:latin typeface="Helvetica" charset="0"/>
                <a:ea typeface="ＭＳ Ｐゴシック" charset="0"/>
                <a:cs typeface="ＭＳ Ｐゴシック" charset="0"/>
              </a:endParaRPr>
            </a:p>
          </p:txBody>
        </p:sp>
      </p:grpSp>
      <p:sp>
        <p:nvSpPr>
          <p:cNvPr id="92" name="Text Box 29"/>
          <p:cNvSpPr txBox="1">
            <a:spLocks noChangeArrowheads="1"/>
          </p:cNvSpPr>
          <p:nvPr/>
        </p:nvSpPr>
        <p:spPr bwMode="auto">
          <a:xfrm>
            <a:off x="6934200" y="990600"/>
            <a:ext cx="1057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lnSpc>
                <a:spcPct val="90000"/>
              </a:lnSpc>
              <a:spcBef>
                <a:spcPct val="30000"/>
              </a:spcBef>
            </a:pPr>
            <a:r>
              <a:rPr lang="en-US" sz="1800" b="1">
                <a:solidFill>
                  <a:srgbClr val="003300"/>
                </a:solidFill>
                <a:latin typeface="Helvetica" charset="0"/>
              </a:rPr>
              <a:t>Memory</a:t>
            </a:r>
          </a:p>
        </p:txBody>
      </p:sp>
      <p:sp>
        <p:nvSpPr>
          <p:cNvPr id="93" name="Rectangle 30"/>
          <p:cNvSpPr>
            <a:spLocks noChangeArrowheads="1"/>
          </p:cNvSpPr>
          <p:nvPr/>
        </p:nvSpPr>
        <p:spPr bwMode="auto">
          <a:xfrm>
            <a:off x="3886200" y="2209800"/>
            <a:ext cx="1219200" cy="2362200"/>
          </a:xfrm>
          <a:prstGeom prst="rect">
            <a:avLst/>
          </a:prstGeom>
          <a:solidFill>
            <a:srgbClr val="000099"/>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94" name="Rectangle 31"/>
          <p:cNvSpPr>
            <a:spLocks noChangeArrowheads="1"/>
          </p:cNvSpPr>
          <p:nvPr/>
        </p:nvSpPr>
        <p:spPr bwMode="auto">
          <a:xfrm>
            <a:off x="3810000" y="2133600"/>
            <a:ext cx="1219200" cy="2362200"/>
          </a:xfrm>
          <a:prstGeom prst="rect">
            <a:avLst/>
          </a:prstGeom>
          <a:solidFill>
            <a:srgbClr val="33CCCC"/>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grpSp>
        <p:nvGrpSpPr>
          <p:cNvPr id="95" name="Group 32"/>
          <p:cNvGrpSpPr>
            <a:grpSpLocks/>
          </p:cNvGrpSpPr>
          <p:nvPr/>
        </p:nvGrpSpPr>
        <p:grpSpPr bwMode="auto">
          <a:xfrm>
            <a:off x="4343400" y="2286000"/>
            <a:ext cx="533400" cy="2057400"/>
            <a:chOff x="2688" y="1584"/>
            <a:chExt cx="576" cy="1296"/>
          </a:xfrm>
        </p:grpSpPr>
        <p:sp>
          <p:nvSpPr>
            <p:cNvPr id="96" name="Rectangle 33"/>
            <p:cNvSpPr>
              <a:spLocks noChangeArrowheads="1"/>
            </p:cNvSpPr>
            <p:nvPr/>
          </p:nvSpPr>
          <p:spPr bwMode="auto">
            <a:xfrm>
              <a:off x="2688" y="1584"/>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97" name="Rectangle 34"/>
            <p:cNvSpPr>
              <a:spLocks noChangeArrowheads="1"/>
            </p:cNvSpPr>
            <p:nvPr/>
          </p:nvSpPr>
          <p:spPr bwMode="auto">
            <a:xfrm>
              <a:off x="2688" y="1728"/>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98" name="Rectangle 35"/>
            <p:cNvSpPr>
              <a:spLocks noChangeArrowheads="1"/>
            </p:cNvSpPr>
            <p:nvPr/>
          </p:nvSpPr>
          <p:spPr bwMode="auto">
            <a:xfrm>
              <a:off x="2688" y="1872"/>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99" name="Rectangle 36"/>
            <p:cNvSpPr>
              <a:spLocks noChangeArrowheads="1"/>
            </p:cNvSpPr>
            <p:nvPr/>
          </p:nvSpPr>
          <p:spPr bwMode="auto">
            <a:xfrm>
              <a:off x="2688" y="2016"/>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100" name="Rectangle 37"/>
            <p:cNvSpPr>
              <a:spLocks noChangeArrowheads="1"/>
            </p:cNvSpPr>
            <p:nvPr/>
          </p:nvSpPr>
          <p:spPr bwMode="auto">
            <a:xfrm>
              <a:off x="2688" y="2160"/>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101" name="Rectangle 38"/>
            <p:cNvSpPr>
              <a:spLocks noChangeArrowheads="1"/>
            </p:cNvSpPr>
            <p:nvPr/>
          </p:nvSpPr>
          <p:spPr bwMode="auto">
            <a:xfrm>
              <a:off x="2688" y="2448"/>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102" name="Rectangle 39"/>
            <p:cNvSpPr>
              <a:spLocks noChangeArrowheads="1"/>
            </p:cNvSpPr>
            <p:nvPr/>
          </p:nvSpPr>
          <p:spPr bwMode="auto">
            <a:xfrm>
              <a:off x="2688" y="2304"/>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103" name="Rectangle 40"/>
            <p:cNvSpPr>
              <a:spLocks noChangeArrowheads="1"/>
            </p:cNvSpPr>
            <p:nvPr/>
          </p:nvSpPr>
          <p:spPr bwMode="auto">
            <a:xfrm>
              <a:off x="2688" y="2592"/>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104" name="Rectangle 41"/>
            <p:cNvSpPr>
              <a:spLocks noChangeArrowheads="1"/>
            </p:cNvSpPr>
            <p:nvPr/>
          </p:nvSpPr>
          <p:spPr bwMode="auto">
            <a:xfrm>
              <a:off x="2688" y="2736"/>
              <a:ext cx="576" cy="144"/>
            </a:xfrm>
            <a:prstGeom prst="rect">
              <a:avLst/>
            </a:prstGeom>
            <a:solidFill>
              <a:srgbClr val="FFFFFF"/>
            </a:solidFill>
            <a:ln w="19050">
              <a:solidFill>
                <a:srgbClr val="000066"/>
              </a:solidFill>
              <a:miter lim="800000"/>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grpSp>
      <p:sp>
        <p:nvSpPr>
          <p:cNvPr id="105" name="Text Box 42"/>
          <p:cNvSpPr txBox="1">
            <a:spLocks noChangeArrowheads="1"/>
          </p:cNvSpPr>
          <p:nvPr/>
        </p:nvSpPr>
        <p:spPr bwMode="auto">
          <a:xfrm>
            <a:off x="4038600" y="2209800"/>
            <a:ext cx="384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lnSpc>
                <a:spcPct val="90000"/>
              </a:lnSpc>
              <a:spcBef>
                <a:spcPct val="30000"/>
              </a:spcBef>
            </a:pPr>
            <a:r>
              <a:rPr lang="en-US" sz="1800" b="1">
                <a:solidFill>
                  <a:srgbClr val="003300"/>
                </a:solidFill>
                <a:latin typeface="Helvetica" charset="0"/>
              </a:rPr>
              <a:t>0:</a:t>
            </a:r>
            <a:endParaRPr lang="en-US" b="1">
              <a:solidFill>
                <a:srgbClr val="003300"/>
              </a:solidFill>
              <a:latin typeface="Helvetica" charset="0"/>
            </a:endParaRPr>
          </a:p>
        </p:txBody>
      </p:sp>
      <p:sp>
        <p:nvSpPr>
          <p:cNvPr id="106" name="Text Box 43"/>
          <p:cNvSpPr txBox="1">
            <a:spLocks noChangeArrowheads="1"/>
          </p:cNvSpPr>
          <p:nvPr/>
        </p:nvSpPr>
        <p:spPr bwMode="auto">
          <a:xfrm>
            <a:off x="4038600" y="2438400"/>
            <a:ext cx="384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lnSpc>
                <a:spcPct val="90000"/>
              </a:lnSpc>
              <a:spcBef>
                <a:spcPct val="30000"/>
              </a:spcBef>
            </a:pPr>
            <a:r>
              <a:rPr lang="en-US" sz="1800" b="1">
                <a:solidFill>
                  <a:srgbClr val="003300"/>
                </a:solidFill>
                <a:latin typeface="Helvetica" charset="0"/>
              </a:rPr>
              <a:t>1:</a:t>
            </a:r>
            <a:endParaRPr lang="en-US" b="1">
              <a:solidFill>
                <a:srgbClr val="003300"/>
              </a:solidFill>
              <a:latin typeface="Helvetica" charset="0"/>
            </a:endParaRPr>
          </a:p>
        </p:txBody>
      </p:sp>
      <p:sp>
        <p:nvSpPr>
          <p:cNvPr id="107" name="Text Box 44"/>
          <p:cNvSpPr txBox="1">
            <a:spLocks noChangeArrowheads="1"/>
          </p:cNvSpPr>
          <p:nvPr/>
        </p:nvSpPr>
        <p:spPr bwMode="auto">
          <a:xfrm>
            <a:off x="3810000" y="4038600"/>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lnSpc>
                <a:spcPct val="90000"/>
              </a:lnSpc>
              <a:spcBef>
                <a:spcPct val="30000"/>
              </a:spcBef>
            </a:pPr>
            <a:r>
              <a:rPr lang="en-US" sz="1800" b="1">
                <a:solidFill>
                  <a:srgbClr val="003300"/>
                </a:solidFill>
                <a:latin typeface="Helvetica" charset="0"/>
              </a:rPr>
              <a:t>P-1:</a:t>
            </a:r>
            <a:endParaRPr lang="en-US" b="1">
              <a:solidFill>
                <a:srgbClr val="003300"/>
              </a:solidFill>
              <a:latin typeface="Helvetica" charset="0"/>
            </a:endParaRPr>
          </a:p>
        </p:txBody>
      </p:sp>
      <p:sp>
        <p:nvSpPr>
          <p:cNvPr id="108" name="Text Box 45"/>
          <p:cNvSpPr txBox="1">
            <a:spLocks noChangeArrowheads="1"/>
          </p:cNvSpPr>
          <p:nvPr/>
        </p:nvSpPr>
        <p:spPr bwMode="auto">
          <a:xfrm>
            <a:off x="3794125" y="1720850"/>
            <a:ext cx="1387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lnSpc>
                <a:spcPct val="90000"/>
              </a:lnSpc>
              <a:spcBef>
                <a:spcPct val="30000"/>
              </a:spcBef>
            </a:pPr>
            <a:r>
              <a:rPr lang="en-US" sz="1800" b="1">
                <a:solidFill>
                  <a:srgbClr val="003300"/>
                </a:solidFill>
                <a:latin typeface="Helvetica" charset="0"/>
              </a:rPr>
              <a:t>Page Table</a:t>
            </a:r>
          </a:p>
        </p:txBody>
      </p:sp>
      <p:sp>
        <p:nvSpPr>
          <p:cNvPr id="109" name="Line 46"/>
          <p:cNvSpPr>
            <a:spLocks noChangeShapeType="1"/>
          </p:cNvSpPr>
          <p:nvPr/>
        </p:nvSpPr>
        <p:spPr bwMode="auto">
          <a:xfrm flipV="1">
            <a:off x="2667000" y="2895600"/>
            <a:ext cx="1676400" cy="228600"/>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wrap="none" lIns="90487" tIns="44450" rIns="90487"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0" name="Oval 47"/>
          <p:cNvSpPr>
            <a:spLocks noChangeArrowheads="1"/>
          </p:cNvSpPr>
          <p:nvPr/>
        </p:nvSpPr>
        <p:spPr bwMode="auto">
          <a:xfrm>
            <a:off x="4552950" y="2771775"/>
            <a:ext cx="152400" cy="152400"/>
          </a:xfrm>
          <a:prstGeom prst="ellipse">
            <a:avLst/>
          </a:prstGeom>
          <a:solidFill>
            <a:srgbClr val="000000"/>
          </a:solidFill>
          <a:ln w="12700">
            <a:solidFill>
              <a:srgbClr val="000066"/>
            </a:solidFill>
            <a:round/>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111" name="Oval 48"/>
          <p:cNvSpPr>
            <a:spLocks noChangeArrowheads="1"/>
          </p:cNvSpPr>
          <p:nvPr/>
        </p:nvSpPr>
        <p:spPr bwMode="auto">
          <a:xfrm>
            <a:off x="4562475" y="3695700"/>
            <a:ext cx="152400" cy="152400"/>
          </a:xfrm>
          <a:prstGeom prst="ellipse">
            <a:avLst/>
          </a:prstGeom>
          <a:solidFill>
            <a:srgbClr val="000000"/>
          </a:solidFill>
          <a:ln w="12700">
            <a:solidFill>
              <a:srgbClr val="000066"/>
            </a:solidFill>
            <a:round/>
            <a:headEnd/>
            <a:tailEnd/>
          </a:ln>
        </p:spPr>
        <p:txBody>
          <a:bodyPr wrap="none" lIns="90487" tIns="44450" rIns="90487" bIns="44450"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112" name="Line 49"/>
          <p:cNvSpPr>
            <a:spLocks noChangeShapeType="1"/>
          </p:cNvSpPr>
          <p:nvPr/>
        </p:nvSpPr>
        <p:spPr bwMode="auto">
          <a:xfrm>
            <a:off x="4638675" y="2857500"/>
            <a:ext cx="2486025" cy="863600"/>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wrap="none" lIns="90487" tIns="44450" rIns="90487"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3" name="Line 50"/>
          <p:cNvSpPr>
            <a:spLocks noChangeShapeType="1"/>
          </p:cNvSpPr>
          <p:nvPr/>
        </p:nvSpPr>
        <p:spPr bwMode="auto">
          <a:xfrm flipV="1">
            <a:off x="4648200" y="2590800"/>
            <a:ext cx="2514600" cy="1143000"/>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wrap="none" lIns="90487" tIns="44450" rIns="90487"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4" name="Line 51"/>
          <p:cNvSpPr>
            <a:spLocks noChangeShapeType="1"/>
          </p:cNvSpPr>
          <p:nvPr/>
        </p:nvSpPr>
        <p:spPr bwMode="auto">
          <a:xfrm flipH="1" flipV="1">
            <a:off x="2667000" y="3429000"/>
            <a:ext cx="1676400" cy="304800"/>
          </a:xfrm>
          <a:prstGeom prst="line">
            <a:avLst/>
          </a:prstGeom>
          <a:noFill/>
          <a:ln w="57150">
            <a:solidFill>
              <a:srgbClr val="000066"/>
            </a:solidFill>
            <a:round/>
            <a:headEnd type="triangle" w="med" len="med"/>
            <a:tailEnd/>
          </a:ln>
          <a:extLst>
            <a:ext uri="{909E8E84-426E-40dd-AFC4-6F175D3DCCD1}">
              <a14:hiddenFill xmlns:a14="http://schemas.microsoft.com/office/drawing/2010/main">
                <a:noFill/>
              </a14:hiddenFill>
            </a:ext>
          </a:extLst>
        </p:spPr>
        <p:txBody>
          <a:bodyPr wrap="none" lIns="90487" tIns="44450" rIns="90487"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15" name="Group 52"/>
          <p:cNvGrpSpPr>
            <a:grpSpLocks/>
          </p:cNvGrpSpPr>
          <p:nvPr/>
        </p:nvGrpSpPr>
        <p:grpSpPr bwMode="auto">
          <a:xfrm>
            <a:off x="4343400" y="3886200"/>
            <a:ext cx="533400" cy="228600"/>
            <a:chOff x="2496" y="2688"/>
            <a:chExt cx="336" cy="144"/>
          </a:xfrm>
        </p:grpSpPr>
        <p:sp>
          <p:nvSpPr>
            <p:cNvPr id="116" name="Line 53"/>
            <p:cNvSpPr>
              <a:spLocks noChangeShapeType="1"/>
            </p:cNvSpPr>
            <p:nvPr/>
          </p:nvSpPr>
          <p:spPr bwMode="auto">
            <a:xfrm flipV="1">
              <a:off x="2496" y="2688"/>
              <a:ext cx="336"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0487" tIns="44450" rIns="90487"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7" name="Line 54"/>
            <p:cNvSpPr>
              <a:spLocks noChangeShapeType="1"/>
            </p:cNvSpPr>
            <p:nvPr/>
          </p:nvSpPr>
          <p:spPr bwMode="auto">
            <a:xfrm flipH="1" flipV="1">
              <a:off x="2496" y="2688"/>
              <a:ext cx="336"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0487" tIns="44450" rIns="90487"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118" name="Group 55"/>
          <p:cNvGrpSpPr>
            <a:grpSpLocks/>
          </p:cNvGrpSpPr>
          <p:nvPr/>
        </p:nvGrpSpPr>
        <p:grpSpPr bwMode="auto">
          <a:xfrm>
            <a:off x="4343400" y="3200400"/>
            <a:ext cx="533400" cy="228600"/>
            <a:chOff x="2496" y="2688"/>
            <a:chExt cx="336" cy="144"/>
          </a:xfrm>
        </p:grpSpPr>
        <p:sp>
          <p:nvSpPr>
            <p:cNvPr id="119" name="Line 56"/>
            <p:cNvSpPr>
              <a:spLocks noChangeShapeType="1"/>
            </p:cNvSpPr>
            <p:nvPr/>
          </p:nvSpPr>
          <p:spPr bwMode="auto">
            <a:xfrm flipV="1">
              <a:off x="2496" y="2688"/>
              <a:ext cx="336"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0487" tIns="44450" rIns="90487"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0" name="Line 57"/>
            <p:cNvSpPr>
              <a:spLocks noChangeShapeType="1"/>
            </p:cNvSpPr>
            <p:nvPr/>
          </p:nvSpPr>
          <p:spPr bwMode="auto">
            <a:xfrm flipH="1" flipV="1">
              <a:off x="2496" y="2688"/>
              <a:ext cx="336" cy="1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0487" tIns="44450" rIns="90487"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121" name="Group 58"/>
          <p:cNvGrpSpPr>
            <a:grpSpLocks/>
          </p:cNvGrpSpPr>
          <p:nvPr/>
        </p:nvGrpSpPr>
        <p:grpSpPr bwMode="auto">
          <a:xfrm>
            <a:off x="5181600" y="4648200"/>
            <a:ext cx="1295400" cy="666750"/>
            <a:chOff x="2592" y="3264"/>
            <a:chExt cx="816" cy="420"/>
          </a:xfrm>
        </p:grpSpPr>
        <p:sp>
          <p:nvSpPr>
            <p:cNvPr id="122" name="Rectangle 59"/>
            <p:cNvSpPr>
              <a:spLocks noChangeArrowheads="1"/>
            </p:cNvSpPr>
            <p:nvPr/>
          </p:nvSpPr>
          <p:spPr bwMode="auto">
            <a:xfrm>
              <a:off x="2592" y="3360"/>
              <a:ext cx="816" cy="240"/>
            </a:xfrm>
            <a:prstGeom prst="rect">
              <a:avLst/>
            </a:prstGeom>
            <a:solidFill>
              <a:srgbClr val="33CCCC"/>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grpSp>
          <p:nvGrpSpPr>
            <p:cNvPr id="123" name="Group 60"/>
            <p:cNvGrpSpPr>
              <a:grpSpLocks/>
            </p:cNvGrpSpPr>
            <p:nvPr/>
          </p:nvGrpSpPr>
          <p:grpSpPr bwMode="auto">
            <a:xfrm>
              <a:off x="2592" y="3264"/>
              <a:ext cx="816" cy="420"/>
              <a:chOff x="2592" y="3264"/>
              <a:chExt cx="816" cy="420"/>
            </a:xfrm>
          </p:grpSpPr>
          <p:sp>
            <p:nvSpPr>
              <p:cNvPr id="124" name="Oval 61"/>
              <p:cNvSpPr>
                <a:spLocks noChangeArrowheads="1"/>
              </p:cNvSpPr>
              <p:nvPr/>
            </p:nvSpPr>
            <p:spPr bwMode="auto">
              <a:xfrm>
                <a:off x="2592" y="3264"/>
                <a:ext cx="816" cy="192"/>
              </a:xfrm>
              <a:prstGeom prst="ellipse">
                <a:avLst/>
              </a:prstGeom>
              <a:solidFill>
                <a:srgbClr val="33CCCC"/>
              </a:solidFill>
              <a:ln w="19050">
                <a:solidFill>
                  <a:srgbClr val="000066"/>
                </a:solidFill>
                <a:round/>
                <a:headEnd/>
                <a:tailEnd/>
              </a:ln>
            </p:spPr>
            <p:txBody>
              <a:bodyPr wrap="none" anchor="ctr"/>
              <a:lstStyle/>
              <a:p>
                <a:pPr marL="0" marR="0" lvl="0" indent="0" algn="ctr" defTabSz="914400" eaLnBrk="0" fontAlgn="auto" latinLnBrk="0" hangingPunct="0">
                  <a:lnSpc>
                    <a:spcPct val="9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000066"/>
                  </a:solidFill>
                  <a:effectLst/>
                  <a:uLnTx/>
                  <a:uFillTx/>
                  <a:latin typeface="Helvetica" charset="0"/>
                </a:endParaRPr>
              </a:p>
            </p:txBody>
          </p:sp>
          <p:sp>
            <p:nvSpPr>
              <p:cNvPr id="125" name="Line 62"/>
              <p:cNvSpPr>
                <a:spLocks noChangeShapeType="1"/>
              </p:cNvSpPr>
              <p:nvPr/>
            </p:nvSpPr>
            <p:spPr bwMode="auto">
              <a:xfrm>
                <a:off x="2592" y="3360"/>
                <a:ext cx="0" cy="24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6" name="Line 63"/>
              <p:cNvSpPr>
                <a:spLocks noChangeShapeType="1"/>
              </p:cNvSpPr>
              <p:nvPr/>
            </p:nvSpPr>
            <p:spPr bwMode="auto">
              <a:xfrm>
                <a:off x="3408" y="3360"/>
                <a:ext cx="0" cy="240"/>
              </a:xfrm>
              <a:prstGeom prst="line">
                <a:avLst/>
              </a:prstGeom>
              <a:noFill/>
              <a:ln w="190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7" name="Freeform 64"/>
              <p:cNvSpPr>
                <a:spLocks/>
              </p:cNvSpPr>
              <p:nvPr/>
            </p:nvSpPr>
            <p:spPr bwMode="auto">
              <a:xfrm>
                <a:off x="2592" y="3600"/>
                <a:ext cx="816" cy="84"/>
              </a:xfrm>
              <a:custGeom>
                <a:avLst/>
                <a:gdLst>
                  <a:gd name="T0" fmla="*/ 0 w 816"/>
                  <a:gd name="T1" fmla="*/ 0 h 84"/>
                  <a:gd name="T2" fmla="*/ 150 w 816"/>
                  <a:gd name="T3" fmla="*/ 60 h 84"/>
                  <a:gd name="T4" fmla="*/ 414 w 816"/>
                  <a:gd name="T5" fmla="*/ 84 h 84"/>
                  <a:gd name="T6" fmla="*/ 678 w 816"/>
                  <a:gd name="T7" fmla="*/ 60 h 84"/>
                  <a:gd name="T8" fmla="*/ 816 w 816"/>
                  <a:gd name="T9" fmla="*/ 0 h 84"/>
                  <a:gd name="T10" fmla="*/ 0 60000 65536"/>
                  <a:gd name="T11" fmla="*/ 0 60000 65536"/>
                  <a:gd name="T12" fmla="*/ 0 60000 65536"/>
                  <a:gd name="T13" fmla="*/ 0 60000 65536"/>
                  <a:gd name="T14" fmla="*/ 0 60000 65536"/>
                  <a:gd name="T15" fmla="*/ 0 w 816"/>
                  <a:gd name="T16" fmla="*/ 0 h 84"/>
                  <a:gd name="T17" fmla="*/ 816 w 816"/>
                  <a:gd name="T18" fmla="*/ 84 h 84"/>
                </a:gdLst>
                <a:ahLst/>
                <a:cxnLst>
                  <a:cxn ang="T10">
                    <a:pos x="T0" y="T1"/>
                  </a:cxn>
                  <a:cxn ang="T11">
                    <a:pos x="T2" y="T3"/>
                  </a:cxn>
                  <a:cxn ang="T12">
                    <a:pos x="T4" y="T5"/>
                  </a:cxn>
                  <a:cxn ang="T13">
                    <a:pos x="T6" y="T7"/>
                  </a:cxn>
                  <a:cxn ang="T14">
                    <a:pos x="T8" y="T9"/>
                  </a:cxn>
                </a:cxnLst>
                <a:rect l="T15" t="T16" r="T17" b="T18"/>
                <a:pathLst>
                  <a:path w="816" h="84">
                    <a:moveTo>
                      <a:pt x="0" y="0"/>
                    </a:moveTo>
                    <a:cubicBezTo>
                      <a:pt x="25" y="10"/>
                      <a:pt x="81" y="46"/>
                      <a:pt x="150" y="60"/>
                    </a:cubicBezTo>
                    <a:cubicBezTo>
                      <a:pt x="219" y="74"/>
                      <a:pt x="326" y="84"/>
                      <a:pt x="414" y="84"/>
                    </a:cubicBezTo>
                    <a:cubicBezTo>
                      <a:pt x="502" y="84"/>
                      <a:pt x="611" y="74"/>
                      <a:pt x="678" y="60"/>
                    </a:cubicBezTo>
                    <a:cubicBezTo>
                      <a:pt x="745" y="46"/>
                      <a:pt x="787" y="12"/>
                      <a:pt x="816" y="0"/>
                    </a:cubicBezTo>
                  </a:path>
                </a:pathLst>
              </a:custGeom>
              <a:solidFill>
                <a:srgbClr val="33CCCC"/>
              </a:solidFill>
              <a:ln w="19050">
                <a:solidFill>
                  <a:srgbClr val="000066"/>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128" name="Text Box 65"/>
          <p:cNvSpPr txBox="1">
            <a:spLocks noChangeArrowheads="1"/>
          </p:cNvSpPr>
          <p:nvPr/>
        </p:nvSpPr>
        <p:spPr bwMode="auto">
          <a:xfrm>
            <a:off x="5486400" y="4953000"/>
            <a:ext cx="663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lnSpc>
                <a:spcPct val="90000"/>
              </a:lnSpc>
              <a:spcBef>
                <a:spcPct val="30000"/>
              </a:spcBef>
            </a:pPr>
            <a:r>
              <a:rPr lang="en-US" sz="1800" b="1">
                <a:solidFill>
                  <a:srgbClr val="003300"/>
                </a:solidFill>
                <a:latin typeface="Helvetica" charset="0"/>
              </a:rPr>
              <a:t>Disk</a:t>
            </a:r>
          </a:p>
        </p:txBody>
      </p:sp>
      <p:sp>
        <p:nvSpPr>
          <p:cNvPr id="129" name="Freeform 66"/>
          <p:cNvSpPr>
            <a:spLocks/>
          </p:cNvSpPr>
          <p:nvPr/>
        </p:nvSpPr>
        <p:spPr bwMode="auto">
          <a:xfrm>
            <a:off x="4619625" y="3324225"/>
            <a:ext cx="1296988" cy="1323975"/>
          </a:xfrm>
          <a:custGeom>
            <a:avLst/>
            <a:gdLst>
              <a:gd name="T0" fmla="*/ 0 w 817"/>
              <a:gd name="T1" fmla="*/ 0 h 834"/>
              <a:gd name="T2" fmla="*/ 2147483647 w 817"/>
              <a:gd name="T3" fmla="*/ 2147483647 h 834"/>
              <a:gd name="T4" fmla="*/ 2147483647 w 817"/>
              <a:gd name="T5" fmla="*/ 2147483647 h 834"/>
              <a:gd name="T6" fmla="*/ 2147483647 w 817"/>
              <a:gd name="T7" fmla="*/ 2147483647 h 834"/>
              <a:gd name="T8" fmla="*/ 2147483647 w 817"/>
              <a:gd name="T9" fmla="*/ 2147483647 h 834"/>
              <a:gd name="T10" fmla="*/ 0 60000 65536"/>
              <a:gd name="T11" fmla="*/ 0 60000 65536"/>
              <a:gd name="T12" fmla="*/ 0 60000 65536"/>
              <a:gd name="T13" fmla="*/ 0 60000 65536"/>
              <a:gd name="T14" fmla="*/ 0 60000 65536"/>
              <a:gd name="T15" fmla="*/ 0 w 817"/>
              <a:gd name="T16" fmla="*/ 0 h 834"/>
              <a:gd name="T17" fmla="*/ 817 w 817"/>
              <a:gd name="T18" fmla="*/ 834 h 834"/>
            </a:gdLst>
            <a:ahLst/>
            <a:cxnLst>
              <a:cxn ang="T10">
                <a:pos x="T0" y="T1"/>
              </a:cxn>
              <a:cxn ang="T11">
                <a:pos x="T2" y="T3"/>
              </a:cxn>
              <a:cxn ang="T12">
                <a:pos x="T4" y="T5"/>
              </a:cxn>
              <a:cxn ang="T13">
                <a:pos x="T6" y="T7"/>
              </a:cxn>
              <a:cxn ang="T14">
                <a:pos x="T8" y="T9"/>
              </a:cxn>
            </a:cxnLst>
            <a:rect l="T15" t="T16" r="T17" b="T18"/>
            <a:pathLst>
              <a:path w="817" h="834">
                <a:moveTo>
                  <a:pt x="0" y="0"/>
                </a:moveTo>
                <a:cubicBezTo>
                  <a:pt x="58" y="7"/>
                  <a:pt x="243" y="9"/>
                  <a:pt x="348" y="42"/>
                </a:cubicBezTo>
                <a:cubicBezTo>
                  <a:pt x="453" y="75"/>
                  <a:pt x="557" y="121"/>
                  <a:pt x="630" y="198"/>
                </a:cubicBezTo>
                <a:cubicBezTo>
                  <a:pt x="703" y="275"/>
                  <a:pt x="755" y="398"/>
                  <a:pt x="786" y="504"/>
                </a:cubicBezTo>
                <a:cubicBezTo>
                  <a:pt x="817" y="610"/>
                  <a:pt x="810" y="765"/>
                  <a:pt x="816" y="834"/>
                </a:cubicBezTo>
              </a:path>
            </a:pathLst>
          </a:custGeom>
          <a:noFill/>
          <a:ln w="38100" cap="rnd">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lIns="90487" tIns="44450" rIns="90487"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0" name="Freeform 67"/>
          <p:cNvSpPr>
            <a:spLocks/>
          </p:cNvSpPr>
          <p:nvPr/>
        </p:nvSpPr>
        <p:spPr bwMode="auto">
          <a:xfrm>
            <a:off x="4610100" y="4000500"/>
            <a:ext cx="1104900" cy="647700"/>
          </a:xfrm>
          <a:custGeom>
            <a:avLst/>
            <a:gdLst>
              <a:gd name="T0" fmla="*/ 0 w 817"/>
              <a:gd name="T1" fmla="*/ 0 h 834"/>
              <a:gd name="T2" fmla="*/ 2147483647 w 817"/>
              <a:gd name="T3" fmla="*/ 2147483647 h 834"/>
              <a:gd name="T4" fmla="*/ 2147483647 w 817"/>
              <a:gd name="T5" fmla="*/ 2147483647 h 834"/>
              <a:gd name="T6" fmla="*/ 2147483647 w 817"/>
              <a:gd name="T7" fmla="*/ 2147483647 h 834"/>
              <a:gd name="T8" fmla="*/ 2147483647 w 817"/>
              <a:gd name="T9" fmla="*/ 2147483647 h 834"/>
              <a:gd name="T10" fmla="*/ 0 60000 65536"/>
              <a:gd name="T11" fmla="*/ 0 60000 65536"/>
              <a:gd name="T12" fmla="*/ 0 60000 65536"/>
              <a:gd name="T13" fmla="*/ 0 60000 65536"/>
              <a:gd name="T14" fmla="*/ 0 60000 65536"/>
              <a:gd name="T15" fmla="*/ 0 w 817"/>
              <a:gd name="T16" fmla="*/ 0 h 834"/>
              <a:gd name="T17" fmla="*/ 817 w 817"/>
              <a:gd name="T18" fmla="*/ 834 h 834"/>
            </a:gdLst>
            <a:ahLst/>
            <a:cxnLst>
              <a:cxn ang="T10">
                <a:pos x="T0" y="T1"/>
              </a:cxn>
              <a:cxn ang="T11">
                <a:pos x="T2" y="T3"/>
              </a:cxn>
              <a:cxn ang="T12">
                <a:pos x="T4" y="T5"/>
              </a:cxn>
              <a:cxn ang="T13">
                <a:pos x="T6" y="T7"/>
              </a:cxn>
              <a:cxn ang="T14">
                <a:pos x="T8" y="T9"/>
              </a:cxn>
            </a:cxnLst>
            <a:rect l="T15" t="T16" r="T17" b="T18"/>
            <a:pathLst>
              <a:path w="817" h="834">
                <a:moveTo>
                  <a:pt x="0" y="0"/>
                </a:moveTo>
                <a:cubicBezTo>
                  <a:pt x="58" y="7"/>
                  <a:pt x="243" y="9"/>
                  <a:pt x="348" y="42"/>
                </a:cubicBezTo>
                <a:cubicBezTo>
                  <a:pt x="453" y="75"/>
                  <a:pt x="557" y="121"/>
                  <a:pt x="630" y="198"/>
                </a:cubicBezTo>
                <a:cubicBezTo>
                  <a:pt x="703" y="275"/>
                  <a:pt x="755" y="398"/>
                  <a:pt x="786" y="504"/>
                </a:cubicBezTo>
                <a:cubicBezTo>
                  <a:pt x="817" y="610"/>
                  <a:pt x="810" y="765"/>
                  <a:pt x="816" y="834"/>
                </a:cubicBezTo>
              </a:path>
            </a:pathLst>
          </a:custGeom>
          <a:noFill/>
          <a:ln w="38100" cap="rnd">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lIns="90487" tIns="44450" rIns="90487"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1" name="Text Box 68"/>
          <p:cNvSpPr txBox="1">
            <a:spLocks noChangeArrowheads="1"/>
          </p:cNvSpPr>
          <p:nvPr/>
        </p:nvSpPr>
        <p:spPr bwMode="auto">
          <a:xfrm>
            <a:off x="2286000" y="1981200"/>
            <a:ext cx="13493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lnSpc>
                <a:spcPct val="80000"/>
              </a:lnSpc>
            </a:pPr>
            <a:r>
              <a:rPr lang="en-US" sz="1800" b="1" i="1">
                <a:solidFill>
                  <a:srgbClr val="003300"/>
                </a:solidFill>
                <a:latin typeface="Helvetica" charset="0"/>
              </a:rPr>
              <a:t>Virtual</a:t>
            </a:r>
          </a:p>
          <a:p>
            <a:pPr algn="ctr" defTabSz="914400">
              <a:lnSpc>
                <a:spcPct val="80000"/>
              </a:lnSpc>
            </a:pPr>
            <a:r>
              <a:rPr lang="en-US" sz="1800" b="1" i="1">
                <a:solidFill>
                  <a:srgbClr val="003300"/>
                </a:solidFill>
                <a:latin typeface="Helvetica" charset="0"/>
              </a:rPr>
              <a:t>Addresses</a:t>
            </a:r>
            <a:endParaRPr lang="en-US" b="1">
              <a:solidFill>
                <a:srgbClr val="003300"/>
              </a:solidFill>
              <a:latin typeface="Helvetica" charset="0"/>
            </a:endParaRPr>
          </a:p>
        </p:txBody>
      </p:sp>
      <p:sp>
        <p:nvSpPr>
          <p:cNvPr id="132" name="Text Box 69"/>
          <p:cNvSpPr txBox="1">
            <a:spLocks noChangeArrowheads="1"/>
          </p:cNvSpPr>
          <p:nvPr/>
        </p:nvSpPr>
        <p:spPr bwMode="auto">
          <a:xfrm>
            <a:off x="5181600" y="2057400"/>
            <a:ext cx="13493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lnSpc>
                <a:spcPct val="80000"/>
              </a:lnSpc>
            </a:pPr>
            <a:r>
              <a:rPr lang="en-US" sz="1800" b="1" i="1">
                <a:solidFill>
                  <a:srgbClr val="003300"/>
                </a:solidFill>
                <a:latin typeface="Helvetica" charset="0"/>
              </a:rPr>
              <a:t>Physical</a:t>
            </a:r>
          </a:p>
          <a:p>
            <a:pPr algn="ctr" defTabSz="914400">
              <a:lnSpc>
                <a:spcPct val="80000"/>
              </a:lnSpc>
            </a:pPr>
            <a:r>
              <a:rPr lang="en-US" sz="1800" b="1" i="1">
                <a:solidFill>
                  <a:srgbClr val="003300"/>
                </a:solidFill>
                <a:latin typeface="Helvetica" charset="0"/>
              </a:rPr>
              <a:t>Addresses</a:t>
            </a:r>
            <a:endParaRPr lang="en-US" b="1">
              <a:solidFill>
                <a:srgbClr val="003300"/>
              </a:solidFill>
              <a:latin typeface="Helvetica" charset="0"/>
            </a:endParaRPr>
          </a:p>
        </p:txBody>
      </p:sp>
      <p:sp>
        <p:nvSpPr>
          <p:cNvPr id="133" name="TextBox 132"/>
          <p:cNvSpPr txBox="1"/>
          <p:nvPr/>
        </p:nvSpPr>
        <p:spPr>
          <a:xfrm>
            <a:off x="6553200" y="5715000"/>
            <a:ext cx="1347845" cy="338554"/>
          </a:xfrm>
          <a:prstGeom prst="rect">
            <a:avLst/>
          </a:prstGeom>
          <a:noFill/>
        </p:spPr>
        <p:txBody>
          <a:bodyPr wrap="none" rtlCol="0">
            <a:spAutoFit/>
          </a:bodyPr>
          <a:lstStyle/>
          <a:p>
            <a:r>
              <a:rPr lang="en-US" sz="1600" dirty="0" smtClean="0"/>
              <a:t>CMU 15-213</a:t>
            </a:r>
            <a:endParaRPr lang="en-US" sz="1600" dirty="0"/>
          </a:p>
        </p:txBody>
      </p:sp>
      <p:sp>
        <p:nvSpPr>
          <p:cNvPr id="134" name="Rectangle 133"/>
          <p:cNvSpPr/>
          <p:nvPr/>
        </p:nvSpPr>
        <p:spPr>
          <a:xfrm>
            <a:off x="152400" y="5152072"/>
            <a:ext cx="5334000" cy="1477328"/>
          </a:xfrm>
          <a:prstGeom prst="rect">
            <a:avLst/>
          </a:prstGeom>
        </p:spPr>
        <p:txBody>
          <a:bodyPr wrap="square">
            <a:spAutoFit/>
          </a:bodyPr>
          <a:lstStyle/>
          <a:p>
            <a:r>
              <a:rPr lang="en-US" sz="1800" dirty="0" smtClean="0"/>
              <a:t>VMs (or segments) are storage objects described by maps.   </a:t>
            </a:r>
            <a:r>
              <a:rPr lang="en-US" sz="1800" dirty="0"/>
              <a:t>A </a:t>
            </a:r>
            <a:r>
              <a:rPr lang="en-US" sz="1800" b="1" dirty="0">
                <a:solidFill>
                  <a:srgbClr val="651222"/>
                </a:solidFill>
              </a:rPr>
              <a:t>page table</a:t>
            </a:r>
            <a:r>
              <a:rPr lang="en-US" sz="1800" dirty="0"/>
              <a:t> is just a block map of one or more </a:t>
            </a:r>
            <a:r>
              <a:rPr lang="en-US" sz="1800" dirty="0" smtClean="0"/>
              <a:t>VM segments </a:t>
            </a:r>
            <a:r>
              <a:rPr lang="en-US" sz="1800" dirty="0"/>
              <a:t>in memory.  The hardware hides the indirection from the </a:t>
            </a:r>
            <a:r>
              <a:rPr lang="en-US" sz="1800" dirty="0" smtClean="0"/>
              <a:t>threads that are executing </a:t>
            </a:r>
            <a:r>
              <a:rPr lang="en-US" sz="1800" dirty="0"/>
              <a:t>within </a:t>
            </a:r>
            <a:r>
              <a:rPr lang="en-US" sz="1800" dirty="0" smtClean="0"/>
              <a:t>that VM.  </a:t>
            </a:r>
            <a:endParaRPr lang="en-US" sz="1800" dirty="0"/>
          </a:p>
        </p:txBody>
      </p:sp>
    </p:spTree>
    <p:extLst>
      <p:ext uri="{BB962C8B-B14F-4D97-AF65-F5344CB8AC3E}">
        <p14:creationId xmlns:p14="http://schemas.microsoft.com/office/powerpoint/2010/main" val="362350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p:txBody>
          <a:bodyPr/>
          <a:lstStyle/>
          <a:p>
            <a:r>
              <a:rPr lang="en-US" dirty="0">
                <a:latin typeface="Arial" charset="0"/>
                <a:ea typeface="ＭＳ Ｐゴシック" charset="0"/>
              </a:rPr>
              <a:t>Cartoon v</a:t>
            </a:r>
            <a:r>
              <a:rPr lang="en-US" dirty="0" smtClean="0">
                <a:latin typeface="Arial" charset="0"/>
                <a:ea typeface="ＭＳ Ｐゴシック" charset="0"/>
              </a:rPr>
              <a:t>iew of a page table</a:t>
            </a:r>
            <a:endParaRPr lang="en-US" dirty="0">
              <a:latin typeface="Arial" charset="0"/>
              <a:ea typeface="ＭＳ Ｐゴシック" charset="0"/>
            </a:endParaRPr>
          </a:p>
        </p:txBody>
      </p:sp>
      <p:sp>
        <p:nvSpPr>
          <p:cNvPr id="50178" name="AutoShape 3"/>
          <p:cNvSpPr>
            <a:spLocks noChangeArrowheads="1"/>
          </p:cNvSpPr>
          <p:nvPr/>
        </p:nvSpPr>
        <p:spPr bwMode="auto">
          <a:xfrm>
            <a:off x="1033463" y="2028825"/>
            <a:ext cx="565150" cy="16510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79" name="AutoShape 4"/>
          <p:cNvSpPr>
            <a:spLocks noChangeArrowheads="1"/>
          </p:cNvSpPr>
          <p:nvPr/>
        </p:nvSpPr>
        <p:spPr bwMode="auto">
          <a:xfrm>
            <a:off x="1033463" y="2193925"/>
            <a:ext cx="565150" cy="157163"/>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80" name="AutoShape 5"/>
          <p:cNvSpPr>
            <a:spLocks noChangeArrowheads="1"/>
          </p:cNvSpPr>
          <p:nvPr/>
        </p:nvSpPr>
        <p:spPr bwMode="auto">
          <a:xfrm>
            <a:off x="1033463" y="2351088"/>
            <a:ext cx="565150" cy="16510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81" name="AutoShape 6"/>
          <p:cNvSpPr>
            <a:spLocks noChangeArrowheads="1"/>
          </p:cNvSpPr>
          <p:nvPr/>
        </p:nvSpPr>
        <p:spPr bwMode="auto">
          <a:xfrm>
            <a:off x="1033463" y="2516188"/>
            <a:ext cx="565150" cy="16510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82" name="AutoShape 7"/>
          <p:cNvSpPr>
            <a:spLocks noChangeArrowheads="1"/>
          </p:cNvSpPr>
          <p:nvPr/>
        </p:nvSpPr>
        <p:spPr bwMode="auto">
          <a:xfrm>
            <a:off x="1033463" y="2659063"/>
            <a:ext cx="565150" cy="16510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83" name="AutoShape 8"/>
          <p:cNvSpPr>
            <a:spLocks noChangeArrowheads="1"/>
          </p:cNvSpPr>
          <p:nvPr/>
        </p:nvSpPr>
        <p:spPr bwMode="auto">
          <a:xfrm>
            <a:off x="1033463" y="2824163"/>
            <a:ext cx="565150" cy="16510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84" name="AutoShape 9"/>
          <p:cNvSpPr>
            <a:spLocks noChangeArrowheads="1"/>
          </p:cNvSpPr>
          <p:nvPr/>
        </p:nvSpPr>
        <p:spPr bwMode="auto">
          <a:xfrm>
            <a:off x="1033463" y="2989263"/>
            <a:ext cx="565150" cy="16510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85" name="AutoShape 10"/>
          <p:cNvSpPr>
            <a:spLocks noChangeArrowheads="1"/>
          </p:cNvSpPr>
          <p:nvPr/>
        </p:nvSpPr>
        <p:spPr bwMode="auto">
          <a:xfrm>
            <a:off x="1033463" y="3154363"/>
            <a:ext cx="565150" cy="16510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86" name="AutoShape 11"/>
          <p:cNvSpPr>
            <a:spLocks noChangeArrowheads="1"/>
          </p:cNvSpPr>
          <p:nvPr/>
        </p:nvSpPr>
        <p:spPr bwMode="auto">
          <a:xfrm>
            <a:off x="1033463" y="3319463"/>
            <a:ext cx="565150" cy="157162"/>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87" name="AutoShape 12"/>
          <p:cNvSpPr>
            <a:spLocks noChangeArrowheads="1"/>
          </p:cNvSpPr>
          <p:nvPr/>
        </p:nvSpPr>
        <p:spPr bwMode="auto">
          <a:xfrm>
            <a:off x="1033463" y="3476625"/>
            <a:ext cx="565150" cy="16510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88" name="AutoShape 13"/>
          <p:cNvSpPr>
            <a:spLocks noChangeArrowheads="1"/>
          </p:cNvSpPr>
          <p:nvPr/>
        </p:nvSpPr>
        <p:spPr bwMode="auto">
          <a:xfrm>
            <a:off x="1033463" y="3641725"/>
            <a:ext cx="565150" cy="16510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89" name="Text Box 14"/>
          <p:cNvSpPr txBox="1">
            <a:spLocks noChangeArrowheads="1"/>
          </p:cNvSpPr>
          <p:nvPr/>
        </p:nvSpPr>
        <p:spPr bwMode="auto">
          <a:xfrm>
            <a:off x="1036638" y="1966913"/>
            <a:ext cx="576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200">
                <a:solidFill>
                  <a:srgbClr val="000000"/>
                </a:solidFill>
                <a:cs typeface="Arial" charset="0"/>
              </a:rPr>
              <a:t>PFN 0</a:t>
            </a:r>
          </a:p>
        </p:txBody>
      </p:sp>
      <p:sp>
        <p:nvSpPr>
          <p:cNvPr id="50190" name="Text Box 15"/>
          <p:cNvSpPr txBox="1">
            <a:spLocks noChangeArrowheads="1"/>
          </p:cNvSpPr>
          <p:nvPr/>
        </p:nvSpPr>
        <p:spPr bwMode="auto">
          <a:xfrm>
            <a:off x="1038225" y="2135188"/>
            <a:ext cx="576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200">
                <a:solidFill>
                  <a:srgbClr val="000000"/>
                </a:solidFill>
                <a:cs typeface="Arial" charset="0"/>
              </a:rPr>
              <a:t>PFN 1</a:t>
            </a:r>
          </a:p>
        </p:txBody>
      </p:sp>
      <p:sp>
        <p:nvSpPr>
          <p:cNvPr id="50191" name="Text Box 16"/>
          <p:cNvSpPr txBox="1">
            <a:spLocks noChangeArrowheads="1"/>
          </p:cNvSpPr>
          <p:nvPr/>
        </p:nvSpPr>
        <p:spPr bwMode="auto">
          <a:xfrm>
            <a:off x="1038225" y="3244850"/>
            <a:ext cx="542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200">
                <a:solidFill>
                  <a:srgbClr val="000000"/>
                </a:solidFill>
                <a:cs typeface="Arial" charset="0"/>
              </a:rPr>
              <a:t>PFN i</a:t>
            </a:r>
          </a:p>
        </p:txBody>
      </p:sp>
      <p:cxnSp>
        <p:nvCxnSpPr>
          <p:cNvPr id="50192" name="AutoShape 17"/>
          <p:cNvCxnSpPr>
            <a:cxnSpLocks noChangeShapeType="1"/>
          </p:cNvCxnSpPr>
          <p:nvPr/>
        </p:nvCxnSpPr>
        <p:spPr bwMode="auto">
          <a:xfrm flipV="1">
            <a:off x="1598613" y="2100263"/>
            <a:ext cx="2684462" cy="63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0193" name="AutoShape 18"/>
          <p:cNvCxnSpPr>
            <a:cxnSpLocks noChangeShapeType="1"/>
          </p:cNvCxnSpPr>
          <p:nvPr/>
        </p:nvCxnSpPr>
        <p:spPr bwMode="auto">
          <a:xfrm flipV="1">
            <a:off x="1592263" y="2260600"/>
            <a:ext cx="2684462" cy="63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0194" name="AutoShape 19"/>
          <p:cNvSpPr>
            <a:spLocks noChangeArrowheads="1"/>
          </p:cNvSpPr>
          <p:nvPr/>
        </p:nvSpPr>
        <p:spPr bwMode="auto">
          <a:xfrm>
            <a:off x="1525588" y="4556125"/>
            <a:ext cx="946150" cy="276225"/>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95" name="AutoShape 20"/>
          <p:cNvSpPr>
            <a:spLocks noChangeArrowheads="1"/>
          </p:cNvSpPr>
          <p:nvPr/>
        </p:nvSpPr>
        <p:spPr bwMode="auto">
          <a:xfrm>
            <a:off x="2463800" y="4557713"/>
            <a:ext cx="946150" cy="276225"/>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196" name="Rectangle 21"/>
          <p:cNvSpPr>
            <a:spLocks noChangeArrowheads="1"/>
          </p:cNvSpPr>
          <p:nvPr/>
        </p:nvSpPr>
        <p:spPr bwMode="auto">
          <a:xfrm>
            <a:off x="1588772" y="4508990"/>
            <a:ext cx="824545" cy="29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0" anchor="ctr">
            <a:spAutoFit/>
          </a:bodyPr>
          <a:lstStyle/>
          <a:p>
            <a:pPr algn="ctr" defTabSz="914400"/>
            <a:r>
              <a:rPr lang="en-US" sz="1600" dirty="0" smtClean="0">
                <a:solidFill>
                  <a:srgbClr val="000000"/>
                </a:solidFill>
                <a:cs typeface="Arial" charset="0"/>
              </a:rPr>
              <a:t>VPN #</a:t>
            </a:r>
            <a:r>
              <a:rPr lang="en-US" sz="1600" dirty="0" err="1">
                <a:solidFill>
                  <a:srgbClr val="000000"/>
                </a:solidFill>
                <a:cs typeface="Arial" charset="0"/>
              </a:rPr>
              <a:t>i</a:t>
            </a:r>
            <a:endParaRPr lang="en-US" sz="1200" dirty="0">
              <a:solidFill>
                <a:srgbClr val="000000"/>
              </a:solidFill>
              <a:cs typeface="Arial" charset="0"/>
            </a:endParaRPr>
          </a:p>
        </p:txBody>
      </p:sp>
      <p:sp>
        <p:nvSpPr>
          <p:cNvPr id="50197" name="Rectangle 22"/>
          <p:cNvSpPr>
            <a:spLocks noChangeArrowheads="1"/>
          </p:cNvSpPr>
          <p:nvPr/>
        </p:nvSpPr>
        <p:spPr bwMode="auto">
          <a:xfrm>
            <a:off x="2593975" y="4516438"/>
            <a:ext cx="6270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0" anchor="ctr">
            <a:spAutoFit/>
          </a:bodyPr>
          <a:lstStyle/>
          <a:p>
            <a:pPr algn="ctr" defTabSz="914400"/>
            <a:r>
              <a:rPr lang="en-US" sz="1600">
                <a:solidFill>
                  <a:srgbClr val="000000"/>
                </a:solidFill>
                <a:cs typeface="Arial" charset="0"/>
              </a:rPr>
              <a:t>offset</a:t>
            </a:r>
            <a:endParaRPr lang="en-US" sz="1200">
              <a:solidFill>
                <a:srgbClr val="000000"/>
              </a:solidFill>
              <a:cs typeface="Arial" charset="0"/>
            </a:endParaRPr>
          </a:p>
        </p:txBody>
      </p:sp>
      <p:sp>
        <p:nvSpPr>
          <p:cNvPr id="50198" name="Rectangle 23"/>
          <p:cNvSpPr>
            <a:spLocks noChangeArrowheads="1"/>
          </p:cNvSpPr>
          <p:nvPr/>
        </p:nvSpPr>
        <p:spPr bwMode="auto">
          <a:xfrm>
            <a:off x="1441450" y="4868863"/>
            <a:ext cx="20383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0" anchor="ctr">
            <a:spAutoFit/>
          </a:bodyPr>
          <a:lstStyle/>
          <a:p>
            <a:pPr algn="ctr" defTabSz="914400"/>
            <a:r>
              <a:rPr lang="en-US" sz="1800" b="1" dirty="0">
                <a:solidFill>
                  <a:srgbClr val="000000"/>
                </a:solidFill>
                <a:cs typeface="Arial" charset="0"/>
              </a:rPr>
              <a:t>user virtual address</a:t>
            </a:r>
          </a:p>
        </p:txBody>
      </p:sp>
      <p:cxnSp>
        <p:nvCxnSpPr>
          <p:cNvPr id="50199" name="AutoShape 24"/>
          <p:cNvCxnSpPr>
            <a:cxnSpLocks noChangeShapeType="1"/>
            <a:stCxn id="50196" idx="0"/>
            <a:endCxn id="50191" idx="1"/>
          </p:cNvCxnSpPr>
          <p:nvPr/>
        </p:nvCxnSpPr>
        <p:spPr bwMode="auto">
          <a:xfrm rot="16200000" flipV="1">
            <a:off x="956225" y="3464170"/>
            <a:ext cx="1126821" cy="962820"/>
          </a:xfrm>
          <a:prstGeom prst="curvedConnector4">
            <a:avLst>
              <a:gd name="adj1" fmla="val 43907"/>
              <a:gd name="adj2" fmla="val 12374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0200" name="Rectangle 25"/>
          <p:cNvSpPr>
            <a:spLocks noChangeArrowheads="1"/>
          </p:cNvSpPr>
          <p:nvPr/>
        </p:nvSpPr>
        <p:spPr bwMode="auto">
          <a:xfrm>
            <a:off x="2570163" y="3600450"/>
            <a:ext cx="674687"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0" anchor="ctr">
            <a:spAutoFit/>
          </a:bodyPr>
          <a:lstStyle/>
          <a:p>
            <a:pPr algn="ctr" defTabSz="914400">
              <a:lnSpc>
                <a:spcPct val="70000"/>
              </a:lnSpc>
            </a:pPr>
            <a:r>
              <a:rPr lang="en-US" sz="1600">
                <a:solidFill>
                  <a:srgbClr val="000000"/>
                </a:solidFill>
                <a:cs typeface="Arial" charset="0"/>
              </a:rPr>
              <a:t>PFN i</a:t>
            </a:r>
          </a:p>
          <a:p>
            <a:pPr algn="ctr" defTabSz="914400">
              <a:lnSpc>
                <a:spcPct val="70000"/>
              </a:lnSpc>
            </a:pPr>
            <a:r>
              <a:rPr lang="en-US" sz="1600">
                <a:solidFill>
                  <a:srgbClr val="000000"/>
                </a:solidFill>
                <a:cs typeface="Arial" charset="0"/>
              </a:rPr>
              <a:t>+</a:t>
            </a:r>
          </a:p>
          <a:p>
            <a:pPr algn="ctr" defTabSz="914400">
              <a:lnSpc>
                <a:spcPct val="70000"/>
              </a:lnSpc>
            </a:pPr>
            <a:r>
              <a:rPr lang="en-US" sz="1600">
                <a:solidFill>
                  <a:srgbClr val="000000"/>
                </a:solidFill>
                <a:cs typeface="Arial" charset="0"/>
              </a:rPr>
              <a:t>offset</a:t>
            </a:r>
          </a:p>
        </p:txBody>
      </p:sp>
      <p:cxnSp>
        <p:nvCxnSpPr>
          <p:cNvPr id="50201" name="AutoShape 26"/>
          <p:cNvCxnSpPr>
            <a:cxnSpLocks noChangeShapeType="1"/>
            <a:stCxn id="50197" idx="0"/>
            <a:endCxn id="50200" idx="2"/>
          </p:cNvCxnSpPr>
          <p:nvPr/>
        </p:nvCxnSpPr>
        <p:spPr bwMode="auto">
          <a:xfrm rot="-5400000">
            <a:off x="2730500" y="4338638"/>
            <a:ext cx="3556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0202" name="AutoShape 27"/>
          <p:cNvCxnSpPr>
            <a:cxnSpLocks noChangeShapeType="1"/>
            <a:stCxn id="50191" idx="3"/>
            <a:endCxn id="50200" idx="1"/>
          </p:cNvCxnSpPr>
          <p:nvPr/>
        </p:nvCxnSpPr>
        <p:spPr bwMode="auto">
          <a:xfrm>
            <a:off x="1581150" y="3382963"/>
            <a:ext cx="989013" cy="498475"/>
          </a:xfrm>
          <a:prstGeom prst="curvedConnector3">
            <a:avLst>
              <a:gd name="adj1" fmla="val 4992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0203" name="AutoShape 28"/>
          <p:cNvCxnSpPr>
            <a:cxnSpLocks noChangeShapeType="1"/>
            <a:stCxn id="50200" idx="3"/>
            <a:endCxn id="50233" idx="1"/>
          </p:cNvCxnSpPr>
          <p:nvPr/>
        </p:nvCxnSpPr>
        <p:spPr bwMode="auto">
          <a:xfrm flipV="1">
            <a:off x="3244850" y="3563938"/>
            <a:ext cx="1077913" cy="317500"/>
          </a:xfrm>
          <a:prstGeom prst="curvedConnector3">
            <a:avLst>
              <a:gd name="adj1" fmla="val 49926"/>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0204" name="Oval 29"/>
          <p:cNvSpPr>
            <a:spLocks noChangeArrowheads="1"/>
          </p:cNvSpPr>
          <p:nvPr/>
        </p:nvSpPr>
        <p:spPr bwMode="auto">
          <a:xfrm>
            <a:off x="1933575" y="2400300"/>
            <a:ext cx="74613" cy="74613"/>
          </a:xfrm>
          <a:prstGeom prst="ellipse">
            <a:avLst/>
          </a:prstGeom>
          <a:solidFill>
            <a:srgbClr val="000000"/>
          </a:solidFill>
          <a:ln w="9525">
            <a:solidFill>
              <a:srgbClr val="000000"/>
            </a:solidFill>
            <a:round/>
            <a:headEnd/>
            <a:tailEnd/>
          </a:ln>
        </p:spPr>
        <p:txBody>
          <a:bodyPr wrap="none" lIns="92075" tIns="46038" rIns="92075" bIns="0" anchor="ctr"/>
          <a:lstStyle/>
          <a:p>
            <a:pPr defTabSz="914400"/>
            <a:endParaRPr lang="en-US" sz="1800">
              <a:solidFill>
                <a:srgbClr val="000000"/>
              </a:solidFill>
              <a:cs typeface="Arial" charset="0"/>
            </a:endParaRPr>
          </a:p>
        </p:txBody>
      </p:sp>
      <p:sp>
        <p:nvSpPr>
          <p:cNvPr id="50205" name="Oval 30"/>
          <p:cNvSpPr>
            <a:spLocks noChangeArrowheads="1"/>
          </p:cNvSpPr>
          <p:nvPr/>
        </p:nvSpPr>
        <p:spPr bwMode="auto">
          <a:xfrm>
            <a:off x="1933575" y="2574925"/>
            <a:ext cx="74613" cy="74613"/>
          </a:xfrm>
          <a:prstGeom prst="ellipse">
            <a:avLst/>
          </a:prstGeom>
          <a:solidFill>
            <a:srgbClr val="000000"/>
          </a:solidFill>
          <a:ln w="9525">
            <a:solidFill>
              <a:srgbClr val="000000"/>
            </a:solidFill>
            <a:round/>
            <a:headEnd/>
            <a:tailEnd/>
          </a:ln>
        </p:spPr>
        <p:txBody>
          <a:bodyPr wrap="none" lIns="92075" tIns="46038" rIns="92075" bIns="0" anchor="ctr"/>
          <a:lstStyle/>
          <a:p>
            <a:pPr defTabSz="914400"/>
            <a:endParaRPr lang="en-US" sz="1800">
              <a:solidFill>
                <a:srgbClr val="000000"/>
              </a:solidFill>
              <a:cs typeface="Arial" charset="0"/>
            </a:endParaRPr>
          </a:p>
        </p:txBody>
      </p:sp>
      <p:sp>
        <p:nvSpPr>
          <p:cNvPr id="50206" name="Oval 31"/>
          <p:cNvSpPr>
            <a:spLocks noChangeArrowheads="1"/>
          </p:cNvSpPr>
          <p:nvPr/>
        </p:nvSpPr>
        <p:spPr bwMode="auto">
          <a:xfrm>
            <a:off x="1933575" y="2751138"/>
            <a:ext cx="74613" cy="74612"/>
          </a:xfrm>
          <a:prstGeom prst="ellipse">
            <a:avLst/>
          </a:prstGeom>
          <a:solidFill>
            <a:srgbClr val="000000"/>
          </a:solidFill>
          <a:ln w="9525">
            <a:solidFill>
              <a:srgbClr val="000000"/>
            </a:solidFill>
            <a:round/>
            <a:headEnd/>
            <a:tailEnd/>
          </a:ln>
        </p:spPr>
        <p:txBody>
          <a:bodyPr wrap="none" lIns="92075" tIns="46038" rIns="92075" bIns="0" anchor="ctr"/>
          <a:lstStyle/>
          <a:p>
            <a:pPr defTabSz="914400"/>
            <a:endParaRPr lang="en-US" sz="1800">
              <a:solidFill>
                <a:srgbClr val="000000"/>
              </a:solidFill>
              <a:cs typeface="Arial" charset="0"/>
            </a:endParaRPr>
          </a:p>
        </p:txBody>
      </p:sp>
      <p:sp>
        <p:nvSpPr>
          <p:cNvPr id="50207" name="Rectangle 32"/>
          <p:cNvSpPr>
            <a:spLocks noChangeArrowheads="1"/>
          </p:cNvSpPr>
          <p:nvPr/>
        </p:nvSpPr>
        <p:spPr bwMode="auto">
          <a:xfrm>
            <a:off x="349250" y="1662113"/>
            <a:ext cx="303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defTabSz="914400"/>
            <a:r>
              <a:rPr lang="en-US" sz="1800" b="1">
                <a:solidFill>
                  <a:srgbClr val="000000"/>
                </a:solidFill>
                <a:cs typeface="Arial" charset="0"/>
              </a:rPr>
              <a:t> process page table (map)</a:t>
            </a:r>
          </a:p>
        </p:txBody>
      </p:sp>
      <p:sp>
        <p:nvSpPr>
          <p:cNvPr id="50208" name="Rectangle 33"/>
          <p:cNvSpPr>
            <a:spLocks noChangeArrowheads="1"/>
          </p:cNvSpPr>
          <p:nvPr/>
        </p:nvSpPr>
        <p:spPr bwMode="auto">
          <a:xfrm>
            <a:off x="4001805" y="4999723"/>
            <a:ext cx="21595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defTabSz="914400"/>
            <a:r>
              <a:rPr lang="en-US" sz="1800" b="1" dirty="0">
                <a:solidFill>
                  <a:srgbClr val="000000"/>
                </a:solidFill>
                <a:cs typeface="Arial" charset="0"/>
              </a:rPr>
              <a:t> physical memory</a:t>
            </a:r>
          </a:p>
          <a:p>
            <a:pPr algn="ctr" defTabSz="914400"/>
            <a:r>
              <a:rPr lang="en-US" sz="1800" b="1" dirty="0">
                <a:solidFill>
                  <a:srgbClr val="800000"/>
                </a:solidFill>
                <a:cs typeface="Arial" charset="0"/>
              </a:rPr>
              <a:t>page frames</a:t>
            </a:r>
          </a:p>
        </p:txBody>
      </p:sp>
      <p:sp>
        <p:nvSpPr>
          <p:cNvPr id="50209" name="Text Box 34"/>
          <p:cNvSpPr txBox="1">
            <a:spLocks noChangeArrowheads="1"/>
          </p:cNvSpPr>
          <p:nvPr/>
        </p:nvSpPr>
        <p:spPr bwMode="auto">
          <a:xfrm>
            <a:off x="6248400" y="3257550"/>
            <a:ext cx="25082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600">
                <a:solidFill>
                  <a:srgbClr val="195F9E"/>
                </a:solidFill>
                <a:cs typeface="Arial" charset="0"/>
              </a:rPr>
              <a:t>In this example, each VPN j maps to PFN j, but in practice any physical frame may be used for any virtual page.</a:t>
            </a:r>
          </a:p>
        </p:txBody>
      </p:sp>
      <p:grpSp>
        <p:nvGrpSpPr>
          <p:cNvPr id="50210" name="Group 35"/>
          <p:cNvGrpSpPr>
            <a:grpSpLocks/>
          </p:cNvGrpSpPr>
          <p:nvPr/>
        </p:nvGrpSpPr>
        <p:grpSpPr bwMode="auto">
          <a:xfrm>
            <a:off x="4322763" y="1770063"/>
            <a:ext cx="1544637" cy="3203575"/>
            <a:chOff x="3247" y="1974"/>
            <a:chExt cx="624" cy="1538"/>
          </a:xfrm>
        </p:grpSpPr>
        <p:sp>
          <p:nvSpPr>
            <p:cNvPr id="50213" name="AutoShape 36"/>
            <p:cNvSpPr>
              <a:spLocks noChangeArrowheads="1"/>
            </p:cNvSpPr>
            <p:nvPr/>
          </p:nvSpPr>
          <p:spPr bwMode="auto">
            <a:xfrm>
              <a:off x="3247" y="2911"/>
              <a:ext cx="624" cy="59"/>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50214" name="AutoShape 37"/>
            <p:cNvSpPr>
              <a:spLocks noChangeArrowheads="1"/>
            </p:cNvSpPr>
            <p:nvPr/>
          </p:nvSpPr>
          <p:spPr bwMode="auto">
            <a:xfrm>
              <a:off x="3247" y="2970"/>
              <a:ext cx="624" cy="59"/>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215" name="AutoShape 38"/>
            <p:cNvSpPr>
              <a:spLocks noChangeArrowheads="1"/>
            </p:cNvSpPr>
            <p:nvPr/>
          </p:nvSpPr>
          <p:spPr bwMode="auto">
            <a:xfrm>
              <a:off x="3247" y="3028"/>
              <a:ext cx="624" cy="60"/>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50216" name="AutoShape 39"/>
            <p:cNvSpPr>
              <a:spLocks noChangeArrowheads="1"/>
            </p:cNvSpPr>
            <p:nvPr/>
          </p:nvSpPr>
          <p:spPr bwMode="auto">
            <a:xfrm>
              <a:off x="3247" y="2746"/>
              <a:ext cx="624" cy="60"/>
            </a:xfrm>
            <a:prstGeom prst="flowChartProcess">
              <a:avLst/>
            </a:prstGeom>
            <a:solidFill>
              <a:srgbClr val="800080"/>
            </a:solidFill>
            <a:ln w="12700">
              <a:solidFill>
                <a:srgbClr val="000000"/>
              </a:solidFill>
              <a:miter lim="800000"/>
              <a:headEnd type="none" w="sm" len="sm"/>
              <a:tailEnd type="none" w="sm" len="sm"/>
            </a:ln>
          </p:spPr>
          <p:txBody>
            <a:bodyPr wrap="none" anchor="ctr" anchorCtr="1"/>
            <a:lstStyle/>
            <a:p>
              <a:pPr algn="ctr" defTabSz="914400"/>
              <a:endParaRPr lang="en-US" sz="1800">
                <a:solidFill>
                  <a:srgbClr val="000000"/>
                </a:solidFill>
                <a:cs typeface="Arial" charset="0"/>
              </a:endParaRPr>
            </a:p>
          </p:txBody>
        </p:sp>
        <p:sp>
          <p:nvSpPr>
            <p:cNvPr id="50217" name="AutoShape 40"/>
            <p:cNvSpPr>
              <a:spLocks noChangeArrowheads="1"/>
            </p:cNvSpPr>
            <p:nvPr/>
          </p:nvSpPr>
          <p:spPr bwMode="auto">
            <a:xfrm>
              <a:off x="3247" y="3149"/>
              <a:ext cx="624" cy="59"/>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50218" name="AutoShape 41"/>
            <p:cNvSpPr>
              <a:spLocks noChangeArrowheads="1"/>
            </p:cNvSpPr>
            <p:nvPr/>
          </p:nvSpPr>
          <p:spPr bwMode="auto">
            <a:xfrm>
              <a:off x="3247" y="2033"/>
              <a:ext cx="624" cy="6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219" name="AutoShape 42"/>
            <p:cNvSpPr>
              <a:spLocks noChangeArrowheads="1"/>
            </p:cNvSpPr>
            <p:nvPr/>
          </p:nvSpPr>
          <p:spPr bwMode="auto">
            <a:xfrm>
              <a:off x="3247" y="1974"/>
              <a:ext cx="624" cy="59"/>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220" name="AutoShape 43"/>
            <p:cNvSpPr>
              <a:spLocks noChangeArrowheads="1"/>
            </p:cNvSpPr>
            <p:nvPr/>
          </p:nvSpPr>
          <p:spPr bwMode="auto">
            <a:xfrm>
              <a:off x="3247" y="2628"/>
              <a:ext cx="624" cy="58"/>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50221" name="AutoShape 44"/>
            <p:cNvSpPr>
              <a:spLocks noChangeArrowheads="1"/>
            </p:cNvSpPr>
            <p:nvPr/>
          </p:nvSpPr>
          <p:spPr bwMode="auto">
            <a:xfrm>
              <a:off x="3247" y="3208"/>
              <a:ext cx="624" cy="59"/>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50222" name="AutoShape 45"/>
            <p:cNvSpPr>
              <a:spLocks noChangeArrowheads="1"/>
            </p:cNvSpPr>
            <p:nvPr/>
          </p:nvSpPr>
          <p:spPr bwMode="auto">
            <a:xfrm>
              <a:off x="3247" y="2273"/>
              <a:ext cx="624" cy="59"/>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50223" name="AutoShape 46"/>
            <p:cNvSpPr>
              <a:spLocks noChangeArrowheads="1"/>
            </p:cNvSpPr>
            <p:nvPr/>
          </p:nvSpPr>
          <p:spPr bwMode="auto">
            <a:xfrm>
              <a:off x="3247" y="2864"/>
              <a:ext cx="624" cy="59"/>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224" name="AutoShape 47"/>
            <p:cNvSpPr>
              <a:spLocks noChangeArrowheads="1"/>
            </p:cNvSpPr>
            <p:nvPr/>
          </p:nvSpPr>
          <p:spPr bwMode="auto">
            <a:xfrm>
              <a:off x="3247" y="2093"/>
              <a:ext cx="624" cy="6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225" name="AutoShape 48"/>
            <p:cNvSpPr>
              <a:spLocks noChangeArrowheads="1"/>
            </p:cNvSpPr>
            <p:nvPr/>
          </p:nvSpPr>
          <p:spPr bwMode="auto">
            <a:xfrm>
              <a:off x="3247" y="2686"/>
              <a:ext cx="624" cy="6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226" name="AutoShape 49"/>
            <p:cNvSpPr>
              <a:spLocks noChangeArrowheads="1"/>
            </p:cNvSpPr>
            <p:nvPr/>
          </p:nvSpPr>
          <p:spPr bwMode="auto">
            <a:xfrm>
              <a:off x="3247" y="2390"/>
              <a:ext cx="624" cy="6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227" name="AutoShape 50"/>
            <p:cNvSpPr>
              <a:spLocks noChangeArrowheads="1"/>
            </p:cNvSpPr>
            <p:nvPr/>
          </p:nvSpPr>
          <p:spPr bwMode="auto">
            <a:xfrm>
              <a:off x="3247" y="2450"/>
              <a:ext cx="624" cy="59"/>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228" name="AutoShape 51"/>
            <p:cNvSpPr>
              <a:spLocks noChangeArrowheads="1"/>
            </p:cNvSpPr>
            <p:nvPr/>
          </p:nvSpPr>
          <p:spPr bwMode="auto">
            <a:xfrm>
              <a:off x="3247" y="2153"/>
              <a:ext cx="624" cy="59"/>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50229" name="AutoShape 52"/>
            <p:cNvSpPr>
              <a:spLocks noChangeArrowheads="1"/>
            </p:cNvSpPr>
            <p:nvPr/>
          </p:nvSpPr>
          <p:spPr bwMode="auto">
            <a:xfrm>
              <a:off x="3247" y="2510"/>
              <a:ext cx="624" cy="59"/>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50230" name="AutoShape 53"/>
            <p:cNvSpPr>
              <a:spLocks noChangeArrowheads="1"/>
            </p:cNvSpPr>
            <p:nvPr/>
          </p:nvSpPr>
          <p:spPr bwMode="auto">
            <a:xfrm>
              <a:off x="3247" y="3088"/>
              <a:ext cx="624" cy="59"/>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50231" name="AutoShape 54"/>
            <p:cNvSpPr>
              <a:spLocks noChangeArrowheads="1"/>
            </p:cNvSpPr>
            <p:nvPr/>
          </p:nvSpPr>
          <p:spPr bwMode="auto">
            <a:xfrm>
              <a:off x="3247" y="2332"/>
              <a:ext cx="624" cy="58"/>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50232" name="AutoShape 55"/>
            <p:cNvSpPr>
              <a:spLocks noChangeArrowheads="1"/>
            </p:cNvSpPr>
            <p:nvPr/>
          </p:nvSpPr>
          <p:spPr bwMode="auto">
            <a:xfrm>
              <a:off x="3247" y="2569"/>
              <a:ext cx="624" cy="59"/>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50233" name="AutoShape 56"/>
            <p:cNvSpPr>
              <a:spLocks noChangeArrowheads="1"/>
            </p:cNvSpPr>
            <p:nvPr/>
          </p:nvSpPr>
          <p:spPr bwMode="auto">
            <a:xfrm>
              <a:off x="3247" y="2806"/>
              <a:ext cx="624" cy="58"/>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50234" name="AutoShape 57"/>
            <p:cNvSpPr>
              <a:spLocks noChangeArrowheads="1"/>
            </p:cNvSpPr>
            <p:nvPr/>
          </p:nvSpPr>
          <p:spPr bwMode="auto">
            <a:xfrm>
              <a:off x="3247" y="3267"/>
              <a:ext cx="624" cy="58"/>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50235" name="AutoShape 58"/>
            <p:cNvSpPr>
              <a:spLocks noChangeArrowheads="1"/>
            </p:cNvSpPr>
            <p:nvPr/>
          </p:nvSpPr>
          <p:spPr bwMode="auto">
            <a:xfrm>
              <a:off x="3247" y="3327"/>
              <a:ext cx="624" cy="59"/>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50236" name="AutoShape 59"/>
            <p:cNvSpPr>
              <a:spLocks noChangeArrowheads="1"/>
            </p:cNvSpPr>
            <p:nvPr/>
          </p:nvSpPr>
          <p:spPr bwMode="auto">
            <a:xfrm>
              <a:off x="3247" y="2212"/>
              <a:ext cx="624" cy="60"/>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50237" name="AutoShape 60"/>
            <p:cNvSpPr>
              <a:spLocks noChangeArrowheads="1"/>
            </p:cNvSpPr>
            <p:nvPr/>
          </p:nvSpPr>
          <p:spPr bwMode="auto">
            <a:xfrm>
              <a:off x="3247" y="3452"/>
              <a:ext cx="624" cy="6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238" name="AutoShape 61"/>
            <p:cNvSpPr>
              <a:spLocks noChangeArrowheads="1"/>
            </p:cNvSpPr>
            <p:nvPr/>
          </p:nvSpPr>
          <p:spPr bwMode="auto">
            <a:xfrm>
              <a:off x="3247" y="3446"/>
              <a:ext cx="624" cy="60"/>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50239" name="AutoShape 62"/>
            <p:cNvSpPr>
              <a:spLocks noChangeArrowheads="1"/>
            </p:cNvSpPr>
            <p:nvPr/>
          </p:nvSpPr>
          <p:spPr bwMode="auto">
            <a:xfrm>
              <a:off x="3247" y="3386"/>
              <a:ext cx="624" cy="59"/>
            </a:xfrm>
            <a:prstGeom prst="flowChartProcess">
              <a:avLst/>
            </a:prstGeom>
            <a:solidFill>
              <a:srgbClr val="FFFFFF"/>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grpSp>
      <p:sp>
        <p:nvSpPr>
          <p:cNvPr id="50211" name="Text Box 63"/>
          <p:cNvSpPr txBox="1">
            <a:spLocks noChangeArrowheads="1"/>
          </p:cNvSpPr>
          <p:nvPr/>
        </p:nvSpPr>
        <p:spPr bwMode="auto">
          <a:xfrm>
            <a:off x="6248400" y="1566863"/>
            <a:ext cx="25479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195F9E"/>
                </a:solidFill>
                <a:cs typeface="Arial" charset="0"/>
              </a:rPr>
              <a:t>Each process/VAS has its own page table.  Virtual addresses are translated relative to the current page table.</a:t>
            </a:r>
            <a:endParaRPr lang="en-US" sz="1600">
              <a:solidFill>
                <a:srgbClr val="195F9E"/>
              </a:solidFill>
              <a:cs typeface="Arial" charset="0"/>
            </a:endParaRPr>
          </a:p>
        </p:txBody>
      </p:sp>
      <p:sp>
        <p:nvSpPr>
          <p:cNvPr id="50212" name="Text Box 64"/>
          <p:cNvSpPr txBox="1">
            <a:spLocks noChangeArrowheads="1"/>
          </p:cNvSpPr>
          <p:nvPr/>
        </p:nvSpPr>
        <p:spPr bwMode="auto">
          <a:xfrm>
            <a:off x="6096000" y="4845368"/>
            <a:ext cx="2971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dirty="0">
                <a:solidFill>
                  <a:srgbClr val="195F9E"/>
                </a:solidFill>
                <a:cs typeface="Arial" charset="0"/>
              </a:rPr>
              <a:t>The maps are themselves stored in memory; a </a:t>
            </a:r>
            <a:r>
              <a:rPr lang="en-US" sz="1800" dirty="0" smtClean="0">
                <a:solidFill>
                  <a:srgbClr val="195F9E"/>
                </a:solidFill>
                <a:cs typeface="Arial" charset="0"/>
              </a:rPr>
              <a:t>protected CPU </a:t>
            </a:r>
            <a:r>
              <a:rPr lang="en-US" sz="1800" dirty="0">
                <a:solidFill>
                  <a:srgbClr val="195F9E"/>
                </a:solidFill>
                <a:cs typeface="Arial" charset="0"/>
              </a:rPr>
              <a:t>register holds a pointer to the current map.</a:t>
            </a:r>
            <a:endParaRPr lang="en-US" sz="1600" dirty="0">
              <a:solidFill>
                <a:srgbClr val="195F9E"/>
              </a:solidFill>
              <a:cs typeface="Arial" charset="0"/>
            </a:endParaRPr>
          </a:p>
        </p:txBody>
      </p:sp>
      <p:sp>
        <p:nvSpPr>
          <p:cNvPr id="65" name="Rectangle 23"/>
          <p:cNvSpPr>
            <a:spLocks noChangeArrowheads="1"/>
          </p:cNvSpPr>
          <p:nvPr/>
        </p:nvSpPr>
        <p:spPr bwMode="auto">
          <a:xfrm>
            <a:off x="166208" y="5504206"/>
            <a:ext cx="4927731" cy="127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0" anchor="ctr">
            <a:spAutoFit/>
          </a:bodyPr>
          <a:lstStyle/>
          <a:p>
            <a:pPr defTabSz="914400"/>
            <a:r>
              <a:rPr lang="en-US" sz="1600" b="1" dirty="0" smtClean="0">
                <a:solidFill>
                  <a:srgbClr val="651222"/>
                </a:solidFill>
                <a:cs typeface="Arial" charset="0"/>
              </a:rPr>
              <a:t>Virtual page</a:t>
            </a:r>
            <a:r>
              <a:rPr lang="en-US" sz="1600" dirty="0" smtClean="0">
                <a:solidFill>
                  <a:srgbClr val="000000"/>
                </a:solidFill>
                <a:cs typeface="Arial" charset="0"/>
              </a:rPr>
              <a:t>: a logical block in a segment.</a:t>
            </a:r>
            <a:endParaRPr lang="en-US" sz="1600" dirty="0">
              <a:solidFill>
                <a:srgbClr val="000000"/>
              </a:solidFill>
              <a:cs typeface="Arial" charset="0"/>
            </a:endParaRPr>
          </a:p>
          <a:p>
            <a:pPr defTabSz="914400"/>
            <a:r>
              <a:rPr lang="en-US" sz="1600" b="1" dirty="0" smtClean="0">
                <a:solidFill>
                  <a:srgbClr val="651222"/>
                </a:solidFill>
                <a:cs typeface="Arial" charset="0"/>
              </a:rPr>
              <a:t>VPN</a:t>
            </a:r>
            <a:r>
              <a:rPr lang="en-US" sz="1600" dirty="0" smtClean="0">
                <a:solidFill>
                  <a:srgbClr val="000000"/>
                </a:solidFill>
                <a:cs typeface="Arial" charset="0"/>
              </a:rPr>
              <a:t>: Virtual </a:t>
            </a:r>
            <a:r>
              <a:rPr lang="en-US" sz="1600" dirty="0">
                <a:solidFill>
                  <a:srgbClr val="000000"/>
                </a:solidFill>
                <a:cs typeface="Arial" charset="0"/>
              </a:rPr>
              <a:t>P</a:t>
            </a:r>
            <a:r>
              <a:rPr lang="en-US" sz="1600" dirty="0" smtClean="0">
                <a:solidFill>
                  <a:srgbClr val="000000"/>
                </a:solidFill>
                <a:cs typeface="Arial" charset="0"/>
              </a:rPr>
              <a:t>age Number (a logical block number).</a:t>
            </a:r>
          </a:p>
          <a:p>
            <a:pPr defTabSz="914400"/>
            <a:r>
              <a:rPr lang="en-US" sz="1600" b="1" dirty="0" smtClean="0">
                <a:solidFill>
                  <a:srgbClr val="651222"/>
                </a:solidFill>
                <a:cs typeface="Arial" charset="0"/>
              </a:rPr>
              <a:t>Page</a:t>
            </a:r>
            <a:r>
              <a:rPr lang="en-US" sz="1600" dirty="0" smtClean="0">
                <a:solidFill>
                  <a:srgbClr val="651222"/>
                </a:solidFill>
                <a:cs typeface="Arial" charset="0"/>
              </a:rPr>
              <a:t> </a:t>
            </a:r>
            <a:r>
              <a:rPr lang="en-US" sz="1600" b="1" dirty="0" smtClean="0">
                <a:solidFill>
                  <a:srgbClr val="651222"/>
                </a:solidFill>
                <a:cs typeface="Arial" charset="0"/>
              </a:rPr>
              <a:t>frame</a:t>
            </a:r>
            <a:r>
              <a:rPr lang="en-US" sz="1600" dirty="0" smtClean="0">
                <a:solidFill>
                  <a:srgbClr val="000000"/>
                </a:solidFill>
                <a:cs typeface="Arial" charset="0"/>
              </a:rPr>
              <a:t>: a physical block in machine memory.</a:t>
            </a:r>
          </a:p>
          <a:p>
            <a:pPr defTabSz="914400"/>
            <a:r>
              <a:rPr lang="en-US" sz="1600" b="1" dirty="0" smtClean="0">
                <a:solidFill>
                  <a:srgbClr val="651222"/>
                </a:solidFill>
                <a:cs typeface="Arial" charset="0"/>
              </a:rPr>
              <a:t>PFN</a:t>
            </a:r>
            <a:r>
              <a:rPr lang="en-US" sz="1600" dirty="0" smtClean="0">
                <a:solidFill>
                  <a:srgbClr val="000000"/>
                </a:solidFill>
                <a:cs typeface="Arial" charset="0"/>
              </a:rPr>
              <a:t>: Page Frame Number (a block pointer).</a:t>
            </a:r>
          </a:p>
          <a:p>
            <a:pPr defTabSz="914400"/>
            <a:r>
              <a:rPr lang="en-US" sz="1600" b="1" dirty="0" smtClean="0">
                <a:solidFill>
                  <a:srgbClr val="651222"/>
                </a:solidFill>
                <a:cs typeface="Arial" charset="0"/>
              </a:rPr>
              <a:t>PTE</a:t>
            </a:r>
            <a:r>
              <a:rPr lang="en-US" sz="1600" dirty="0" smtClean="0">
                <a:solidFill>
                  <a:srgbClr val="000000"/>
                </a:solidFill>
                <a:cs typeface="Arial" charset="0"/>
              </a:rPr>
              <a:t>: Page Table Entry (an entry in the block map).</a:t>
            </a:r>
          </a:p>
        </p:txBody>
      </p:sp>
    </p:spTree>
    <p:extLst>
      <p:ext uri="{BB962C8B-B14F-4D97-AF65-F5344CB8AC3E}">
        <p14:creationId xmlns:p14="http://schemas.microsoft.com/office/powerpoint/2010/main" val="16050636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829050"/>
            <a:ext cx="1295400" cy="971550"/>
          </a:xfrm>
          <a:prstGeom prst="rect">
            <a:avLst/>
          </a:prstGeom>
        </p:spPr>
      </p:pic>
      <p:sp>
        <p:nvSpPr>
          <p:cNvPr id="2" name="Title 1"/>
          <p:cNvSpPr>
            <a:spLocks noGrp="1"/>
          </p:cNvSpPr>
          <p:nvPr>
            <p:ph type="title"/>
          </p:nvPr>
        </p:nvSpPr>
        <p:spPr/>
        <p:txBody>
          <a:bodyPr/>
          <a:lstStyle/>
          <a:p>
            <a:r>
              <a:rPr lang="en-US" dirty="0" smtClean="0"/>
              <a:t>Unix process view: data</a:t>
            </a:r>
            <a:endParaRPr lang="en-US" dirty="0"/>
          </a:p>
        </p:txBody>
      </p:sp>
      <p:sp>
        <p:nvSpPr>
          <p:cNvPr id="31" name="Rectangle 30"/>
          <p:cNvSpPr/>
          <p:nvPr/>
        </p:nvSpPr>
        <p:spPr bwMode="auto">
          <a:xfrm>
            <a:off x="6688138" y="2362200"/>
            <a:ext cx="1736725" cy="36576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sp>
        <p:nvSpPr>
          <p:cNvPr id="34" name="Text Box 93"/>
          <p:cNvSpPr txBox="1">
            <a:spLocks noChangeArrowheads="1"/>
          </p:cNvSpPr>
          <p:nvPr/>
        </p:nvSpPr>
        <p:spPr bwMode="auto">
          <a:xfrm>
            <a:off x="6822587" y="2386332"/>
            <a:ext cx="146782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Process</a:t>
            </a:r>
          </a:p>
        </p:txBody>
      </p:sp>
      <p:grpSp>
        <p:nvGrpSpPr>
          <p:cNvPr id="35" name="Group 9"/>
          <p:cNvGrpSpPr>
            <a:grpSpLocks/>
          </p:cNvGrpSpPr>
          <p:nvPr/>
        </p:nvGrpSpPr>
        <p:grpSpPr bwMode="auto">
          <a:xfrm>
            <a:off x="7256205" y="3200400"/>
            <a:ext cx="600591" cy="600710"/>
            <a:chOff x="4480" y="2017"/>
            <a:chExt cx="576" cy="576"/>
          </a:xfrm>
        </p:grpSpPr>
        <p:sp>
          <p:nvSpPr>
            <p:cNvPr id="48"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9" name="AutoShape 11"/>
            <p:cNvSpPr>
              <a:spLocks noChangeArrowheads="1"/>
            </p:cNvSpPr>
            <p:nvPr/>
          </p:nvSpPr>
          <p:spPr bwMode="auto">
            <a:xfrm flipH="1">
              <a:off x="4680" y="2144"/>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0" name="AutoShape 12"/>
            <p:cNvSpPr>
              <a:spLocks noChangeArrowheads="1"/>
            </p:cNvSpPr>
            <p:nvPr/>
          </p:nvSpPr>
          <p:spPr bwMode="auto">
            <a:xfrm rot="-8460389">
              <a:off x="4505" y="2094"/>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39" name="Text Box 93"/>
          <p:cNvSpPr txBox="1">
            <a:spLocks noChangeArrowheads="1"/>
          </p:cNvSpPr>
          <p:nvPr/>
        </p:nvSpPr>
        <p:spPr bwMode="auto">
          <a:xfrm>
            <a:off x="7013087" y="3733800"/>
            <a:ext cx="1086827"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Thread</a:t>
            </a:r>
            <a:endParaRPr kumimoji="0" lang="en-US"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endParaRPr>
          </a:p>
        </p:txBody>
      </p:sp>
      <p:sp>
        <p:nvSpPr>
          <p:cNvPr id="55" name="Snip Single Corner Rectangle 54"/>
          <p:cNvSpPr/>
          <p:nvPr/>
        </p:nvSpPr>
        <p:spPr bwMode="auto">
          <a:xfrm flipH="1">
            <a:off x="6946900" y="4408487"/>
            <a:ext cx="1219200" cy="1382713"/>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56" name="Text Box 93"/>
          <p:cNvSpPr txBox="1">
            <a:spLocks noChangeArrowheads="1"/>
          </p:cNvSpPr>
          <p:nvPr/>
        </p:nvSpPr>
        <p:spPr bwMode="auto">
          <a:xfrm>
            <a:off x="6943725" y="5346699"/>
            <a:ext cx="12255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dirty="0">
                <a:solidFill>
                  <a:srgbClr val="000000"/>
                </a:solidFill>
              </a:rPr>
              <a:t>Program</a:t>
            </a:r>
          </a:p>
        </p:txBody>
      </p:sp>
      <p:sp>
        <p:nvSpPr>
          <p:cNvPr id="32" name="Rectangle 31"/>
          <p:cNvSpPr/>
          <p:nvPr/>
        </p:nvSpPr>
        <p:spPr bwMode="auto">
          <a:xfrm>
            <a:off x="4097338" y="4724400"/>
            <a:ext cx="1604962" cy="1219200"/>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33" name="Oval 32"/>
          <p:cNvSpPr/>
          <p:nvPr/>
        </p:nvSpPr>
        <p:spPr bwMode="auto">
          <a:xfrm>
            <a:off x="4099719" y="464820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36" name="Oval 35"/>
          <p:cNvSpPr/>
          <p:nvPr/>
        </p:nvSpPr>
        <p:spPr bwMode="auto">
          <a:xfrm>
            <a:off x="4099719" y="586740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cxnSp>
        <p:nvCxnSpPr>
          <p:cNvPr id="5" name="Straight Connector 4"/>
          <p:cNvCxnSpPr/>
          <p:nvPr/>
        </p:nvCxnSpPr>
        <p:spPr bwMode="auto">
          <a:xfrm>
            <a:off x="5392738" y="25908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44" name="Straight Connector 43"/>
          <p:cNvCxnSpPr/>
          <p:nvPr/>
        </p:nvCxnSpPr>
        <p:spPr bwMode="auto">
          <a:xfrm>
            <a:off x="5392738" y="5372099"/>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45" name="Straight Connector 44"/>
          <p:cNvCxnSpPr/>
          <p:nvPr/>
        </p:nvCxnSpPr>
        <p:spPr bwMode="auto">
          <a:xfrm flipH="1">
            <a:off x="5392738" y="28956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46" name="Straight Connector 45"/>
          <p:cNvCxnSpPr/>
          <p:nvPr/>
        </p:nvCxnSpPr>
        <p:spPr bwMode="auto">
          <a:xfrm flipH="1">
            <a:off x="5392738" y="32766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51" name="Straight Connector 50"/>
          <p:cNvCxnSpPr/>
          <p:nvPr/>
        </p:nvCxnSpPr>
        <p:spPr bwMode="auto">
          <a:xfrm>
            <a:off x="5392738" y="4991100"/>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52" name="Straight Connector 51"/>
          <p:cNvCxnSpPr/>
          <p:nvPr/>
        </p:nvCxnSpPr>
        <p:spPr bwMode="auto">
          <a:xfrm>
            <a:off x="5392738" y="35814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53" name="Straight Connector 52"/>
          <p:cNvCxnSpPr/>
          <p:nvPr/>
        </p:nvCxnSpPr>
        <p:spPr bwMode="auto">
          <a:xfrm flipH="1">
            <a:off x="5392738" y="37465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pic>
        <p:nvPicPr>
          <p:cNvPr id="11" name="Picture 10"/>
          <p:cNvPicPr>
            <a:picLocks noChangeAspect="1"/>
          </p:cNvPicPr>
          <p:nvPr/>
        </p:nvPicPr>
        <p:blipFill>
          <a:blip r:embed="rId3"/>
          <a:stretch>
            <a:fillRect/>
          </a:stretch>
        </p:blipFill>
        <p:spPr>
          <a:xfrm>
            <a:off x="4021138" y="2362200"/>
            <a:ext cx="1066800" cy="1066800"/>
          </a:xfrm>
          <a:prstGeom prst="rect">
            <a:avLst/>
          </a:prstGeom>
        </p:spPr>
      </p:pic>
      <p:sp>
        <p:nvSpPr>
          <p:cNvPr id="54" name="Rectangle 53"/>
          <p:cNvSpPr/>
          <p:nvPr/>
        </p:nvSpPr>
        <p:spPr bwMode="auto">
          <a:xfrm>
            <a:off x="4442619" y="4876800"/>
            <a:ext cx="914400" cy="228600"/>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7" name="Rectangle 56"/>
          <p:cNvSpPr/>
          <p:nvPr/>
        </p:nvSpPr>
        <p:spPr bwMode="auto">
          <a:xfrm>
            <a:off x="4442619" y="5257799"/>
            <a:ext cx="914400" cy="228601"/>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 name="Left Brace 11"/>
          <p:cNvSpPr/>
          <p:nvPr/>
        </p:nvSpPr>
        <p:spPr bwMode="auto">
          <a:xfrm>
            <a:off x="5164138" y="2438400"/>
            <a:ext cx="155448" cy="914400"/>
          </a:xfrm>
          <a:prstGeom prst="leftBrace">
            <a:avLst/>
          </a:prstGeom>
          <a:solidFill>
            <a:srgbClr val="FFFFFF"/>
          </a:solidFill>
          <a:ln w="2857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pic>
        <p:nvPicPr>
          <p:cNvPr id="6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1138" y="3429000"/>
            <a:ext cx="1044575" cy="60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68"/>
          <p:cNvCxnSpPr/>
          <p:nvPr/>
        </p:nvCxnSpPr>
        <p:spPr bwMode="auto">
          <a:xfrm>
            <a:off x="5392738" y="4267200"/>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sp>
        <p:nvSpPr>
          <p:cNvPr id="71" name="Text Box 93"/>
          <p:cNvSpPr txBox="1">
            <a:spLocks noChangeArrowheads="1"/>
          </p:cNvSpPr>
          <p:nvPr/>
        </p:nvSpPr>
        <p:spPr bwMode="auto">
          <a:xfrm>
            <a:off x="4114800" y="5434332"/>
            <a:ext cx="154402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noProof="0" dirty="0" smtClean="0">
                <a:solidFill>
                  <a:srgbClr val="000000"/>
                </a:solidFill>
              </a:rPr>
              <a:t>Files</a:t>
            </a:r>
            <a:endParaRPr kumimoji="0" lang="en-US" sz="22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endParaRPr>
          </a:p>
        </p:txBody>
      </p:sp>
      <p:sp>
        <p:nvSpPr>
          <p:cNvPr id="72" name="Text Box 93"/>
          <p:cNvSpPr txBox="1">
            <a:spLocks noChangeArrowheads="1"/>
          </p:cNvSpPr>
          <p:nvPr/>
        </p:nvSpPr>
        <p:spPr bwMode="auto">
          <a:xfrm>
            <a:off x="4572000" y="1524000"/>
            <a:ext cx="28956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I/O channels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rPr>
              <a:t>(“file descriptors”)</a:t>
            </a:r>
          </a:p>
        </p:txBody>
      </p:sp>
      <p:sp>
        <p:nvSpPr>
          <p:cNvPr id="73" name="Text Box 93"/>
          <p:cNvSpPr txBox="1">
            <a:spLocks noChangeArrowheads="1"/>
          </p:cNvSpPr>
          <p:nvPr/>
        </p:nvSpPr>
        <p:spPr bwMode="auto">
          <a:xfrm>
            <a:off x="5638800" y="2209800"/>
            <a:ext cx="838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stdin</a:t>
            </a:r>
            <a:endParaRPr lang="en-US" sz="1800" b="1" kern="0" dirty="0" smtClean="0">
              <a:solidFill>
                <a:srgbClr val="000000"/>
              </a:solidFill>
            </a:endParaRPr>
          </a:p>
        </p:txBody>
      </p:sp>
      <p:sp>
        <p:nvSpPr>
          <p:cNvPr id="74" name="Text Box 93"/>
          <p:cNvSpPr txBox="1">
            <a:spLocks noChangeArrowheads="1"/>
          </p:cNvSpPr>
          <p:nvPr/>
        </p:nvSpPr>
        <p:spPr bwMode="auto">
          <a:xfrm>
            <a:off x="5638800" y="25146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stdout</a:t>
            </a:r>
            <a:endParaRPr lang="en-US" sz="1800" b="1" kern="0" dirty="0" smtClean="0">
              <a:solidFill>
                <a:srgbClr val="000000"/>
              </a:solidFill>
            </a:endParaRPr>
          </a:p>
        </p:txBody>
      </p:sp>
      <p:sp>
        <p:nvSpPr>
          <p:cNvPr id="75" name="Text Box 93"/>
          <p:cNvSpPr txBox="1">
            <a:spLocks noChangeArrowheads="1"/>
          </p:cNvSpPr>
          <p:nvPr/>
        </p:nvSpPr>
        <p:spPr bwMode="auto">
          <a:xfrm>
            <a:off x="5638800" y="29050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stderr</a:t>
            </a:r>
            <a:endParaRPr lang="en-US" sz="1800" b="1" kern="0" dirty="0" smtClean="0">
              <a:solidFill>
                <a:srgbClr val="000000"/>
              </a:solidFill>
            </a:endParaRPr>
          </a:p>
        </p:txBody>
      </p:sp>
      <p:sp>
        <p:nvSpPr>
          <p:cNvPr id="76" name="Text Box 93"/>
          <p:cNvSpPr txBox="1">
            <a:spLocks noChangeArrowheads="1"/>
          </p:cNvSpPr>
          <p:nvPr/>
        </p:nvSpPr>
        <p:spPr bwMode="auto">
          <a:xfrm>
            <a:off x="3352800" y="35146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pipe</a:t>
            </a:r>
          </a:p>
        </p:txBody>
      </p:sp>
      <p:sp>
        <p:nvSpPr>
          <p:cNvPr id="77" name="Text Box 93"/>
          <p:cNvSpPr txBox="1">
            <a:spLocks noChangeArrowheads="1"/>
          </p:cNvSpPr>
          <p:nvPr/>
        </p:nvSpPr>
        <p:spPr bwMode="auto">
          <a:xfrm>
            <a:off x="3352800" y="26670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tty</a:t>
            </a:r>
            <a:endParaRPr lang="en-US" sz="1800" b="1" kern="0" dirty="0" smtClean="0">
              <a:solidFill>
                <a:srgbClr val="000000"/>
              </a:solidFill>
            </a:endParaRPr>
          </a:p>
        </p:txBody>
      </p:sp>
      <p:sp>
        <p:nvSpPr>
          <p:cNvPr id="78" name="Text Box 93"/>
          <p:cNvSpPr txBox="1">
            <a:spLocks noChangeArrowheads="1"/>
          </p:cNvSpPr>
          <p:nvPr/>
        </p:nvSpPr>
        <p:spPr bwMode="auto">
          <a:xfrm>
            <a:off x="3505200" y="41242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socket</a:t>
            </a:r>
          </a:p>
        </p:txBody>
      </p:sp>
      <p:sp>
        <p:nvSpPr>
          <p:cNvPr id="40" name="Text Box 93"/>
          <p:cNvSpPr txBox="1">
            <a:spLocks noChangeArrowheads="1"/>
          </p:cNvSpPr>
          <p:nvPr/>
        </p:nvSpPr>
        <p:spPr bwMode="auto">
          <a:xfrm>
            <a:off x="381000" y="1524000"/>
            <a:ext cx="4038600" cy="101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rPr>
              <a:t>A process has multiple </a:t>
            </a:r>
            <a:r>
              <a:rPr lang="en-US" sz="2000" b="1" kern="0" dirty="0" smtClean="0">
                <a:solidFill>
                  <a:srgbClr val="800000"/>
                </a:solidFill>
              </a:rPr>
              <a:t>channels</a:t>
            </a:r>
            <a:r>
              <a:rPr lang="en-US" sz="2000" kern="0" dirty="0" smtClean="0">
                <a:solidFill>
                  <a:srgbClr val="800000"/>
                </a:solidFill>
              </a:rPr>
              <a:t> </a:t>
            </a:r>
            <a:r>
              <a:rPr lang="en-US" sz="2000" kern="0" dirty="0" smtClean="0">
                <a:solidFill>
                  <a:srgbClr val="000000"/>
                </a:solidFill>
              </a:rPr>
              <a:t>for data movement in and out of the process (I/O).</a:t>
            </a:r>
          </a:p>
        </p:txBody>
      </p:sp>
      <p:sp>
        <p:nvSpPr>
          <p:cNvPr id="41" name="Text Box 93"/>
          <p:cNvSpPr txBox="1">
            <a:spLocks noChangeArrowheads="1"/>
          </p:cNvSpPr>
          <p:nvPr/>
        </p:nvSpPr>
        <p:spPr bwMode="auto">
          <a:xfrm>
            <a:off x="457199" y="3352800"/>
            <a:ext cx="2514599" cy="16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rPr>
              <a:t>The parent process and parent program set up and control the channels for a child (until </a:t>
            </a:r>
            <a:r>
              <a:rPr lang="en-US" sz="2000" b="1" kern="0" dirty="0" smtClean="0">
                <a:solidFill>
                  <a:srgbClr val="000000"/>
                </a:solidFill>
              </a:rPr>
              <a:t>exec</a:t>
            </a:r>
            <a:r>
              <a:rPr lang="en-US" sz="2000" kern="0" dirty="0" smtClean="0">
                <a:solidFill>
                  <a:srgbClr val="000000"/>
                </a:solidFill>
              </a:rPr>
              <a:t>).</a:t>
            </a:r>
            <a:endParaRPr kumimoji="0" lang="en-US"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21293061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atin typeface="Arial" charset="0"/>
                <a:ea typeface="ＭＳ Ｐゴシック" charset="0"/>
              </a:rPr>
              <a:t>Example: Windows/IA32</a:t>
            </a:r>
          </a:p>
        </p:txBody>
      </p:sp>
      <p:sp>
        <p:nvSpPr>
          <p:cNvPr id="30722" name="Rectangle 3"/>
          <p:cNvSpPr>
            <a:spLocks noGrp="1" noChangeArrowheads="1"/>
          </p:cNvSpPr>
          <p:nvPr>
            <p:ph type="body" idx="1"/>
          </p:nvPr>
        </p:nvSpPr>
        <p:spPr/>
        <p:txBody>
          <a:bodyPr/>
          <a:lstStyle/>
          <a:p>
            <a:pPr marL="476250" indent="-419100"/>
            <a:r>
              <a:rPr lang="en-US" sz="2000" b="1" dirty="0" smtClean="0">
                <a:latin typeface="Arial" charset="0"/>
                <a:ea typeface="ＭＳ Ｐゴシック" charset="0"/>
              </a:rPr>
              <a:t>Two-level block map (page table) structure reduces the space overhead for block maps in sparse virtual address spaces.</a:t>
            </a:r>
          </a:p>
          <a:p>
            <a:pPr marL="876300" lvl="1" indent="-419100"/>
            <a:r>
              <a:rPr lang="en-US" sz="1800" dirty="0" smtClean="0">
                <a:latin typeface="Arial" charset="0"/>
                <a:ea typeface="ＭＳ Ｐゴシック" charset="0"/>
              </a:rPr>
              <a:t>Many process address spaces are small: e.g., a page or two of text, a page or two of stack, a page or two of heap.</a:t>
            </a:r>
          </a:p>
          <a:p>
            <a:pPr marL="476250" indent="-419100"/>
            <a:r>
              <a:rPr lang="en-US" sz="2000" dirty="0" smtClean="0">
                <a:latin typeface="Arial" charset="0"/>
                <a:ea typeface="ＭＳ Ｐゴシック" charset="0"/>
              </a:rPr>
              <a:t>Windows provides a simple example of a </a:t>
            </a:r>
            <a:r>
              <a:rPr lang="en-US" sz="2000" b="1" dirty="0" smtClean="0">
                <a:solidFill>
                  <a:srgbClr val="651222"/>
                </a:solidFill>
                <a:latin typeface="Arial" charset="0"/>
                <a:ea typeface="ＭＳ Ｐゴシック" charset="0"/>
              </a:rPr>
              <a:t>hierarchical page table</a:t>
            </a:r>
            <a:r>
              <a:rPr lang="en-US" sz="2000" dirty="0" smtClean="0">
                <a:latin typeface="Arial" charset="0"/>
                <a:ea typeface="ＭＳ Ｐゴシック" charset="0"/>
              </a:rPr>
              <a:t>:</a:t>
            </a:r>
          </a:p>
          <a:p>
            <a:pPr marL="876300" lvl="1" indent="-419100"/>
            <a:r>
              <a:rPr lang="en-US" sz="1800" dirty="0" smtClean="0">
                <a:latin typeface="Arial" charset="0"/>
                <a:ea typeface="ＭＳ Ｐゴシック" charset="0"/>
              </a:rPr>
              <a:t>Each </a:t>
            </a:r>
            <a:r>
              <a:rPr lang="en-US" sz="1800" dirty="0">
                <a:latin typeface="Arial" charset="0"/>
                <a:ea typeface="ＭＳ Ｐゴシック" charset="0"/>
              </a:rPr>
              <a:t>address space has a </a:t>
            </a:r>
            <a:r>
              <a:rPr lang="en-US" sz="1800" i="1" dirty="0">
                <a:latin typeface="Arial" charset="0"/>
                <a:ea typeface="ＭＳ Ｐゴシック" charset="0"/>
              </a:rPr>
              <a:t>page </a:t>
            </a:r>
            <a:r>
              <a:rPr lang="en-US" sz="1800" i="1" dirty="0" smtClean="0">
                <a:latin typeface="Arial" charset="0"/>
                <a:ea typeface="ＭＳ Ｐゴシック" charset="0"/>
              </a:rPr>
              <a:t>directory</a:t>
            </a:r>
            <a:r>
              <a:rPr lang="en-US" sz="1800" dirty="0" smtClean="0">
                <a:latin typeface="Arial" charset="0"/>
                <a:ea typeface="ＭＳ Ｐゴシック" charset="0"/>
              </a:rPr>
              <a:t> (“PDIR”)</a:t>
            </a:r>
            <a:endParaRPr lang="en-US" sz="1800" dirty="0">
              <a:latin typeface="Arial" charset="0"/>
              <a:ea typeface="ＭＳ Ｐゴシック" charset="0"/>
            </a:endParaRPr>
          </a:p>
          <a:p>
            <a:pPr marL="876300" lvl="1" indent="-419100"/>
            <a:r>
              <a:rPr lang="en-US" sz="1800" dirty="0" smtClean="0">
                <a:latin typeface="Arial" charset="0"/>
                <a:ea typeface="ＭＳ Ｐゴシック" charset="0"/>
              </a:rPr>
              <a:t>The PDIR is one </a:t>
            </a:r>
            <a:r>
              <a:rPr lang="en-US" sz="1800" dirty="0">
                <a:latin typeface="Arial" charset="0"/>
                <a:ea typeface="ＭＳ Ｐゴシック" charset="0"/>
              </a:rPr>
              <a:t>page: 4K bytes, 1024 4-byte entries (PTEs)</a:t>
            </a:r>
          </a:p>
          <a:p>
            <a:pPr marL="876300" lvl="1" indent="-419100"/>
            <a:r>
              <a:rPr lang="en-US" sz="1800" dirty="0">
                <a:latin typeface="Arial" charset="0"/>
                <a:ea typeface="ＭＳ Ｐゴシック" charset="0"/>
              </a:rPr>
              <a:t>Each PDIR entry points to </a:t>
            </a:r>
            <a:r>
              <a:rPr lang="en-US" sz="1800" dirty="0" smtClean="0">
                <a:latin typeface="Arial" charset="0"/>
                <a:ea typeface="ＭＳ Ｐゴシック" charset="0"/>
              </a:rPr>
              <a:t>a map page, which MS calls a </a:t>
            </a:r>
            <a:r>
              <a:rPr lang="ja-JP" altLang="en-US" sz="1800" dirty="0">
                <a:latin typeface="Arial" charset="0"/>
                <a:ea typeface="ＭＳ Ｐゴシック" charset="0"/>
              </a:rPr>
              <a:t>“</a:t>
            </a:r>
            <a:r>
              <a:rPr lang="en-US" altLang="ja-JP" sz="1800" dirty="0">
                <a:latin typeface="Arial" charset="0"/>
                <a:ea typeface="ＭＳ Ｐゴシック" charset="0"/>
              </a:rPr>
              <a:t>page table</a:t>
            </a:r>
            <a:r>
              <a:rPr lang="ja-JP" altLang="en-US" sz="1800" dirty="0">
                <a:latin typeface="Arial" charset="0"/>
                <a:ea typeface="ＭＳ Ｐゴシック" charset="0"/>
              </a:rPr>
              <a:t>”</a:t>
            </a:r>
            <a:endParaRPr lang="en-US" altLang="ja-JP" sz="1800" dirty="0">
              <a:latin typeface="Arial" charset="0"/>
              <a:ea typeface="ＭＳ Ｐゴシック" charset="0"/>
            </a:endParaRPr>
          </a:p>
          <a:p>
            <a:pPr marL="876300" lvl="1" indent="-419100"/>
            <a:r>
              <a:rPr lang="en-US" sz="1800" dirty="0">
                <a:latin typeface="Arial" charset="0"/>
                <a:ea typeface="ＭＳ Ｐゴシック" charset="0"/>
              </a:rPr>
              <a:t>Each </a:t>
            </a:r>
            <a:r>
              <a:rPr lang="en-US" sz="1800" dirty="0" smtClean="0">
                <a:latin typeface="Arial" charset="0"/>
                <a:ea typeface="ＭＳ Ｐゴシック" charset="0"/>
              </a:rPr>
              <a:t>map page (</a:t>
            </a:r>
            <a:r>
              <a:rPr lang="ja-JP" altLang="en-US" sz="1800" dirty="0" smtClean="0">
                <a:latin typeface="Arial" charset="0"/>
                <a:ea typeface="ＭＳ Ｐゴシック" charset="0"/>
              </a:rPr>
              <a:t>“</a:t>
            </a:r>
            <a:r>
              <a:rPr lang="en-US" altLang="ja-JP" sz="1800" dirty="0">
                <a:latin typeface="Arial" charset="0"/>
                <a:ea typeface="ＭＳ Ｐゴシック" charset="0"/>
              </a:rPr>
              <a:t>page table</a:t>
            </a:r>
            <a:r>
              <a:rPr lang="ja-JP" altLang="en-US" sz="1800" dirty="0" smtClean="0">
                <a:latin typeface="Arial" charset="0"/>
                <a:ea typeface="ＭＳ Ｐゴシック" charset="0"/>
              </a:rPr>
              <a:t>”</a:t>
            </a:r>
            <a:r>
              <a:rPr lang="en-US" altLang="ja-JP" sz="1800" dirty="0" smtClean="0">
                <a:latin typeface="Arial" charset="0"/>
                <a:ea typeface="ＭＳ Ｐゴシック" charset="0"/>
              </a:rPr>
              <a:t>) </a:t>
            </a:r>
            <a:r>
              <a:rPr lang="en-US" altLang="ja-JP" sz="1800" dirty="0">
                <a:latin typeface="Arial" charset="0"/>
                <a:ea typeface="ＭＳ Ｐゴシック" charset="0"/>
              </a:rPr>
              <a:t>is one page with 1024 PTEs</a:t>
            </a:r>
          </a:p>
          <a:p>
            <a:pPr marL="876300" lvl="1" indent="-419100"/>
            <a:r>
              <a:rPr lang="en-US" sz="1800" dirty="0" smtClean="0">
                <a:latin typeface="Arial" charset="0"/>
                <a:ea typeface="ＭＳ Ｐゴシック" charset="0"/>
              </a:rPr>
              <a:t>Each </a:t>
            </a:r>
            <a:r>
              <a:rPr lang="en-US" sz="1800" dirty="0">
                <a:latin typeface="Arial" charset="0"/>
                <a:ea typeface="ＭＳ Ｐゴシック" charset="0"/>
              </a:rPr>
              <a:t>PTE maps one 4K </a:t>
            </a:r>
            <a:r>
              <a:rPr lang="en-US" sz="1800" dirty="0" smtClean="0">
                <a:latin typeface="Arial" charset="0"/>
                <a:ea typeface="ＭＳ Ｐゴシック" charset="0"/>
              </a:rPr>
              <a:t>virtual page </a:t>
            </a:r>
            <a:r>
              <a:rPr lang="en-US" sz="1800" dirty="0">
                <a:latin typeface="Arial" charset="0"/>
                <a:ea typeface="ＭＳ Ｐゴシック" charset="0"/>
              </a:rPr>
              <a:t>of the address space</a:t>
            </a:r>
          </a:p>
          <a:p>
            <a:pPr marL="876300" lvl="1" indent="-419100"/>
            <a:r>
              <a:rPr lang="en-US" sz="1800" dirty="0" smtClean="0">
                <a:latin typeface="Arial" charset="0"/>
                <a:ea typeface="ＭＳ Ｐゴシック" charset="0"/>
              </a:rPr>
              <a:t>Therefore each map page (page table) </a:t>
            </a:r>
            <a:r>
              <a:rPr lang="en-US" sz="1800" dirty="0">
                <a:latin typeface="Arial" charset="0"/>
                <a:ea typeface="ＭＳ Ｐゴシック" charset="0"/>
              </a:rPr>
              <a:t>maps 4MB of </a:t>
            </a:r>
            <a:r>
              <a:rPr lang="en-US" sz="1800" dirty="0" smtClean="0">
                <a:latin typeface="Arial" charset="0"/>
                <a:ea typeface="ＭＳ Ｐゴシック" charset="0"/>
              </a:rPr>
              <a:t>VM: </a:t>
            </a:r>
            <a:r>
              <a:rPr lang="en-US" sz="1800" dirty="0">
                <a:latin typeface="Arial" charset="0"/>
                <a:ea typeface="ＭＳ Ｐゴシック" charset="0"/>
              </a:rPr>
              <a:t>1024*4K</a:t>
            </a:r>
          </a:p>
          <a:p>
            <a:pPr marL="876300" lvl="1" indent="-419100"/>
            <a:r>
              <a:rPr lang="en-US" sz="1800" dirty="0" smtClean="0">
                <a:latin typeface="Arial" charset="0"/>
                <a:ea typeface="ＭＳ Ｐゴシック" charset="0"/>
              </a:rPr>
              <a:t>Therefore one PDIR maps a </a:t>
            </a:r>
            <a:r>
              <a:rPr lang="en-US" sz="1800" dirty="0">
                <a:latin typeface="Arial" charset="0"/>
                <a:ea typeface="ＭＳ Ｐゴシック" charset="0"/>
              </a:rPr>
              <a:t>4GB address space, max 4MB of tables</a:t>
            </a:r>
          </a:p>
          <a:p>
            <a:pPr marL="876300" lvl="1" indent="-419100"/>
            <a:r>
              <a:rPr lang="en-US" sz="1800" dirty="0">
                <a:latin typeface="Arial" charset="0"/>
                <a:ea typeface="ＭＳ Ｐゴシック" charset="0"/>
              </a:rPr>
              <a:t>Load PDIR base address into a register to activate the VAS</a:t>
            </a:r>
          </a:p>
        </p:txBody>
      </p:sp>
    </p:spTree>
    <p:extLst>
      <p:ext uri="{BB962C8B-B14F-4D97-AF65-F5344CB8AC3E}">
        <p14:creationId xmlns:p14="http://schemas.microsoft.com/office/powerpoint/2010/main" val="15825055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304800"/>
            <a:ext cx="6399213"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 Box 9"/>
          <p:cNvSpPr txBox="1">
            <a:spLocks noChangeArrowheads="1"/>
          </p:cNvSpPr>
          <p:nvPr/>
        </p:nvSpPr>
        <p:spPr bwMode="auto">
          <a:xfrm>
            <a:off x="1730423" y="3773269"/>
            <a:ext cx="1698577" cy="646331"/>
          </a:xfrm>
          <a:prstGeom prst="rect">
            <a:avLst/>
          </a:prstGeom>
          <a:solidFill>
            <a:srgbClr val="FFFFFF"/>
          </a:solidFill>
          <a:ln>
            <a:noFill/>
          </a:ln>
          <a:extLst/>
        </p:spPr>
        <p:txBody>
          <a:bodyPr wrap="none">
            <a:spAutoFit/>
          </a:bodyPr>
          <a:lstStyle/>
          <a:p>
            <a:pPr algn="ctr"/>
            <a:r>
              <a:rPr lang="en-US" sz="1800" dirty="0" smtClean="0">
                <a:solidFill>
                  <a:schemeClr val="tx1"/>
                </a:solidFill>
                <a:latin typeface="Helvetica" charset="0"/>
                <a:cs typeface="Arial" charset="0"/>
              </a:rPr>
              <a:t>virtual address</a:t>
            </a:r>
          </a:p>
          <a:p>
            <a:pPr algn="ctr"/>
            <a:r>
              <a:rPr lang="en-US" sz="1800" dirty="0" smtClean="0">
                <a:solidFill>
                  <a:schemeClr val="tx1"/>
                </a:solidFill>
                <a:latin typeface="Helvetica" charset="0"/>
                <a:cs typeface="Arial" charset="0"/>
              </a:rPr>
              <a:t>32 bits</a:t>
            </a:r>
            <a:endParaRPr lang="en-US" sz="4000" dirty="0">
              <a:solidFill>
                <a:schemeClr val="tx1"/>
              </a:solidFill>
              <a:latin typeface="Helvetica" charset="0"/>
              <a:cs typeface="Arial" charset="0"/>
            </a:endParaRPr>
          </a:p>
        </p:txBody>
      </p:sp>
      <p:sp>
        <p:nvSpPr>
          <p:cNvPr id="31747" name="Rectangle 10"/>
          <p:cNvSpPr>
            <a:spLocks noChangeArrowheads="1"/>
          </p:cNvSpPr>
          <p:nvPr/>
        </p:nvSpPr>
        <p:spPr bwMode="auto">
          <a:xfrm>
            <a:off x="7103094" y="6463268"/>
            <a:ext cx="2040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spcBef>
                <a:spcPct val="30000"/>
              </a:spcBef>
            </a:pPr>
            <a:r>
              <a:rPr lang="en-US" sz="1800" dirty="0">
                <a:solidFill>
                  <a:srgbClr val="003367"/>
                </a:solidFill>
              </a:rPr>
              <a:t>[from </a:t>
            </a:r>
            <a:r>
              <a:rPr lang="en-US" sz="1800" dirty="0" err="1">
                <a:solidFill>
                  <a:srgbClr val="003367"/>
                </a:solidFill>
              </a:rPr>
              <a:t>Tanenbaum</a:t>
            </a:r>
            <a:r>
              <a:rPr lang="en-US" sz="1800" dirty="0">
                <a:solidFill>
                  <a:srgbClr val="003367"/>
                </a:solidFill>
              </a:rPr>
              <a:t>]</a:t>
            </a:r>
          </a:p>
        </p:txBody>
      </p:sp>
      <p:sp>
        <p:nvSpPr>
          <p:cNvPr id="31748" name="Rectangle 3"/>
          <p:cNvSpPr>
            <a:spLocks noGrp="1" noChangeArrowheads="1"/>
          </p:cNvSpPr>
          <p:nvPr>
            <p:ph type="body" idx="4294967295"/>
          </p:nvPr>
        </p:nvSpPr>
        <p:spPr>
          <a:xfrm>
            <a:off x="457200" y="4724400"/>
            <a:ext cx="5638800" cy="914400"/>
          </a:xfrm>
        </p:spPr>
        <p:txBody>
          <a:bodyPr/>
          <a:lstStyle/>
          <a:p>
            <a:pPr>
              <a:buNone/>
            </a:pPr>
            <a:r>
              <a:rPr lang="en-US" sz="1800" dirty="0" smtClean="0">
                <a:latin typeface="Arial" charset="0"/>
                <a:ea typeface="ＭＳ Ｐゴシック" charset="0"/>
                <a:cs typeface="ＭＳ Ｐゴシック" charset="0"/>
              </a:rPr>
              <a:t>Two</a:t>
            </a:r>
            <a:r>
              <a:rPr lang="en-US" sz="1800" dirty="0">
                <a:latin typeface="Arial" charset="0"/>
                <a:ea typeface="ＭＳ Ｐゴシック" charset="0"/>
                <a:cs typeface="ＭＳ Ｐゴシック" charset="0"/>
              </a:rPr>
              <a:t>-level page table</a:t>
            </a:r>
          </a:p>
          <a:p>
            <a:pPr>
              <a:buNone/>
            </a:pPr>
            <a:r>
              <a:rPr lang="en-US" sz="1800" dirty="0" smtClean="0">
                <a:latin typeface="Arial" charset="0"/>
                <a:ea typeface="ＭＳ Ｐゴシック" charset="0"/>
                <a:cs typeface="ＭＳ Ｐゴシック" charset="0"/>
              </a:rPr>
              <a:t>32-bit </a:t>
            </a:r>
            <a:r>
              <a:rPr lang="en-US" sz="1800" dirty="0">
                <a:latin typeface="Arial" charset="0"/>
                <a:ea typeface="ＭＳ Ｐゴシック" charset="0"/>
                <a:cs typeface="ＭＳ Ｐゴシック" charset="0"/>
              </a:rPr>
              <a:t>virtual </a:t>
            </a:r>
            <a:r>
              <a:rPr lang="en-US" sz="1800" dirty="0" smtClean="0">
                <a:latin typeface="Arial" charset="0"/>
                <a:ea typeface="ＭＳ Ｐゴシック" charset="0"/>
                <a:cs typeface="ＭＳ Ｐゴシック" charset="0"/>
              </a:rPr>
              <a:t>address</a:t>
            </a:r>
          </a:p>
          <a:p>
            <a:pPr>
              <a:buFontTx/>
              <a:buNone/>
            </a:pPr>
            <a:r>
              <a:rPr lang="en-US" sz="1800" dirty="0" smtClean="0">
                <a:latin typeface="Arial" charset="0"/>
                <a:ea typeface="ＭＳ Ｐゴシック" charset="0"/>
                <a:cs typeface="ＭＳ Ｐゴシック" charset="0"/>
              </a:rPr>
              <a:t>Two 10-bit </a:t>
            </a:r>
            <a:r>
              <a:rPr lang="en-US" sz="1800" dirty="0">
                <a:latin typeface="Arial" charset="0"/>
                <a:ea typeface="ＭＳ Ｐゴシック" charset="0"/>
                <a:cs typeface="ＭＳ Ｐゴシック" charset="0"/>
              </a:rPr>
              <a:t>page table </a:t>
            </a:r>
            <a:r>
              <a:rPr lang="en-US" sz="1800" dirty="0" smtClean="0">
                <a:latin typeface="Arial" charset="0"/>
                <a:ea typeface="ＭＳ Ｐゴシック" charset="0"/>
                <a:cs typeface="ＭＳ Ｐゴシック" charset="0"/>
              </a:rPr>
              <a:t>index fields (PT1, PT2)</a:t>
            </a:r>
          </a:p>
          <a:p>
            <a:pPr>
              <a:buFontTx/>
              <a:buNone/>
            </a:pPr>
            <a:r>
              <a:rPr lang="en-US" sz="1800" dirty="0" smtClean="0">
                <a:latin typeface="Arial" charset="0"/>
                <a:ea typeface="ＭＳ Ｐゴシック" charset="0"/>
                <a:cs typeface="ＭＳ Ｐゴシック" charset="0"/>
              </a:rPr>
              <a:t>(10 bits represents index values 0-1023)</a:t>
            </a:r>
            <a:endParaRPr lang="en-US" sz="1800" dirty="0">
              <a:latin typeface="Arial" charset="0"/>
              <a:ea typeface="ＭＳ Ｐゴシック" charset="0"/>
              <a:cs typeface="ＭＳ Ｐゴシック" charset="0"/>
            </a:endParaRPr>
          </a:p>
        </p:txBody>
      </p:sp>
      <p:sp>
        <p:nvSpPr>
          <p:cNvPr id="6" name="Text Box 9"/>
          <p:cNvSpPr txBox="1">
            <a:spLocks noChangeArrowheads="1"/>
          </p:cNvSpPr>
          <p:nvPr/>
        </p:nvSpPr>
        <p:spPr bwMode="auto">
          <a:xfrm>
            <a:off x="1066800" y="1916668"/>
            <a:ext cx="3122707" cy="369332"/>
          </a:xfrm>
          <a:prstGeom prst="rect">
            <a:avLst/>
          </a:prstGeom>
          <a:solidFill>
            <a:srgbClr val="FFFFFF"/>
          </a:solidFill>
          <a:ln>
            <a:noFill/>
          </a:ln>
          <a:extLst/>
        </p:spPr>
        <p:txBody>
          <a:bodyPr wrap="none">
            <a:spAutoFit/>
          </a:bodyPr>
          <a:lstStyle/>
          <a:p>
            <a:r>
              <a:rPr lang="en-US" sz="1800" b="1" dirty="0" smtClean="0">
                <a:solidFill>
                  <a:schemeClr val="tx1"/>
                </a:solidFill>
                <a:latin typeface="Helvetica" charset="0"/>
                <a:cs typeface="Arial" charset="0"/>
              </a:rPr>
              <a:t>Step 1</a:t>
            </a:r>
            <a:r>
              <a:rPr lang="en-US" sz="1800" dirty="0" smtClean="0">
                <a:solidFill>
                  <a:schemeClr val="tx1"/>
                </a:solidFill>
                <a:latin typeface="Helvetica" charset="0"/>
                <a:cs typeface="Arial" charset="0"/>
              </a:rPr>
              <a:t>. Index PDIR with PT1</a:t>
            </a:r>
            <a:endParaRPr lang="en-US" sz="4000" dirty="0">
              <a:solidFill>
                <a:schemeClr val="tx1"/>
              </a:solidFill>
              <a:latin typeface="Helvetica" charset="0"/>
              <a:cs typeface="Arial" charset="0"/>
            </a:endParaRPr>
          </a:p>
        </p:txBody>
      </p:sp>
      <p:sp>
        <p:nvSpPr>
          <p:cNvPr id="7" name="AutoShape 50"/>
          <p:cNvSpPr>
            <a:spLocks noChangeArrowheads="1"/>
          </p:cNvSpPr>
          <p:nvPr/>
        </p:nvSpPr>
        <p:spPr bwMode="auto">
          <a:xfrm flipV="1">
            <a:off x="2590800" y="2286000"/>
            <a:ext cx="814387" cy="9556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15875">
            <a:solidFill>
              <a:srgbClr val="003366"/>
            </a:solidFill>
            <a:miter lim="800000"/>
            <a:headEnd type="none" w="sm" len="sm"/>
            <a:tailEnd type="none" w="sm" len="sm"/>
          </a:ln>
        </p:spPr>
        <p:txBody>
          <a:bodyPr anchor="ctr">
            <a:spAutoFit/>
          </a:bodyPr>
          <a:lstStyle/>
          <a:p>
            <a:endParaRPr lang="en-US"/>
          </a:p>
        </p:txBody>
      </p:sp>
      <p:sp>
        <p:nvSpPr>
          <p:cNvPr id="8" name="Text Box 9"/>
          <p:cNvSpPr txBox="1">
            <a:spLocks noChangeArrowheads="1"/>
          </p:cNvSpPr>
          <p:nvPr/>
        </p:nvSpPr>
        <p:spPr bwMode="auto">
          <a:xfrm>
            <a:off x="1600200" y="1002268"/>
            <a:ext cx="3649407" cy="369332"/>
          </a:xfrm>
          <a:prstGeom prst="rect">
            <a:avLst/>
          </a:prstGeom>
          <a:solidFill>
            <a:srgbClr val="FFFFFF"/>
          </a:solidFill>
          <a:ln>
            <a:noFill/>
          </a:ln>
          <a:extLst/>
        </p:spPr>
        <p:txBody>
          <a:bodyPr wrap="none">
            <a:spAutoFit/>
          </a:bodyPr>
          <a:lstStyle/>
          <a:p>
            <a:r>
              <a:rPr lang="en-US" sz="1800" b="1" dirty="0" smtClean="0">
                <a:solidFill>
                  <a:schemeClr val="tx1"/>
                </a:solidFill>
                <a:latin typeface="Helvetica" charset="0"/>
                <a:cs typeface="Arial" charset="0"/>
              </a:rPr>
              <a:t>Step 2</a:t>
            </a:r>
            <a:r>
              <a:rPr lang="en-US" sz="1800" dirty="0" smtClean="0">
                <a:solidFill>
                  <a:schemeClr val="tx1"/>
                </a:solidFill>
                <a:latin typeface="Helvetica" charset="0"/>
                <a:cs typeface="Arial" charset="0"/>
              </a:rPr>
              <a:t>. Index page table with PT2</a:t>
            </a:r>
            <a:endParaRPr lang="en-US" sz="4000" dirty="0">
              <a:solidFill>
                <a:schemeClr val="tx1"/>
              </a:solidFill>
              <a:latin typeface="Helvetica" charset="0"/>
              <a:cs typeface="Arial" charset="0"/>
            </a:endParaRPr>
          </a:p>
        </p:txBody>
      </p:sp>
      <p:sp>
        <p:nvSpPr>
          <p:cNvPr id="9" name="AutoShape 50"/>
          <p:cNvSpPr>
            <a:spLocks noChangeArrowheads="1"/>
          </p:cNvSpPr>
          <p:nvPr/>
        </p:nvSpPr>
        <p:spPr bwMode="auto">
          <a:xfrm flipV="1">
            <a:off x="4953000" y="1330325"/>
            <a:ext cx="814387" cy="9556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15875">
            <a:solidFill>
              <a:srgbClr val="003366"/>
            </a:solidFill>
            <a:miter lim="800000"/>
            <a:headEnd type="none" w="sm" len="sm"/>
            <a:tailEnd type="none" w="sm" len="sm"/>
          </a:ln>
        </p:spPr>
        <p:txBody>
          <a:bodyPr anchor="ctr">
            <a:spAutoFit/>
          </a:bodyPr>
          <a:lstStyle/>
          <a:p>
            <a:endParaRPr lang="en-US"/>
          </a:p>
        </p:txBody>
      </p:sp>
      <p:sp>
        <p:nvSpPr>
          <p:cNvPr id="10" name="Rectangle 3"/>
          <p:cNvSpPr txBox="1">
            <a:spLocks noChangeArrowheads="1"/>
          </p:cNvSpPr>
          <p:nvPr/>
        </p:nvSpPr>
        <p:spPr bwMode="auto">
          <a:xfrm>
            <a:off x="0" y="762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a:lstStyle>
          <a:p>
            <a:pPr>
              <a:buFontTx/>
              <a:buNone/>
            </a:pPr>
            <a:r>
              <a:rPr lang="en-US" sz="2000" b="1" dirty="0" smtClean="0">
                <a:latin typeface="Arial" charset="0"/>
                <a:ea typeface="ＭＳ Ｐゴシック" charset="0"/>
                <a:cs typeface="ＭＳ Ｐゴシック" charset="0"/>
              </a:rPr>
              <a:t>Page table structure for a process on Windows on IA 32 architecture</a:t>
            </a:r>
          </a:p>
        </p:txBody>
      </p:sp>
    </p:spTree>
    <p:extLst>
      <p:ext uri="{BB962C8B-B14F-4D97-AF65-F5344CB8AC3E}">
        <p14:creationId xmlns:p14="http://schemas.microsoft.com/office/powerpoint/2010/main" val="15449827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p:txBody>
          <a:bodyPr/>
          <a:lstStyle/>
          <a:p>
            <a:r>
              <a:rPr lang="en-US">
                <a:latin typeface="Arial" charset="0"/>
                <a:ea typeface="ＭＳ Ｐゴシック" charset="0"/>
              </a:rPr>
              <a:t>Virtual Address Translation</a:t>
            </a:r>
          </a:p>
        </p:txBody>
      </p:sp>
      <p:sp>
        <p:nvSpPr>
          <p:cNvPr id="32770" name="Rectangle 3"/>
          <p:cNvSpPr>
            <a:spLocks noChangeArrowheads="1"/>
          </p:cNvSpPr>
          <p:nvPr/>
        </p:nvSpPr>
        <p:spPr bwMode="auto">
          <a:xfrm>
            <a:off x="5157788" y="1562100"/>
            <a:ext cx="2644775" cy="382588"/>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algn="ctr" defTabSz="914400"/>
            <a:r>
              <a:rPr lang="en-US" sz="1800">
                <a:solidFill>
                  <a:srgbClr val="000000"/>
                </a:solidFill>
                <a:cs typeface="Arial" charset="0"/>
              </a:rPr>
              <a:t>VPN</a:t>
            </a:r>
          </a:p>
        </p:txBody>
      </p:sp>
      <p:sp>
        <p:nvSpPr>
          <p:cNvPr id="32771" name="Rectangle 4"/>
          <p:cNvSpPr>
            <a:spLocks noChangeArrowheads="1"/>
          </p:cNvSpPr>
          <p:nvPr/>
        </p:nvSpPr>
        <p:spPr bwMode="auto">
          <a:xfrm>
            <a:off x="7802563" y="1562100"/>
            <a:ext cx="720725" cy="382588"/>
          </a:xfrm>
          <a:prstGeom prst="rect">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800">
                <a:solidFill>
                  <a:srgbClr val="000000"/>
                </a:solidFill>
                <a:cs typeface="Arial" charset="0"/>
              </a:rPr>
              <a:t>offset</a:t>
            </a:r>
          </a:p>
        </p:txBody>
      </p:sp>
      <p:sp>
        <p:nvSpPr>
          <p:cNvPr id="32772" name="Text Box 7"/>
          <p:cNvSpPr txBox="1">
            <a:spLocks noChangeArrowheads="1"/>
          </p:cNvSpPr>
          <p:nvPr/>
        </p:nvSpPr>
        <p:spPr bwMode="auto">
          <a:xfrm>
            <a:off x="7548563" y="1331913"/>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400">
                <a:solidFill>
                  <a:srgbClr val="000000"/>
                </a:solidFill>
                <a:cs typeface="Arial" charset="0"/>
              </a:rPr>
              <a:t>12</a:t>
            </a:r>
            <a:endParaRPr lang="en-US" sz="1800">
              <a:solidFill>
                <a:srgbClr val="000000"/>
              </a:solidFill>
              <a:cs typeface="Arial" charset="0"/>
            </a:endParaRPr>
          </a:p>
        </p:txBody>
      </p:sp>
      <p:sp>
        <p:nvSpPr>
          <p:cNvPr id="32773" name="Rectangle 8"/>
          <p:cNvSpPr>
            <a:spLocks noChangeArrowheads="1"/>
          </p:cNvSpPr>
          <p:nvPr/>
        </p:nvSpPr>
        <p:spPr bwMode="auto">
          <a:xfrm>
            <a:off x="971550" y="1423988"/>
            <a:ext cx="3449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defTabSz="914400"/>
            <a:r>
              <a:rPr lang="en-US" sz="2000" b="1">
                <a:solidFill>
                  <a:srgbClr val="990033"/>
                </a:solidFill>
                <a:cs typeface="Arial" charset="0"/>
              </a:rPr>
              <a:t>Example</a:t>
            </a:r>
            <a:r>
              <a:rPr lang="en-US" sz="2000">
                <a:solidFill>
                  <a:srgbClr val="990033"/>
                </a:solidFill>
                <a:cs typeface="Arial" charset="0"/>
              </a:rPr>
              <a:t>: typical 32-bit</a:t>
            </a:r>
          </a:p>
          <a:p>
            <a:pPr algn="ctr" defTabSz="914400"/>
            <a:r>
              <a:rPr lang="en-US" sz="2000">
                <a:solidFill>
                  <a:srgbClr val="990033"/>
                </a:solidFill>
                <a:cs typeface="Arial" charset="0"/>
              </a:rPr>
              <a:t>architecture with 4KB pages.</a:t>
            </a:r>
            <a:endParaRPr lang="en-US" sz="1600">
              <a:solidFill>
                <a:srgbClr val="990033"/>
              </a:solidFill>
              <a:cs typeface="Arial" charset="0"/>
            </a:endParaRPr>
          </a:p>
        </p:txBody>
      </p:sp>
      <p:sp>
        <p:nvSpPr>
          <p:cNvPr id="32774" name="AutoShape 9"/>
          <p:cNvSpPr>
            <a:spLocks noChangeArrowheads="1"/>
          </p:cNvSpPr>
          <p:nvPr/>
        </p:nvSpPr>
        <p:spPr bwMode="auto">
          <a:xfrm>
            <a:off x="6172200" y="1981200"/>
            <a:ext cx="530225" cy="1030288"/>
          </a:xfrm>
          <a:prstGeom prst="downArrow">
            <a:avLst>
              <a:gd name="adj1" fmla="val 50000"/>
              <a:gd name="adj2" fmla="val 48578"/>
            </a:avLst>
          </a:prstGeom>
          <a:solidFill>
            <a:srgbClr val="666699"/>
          </a:solidFill>
          <a:ln w="15875">
            <a:solidFill>
              <a:srgbClr val="666699"/>
            </a:solidFill>
            <a:miter lim="800000"/>
            <a:headEnd type="none" w="sm" len="sm"/>
            <a:tailEnd type="none" w="sm" len="sm"/>
          </a:ln>
        </p:spPr>
        <p:txBody>
          <a:bodyPr wrap="none" anchor="ctr">
            <a:spAutoFit/>
          </a:bodyPr>
          <a:lstStyle/>
          <a:p>
            <a:pPr defTabSz="914400"/>
            <a:endParaRPr lang="en-US" sz="1800">
              <a:solidFill>
                <a:srgbClr val="000000"/>
              </a:solidFill>
              <a:cs typeface="Arial" charset="0"/>
            </a:endParaRPr>
          </a:p>
        </p:txBody>
      </p:sp>
      <p:sp>
        <p:nvSpPr>
          <p:cNvPr id="32775" name="AutoShape 10"/>
          <p:cNvSpPr>
            <a:spLocks noChangeArrowheads="1"/>
          </p:cNvSpPr>
          <p:nvPr/>
        </p:nvSpPr>
        <p:spPr bwMode="auto">
          <a:xfrm>
            <a:off x="5157788" y="2740025"/>
            <a:ext cx="2533650" cy="1668463"/>
          </a:xfrm>
          <a:prstGeom prst="irregularSeal1">
            <a:avLst/>
          </a:prstGeom>
          <a:solidFill>
            <a:srgbClr val="FFFFFF"/>
          </a:solidFill>
          <a:ln w="15875">
            <a:solidFill>
              <a:srgbClr val="333399"/>
            </a:solidFill>
            <a:miter lim="800000"/>
            <a:headEnd type="none" w="sm" len="sm"/>
            <a:tailEnd type="none" w="sm" len="sm"/>
          </a:ln>
        </p:spPr>
        <p:txBody>
          <a:bodyPr anchor="ctr">
            <a:spAutoFit/>
          </a:bodyPr>
          <a:lstStyle/>
          <a:p>
            <a:pPr algn="ctr" defTabSz="914400"/>
            <a:r>
              <a:rPr lang="en-US" sz="1800" b="1">
                <a:solidFill>
                  <a:srgbClr val="000000"/>
                </a:solidFill>
                <a:cs typeface="Arial" charset="0"/>
              </a:rPr>
              <a:t>address</a:t>
            </a:r>
          </a:p>
          <a:p>
            <a:pPr algn="ctr" defTabSz="914400"/>
            <a:r>
              <a:rPr lang="en-US" sz="1800" b="1">
                <a:solidFill>
                  <a:srgbClr val="000000"/>
                </a:solidFill>
                <a:cs typeface="Arial" charset="0"/>
              </a:rPr>
              <a:t>translation</a:t>
            </a:r>
            <a:endParaRPr lang="en-US" sz="1800">
              <a:solidFill>
                <a:srgbClr val="000000"/>
              </a:solidFill>
              <a:cs typeface="Arial" charset="0"/>
            </a:endParaRPr>
          </a:p>
        </p:txBody>
      </p:sp>
      <p:sp>
        <p:nvSpPr>
          <p:cNvPr id="32776" name="Rectangle 11"/>
          <p:cNvSpPr>
            <a:spLocks noChangeArrowheads="1"/>
          </p:cNvSpPr>
          <p:nvPr/>
        </p:nvSpPr>
        <p:spPr bwMode="auto">
          <a:xfrm>
            <a:off x="636588" y="2347913"/>
            <a:ext cx="4079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p>
            <a:pPr defTabSz="914400"/>
            <a:r>
              <a:rPr lang="en-US" sz="2000">
                <a:solidFill>
                  <a:srgbClr val="000000"/>
                </a:solidFill>
                <a:cs typeface="Arial" charset="0"/>
              </a:rPr>
              <a:t>Virtual address translation maps a virtual page number (VPN)  to a physical page frame number (PFN): the rest is easy.</a:t>
            </a:r>
          </a:p>
        </p:txBody>
      </p:sp>
      <p:sp>
        <p:nvSpPr>
          <p:cNvPr id="32777" name="Rectangle 12"/>
          <p:cNvSpPr>
            <a:spLocks noChangeArrowheads="1"/>
          </p:cNvSpPr>
          <p:nvPr/>
        </p:nvSpPr>
        <p:spPr bwMode="auto">
          <a:xfrm>
            <a:off x="5005388" y="5326063"/>
            <a:ext cx="2794000" cy="382587"/>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algn="ctr" defTabSz="914400"/>
            <a:r>
              <a:rPr lang="en-US" sz="1800">
                <a:solidFill>
                  <a:srgbClr val="000000"/>
                </a:solidFill>
                <a:cs typeface="Arial" charset="0"/>
              </a:rPr>
              <a:t>PFN</a:t>
            </a:r>
          </a:p>
        </p:txBody>
      </p:sp>
      <p:sp>
        <p:nvSpPr>
          <p:cNvPr id="32778" name="AutoShape 13"/>
          <p:cNvSpPr>
            <a:spLocks noChangeArrowheads="1"/>
          </p:cNvSpPr>
          <p:nvPr/>
        </p:nvSpPr>
        <p:spPr bwMode="auto">
          <a:xfrm>
            <a:off x="6172200" y="4237038"/>
            <a:ext cx="530225" cy="1030287"/>
          </a:xfrm>
          <a:prstGeom prst="downArrow">
            <a:avLst>
              <a:gd name="adj1" fmla="val 50000"/>
              <a:gd name="adj2" fmla="val 48578"/>
            </a:avLst>
          </a:prstGeom>
          <a:solidFill>
            <a:srgbClr val="666699"/>
          </a:solidFill>
          <a:ln w="15875">
            <a:solidFill>
              <a:srgbClr val="666699"/>
            </a:solidFill>
            <a:miter lim="800000"/>
            <a:headEnd type="none" w="sm" len="sm"/>
            <a:tailEnd type="none" w="sm" len="sm"/>
          </a:ln>
        </p:spPr>
        <p:txBody>
          <a:bodyPr wrap="none" anchor="ctr">
            <a:spAutoFit/>
          </a:bodyPr>
          <a:lstStyle/>
          <a:p>
            <a:pPr defTabSz="914400"/>
            <a:endParaRPr lang="en-US" sz="1800">
              <a:solidFill>
                <a:srgbClr val="000000"/>
              </a:solidFill>
              <a:cs typeface="Arial" charset="0"/>
            </a:endParaRPr>
          </a:p>
        </p:txBody>
      </p:sp>
      <p:sp>
        <p:nvSpPr>
          <p:cNvPr id="32779" name="Rectangle 14"/>
          <p:cNvSpPr>
            <a:spLocks noChangeArrowheads="1"/>
          </p:cNvSpPr>
          <p:nvPr/>
        </p:nvSpPr>
        <p:spPr bwMode="auto">
          <a:xfrm>
            <a:off x="7802563" y="5715000"/>
            <a:ext cx="720725" cy="382588"/>
          </a:xfrm>
          <a:prstGeom prst="rect">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800">
                <a:solidFill>
                  <a:srgbClr val="000000"/>
                </a:solidFill>
                <a:cs typeface="Arial" charset="0"/>
              </a:rPr>
              <a:t>offset</a:t>
            </a:r>
          </a:p>
        </p:txBody>
      </p:sp>
      <p:sp>
        <p:nvSpPr>
          <p:cNvPr id="32" name="Line 15"/>
          <p:cNvSpPr>
            <a:spLocks noChangeShapeType="1"/>
          </p:cNvSpPr>
          <p:nvPr/>
        </p:nvSpPr>
        <p:spPr bwMode="auto">
          <a:xfrm>
            <a:off x="7802563" y="1944688"/>
            <a:ext cx="0" cy="3381375"/>
          </a:xfrm>
          <a:prstGeom prst="line">
            <a:avLst/>
          </a:prstGeom>
          <a:noFill/>
          <a:ln w="15875">
            <a:solidFill>
              <a:srgbClr val="000000"/>
            </a:solidFill>
            <a:prstDash val="sysDot"/>
            <a:round/>
            <a:headEnd type="none" w="sm" len="sm"/>
            <a:tailEnd type="none" w="sm" len="sm"/>
          </a:ln>
        </p:spPr>
        <p:txBody>
          <a:bodyPr wrap="none" anchor="ctr">
            <a:spAutoFit/>
          </a:bodyPr>
          <a:lstStyle/>
          <a:p>
            <a:pPr defTabSz="914400" fontAlgn="auto">
              <a:spcBef>
                <a:spcPts val="0"/>
              </a:spcBef>
              <a:spcAft>
                <a:spcPts val="0"/>
              </a:spcAft>
              <a:defRPr/>
            </a:pPr>
            <a:endParaRPr lang="en-US" sz="1800" kern="0">
              <a:solidFill>
                <a:sysClr val="windowText" lastClr="000000"/>
              </a:solidFill>
              <a:latin typeface="Arial" pitchFamily="-111" charset="0"/>
              <a:ea typeface="ＭＳ Ｐゴシック" pitchFamily="-111" charset="-128"/>
              <a:cs typeface="ＭＳ Ｐゴシック" pitchFamily="-111" charset="-128"/>
            </a:endParaRPr>
          </a:p>
        </p:txBody>
      </p:sp>
      <p:sp>
        <p:nvSpPr>
          <p:cNvPr id="33" name="Line 16"/>
          <p:cNvSpPr>
            <a:spLocks noChangeShapeType="1"/>
          </p:cNvSpPr>
          <p:nvPr/>
        </p:nvSpPr>
        <p:spPr bwMode="auto">
          <a:xfrm>
            <a:off x="8523288" y="1944688"/>
            <a:ext cx="0" cy="3763962"/>
          </a:xfrm>
          <a:prstGeom prst="line">
            <a:avLst/>
          </a:prstGeom>
          <a:noFill/>
          <a:ln w="15875">
            <a:solidFill>
              <a:srgbClr val="000000"/>
            </a:solidFill>
            <a:prstDash val="sysDot"/>
            <a:round/>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latin typeface="Arial" pitchFamily="-111" charset="0"/>
              <a:ea typeface="ＭＳ Ｐゴシック" pitchFamily="-111" charset="-128"/>
              <a:cs typeface="ＭＳ Ｐゴシック" pitchFamily="-111" charset="-128"/>
            </a:endParaRPr>
          </a:p>
        </p:txBody>
      </p:sp>
      <p:sp>
        <p:nvSpPr>
          <p:cNvPr id="32782" name="Text Box 17"/>
          <p:cNvSpPr txBox="1">
            <a:spLocks noChangeArrowheads="1"/>
          </p:cNvSpPr>
          <p:nvPr/>
        </p:nvSpPr>
        <p:spPr bwMode="auto">
          <a:xfrm>
            <a:off x="7989888" y="5237163"/>
            <a:ext cx="357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cs typeface="Arial" charset="0"/>
              </a:rPr>
              <a:t>+</a:t>
            </a:r>
            <a:endParaRPr lang="en-US" sz="1800">
              <a:solidFill>
                <a:srgbClr val="000000"/>
              </a:solidFill>
              <a:cs typeface="Arial" charset="0"/>
            </a:endParaRPr>
          </a:p>
        </p:txBody>
      </p:sp>
      <p:sp>
        <p:nvSpPr>
          <p:cNvPr id="32783" name="Rectangle 18"/>
          <p:cNvSpPr>
            <a:spLocks noChangeArrowheads="1"/>
          </p:cNvSpPr>
          <p:nvPr/>
        </p:nvSpPr>
        <p:spPr bwMode="auto">
          <a:xfrm>
            <a:off x="4727575" y="1562100"/>
            <a:ext cx="312738" cy="369888"/>
          </a:xfrm>
          <a:prstGeom prst="rect">
            <a:avLst/>
          </a:prstGeom>
          <a:solidFill>
            <a:srgbClr val="FFFFFF"/>
          </a:solidFill>
          <a:ln w="15875">
            <a:solidFill>
              <a:srgbClr val="333399"/>
            </a:solidFill>
            <a:miter lim="800000"/>
            <a:headEnd type="none" w="sm" len="sm"/>
            <a:tailEnd type="none" w="sm" len="sm"/>
          </a:ln>
        </p:spPr>
        <p:txBody>
          <a:bodyPr wrap="none" anchor="ctr">
            <a:spAutoFit/>
          </a:bodyPr>
          <a:lstStyle/>
          <a:p>
            <a:pPr algn="ctr" defTabSz="914400"/>
            <a:r>
              <a:rPr lang="en-US" sz="1800">
                <a:solidFill>
                  <a:srgbClr val="000000"/>
                </a:solidFill>
                <a:cs typeface="Arial" charset="0"/>
              </a:rPr>
              <a:t>0</a:t>
            </a:r>
          </a:p>
        </p:txBody>
      </p:sp>
      <p:sp>
        <p:nvSpPr>
          <p:cNvPr id="32784" name="Rectangle 20"/>
          <p:cNvSpPr>
            <a:spLocks noChangeArrowheads="1"/>
          </p:cNvSpPr>
          <p:nvPr/>
        </p:nvSpPr>
        <p:spPr bwMode="auto">
          <a:xfrm>
            <a:off x="2514600" y="5486400"/>
            <a:ext cx="168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defTabSz="914400"/>
            <a:r>
              <a:rPr lang="en-US" sz="1800">
                <a:solidFill>
                  <a:srgbClr val="002DB4"/>
                </a:solidFill>
                <a:cs typeface="Arial" charset="0"/>
              </a:rPr>
              <a:t>physical address</a:t>
            </a:r>
          </a:p>
        </p:txBody>
      </p:sp>
      <p:sp>
        <p:nvSpPr>
          <p:cNvPr id="32785" name="Rectangle 21"/>
          <p:cNvSpPr>
            <a:spLocks noChangeArrowheads="1"/>
          </p:cNvSpPr>
          <p:nvPr/>
        </p:nvSpPr>
        <p:spPr bwMode="auto">
          <a:xfrm>
            <a:off x="4456113" y="5116513"/>
            <a:ext cx="5127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defTabSz="914400"/>
            <a:r>
              <a:rPr lang="en-US" sz="5400">
                <a:solidFill>
                  <a:srgbClr val="002DB4"/>
                </a:solidFill>
                <a:cs typeface="Arial" charset="0"/>
              </a:rPr>
              <a:t>{</a:t>
            </a:r>
          </a:p>
        </p:txBody>
      </p:sp>
      <p:sp>
        <p:nvSpPr>
          <p:cNvPr id="38" name="Line 22"/>
          <p:cNvSpPr>
            <a:spLocks noChangeShapeType="1"/>
          </p:cNvSpPr>
          <p:nvPr/>
        </p:nvSpPr>
        <p:spPr bwMode="auto">
          <a:xfrm flipH="1">
            <a:off x="4456113" y="3971925"/>
            <a:ext cx="1030287" cy="436563"/>
          </a:xfrm>
          <a:prstGeom prst="line">
            <a:avLst/>
          </a:prstGeom>
          <a:noFill/>
          <a:ln w="28575">
            <a:solidFill>
              <a:srgbClr val="333399"/>
            </a:solidFill>
            <a:round/>
            <a:headEnd type="none" w="sm" len="sm"/>
            <a:tailEnd type="triangle" w="sm" len="sm"/>
          </a:ln>
        </p:spPr>
        <p:txBody>
          <a:bodyPr wrap="none" anchor="ctr">
            <a:spAutoFit/>
          </a:bodyPr>
          <a:lstStyle/>
          <a:p>
            <a:pPr defTabSz="914400" fontAlgn="auto">
              <a:spcBef>
                <a:spcPts val="0"/>
              </a:spcBef>
              <a:spcAft>
                <a:spcPts val="0"/>
              </a:spcAft>
              <a:defRPr/>
            </a:pPr>
            <a:endParaRPr lang="en-US" sz="1800" kern="0">
              <a:solidFill>
                <a:sysClr val="windowText" lastClr="000000"/>
              </a:solidFill>
              <a:latin typeface="Arial" pitchFamily="-111" charset="0"/>
              <a:ea typeface="ＭＳ Ｐゴシック" pitchFamily="-111" charset="-128"/>
              <a:cs typeface="ＭＳ Ｐゴシック" pitchFamily="-111" charset="-128"/>
            </a:endParaRPr>
          </a:p>
        </p:txBody>
      </p:sp>
      <p:sp>
        <p:nvSpPr>
          <p:cNvPr id="32787" name="Rectangle 23"/>
          <p:cNvSpPr>
            <a:spLocks noChangeArrowheads="1"/>
          </p:cNvSpPr>
          <p:nvPr/>
        </p:nvSpPr>
        <p:spPr bwMode="auto">
          <a:xfrm>
            <a:off x="1981200" y="3900488"/>
            <a:ext cx="2254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defTabSz="914400"/>
            <a:r>
              <a:rPr lang="en-US" sz="1800">
                <a:solidFill>
                  <a:srgbClr val="002DB4"/>
                </a:solidFill>
                <a:cs typeface="Arial" charset="0"/>
              </a:rPr>
              <a:t>Deliver exception to</a:t>
            </a:r>
          </a:p>
          <a:p>
            <a:pPr defTabSz="914400"/>
            <a:r>
              <a:rPr lang="en-US" sz="1800">
                <a:solidFill>
                  <a:srgbClr val="002DB4"/>
                </a:solidFill>
                <a:cs typeface="Arial" charset="0"/>
              </a:rPr>
              <a:t>OS if translation is not</a:t>
            </a:r>
          </a:p>
          <a:p>
            <a:pPr defTabSz="914400"/>
            <a:r>
              <a:rPr lang="en-US" sz="1800">
                <a:solidFill>
                  <a:srgbClr val="002DB4"/>
                </a:solidFill>
                <a:cs typeface="Arial" charset="0"/>
              </a:rPr>
              <a:t>valid and accessible in</a:t>
            </a:r>
          </a:p>
          <a:p>
            <a:pPr defTabSz="914400"/>
            <a:r>
              <a:rPr lang="en-US" sz="1800">
                <a:solidFill>
                  <a:srgbClr val="002DB4"/>
                </a:solidFill>
                <a:cs typeface="Arial" charset="0"/>
              </a:rPr>
              <a:t>requested mode.</a:t>
            </a:r>
            <a:endParaRPr lang="en-US" sz="2000">
              <a:solidFill>
                <a:srgbClr val="990033"/>
              </a:solidFill>
              <a:cs typeface="Arial" charset="0"/>
            </a:endParaRPr>
          </a:p>
        </p:txBody>
      </p:sp>
    </p:spTree>
    <p:extLst>
      <p:ext uri="{BB962C8B-B14F-4D97-AF65-F5344CB8AC3E}">
        <p14:creationId xmlns:p14="http://schemas.microsoft.com/office/powerpoint/2010/main" val="24164046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files: </a:t>
            </a:r>
            <a:r>
              <a:rPr lang="en-US" dirty="0" err="1" smtClean="0"/>
              <a:t>inodes</a:t>
            </a:r>
            <a:endParaRPr lang="en-US" dirty="0"/>
          </a:p>
        </p:txBody>
      </p:sp>
      <p:sp>
        <p:nvSpPr>
          <p:cNvPr id="3" name="Content Placeholder 2"/>
          <p:cNvSpPr>
            <a:spLocks noGrp="1"/>
          </p:cNvSpPr>
          <p:nvPr>
            <p:ph idx="1"/>
          </p:nvPr>
        </p:nvSpPr>
        <p:spPr>
          <a:xfrm>
            <a:off x="457200" y="1600200"/>
            <a:ext cx="8226425" cy="4648200"/>
          </a:xfrm>
        </p:spPr>
        <p:txBody>
          <a:bodyPr/>
          <a:lstStyle/>
          <a:p>
            <a:r>
              <a:rPr lang="en-US" dirty="0" smtClean="0"/>
              <a:t>There are many many file system implementations.</a:t>
            </a:r>
          </a:p>
          <a:p>
            <a:r>
              <a:rPr lang="en-US" dirty="0" smtClean="0"/>
              <a:t>Most of them use a block map to represent each file.</a:t>
            </a:r>
          </a:p>
          <a:p>
            <a:r>
              <a:rPr lang="en-US" dirty="0" smtClean="0"/>
              <a:t>Each file is represented by a corresponding data object, which is the root of its block map, and holds other information about the file (the file’s “</a:t>
            </a:r>
            <a:r>
              <a:rPr lang="en-US" b="1" dirty="0" smtClean="0">
                <a:solidFill>
                  <a:srgbClr val="651222"/>
                </a:solidFill>
              </a:rPr>
              <a:t>metadata</a:t>
            </a:r>
            <a:r>
              <a:rPr lang="en-US" dirty="0" smtClean="0"/>
              <a:t>”).</a:t>
            </a:r>
          </a:p>
          <a:p>
            <a:r>
              <a:rPr lang="en-US" dirty="0" smtClean="0"/>
              <a:t>In classical Unix and many other systems, this per-file object is called an </a:t>
            </a:r>
            <a:r>
              <a:rPr lang="en-US" b="1" dirty="0" err="1" smtClean="0">
                <a:solidFill>
                  <a:srgbClr val="651222"/>
                </a:solidFill>
              </a:rPr>
              <a:t>inode</a:t>
            </a:r>
            <a:r>
              <a:rPr lang="en-US" dirty="0" smtClean="0"/>
              <a:t>.  (“index node”)</a:t>
            </a:r>
          </a:p>
          <a:p>
            <a:r>
              <a:rPr lang="en-US" dirty="0" smtClean="0"/>
              <a:t>The </a:t>
            </a:r>
            <a:r>
              <a:rPr lang="en-US" dirty="0" err="1" smtClean="0"/>
              <a:t>inode</a:t>
            </a:r>
            <a:r>
              <a:rPr lang="en-US" dirty="0" smtClean="0"/>
              <a:t> for a file is stored “on disk”: the OS/FS reads it in and keeps it in memory while the file is in active use.</a:t>
            </a:r>
          </a:p>
          <a:p>
            <a:r>
              <a:rPr lang="en-US" dirty="0" smtClean="0"/>
              <a:t>When a file is modified, the OS/FS writes any changes to its </a:t>
            </a:r>
            <a:r>
              <a:rPr lang="en-US" dirty="0" err="1" smtClean="0"/>
              <a:t>inode</a:t>
            </a:r>
            <a:r>
              <a:rPr lang="en-US" dirty="0"/>
              <a:t>/</a:t>
            </a:r>
            <a:r>
              <a:rPr lang="en-US" dirty="0" smtClean="0"/>
              <a:t>maps back to the disk. </a:t>
            </a:r>
            <a:endParaRPr lang="en-US" dirty="0"/>
          </a:p>
        </p:txBody>
      </p:sp>
    </p:spTree>
    <p:extLst>
      <p:ext uri="{BB962C8B-B14F-4D97-AF65-F5344CB8AC3E}">
        <p14:creationId xmlns:p14="http://schemas.microsoft.com/office/powerpoint/2010/main" val="4414883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2"/>
          <p:cNvSpPr>
            <a:spLocks noChangeArrowheads="1"/>
          </p:cNvSpPr>
          <p:nvPr/>
        </p:nvSpPr>
        <p:spPr bwMode="auto">
          <a:xfrm>
            <a:off x="2743200" y="2492375"/>
            <a:ext cx="2514600" cy="2895600"/>
          </a:xfrm>
          <a:prstGeom prst="rect">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charset="0"/>
              <a:buNone/>
            </a:pPr>
            <a:endParaRPr lang="en-US" sz="1800">
              <a:cs typeface="Arial" charset="0"/>
            </a:endParaRPr>
          </a:p>
        </p:txBody>
      </p:sp>
      <p:sp>
        <p:nvSpPr>
          <p:cNvPr id="60418" name="Title 1"/>
          <p:cNvSpPr>
            <a:spLocks noGrp="1"/>
          </p:cNvSpPr>
          <p:nvPr>
            <p:ph type="title"/>
          </p:nvPr>
        </p:nvSpPr>
        <p:spPr/>
        <p:txBody>
          <a:bodyPr/>
          <a:lstStyle/>
          <a:p>
            <a:r>
              <a:rPr lang="en-US" dirty="0" err="1" smtClean="0">
                <a:latin typeface="Arial" charset="0"/>
                <a:ea typeface="ＭＳ Ｐゴシック" charset="0"/>
                <a:cs typeface="Arial" charset="0"/>
              </a:rPr>
              <a:t>Inodes</a:t>
            </a:r>
            <a:endParaRPr lang="en-US" dirty="0">
              <a:latin typeface="Arial" charset="0"/>
              <a:ea typeface="ＭＳ Ｐゴシック" charset="0"/>
              <a:cs typeface="Arial" charset="0"/>
            </a:endParaRPr>
          </a:p>
        </p:txBody>
      </p:sp>
      <p:sp>
        <p:nvSpPr>
          <p:cNvPr id="41994" name="Text Box 56"/>
          <p:cNvSpPr txBox="1">
            <a:spLocks noChangeArrowheads="1"/>
          </p:cNvSpPr>
          <p:nvPr/>
        </p:nvSpPr>
        <p:spPr bwMode="auto">
          <a:xfrm>
            <a:off x="2743200" y="4953000"/>
            <a:ext cx="1238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defRPr/>
            </a:pPr>
            <a:r>
              <a:rPr lang="en-US" sz="2000" b="1" dirty="0" err="1" smtClean="0">
                <a:solidFill>
                  <a:srgbClr val="000000"/>
                </a:solidFill>
                <a:latin typeface="+mn-lt"/>
              </a:rPr>
              <a:t>inode</a:t>
            </a:r>
            <a:endParaRPr lang="en-US" sz="2000" b="1" dirty="0">
              <a:solidFill>
                <a:srgbClr val="000000"/>
              </a:solidFill>
              <a:latin typeface="+mn-lt"/>
            </a:endParaRPr>
          </a:p>
        </p:txBody>
      </p:sp>
      <p:sp>
        <p:nvSpPr>
          <p:cNvPr id="60420" name="Text Box 57"/>
          <p:cNvSpPr txBox="1">
            <a:spLocks noChangeArrowheads="1"/>
          </p:cNvSpPr>
          <p:nvPr/>
        </p:nvSpPr>
        <p:spPr bwMode="auto">
          <a:xfrm>
            <a:off x="228600" y="5629870"/>
            <a:ext cx="6172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3367"/>
                </a:solidFill>
                <a:cs typeface="Arial" charset="0"/>
              </a:rPr>
              <a:t>An </a:t>
            </a:r>
            <a:r>
              <a:rPr lang="en-US" sz="1800" b="1" dirty="0" err="1">
                <a:solidFill>
                  <a:srgbClr val="003367"/>
                </a:solidFill>
                <a:cs typeface="Arial" charset="0"/>
              </a:rPr>
              <a:t>inode</a:t>
            </a:r>
            <a:r>
              <a:rPr lang="en-US" sz="1800" b="1" dirty="0">
                <a:solidFill>
                  <a:srgbClr val="003367"/>
                </a:solidFill>
                <a:cs typeface="Arial" charset="0"/>
              </a:rPr>
              <a:t> could be “anywhere” on disk.  </a:t>
            </a:r>
            <a:r>
              <a:rPr lang="en-US" sz="1800" dirty="0">
                <a:solidFill>
                  <a:srgbClr val="003367"/>
                </a:solidFill>
                <a:cs typeface="Arial" charset="0"/>
              </a:rPr>
              <a:t>How to find the </a:t>
            </a:r>
            <a:r>
              <a:rPr lang="en-US" sz="1800" dirty="0" err="1">
                <a:solidFill>
                  <a:srgbClr val="003367"/>
                </a:solidFill>
                <a:cs typeface="Arial" charset="0"/>
              </a:rPr>
              <a:t>inode</a:t>
            </a:r>
            <a:r>
              <a:rPr lang="en-US" sz="1800" dirty="0">
                <a:solidFill>
                  <a:srgbClr val="003367"/>
                </a:solidFill>
                <a:cs typeface="Arial" charset="0"/>
              </a:rPr>
              <a:t> for a given file</a:t>
            </a:r>
            <a:r>
              <a:rPr lang="en-US" sz="1800" dirty="0" smtClean="0">
                <a:solidFill>
                  <a:srgbClr val="003367"/>
                </a:solidFill>
                <a:cs typeface="Arial" charset="0"/>
              </a:rPr>
              <a:t>?  </a:t>
            </a:r>
            <a:r>
              <a:rPr lang="en-US" sz="1800" dirty="0" err="1" smtClean="0">
                <a:solidFill>
                  <a:srgbClr val="003367"/>
                </a:solidFill>
                <a:cs typeface="Arial" charset="0"/>
              </a:rPr>
              <a:t>Inodes</a:t>
            </a:r>
            <a:r>
              <a:rPr lang="en-US" sz="1800" dirty="0" smtClean="0">
                <a:solidFill>
                  <a:srgbClr val="003367"/>
                </a:solidFill>
                <a:cs typeface="Arial" charset="0"/>
              </a:rPr>
              <a:t> are uniquely numbered: we can find an </a:t>
            </a:r>
            <a:r>
              <a:rPr lang="en-US" sz="1800" dirty="0" err="1" smtClean="0">
                <a:solidFill>
                  <a:srgbClr val="003367"/>
                </a:solidFill>
                <a:cs typeface="Arial" charset="0"/>
              </a:rPr>
              <a:t>inode</a:t>
            </a:r>
            <a:r>
              <a:rPr lang="en-US" sz="1800" dirty="0" smtClean="0">
                <a:solidFill>
                  <a:srgbClr val="003367"/>
                </a:solidFill>
                <a:cs typeface="Arial" charset="0"/>
              </a:rPr>
              <a:t> from its number.</a:t>
            </a:r>
            <a:endParaRPr lang="en-US" sz="1800" dirty="0">
              <a:solidFill>
                <a:srgbClr val="003367"/>
              </a:solidFill>
              <a:cs typeface="Arial" charset="0"/>
            </a:endParaRPr>
          </a:p>
        </p:txBody>
      </p:sp>
      <p:sp>
        <p:nvSpPr>
          <p:cNvPr id="60421" name="Text Box 57"/>
          <p:cNvSpPr txBox="1">
            <a:spLocks noChangeArrowheads="1"/>
          </p:cNvSpPr>
          <p:nvPr/>
        </p:nvSpPr>
        <p:spPr bwMode="auto">
          <a:xfrm>
            <a:off x="152400" y="2514600"/>
            <a:ext cx="2514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3367"/>
                </a:solidFill>
                <a:cs typeface="Arial" charset="0"/>
              </a:rPr>
              <a:t>A fixed-size </a:t>
            </a:r>
            <a:r>
              <a:rPr lang="en-US" sz="1800" b="1" dirty="0" err="1">
                <a:solidFill>
                  <a:srgbClr val="003367"/>
                </a:solidFill>
                <a:cs typeface="Arial" charset="0"/>
              </a:rPr>
              <a:t>inode</a:t>
            </a:r>
            <a:r>
              <a:rPr lang="en-US" sz="1800" b="1" dirty="0">
                <a:solidFill>
                  <a:srgbClr val="003367"/>
                </a:solidFill>
                <a:cs typeface="Arial" charset="0"/>
              </a:rPr>
              <a:t> has a fixed-size block map.</a:t>
            </a:r>
          </a:p>
          <a:p>
            <a:pPr defTabSz="914400" eaLnBrk="1" hangingPunct="1"/>
            <a:endParaRPr lang="en-US" sz="1800" b="1" dirty="0">
              <a:solidFill>
                <a:srgbClr val="003367"/>
              </a:solidFill>
              <a:cs typeface="Arial" charset="0"/>
            </a:endParaRPr>
          </a:p>
          <a:p>
            <a:pPr defTabSz="914400" eaLnBrk="1" hangingPunct="1"/>
            <a:r>
              <a:rPr lang="en-US" sz="1800" dirty="0">
                <a:solidFill>
                  <a:schemeClr val="bg2">
                    <a:lumMod val="50000"/>
                  </a:schemeClr>
                </a:solidFill>
                <a:cs typeface="Arial" charset="0"/>
              </a:rPr>
              <a:t>How to represent large files that have more logical blocks than can fit in the </a:t>
            </a:r>
            <a:r>
              <a:rPr lang="en-US" sz="1800" dirty="0" err="1">
                <a:solidFill>
                  <a:schemeClr val="bg2">
                    <a:lumMod val="50000"/>
                  </a:schemeClr>
                </a:solidFill>
                <a:cs typeface="Arial" charset="0"/>
              </a:rPr>
              <a:t>inode’s</a:t>
            </a:r>
            <a:r>
              <a:rPr lang="en-US" sz="1800" dirty="0">
                <a:solidFill>
                  <a:schemeClr val="bg2">
                    <a:lumMod val="50000"/>
                  </a:schemeClr>
                </a:solidFill>
                <a:cs typeface="Arial" charset="0"/>
              </a:rPr>
              <a:t> map?</a:t>
            </a:r>
          </a:p>
        </p:txBody>
      </p:sp>
      <p:sp>
        <p:nvSpPr>
          <p:cNvPr id="28" name="Text Box 56"/>
          <p:cNvSpPr txBox="1">
            <a:spLocks noChangeArrowheads="1"/>
          </p:cNvSpPr>
          <p:nvPr/>
        </p:nvSpPr>
        <p:spPr bwMode="auto">
          <a:xfrm>
            <a:off x="2895600" y="3841750"/>
            <a:ext cx="99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defRPr/>
            </a:pPr>
            <a:r>
              <a:rPr lang="en-US" sz="2000" b="1" dirty="0" smtClean="0">
                <a:solidFill>
                  <a:srgbClr val="000000"/>
                </a:solidFill>
                <a:latin typeface="+mn-lt"/>
              </a:rPr>
              <a:t>block map</a:t>
            </a:r>
            <a:endParaRPr lang="en-US" b="1" dirty="0">
              <a:solidFill>
                <a:srgbClr val="000000"/>
              </a:solidFill>
              <a:latin typeface="+mn-lt"/>
            </a:endParaRPr>
          </a:p>
        </p:txBody>
      </p:sp>
      <p:sp>
        <p:nvSpPr>
          <p:cNvPr id="60423" name="Oval 24"/>
          <p:cNvSpPr>
            <a:spLocks noChangeArrowheads="1"/>
          </p:cNvSpPr>
          <p:nvPr/>
        </p:nvSpPr>
        <p:spPr bwMode="auto">
          <a:xfrm>
            <a:off x="4446588" y="3408363"/>
            <a:ext cx="330200" cy="338137"/>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60424" name="Oval 25"/>
          <p:cNvSpPr>
            <a:spLocks noChangeArrowheads="1"/>
          </p:cNvSpPr>
          <p:nvPr/>
        </p:nvSpPr>
        <p:spPr bwMode="auto">
          <a:xfrm>
            <a:off x="4446588" y="4092575"/>
            <a:ext cx="330200" cy="339725"/>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60425" name="Oval 26"/>
          <p:cNvSpPr>
            <a:spLocks noChangeArrowheads="1"/>
          </p:cNvSpPr>
          <p:nvPr/>
        </p:nvSpPr>
        <p:spPr bwMode="auto">
          <a:xfrm>
            <a:off x="4446588" y="4778375"/>
            <a:ext cx="330200" cy="339725"/>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60426" name="Rectangle 27"/>
          <p:cNvSpPr>
            <a:spLocks noChangeArrowheads="1"/>
          </p:cNvSpPr>
          <p:nvPr/>
        </p:nvSpPr>
        <p:spPr bwMode="auto">
          <a:xfrm>
            <a:off x="6432550" y="2873375"/>
            <a:ext cx="992188" cy="862013"/>
          </a:xfrm>
          <a:prstGeom prst="rect">
            <a:avLst/>
          </a:prstGeom>
          <a:solidFill>
            <a:srgbClr val="FFFFFF"/>
          </a:solidFill>
          <a:ln w="15875">
            <a:solidFill>
              <a:srgbClr val="80008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60427" name="Rectangle 28"/>
          <p:cNvSpPr>
            <a:spLocks noChangeArrowheads="1"/>
          </p:cNvSpPr>
          <p:nvPr/>
        </p:nvSpPr>
        <p:spPr bwMode="auto">
          <a:xfrm>
            <a:off x="6432550" y="3819525"/>
            <a:ext cx="992188" cy="860425"/>
          </a:xfrm>
          <a:prstGeom prst="rect">
            <a:avLst/>
          </a:prstGeom>
          <a:solidFill>
            <a:srgbClr val="FFFFFF"/>
          </a:solidFill>
          <a:ln w="15875">
            <a:solidFill>
              <a:srgbClr val="6666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60428" name="Rectangle 29"/>
          <p:cNvSpPr>
            <a:spLocks noChangeArrowheads="1"/>
          </p:cNvSpPr>
          <p:nvPr/>
        </p:nvSpPr>
        <p:spPr bwMode="auto">
          <a:xfrm>
            <a:off x="6432550" y="4756150"/>
            <a:ext cx="992188" cy="860425"/>
          </a:xfrm>
          <a:prstGeom prst="rect">
            <a:avLst/>
          </a:prstGeom>
          <a:solidFill>
            <a:srgbClr val="FFFFFF"/>
          </a:solidFill>
          <a:ln w="15875">
            <a:solidFill>
              <a:srgbClr val="990033"/>
            </a:solidFill>
            <a:miter lim="800000"/>
            <a:headEnd type="none" w="sm" len="sm"/>
            <a:tailEnd type="none" w="sm" len="sm"/>
          </a:ln>
        </p:spPr>
        <p:txBody>
          <a:bodyPr anchor="ctr">
            <a:spAutoFit/>
          </a:bodyPr>
          <a:lstStyle/>
          <a:p>
            <a:pPr defTabSz="914400"/>
            <a:endParaRPr lang="en-US" sz="1800">
              <a:solidFill>
                <a:srgbClr val="000000"/>
              </a:solidFill>
            </a:endParaRPr>
          </a:p>
        </p:txBody>
      </p:sp>
      <p:cxnSp>
        <p:nvCxnSpPr>
          <p:cNvPr id="60429" name="AutoShape 30"/>
          <p:cNvCxnSpPr>
            <a:cxnSpLocks noChangeShapeType="1"/>
            <a:stCxn id="60423" idx="6"/>
            <a:endCxn id="60426" idx="1"/>
          </p:cNvCxnSpPr>
          <p:nvPr/>
        </p:nvCxnSpPr>
        <p:spPr bwMode="auto">
          <a:xfrm flipV="1">
            <a:off x="4776788" y="3303588"/>
            <a:ext cx="1655762" cy="274637"/>
          </a:xfrm>
          <a:prstGeom prst="straightConnector1">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0430" name="AutoShape 31"/>
          <p:cNvCxnSpPr>
            <a:cxnSpLocks noChangeShapeType="1"/>
            <a:stCxn id="60424" idx="6"/>
            <a:endCxn id="60427" idx="1"/>
          </p:cNvCxnSpPr>
          <p:nvPr/>
        </p:nvCxnSpPr>
        <p:spPr bwMode="auto">
          <a:xfrm flipV="1">
            <a:off x="4776788" y="4249738"/>
            <a:ext cx="1655762" cy="12700"/>
          </a:xfrm>
          <a:prstGeom prst="straightConnector1">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0431" name="AutoShape 32"/>
          <p:cNvCxnSpPr>
            <a:cxnSpLocks noChangeShapeType="1"/>
            <a:stCxn id="60425" idx="6"/>
            <a:endCxn id="60428" idx="1"/>
          </p:cNvCxnSpPr>
          <p:nvPr/>
        </p:nvCxnSpPr>
        <p:spPr bwMode="auto">
          <a:xfrm>
            <a:off x="4776788" y="4948238"/>
            <a:ext cx="1655762" cy="238125"/>
          </a:xfrm>
          <a:prstGeom prst="straightConnector1">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60432" name="Text Box 11"/>
          <p:cNvSpPr txBox="1">
            <a:spLocks noChangeArrowheads="1"/>
          </p:cNvSpPr>
          <p:nvPr/>
        </p:nvSpPr>
        <p:spPr bwMode="auto">
          <a:xfrm>
            <a:off x="6478588" y="2873375"/>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600" b="1" i="1">
                <a:solidFill>
                  <a:srgbClr val="000000"/>
                </a:solidFill>
                <a:latin typeface="Times New Roman" charset="0"/>
              </a:rPr>
              <a:t>Once upo</a:t>
            </a:r>
          </a:p>
          <a:p>
            <a:pPr defTabSz="914400"/>
            <a:r>
              <a:rPr lang="en-US" sz="1600" b="1" i="1">
                <a:solidFill>
                  <a:srgbClr val="000000"/>
                </a:solidFill>
                <a:latin typeface="Times New Roman" charset="0"/>
              </a:rPr>
              <a:t>n a time</a:t>
            </a:r>
          </a:p>
          <a:p>
            <a:pPr defTabSz="914400"/>
            <a:r>
              <a:rPr lang="en-US" sz="1600" b="1" i="1">
                <a:solidFill>
                  <a:srgbClr val="009999"/>
                </a:solidFill>
                <a:latin typeface="Times New Roman" charset="0"/>
              </a:rPr>
              <a:t>/n</a:t>
            </a:r>
            <a:r>
              <a:rPr lang="en-US" sz="1600" b="1" i="1">
                <a:solidFill>
                  <a:srgbClr val="000000"/>
                </a:solidFill>
                <a:latin typeface="Times New Roman" charset="0"/>
              </a:rPr>
              <a:t>in a l</a:t>
            </a:r>
            <a:endParaRPr lang="en-US" sz="1600">
              <a:solidFill>
                <a:srgbClr val="000000"/>
              </a:solidFill>
              <a:latin typeface="Times New Roman" charset="0"/>
            </a:endParaRPr>
          </a:p>
        </p:txBody>
      </p:sp>
      <p:sp>
        <p:nvSpPr>
          <p:cNvPr id="60433" name="Text Box 12"/>
          <p:cNvSpPr txBox="1">
            <a:spLocks noChangeArrowheads="1"/>
          </p:cNvSpPr>
          <p:nvPr/>
        </p:nvSpPr>
        <p:spPr bwMode="auto">
          <a:xfrm>
            <a:off x="6419850" y="3787775"/>
            <a:ext cx="1200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600" b="1" i="1">
                <a:solidFill>
                  <a:srgbClr val="000000"/>
                </a:solidFill>
                <a:latin typeface="Times New Roman" charset="0"/>
              </a:rPr>
              <a:t>and far </a:t>
            </a:r>
          </a:p>
          <a:p>
            <a:pPr defTabSz="914400"/>
            <a:r>
              <a:rPr lang="en-US" sz="1600" b="1" i="1">
                <a:solidFill>
                  <a:srgbClr val="000000"/>
                </a:solidFill>
                <a:latin typeface="Times New Roman" charset="0"/>
              </a:rPr>
              <a:t>far away</a:t>
            </a:r>
          </a:p>
          <a:p>
            <a:pPr defTabSz="914400"/>
            <a:r>
              <a:rPr lang="en-US" sz="1600" b="1" i="1">
                <a:solidFill>
                  <a:srgbClr val="000000"/>
                </a:solidFill>
                <a:latin typeface="Times New Roman" charset="0"/>
              </a:rPr>
              <a:t>,</a:t>
            </a:r>
            <a:r>
              <a:rPr lang="en-US" sz="1600" b="1" i="1">
                <a:solidFill>
                  <a:srgbClr val="009999"/>
                </a:solidFill>
                <a:latin typeface="Times New Roman" charset="0"/>
              </a:rPr>
              <a:t>/n</a:t>
            </a:r>
            <a:r>
              <a:rPr lang="en-US" sz="1600" b="1" i="1">
                <a:solidFill>
                  <a:srgbClr val="000000"/>
                </a:solidFill>
                <a:latin typeface="Times New Roman" charset="0"/>
              </a:rPr>
              <a:t>lived t</a:t>
            </a:r>
            <a:endParaRPr lang="en-US" sz="1600">
              <a:solidFill>
                <a:srgbClr val="000000"/>
              </a:solidFill>
              <a:latin typeface="Times New Roman" charset="0"/>
            </a:endParaRPr>
          </a:p>
        </p:txBody>
      </p:sp>
      <p:sp>
        <p:nvSpPr>
          <p:cNvPr id="60434" name="Text Box 13"/>
          <p:cNvSpPr txBox="1">
            <a:spLocks noChangeArrowheads="1"/>
          </p:cNvSpPr>
          <p:nvPr/>
        </p:nvSpPr>
        <p:spPr bwMode="auto">
          <a:xfrm>
            <a:off x="6496050" y="4791075"/>
            <a:ext cx="1200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600" b="1" i="1">
                <a:solidFill>
                  <a:srgbClr val="000000"/>
                </a:solidFill>
                <a:latin typeface="Times New Roman" charset="0"/>
              </a:rPr>
              <a:t>he wise  and sage</a:t>
            </a:r>
          </a:p>
          <a:p>
            <a:pPr defTabSz="914400"/>
            <a:r>
              <a:rPr lang="en-US" sz="1600" b="1" i="1">
                <a:solidFill>
                  <a:srgbClr val="000000"/>
                </a:solidFill>
                <a:latin typeface="Times New Roman" charset="0"/>
              </a:rPr>
              <a:t>wizard.</a:t>
            </a:r>
            <a:endParaRPr lang="en-US" sz="1600">
              <a:solidFill>
                <a:srgbClr val="000000"/>
              </a:solidFill>
              <a:latin typeface="Times New Roman" charset="0"/>
            </a:endParaRPr>
          </a:p>
        </p:txBody>
      </p:sp>
      <p:grpSp>
        <p:nvGrpSpPr>
          <p:cNvPr id="60435" name="Group 20"/>
          <p:cNvGrpSpPr>
            <a:grpSpLocks/>
          </p:cNvGrpSpPr>
          <p:nvPr/>
        </p:nvGrpSpPr>
        <p:grpSpPr bwMode="auto">
          <a:xfrm>
            <a:off x="4267200" y="2644775"/>
            <a:ext cx="735013" cy="2601913"/>
            <a:chOff x="4114800" y="1905000"/>
            <a:chExt cx="993775" cy="3516193"/>
          </a:xfrm>
        </p:grpSpPr>
        <p:grpSp>
          <p:nvGrpSpPr>
            <p:cNvPr id="60440" name="Group 20"/>
            <p:cNvGrpSpPr>
              <a:grpSpLocks/>
            </p:cNvGrpSpPr>
            <p:nvPr/>
          </p:nvGrpSpPr>
          <p:grpSpPr bwMode="auto">
            <a:xfrm>
              <a:off x="4114800" y="2710320"/>
              <a:ext cx="992981" cy="2710873"/>
              <a:chOff x="1296" y="1680"/>
              <a:chExt cx="144" cy="384"/>
            </a:xfrm>
          </p:grpSpPr>
          <p:sp>
            <p:nvSpPr>
              <p:cNvPr id="60442" name="Rectangle 21"/>
              <p:cNvSpPr>
                <a:spLocks noChangeArrowheads="1"/>
              </p:cNvSpPr>
              <p:nvPr/>
            </p:nvSpPr>
            <p:spPr bwMode="auto">
              <a:xfrm>
                <a:off x="1296" y="1680"/>
                <a:ext cx="144" cy="384"/>
              </a:xfrm>
              <a:prstGeom prst="rect">
                <a:avLst/>
              </a:prstGeom>
              <a:noFill/>
              <a:ln w="15875">
                <a:solidFill>
                  <a:srgbClr val="33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a:solidFill>
                    <a:srgbClr val="000000"/>
                  </a:solidFill>
                </a:endParaRPr>
              </a:p>
            </p:txBody>
          </p:sp>
          <p:sp>
            <p:nvSpPr>
              <p:cNvPr id="60443" name="Line 22"/>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0444" name="Line 23"/>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60441" name="Rectangle 44"/>
            <p:cNvSpPr>
              <a:spLocks noChangeArrowheads="1"/>
            </p:cNvSpPr>
            <p:nvPr/>
          </p:nvSpPr>
          <p:spPr bwMode="auto">
            <a:xfrm>
              <a:off x="4114800" y="1905000"/>
              <a:ext cx="993775" cy="804863"/>
            </a:xfrm>
            <a:prstGeom prst="rect">
              <a:avLst/>
            </a:prstGeom>
            <a:solidFill>
              <a:schemeClr val="accent1"/>
            </a:solidFill>
            <a:ln w="19050">
              <a:solidFill>
                <a:schemeClr val="tx1"/>
              </a:solidFill>
              <a:miter lim="800000"/>
              <a:headEnd/>
              <a:tailEnd/>
            </a:ln>
          </p:spPr>
          <p:txBody>
            <a:bodyPr wrap="none" anchor="ctr"/>
            <a:lstStyle/>
            <a:p>
              <a:pPr defTabSz="914400"/>
              <a:endParaRPr lang="en-US" sz="1800">
                <a:solidFill>
                  <a:srgbClr val="000000"/>
                </a:solidFill>
              </a:endParaRPr>
            </a:p>
          </p:txBody>
        </p:sp>
      </p:grpSp>
      <p:sp>
        <p:nvSpPr>
          <p:cNvPr id="78" name="Text Box 56"/>
          <p:cNvSpPr txBox="1">
            <a:spLocks noChangeArrowheads="1"/>
          </p:cNvSpPr>
          <p:nvPr/>
        </p:nvSpPr>
        <p:spPr bwMode="auto">
          <a:xfrm>
            <a:off x="2743200" y="2701925"/>
            <a:ext cx="1447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defRPr/>
            </a:pPr>
            <a:r>
              <a:rPr lang="en-US" sz="2000" b="1" dirty="0" smtClean="0">
                <a:solidFill>
                  <a:srgbClr val="000000"/>
                </a:solidFill>
                <a:latin typeface="+mn-lt"/>
              </a:rPr>
              <a:t>attributes</a:t>
            </a:r>
          </a:p>
          <a:p>
            <a:pPr defTabSz="914400">
              <a:defRPr/>
            </a:pPr>
            <a:endParaRPr lang="en-US" sz="2000" b="1" dirty="0" smtClean="0">
              <a:solidFill>
                <a:srgbClr val="000000"/>
              </a:solidFill>
              <a:latin typeface="+mn-lt"/>
            </a:endParaRPr>
          </a:p>
          <a:p>
            <a:pPr defTabSz="914400">
              <a:defRPr/>
            </a:pPr>
            <a:endParaRPr lang="en-US" b="1" dirty="0">
              <a:solidFill>
                <a:srgbClr val="000000"/>
              </a:solidFill>
              <a:latin typeface="+mn-lt"/>
            </a:endParaRPr>
          </a:p>
        </p:txBody>
      </p:sp>
      <p:sp>
        <p:nvSpPr>
          <p:cNvPr id="60437" name="Left Brace 21"/>
          <p:cNvSpPr>
            <a:spLocks/>
          </p:cNvSpPr>
          <p:nvPr/>
        </p:nvSpPr>
        <p:spPr bwMode="auto">
          <a:xfrm>
            <a:off x="3962400" y="3254375"/>
            <a:ext cx="152400" cy="1905000"/>
          </a:xfrm>
          <a:prstGeom prst="leftBrace">
            <a:avLst>
              <a:gd name="adj1" fmla="val 833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84" name="Text Box 56"/>
          <p:cNvSpPr txBox="1">
            <a:spLocks noChangeArrowheads="1"/>
          </p:cNvSpPr>
          <p:nvPr/>
        </p:nvSpPr>
        <p:spPr bwMode="auto">
          <a:xfrm>
            <a:off x="6324600" y="5616575"/>
            <a:ext cx="1238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defRPr/>
            </a:pPr>
            <a:r>
              <a:rPr lang="en-US" sz="2000" b="1" dirty="0" smtClean="0">
                <a:solidFill>
                  <a:srgbClr val="000000"/>
                </a:solidFill>
                <a:latin typeface="+mn-lt"/>
              </a:rPr>
              <a:t>data blocks</a:t>
            </a:r>
            <a:endParaRPr lang="en-US" sz="2000" b="1" dirty="0">
              <a:solidFill>
                <a:srgbClr val="000000"/>
              </a:solidFill>
              <a:latin typeface="+mn-lt"/>
            </a:endParaRPr>
          </a:p>
        </p:txBody>
      </p:sp>
      <p:sp>
        <p:nvSpPr>
          <p:cNvPr id="60439" name="Text Box 57"/>
          <p:cNvSpPr txBox="1">
            <a:spLocks noChangeArrowheads="1"/>
          </p:cNvSpPr>
          <p:nvPr/>
        </p:nvSpPr>
        <p:spPr bwMode="auto">
          <a:xfrm>
            <a:off x="228600" y="16764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3367"/>
                </a:solidFill>
                <a:cs typeface="Arial" charset="0"/>
              </a:rPr>
              <a:t>A file’s data blocks could be “anywhere” on disk.  </a:t>
            </a:r>
            <a:r>
              <a:rPr lang="en-US" sz="1800" dirty="0">
                <a:solidFill>
                  <a:srgbClr val="003367"/>
                </a:solidFill>
                <a:cs typeface="Arial" charset="0"/>
              </a:rPr>
              <a:t>The file’s </a:t>
            </a:r>
            <a:r>
              <a:rPr lang="en-US" sz="1800" b="1" dirty="0" err="1">
                <a:solidFill>
                  <a:srgbClr val="651222"/>
                </a:solidFill>
                <a:cs typeface="Arial" charset="0"/>
              </a:rPr>
              <a:t>inode</a:t>
            </a:r>
            <a:r>
              <a:rPr lang="en-US" sz="1800" dirty="0">
                <a:solidFill>
                  <a:srgbClr val="651222"/>
                </a:solidFill>
                <a:cs typeface="Arial" charset="0"/>
              </a:rPr>
              <a:t> </a:t>
            </a:r>
            <a:r>
              <a:rPr lang="en-US" sz="1800" dirty="0">
                <a:solidFill>
                  <a:srgbClr val="003367"/>
                </a:solidFill>
                <a:cs typeface="Arial" charset="0"/>
              </a:rPr>
              <a:t>maps them.</a:t>
            </a:r>
          </a:p>
        </p:txBody>
      </p:sp>
    </p:spTree>
    <p:extLst>
      <p:ext uri="{BB962C8B-B14F-4D97-AF65-F5344CB8AC3E}">
        <p14:creationId xmlns:p14="http://schemas.microsoft.com/office/powerpoint/2010/main" val="19482924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Arial" charset="0"/>
                <a:ea typeface="ＭＳ Ｐゴシック" charset="0"/>
                <a:cs typeface="Arial" charset="0"/>
              </a:rPr>
              <a:t>Representing Large Files</a:t>
            </a:r>
          </a:p>
        </p:txBody>
      </p:sp>
      <p:grpSp>
        <p:nvGrpSpPr>
          <p:cNvPr id="61442" name="Group 4"/>
          <p:cNvGrpSpPr>
            <a:grpSpLocks/>
          </p:cNvGrpSpPr>
          <p:nvPr/>
        </p:nvGrpSpPr>
        <p:grpSpPr bwMode="auto">
          <a:xfrm>
            <a:off x="5583238" y="1949450"/>
            <a:ext cx="458787" cy="1208088"/>
            <a:chOff x="1296" y="1680"/>
            <a:chExt cx="144" cy="384"/>
          </a:xfrm>
        </p:grpSpPr>
        <p:sp>
          <p:nvSpPr>
            <p:cNvPr id="61514"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sp>
          <p:nvSpPr>
            <p:cNvPr id="61515"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1516"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61443" name="Oval 8"/>
          <p:cNvSpPr>
            <a:spLocks noChangeArrowheads="1"/>
          </p:cNvSpPr>
          <p:nvPr/>
        </p:nvSpPr>
        <p:spPr bwMode="auto">
          <a:xfrm>
            <a:off x="5734050" y="2100263"/>
            <a:ext cx="153988" cy="150812"/>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a:p>
        </p:txBody>
      </p:sp>
      <p:sp>
        <p:nvSpPr>
          <p:cNvPr id="61444" name="Oval 9"/>
          <p:cNvSpPr>
            <a:spLocks noChangeArrowheads="1"/>
          </p:cNvSpPr>
          <p:nvPr/>
        </p:nvSpPr>
        <p:spPr bwMode="auto">
          <a:xfrm>
            <a:off x="5734050" y="2451100"/>
            <a:ext cx="153988" cy="15398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a:p>
        </p:txBody>
      </p:sp>
      <p:sp>
        <p:nvSpPr>
          <p:cNvPr id="61445" name="Oval 10"/>
          <p:cNvSpPr>
            <a:spLocks noChangeArrowheads="1"/>
          </p:cNvSpPr>
          <p:nvPr/>
        </p:nvSpPr>
        <p:spPr bwMode="auto">
          <a:xfrm>
            <a:off x="5734050" y="2852738"/>
            <a:ext cx="153988" cy="152400"/>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a:p>
        </p:txBody>
      </p:sp>
      <p:sp>
        <p:nvSpPr>
          <p:cNvPr id="61446" name="Rectangle 11"/>
          <p:cNvSpPr>
            <a:spLocks noChangeArrowheads="1"/>
          </p:cNvSpPr>
          <p:nvPr/>
        </p:nvSpPr>
        <p:spPr bwMode="auto">
          <a:xfrm>
            <a:off x="6638925" y="1728788"/>
            <a:ext cx="458788" cy="384175"/>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a:p>
        </p:txBody>
      </p:sp>
      <p:sp>
        <p:nvSpPr>
          <p:cNvPr id="61447" name="Rectangle 12"/>
          <p:cNvSpPr>
            <a:spLocks noChangeArrowheads="1"/>
          </p:cNvSpPr>
          <p:nvPr/>
        </p:nvSpPr>
        <p:spPr bwMode="auto">
          <a:xfrm>
            <a:off x="6638925" y="2333625"/>
            <a:ext cx="458788" cy="381000"/>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a:p>
        </p:txBody>
      </p:sp>
      <p:cxnSp>
        <p:nvCxnSpPr>
          <p:cNvPr id="61448" name="AutoShape 13"/>
          <p:cNvCxnSpPr>
            <a:cxnSpLocks noChangeShapeType="1"/>
            <a:stCxn id="61443" idx="6"/>
            <a:endCxn id="61446" idx="1"/>
          </p:cNvCxnSpPr>
          <p:nvPr/>
        </p:nvCxnSpPr>
        <p:spPr bwMode="auto">
          <a:xfrm flipV="1">
            <a:off x="5895975" y="1920875"/>
            <a:ext cx="735013" cy="25558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449" name="AutoShape 14"/>
          <p:cNvCxnSpPr>
            <a:cxnSpLocks noChangeShapeType="1"/>
            <a:stCxn id="61444" idx="6"/>
            <a:endCxn id="61447" idx="1"/>
          </p:cNvCxnSpPr>
          <p:nvPr/>
        </p:nvCxnSpPr>
        <p:spPr bwMode="auto">
          <a:xfrm flipV="1">
            <a:off x="5895975" y="2524125"/>
            <a:ext cx="735013" cy="4763"/>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450" name="AutoShape 15"/>
          <p:cNvCxnSpPr>
            <a:cxnSpLocks noChangeShapeType="1"/>
            <a:stCxn id="61445" idx="6"/>
            <a:endCxn id="61459" idx="1"/>
          </p:cNvCxnSpPr>
          <p:nvPr/>
        </p:nvCxnSpPr>
        <p:spPr bwMode="auto">
          <a:xfrm>
            <a:off x="5895975" y="2928938"/>
            <a:ext cx="735013" cy="19050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61451" name="Rectangle 16"/>
          <p:cNvSpPr>
            <a:spLocks noChangeArrowheads="1"/>
          </p:cNvSpPr>
          <p:nvPr/>
        </p:nvSpPr>
        <p:spPr bwMode="auto">
          <a:xfrm>
            <a:off x="5583238" y="1652588"/>
            <a:ext cx="458787" cy="323850"/>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cxnSp>
        <p:nvCxnSpPr>
          <p:cNvPr id="61452" name="AutoShape 17"/>
          <p:cNvCxnSpPr>
            <a:cxnSpLocks noChangeShapeType="1"/>
            <a:stCxn id="61508" idx="3"/>
            <a:endCxn id="61511" idx="0"/>
          </p:cNvCxnSpPr>
          <p:nvPr/>
        </p:nvCxnSpPr>
        <p:spPr bwMode="auto">
          <a:xfrm>
            <a:off x="6049963" y="3494088"/>
            <a:ext cx="766762" cy="1014412"/>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61453" name="Group 18"/>
          <p:cNvGrpSpPr>
            <a:grpSpLocks/>
          </p:cNvGrpSpPr>
          <p:nvPr/>
        </p:nvGrpSpPr>
        <p:grpSpPr bwMode="auto">
          <a:xfrm>
            <a:off x="6630988" y="4516438"/>
            <a:ext cx="369887" cy="655637"/>
            <a:chOff x="1296" y="1680"/>
            <a:chExt cx="144" cy="384"/>
          </a:xfrm>
        </p:grpSpPr>
        <p:sp>
          <p:nvSpPr>
            <p:cNvPr id="61511" name="Rectangle 19"/>
            <p:cNvSpPr>
              <a:spLocks noChangeArrowheads="1"/>
            </p:cNvSpPr>
            <p:nvPr/>
          </p:nvSpPr>
          <p:spPr bwMode="auto">
            <a:xfrm>
              <a:off x="1296" y="1680"/>
              <a:ext cx="144" cy="384"/>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a:p>
          </p:txBody>
        </p:sp>
        <p:sp>
          <p:nvSpPr>
            <p:cNvPr id="61512" name="Line 20"/>
            <p:cNvSpPr>
              <a:spLocks noChangeShapeType="1"/>
            </p:cNvSpPr>
            <p:nvPr/>
          </p:nvSpPr>
          <p:spPr bwMode="auto">
            <a:xfrm>
              <a:off x="1296" y="1808"/>
              <a:ext cx="144" cy="0"/>
            </a:xfrm>
            <a:prstGeom prst="line">
              <a:avLst/>
            </a:prstGeom>
            <a:noFill/>
            <a:ln w="15875">
              <a:solidFill>
                <a:srgbClr val="6666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1513" name="Line 21"/>
            <p:cNvSpPr>
              <a:spLocks noChangeShapeType="1"/>
            </p:cNvSpPr>
            <p:nvPr/>
          </p:nvSpPr>
          <p:spPr bwMode="auto">
            <a:xfrm>
              <a:off x="1296" y="1936"/>
              <a:ext cx="144" cy="0"/>
            </a:xfrm>
            <a:prstGeom prst="line">
              <a:avLst/>
            </a:prstGeom>
            <a:noFill/>
            <a:ln w="15875">
              <a:solidFill>
                <a:srgbClr val="6666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46095" name="Text Box 22"/>
          <p:cNvSpPr txBox="1">
            <a:spLocks noChangeArrowheads="1"/>
          </p:cNvSpPr>
          <p:nvPr/>
        </p:nvSpPr>
        <p:spPr bwMode="auto">
          <a:xfrm>
            <a:off x="5410200" y="1247775"/>
            <a:ext cx="868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000" b="1" dirty="0" err="1">
                <a:latin typeface="+mn-lt"/>
              </a:rPr>
              <a:t>inode</a:t>
            </a:r>
            <a:endParaRPr lang="en-US" sz="2000" b="1" dirty="0">
              <a:latin typeface="+mn-lt"/>
            </a:endParaRPr>
          </a:p>
        </p:txBody>
      </p:sp>
      <p:sp>
        <p:nvSpPr>
          <p:cNvPr id="46096" name="Text Box 24"/>
          <p:cNvSpPr txBox="1">
            <a:spLocks noChangeArrowheads="1"/>
          </p:cNvSpPr>
          <p:nvPr/>
        </p:nvSpPr>
        <p:spPr bwMode="auto">
          <a:xfrm>
            <a:off x="7158038" y="2863850"/>
            <a:ext cx="1019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b="1" dirty="0">
                <a:latin typeface="+mn-lt"/>
              </a:rPr>
              <a:t>indirect</a:t>
            </a:r>
          </a:p>
          <a:p>
            <a:pPr algn="ctr">
              <a:defRPr/>
            </a:pPr>
            <a:r>
              <a:rPr lang="en-US" sz="1800" b="1" dirty="0">
                <a:latin typeface="+mn-lt"/>
              </a:rPr>
              <a:t>block</a:t>
            </a:r>
          </a:p>
        </p:txBody>
      </p:sp>
      <p:sp>
        <p:nvSpPr>
          <p:cNvPr id="46097" name="Text Box 25"/>
          <p:cNvSpPr txBox="1">
            <a:spLocks noChangeArrowheads="1"/>
          </p:cNvSpPr>
          <p:nvPr/>
        </p:nvSpPr>
        <p:spPr bwMode="auto">
          <a:xfrm>
            <a:off x="5562600" y="3962400"/>
            <a:ext cx="1019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b="1" dirty="0">
                <a:latin typeface="+mn-lt"/>
              </a:rPr>
              <a:t>double</a:t>
            </a:r>
          </a:p>
          <a:p>
            <a:pPr algn="ctr">
              <a:defRPr/>
            </a:pPr>
            <a:r>
              <a:rPr lang="en-US" sz="1800" b="1" dirty="0">
                <a:latin typeface="+mn-lt"/>
              </a:rPr>
              <a:t>indirect</a:t>
            </a:r>
          </a:p>
          <a:p>
            <a:pPr algn="ctr">
              <a:defRPr/>
            </a:pPr>
            <a:r>
              <a:rPr lang="en-US" sz="1800" b="1" dirty="0">
                <a:latin typeface="+mn-lt"/>
              </a:rPr>
              <a:t>block</a:t>
            </a:r>
            <a:endParaRPr lang="en-US" sz="2000" b="1" dirty="0">
              <a:latin typeface="+mn-lt"/>
            </a:endParaRPr>
          </a:p>
        </p:txBody>
      </p:sp>
      <p:sp>
        <p:nvSpPr>
          <p:cNvPr id="46098" name="Text Box 28"/>
          <p:cNvSpPr txBox="1">
            <a:spLocks noChangeArrowheads="1"/>
          </p:cNvSpPr>
          <p:nvPr/>
        </p:nvSpPr>
        <p:spPr bwMode="auto">
          <a:xfrm>
            <a:off x="152400" y="4435475"/>
            <a:ext cx="55927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defRPr/>
            </a:pPr>
            <a:r>
              <a:rPr lang="en-US" sz="1800" u="sng" dirty="0">
                <a:solidFill>
                  <a:srgbClr val="003367"/>
                </a:solidFill>
                <a:latin typeface="+mn-lt"/>
              </a:rPr>
              <a:t>Suppose block size = 8KB</a:t>
            </a:r>
          </a:p>
          <a:p>
            <a:pPr>
              <a:lnSpc>
                <a:spcPct val="80000"/>
              </a:lnSpc>
              <a:defRPr/>
            </a:pPr>
            <a:r>
              <a:rPr lang="en-US" sz="1800" dirty="0">
                <a:solidFill>
                  <a:srgbClr val="003367"/>
                </a:solidFill>
                <a:latin typeface="+mn-lt"/>
              </a:rPr>
              <a:t>12 direct block map </a:t>
            </a:r>
            <a:r>
              <a:rPr lang="en-US" sz="1800" dirty="0" smtClean="0">
                <a:solidFill>
                  <a:srgbClr val="003367"/>
                </a:solidFill>
                <a:latin typeface="+mn-lt"/>
              </a:rPr>
              <a:t>entries: map 96KB </a:t>
            </a:r>
            <a:r>
              <a:rPr lang="en-US" sz="1800" dirty="0">
                <a:solidFill>
                  <a:srgbClr val="003367"/>
                </a:solidFill>
                <a:latin typeface="+mn-lt"/>
              </a:rPr>
              <a:t>of data.</a:t>
            </a:r>
          </a:p>
          <a:p>
            <a:pPr>
              <a:lnSpc>
                <a:spcPct val="80000"/>
              </a:lnSpc>
              <a:defRPr/>
            </a:pPr>
            <a:r>
              <a:rPr lang="en-US" sz="1800" dirty="0">
                <a:solidFill>
                  <a:srgbClr val="003367"/>
                </a:solidFill>
                <a:latin typeface="+mn-lt"/>
              </a:rPr>
              <a:t>One indirect </a:t>
            </a:r>
            <a:r>
              <a:rPr lang="en-US" sz="1800" dirty="0" smtClean="0">
                <a:solidFill>
                  <a:srgbClr val="003367"/>
                </a:solidFill>
                <a:latin typeface="+mn-lt"/>
              </a:rPr>
              <a:t>block pointer in </a:t>
            </a:r>
            <a:r>
              <a:rPr lang="en-US" sz="1800" dirty="0" err="1" smtClean="0">
                <a:solidFill>
                  <a:srgbClr val="003367"/>
                </a:solidFill>
                <a:latin typeface="+mn-lt"/>
              </a:rPr>
              <a:t>inode</a:t>
            </a:r>
            <a:r>
              <a:rPr lang="en-US" sz="1800" dirty="0" smtClean="0">
                <a:solidFill>
                  <a:srgbClr val="003367"/>
                </a:solidFill>
                <a:latin typeface="+mn-lt"/>
              </a:rPr>
              <a:t>: + 16MB </a:t>
            </a:r>
            <a:r>
              <a:rPr lang="en-US" sz="1800" dirty="0">
                <a:solidFill>
                  <a:srgbClr val="003367"/>
                </a:solidFill>
                <a:latin typeface="+mn-lt"/>
              </a:rPr>
              <a:t>of data.</a:t>
            </a:r>
          </a:p>
          <a:p>
            <a:pPr>
              <a:lnSpc>
                <a:spcPct val="80000"/>
              </a:lnSpc>
              <a:defRPr/>
            </a:pPr>
            <a:r>
              <a:rPr lang="en-US" sz="1800" dirty="0">
                <a:solidFill>
                  <a:srgbClr val="003367"/>
                </a:solidFill>
                <a:latin typeface="+mn-lt"/>
              </a:rPr>
              <a:t>One double indirect </a:t>
            </a:r>
            <a:r>
              <a:rPr lang="en-US" sz="1800" dirty="0" smtClean="0">
                <a:solidFill>
                  <a:srgbClr val="003367"/>
                </a:solidFill>
                <a:latin typeface="+mn-lt"/>
              </a:rPr>
              <a:t>pointer </a:t>
            </a:r>
            <a:r>
              <a:rPr lang="en-US" sz="1800" dirty="0">
                <a:solidFill>
                  <a:srgbClr val="003367"/>
                </a:solidFill>
                <a:latin typeface="+mn-lt"/>
              </a:rPr>
              <a:t>in </a:t>
            </a:r>
            <a:r>
              <a:rPr lang="en-US" sz="1800" dirty="0" err="1" smtClean="0">
                <a:solidFill>
                  <a:srgbClr val="003367"/>
                </a:solidFill>
                <a:latin typeface="+mn-lt"/>
              </a:rPr>
              <a:t>inode</a:t>
            </a:r>
            <a:r>
              <a:rPr lang="en-US" sz="1800" dirty="0" smtClean="0">
                <a:solidFill>
                  <a:srgbClr val="003367"/>
                </a:solidFill>
                <a:latin typeface="+mn-lt"/>
              </a:rPr>
              <a:t>: +2K </a:t>
            </a:r>
            <a:r>
              <a:rPr lang="en-US" sz="1800" dirty="0" err="1" smtClean="0">
                <a:solidFill>
                  <a:srgbClr val="003367"/>
                </a:solidFill>
                <a:latin typeface="+mn-lt"/>
              </a:rPr>
              <a:t>indirects</a:t>
            </a:r>
            <a:r>
              <a:rPr lang="en-US" sz="1800" dirty="0" smtClean="0">
                <a:solidFill>
                  <a:srgbClr val="003367"/>
                </a:solidFill>
                <a:latin typeface="+mn-lt"/>
              </a:rPr>
              <a:t>.</a:t>
            </a:r>
            <a:endParaRPr lang="en-US" sz="1800" dirty="0">
              <a:solidFill>
                <a:srgbClr val="003367"/>
              </a:solidFill>
              <a:latin typeface="+mn-lt"/>
            </a:endParaRPr>
          </a:p>
          <a:p>
            <a:pPr>
              <a:lnSpc>
                <a:spcPct val="80000"/>
              </a:lnSpc>
              <a:defRPr/>
            </a:pPr>
            <a:endParaRPr lang="en-US" sz="1800" dirty="0">
              <a:solidFill>
                <a:srgbClr val="003367"/>
              </a:solidFill>
              <a:latin typeface="+mn-lt"/>
            </a:endParaRPr>
          </a:p>
          <a:p>
            <a:pPr>
              <a:lnSpc>
                <a:spcPct val="80000"/>
              </a:lnSpc>
              <a:defRPr/>
            </a:pPr>
            <a:r>
              <a:rPr lang="en-US" sz="1800" dirty="0" smtClean="0">
                <a:solidFill>
                  <a:srgbClr val="003367"/>
                </a:solidFill>
                <a:latin typeface="+mn-lt"/>
              </a:rPr>
              <a:t>Maximum </a:t>
            </a:r>
            <a:r>
              <a:rPr lang="en-US" sz="1800" dirty="0">
                <a:solidFill>
                  <a:srgbClr val="003367"/>
                </a:solidFill>
                <a:latin typeface="+mn-lt"/>
              </a:rPr>
              <a:t>file size is 96KB + 16MB + (2K*16MB) + ...</a:t>
            </a:r>
          </a:p>
        </p:txBody>
      </p:sp>
      <p:grpSp>
        <p:nvGrpSpPr>
          <p:cNvPr id="61458" name="Group 29"/>
          <p:cNvGrpSpPr>
            <a:grpSpLocks/>
          </p:cNvGrpSpPr>
          <p:nvPr/>
        </p:nvGrpSpPr>
        <p:grpSpPr bwMode="auto">
          <a:xfrm>
            <a:off x="5583238" y="3157538"/>
            <a:ext cx="458787" cy="673100"/>
            <a:chOff x="1296" y="1680"/>
            <a:chExt cx="144" cy="384"/>
          </a:xfrm>
        </p:grpSpPr>
        <p:sp>
          <p:nvSpPr>
            <p:cNvPr id="61508" name="Rectangle 3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sp>
          <p:nvSpPr>
            <p:cNvPr id="61509" name="Line 3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1510" name="Line 3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61459" name="Rectangle 33"/>
          <p:cNvSpPr>
            <a:spLocks noChangeArrowheads="1"/>
          </p:cNvSpPr>
          <p:nvPr/>
        </p:nvSpPr>
        <p:spPr bwMode="auto">
          <a:xfrm>
            <a:off x="6638925" y="2928938"/>
            <a:ext cx="458788" cy="381000"/>
          </a:xfrm>
          <a:prstGeom prst="rect">
            <a:avLst/>
          </a:prstGeom>
          <a:solidFill>
            <a:srgbClr val="FFFFFF"/>
          </a:solidFill>
          <a:ln w="15875">
            <a:solidFill>
              <a:srgbClr val="990033"/>
            </a:solidFill>
            <a:miter lim="800000"/>
            <a:headEnd type="none" w="sm" len="sm"/>
            <a:tailEnd type="none" w="sm" len="sm"/>
          </a:ln>
        </p:spPr>
        <p:txBody>
          <a:bodyPr anchor="ctr">
            <a:spAutoFit/>
          </a:bodyPr>
          <a:lstStyle/>
          <a:p>
            <a:endParaRPr lang="en-US"/>
          </a:p>
        </p:txBody>
      </p:sp>
      <p:cxnSp>
        <p:nvCxnSpPr>
          <p:cNvPr id="61460" name="AutoShape 34"/>
          <p:cNvCxnSpPr>
            <a:cxnSpLocks noChangeShapeType="1"/>
          </p:cNvCxnSpPr>
          <p:nvPr/>
        </p:nvCxnSpPr>
        <p:spPr bwMode="auto">
          <a:xfrm>
            <a:off x="6054725" y="3271838"/>
            <a:ext cx="1423988" cy="414337"/>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61461" name="Group 35"/>
          <p:cNvGrpSpPr>
            <a:grpSpLocks/>
          </p:cNvGrpSpPr>
          <p:nvPr/>
        </p:nvGrpSpPr>
        <p:grpSpPr bwMode="auto">
          <a:xfrm>
            <a:off x="7478713" y="3297238"/>
            <a:ext cx="1000125" cy="1289050"/>
            <a:chOff x="4711" y="2254"/>
            <a:chExt cx="713" cy="916"/>
          </a:xfrm>
        </p:grpSpPr>
        <p:sp>
          <p:nvSpPr>
            <p:cNvPr id="61495" name="Rectangle 36"/>
            <p:cNvSpPr>
              <a:spLocks noChangeArrowheads="1"/>
            </p:cNvSpPr>
            <p:nvPr/>
          </p:nvSpPr>
          <p:spPr bwMode="auto">
            <a:xfrm>
              <a:off x="5135" y="2254"/>
              <a:ext cx="289" cy="242"/>
            </a:xfrm>
            <a:prstGeom prst="rect">
              <a:avLst/>
            </a:prstGeom>
            <a:solidFill>
              <a:srgbClr val="FFFFFF"/>
            </a:solidFill>
            <a:ln w="15875">
              <a:solidFill>
                <a:srgbClr val="00CCFF"/>
              </a:solidFill>
              <a:miter lim="800000"/>
              <a:headEnd type="none" w="sm" len="sm"/>
              <a:tailEnd type="none" w="sm" len="sm"/>
            </a:ln>
          </p:spPr>
          <p:txBody>
            <a:bodyPr anchor="ctr">
              <a:spAutoFit/>
            </a:bodyPr>
            <a:lstStyle/>
            <a:p>
              <a:endParaRPr lang="en-US"/>
            </a:p>
          </p:txBody>
        </p:sp>
        <p:sp>
          <p:nvSpPr>
            <p:cNvPr id="61496" name="Rectangle 37"/>
            <p:cNvSpPr>
              <a:spLocks noChangeArrowheads="1"/>
            </p:cNvSpPr>
            <p:nvPr/>
          </p:nvSpPr>
          <p:spPr bwMode="auto">
            <a:xfrm>
              <a:off x="5135" y="2590"/>
              <a:ext cx="289" cy="242"/>
            </a:xfrm>
            <a:prstGeom prst="rect">
              <a:avLst/>
            </a:prstGeom>
            <a:solidFill>
              <a:srgbClr val="FFFFFF"/>
            </a:solidFill>
            <a:ln w="15875">
              <a:solidFill>
                <a:srgbClr val="0000FF"/>
              </a:solidFill>
              <a:miter lim="800000"/>
              <a:headEnd type="none" w="sm" len="sm"/>
              <a:tailEnd type="none" w="sm" len="sm"/>
            </a:ln>
          </p:spPr>
          <p:txBody>
            <a:bodyPr anchor="ctr">
              <a:spAutoFit/>
            </a:bodyPr>
            <a:lstStyle/>
            <a:p>
              <a:endParaRPr lang="en-US"/>
            </a:p>
          </p:txBody>
        </p:sp>
        <p:grpSp>
          <p:nvGrpSpPr>
            <p:cNvPr id="61497" name="Group 38"/>
            <p:cNvGrpSpPr>
              <a:grpSpLocks/>
            </p:cNvGrpSpPr>
            <p:nvPr/>
          </p:nvGrpSpPr>
          <p:grpSpPr bwMode="auto">
            <a:xfrm>
              <a:off x="4711" y="2405"/>
              <a:ext cx="233" cy="619"/>
              <a:chOff x="1296" y="1680"/>
              <a:chExt cx="144" cy="384"/>
            </a:xfrm>
          </p:grpSpPr>
          <p:sp>
            <p:nvSpPr>
              <p:cNvPr id="61505" name="Rectangle 39"/>
              <p:cNvSpPr>
                <a:spLocks noChangeArrowheads="1"/>
              </p:cNvSpPr>
              <p:nvPr/>
            </p:nvSpPr>
            <p:spPr bwMode="auto">
              <a:xfrm>
                <a:off x="1296" y="1680"/>
                <a:ext cx="144" cy="384"/>
              </a:xfrm>
              <a:prstGeom prst="rect">
                <a:avLst/>
              </a:prstGeom>
              <a:solidFill>
                <a:srgbClr val="FFFFFF"/>
              </a:solidFill>
              <a:ln w="15875">
                <a:solidFill>
                  <a:srgbClr val="008000"/>
                </a:solidFill>
                <a:miter lim="800000"/>
                <a:headEnd type="none" w="sm" len="sm"/>
                <a:tailEnd type="none" w="sm" len="sm"/>
              </a:ln>
            </p:spPr>
            <p:txBody>
              <a:bodyPr anchor="ctr">
                <a:spAutoFit/>
              </a:bodyPr>
              <a:lstStyle/>
              <a:p>
                <a:endParaRPr lang="en-US"/>
              </a:p>
            </p:txBody>
          </p:sp>
          <p:sp>
            <p:nvSpPr>
              <p:cNvPr id="61506" name="Line 40"/>
              <p:cNvSpPr>
                <a:spLocks noChangeShapeType="1"/>
              </p:cNvSpPr>
              <p:nvPr/>
            </p:nvSpPr>
            <p:spPr bwMode="auto">
              <a:xfrm>
                <a:off x="1296" y="1808"/>
                <a:ext cx="144" cy="0"/>
              </a:xfrm>
              <a:prstGeom prst="line">
                <a:avLst/>
              </a:prstGeom>
              <a:noFill/>
              <a:ln w="158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1507" name="Line 41"/>
              <p:cNvSpPr>
                <a:spLocks noChangeShapeType="1"/>
              </p:cNvSpPr>
              <p:nvPr/>
            </p:nvSpPr>
            <p:spPr bwMode="auto">
              <a:xfrm>
                <a:off x="1296" y="1936"/>
                <a:ext cx="144" cy="0"/>
              </a:xfrm>
              <a:prstGeom prst="line">
                <a:avLst/>
              </a:prstGeom>
              <a:noFill/>
              <a:ln w="158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61498" name="Oval 42"/>
            <p:cNvSpPr>
              <a:spLocks noChangeArrowheads="1"/>
            </p:cNvSpPr>
            <p:nvPr/>
          </p:nvSpPr>
          <p:spPr bwMode="auto">
            <a:xfrm>
              <a:off x="4788" y="2482"/>
              <a:ext cx="78" cy="77"/>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endParaRPr lang="en-US"/>
            </a:p>
          </p:txBody>
        </p:sp>
        <p:sp>
          <p:nvSpPr>
            <p:cNvPr id="61499" name="Oval 43"/>
            <p:cNvSpPr>
              <a:spLocks noChangeArrowheads="1"/>
            </p:cNvSpPr>
            <p:nvPr/>
          </p:nvSpPr>
          <p:spPr bwMode="auto">
            <a:xfrm>
              <a:off x="4788" y="2662"/>
              <a:ext cx="78" cy="7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endParaRPr lang="en-US"/>
            </a:p>
          </p:txBody>
        </p:sp>
        <p:sp>
          <p:nvSpPr>
            <p:cNvPr id="61500" name="Oval 44"/>
            <p:cNvSpPr>
              <a:spLocks noChangeArrowheads="1"/>
            </p:cNvSpPr>
            <p:nvPr/>
          </p:nvSpPr>
          <p:spPr bwMode="auto">
            <a:xfrm>
              <a:off x="4797" y="2862"/>
              <a:ext cx="77" cy="77"/>
            </a:xfrm>
            <a:prstGeom prst="ellipse">
              <a:avLst/>
            </a:prstGeom>
            <a:solidFill>
              <a:srgbClr val="33CCCC"/>
            </a:solidFill>
            <a:ln w="15875">
              <a:solidFill>
                <a:srgbClr val="33CCCC"/>
              </a:solidFill>
              <a:round/>
              <a:headEnd type="none" w="sm" len="sm"/>
              <a:tailEnd type="none" w="sm" len="sm"/>
            </a:ln>
          </p:spPr>
          <p:txBody>
            <a:bodyPr wrap="none" anchor="ctr">
              <a:spAutoFit/>
            </a:bodyPr>
            <a:lstStyle/>
            <a:p>
              <a:endParaRPr lang="en-US"/>
            </a:p>
          </p:txBody>
        </p:sp>
        <p:cxnSp>
          <p:nvCxnSpPr>
            <p:cNvPr id="61501" name="AutoShape 45"/>
            <p:cNvCxnSpPr>
              <a:cxnSpLocks noChangeShapeType="1"/>
              <a:stCxn id="61499" idx="6"/>
              <a:endCxn id="61496" idx="1"/>
            </p:cNvCxnSpPr>
            <p:nvPr/>
          </p:nvCxnSpPr>
          <p:spPr bwMode="auto">
            <a:xfrm>
              <a:off x="4871" y="2701"/>
              <a:ext cx="259" cy="1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502" name="AutoShape 46"/>
            <p:cNvCxnSpPr>
              <a:cxnSpLocks noChangeShapeType="1"/>
              <a:stCxn id="61498" idx="6"/>
              <a:endCxn id="61495" idx="1"/>
            </p:cNvCxnSpPr>
            <p:nvPr/>
          </p:nvCxnSpPr>
          <p:spPr bwMode="auto">
            <a:xfrm flipV="1">
              <a:off x="4871" y="2375"/>
              <a:ext cx="259" cy="146"/>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61503" name="Rectangle 47"/>
            <p:cNvSpPr>
              <a:spLocks noChangeArrowheads="1"/>
            </p:cNvSpPr>
            <p:nvPr/>
          </p:nvSpPr>
          <p:spPr bwMode="auto">
            <a:xfrm>
              <a:off x="5135" y="2928"/>
              <a:ext cx="289" cy="242"/>
            </a:xfrm>
            <a:prstGeom prst="rect">
              <a:avLst/>
            </a:prstGeom>
            <a:solidFill>
              <a:srgbClr val="FFFFFF"/>
            </a:solidFill>
            <a:ln w="15875">
              <a:solidFill>
                <a:srgbClr val="33CCCC"/>
              </a:solidFill>
              <a:miter lim="800000"/>
              <a:headEnd type="none" w="sm" len="sm"/>
              <a:tailEnd type="none" w="sm" len="sm"/>
            </a:ln>
          </p:spPr>
          <p:txBody>
            <a:bodyPr anchor="ctr">
              <a:spAutoFit/>
            </a:bodyPr>
            <a:lstStyle/>
            <a:p>
              <a:endParaRPr lang="en-US"/>
            </a:p>
          </p:txBody>
        </p:sp>
        <p:cxnSp>
          <p:nvCxnSpPr>
            <p:cNvPr id="61504" name="AutoShape 48"/>
            <p:cNvCxnSpPr>
              <a:cxnSpLocks noChangeShapeType="1"/>
              <a:endCxn id="61503" idx="1"/>
            </p:cNvCxnSpPr>
            <p:nvPr/>
          </p:nvCxnSpPr>
          <p:spPr bwMode="auto">
            <a:xfrm>
              <a:off x="4876" y="2918"/>
              <a:ext cx="254" cy="13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61462" name="Group 49"/>
          <p:cNvGrpSpPr>
            <a:grpSpLocks/>
          </p:cNvGrpSpPr>
          <p:nvPr/>
        </p:nvGrpSpPr>
        <p:grpSpPr bwMode="auto">
          <a:xfrm>
            <a:off x="7600950" y="4668838"/>
            <a:ext cx="457200" cy="587375"/>
            <a:chOff x="4711" y="2254"/>
            <a:chExt cx="713" cy="916"/>
          </a:xfrm>
        </p:grpSpPr>
        <p:sp>
          <p:nvSpPr>
            <p:cNvPr id="61482" name="Rectangle 50"/>
            <p:cNvSpPr>
              <a:spLocks noChangeArrowheads="1"/>
            </p:cNvSpPr>
            <p:nvPr/>
          </p:nvSpPr>
          <p:spPr bwMode="auto">
            <a:xfrm>
              <a:off x="5135" y="2254"/>
              <a:ext cx="289" cy="242"/>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sp>
          <p:nvSpPr>
            <p:cNvPr id="61483" name="Rectangle 51"/>
            <p:cNvSpPr>
              <a:spLocks noChangeArrowheads="1"/>
            </p:cNvSpPr>
            <p:nvPr/>
          </p:nvSpPr>
          <p:spPr bwMode="auto">
            <a:xfrm>
              <a:off x="5135" y="2590"/>
              <a:ext cx="289" cy="242"/>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grpSp>
          <p:nvGrpSpPr>
            <p:cNvPr id="61484" name="Group 52"/>
            <p:cNvGrpSpPr>
              <a:grpSpLocks/>
            </p:cNvGrpSpPr>
            <p:nvPr/>
          </p:nvGrpSpPr>
          <p:grpSpPr bwMode="auto">
            <a:xfrm>
              <a:off x="4711" y="2405"/>
              <a:ext cx="233" cy="619"/>
              <a:chOff x="1296" y="1680"/>
              <a:chExt cx="144" cy="384"/>
            </a:xfrm>
          </p:grpSpPr>
          <p:sp>
            <p:nvSpPr>
              <p:cNvPr id="61492" name="Rectangle 53"/>
              <p:cNvSpPr>
                <a:spLocks noChangeArrowheads="1"/>
              </p:cNvSpPr>
              <p:nvPr/>
            </p:nvSpPr>
            <p:spPr bwMode="auto">
              <a:xfrm>
                <a:off x="1296" y="1680"/>
                <a:ext cx="144" cy="384"/>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sp>
            <p:nvSpPr>
              <p:cNvPr id="61493" name="Line 54"/>
              <p:cNvSpPr>
                <a:spLocks noChangeShapeType="1"/>
              </p:cNvSpPr>
              <p:nvPr/>
            </p:nvSpPr>
            <p:spPr bwMode="auto">
              <a:xfrm>
                <a:off x="1296" y="1808"/>
                <a:ext cx="144" cy="0"/>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1494" name="Line 55"/>
              <p:cNvSpPr>
                <a:spLocks noChangeShapeType="1"/>
              </p:cNvSpPr>
              <p:nvPr/>
            </p:nvSpPr>
            <p:spPr bwMode="auto">
              <a:xfrm>
                <a:off x="1296" y="1936"/>
                <a:ext cx="144" cy="0"/>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61485" name="Oval 56"/>
            <p:cNvSpPr>
              <a:spLocks noChangeArrowheads="1"/>
            </p:cNvSpPr>
            <p:nvPr/>
          </p:nvSpPr>
          <p:spPr bwMode="auto">
            <a:xfrm>
              <a:off x="4788" y="2482"/>
              <a:ext cx="78" cy="77"/>
            </a:xfrm>
            <a:prstGeom prst="ellipse">
              <a:avLst/>
            </a:prstGeom>
            <a:solidFill>
              <a:srgbClr val="00CCFF"/>
            </a:solidFill>
            <a:ln w="15875">
              <a:solidFill>
                <a:schemeClr val="tx1"/>
              </a:solidFill>
              <a:round/>
              <a:headEnd type="none" w="sm" len="sm"/>
              <a:tailEnd type="none" w="sm" len="sm"/>
            </a:ln>
          </p:spPr>
          <p:txBody>
            <a:bodyPr wrap="none" anchor="ctr">
              <a:spAutoFit/>
            </a:bodyPr>
            <a:lstStyle/>
            <a:p>
              <a:endParaRPr lang="en-US"/>
            </a:p>
          </p:txBody>
        </p:sp>
        <p:sp>
          <p:nvSpPr>
            <p:cNvPr id="61486" name="Oval 57"/>
            <p:cNvSpPr>
              <a:spLocks noChangeArrowheads="1"/>
            </p:cNvSpPr>
            <p:nvPr/>
          </p:nvSpPr>
          <p:spPr bwMode="auto">
            <a:xfrm>
              <a:off x="4788" y="2662"/>
              <a:ext cx="78" cy="78"/>
            </a:xfrm>
            <a:prstGeom prst="ellipse">
              <a:avLst/>
            </a:prstGeom>
            <a:solidFill>
              <a:srgbClr val="0000FF"/>
            </a:solidFill>
            <a:ln w="15875">
              <a:solidFill>
                <a:schemeClr val="tx1"/>
              </a:solidFill>
              <a:round/>
              <a:headEnd type="none" w="sm" len="sm"/>
              <a:tailEnd type="none" w="sm" len="sm"/>
            </a:ln>
          </p:spPr>
          <p:txBody>
            <a:bodyPr wrap="none" anchor="ctr">
              <a:spAutoFit/>
            </a:bodyPr>
            <a:lstStyle/>
            <a:p>
              <a:endParaRPr lang="en-US"/>
            </a:p>
          </p:txBody>
        </p:sp>
        <p:sp>
          <p:nvSpPr>
            <p:cNvPr id="61487" name="Oval 58"/>
            <p:cNvSpPr>
              <a:spLocks noChangeArrowheads="1"/>
            </p:cNvSpPr>
            <p:nvPr/>
          </p:nvSpPr>
          <p:spPr bwMode="auto">
            <a:xfrm>
              <a:off x="4797" y="2862"/>
              <a:ext cx="77" cy="77"/>
            </a:xfrm>
            <a:prstGeom prst="ellipse">
              <a:avLst/>
            </a:prstGeom>
            <a:solidFill>
              <a:srgbClr val="33CCCC"/>
            </a:solidFill>
            <a:ln w="15875">
              <a:solidFill>
                <a:schemeClr val="tx1"/>
              </a:solidFill>
              <a:round/>
              <a:headEnd type="none" w="sm" len="sm"/>
              <a:tailEnd type="none" w="sm" len="sm"/>
            </a:ln>
          </p:spPr>
          <p:txBody>
            <a:bodyPr wrap="none" anchor="ctr">
              <a:spAutoFit/>
            </a:bodyPr>
            <a:lstStyle/>
            <a:p>
              <a:endParaRPr lang="en-US"/>
            </a:p>
          </p:txBody>
        </p:sp>
        <p:cxnSp>
          <p:nvCxnSpPr>
            <p:cNvPr id="61488" name="AutoShape 59"/>
            <p:cNvCxnSpPr>
              <a:cxnSpLocks noChangeShapeType="1"/>
              <a:stCxn id="61486" idx="6"/>
              <a:endCxn id="61483" idx="1"/>
            </p:cNvCxnSpPr>
            <p:nvPr/>
          </p:nvCxnSpPr>
          <p:spPr bwMode="auto">
            <a:xfrm>
              <a:off x="4871" y="2701"/>
              <a:ext cx="259" cy="1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489" name="AutoShape 60"/>
            <p:cNvCxnSpPr>
              <a:cxnSpLocks noChangeShapeType="1"/>
              <a:stCxn id="61485" idx="6"/>
              <a:endCxn id="61482" idx="1"/>
            </p:cNvCxnSpPr>
            <p:nvPr/>
          </p:nvCxnSpPr>
          <p:spPr bwMode="auto">
            <a:xfrm flipV="1">
              <a:off x="4871" y="2375"/>
              <a:ext cx="259" cy="146"/>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61490" name="Rectangle 61"/>
            <p:cNvSpPr>
              <a:spLocks noChangeArrowheads="1"/>
            </p:cNvSpPr>
            <p:nvPr/>
          </p:nvSpPr>
          <p:spPr bwMode="auto">
            <a:xfrm>
              <a:off x="5135" y="2928"/>
              <a:ext cx="289" cy="242"/>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cxnSp>
          <p:nvCxnSpPr>
            <p:cNvPr id="61491" name="AutoShape 62"/>
            <p:cNvCxnSpPr>
              <a:cxnSpLocks noChangeShapeType="1"/>
              <a:endCxn id="61490" idx="1"/>
            </p:cNvCxnSpPr>
            <p:nvPr/>
          </p:nvCxnSpPr>
          <p:spPr bwMode="auto">
            <a:xfrm>
              <a:off x="4876" y="2918"/>
              <a:ext cx="254" cy="13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cxnSp>
        <p:nvCxnSpPr>
          <p:cNvPr id="61463" name="AutoShape 63"/>
          <p:cNvCxnSpPr>
            <a:cxnSpLocks noChangeShapeType="1"/>
            <a:endCxn id="61492" idx="0"/>
          </p:cNvCxnSpPr>
          <p:nvPr/>
        </p:nvCxnSpPr>
        <p:spPr bwMode="auto">
          <a:xfrm>
            <a:off x="7002463" y="4637088"/>
            <a:ext cx="673100" cy="12065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61464" name="Group 64"/>
          <p:cNvGrpSpPr>
            <a:grpSpLocks/>
          </p:cNvGrpSpPr>
          <p:nvPr/>
        </p:nvGrpSpPr>
        <p:grpSpPr bwMode="auto">
          <a:xfrm>
            <a:off x="7620000" y="5354638"/>
            <a:ext cx="457200" cy="587375"/>
            <a:chOff x="4711" y="2254"/>
            <a:chExt cx="713" cy="916"/>
          </a:xfrm>
        </p:grpSpPr>
        <p:sp>
          <p:nvSpPr>
            <p:cNvPr id="61469" name="Rectangle 65"/>
            <p:cNvSpPr>
              <a:spLocks noChangeArrowheads="1"/>
            </p:cNvSpPr>
            <p:nvPr/>
          </p:nvSpPr>
          <p:spPr bwMode="auto">
            <a:xfrm>
              <a:off x="5135" y="2254"/>
              <a:ext cx="289" cy="242"/>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sp>
          <p:nvSpPr>
            <p:cNvPr id="61470" name="Rectangle 66"/>
            <p:cNvSpPr>
              <a:spLocks noChangeArrowheads="1"/>
            </p:cNvSpPr>
            <p:nvPr/>
          </p:nvSpPr>
          <p:spPr bwMode="auto">
            <a:xfrm>
              <a:off x="5135" y="2590"/>
              <a:ext cx="289" cy="242"/>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grpSp>
          <p:nvGrpSpPr>
            <p:cNvPr id="61471" name="Group 67"/>
            <p:cNvGrpSpPr>
              <a:grpSpLocks/>
            </p:cNvGrpSpPr>
            <p:nvPr/>
          </p:nvGrpSpPr>
          <p:grpSpPr bwMode="auto">
            <a:xfrm>
              <a:off x="4711" y="2405"/>
              <a:ext cx="233" cy="619"/>
              <a:chOff x="1296" y="1680"/>
              <a:chExt cx="144" cy="384"/>
            </a:xfrm>
          </p:grpSpPr>
          <p:sp>
            <p:nvSpPr>
              <p:cNvPr id="61479" name="Rectangle 68"/>
              <p:cNvSpPr>
                <a:spLocks noChangeArrowheads="1"/>
              </p:cNvSpPr>
              <p:nvPr/>
            </p:nvSpPr>
            <p:spPr bwMode="auto">
              <a:xfrm>
                <a:off x="1296" y="1680"/>
                <a:ext cx="144" cy="384"/>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sp>
            <p:nvSpPr>
              <p:cNvPr id="61480" name="Line 69"/>
              <p:cNvSpPr>
                <a:spLocks noChangeShapeType="1"/>
              </p:cNvSpPr>
              <p:nvPr/>
            </p:nvSpPr>
            <p:spPr bwMode="auto">
              <a:xfrm>
                <a:off x="1296" y="1808"/>
                <a:ext cx="144" cy="0"/>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1481" name="Line 70"/>
              <p:cNvSpPr>
                <a:spLocks noChangeShapeType="1"/>
              </p:cNvSpPr>
              <p:nvPr/>
            </p:nvSpPr>
            <p:spPr bwMode="auto">
              <a:xfrm>
                <a:off x="1296" y="1936"/>
                <a:ext cx="144" cy="0"/>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61472" name="Oval 71"/>
            <p:cNvSpPr>
              <a:spLocks noChangeArrowheads="1"/>
            </p:cNvSpPr>
            <p:nvPr/>
          </p:nvSpPr>
          <p:spPr bwMode="auto">
            <a:xfrm>
              <a:off x="4788" y="2482"/>
              <a:ext cx="78" cy="77"/>
            </a:xfrm>
            <a:prstGeom prst="ellipse">
              <a:avLst/>
            </a:prstGeom>
            <a:solidFill>
              <a:srgbClr val="00CCFF"/>
            </a:solidFill>
            <a:ln w="15875">
              <a:solidFill>
                <a:schemeClr val="tx1"/>
              </a:solidFill>
              <a:round/>
              <a:headEnd type="none" w="sm" len="sm"/>
              <a:tailEnd type="none" w="sm" len="sm"/>
            </a:ln>
          </p:spPr>
          <p:txBody>
            <a:bodyPr wrap="none" anchor="ctr">
              <a:spAutoFit/>
            </a:bodyPr>
            <a:lstStyle/>
            <a:p>
              <a:endParaRPr lang="en-US"/>
            </a:p>
          </p:txBody>
        </p:sp>
        <p:sp>
          <p:nvSpPr>
            <p:cNvPr id="61473" name="Oval 72"/>
            <p:cNvSpPr>
              <a:spLocks noChangeArrowheads="1"/>
            </p:cNvSpPr>
            <p:nvPr/>
          </p:nvSpPr>
          <p:spPr bwMode="auto">
            <a:xfrm>
              <a:off x="4788" y="2662"/>
              <a:ext cx="78" cy="78"/>
            </a:xfrm>
            <a:prstGeom prst="ellipse">
              <a:avLst/>
            </a:prstGeom>
            <a:solidFill>
              <a:srgbClr val="0000FF"/>
            </a:solidFill>
            <a:ln w="15875">
              <a:solidFill>
                <a:schemeClr val="tx1"/>
              </a:solidFill>
              <a:round/>
              <a:headEnd type="none" w="sm" len="sm"/>
              <a:tailEnd type="none" w="sm" len="sm"/>
            </a:ln>
          </p:spPr>
          <p:txBody>
            <a:bodyPr wrap="none" anchor="ctr">
              <a:spAutoFit/>
            </a:bodyPr>
            <a:lstStyle/>
            <a:p>
              <a:endParaRPr lang="en-US"/>
            </a:p>
          </p:txBody>
        </p:sp>
        <p:sp>
          <p:nvSpPr>
            <p:cNvPr id="61474" name="Oval 73"/>
            <p:cNvSpPr>
              <a:spLocks noChangeArrowheads="1"/>
            </p:cNvSpPr>
            <p:nvPr/>
          </p:nvSpPr>
          <p:spPr bwMode="auto">
            <a:xfrm>
              <a:off x="4797" y="2862"/>
              <a:ext cx="77" cy="77"/>
            </a:xfrm>
            <a:prstGeom prst="ellipse">
              <a:avLst/>
            </a:prstGeom>
            <a:solidFill>
              <a:srgbClr val="33CCCC"/>
            </a:solidFill>
            <a:ln w="15875">
              <a:solidFill>
                <a:schemeClr val="tx1"/>
              </a:solidFill>
              <a:round/>
              <a:headEnd type="none" w="sm" len="sm"/>
              <a:tailEnd type="none" w="sm" len="sm"/>
            </a:ln>
          </p:spPr>
          <p:txBody>
            <a:bodyPr wrap="none" anchor="ctr">
              <a:spAutoFit/>
            </a:bodyPr>
            <a:lstStyle/>
            <a:p>
              <a:endParaRPr lang="en-US"/>
            </a:p>
          </p:txBody>
        </p:sp>
        <p:cxnSp>
          <p:nvCxnSpPr>
            <p:cNvPr id="61475" name="AutoShape 74"/>
            <p:cNvCxnSpPr>
              <a:cxnSpLocks noChangeShapeType="1"/>
              <a:stCxn id="61473" idx="6"/>
              <a:endCxn id="61470" idx="1"/>
            </p:cNvCxnSpPr>
            <p:nvPr/>
          </p:nvCxnSpPr>
          <p:spPr bwMode="auto">
            <a:xfrm>
              <a:off x="4871" y="2701"/>
              <a:ext cx="259" cy="1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61476" name="AutoShape 75"/>
            <p:cNvCxnSpPr>
              <a:cxnSpLocks noChangeShapeType="1"/>
              <a:stCxn id="61472" idx="6"/>
              <a:endCxn id="61469" idx="1"/>
            </p:cNvCxnSpPr>
            <p:nvPr/>
          </p:nvCxnSpPr>
          <p:spPr bwMode="auto">
            <a:xfrm flipV="1">
              <a:off x="4871" y="2375"/>
              <a:ext cx="259" cy="146"/>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61477" name="Rectangle 76"/>
            <p:cNvSpPr>
              <a:spLocks noChangeArrowheads="1"/>
            </p:cNvSpPr>
            <p:nvPr/>
          </p:nvSpPr>
          <p:spPr bwMode="auto">
            <a:xfrm>
              <a:off x="5135" y="2928"/>
              <a:ext cx="289" cy="242"/>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cxnSp>
          <p:nvCxnSpPr>
            <p:cNvPr id="61478" name="AutoShape 77"/>
            <p:cNvCxnSpPr>
              <a:cxnSpLocks noChangeShapeType="1"/>
              <a:endCxn id="61477" idx="1"/>
            </p:cNvCxnSpPr>
            <p:nvPr/>
          </p:nvCxnSpPr>
          <p:spPr bwMode="auto">
            <a:xfrm>
              <a:off x="4876" y="2918"/>
              <a:ext cx="254" cy="13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cxnSp>
        <p:nvCxnSpPr>
          <p:cNvPr id="61465" name="AutoShape 78"/>
          <p:cNvCxnSpPr>
            <a:cxnSpLocks noChangeShapeType="1"/>
            <a:endCxn id="61479" idx="0"/>
          </p:cNvCxnSpPr>
          <p:nvPr/>
        </p:nvCxnSpPr>
        <p:spPr bwMode="auto">
          <a:xfrm>
            <a:off x="7002463" y="4832350"/>
            <a:ext cx="692150" cy="61118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61466" name="Rectangle 79"/>
          <p:cNvSpPr>
            <a:spLocks noChangeArrowheads="1"/>
          </p:cNvSpPr>
          <p:nvPr/>
        </p:nvSpPr>
        <p:spPr bwMode="auto">
          <a:xfrm>
            <a:off x="228600" y="1828800"/>
            <a:ext cx="4476750" cy="267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2000" u="sng" dirty="0">
                <a:solidFill>
                  <a:srgbClr val="003367"/>
                </a:solidFill>
              </a:rPr>
              <a:t>Classic Unix file systems</a:t>
            </a:r>
          </a:p>
          <a:p>
            <a:pPr>
              <a:spcBef>
                <a:spcPct val="35000"/>
              </a:spcBef>
            </a:pPr>
            <a:r>
              <a:rPr lang="en-US" sz="2000" dirty="0" err="1">
                <a:solidFill>
                  <a:srgbClr val="003367"/>
                </a:solidFill>
              </a:rPr>
              <a:t>inode</a:t>
            </a:r>
            <a:r>
              <a:rPr lang="en-US" sz="2000" dirty="0">
                <a:solidFill>
                  <a:srgbClr val="003367"/>
                </a:solidFill>
              </a:rPr>
              <a:t> == 128 bytes</a:t>
            </a:r>
          </a:p>
          <a:p>
            <a:pPr>
              <a:spcBef>
                <a:spcPct val="35000"/>
              </a:spcBef>
            </a:pPr>
            <a:r>
              <a:rPr lang="en-US" sz="2000" dirty="0" err="1">
                <a:solidFill>
                  <a:srgbClr val="003367"/>
                </a:solidFill>
              </a:rPr>
              <a:t>inodes</a:t>
            </a:r>
            <a:r>
              <a:rPr lang="en-US" sz="2000" dirty="0">
                <a:solidFill>
                  <a:srgbClr val="003367"/>
                </a:solidFill>
              </a:rPr>
              <a:t> are packed into blocks</a:t>
            </a:r>
          </a:p>
          <a:p>
            <a:pPr>
              <a:spcBef>
                <a:spcPct val="35000"/>
              </a:spcBef>
            </a:pPr>
            <a:r>
              <a:rPr lang="en-US" sz="2000" dirty="0">
                <a:solidFill>
                  <a:srgbClr val="003367"/>
                </a:solidFill>
              </a:rPr>
              <a:t>Each </a:t>
            </a:r>
            <a:r>
              <a:rPr lang="en-US" sz="2000" dirty="0" err="1">
                <a:solidFill>
                  <a:srgbClr val="003367"/>
                </a:solidFill>
              </a:rPr>
              <a:t>inode</a:t>
            </a:r>
            <a:r>
              <a:rPr lang="en-US" sz="2000" dirty="0">
                <a:solidFill>
                  <a:srgbClr val="003367"/>
                </a:solidFill>
              </a:rPr>
              <a:t> has 68 bytes of attributes and 15 block map </a:t>
            </a:r>
            <a:r>
              <a:rPr lang="en-US" sz="2000" dirty="0" smtClean="0">
                <a:solidFill>
                  <a:srgbClr val="003367"/>
                </a:solidFill>
              </a:rPr>
              <a:t>entries that are the root of a tree-structured block map.</a:t>
            </a:r>
            <a:endParaRPr lang="en-US" sz="2000" dirty="0">
              <a:solidFill>
                <a:srgbClr val="003367"/>
              </a:solidFill>
            </a:endParaRPr>
          </a:p>
          <a:p>
            <a:pPr eaLnBrk="0" hangingPunct="0">
              <a:lnSpc>
                <a:spcPct val="80000"/>
              </a:lnSpc>
              <a:spcBef>
                <a:spcPct val="50000"/>
              </a:spcBef>
            </a:pPr>
            <a:endParaRPr lang="en-US" sz="2000" dirty="0">
              <a:solidFill>
                <a:srgbClr val="003367"/>
              </a:solidFill>
              <a:latin typeface="Times New Roman" charset="0"/>
            </a:endParaRPr>
          </a:p>
        </p:txBody>
      </p:sp>
      <p:sp>
        <p:nvSpPr>
          <p:cNvPr id="61467" name="Rectangle 80"/>
          <p:cNvSpPr>
            <a:spLocks noChangeArrowheads="1"/>
          </p:cNvSpPr>
          <p:nvPr/>
        </p:nvSpPr>
        <p:spPr bwMode="auto">
          <a:xfrm>
            <a:off x="4343400" y="2065338"/>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ctr"/>
            <a:r>
              <a:rPr lang="en-US" sz="2000" b="1"/>
              <a:t>direct</a:t>
            </a:r>
          </a:p>
          <a:p>
            <a:pPr algn="ctr"/>
            <a:r>
              <a:rPr lang="en-US" sz="2000" b="1"/>
              <a:t>block</a:t>
            </a:r>
          </a:p>
          <a:p>
            <a:pPr algn="ctr"/>
            <a:r>
              <a:rPr lang="en-US" sz="2000" b="1"/>
              <a:t>map</a:t>
            </a:r>
          </a:p>
        </p:txBody>
      </p:sp>
      <p:sp>
        <p:nvSpPr>
          <p:cNvPr id="78" name="Text Box 24"/>
          <p:cNvSpPr txBox="1">
            <a:spLocks noChangeArrowheads="1"/>
          </p:cNvSpPr>
          <p:nvPr/>
        </p:nvSpPr>
        <p:spPr bwMode="auto">
          <a:xfrm>
            <a:off x="6694488" y="5334000"/>
            <a:ext cx="925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600" b="1" dirty="0">
                <a:latin typeface="+mn-lt"/>
              </a:rPr>
              <a:t>indirect</a:t>
            </a:r>
          </a:p>
          <a:p>
            <a:pPr algn="ctr">
              <a:defRPr/>
            </a:pPr>
            <a:r>
              <a:rPr lang="en-US" sz="1600" b="1" dirty="0" smtClean="0">
                <a:latin typeface="+mn-lt"/>
              </a:rPr>
              <a:t>blocks</a:t>
            </a:r>
            <a:endParaRPr lang="en-US" sz="1600" b="1" dirty="0">
              <a:latin typeface="+mn-lt"/>
            </a:endParaRPr>
          </a:p>
        </p:txBody>
      </p:sp>
      <p:sp>
        <p:nvSpPr>
          <p:cNvPr id="2" name="TextBox 1"/>
          <p:cNvSpPr txBox="1"/>
          <p:nvPr/>
        </p:nvSpPr>
        <p:spPr>
          <a:xfrm>
            <a:off x="289470" y="6400800"/>
            <a:ext cx="5196930" cy="369332"/>
          </a:xfrm>
          <a:prstGeom prst="rect">
            <a:avLst/>
          </a:prstGeom>
          <a:noFill/>
        </p:spPr>
        <p:txBody>
          <a:bodyPr wrap="none" rtlCol="0">
            <a:spAutoFit/>
          </a:bodyPr>
          <a:lstStyle/>
          <a:p>
            <a:r>
              <a:rPr lang="en-US" sz="1800" dirty="0" smtClean="0">
                <a:solidFill>
                  <a:schemeClr val="bg2"/>
                </a:solidFill>
              </a:rPr>
              <a:t>The numbers on this slide are for illustration only.</a:t>
            </a:r>
            <a:endParaRPr lang="en-US" sz="1800" dirty="0">
              <a:solidFill>
                <a:schemeClr val="bg2"/>
              </a:solidFill>
            </a:endParaRPr>
          </a:p>
        </p:txBody>
      </p:sp>
    </p:spTree>
    <p:extLst>
      <p:ext uri="{BB962C8B-B14F-4D97-AF65-F5344CB8AC3E}">
        <p14:creationId xmlns:p14="http://schemas.microsoft.com/office/powerpoint/2010/main" val="9620608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2"/>
          <p:cNvSpPr>
            <a:spLocks noGrp="1"/>
          </p:cNvSpPr>
          <p:nvPr>
            <p:ph type="title"/>
          </p:nvPr>
        </p:nvSpPr>
        <p:spPr/>
        <p:txBody>
          <a:bodyPr/>
          <a:lstStyle/>
          <a:p>
            <a:r>
              <a:rPr lang="en-US">
                <a:latin typeface="Arial" charset="0"/>
                <a:ea typeface="ＭＳ Ｐゴシック" charset="0"/>
                <a:cs typeface="Arial" charset="0"/>
              </a:rPr>
              <a:t>Skewed tree block maps</a:t>
            </a:r>
          </a:p>
        </p:txBody>
      </p:sp>
      <p:sp>
        <p:nvSpPr>
          <p:cNvPr id="62466" name="Content Placeholder 3"/>
          <p:cNvSpPr>
            <a:spLocks noGrp="1"/>
          </p:cNvSpPr>
          <p:nvPr>
            <p:ph idx="1"/>
          </p:nvPr>
        </p:nvSpPr>
        <p:spPr>
          <a:xfrm>
            <a:off x="457200" y="1447800"/>
            <a:ext cx="8226425" cy="4111625"/>
          </a:xfrm>
        </p:spPr>
        <p:txBody>
          <a:bodyPr/>
          <a:lstStyle/>
          <a:p>
            <a:r>
              <a:rPr lang="en-US" dirty="0" err="1">
                <a:latin typeface="Arial" charset="0"/>
                <a:ea typeface="ＭＳ Ｐゴシック" charset="0"/>
                <a:cs typeface="Arial" charset="0"/>
              </a:rPr>
              <a:t>Inodes</a:t>
            </a:r>
            <a:r>
              <a:rPr lang="en-US" dirty="0">
                <a:latin typeface="Arial" charset="0"/>
                <a:ea typeface="ＭＳ Ｐゴシック" charset="0"/>
                <a:cs typeface="Arial" charset="0"/>
              </a:rPr>
              <a:t> are the root of a tree-structured block map.</a:t>
            </a:r>
          </a:p>
          <a:p>
            <a:pPr lvl="1"/>
            <a:r>
              <a:rPr lang="en-US" dirty="0">
                <a:latin typeface="Arial" charset="0"/>
                <a:ea typeface="ＭＳ Ｐゴシック" charset="0"/>
                <a:cs typeface="Arial" charset="0"/>
              </a:rPr>
              <a:t>Like multi-level hierarchical page tables, </a:t>
            </a:r>
            <a:r>
              <a:rPr lang="en-US" b="1" dirty="0">
                <a:latin typeface="Arial" charset="0"/>
                <a:ea typeface="ＭＳ Ｐゴシック" charset="0"/>
                <a:cs typeface="Arial" charset="0"/>
              </a:rPr>
              <a:t>but</a:t>
            </a:r>
          </a:p>
          <a:p>
            <a:r>
              <a:rPr lang="en-US" dirty="0">
                <a:latin typeface="Arial" charset="0"/>
                <a:ea typeface="ＭＳ Ｐゴシック" charset="0"/>
                <a:cs typeface="Arial" charset="0"/>
              </a:rPr>
              <a:t>These maps are </a:t>
            </a:r>
            <a:r>
              <a:rPr lang="en-US" dirty="0">
                <a:solidFill>
                  <a:srgbClr val="800000"/>
                </a:solidFill>
                <a:latin typeface="Arial" charset="0"/>
                <a:ea typeface="ＭＳ Ｐゴシック" charset="0"/>
                <a:cs typeface="Arial" charset="0"/>
              </a:rPr>
              <a:t>skewed</a:t>
            </a:r>
            <a:r>
              <a:rPr lang="en-US" dirty="0">
                <a:latin typeface="Arial" charset="0"/>
                <a:ea typeface="ＭＳ Ｐゴシック" charset="0"/>
                <a:cs typeface="Arial" charset="0"/>
              </a:rPr>
              <a:t>.</a:t>
            </a:r>
          </a:p>
          <a:p>
            <a:pPr lvl="1"/>
            <a:r>
              <a:rPr lang="en-US" dirty="0">
                <a:latin typeface="Arial" charset="0"/>
                <a:ea typeface="ＭＳ Ｐゴシック" charset="0"/>
                <a:cs typeface="Arial" charset="0"/>
              </a:rPr>
              <a:t>Low branching factor at the root: just enough for small files.</a:t>
            </a:r>
          </a:p>
          <a:p>
            <a:pPr lvl="1"/>
            <a:r>
              <a:rPr lang="en-US" dirty="0">
                <a:latin typeface="Arial" charset="0"/>
                <a:ea typeface="ＭＳ Ｐゴシック" charset="0"/>
                <a:cs typeface="Arial" charset="0"/>
              </a:rPr>
              <a:t>Small files are cheap: just need the </a:t>
            </a:r>
            <a:r>
              <a:rPr lang="en-US" dirty="0" err="1">
                <a:latin typeface="Arial" charset="0"/>
                <a:ea typeface="ＭＳ Ｐゴシック" charset="0"/>
                <a:cs typeface="Arial" charset="0"/>
              </a:rPr>
              <a:t>inode</a:t>
            </a:r>
            <a:r>
              <a:rPr lang="en-US" dirty="0">
                <a:latin typeface="Arial" charset="0"/>
                <a:ea typeface="ＭＳ Ｐゴシック" charset="0"/>
                <a:cs typeface="Arial" charset="0"/>
              </a:rPr>
              <a:t> to map it.</a:t>
            </a:r>
          </a:p>
          <a:p>
            <a:pPr lvl="1"/>
            <a:r>
              <a:rPr lang="en-US" dirty="0" err="1">
                <a:latin typeface="Arial" charset="0"/>
                <a:ea typeface="ＭＳ Ｐゴシック" charset="0"/>
                <a:cs typeface="Arial" charset="0"/>
              </a:rPr>
              <a:t>Inodes</a:t>
            </a:r>
            <a:r>
              <a:rPr lang="en-US" dirty="0">
                <a:latin typeface="Arial" charset="0"/>
                <a:ea typeface="ＭＳ Ｐゴシック" charset="0"/>
                <a:cs typeface="Arial" charset="0"/>
              </a:rPr>
              <a:t> for small files are small…and most files are small.</a:t>
            </a:r>
          </a:p>
          <a:p>
            <a:r>
              <a:rPr lang="en-US" dirty="0">
                <a:latin typeface="Arial" charset="0"/>
                <a:ea typeface="ＭＳ Ｐゴシック" charset="0"/>
                <a:cs typeface="Arial" charset="0"/>
              </a:rPr>
              <a:t>Use </a:t>
            </a:r>
            <a:r>
              <a:rPr lang="en-US" b="1" dirty="0">
                <a:solidFill>
                  <a:srgbClr val="800000"/>
                </a:solidFill>
                <a:latin typeface="Arial" charset="0"/>
                <a:ea typeface="ＭＳ Ｐゴシック" charset="0"/>
                <a:cs typeface="Arial" charset="0"/>
              </a:rPr>
              <a:t>indirect blocks </a:t>
            </a:r>
            <a:r>
              <a:rPr lang="en-US" dirty="0">
                <a:latin typeface="Arial" charset="0"/>
                <a:ea typeface="ＭＳ Ｐゴシック" charset="0"/>
                <a:cs typeface="Arial" charset="0"/>
              </a:rPr>
              <a:t>for large files</a:t>
            </a:r>
          </a:p>
          <a:p>
            <a:pPr lvl="1"/>
            <a:r>
              <a:rPr lang="en-US" dirty="0">
                <a:latin typeface="Arial" charset="0"/>
                <a:ea typeface="ＭＳ Ｐゴシック" charset="0"/>
                <a:cs typeface="Arial" charset="0"/>
              </a:rPr>
              <a:t>Requires another fetch for another </a:t>
            </a:r>
            <a:r>
              <a:rPr lang="en-US" dirty="0" smtClean="0">
                <a:latin typeface="Arial" charset="0"/>
                <a:ea typeface="ＭＳ Ｐゴシック" charset="0"/>
                <a:cs typeface="Arial" charset="0"/>
              </a:rPr>
              <a:t>level of map </a:t>
            </a:r>
            <a:r>
              <a:rPr lang="en-US" dirty="0">
                <a:latin typeface="Arial" charset="0"/>
                <a:ea typeface="ＭＳ Ｐゴシック" charset="0"/>
                <a:cs typeface="Arial" charset="0"/>
              </a:rPr>
              <a:t>block</a:t>
            </a:r>
          </a:p>
          <a:p>
            <a:pPr lvl="1"/>
            <a:r>
              <a:rPr lang="en-US" dirty="0">
                <a:latin typeface="Arial" charset="0"/>
                <a:ea typeface="ＭＳ Ｐゴシック" charset="0"/>
                <a:cs typeface="Arial" charset="0"/>
              </a:rPr>
              <a:t>But the shift to a high branching factor covers most large files.</a:t>
            </a:r>
          </a:p>
          <a:p>
            <a:r>
              <a:rPr lang="en-US" b="1" dirty="0">
                <a:solidFill>
                  <a:srgbClr val="800000"/>
                </a:solidFill>
                <a:latin typeface="Arial" charset="0"/>
                <a:ea typeface="ＭＳ Ｐゴシック" charset="0"/>
                <a:cs typeface="Arial" charset="0"/>
              </a:rPr>
              <a:t>Double </a:t>
            </a:r>
            <a:r>
              <a:rPr lang="en-US" b="1" dirty="0" smtClean="0">
                <a:solidFill>
                  <a:srgbClr val="800000"/>
                </a:solidFill>
                <a:latin typeface="Arial" charset="0"/>
                <a:ea typeface="ＭＳ Ｐゴシック" charset="0"/>
                <a:cs typeface="Arial" charset="0"/>
              </a:rPr>
              <a:t>indirect blocks</a:t>
            </a:r>
            <a:r>
              <a:rPr lang="en-US" dirty="0" smtClean="0">
                <a:latin typeface="Arial" charset="0"/>
                <a:ea typeface="ＭＳ Ｐゴシック" charset="0"/>
                <a:cs typeface="Arial" charset="0"/>
              </a:rPr>
              <a:t> </a:t>
            </a:r>
            <a:r>
              <a:rPr lang="en-US" dirty="0">
                <a:latin typeface="Arial" charset="0"/>
                <a:ea typeface="ＭＳ Ｐゴシック" charset="0"/>
                <a:cs typeface="Arial" charset="0"/>
              </a:rPr>
              <a:t>allow very large </a:t>
            </a:r>
            <a:r>
              <a:rPr lang="en-US" dirty="0" smtClean="0">
                <a:latin typeface="Arial" charset="0"/>
                <a:ea typeface="ＭＳ Ｐゴシック" charset="0"/>
                <a:cs typeface="Arial" charset="0"/>
              </a:rPr>
              <a:t>files.</a:t>
            </a:r>
            <a:endParaRPr lang="en-US" dirty="0">
              <a:latin typeface="Arial" charset="0"/>
              <a:ea typeface="ＭＳ Ｐゴシック" charset="0"/>
              <a:cs typeface="Arial" charset="0"/>
            </a:endParaRPr>
          </a:p>
          <a:p>
            <a:r>
              <a:rPr lang="en-US" dirty="0">
                <a:latin typeface="Arial" charset="0"/>
                <a:ea typeface="ＭＳ Ｐゴシック" charset="0"/>
                <a:cs typeface="Arial" charset="0"/>
              </a:rPr>
              <a:t>Other advantages to trees?</a:t>
            </a:r>
          </a:p>
          <a:p>
            <a:pPr lvl="1"/>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16767772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Post-note: what to know about maps</a:t>
            </a:r>
            <a:endParaRPr lang="en-US" dirty="0"/>
          </a:p>
        </p:txBody>
      </p:sp>
      <p:sp>
        <p:nvSpPr>
          <p:cNvPr id="3" name="Content Placeholder 2"/>
          <p:cNvSpPr>
            <a:spLocks noGrp="1"/>
          </p:cNvSpPr>
          <p:nvPr>
            <p:ph idx="1"/>
          </p:nvPr>
        </p:nvSpPr>
        <p:spPr/>
        <p:txBody>
          <a:bodyPr/>
          <a:lstStyle/>
          <a:p>
            <a:r>
              <a:rPr lang="en-US" dirty="0" smtClean="0"/>
              <a:t>What is the space overhead of the maps?  Quantify.</a:t>
            </a:r>
          </a:p>
          <a:p>
            <a:r>
              <a:rPr lang="en-US" dirty="0" smtClean="0"/>
              <a:t>Understand how to lookup in a block map: logical block + offset addressing, arithmetic to find the map entry.  </a:t>
            </a:r>
          </a:p>
          <a:p>
            <a:r>
              <a:rPr lang="en-US" dirty="0" smtClean="0"/>
              <a:t>Design tradeoffs for hierarchical maps.</a:t>
            </a:r>
          </a:p>
          <a:p>
            <a:pPr lvl="1"/>
            <a:r>
              <a:rPr lang="en-US" dirty="0" smtClean="0"/>
              <a:t>Pro: less space overhead for sparse spaces.  </a:t>
            </a:r>
          </a:p>
          <a:p>
            <a:pPr lvl="1"/>
            <a:r>
              <a:rPr lang="en-US" dirty="0"/>
              <a:t>Con: more space overhead </a:t>
            </a:r>
            <a:r>
              <a:rPr lang="en-US" dirty="0" smtClean="0"/>
              <a:t>overall, e.g., if space is not sparse.</a:t>
            </a:r>
          </a:p>
          <a:p>
            <a:pPr lvl="1"/>
            <a:r>
              <a:rPr lang="en-US" dirty="0" smtClean="0"/>
              <a:t>Con: more complexity, multiple levels of translation.</a:t>
            </a:r>
          </a:p>
          <a:p>
            <a:r>
              <a:rPr lang="en-US" dirty="0" smtClean="0"/>
              <a:t>Skew: why better for small file files?   What tradeoff?</a:t>
            </a:r>
          </a:p>
          <a:p>
            <a:pPr lvl="1"/>
            <a:r>
              <a:rPr lang="en-US" sz="1600" dirty="0" smtClean="0"/>
              <a:t>No need to memorize the various parameters for </a:t>
            </a:r>
            <a:r>
              <a:rPr lang="en-US" sz="1600" dirty="0" err="1" smtClean="0"/>
              <a:t>inode</a:t>
            </a:r>
            <a:r>
              <a:rPr lang="en-US" sz="1600" dirty="0" smtClean="0"/>
              <a:t> maps: concept only.</a:t>
            </a:r>
          </a:p>
          <a:p>
            <a:pPr marL="0" indent="0">
              <a:buNone/>
            </a:pPr>
            <a:endParaRPr lang="en-US" dirty="0"/>
          </a:p>
        </p:txBody>
      </p:sp>
    </p:spTree>
    <p:extLst>
      <p:ext uri="{BB962C8B-B14F-4D97-AF65-F5344CB8AC3E}">
        <p14:creationId xmlns:p14="http://schemas.microsoft.com/office/powerpoint/2010/main" val="12344210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Post-note: symbolic name maps</a:t>
            </a:r>
            <a:endParaRPr lang="en-US" dirty="0"/>
          </a:p>
        </p:txBody>
      </p:sp>
      <p:sp>
        <p:nvSpPr>
          <p:cNvPr id="3" name="Content Placeholder 2"/>
          <p:cNvSpPr>
            <a:spLocks noGrp="1"/>
          </p:cNvSpPr>
          <p:nvPr>
            <p:ph idx="1"/>
          </p:nvPr>
        </p:nvSpPr>
        <p:spPr>
          <a:xfrm>
            <a:off x="457200" y="1371600"/>
            <a:ext cx="8226425" cy="4111625"/>
          </a:xfrm>
        </p:spPr>
        <p:txBody>
          <a:bodyPr/>
          <a:lstStyle/>
          <a:p>
            <a:r>
              <a:rPr lang="en-US" dirty="0"/>
              <a:t>Hierarchy for symbolic names (directory hierarchy</a:t>
            </a:r>
            <a:r>
              <a:rPr lang="en-US" dirty="0" smtClean="0"/>
              <a:t>):</a:t>
            </a:r>
          </a:p>
          <a:p>
            <a:pPr lvl="1"/>
            <a:r>
              <a:rPr lang="en-US" dirty="0"/>
              <a:t>M</a:t>
            </a:r>
            <a:r>
              <a:rPr lang="en-US" dirty="0" smtClean="0"/>
              <a:t>ultiple </a:t>
            </a:r>
            <a:r>
              <a:rPr lang="en-US" dirty="0"/>
              <a:t>naming </a:t>
            </a:r>
            <a:r>
              <a:rPr lang="en-US" dirty="0" smtClean="0"/>
              <a:t>contexts, possibly under </a:t>
            </a:r>
            <a:r>
              <a:rPr lang="en-US" dirty="0"/>
              <a:t>control of different </a:t>
            </a:r>
            <a:r>
              <a:rPr lang="en-US" dirty="0" smtClean="0"/>
              <a:t>owners.  E.g., each directory is a separate naming context.</a:t>
            </a:r>
          </a:p>
          <a:p>
            <a:pPr lvl="1"/>
            <a:r>
              <a:rPr lang="en-US" dirty="0"/>
              <a:t>A</a:t>
            </a:r>
            <a:r>
              <a:rPr lang="en-US" dirty="0" smtClean="0"/>
              <a:t>voids </a:t>
            </a:r>
            <a:r>
              <a:rPr lang="en-US" dirty="0"/>
              <a:t>naming conflicts when </a:t>
            </a:r>
            <a:r>
              <a:rPr lang="en-US" dirty="0" smtClean="0"/>
              <a:t>people reuse </a:t>
            </a:r>
            <a:r>
              <a:rPr lang="en-US" dirty="0"/>
              <a:t>the same </a:t>
            </a:r>
            <a:r>
              <a:rPr lang="en-US" dirty="0" smtClean="0"/>
              <a:t>names.</a:t>
            </a:r>
          </a:p>
          <a:p>
            <a:pPr lvl="1"/>
            <a:r>
              <a:rPr lang="en-US" dirty="0" smtClean="0"/>
              <a:t>Pathname lookup by descent through the hierarchy from some starting point, e.g., root (/) or current directory.</a:t>
            </a:r>
          </a:p>
          <a:p>
            <a:pPr lvl="1"/>
            <a:r>
              <a:rPr lang="en-US" dirty="0" smtClean="0"/>
              <a:t>Build the name space by </a:t>
            </a:r>
            <a:r>
              <a:rPr lang="en-US" dirty="0" err="1" smtClean="0"/>
              <a:t>subtree</a:t>
            </a:r>
            <a:r>
              <a:rPr lang="en-US" dirty="0" smtClean="0"/>
              <a:t> grafting: mounts.</a:t>
            </a:r>
          </a:p>
          <a:p>
            <a:pPr lvl="1"/>
            <a:r>
              <a:rPr lang="en-US" dirty="0" smtClean="0"/>
              <a:t>Accommodates different directory implementations per-</a:t>
            </a:r>
            <a:r>
              <a:rPr lang="en-US" dirty="0" err="1" smtClean="0"/>
              <a:t>subtree</a:t>
            </a:r>
            <a:r>
              <a:rPr lang="en-US" dirty="0" smtClean="0"/>
              <a:t>.</a:t>
            </a:r>
          </a:p>
          <a:p>
            <a:pPr lvl="2"/>
            <a:r>
              <a:rPr lang="en-US" dirty="0" smtClean="0"/>
              <a:t>E.g., modern Unix mixes FS implementations through Virtual File System (VFS) layer.</a:t>
            </a:r>
          </a:p>
          <a:p>
            <a:pPr lvl="1"/>
            <a:r>
              <a:rPr lang="en-US" dirty="0"/>
              <a:t>Scales to very large name spaces</a:t>
            </a:r>
            <a:r>
              <a:rPr lang="en-US" dirty="0" smtClean="0"/>
              <a:t>.</a:t>
            </a:r>
          </a:p>
          <a:p>
            <a:r>
              <a:rPr lang="en-US" dirty="0" smtClean="0"/>
              <a:t>Note: Domain Name Service (DNS) is the same!</a:t>
            </a:r>
          </a:p>
          <a:p>
            <a:pPr lvl="1"/>
            <a:r>
              <a:rPr lang="en-US" dirty="0" smtClean="0">
                <a:hlinkClick r:id="rId2"/>
              </a:rPr>
              <a:t>www.cs.duke.edu</a:t>
            </a:r>
            <a:r>
              <a:rPr lang="en-US" dirty="0" smtClean="0"/>
              <a:t>  “==“ /</a:t>
            </a:r>
            <a:r>
              <a:rPr lang="en-US" dirty="0" err="1" smtClean="0"/>
              <a:t>edu</a:t>
            </a:r>
            <a:r>
              <a:rPr lang="en-US" dirty="0" smtClean="0"/>
              <a:t>/duke/</a:t>
            </a:r>
            <a:r>
              <a:rPr lang="en-US" dirty="0" err="1" smtClean="0"/>
              <a:t>cs</a:t>
            </a:r>
            <a:r>
              <a:rPr lang="en-US" dirty="0" smtClean="0"/>
              <a:t>/www</a:t>
            </a:r>
            <a:endParaRPr lang="en-US" dirty="0"/>
          </a:p>
        </p:txBody>
      </p:sp>
    </p:spTree>
    <p:extLst>
      <p:ext uri="{BB962C8B-B14F-4D97-AF65-F5344CB8AC3E}">
        <p14:creationId xmlns:p14="http://schemas.microsoft.com/office/powerpoint/2010/main" val="3298268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pictures</a:t>
            </a:r>
            <a:endParaRPr lang="en-US" dirty="0"/>
          </a:p>
        </p:txBody>
      </p:sp>
      <p:sp>
        <p:nvSpPr>
          <p:cNvPr id="3" name="Content Placeholder 2"/>
          <p:cNvSpPr>
            <a:spLocks noGrp="1"/>
          </p:cNvSpPr>
          <p:nvPr>
            <p:ph idx="1"/>
          </p:nvPr>
        </p:nvSpPr>
        <p:spPr/>
        <p:txBody>
          <a:bodyPr/>
          <a:lstStyle/>
          <a:p>
            <a:r>
              <a:rPr lang="en-US" dirty="0" smtClean="0"/>
              <a:t>We did not discuss these last three pictures to help understand name mapping structures.</a:t>
            </a:r>
          </a:p>
          <a:p>
            <a:r>
              <a:rPr lang="en-US" b="1" dirty="0" smtClean="0"/>
              <a:t>COW</a:t>
            </a:r>
            <a:r>
              <a:rPr lang="en-US" dirty="0" smtClean="0"/>
              <a:t>: one advantage of page/block maps is that it becomes easy to </a:t>
            </a:r>
            <a:r>
              <a:rPr lang="en-US" b="1" dirty="0" smtClean="0"/>
              <a:t>clone</a:t>
            </a:r>
            <a:r>
              <a:rPr lang="en-US" dirty="0" smtClean="0"/>
              <a:t> (logical copy) a block space.</a:t>
            </a:r>
          </a:p>
          <a:p>
            <a:pPr lvl="1"/>
            <a:r>
              <a:rPr lang="en-US" dirty="0" smtClean="0"/>
              <a:t>Copy a storage object </a:t>
            </a:r>
            <a:r>
              <a:rPr lang="en-US" b="1" dirty="0" smtClean="0"/>
              <a:t>P </a:t>
            </a:r>
            <a:r>
              <a:rPr lang="en-US" dirty="0" smtClean="0"/>
              <a:t>to make a new object </a:t>
            </a:r>
            <a:r>
              <a:rPr lang="en-US" b="1" dirty="0" smtClean="0"/>
              <a:t>C</a:t>
            </a:r>
            <a:r>
              <a:rPr lang="en-US" dirty="0" smtClean="0"/>
              <a:t>.  </a:t>
            </a:r>
            <a:r>
              <a:rPr lang="en-US" b="1" dirty="0" smtClean="0"/>
              <a:t>P</a:t>
            </a:r>
            <a:r>
              <a:rPr lang="en-US" dirty="0" smtClean="0"/>
              <a:t> could be a file, segment, volume, or virtual address space (for </a:t>
            </a:r>
            <a:r>
              <a:rPr lang="en-US" b="1" dirty="0" smtClean="0"/>
              <a:t>fork</a:t>
            </a:r>
            <a:r>
              <a:rPr lang="en-US" dirty="0" smtClean="0"/>
              <a:t>!).</a:t>
            </a:r>
          </a:p>
          <a:p>
            <a:pPr lvl="1"/>
            <a:r>
              <a:rPr lang="en-US" dirty="0" smtClean="0"/>
              <a:t>Copy the map </a:t>
            </a:r>
            <a:r>
              <a:rPr lang="en-US" b="1" dirty="0" smtClean="0"/>
              <a:t>P</a:t>
            </a:r>
            <a:r>
              <a:rPr lang="en-US" dirty="0" smtClean="0"/>
              <a:t>: make a new map </a:t>
            </a:r>
            <a:r>
              <a:rPr lang="en-US" b="1" dirty="0" smtClean="0"/>
              <a:t>C</a:t>
            </a:r>
            <a:r>
              <a:rPr lang="en-US" dirty="0" smtClean="0"/>
              <a:t> referencing the same blocks.  The map copy is cheap: no need to copy the data itself.</a:t>
            </a:r>
          </a:p>
          <a:p>
            <a:pPr lvl="1"/>
            <a:r>
              <a:rPr lang="en-US" dirty="0" smtClean="0"/>
              <a:t>Since a clone is a </a:t>
            </a:r>
            <a:r>
              <a:rPr lang="en-US" b="1" dirty="0" smtClean="0"/>
              <a:t>copy</a:t>
            </a:r>
            <a:r>
              <a:rPr lang="en-US" dirty="0" smtClean="0"/>
              <a:t>, any changes (writes) to </a:t>
            </a:r>
            <a:r>
              <a:rPr lang="en-US" b="1" dirty="0" smtClean="0"/>
              <a:t>P</a:t>
            </a:r>
            <a:r>
              <a:rPr lang="en-US" dirty="0" smtClean="0"/>
              <a:t> after the clone should not affect </a:t>
            </a:r>
            <a:r>
              <a:rPr lang="en-US" b="1" dirty="0" smtClean="0"/>
              <a:t>C</a:t>
            </a:r>
            <a:r>
              <a:rPr lang="en-US" dirty="0" smtClean="0"/>
              <a:t>, and vice versa. </a:t>
            </a:r>
          </a:p>
          <a:p>
            <a:pPr lvl="1"/>
            <a:r>
              <a:rPr lang="en-US" dirty="0" smtClean="0"/>
              <a:t>Use a lazy copy or </a:t>
            </a:r>
            <a:r>
              <a:rPr lang="en-US" b="1" dirty="0" smtClean="0">
                <a:solidFill>
                  <a:srgbClr val="800000"/>
                </a:solidFill>
              </a:rPr>
              <a:t>copy-on-write</a:t>
            </a:r>
            <a:r>
              <a:rPr lang="en-US" dirty="0" smtClean="0"/>
              <a:t> (COW).  </a:t>
            </a:r>
            <a:r>
              <a:rPr lang="en-US" dirty="0"/>
              <a:t> </a:t>
            </a:r>
            <a:r>
              <a:rPr lang="en-US" dirty="0" smtClean="0"/>
              <a:t>Intercept writes (how?) and copy the affected block before executing the write.</a:t>
            </a:r>
            <a:endParaRPr lang="en-US" dirty="0"/>
          </a:p>
        </p:txBody>
      </p:sp>
    </p:spTree>
    <p:extLst>
      <p:ext uri="{BB962C8B-B14F-4D97-AF65-F5344CB8AC3E}">
        <p14:creationId xmlns:p14="http://schemas.microsoft.com/office/powerpoint/2010/main" val="135134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Files</a:t>
            </a:r>
            <a:endParaRPr lang="en-US" dirty="0"/>
          </a:p>
        </p:txBody>
      </p:sp>
      <p:sp>
        <p:nvSpPr>
          <p:cNvPr id="3" name="Rectangle 2"/>
          <p:cNvSpPr/>
          <p:nvPr/>
        </p:nvSpPr>
        <p:spPr bwMode="auto">
          <a:xfrm>
            <a:off x="3558910" y="1666220"/>
            <a:ext cx="1013090" cy="18288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grpSp>
        <p:nvGrpSpPr>
          <p:cNvPr id="4" name="Group 9"/>
          <p:cNvGrpSpPr>
            <a:grpSpLocks/>
          </p:cNvGrpSpPr>
          <p:nvPr/>
        </p:nvGrpSpPr>
        <p:grpSpPr bwMode="auto">
          <a:xfrm>
            <a:off x="3765160" y="1818620"/>
            <a:ext cx="600591" cy="600710"/>
            <a:chOff x="4480" y="2017"/>
            <a:chExt cx="576" cy="576"/>
          </a:xfrm>
        </p:grpSpPr>
        <p:sp>
          <p:nvSpPr>
            <p:cNvPr id="5"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 name="AutoShape 11"/>
            <p:cNvSpPr>
              <a:spLocks noChangeArrowheads="1"/>
            </p:cNvSpPr>
            <p:nvPr/>
          </p:nvSpPr>
          <p:spPr bwMode="auto">
            <a:xfrm flipH="1">
              <a:off x="4680" y="2144"/>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 name="AutoShape 12"/>
            <p:cNvSpPr>
              <a:spLocks noChangeArrowheads="1"/>
            </p:cNvSpPr>
            <p:nvPr/>
          </p:nvSpPr>
          <p:spPr bwMode="auto">
            <a:xfrm rot="-8460389">
              <a:off x="4505" y="2094"/>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8" name="Snip Single Corner Rectangle 7"/>
          <p:cNvSpPr/>
          <p:nvPr/>
        </p:nvSpPr>
        <p:spPr bwMode="auto">
          <a:xfrm flipH="1">
            <a:off x="3729511" y="2580620"/>
            <a:ext cx="671889" cy="76200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8" name="Rectangle 17"/>
          <p:cNvSpPr/>
          <p:nvPr/>
        </p:nvSpPr>
        <p:spPr>
          <a:xfrm>
            <a:off x="457200" y="3948752"/>
            <a:ext cx="4495800" cy="114646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rgbClr val="0036A6"/>
                </a:solidFill>
              </a:rPr>
              <a:t>A </a:t>
            </a:r>
            <a:r>
              <a:rPr lang="en-US" sz="2000" b="1" kern="0" dirty="0" smtClean="0">
                <a:solidFill>
                  <a:srgbClr val="0036A6"/>
                </a:solidFill>
              </a:rPr>
              <a:t>file</a:t>
            </a:r>
            <a:r>
              <a:rPr lang="en-US" sz="2000" kern="0" dirty="0" smtClean="0">
                <a:solidFill>
                  <a:srgbClr val="0036A6"/>
                </a:solidFill>
              </a:rPr>
              <a:t> is a named, variable-length sequence of data bytes that is persistent: it exists across system restarts, and lives until it is removed.</a:t>
            </a:r>
          </a:p>
        </p:txBody>
      </p:sp>
      <p:sp>
        <p:nvSpPr>
          <p:cNvPr id="22" name="Rectangle 21"/>
          <p:cNvSpPr/>
          <p:nvPr/>
        </p:nvSpPr>
        <p:spPr>
          <a:xfrm>
            <a:off x="4876800" y="1371600"/>
            <a:ext cx="4648200" cy="3785652"/>
          </a:xfrm>
          <a:prstGeom prst="rect">
            <a:avLst/>
          </a:prstGeom>
        </p:spPr>
        <p:txBody>
          <a:bodyPr wrap="square">
            <a:spAutoFit/>
          </a:bodyPr>
          <a:lstStyle/>
          <a:p>
            <a:r>
              <a:rPr lang="en-US" sz="2000" b="1" u="sng" dirty="0" smtClean="0">
                <a:solidFill>
                  <a:schemeClr val="accent5">
                    <a:lumMod val="50000"/>
                  </a:schemeClr>
                </a:solidFill>
              </a:rPr>
              <a:t>Unix file </a:t>
            </a:r>
            <a:r>
              <a:rPr lang="en-US" sz="2000" b="1" u="sng" dirty="0" err="1" smtClean="0">
                <a:solidFill>
                  <a:schemeClr val="accent5">
                    <a:lumMod val="50000"/>
                  </a:schemeClr>
                </a:solidFill>
              </a:rPr>
              <a:t>syscalls</a:t>
            </a:r>
            <a:endParaRPr lang="en-US" sz="2000" b="1" u="sng" dirty="0" smtClean="0">
              <a:solidFill>
                <a:schemeClr val="accent5">
                  <a:lumMod val="50000"/>
                </a:schemeClr>
              </a:solidFill>
            </a:endParaRPr>
          </a:p>
          <a:p>
            <a:r>
              <a:rPr lang="en-US" sz="2000" dirty="0" err="1" smtClean="0">
                <a:solidFill>
                  <a:schemeClr val="accent5">
                    <a:lumMod val="50000"/>
                  </a:schemeClr>
                </a:solidFill>
              </a:rPr>
              <a:t>fd</a:t>
            </a:r>
            <a:r>
              <a:rPr lang="en-US" sz="2000" dirty="0" smtClean="0">
                <a:solidFill>
                  <a:schemeClr val="accent5">
                    <a:lumMod val="50000"/>
                  </a:schemeClr>
                </a:solidFill>
              </a:rPr>
              <a:t> = </a:t>
            </a:r>
            <a:r>
              <a:rPr lang="en-US" sz="2000" b="1" dirty="0" smtClean="0">
                <a:solidFill>
                  <a:schemeClr val="accent5">
                    <a:lumMod val="50000"/>
                  </a:schemeClr>
                </a:solidFill>
              </a:rPr>
              <a:t>open</a:t>
            </a:r>
            <a:r>
              <a:rPr lang="en-US" sz="2000" dirty="0" smtClean="0">
                <a:solidFill>
                  <a:schemeClr val="accent5">
                    <a:lumMod val="50000"/>
                  </a:schemeClr>
                </a:solidFill>
              </a:rPr>
              <a:t>(name, &lt;options&gt;);</a:t>
            </a:r>
          </a:p>
          <a:p>
            <a:r>
              <a:rPr lang="en-US" sz="2000" b="1" dirty="0">
                <a:solidFill>
                  <a:schemeClr val="accent5">
                    <a:lumMod val="50000"/>
                  </a:schemeClr>
                </a:solidFill>
              </a:rPr>
              <a:t>w</a:t>
            </a:r>
            <a:r>
              <a:rPr lang="en-US" sz="2000" b="1" dirty="0" smtClean="0">
                <a:solidFill>
                  <a:schemeClr val="accent5">
                    <a:lumMod val="50000"/>
                  </a:schemeClr>
                </a:solidFill>
              </a:rPr>
              <a:t>rite</a:t>
            </a:r>
            <a:r>
              <a:rPr lang="en-US" sz="2000" dirty="0" smtClean="0">
                <a:solidFill>
                  <a:schemeClr val="accent5">
                    <a:lumMod val="50000"/>
                  </a:schemeClr>
                </a:solidFill>
              </a:rPr>
              <a:t>(</a:t>
            </a:r>
            <a:r>
              <a:rPr lang="en-US" sz="2000" dirty="0" err="1">
                <a:solidFill>
                  <a:schemeClr val="accent5">
                    <a:lumMod val="50000"/>
                  </a:schemeClr>
                </a:solidFill>
              </a:rPr>
              <a:t>f</a:t>
            </a:r>
            <a:r>
              <a:rPr lang="en-US" sz="2000" dirty="0" err="1" smtClean="0">
                <a:solidFill>
                  <a:schemeClr val="accent5">
                    <a:lumMod val="50000"/>
                  </a:schemeClr>
                </a:solidFill>
              </a:rPr>
              <a:t>d</a:t>
            </a:r>
            <a:r>
              <a:rPr lang="en-US" sz="2000" dirty="0" smtClean="0">
                <a:solidFill>
                  <a:schemeClr val="accent5">
                    <a:lumMod val="50000"/>
                  </a:schemeClr>
                </a:solidFill>
              </a:rPr>
              <a:t>, “</a:t>
            </a:r>
            <a:r>
              <a:rPr lang="en-US" sz="2000" dirty="0" err="1" smtClean="0">
                <a:solidFill>
                  <a:schemeClr val="accent5">
                    <a:lumMod val="50000"/>
                  </a:schemeClr>
                </a:solidFill>
              </a:rPr>
              <a:t>abcdefg</a:t>
            </a:r>
            <a:r>
              <a:rPr lang="en-US" sz="2000" dirty="0" smtClean="0">
                <a:solidFill>
                  <a:schemeClr val="accent5">
                    <a:lumMod val="50000"/>
                  </a:schemeClr>
                </a:solidFill>
              </a:rPr>
              <a:t>”, 7);</a:t>
            </a:r>
          </a:p>
          <a:p>
            <a:r>
              <a:rPr lang="en-US" sz="2000" b="1" dirty="0">
                <a:solidFill>
                  <a:schemeClr val="accent5">
                    <a:lumMod val="50000"/>
                  </a:schemeClr>
                </a:solidFill>
              </a:rPr>
              <a:t>r</a:t>
            </a:r>
            <a:r>
              <a:rPr lang="en-US" sz="2000" b="1" dirty="0" smtClean="0">
                <a:solidFill>
                  <a:schemeClr val="accent5">
                    <a:lumMod val="50000"/>
                  </a:schemeClr>
                </a:solidFill>
              </a:rPr>
              <a:t>ead</a:t>
            </a:r>
            <a:r>
              <a:rPr lang="en-US" sz="2000" dirty="0" smtClean="0">
                <a:solidFill>
                  <a:schemeClr val="accent5">
                    <a:lumMod val="50000"/>
                  </a:schemeClr>
                </a:solidFill>
              </a:rPr>
              <a:t>(</a:t>
            </a:r>
            <a:r>
              <a:rPr lang="en-US" sz="2000" dirty="0" err="1" smtClean="0">
                <a:solidFill>
                  <a:schemeClr val="accent5">
                    <a:lumMod val="50000"/>
                  </a:schemeClr>
                </a:solidFill>
              </a:rPr>
              <a:t>fd</a:t>
            </a:r>
            <a:r>
              <a:rPr lang="en-US" sz="2000" dirty="0" smtClean="0">
                <a:solidFill>
                  <a:schemeClr val="accent5">
                    <a:lumMod val="50000"/>
                  </a:schemeClr>
                </a:solidFill>
              </a:rPr>
              <a:t>, </a:t>
            </a:r>
            <a:r>
              <a:rPr lang="en-US" sz="2000" dirty="0" err="1" smtClean="0">
                <a:solidFill>
                  <a:schemeClr val="accent5">
                    <a:lumMod val="50000"/>
                  </a:schemeClr>
                </a:solidFill>
              </a:rPr>
              <a:t>buf</a:t>
            </a:r>
            <a:r>
              <a:rPr lang="en-US" sz="2000" dirty="0" smtClean="0">
                <a:solidFill>
                  <a:schemeClr val="accent5">
                    <a:lumMod val="50000"/>
                  </a:schemeClr>
                </a:solidFill>
              </a:rPr>
              <a:t>, 7);</a:t>
            </a:r>
          </a:p>
          <a:p>
            <a:r>
              <a:rPr lang="en-US" sz="2000" b="1" dirty="0" err="1">
                <a:solidFill>
                  <a:schemeClr val="accent5">
                    <a:lumMod val="50000"/>
                  </a:schemeClr>
                </a:solidFill>
              </a:rPr>
              <a:t>l</a:t>
            </a:r>
            <a:r>
              <a:rPr lang="en-US" sz="2000" b="1" dirty="0" err="1" smtClean="0">
                <a:solidFill>
                  <a:schemeClr val="accent5">
                    <a:lumMod val="50000"/>
                  </a:schemeClr>
                </a:solidFill>
              </a:rPr>
              <a:t>seek</a:t>
            </a:r>
            <a:r>
              <a:rPr lang="en-US" sz="2000" dirty="0" smtClean="0">
                <a:solidFill>
                  <a:schemeClr val="accent5">
                    <a:lumMod val="50000"/>
                  </a:schemeClr>
                </a:solidFill>
              </a:rPr>
              <a:t>(</a:t>
            </a:r>
            <a:r>
              <a:rPr lang="en-US" sz="2000" dirty="0" err="1" smtClean="0">
                <a:solidFill>
                  <a:schemeClr val="accent5">
                    <a:lumMod val="50000"/>
                  </a:schemeClr>
                </a:solidFill>
              </a:rPr>
              <a:t>fd</a:t>
            </a:r>
            <a:r>
              <a:rPr lang="en-US" sz="2000" dirty="0" smtClean="0">
                <a:solidFill>
                  <a:schemeClr val="accent5">
                    <a:lumMod val="50000"/>
                  </a:schemeClr>
                </a:solidFill>
              </a:rPr>
              <a:t>, offset, SEEK_SET);</a:t>
            </a:r>
          </a:p>
          <a:p>
            <a:r>
              <a:rPr lang="en-US" sz="2000" b="1" dirty="0">
                <a:solidFill>
                  <a:schemeClr val="accent5">
                    <a:lumMod val="50000"/>
                  </a:schemeClr>
                </a:solidFill>
              </a:rPr>
              <a:t>c</a:t>
            </a:r>
            <a:r>
              <a:rPr lang="en-US" sz="2000" b="1" dirty="0" smtClean="0">
                <a:solidFill>
                  <a:schemeClr val="accent5">
                    <a:lumMod val="50000"/>
                  </a:schemeClr>
                </a:solidFill>
              </a:rPr>
              <a:t>lose</a:t>
            </a:r>
            <a:r>
              <a:rPr lang="en-US" sz="2000" dirty="0" smtClean="0">
                <a:solidFill>
                  <a:schemeClr val="accent5">
                    <a:lumMod val="50000"/>
                  </a:schemeClr>
                </a:solidFill>
              </a:rPr>
              <a:t>(</a:t>
            </a:r>
            <a:r>
              <a:rPr lang="en-US" sz="2000" dirty="0" err="1" smtClean="0">
                <a:solidFill>
                  <a:schemeClr val="accent5">
                    <a:lumMod val="50000"/>
                  </a:schemeClr>
                </a:solidFill>
              </a:rPr>
              <a:t>fd</a:t>
            </a:r>
            <a:r>
              <a:rPr lang="en-US" sz="2000" dirty="0" smtClean="0">
                <a:solidFill>
                  <a:schemeClr val="accent5">
                    <a:lumMod val="50000"/>
                  </a:schemeClr>
                </a:solidFill>
              </a:rPr>
              <a:t>);</a:t>
            </a:r>
          </a:p>
          <a:p>
            <a:endParaRPr lang="en-US" sz="2000" dirty="0" smtClean="0">
              <a:solidFill>
                <a:schemeClr val="accent5">
                  <a:lumMod val="50000"/>
                </a:schemeClr>
              </a:solidFill>
            </a:endParaRPr>
          </a:p>
          <a:p>
            <a:r>
              <a:rPr lang="en-US" sz="2000" b="1" dirty="0" err="1" smtClean="0">
                <a:solidFill>
                  <a:schemeClr val="accent4">
                    <a:lumMod val="60000"/>
                    <a:lumOff val="40000"/>
                  </a:schemeClr>
                </a:solidFill>
              </a:rPr>
              <a:t>creat</a:t>
            </a:r>
            <a:r>
              <a:rPr lang="en-US" sz="2000" dirty="0" smtClean="0">
                <a:solidFill>
                  <a:schemeClr val="accent4">
                    <a:lumMod val="60000"/>
                    <a:lumOff val="40000"/>
                  </a:schemeClr>
                </a:solidFill>
              </a:rPr>
              <a:t>(name, mode);</a:t>
            </a:r>
          </a:p>
          <a:p>
            <a:r>
              <a:rPr lang="en-US" sz="2000" dirty="0" err="1" smtClean="0">
                <a:solidFill>
                  <a:schemeClr val="accent5">
                    <a:lumMod val="50000"/>
                  </a:schemeClr>
                </a:solidFill>
              </a:rPr>
              <a:t>fd</a:t>
            </a:r>
            <a:r>
              <a:rPr lang="en-US" sz="2000" dirty="0" smtClean="0">
                <a:solidFill>
                  <a:schemeClr val="accent5">
                    <a:lumMod val="50000"/>
                  </a:schemeClr>
                </a:solidFill>
              </a:rPr>
              <a:t> = </a:t>
            </a:r>
            <a:r>
              <a:rPr lang="en-US" sz="2000" b="1" dirty="0" smtClean="0">
                <a:solidFill>
                  <a:schemeClr val="accent5">
                    <a:lumMod val="50000"/>
                  </a:schemeClr>
                </a:solidFill>
              </a:rPr>
              <a:t>open</a:t>
            </a:r>
            <a:r>
              <a:rPr lang="en-US" sz="2000" dirty="0" smtClean="0">
                <a:solidFill>
                  <a:schemeClr val="accent5">
                    <a:lumMod val="50000"/>
                  </a:schemeClr>
                </a:solidFill>
              </a:rPr>
              <a:t>(name, mode, </a:t>
            </a:r>
            <a:r>
              <a:rPr lang="en-US" sz="1800" dirty="0" smtClean="0">
                <a:solidFill>
                  <a:schemeClr val="accent5">
                    <a:lumMod val="50000"/>
                  </a:schemeClr>
                </a:solidFill>
              </a:rPr>
              <a:t>O_CREAT</a:t>
            </a:r>
            <a:r>
              <a:rPr lang="en-US" sz="2000" dirty="0" smtClean="0">
                <a:solidFill>
                  <a:schemeClr val="accent5">
                    <a:lumMod val="50000"/>
                  </a:schemeClr>
                </a:solidFill>
              </a:rPr>
              <a:t>);</a:t>
            </a:r>
            <a:endParaRPr lang="en-US" sz="2000" dirty="0">
              <a:solidFill>
                <a:schemeClr val="accent5">
                  <a:lumMod val="50000"/>
                </a:schemeClr>
              </a:solidFill>
            </a:endParaRPr>
          </a:p>
          <a:p>
            <a:r>
              <a:rPr lang="en-US" sz="2000" b="1" dirty="0" err="1">
                <a:solidFill>
                  <a:schemeClr val="accent5">
                    <a:lumMod val="50000"/>
                  </a:schemeClr>
                </a:solidFill>
              </a:rPr>
              <a:t>m</a:t>
            </a:r>
            <a:r>
              <a:rPr lang="en-US" sz="2000" b="1" dirty="0" err="1" smtClean="0">
                <a:solidFill>
                  <a:schemeClr val="accent5">
                    <a:lumMod val="50000"/>
                  </a:schemeClr>
                </a:solidFill>
              </a:rPr>
              <a:t>kdir</a:t>
            </a:r>
            <a:r>
              <a:rPr lang="en-US" sz="2000" dirty="0" smtClean="0">
                <a:solidFill>
                  <a:schemeClr val="accent5">
                    <a:lumMod val="50000"/>
                  </a:schemeClr>
                </a:solidFill>
              </a:rPr>
              <a:t> (name, mode);</a:t>
            </a:r>
          </a:p>
          <a:p>
            <a:r>
              <a:rPr lang="en-US" sz="2000" b="1" dirty="0" err="1">
                <a:solidFill>
                  <a:schemeClr val="accent5">
                    <a:lumMod val="50000"/>
                  </a:schemeClr>
                </a:solidFill>
              </a:rPr>
              <a:t>r</a:t>
            </a:r>
            <a:r>
              <a:rPr lang="en-US" sz="2000" b="1" dirty="0" err="1" smtClean="0">
                <a:solidFill>
                  <a:schemeClr val="accent5">
                    <a:lumMod val="50000"/>
                  </a:schemeClr>
                </a:solidFill>
              </a:rPr>
              <a:t>mdir</a:t>
            </a:r>
            <a:r>
              <a:rPr lang="en-US" sz="2000" dirty="0" smtClean="0">
                <a:solidFill>
                  <a:schemeClr val="accent5">
                    <a:lumMod val="50000"/>
                  </a:schemeClr>
                </a:solidFill>
              </a:rPr>
              <a:t> (name);</a:t>
            </a:r>
          </a:p>
          <a:p>
            <a:r>
              <a:rPr lang="en-US" sz="2000" b="1" dirty="0" smtClean="0">
                <a:solidFill>
                  <a:schemeClr val="accent5">
                    <a:lumMod val="50000"/>
                  </a:schemeClr>
                </a:solidFill>
              </a:rPr>
              <a:t>unlink</a:t>
            </a:r>
            <a:r>
              <a:rPr lang="en-US" sz="2000" dirty="0" smtClean="0">
                <a:solidFill>
                  <a:schemeClr val="accent5">
                    <a:lumMod val="50000"/>
                  </a:schemeClr>
                </a:solidFill>
              </a:rPr>
              <a:t>(name);</a:t>
            </a:r>
            <a:endParaRPr lang="en-US" dirty="0">
              <a:solidFill>
                <a:schemeClr val="accent5">
                  <a:lumMod val="50000"/>
                </a:schemeClr>
              </a:solidFill>
            </a:endParaRPr>
          </a:p>
        </p:txBody>
      </p:sp>
      <p:sp>
        <p:nvSpPr>
          <p:cNvPr id="16" name="Rectangle 15"/>
          <p:cNvSpPr/>
          <p:nvPr/>
        </p:nvSpPr>
        <p:spPr bwMode="auto">
          <a:xfrm>
            <a:off x="1007796" y="1894820"/>
            <a:ext cx="1604962" cy="1219200"/>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17" name="Oval 16"/>
          <p:cNvSpPr/>
          <p:nvPr/>
        </p:nvSpPr>
        <p:spPr bwMode="auto">
          <a:xfrm>
            <a:off x="1010177" y="181862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20" name="Oval 19"/>
          <p:cNvSpPr/>
          <p:nvPr/>
        </p:nvSpPr>
        <p:spPr bwMode="auto">
          <a:xfrm>
            <a:off x="1010177" y="303782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cxnSp>
        <p:nvCxnSpPr>
          <p:cNvPr id="23" name="Straight Connector 22"/>
          <p:cNvCxnSpPr/>
          <p:nvPr/>
        </p:nvCxnSpPr>
        <p:spPr bwMode="auto">
          <a:xfrm>
            <a:off x="2303196" y="2542519"/>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24" name="Straight Connector 23"/>
          <p:cNvCxnSpPr/>
          <p:nvPr/>
        </p:nvCxnSpPr>
        <p:spPr bwMode="auto">
          <a:xfrm>
            <a:off x="2303196" y="2161520"/>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sp>
        <p:nvSpPr>
          <p:cNvPr id="25" name="Rectangle 24"/>
          <p:cNvSpPr/>
          <p:nvPr/>
        </p:nvSpPr>
        <p:spPr bwMode="auto">
          <a:xfrm>
            <a:off x="1353077" y="2047220"/>
            <a:ext cx="914400" cy="228600"/>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 name="Rectangle 25"/>
          <p:cNvSpPr/>
          <p:nvPr/>
        </p:nvSpPr>
        <p:spPr bwMode="auto">
          <a:xfrm>
            <a:off x="1353077" y="2428219"/>
            <a:ext cx="914400" cy="228601"/>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 name="Text Box 93"/>
          <p:cNvSpPr txBox="1">
            <a:spLocks noChangeArrowheads="1"/>
          </p:cNvSpPr>
          <p:nvPr/>
        </p:nvSpPr>
        <p:spPr bwMode="auto">
          <a:xfrm>
            <a:off x="1025258" y="2604752"/>
            <a:ext cx="154402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noProof="0" dirty="0" smtClean="0">
                <a:solidFill>
                  <a:srgbClr val="000000"/>
                </a:solidFill>
              </a:rPr>
              <a:t>Files</a:t>
            </a:r>
            <a:endParaRPr kumimoji="0" lang="en-US" sz="22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endParaRPr>
          </a:p>
        </p:txBody>
      </p:sp>
      <p:sp>
        <p:nvSpPr>
          <p:cNvPr id="19" name="Rectangle 18"/>
          <p:cNvSpPr/>
          <p:nvPr/>
        </p:nvSpPr>
        <p:spPr>
          <a:xfrm>
            <a:off x="457200" y="5396552"/>
            <a:ext cx="7924800" cy="62324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rgbClr val="0036A6"/>
                </a:solidFill>
              </a:rPr>
              <a:t>An </a:t>
            </a:r>
            <a:r>
              <a:rPr lang="en-US" sz="2000" b="1" kern="0" dirty="0" smtClean="0">
                <a:solidFill>
                  <a:srgbClr val="0036A6"/>
                </a:solidFill>
              </a:rPr>
              <a:t>offset</a:t>
            </a:r>
            <a:r>
              <a:rPr lang="en-US" sz="2000" kern="0" dirty="0" smtClean="0">
                <a:solidFill>
                  <a:srgbClr val="0036A6"/>
                </a:solidFill>
              </a:rPr>
              <a:t> is a byte index in a file.  By default, a process reads and writes files </a:t>
            </a:r>
            <a:r>
              <a:rPr lang="en-US" sz="2000" b="1" kern="0" dirty="0" smtClean="0">
                <a:solidFill>
                  <a:srgbClr val="0036A6"/>
                </a:solidFill>
              </a:rPr>
              <a:t>sequentially</a:t>
            </a:r>
            <a:r>
              <a:rPr lang="en-US" sz="2000" kern="0" dirty="0" smtClean="0">
                <a:solidFill>
                  <a:srgbClr val="0036A6"/>
                </a:solidFill>
              </a:rPr>
              <a:t>.  Or it can </a:t>
            </a:r>
            <a:r>
              <a:rPr lang="en-US" sz="2000" b="1" kern="0" dirty="0" smtClean="0">
                <a:solidFill>
                  <a:srgbClr val="0036A6"/>
                </a:solidFill>
              </a:rPr>
              <a:t>seek</a:t>
            </a:r>
            <a:r>
              <a:rPr lang="en-US" sz="2000" kern="0" dirty="0" smtClean="0">
                <a:solidFill>
                  <a:srgbClr val="0036A6"/>
                </a:solidFill>
              </a:rPr>
              <a:t> to a particular offset.</a:t>
            </a:r>
          </a:p>
        </p:txBody>
      </p:sp>
    </p:spTree>
    <p:extLst>
      <p:ext uri="{BB962C8B-B14F-4D97-AF65-F5344CB8AC3E}">
        <p14:creationId xmlns:p14="http://schemas.microsoft.com/office/powerpoint/2010/main" val="39575981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1" y="152400"/>
            <a:ext cx="4914900" cy="2297069"/>
          </a:xfrm>
          <a:prstGeom prst="rect">
            <a:avLst/>
          </a:prstGeom>
        </p:spPr>
      </p:pic>
      <p:pic>
        <p:nvPicPr>
          <p:cNvPr id="5" name="Picture 4"/>
          <p:cNvPicPr>
            <a:picLocks noChangeAspect="1"/>
          </p:cNvPicPr>
          <p:nvPr/>
        </p:nvPicPr>
        <p:blipFill>
          <a:blip r:embed="rId3"/>
          <a:stretch>
            <a:fillRect/>
          </a:stretch>
        </p:blipFill>
        <p:spPr>
          <a:xfrm>
            <a:off x="5181600" y="76200"/>
            <a:ext cx="3835400" cy="3760684"/>
          </a:xfrm>
          <a:prstGeom prst="rect">
            <a:avLst/>
          </a:prstGeom>
        </p:spPr>
      </p:pic>
      <p:pic>
        <p:nvPicPr>
          <p:cNvPr id="6" name="Picture 5"/>
          <p:cNvPicPr>
            <a:picLocks noChangeAspect="1"/>
          </p:cNvPicPr>
          <p:nvPr/>
        </p:nvPicPr>
        <p:blipFill>
          <a:blip r:embed="rId4"/>
          <a:stretch>
            <a:fillRect/>
          </a:stretch>
        </p:blipFill>
        <p:spPr>
          <a:xfrm>
            <a:off x="152400" y="2514600"/>
            <a:ext cx="4569702" cy="4114800"/>
          </a:xfrm>
          <a:prstGeom prst="rect">
            <a:avLst/>
          </a:prstGeom>
        </p:spPr>
      </p:pic>
      <p:pic>
        <p:nvPicPr>
          <p:cNvPr id="7" name="Picture 6"/>
          <p:cNvPicPr>
            <a:picLocks noChangeAspect="1"/>
          </p:cNvPicPr>
          <p:nvPr/>
        </p:nvPicPr>
        <p:blipFill>
          <a:blip r:embed="rId5"/>
          <a:stretch>
            <a:fillRect/>
          </a:stretch>
        </p:blipFill>
        <p:spPr>
          <a:xfrm>
            <a:off x="5579726" y="3810000"/>
            <a:ext cx="2268874" cy="2514600"/>
          </a:xfrm>
          <a:prstGeom prst="rect">
            <a:avLst/>
          </a:prstGeom>
        </p:spPr>
      </p:pic>
      <p:sp>
        <p:nvSpPr>
          <p:cNvPr id="8" name="Rectangle 7"/>
          <p:cNvSpPr/>
          <p:nvPr/>
        </p:nvSpPr>
        <p:spPr>
          <a:xfrm>
            <a:off x="4724400" y="6172200"/>
            <a:ext cx="4572000" cy="646331"/>
          </a:xfrm>
          <a:prstGeom prst="rect">
            <a:avLst/>
          </a:prstGeom>
        </p:spPr>
        <p:txBody>
          <a:bodyPr>
            <a:spAutoFit/>
          </a:bodyPr>
          <a:lstStyle/>
          <a:p>
            <a:r>
              <a:rPr lang="en-US" sz="1800" dirty="0"/>
              <a:t>http://</a:t>
            </a:r>
            <a:r>
              <a:rPr lang="en-US" sz="1800" dirty="0" err="1"/>
              <a:t>web.mit.edu</a:t>
            </a:r>
            <a:r>
              <a:rPr lang="en-US" sz="1800" dirty="0"/>
              <a:t>/6.033/2001/</a:t>
            </a:r>
            <a:r>
              <a:rPr lang="en-US" sz="1800" dirty="0" err="1"/>
              <a:t>wwwdocs</a:t>
            </a:r>
            <a:r>
              <a:rPr lang="en-US" sz="1800" dirty="0"/>
              <a:t>/handouts/</a:t>
            </a:r>
            <a:r>
              <a:rPr lang="en-US" sz="1800" dirty="0" err="1"/>
              <a:t>naming_review.html</a:t>
            </a:r>
            <a:endParaRPr lang="en-US" sz="1800" dirty="0"/>
          </a:p>
        </p:txBody>
      </p:sp>
    </p:spTree>
    <p:extLst>
      <p:ext uri="{BB962C8B-B14F-4D97-AF65-F5344CB8AC3E}">
        <p14:creationId xmlns:p14="http://schemas.microsoft.com/office/powerpoint/2010/main" val="36930946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on write</a:t>
            </a:r>
            <a:endParaRPr lang="en-US" dirty="0"/>
          </a:p>
        </p:txBody>
      </p:sp>
      <p:sp>
        <p:nvSpPr>
          <p:cNvPr id="4" name="Rectangle 3"/>
          <p:cNvSpPr>
            <a:spLocks noChangeArrowheads="1"/>
          </p:cNvSpPr>
          <p:nvPr/>
        </p:nvSpPr>
        <p:spPr bwMode="auto">
          <a:xfrm>
            <a:off x="1752600" y="2286000"/>
            <a:ext cx="1447800" cy="2133600"/>
          </a:xfrm>
          <a:prstGeom prst="rect">
            <a:avLst/>
          </a:prstGeom>
          <a:solidFill>
            <a:srgbClr val="CCFF99"/>
          </a:solidFill>
          <a:ln w="57150">
            <a:solidFill>
              <a:schemeClr val="accent3">
                <a:lumMod val="75000"/>
              </a:schemeClr>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cs typeface="Arial"/>
            </a:endParaRPr>
          </a:p>
        </p:txBody>
      </p:sp>
      <p:sp>
        <p:nvSpPr>
          <p:cNvPr id="5" name="TextBox 5"/>
          <p:cNvSpPr txBox="1">
            <a:spLocks noChangeArrowheads="1"/>
          </p:cNvSpPr>
          <p:nvPr/>
        </p:nvSpPr>
        <p:spPr bwMode="auto">
          <a:xfrm>
            <a:off x="1752600" y="1600200"/>
            <a:ext cx="1371600" cy="646113"/>
          </a:xfrm>
          <a:prstGeom prst="rect">
            <a:avLst/>
          </a:prstGeom>
          <a:noFill/>
          <a:ln w="9525">
            <a:noFill/>
            <a:miter lim="800000"/>
            <a:headEnd/>
            <a:tailEnd/>
          </a:ln>
        </p:spPr>
        <p:txBody>
          <a:bodyPr>
            <a:prstTxWarp prst="textNoShape">
              <a:avLst/>
            </a:prstTxWarp>
            <a:spAutoFit/>
          </a:bodyPr>
          <a:lstStyle/>
          <a:p>
            <a:pPr algn="ctr" fontAlgn="auto">
              <a:spcBef>
                <a:spcPts val="0"/>
              </a:spcBef>
              <a:spcAft>
                <a:spcPts val="0"/>
              </a:spcAft>
            </a:pPr>
            <a:r>
              <a:rPr lang="en-US" sz="1800" b="1" dirty="0">
                <a:solidFill>
                  <a:prstClr val="black"/>
                </a:solidFill>
                <a:latin typeface="Calibri" charset="0"/>
              </a:rPr>
              <a:t>Physical memory</a:t>
            </a:r>
          </a:p>
        </p:txBody>
      </p:sp>
      <p:sp>
        <p:nvSpPr>
          <p:cNvPr id="6" name="Rectangle 5"/>
          <p:cNvSpPr>
            <a:spLocks noChangeArrowheads="1"/>
          </p:cNvSpPr>
          <p:nvPr/>
        </p:nvSpPr>
        <p:spPr bwMode="auto">
          <a:xfrm>
            <a:off x="5638800" y="2209800"/>
            <a:ext cx="1447800" cy="914400"/>
          </a:xfrm>
          <a:prstGeom prst="rect">
            <a:avLst/>
          </a:prstGeom>
          <a:solidFill>
            <a:schemeClr val="accent1"/>
          </a:solidFill>
          <a:ln w="57150">
            <a:solidFill>
              <a:schemeClr val="tx2">
                <a:lumMod val="75000"/>
              </a:schemeClr>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cs typeface="Arial"/>
            </a:endParaRPr>
          </a:p>
        </p:txBody>
      </p:sp>
      <p:sp>
        <p:nvSpPr>
          <p:cNvPr id="7" name="TextBox 9"/>
          <p:cNvSpPr txBox="1">
            <a:spLocks noChangeArrowheads="1"/>
          </p:cNvSpPr>
          <p:nvPr/>
        </p:nvSpPr>
        <p:spPr bwMode="auto">
          <a:xfrm>
            <a:off x="5638800" y="1600200"/>
            <a:ext cx="1371600" cy="646113"/>
          </a:xfrm>
          <a:prstGeom prst="rect">
            <a:avLst/>
          </a:prstGeom>
          <a:noFill/>
          <a:ln w="9525">
            <a:noFill/>
            <a:miter lim="800000"/>
            <a:headEnd/>
            <a:tailEnd/>
          </a:ln>
        </p:spPr>
        <p:txBody>
          <a:bodyPr>
            <a:prstTxWarp prst="textNoShape">
              <a:avLst/>
            </a:prstTxWarp>
            <a:spAutoFit/>
          </a:bodyPr>
          <a:lstStyle/>
          <a:p>
            <a:pPr algn="ctr" fontAlgn="auto">
              <a:spcBef>
                <a:spcPts val="0"/>
              </a:spcBef>
              <a:spcAft>
                <a:spcPts val="0"/>
              </a:spcAft>
            </a:pPr>
            <a:r>
              <a:rPr lang="en-US" sz="1800" b="1">
                <a:solidFill>
                  <a:prstClr val="black"/>
                </a:solidFill>
                <a:latin typeface="Calibri" charset="0"/>
              </a:rPr>
              <a:t>Parent memory</a:t>
            </a:r>
          </a:p>
        </p:txBody>
      </p:sp>
      <p:sp>
        <p:nvSpPr>
          <p:cNvPr id="8" name="Rectangle 7"/>
          <p:cNvSpPr>
            <a:spLocks noChangeArrowheads="1"/>
          </p:cNvSpPr>
          <p:nvPr/>
        </p:nvSpPr>
        <p:spPr bwMode="auto">
          <a:xfrm>
            <a:off x="5638800" y="3733800"/>
            <a:ext cx="1447800" cy="914400"/>
          </a:xfrm>
          <a:prstGeom prst="rect">
            <a:avLst/>
          </a:prstGeom>
          <a:solidFill>
            <a:srgbClr val="FF9999"/>
          </a:solidFill>
          <a:ln w="57150">
            <a:solidFill>
              <a:srgbClr val="C00000"/>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cs typeface="Arial"/>
            </a:endParaRPr>
          </a:p>
        </p:txBody>
      </p:sp>
      <p:sp>
        <p:nvSpPr>
          <p:cNvPr id="9" name="TextBox 11"/>
          <p:cNvSpPr txBox="1">
            <a:spLocks noChangeArrowheads="1"/>
          </p:cNvSpPr>
          <p:nvPr/>
        </p:nvSpPr>
        <p:spPr bwMode="auto">
          <a:xfrm>
            <a:off x="5638800" y="3124200"/>
            <a:ext cx="1371600" cy="646113"/>
          </a:xfrm>
          <a:prstGeom prst="rect">
            <a:avLst/>
          </a:prstGeom>
          <a:noFill/>
          <a:ln w="9525">
            <a:noFill/>
            <a:miter lim="800000"/>
            <a:headEnd/>
            <a:tailEnd/>
          </a:ln>
          <a:effectLst/>
        </p:spPr>
        <p:txBody>
          <a:bodyPr>
            <a:prstTxWarp prst="textNoShape">
              <a:avLst/>
            </a:prstTxWarp>
            <a:spAutoFit/>
          </a:bodyPr>
          <a:lstStyle/>
          <a:p>
            <a:pPr algn="ctr" fontAlgn="auto">
              <a:spcBef>
                <a:spcPts val="0"/>
              </a:spcBef>
              <a:spcAft>
                <a:spcPts val="0"/>
              </a:spcAft>
            </a:pPr>
            <a:r>
              <a:rPr lang="en-US" sz="1800" b="1">
                <a:solidFill>
                  <a:prstClr val="black"/>
                </a:solidFill>
                <a:latin typeface="Calibri" charset="0"/>
              </a:rPr>
              <a:t>Child memory</a:t>
            </a:r>
          </a:p>
        </p:txBody>
      </p:sp>
      <p:cxnSp>
        <p:nvCxnSpPr>
          <p:cNvPr id="10" name="Straight Connector 13"/>
          <p:cNvCxnSpPr>
            <a:cxnSpLocks noChangeShapeType="1"/>
          </p:cNvCxnSpPr>
          <p:nvPr/>
        </p:nvCxnSpPr>
        <p:spPr bwMode="auto">
          <a:xfrm>
            <a:off x="1752600" y="2590800"/>
            <a:ext cx="1447800" cy="1588"/>
          </a:xfrm>
          <a:prstGeom prst="line">
            <a:avLst/>
          </a:prstGeom>
          <a:noFill/>
          <a:ln w="57150">
            <a:solidFill>
              <a:schemeClr val="accent3">
                <a:lumMod val="75000"/>
              </a:schemeClr>
            </a:solidFill>
            <a:round/>
            <a:headEnd/>
            <a:tailEnd/>
          </a:ln>
          <a:effectLst/>
        </p:spPr>
      </p:cxnSp>
      <p:cxnSp>
        <p:nvCxnSpPr>
          <p:cNvPr id="11" name="Straight Connector 14"/>
          <p:cNvCxnSpPr>
            <a:cxnSpLocks noChangeShapeType="1"/>
          </p:cNvCxnSpPr>
          <p:nvPr/>
        </p:nvCxnSpPr>
        <p:spPr bwMode="auto">
          <a:xfrm>
            <a:off x="1752600" y="2894013"/>
            <a:ext cx="1447800" cy="1587"/>
          </a:xfrm>
          <a:prstGeom prst="line">
            <a:avLst/>
          </a:prstGeom>
          <a:noFill/>
          <a:ln w="57150">
            <a:solidFill>
              <a:schemeClr val="accent3">
                <a:lumMod val="75000"/>
              </a:schemeClr>
            </a:solidFill>
            <a:round/>
            <a:headEnd/>
            <a:tailEnd/>
          </a:ln>
          <a:effectLst/>
        </p:spPr>
      </p:cxnSp>
      <p:cxnSp>
        <p:nvCxnSpPr>
          <p:cNvPr id="12" name="Straight Connector 15"/>
          <p:cNvCxnSpPr>
            <a:cxnSpLocks noChangeShapeType="1"/>
          </p:cNvCxnSpPr>
          <p:nvPr/>
        </p:nvCxnSpPr>
        <p:spPr bwMode="auto">
          <a:xfrm>
            <a:off x="1752600" y="3198813"/>
            <a:ext cx="1447800" cy="1587"/>
          </a:xfrm>
          <a:prstGeom prst="line">
            <a:avLst/>
          </a:prstGeom>
          <a:noFill/>
          <a:ln w="57150">
            <a:solidFill>
              <a:schemeClr val="accent3">
                <a:lumMod val="75000"/>
              </a:schemeClr>
            </a:solidFill>
            <a:round/>
            <a:headEnd/>
            <a:tailEnd/>
          </a:ln>
          <a:effectLst/>
        </p:spPr>
      </p:cxnSp>
      <p:cxnSp>
        <p:nvCxnSpPr>
          <p:cNvPr id="13" name="Straight Connector 16"/>
          <p:cNvCxnSpPr>
            <a:cxnSpLocks noChangeShapeType="1"/>
          </p:cNvCxnSpPr>
          <p:nvPr/>
        </p:nvCxnSpPr>
        <p:spPr bwMode="auto">
          <a:xfrm>
            <a:off x="1752600" y="3503613"/>
            <a:ext cx="1447800" cy="1587"/>
          </a:xfrm>
          <a:prstGeom prst="line">
            <a:avLst/>
          </a:prstGeom>
          <a:noFill/>
          <a:ln w="57150">
            <a:solidFill>
              <a:schemeClr val="accent3">
                <a:lumMod val="75000"/>
              </a:schemeClr>
            </a:solidFill>
            <a:round/>
            <a:headEnd/>
            <a:tailEnd/>
          </a:ln>
          <a:effectLst/>
        </p:spPr>
      </p:cxnSp>
      <p:cxnSp>
        <p:nvCxnSpPr>
          <p:cNvPr id="14" name="Straight Connector 17"/>
          <p:cNvCxnSpPr>
            <a:cxnSpLocks noChangeShapeType="1"/>
          </p:cNvCxnSpPr>
          <p:nvPr/>
        </p:nvCxnSpPr>
        <p:spPr bwMode="auto">
          <a:xfrm>
            <a:off x="1752600" y="3808413"/>
            <a:ext cx="1447800" cy="1587"/>
          </a:xfrm>
          <a:prstGeom prst="line">
            <a:avLst/>
          </a:prstGeom>
          <a:noFill/>
          <a:ln w="57150">
            <a:solidFill>
              <a:schemeClr val="accent3">
                <a:lumMod val="75000"/>
              </a:schemeClr>
            </a:solidFill>
            <a:round/>
            <a:headEnd/>
            <a:tailEnd/>
          </a:ln>
          <a:effectLst/>
        </p:spPr>
      </p:cxnSp>
      <p:cxnSp>
        <p:nvCxnSpPr>
          <p:cNvPr id="15" name="Straight Connector 18"/>
          <p:cNvCxnSpPr>
            <a:cxnSpLocks noChangeShapeType="1"/>
          </p:cNvCxnSpPr>
          <p:nvPr/>
        </p:nvCxnSpPr>
        <p:spPr bwMode="auto">
          <a:xfrm>
            <a:off x="1752600" y="4113213"/>
            <a:ext cx="1447800" cy="1587"/>
          </a:xfrm>
          <a:prstGeom prst="line">
            <a:avLst/>
          </a:prstGeom>
          <a:noFill/>
          <a:ln w="57150">
            <a:solidFill>
              <a:schemeClr val="accent3">
                <a:lumMod val="75000"/>
              </a:schemeClr>
            </a:solidFill>
            <a:round/>
            <a:headEnd/>
            <a:tailEnd/>
          </a:ln>
          <a:effectLst/>
        </p:spPr>
      </p:cxnSp>
      <p:cxnSp>
        <p:nvCxnSpPr>
          <p:cNvPr id="16" name="Straight Connector 15"/>
          <p:cNvCxnSpPr/>
          <p:nvPr/>
        </p:nvCxnSpPr>
        <p:spPr bwMode="auto">
          <a:xfrm>
            <a:off x="5638800" y="2514600"/>
            <a:ext cx="1447800" cy="1588"/>
          </a:xfrm>
          <a:prstGeom prst="line">
            <a:avLst/>
          </a:prstGeom>
          <a:noFill/>
          <a:ln w="57150" cap="flat" cmpd="sng" algn="ctr">
            <a:solidFill>
              <a:schemeClr val="tx2">
                <a:lumMod val="75000"/>
              </a:schemeClr>
            </a:solidFill>
            <a:prstDash val="solid"/>
            <a:round/>
            <a:headEnd type="none" w="med" len="med"/>
            <a:tailEnd type="none" w="med" len="med"/>
          </a:ln>
          <a:effectLst/>
        </p:spPr>
      </p:cxnSp>
      <p:cxnSp>
        <p:nvCxnSpPr>
          <p:cNvPr id="17" name="Straight Connector 16"/>
          <p:cNvCxnSpPr/>
          <p:nvPr/>
        </p:nvCxnSpPr>
        <p:spPr bwMode="auto">
          <a:xfrm>
            <a:off x="5638800" y="2819400"/>
            <a:ext cx="1447800" cy="1588"/>
          </a:xfrm>
          <a:prstGeom prst="line">
            <a:avLst/>
          </a:prstGeom>
          <a:noFill/>
          <a:ln w="57150" cap="flat" cmpd="sng" algn="ctr">
            <a:solidFill>
              <a:schemeClr val="tx2">
                <a:lumMod val="75000"/>
              </a:schemeClr>
            </a:solidFill>
            <a:prstDash val="solid"/>
            <a:round/>
            <a:headEnd type="none" w="med" len="med"/>
            <a:tailEnd type="none" w="med" len="med"/>
          </a:ln>
          <a:effectLst/>
        </p:spPr>
      </p:cxnSp>
      <p:cxnSp>
        <p:nvCxnSpPr>
          <p:cNvPr id="18" name="Straight Connector 21"/>
          <p:cNvCxnSpPr>
            <a:cxnSpLocks noChangeShapeType="1"/>
          </p:cNvCxnSpPr>
          <p:nvPr/>
        </p:nvCxnSpPr>
        <p:spPr bwMode="auto">
          <a:xfrm>
            <a:off x="5638800" y="4038600"/>
            <a:ext cx="1447800" cy="1588"/>
          </a:xfrm>
          <a:prstGeom prst="line">
            <a:avLst/>
          </a:prstGeom>
          <a:noFill/>
          <a:ln w="57150">
            <a:solidFill>
              <a:srgbClr val="C00000"/>
            </a:solidFill>
            <a:round/>
            <a:headEnd/>
            <a:tailEnd/>
          </a:ln>
          <a:effectLst/>
        </p:spPr>
      </p:cxnSp>
      <p:cxnSp>
        <p:nvCxnSpPr>
          <p:cNvPr id="19" name="Straight Connector 22"/>
          <p:cNvCxnSpPr>
            <a:cxnSpLocks noChangeShapeType="1"/>
          </p:cNvCxnSpPr>
          <p:nvPr/>
        </p:nvCxnSpPr>
        <p:spPr bwMode="auto">
          <a:xfrm>
            <a:off x="5638800" y="4341813"/>
            <a:ext cx="1447800" cy="1587"/>
          </a:xfrm>
          <a:prstGeom prst="line">
            <a:avLst/>
          </a:prstGeom>
          <a:noFill/>
          <a:ln w="57150">
            <a:solidFill>
              <a:srgbClr val="C00000"/>
            </a:solidFill>
            <a:round/>
            <a:headEnd/>
            <a:tailEnd/>
          </a:ln>
          <a:effectLst/>
        </p:spPr>
      </p:cxnSp>
      <p:cxnSp>
        <p:nvCxnSpPr>
          <p:cNvPr id="20" name="Straight Arrow Connector 19"/>
          <p:cNvCxnSpPr>
            <a:cxnSpLocks noChangeShapeType="1"/>
          </p:cNvCxnSpPr>
          <p:nvPr/>
        </p:nvCxnSpPr>
        <p:spPr bwMode="auto">
          <a:xfrm rot="10800000" flipV="1">
            <a:off x="3048000" y="2362200"/>
            <a:ext cx="2667000" cy="381000"/>
          </a:xfrm>
          <a:prstGeom prst="straightConnector1">
            <a:avLst/>
          </a:prstGeom>
          <a:noFill/>
          <a:ln w="57150">
            <a:solidFill>
              <a:schemeClr val="accent1"/>
            </a:solidFill>
            <a:round/>
            <a:headEnd/>
            <a:tailEnd type="triangle" w="med" len="med"/>
          </a:ln>
          <a:effectLst/>
        </p:spPr>
      </p:cxnSp>
      <p:cxnSp>
        <p:nvCxnSpPr>
          <p:cNvPr id="21" name="Straight Arrow Connector 20"/>
          <p:cNvCxnSpPr>
            <a:cxnSpLocks noChangeShapeType="1"/>
          </p:cNvCxnSpPr>
          <p:nvPr/>
        </p:nvCxnSpPr>
        <p:spPr bwMode="auto">
          <a:xfrm rot="10800000">
            <a:off x="3048000" y="2438400"/>
            <a:ext cx="2667000" cy="533400"/>
          </a:xfrm>
          <a:prstGeom prst="straightConnector1">
            <a:avLst/>
          </a:prstGeom>
          <a:noFill/>
          <a:ln w="57150">
            <a:solidFill>
              <a:schemeClr val="accent1"/>
            </a:solidFill>
            <a:round/>
            <a:headEnd/>
            <a:tailEnd type="triangle" w="med" len="med"/>
          </a:ln>
          <a:effectLst/>
        </p:spPr>
      </p:cxnSp>
      <p:cxnSp>
        <p:nvCxnSpPr>
          <p:cNvPr id="22" name="Straight Arrow Connector 21"/>
          <p:cNvCxnSpPr>
            <a:cxnSpLocks noChangeShapeType="1"/>
          </p:cNvCxnSpPr>
          <p:nvPr/>
        </p:nvCxnSpPr>
        <p:spPr bwMode="auto">
          <a:xfrm rot="10800000">
            <a:off x="3124200" y="2743200"/>
            <a:ext cx="2590800" cy="1143000"/>
          </a:xfrm>
          <a:prstGeom prst="straightConnector1">
            <a:avLst/>
          </a:prstGeom>
          <a:noFill/>
          <a:ln w="57150">
            <a:solidFill>
              <a:srgbClr val="FF9999"/>
            </a:solidFill>
            <a:round/>
            <a:headEnd/>
            <a:tailEnd type="triangle" w="med" len="med"/>
          </a:ln>
          <a:effectLst/>
        </p:spPr>
      </p:cxnSp>
      <p:cxnSp>
        <p:nvCxnSpPr>
          <p:cNvPr id="23" name="Straight Arrow Connector 22"/>
          <p:cNvCxnSpPr>
            <a:cxnSpLocks noChangeShapeType="1"/>
          </p:cNvCxnSpPr>
          <p:nvPr/>
        </p:nvCxnSpPr>
        <p:spPr bwMode="auto">
          <a:xfrm rot="10800000">
            <a:off x="3048000" y="2438400"/>
            <a:ext cx="2667000" cy="2057400"/>
          </a:xfrm>
          <a:prstGeom prst="straightConnector1">
            <a:avLst/>
          </a:prstGeom>
          <a:noFill/>
          <a:ln w="57150">
            <a:solidFill>
              <a:srgbClr val="FF9999"/>
            </a:solidFill>
            <a:round/>
            <a:headEnd/>
            <a:tailEnd type="triangle" w="med" len="med"/>
          </a:ln>
          <a:effectLst/>
        </p:spPr>
      </p:cxnSp>
      <p:sp>
        <p:nvSpPr>
          <p:cNvPr id="24" name="TextBox 23"/>
          <p:cNvSpPr txBox="1">
            <a:spLocks noChangeArrowheads="1"/>
          </p:cNvSpPr>
          <p:nvPr/>
        </p:nvSpPr>
        <p:spPr bwMode="auto">
          <a:xfrm>
            <a:off x="457200" y="4648200"/>
            <a:ext cx="4876800" cy="400050"/>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pPr>
            <a:r>
              <a:rPr lang="en-US" sz="2000" b="1" dirty="0">
                <a:solidFill>
                  <a:srgbClr val="FF0000"/>
                </a:solidFill>
                <a:latin typeface="Calibri" charset="0"/>
              </a:rPr>
              <a:t>What happens if parent writes to a page?</a:t>
            </a:r>
          </a:p>
        </p:txBody>
      </p:sp>
      <p:sp>
        <p:nvSpPr>
          <p:cNvPr id="25" name="Rounded Rectangle 24"/>
          <p:cNvSpPr>
            <a:spLocks noChangeArrowheads="1"/>
          </p:cNvSpPr>
          <p:nvPr/>
        </p:nvSpPr>
        <p:spPr bwMode="auto">
          <a:xfrm>
            <a:off x="1600200" y="4114800"/>
            <a:ext cx="1828800" cy="304800"/>
          </a:xfrm>
          <a:prstGeom prst="roundRect">
            <a:avLst>
              <a:gd name="adj" fmla="val 16667"/>
            </a:avLst>
          </a:prstGeom>
          <a:noFill/>
          <a:ln w="57150">
            <a:solidFill>
              <a:srgbClr val="2D2D8A"/>
            </a:solidFill>
            <a:prstDash val="sysDash"/>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cs typeface="Arial"/>
            </a:endParaRPr>
          </a:p>
        </p:txBody>
      </p:sp>
      <p:cxnSp>
        <p:nvCxnSpPr>
          <p:cNvPr id="26" name="Straight Arrow Connector 25"/>
          <p:cNvCxnSpPr>
            <a:cxnSpLocks noChangeShapeType="1"/>
          </p:cNvCxnSpPr>
          <p:nvPr/>
        </p:nvCxnSpPr>
        <p:spPr bwMode="auto">
          <a:xfrm rot="10800000" flipV="1">
            <a:off x="3048000" y="2667000"/>
            <a:ext cx="2667000" cy="1600200"/>
          </a:xfrm>
          <a:prstGeom prst="straightConnector1">
            <a:avLst/>
          </a:prstGeom>
          <a:noFill/>
          <a:ln w="57150">
            <a:solidFill>
              <a:schemeClr val="accent1"/>
            </a:solidFill>
            <a:round/>
            <a:headEnd/>
            <a:tailEnd type="triangle" w="med" len="med"/>
          </a:ln>
          <a:effectLst/>
        </p:spPr>
      </p:cxnSp>
      <p:cxnSp>
        <p:nvCxnSpPr>
          <p:cNvPr id="27" name="Straight Arrow Connector 26"/>
          <p:cNvCxnSpPr>
            <a:cxnSpLocks noChangeShapeType="1"/>
          </p:cNvCxnSpPr>
          <p:nvPr/>
        </p:nvCxnSpPr>
        <p:spPr bwMode="auto">
          <a:xfrm rot="10800000" flipV="1">
            <a:off x="3048000" y="4191000"/>
            <a:ext cx="2667000" cy="76200"/>
          </a:xfrm>
          <a:prstGeom prst="straightConnector1">
            <a:avLst/>
          </a:prstGeom>
          <a:noFill/>
          <a:ln w="57150">
            <a:solidFill>
              <a:srgbClr val="FF9999"/>
            </a:solidFill>
            <a:round/>
            <a:headEnd/>
            <a:tailEnd type="triangle" w="med" len="med"/>
          </a:ln>
          <a:effectLst/>
        </p:spPr>
      </p:cxnSp>
      <p:sp>
        <p:nvSpPr>
          <p:cNvPr id="28" name="TextBox 105"/>
          <p:cNvSpPr txBox="1">
            <a:spLocks noChangeArrowheads="1"/>
          </p:cNvSpPr>
          <p:nvPr/>
        </p:nvSpPr>
        <p:spPr bwMode="auto">
          <a:xfrm>
            <a:off x="7315200" y="648866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b="1" dirty="0" smtClean="0">
                <a:solidFill>
                  <a:srgbClr val="000090"/>
                </a:solidFill>
              </a:rPr>
              <a:t>Landon Cox</a:t>
            </a:r>
            <a:endParaRPr lang="en-US" sz="1800" b="1" dirty="0">
              <a:solidFill>
                <a:srgbClr val="000090"/>
              </a:solidFill>
            </a:endParaRPr>
          </a:p>
        </p:txBody>
      </p:sp>
    </p:spTree>
    <p:extLst>
      <p:ext uri="{BB962C8B-B14F-4D97-AF65-F5344CB8AC3E}">
        <p14:creationId xmlns:p14="http://schemas.microsoft.com/office/powerpoint/2010/main" val="2266228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on write</a:t>
            </a:r>
            <a:endParaRPr lang="en-US" dirty="0"/>
          </a:p>
        </p:txBody>
      </p:sp>
      <p:sp>
        <p:nvSpPr>
          <p:cNvPr id="4" name="Rectangle 3"/>
          <p:cNvSpPr>
            <a:spLocks noChangeArrowheads="1"/>
          </p:cNvSpPr>
          <p:nvPr/>
        </p:nvSpPr>
        <p:spPr bwMode="auto">
          <a:xfrm>
            <a:off x="1752600" y="2286000"/>
            <a:ext cx="1447800" cy="2133600"/>
          </a:xfrm>
          <a:prstGeom prst="rect">
            <a:avLst/>
          </a:prstGeom>
          <a:solidFill>
            <a:srgbClr val="CCFF99"/>
          </a:solidFill>
          <a:ln w="57150">
            <a:solidFill>
              <a:schemeClr val="accent3">
                <a:lumMod val="75000"/>
              </a:schemeClr>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cs typeface="Arial"/>
            </a:endParaRPr>
          </a:p>
        </p:txBody>
      </p:sp>
      <p:sp>
        <p:nvSpPr>
          <p:cNvPr id="5" name="Rectangle 4"/>
          <p:cNvSpPr>
            <a:spLocks noChangeArrowheads="1"/>
          </p:cNvSpPr>
          <p:nvPr/>
        </p:nvSpPr>
        <p:spPr bwMode="auto">
          <a:xfrm>
            <a:off x="5638800" y="2209800"/>
            <a:ext cx="1447800" cy="914400"/>
          </a:xfrm>
          <a:prstGeom prst="rect">
            <a:avLst/>
          </a:prstGeom>
          <a:solidFill>
            <a:schemeClr val="accent1"/>
          </a:solidFill>
          <a:ln w="57150">
            <a:solidFill>
              <a:schemeClr val="tx2">
                <a:lumMod val="75000"/>
              </a:schemeClr>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cs typeface="Arial"/>
            </a:endParaRPr>
          </a:p>
        </p:txBody>
      </p:sp>
      <p:sp>
        <p:nvSpPr>
          <p:cNvPr id="6" name="Rectangle 5"/>
          <p:cNvSpPr>
            <a:spLocks noChangeArrowheads="1"/>
          </p:cNvSpPr>
          <p:nvPr/>
        </p:nvSpPr>
        <p:spPr bwMode="auto">
          <a:xfrm>
            <a:off x="5638800" y="3733800"/>
            <a:ext cx="1447800" cy="914400"/>
          </a:xfrm>
          <a:prstGeom prst="rect">
            <a:avLst/>
          </a:prstGeom>
          <a:solidFill>
            <a:srgbClr val="FF9999"/>
          </a:solidFill>
          <a:ln w="57150">
            <a:solidFill>
              <a:srgbClr val="C00000"/>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cs typeface="Arial"/>
            </a:endParaRPr>
          </a:p>
        </p:txBody>
      </p:sp>
      <p:sp>
        <p:nvSpPr>
          <p:cNvPr id="7" name="TextBox 11"/>
          <p:cNvSpPr txBox="1">
            <a:spLocks noChangeArrowheads="1"/>
          </p:cNvSpPr>
          <p:nvPr/>
        </p:nvSpPr>
        <p:spPr bwMode="auto">
          <a:xfrm>
            <a:off x="5638800" y="3124200"/>
            <a:ext cx="1371600" cy="646113"/>
          </a:xfrm>
          <a:prstGeom prst="rect">
            <a:avLst/>
          </a:prstGeom>
          <a:noFill/>
          <a:ln w="9525">
            <a:noFill/>
            <a:miter lim="800000"/>
            <a:headEnd/>
            <a:tailEnd/>
          </a:ln>
          <a:effectLst/>
        </p:spPr>
        <p:txBody>
          <a:bodyPr>
            <a:prstTxWarp prst="textNoShape">
              <a:avLst/>
            </a:prstTxWarp>
            <a:spAutoFit/>
          </a:bodyPr>
          <a:lstStyle/>
          <a:p>
            <a:pPr algn="ctr" fontAlgn="auto">
              <a:spcBef>
                <a:spcPts val="0"/>
              </a:spcBef>
              <a:spcAft>
                <a:spcPts val="0"/>
              </a:spcAft>
            </a:pPr>
            <a:r>
              <a:rPr lang="en-US" sz="1800" b="1">
                <a:solidFill>
                  <a:prstClr val="black"/>
                </a:solidFill>
                <a:latin typeface="Calibri" charset="0"/>
              </a:rPr>
              <a:t>Child memory</a:t>
            </a:r>
          </a:p>
        </p:txBody>
      </p:sp>
      <p:cxnSp>
        <p:nvCxnSpPr>
          <p:cNvPr id="8" name="Straight Connector 13"/>
          <p:cNvCxnSpPr>
            <a:cxnSpLocks noChangeShapeType="1"/>
          </p:cNvCxnSpPr>
          <p:nvPr/>
        </p:nvCxnSpPr>
        <p:spPr bwMode="auto">
          <a:xfrm>
            <a:off x="1752600" y="2590800"/>
            <a:ext cx="1447800" cy="1588"/>
          </a:xfrm>
          <a:prstGeom prst="line">
            <a:avLst/>
          </a:prstGeom>
          <a:noFill/>
          <a:ln w="57150">
            <a:solidFill>
              <a:schemeClr val="accent3">
                <a:lumMod val="75000"/>
              </a:schemeClr>
            </a:solidFill>
            <a:round/>
            <a:headEnd/>
            <a:tailEnd/>
          </a:ln>
          <a:effectLst/>
        </p:spPr>
      </p:cxnSp>
      <p:cxnSp>
        <p:nvCxnSpPr>
          <p:cNvPr id="9" name="Straight Connector 14"/>
          <p:cNvCxnSpPr>
            <a:cxnSpLocks noChangeShapeType="1"/>
          </p:cNvCxnSpPr>
          <p:nvPr/>
        </p:nvCxnSpPr>
        <p:spPr bwMode="auto">
          <a:xfrm>
            <a:off x="1752600" y="2894013"/>
            <a:ext cx="1447800" cy="1587"/>
          </a:xfrm>
          <a:prstGeom prst="line">
            <a:avLst/>
          </a:prstGeom>
          <a:noFill/>
          <a:ln w="57150">
            <a:solidFill>
              <a:schemeClr val="accent3">
                <a:lumMod val="75000"/>
              </a:schemeClr>
            </a:solidFill>
            <a:round/>
            <a:headEnd/>
            <a:tailEnd/>
          </a:ln>
          <a:effectLst/>
        </p:spPr>
      </p:cxnSp>
      <p:cxnSp>
        <p:nvCxnSpPr>
          <p:cNvPr id="10" name="Straight Connector 15"/>
          <p:cNvCxnSpPr>
            <a:cxnSpLocks noChangeShapeType="1"/>
          </p:cNvCxnSpPr>
          <p:nvPr/>
        </p:nvCxnSpPr>
        <p:spPr bwMode="auto">
          <a:xfrm>
            <a:off x="1752600" y="3198813"/>
            <a:ext cx="1447800" cy="1587"/>
          </a:xfrm>
          <a:prstGeom prst="line">
            <a:avLst/>
          </a:prstGeom>
          <a:noFill/>
          <a:ln w="57150">
            <a:solidFill>
              <a:schemeClr val="accent3">
                <a:lumMod val="75000"/>
              </a:schemeClr>
            </a:solidFill>
            <a:round/>
            <a:headEnd/>
            <a:tailEnd/>
          </a:ln>
          <a:effectLst/>
        </p:spPr>
      </p:cxnSp>
      <p:cxnSp>
        <p:nvCxnSpPr>
          <p:cNvPr id="11" name="Straight Connector 16"/>
          <p:cNvCxnSpPr>
            <a:cxnSpLocks noChangeShapeType="1"/>
          </p:cNvCxnSpPr>
          <p:nvPr/>
        </p:nvCxnSpPr>
        <p:spPr bwMode="auto">
          <a:xfrm>
            <a:off x="1752600" y="3503613"/>
            <a:ext cx="1447800" cy="1587"/>
          </a:xfrm>
          <a:prstGeom prst="line">
            <a:avLst/>
          </a:prstGeom>
          <a:noFill/>
          <a:ln w="57150">
            <a:solidFill>
              <a:schemeClr val="accent3">
                <a:lumMod val="75000"/>
              </a:schemeClr>
            </a:solidFill>
            <a:round/>
            <a:headEnd/>
            <a:tailEnd/>
          </a:ln>
          <a:effectLst/>
        </p:spPr>
      </p:cxnSp>
      <p:cxnSp>
        <p:nvCxnSpPr>
          <p:cNvPr id="12" name="Straight Connector 17"/>
          <p:cNvCxnSpPr>
            <a:cxnSpLocks noChangeShapeType="1"/>
          </p:cNvCxnSpPr>
          <p:nvPr/>
        </p:nvCxnSpPr>
        <p:spPr bwMode="auto">
          <a:xfrm>
            <a:off x="1752600" y="3808413"/>
            <a:ext cx="1447800" cy="1587"/>
          </a:xfrm>
          <a:prstGeom prst="line">
            <a:avLst/>
          </a:prstGeom>
          <a:noFill/>
          <a:ln w="57150">
            <a:solidFill>
              <a:schemeClr val="accent3">
                <a:lumMod val="75000"/>
              </a:schemeClr>
            </a:solidFill>
            <a:round/>
            <a:headEnd/>
            <a:tailEnd/>
          </a:ln>
          <a:effectLst/>
        </p:spPr>
      </p:cxnSp>
      <p:cxnSp>
        <p:nvCxnSpPr>
          <p:cNvPr id="13" name="Straight Connector 18"/>
          <p:cNvCxnSpPr>
            <a:cxnSpLocks noChangeShapeType="1"/>
          </p:cNvCxnSpPr>
          <p:nvPr/>
        </p:nvCxnSpPr>
        <p:spPr bwMode="auto">
          <a:xfrm>
            <a:off x="1752600" y="4113213"/>
            <a:ext cx="1447800" cy="1587"/>
          </a:xfrm>
          <a:prstGeom prst="line">
            <a:avLst/>
          </a:prstGeom>
          <a:noFill/>
          <a:ln w="57150">
            <a:solidFill>
              <a:schemeClr val="accent3">
                <a:lumMod val="75000"/>
              </a:schemeClr>
            </a:solidFill>
            <a:round/>
            <a:headEnd/>
            <a:tailEnd/>
          </a:ln>
          <a:effectLst/>
        </p:spPr>
      </p:cxnSp>
      <p:cxnSp>
        <p:nvCxnSpPr>
          <p:cNvPr id="14" name="Straight Connector 13"/>
          <p:cNvCxnSpPr/>
          <p:nvPr/>
        </p:nvCxnSpPr>
        <p:spPr bwMode="auto">
          <a:xfrm>
            <a:off x="5638800" y="2514600"/>
            <a:ext cx="1447800" cy="1588"/>
          </a:xfrm>
          <a:prstGeom prst="line">
            <a:avLst/>
          </a:prstGeom>
          <a:noFill/>
          <a:ln w="57150" cap="flat" cmpd="sng" algn="ctr">
            <a:solidFill>
              <a:schemeClr val="tx2">
                <a:lumMod val="75000"/>
              </a:schemeClr>
            </a:solidFill>
            <a:prstDash val="solid"/>
            <a:round/>
            <a:headEnd type="none" w="med" len="med"/>
            <a:tailEnd type="none" w="med" len="med"/>
          </a:ln>
          <a:effectLst/>
        </p:spPr>
      </p:cxnSp>
      <p:cxnSp>
        <p:nvCxnSpPr>
          <p:cNvPr id="15" name="Straight Connector 14"/>
          <p:cNvCxnSpPr/>
          <p:nvPr/>
        </p:nvCxnSpPr>
        <p:spPr bwMode="auto">
          <a:xfrm>
            <a:off x="5638800" y="2819400"/>
            <a:ext cx="1447800" cy="1588"/>
          </a:xfrm>
          <a:prstGeom prst="line">
            <a:avLst/>
          </a:prstGeom>
          <a:noFill/>
          <a:ln w="57150" cap="flat" cmpd="sng" algn="ctr">
            <a:solidFill>
              <a:schemeClr val="tx2">
                <a:lumMod val="75000"/>
              </a:schemeClr>
            </a:solidFill>
            <a:prstDash val="solid"/>
            <a:round/>
            <a:headEnd type="none" w="med" len="med"/>
            <a:tailEnd type="none" w="med" len="med"/>
          </a:ln>
          <a:effectLst/>
        </p:spPr>
      </p:cxnSp>
      <p:cxnSp>
        <p:nvCxnSpPr>
          <p:cNvPr id="16" name="Straight Connector 21"/>
          <p:cNvCxnSpPr>
            <a:cxnSpLocks noChangeShapeType="1"/>
          </p:cNvCxnSpPr>
          <p:nvPr/>
        </p:nvCxnSpPr>
        <p:spPr bwMode="auto">
          <a:xfrm>
            <a:off x="5638800" y="4038600"/>
            <a:ext cx="1447800" cy="1588"/>
          </a:xfrm>
          <a:prstGeom prst="line">
            <a:avLst/>
          </a:prstGeom>
          <a:noFill/>
          <a:ln w="57150">
            <a:solidFill>
              <a:srgbClr val="C00000"/>
            </a:solidFill>
            <a:round/>
            <a:headEnd/>
            <a:tailEnd/>
          </a:ln>
          <a:effectLst/>
        </p:spPr>
      </p:cxnSp>
      <p:cxnSp>
        <p:nvCxnSpPr>
          <p:cNvPr id="17" name="Straight Connector 22"/>
          <p:cNvCxnSpPr>
            <a:cxnSpLocks noChangeShapeType="1"/>
          </p:cNvCxnSpPr>
          <p:nvPr/>
        </p:nvCxnSpPr>
        <p:spPr bwMode="auto">
          <a:xfrm>
            <a:off x="5638800" y="4341813"/>
            <a:ext cx="1447800" cy="1587"/>
          </a:xfrm>
          <a:prstGeom prst="line">
            <a:avLst/>
          </a:prstGeom>
          <a:noFill/>
          <a:ln w="57150">
            <a:solidFill>
              <a:srgbClr val="C00000"/>
            </a:solidFill>
            <a:round/>
            <a:headEnd/>
            <a:tailEnd/>
          </a:ln>
          <a:effectLst/>
        </p:spPr>
      </p:cxnSp>
      <p:cxnSp>
        <p:nvCxnSpPr>
          <p:cNvPr id="18" name="Straight Arrow Connector 17"/>
          <p:cNvCxnSpPr>
            <a:cxnSpLocks noChangeShapeType="1"/>
          </p:cNvCxnSpPr>
          <p:nvPr/>
        </p:nvCxnSpPr>
        <p:spPr bwMode="auto">
          <a:xfrm rot="10800000" flipV="1">
            <a:off x="3048000" y="2362200"/>
            <a:ext cx="2667000" cy="381000"/>
          </a:xfrm>
          <a:prstGeom prst="straightConnector1">
            <a:avLst/>
          </a:prstGeom>
          <a:noFill/>
          <a:ln w="57150">
            <a:solidFill>
              <a:schemeClr val="accent1"/>
            </a:solidFill>
            <a:round/>
            <a:headEnd/>
            <a:tailEnd type="triangle" w="med" len="med"/>
          </a:ln>
          <a:effectLst/>
        </p:spPr>
      </p:cxnSp>
      <p:cxnSp>
        <p:nvCxnSpPr>
          <p:cNvPr id="19" name="Straight Arrow Connector 18"/>
          <p:cNvCxnSpPr>
            <a:cxnSpLocks noChangeShapeType="1"/>
          </p:cNvCxnSpPr>
          <p:nvPr/>
        </p:nvCxnSpPr>
        <p:spPr bwMode="auto">
          <a:xfrm rot="10800000">
            <a:off x="3048000" y="2438400"/>
            <a:ext cx="2667000" cy="533400"/>
          </a:xfrm>
          <a:prstGeom prst="straightConnector1">
            <a:avLst/>
          </a:prstGeom>
          <a:noFill/>
          <a:ln w="57150">
            <a:solidFill>
              <a:schemeClr val="accent1"/>
            </a:solidFill>
            <a:round/>
            <a:headEnd/>
            <a:tailEnd type="triangle" w="med" len="med"/>
          </a:ln>
          <a:effectLst/>
        </p:spPr>
      </p:cxnSp>
      <p:cxnSp>
        <p:nvCxnSpPr>
          <p:cNvPr id="20" name="Straight Arrow Connector 19"/>
          <p:cNvCxnSpPr>
            <a:cxnSpLocks noChangeShapeType="1"/>
          </p:cNvCxnSpPr>
          <p:nvPr/>
        </p:nvCxnSpPr>
        <p:spPr bwMode="auto">
          <a:xfrm rot="10800000">
            <a:off x="3124200" y="2743200"/>
            <a:ext cx="2590800" cy="1143000"/>
          </a:xfrm>
          <a:prstGeom prst="straightConnector1">
            <a:avLst/>
          </a:prstGeom>
          <a:noFill/>
          <a:ln w="57150">
            <a:solidFill>
              <a:srgbClr val="FF9999"/>
            </a:solidFill>
            <a:round/>
            <a:headEnd/>
            <a:tailEnd type="triangle" w="med" len="med"/>
          </a:ln>
          <a:effectLst/>
        </p:spPr>
      </p:cxnSp>
      <p:cxnSp>
        <p:nvCxnSpPr>
          <p:cNvPr id="21" name="Straight Arrow Connector 20"/>
          <p:cNvCxnSpPr>
            <a:cxnSpLocks noChangeShapeType="1"/>
          </p:cNvCxnSpPr>
          <p:nvPr/>
        </p:nvCxnSpPr>
        <p:spPr bwMode="auto">
          <a:xfrm rot="10800000">
            <a:off x="3048000" y="2438400"/>
            <a:ext cx="2667000" cy="2057400"/>
          </a:xfrm>
          <a:prstGeom prst="straightConnector1">
            <a:avLst/>
          </a:prstGeom>
          <a:noFill/>
          <a:ln w="57150">
            <a:solidFill>
              <a:srgbClr val="FF9999"/>
            </a:solidFill>
            <a:round/>
            <a:headEnd/>
            <a:tailEnd type="triangle" w="med" len="med"/>
          </a:ln>
          <a:effectLst/>
        </p:spPr>
      </p:cxnSp>
      <p:sp>
        <p:nvSpPr>
          <p:cNvPr id="22" name="TextBox 21"/>
          <p:cNvSpPr txBox="1">
            <a:spLocks noChangeArrowheads="1"/>
          </p:cNvSpPr>
          <p:nvPr/>
        </p:nvSpPr>
        <p:spPr bwMode="auto">
          <a:xfrm>
            <a:off x="457200" y="4648200"/>
            <a:ext cx="4876800" cy="707886"/>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pPr>
            <a:r>
              <a:rPr lang="en-US" sz="2000" b="1" dirty="0" smtClean="0">
                <a:solidFill>
                  <a:srgbClr val="FF0000"/>
                </a:solidFill>
                <a:latin typeface="Calibri" charset="0"/>
              </a:rPr>
              <a:t>Have to create a copy of pre-write page for the child.</a:t>
            </a:r>
            <a:endParaRPr lang="en-US" sz="2000" b="1" dirty="0">
              <a:solidFill>
                <a:srgbClr val="FF0000"/>
              </a:solidFill>
              <a:latin typeface="Calibri" charset="0"/>
            </a:endParaRPr>
          </a:p>
        </p:txBody>
      </p:sp>
      <p:sp>
        <p:nvSpPr>
          <p:cNvPr id="26" name="Circular Arrow 25"/>
          <p:cNvSpPr/>
          <p:nvPr/>
        </p:nvSpPr>
        <p:spPr bwMode="auto">
          <a:xfrm rot="16200000">
            <a:off x="1371600" y="3503613"/>
            <a:ext cx="762000" cy="914400"/>
          </a:xfrm>
          <a:prstGeom prst="circularArrow">
            <a:avLst/>
          </a:prstGeom>
          <a:solidFill>
            <a:schemeClr val="accent3">
              <a:lumMod val="75000"/>
            </a:schemeClr>
          </a:solidFill>
          <a:ln w="57150" cap="flat" cmpd="sng" algn="ctr">
            <a:noFill/>
            <a:prstDash val="solid"/>
            <a:round/>
            <a:headEnd type="triangle" w="med" len="med"/>
            <a:tailEnd type="triangle" w="med" len="med"/>
          </a:ln>
          <a:effectLst/>
        </p:spPr>
        <p:txBody>
          <a:bodyPr wrap="none" anchor="ctr"/>
          <a:lstStyle/>
          <a:p>
            <a:pPr algn="ctr" fontAlgn="auto">
              <a:spcBef>
                <a:spcPts val="0"/>
              </a:spcBef>
              <a:spcAft>
                <a:spcPts val="0"/>
              </a:spcAft>
              <a:defRPr/>
            </a:pPr>
            <a:endParaRPr lang="en-US" sz="1800" b="1">
              <a:solidFill>
                <a:prstClr val="black">
                  <a:alpha val="100000"/>
                </a:prstClr>
              </a:solidFill>
              <a:latin typeface="Arial"/>
              <a:cs typeface="Arial"/>
            </a:endParaRPr>
          </a:p>
        </p:txBody>
      </p:sp>
      <p:sp>
        <p:nvSpPr>
          <p:cNvPr id="27" name="Rectangle 26"/>
          <p:cNvSpPr>
            <a:spLocks noChangeArrowheads="1"/>
          </p:cNvSpPr>
          <p:nvPr/>
        </p:nvSpPr>
        <p:spPr bwMode="auto">
          <a:xfrm>
            <a:off x="1752600" y="4113212"/>
            <a:ext cx="1447800" cy="306387"/>
          </a:xfrm>
          <a:prstGeom prst="rect">
            <a:avLst/>
          </a:prstGeom>
          <a:solidFill>
            <a:schemeClr val="accent1"/>
          </a:solidFill>
          <a:ln w="57150">
            <a:solidFill>
              <a:schemeClr val="tx2">
                <a:lumMod val="75000"/>
              </a:schemeClr>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cs typeface="Arial"/>
            </a:endParaRPr>
          </a:p>
        </p:txBody>
      </p:sp>
      <p:sp>
        <p:nvSpPr>
          <p:cNvPr id="23" name="Rounded Rectangle 22"/>
          <p:cNvSpPr>
            <a:spLocks noChangeArrowheads="1"/>
          </p:cNvSpPr>
          <p:nvPr/>
        </p:nvSpPr>
        <p:spPr bwMode="auto">
          <a:xfrm>
            <a:off x="1600200" y="4114800"/>
            <a:ext cx="1828800" cy="304800"/>
          </a:xfrm>
          <a:prstGeom prst="roundRect">
            <a:avLst>
              <a:gd name="adj" fmla="val 16667"/>
            </a:avLst>
          </a:prstGeom>
          <a:noFill/>
          <a:ln w="57150">
            <a:solidFill>
              <a:srgbClr val="2D2D8A"/>
            </a:solidFill>
            <a:prstDash val="sysDash"/>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cs typeface="Arial"/>
            </a:endParaRPr>
          </a:p>
        </p:txBody>
      </p:sp>
      <p:cxnSp>
        <p:nvCxnSpPr>
          <p:cNvPr id="24" name="Straight Arrow Connector 23"/>
          <p:cNvCxnSpPr>
            <a:cxnSpLocks noChangeShapeType="1"/>
          </p:cNvCxnSpPr>
          <p:nvPr/>
        </p:nvCxnSpPr>
        <p:spPr bwMode="auto">
          <a:xfrm rot="10800000" flipV="1">
            <a:off x="3048000" y="2667000"/>
            <a:ext cx="2667000" cy="1600200"/>
          </a:xfrm>
          <a:prstGeom prst="straightConnector1">
            <a:avLst/>
          </a:prstGeom>
          <a:noFill/>
          <a:ln w="57150">
            <a:solidFill>
              <a:schemeClr val="accent1"/>
            </a:solidFill>
            <a:round/>
            <a:headEnd/>
            <a:tailEnd type="triangle" w="med" len="med"/>
          </a:ln>
          <a:effectLst/>
        </p:spPr>
      </p:cxnSp>
      <p:cxnSp>
        <p:nvCxnSpPr>
          <p:cNvPr id="25" name="Straight Arrow Connector 24"/>
          <p:cNvCxnSpPr>
            <a:cxnSpLocks noChangeShapeType="1"/>
          </p:cNvCxnSpPr>
          <p:nvPr/>
        </p:nvCxnSpPr>
        <p:spPr bwMode="auto">
          <a:xfrm rot="10800000">
            <a:off x="3048000" y="3733800"/>
            <a:ext cx="2667002" cy="457202"/>
          </a:xfrm>
          <a:prstGeom prst="straightConnector1">
            <a:avLst/>
          </a:prstGeom>
          <a:noFill/>
          <a:ln w="57150">
            <a:solidFill>
              <a:srgbClr val="FF9999"/>
            </a:solidFill>
            <a:round/>
            <a:headEnd/>
            <a:tailEnd type="triangle" w="med" len="med"/>
          </a:ln>
          <a:effectLst/>
        </p:spPr>
      </p:cxnSp>
      <p:sp>
        <p:nvSpPr>
          <p:cNvPr id="30" name="TextBox 5"/>
          <p:cNvSpPr txBox="1">
            <a:spLocks noChangeArrowheads="1"/>
          </p:cNvSpPr>
          <p:nvPr/>
        </p:nvSpPr>
        <p:spPr bwMode="auto">
          <a:xfrm>
            <a:off x="1752600" y="1600200"/>
            <a:ext cx="1371600" cy="646113"/>
          </a:xfrm>
          <a:prstGeom prst="rect">
            <a:avLst/>
          </a:prstGeom>
          <a:noFill/>
          <a:ln w="9525">
            <a:noFill/>
            <a:miter lim="800000"/>
            <a:headEnd/>
            <a:tailEnd/>
          </a:ln>
        </p:spPr>
        <p:txBody>
          <a:bodyPr>
            <a:prstTxWarp prst="textNoShape">
              <a:avLst/>
            </a:prstTxWarp>
            <a:spAutoFit/>
          </a:bodyPr>
          <a:lstStyle/>
          <a:p>
            <a:pPr algn="ctr" fontAlgn="auto">
              <a:spcBef>
                <a:spcPts val="0"/>
              </a:spcBef>
              <a:spcAft>
                <a:spcPts val="0"/>
              </a:spcAft>
            </a:pPr>
            <a:r>
              <a:rPr lang="en-US" sz="1800" b="1" dirty="0">
                <a:solidFill>
                  <a:prstClr val="black"/>
                </a:solidFill>
                <a:latin typeface="Calibri" charset="0"/>
              </a:rPr>
              <a:t>Physical memory</a:t>
            </a:r>
          </a:p>
        </p:txBody>
      </p:sp>
      <p:sp>
        <p:nvSpPr>
          <p:cNvPr id="31" name="TextBox 9"/>
          <p:cNvSpPr txBox="1">
            <a:spLocks noChangeArrowheads="1"/>
          </p:cNvSpPr>
          <p:nvPr/>
        </p:nvSpPr>
        <p:spPr bwMode="auto">
          <a:xfrm>
            <a:off x="5638800" y="1600200"/>
            <a:ext cx="1371600" cy="646113"/>
          </a:xfrm>
          <a:prstGeom prst="rect">
            <a:avLst/>
          </a:prstGeom>
          <a:noFill/>
          <a:ln w="9525">
            <a:noFill/>
            <a:miter lim="800000"/>
            <a:headEnd/>
            <a:tailEnd/>
          </a:ln>
        </p:spPr>
        <p:txBody>
          <a:bodyPr>
            <a:prstTxWarp prst="textNoShape">
              <a:avLst/>
            </a:prstTxWarp>
            <a:spAutoFit/>
          </a:bodyPr>
          <a:lstStyle/>
          <a:p>
            <a:pPr algn="ctr" fontAlgn="auto">
              <a:spcBef>
                <a:spcPts val="0"/>
              </a:spcBef>
              <a:spcAft>
                <a:spcPts val="0"/>
              </a:spcAft>
            </a:pPr>
            <a:r>
              <a:rPr lang="en-US" sz="1800" b="1">
                <a:solidFill>
                  <a:prstClr val="black"/>
                </a:solidFill>
                <a:latin typeface="Calibri" charset="0"/>
              </a:rPr>
              <a:t>Parent memory</a:t>
            </a:r>
          </a:p>
        </p:txBody>
      </p:sp>
      <p:sp>
        <p:nvSpPr>
          <p:cNvPr id="32" name="TextBox 105"/>
          <p:cNvSpPr txBox="1">
            <a:spLocks noChangeArrowheads="1"/>
          </p:cNvSpPr>
          <p:nvPr/>
        </p:nvSpPr>
        <p:spPr bwMode="auto">
          <a:xfrm>
            <a:off x="7315200" y="648866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b="1" dirty="0" smtClean="0">
                <a:solidFill>
                  <a:srgbClr val="000090"/>
                </a:solidFill>
              </a:rPr>
              <a:t>Landon Cox</a:t>
            </a:r>
            <a:endParaRPr lang="en-US" sz="1800" b="1" dirty="0">
              <a:solidFill>
                <a:srgbClr val="000090"/>
              </a:solidFill>
            </a:endParaRPr>
          </a:p>
        </p:txBody>
      </p:sp>
    </p:spTree>
    <p:extLst>
      <p:ext uri="{BB962C8B-B14F-4D97-AF65-F5344CB8AC3E}">
        <p14:creationId xmlns:p14="http://schemas.microsoft.com/office/powerpoint/2010/main" val="12606750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81000" y="1600200"/>
            <a:ext cx="944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File Systems and Storage</a:t>
            </a:r>
          </a:p>
          <a:p>
            <a:pPr algn="ctr" eaLnBrk="1" hangingPunct="1">
              <a:buClr>
                <a:srgbClr val="000000"/>
              </a:buClr>
              <a:buSzPct val="100000"/>
              <a:buFont typeface="Times New Roman" charset="0"/>
              <a:buNone/>
            </a:pPr>
            <a:r>
              <a:rPr lang="en-US" sz="3200" b="1" dirty="0" smtClean="0">
                <a:solidFill>
                  <a:srgbClr val="161645"/>
                </a:solidFill>
                <a:latin typeface="Calibri" charset="0"/>
              </a:rPr>
              <a:t>Part the Second</a:t>
            </a:r>
            <a:endParaRPr lang="en-US" b="1" dirty="0">
              <a:solidFill>
                <a:srgbClr val="161645"/>
              </a:solidFill>
              <a:latin typeface="Calibri" charset="0"/>
            </a:endParaRPr>
          </a:p>
        </p:txBody>
      </p:sp>
      <p:sp>
        <p:nvSpPr>
          <p:cNvPr id="16386" name="Text Box 2"/>
          <p:cNvSpPr txBox="1">
            <a:spLocks noChangeArrowheads="1"/>
          </p:cNvSpPr>
          <p:nvPr/>
        </p:nvSpPr>
        <p:spPr bwMode="auto">
          <a:xfrm>
            <a:off x="152400" y="38100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a:solidFill>
                  <a:srgbClr val="161645"/>
                </a:solidFill>
                <a:latin typeface="Calibri" charset="0"/>
              </a:rPr>
              <a:t>Duke University</a:t>
            </a:r>
          </a:p>
        </p:txBody>
      </p:sp>
    </p:spTree>
    <p:extLst>
      <p:ext uri="{BB962C8B-B14F-4D97-AF65-F5344CB8AC3E}">
        <p14:creationId xmlns:p14="http://schemas.microsoft.com/office/powerpoint/2010/main" val="127728225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stack</a:t>
            </a:r>
            <a:endParaRPr lang="en-US" dirty="0"/>
          </a:p>
        </p:txBody>
      </p:sp>
      <p:pic>
        <p:nvPicPr>
          <p:cNvPr id="3" name="Picture 2"/>
          <p:cNvPicPr>
            <a:picLocks noChangeAspect="1"/>
          </p:cNvPicPr>
          <p:nvPr/>
        </p:nvPicPr>
        <p:blipFill>
          <a:blip r:embed="rId2"/>
          <a:stretch>
            <a:fillRect/>
          </a:stretch>
        </p:blipFill>
        <p:spPr>
          <a:xfrm>
            <a:off x="3124200" y="1524000"/>
            <a:ext cx="3124200" cy="3905250"/>
          </a:xfrm>
          <a:prstGeom prst="rect">
            <a:avLst/>
          </a:prstGeom>
        </p:spPr>
      </p:pic>
      <p:sp>
        <p:nvSpPr>
          <p:cNvPr id="4" name="TextBox 48"/>
          <p:cNvSpPr txBox="1">
            <a:spLocks noChangeArrowheads="1"/>
          </p:cNvSpPr>
          <p:nvPr/>
        </p:nvSpPr>
        <p:spPr bwMode="auto">
          <a:xfrm>
            <a:off x="8210945" y="6550223"/>
            <a:ext cx="9330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spcBef>
                <a:spcPts val="0"/>
              </a:spcBef>
              <a:spcAft>
                <a:spcPts val="0"/>
              </a:spcAft>
              <a:defRPr/>
            </a:pPr>
            <a:r>
              <a:rPr lang="en-US" sz="1400" kern="0" dirty="0" smtClean="0">
                <a:solidFill>
                  <a:srgbClr val="000000"/>
                </a:solidFill>
              </a:rPr>
              <a:t>[Calypso]</a:t>
            </a:r>
          </a:p>
        </p:txBody>
      </p:sp>
      <p:sp>
        <p:nvSpPr>
          <p:cNvPr id="5" name="Rectangle 4"/>
          <p:cNvSpPr/>
          <p:nvPr/>
        </p:nvSpPr>
        <p:spPr>
          <a:xfrm>
            <a:off x="6553200" y="1695450"/>
            <a:ext cx="2362200" cy="1146468"/>
          </a:xfrm>
          <a:prstGeom prst="rect">
            <a:avLst/>
          </a:prstGeom>
        </p:spPr>
        <p:txBody>
          <a:bodyPr wrap="square">
            <a:spAutoFit/>
          </a:bodyPr>
          <a:lstStyle/>
          <a:p>
            <a:pPr algn="ctr" defTabSz="914400" fontAlgn="auto">
              <a:lnSpc>
                <a:spcPct val="85000"/>
              </a:lnSpc>
              <a:spcBef>
                <a:spcPts val="0"/>
              </a:spcBef>
              <a:spcAft>
                <a:spcPts val="0"/>
              </a:spcAft>
              <a:defRPr/>
            </a:pPr>
            <a:r>
              <a:rPr lang="en-US" sz="2000" b="1" kern="0" dirty="0" smtClean="0">
                <a:solidFill>
                  <a:schemeClr val="accent3"/>
                </a:solidFill>
              </a:rPr>
              <a:t>File system API.  </a:t>
            </a:r>
            <a:r>
              <a:rPr lang="en-US" sz="2000" kern="0" dirty="0" smtClean="0">
                <a:solidFill>
                  <a:schemeClr val="accent3"/>
                </a:solidFill>
              </a:rPr>
              <a:t>Generic, for use over many kinds of storage devices.</a:t>
            </a:r>
            <a:endParaRPr lang="en-US" sz="3600" kern="0" dirty="0">
              <a:solidFill>
                <a:schemeClr val="accent3"/>
              </a:solidFill>
            </a:endParaRPr>
          </a:p>
        </p:txBody>
      </p:sp>
      <p:cxnSp>
        <p:nvCxnSpPr>
          <p:cNvPr id="6" name="Straight Connector 292"/>
          <p:cNvCxnSpPr>
            <a:cxnSpLocks noChangeShapeType="1"/>
          </p:cNvCxnSpPr>
          <p:nvPr/>
        </p:nvCxnSpPr>
        <p:spPr bwMode="auto">
          <a:xfrm flipV="1">
            <a:off x="6172200" y="2076450"/>
            <a:ext cx="533400" cy="2286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8" name="Rectangle 7"/>
          <p:cNvSpPr/>
          <p:nvPr/>
        </p:nvSpPr>
        <p:spPr>
          <a:xfrm>
            <a:off x="6324600" y="3371850"/>
            <a:ext cx="2667000" cy="1931298"/>
          </a:xfrm>
          <a:prstGeom prst="rect">
            <a:avLst/>
          </a:prstGeom>
        </p:spPr>
        <p:txBody>
          <a:bodyPr wrap="square">
            <a:spAutoFit/>
          </a:bodyPr>
          <a:lstStyle/>
          <a:p>
            <a:pPr algn="ctr" defTabSz="914400" fontAlgn="auto">
              <a:lnSpc>
                <a:spcPct val="85000"/>
              </a:lnSpc>
              <a:spcBef>
                <a:spcPts val="0"/>
              </a:spcBef>
              <a:spcAft>
                <a:spcPts val="0"/>
              </a:spcAft>
              <a:defRPr/>
            </a:pPr>
            <a:r>
              <a:rPr lang="en-US" sz="2000" b="1" kern="0" dirty="0" smtClean="0">
                <a:solidFill>
                  <a:schemeClr val="accent3"/>
                </a:solidFill>
              </a:rPr>
              <a:t>Standard block I/O </a:t>
            </a:r>
            <a:r>
              <a:rPr lang="en-US" sz="2000" kern="0" dirty="0" smtClean="0">
                <a:solidFill>
                  <a:schemeClr val="accent3"/>
                </a:solidFill>
              </a:rPr>
              <a:t>internal</a:t>
            </a:r>
            <a:r>
              <a:rPr lang="en-US" sz="2000" b="1" kern="0" dirty="0" smtClean="0">
                <a:solidFill>
                  <a:schemeClr val="accent3"/>
                </a:solidFill>
              </a:rPr>
              <a:t> </a:t>
            </a:r>
            <a:r>
              <a:rPr lang="en-US" sz="2000" kern="0" dirty="0" smtClean="0">
                <a:solidFill>
                  <a:schemeClr val="accent3"/>
                </a:solidFill>
              </a:rPr>
              <a:t>interface.</a:t>
            </a:r>
          </a:p>
          <a:p>
            <a:pPr algn="ctr" defTabSz="914400" fontAlgn="auto">
              <a:lnSpc>
                <a:spcPct val="85000"/>
              </a:lnSpc>
              <a:spcBef>
                <a:spcPts val="0"/>
              </a:spcBef>
              <a:spcAft>
                <a:spcPts val="0"/>
              </a:spcAft>
              <a:defRPr/>
            </a:pPr>
            <a:r>
              <a:rPr lang="en-US" sz="2000" kern="0" dirty="0" smtClean="0">
                <a:solidFill>
                  <a:schemeClr val="accent3"/>
                </a:solidFill>
              </a:rPr>
              <a:t>Block read/write on</a:t>
            </a:r>
          </a:p>
          <a:p>
            <a:pPr algn="ctr" defTabSz="914400" fontAlgn="auto">
              <a:lnSpc>
                <a:spcPct val="85000"/>
              </a:lnSpc>
              <a:spcBef>
                <a:spcPts val="0"/>
              </a:spcBef>
              <a:spcAft>
                <a:spcPts val="0"/>
              </a:spcAft>
              <a:defRPr/>
            </a:pPr>
            <a:r>
              <a:rPr lang="en-US" sz="2000" kern="0" dirty="0">
                <a:solidFill>
                  <a:schemeClr val="accent3"/>
                </a:solidFill>
              </a:rPr>
              <a:t>n</a:t>
            </a:r>
            <a:r>
              <a:rPr lang="en-US" sz="2000" kern="0" dirty="0" smtClean="0">
                <a:solidFill>
                  <a:schemeClr val="accent3"/>
                </a:solidFill>
              </a:rPr>
              <a:t>umbered blocks on each device/partition.</a:t>
            </a:r>
          </a:p>
          <a:p>
            <a:pPr algn="ctr" defTabSz="914400" fontAlgn="auto">
              <a:lnSpc>
                <a:spcPct val="85000"/>
              </a:lnSpc>
              <a:spcBef>
                <a:spcPts val="0"/>
              </a:spcBef>
              <a:spcAft>
                <a:spcPts val="0"/>
              </a:spcAft>
              <a:defRPr/>
            </a:pPr>
            <a:r>
              <a:rPr lang="en-US" sz="2000" kern="0" dirty="0" smtClean="0">
                <a:solidFill>
                  <a:schemeClr val="accent3"/>
                </a:solidFill>
              </a:rPr>
              <a:t>For kernel use only: DMA + interrupts.</a:t>
            </a:r>
            <a:endParaRPr lang="en-US" sz="3600" kern="0" dirty="0">
              <a:solidFill>
                <a:schemeClr val="accent3"/>
              </a:solidFill>
            </a:endParaRPr>
          </a:p>
        </p:txBody>
      </p:sp>
      <p:cxnSp>
        <p:nvCxnSpPr>
          <p:cNvPr id="9" name="Straight Connector 292"/>
          <p:cNvCxnSpPr>
            <a:cxnSpLocks noChangeShapeType="1"/>
          </p:cNvCxnSpPr>
          <p:nvPr/>
        </p:nvCxnSpPr>
        <p:spPr bwMode="auto">
          <a:xfrm>
            <a:off x="6172200" y="3600450"/>
            <a:ext cx="457200" cy="2286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1" name="Rectangle 10"/>
          <p:cNvSpPr/>
          <p:nvPr/>
        </p:nvSpPr>
        <p:spPr>
          <a:xfrm>
            <a:off x="228600" y="1815152"/>
            <a:ext cx="2286000" cy="623248"/>
          </a:xfrm>
          <a:prstGeom prst="rect">
            <a:avLst/>
          </a:prstGeom>
        </p:spPr>
        <p:txBody>
          <a:bodyPr wrap="square">
            <a:spAutoFit/>
          </a:bodyPr>
          <a:lstStyle/>
          <a:p>
            <a:pPr algn="ctr" defTabSz="914400" fontAlgn="auto">
              <a:lnSpc>
                <a:spcPct val="85000"/>
              </a:lnSpc>
              <a:spcBef>
                <a:spcPts val="0"/>
              </a:spcBef>
              <a:spcAft>
                <a:spcPts val="0"/>
              </a:spcAft>
              <a:defRPr/>
            </a:pPr>
            <a:r>
              <a:rPr lang="en-US" sz="2000" b="1" kern="0" dirty="0" smtClean="0">
                <a:solidFill>
                  <a:schemeClr val="accent3"/>
                </a:solidFill>
              </a:rPr>
              <a:t>We care mostly about this stuff.</a:t>
            </a:r>
            <a:endParaRPr lang="en-US" sz="3600" b="1" kern="0" dirty="0">
              <a:solidFill>
                <a:schemeClr val="accent3"/>
              </a:solidFill>
            </a:endParaRPr>
          </a:p>
        </p:txBody>
      </p:sp>
      <p:cxnSp>
        <p:nvCxnSpPr>
          <p:cNvPr id="12" name="Straight Connector 292"/>
          <p:cNvCxnSpPr>
            <a:cxnSpLocks noChangeShapeType="1"/>
          </p:cNvCxnSpPr>
          <p:nvPr/>
        </p:nvCxnSpPr>
        <p:spPr bwMode="auto">
          <a:xfrm flipH="1" flipV="1">
            <a:off x="2438400" y="2000250"/>
            <a:ext cx="838200" cy="5334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5" name="Straight Connector 292"/>
          <p:cNvCxnSpPr>
            <a:cxnSpLocks noChangeShapeType="1"/>
          </p:cNvCxnSpPr>
          <p:nvPr/>
        </p:nvCxnSpPr>
        <p:spPr bwMode="auto">
          <a:xfrm flipH="1" flipV="1">
            <a:off x="2438400" y="2000250"/>
            <a:ext cx="1524000" cy="457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8" name="Rectangle 17"/>
          <p:cNvSpPr/>
          <p:nvPr/>
        </p:nvSpPr>
        <p:spPr>
          <a:xfrm>
            <a:off x="0" y="2381563"/>
            <a:ext cx="2819400" cy="361637"/>
          </a:xfrm>
          <a:prstGeom prst="rect">
            <a:avLst/>
          </a:prstGeom>
        </p:spPr>
        <p:txBody>
          <a:bodyPr wrap="square">
            <a:spAutoFit/>
          </a:bodyPr>
          <a:lstStyle/>
          <a:p>
            <a:pPr algn="ctr" defTabSz="914400" fontAlgn="auto">
              <a:lnSpc>
                <a:spcPct val="85000"/>
              </a:lnSpc>
              <a:spcBef>
                <a:spcPts val="0"/>
              </a:spcBef>
              <a:spcAft>
                <a:spcPts val="0"/>
              </a:spcAft>
              <a:defRPr/>
            </a:pPr>
            <a:r>
              <a:rPr lang="en-US" sz="2000" kern="0" dirty="0" smtClean="0">
                <a:solidFill>
                  <a:schemeClr val="accent3"/>
                </a:solidFill>
              </a:rPr>
              <a:t>(for now, e.g., Lab #4)</a:t>
            </a:r>
            <a:endParaRPr lang="en-US" sz="3600" kern="0" dirty="0">
              <a:solidFill>
                <a:schemeClr val="accent3"/>
              </a:solidFill>
            </a:endParaRPr>
          </a:p>
        </p:txBody>
      </p:sp>
      <p:sp>
        <p:nvSpPr>
          <p:cNvPr id="22" name="Rectangle 21"/>
          <p:cNvSpPr/>
          <p:nvPr/>
        </p:nvSpPr>
        <p:spPr>
          <a:xfrm>
            <a:off x="76200" y="4343400"/>
            <a:ext cx="3276600" cy="884858"/>
          </a:xfrm>
          <a:prstGeom prst="rect">
            <a:avLst/>
          </a:prstGeom>
        </p:spPr>
        <p:txBody>
          <a:bodyPr wrap="square">
            <a:spAutoFit/>
          </a:bodyPr>
          <a:lstStyle/>
          <a:p>
            <a:pPr algn="ctr" defTabSz="914400" fontAlgn="auto">
              <a:lnSpc>
                <a:spcPct val="85000"/>
              </a:lnSpc>
              <a:spcBef>
                <a:spcPts val="0"/>
              </a:spcBef>
              <a:spcAft>
                <a:spcPts val="0"/>
              </a:spcAft>
              <a:defRPr/>
            </a:pPr>
            <a:r>
              <a:rPr lang="en-US" sz="2000" kern="0" dirty="0" smtClean="0">
                <a:solidFill>
                  <a:schemeClr val="accent3"/>
                </a:solidFill>
              </a:rPr>
              <a:t>Many storage technologies, advancing rapidly with time.</a:t>
            </a:r>
          </a:p>
        </p:txBody>
      </p:sp>
      <p:sp>
        <p:nvSpPr>
          <p:cNvPr id="23" name="Rectangle 22"/>
          <p:cNvSpPr/>
          <p:nvPr/>
        </p:nvSpPr>
        <p:spPr>
          <a:xfrm>
            <a:off x="165100" y="3172792"/>
            <a:ext cx="3035300" cy="884858"/>
          </a:xfrm>
          <a:prstGeom prst="rect">
            <a:avLst/>
          </a:prstGeom>
        </p:spPr>
        <p:txBody>
          <a:bodyPr wrap="square">
            <a:spAutoFit/>
          </a:bodyPr>
          <a:lstStyle/>
          <a:p>
            <a:pPr algn="ctr" defTabSz="914400" fontAlgn="auto">
              <a:lnSpc>
                <a:spcPct val="85000"/>
              </a:lnSpc>
              <a:spcBef>
                <a:spcPts val="0"/>
              </a:spcBef>
              <a:spcAft>
                <a:spcPts val="0"/>
              </a:spcAft>
              <a:defRPr/>
            </a:pPr>
            <a:r>
              <a:rPr lang="en-US" sz="2000" kern="0" dirty="0" smtClean="0">
                <a:solidFill>
                  <a:schemeClr val="accent3"/>
                </a:solidFill>
              </a:rPr>
              <a:t>Device driver software is a huge part of the kernel, but we mostly ignore it.</a:t>
            </a:r>
            <a:endParaRPr lang="en-US" sz="3600" kern="0" dirty="0">
              <a:solidFill>
                <a:schemeClr val="accent3"/>
              </a:solidFill>
            </a:endParaRPr>
          </a:p>
        </p:txBody>
      </p:sp>
      <p:sp>
        <p:nvSpPr>
          <p:cNvPr id="24" name="Rectangle 23"/>
          <p:cNvSpPr/>
          <p:nvPr/>
        </p:nvSpPr>
        <p:spPr>
          <a:xfrm>
            <a:off x="154440" y="5581650"/>
            <a:ext cx="6627360" cy="361637"/>
          </a:xfrm>
          <a:prstGeom prst="rect">
            <a:avLst/>
          </a:prstGeom>
        </p:spPr>
        <p:txBody>
          <a:bodyPr wrap="none">
            <a:spAutoFit/>
          </a:bodyPr>
          <a:lstStyle/>
          <a:p>
            <a:pPr algn="ctr" defTabSz="914400" fontAlgn="auto">
              <a:lnSpc>
                <a:spcPct val="85000"/>
              </a:lnSpc>
              <a:spcBef>
                <a:spcPts val="0"/>
              </a:spcBef>
              <a:spcAft>
                <a:spcPts val="0"/>
              </a:spcAft>
              <a:defRPr/>
            </a:pPr>
            <a:r>
              <a:rPr lang="en-US" sz="2000" b="1" kern="0" dirty="0" smtClean="0">
                <a:solidFill>
                  <a:schemeClr val="accent3"/>
                </a:solidFill>
              </a:rPr>
              <a:t>Rotational</a:t>
            </a:r>
            <a:r>
              <a:rPr lang="en-US" sz="2000" kern="0" dirty="0" smtClean="0">
                <a:solidFill>
                  <a:schemeClr val="accent3"/>
                </a:solidFill>
              </a:rPr>
              <a:t> disk (HDD): </a:t>
            </a:r>
            <a:r>
              <a:rPr lang="en-US" sz="2000" kern="0" dirty="0">
                <a:solidFill>
                  <a:schemeClr val="accent3"/>
                </a:solidFill>
              </a:rPr>
              <a:t>cheap, </a:t>
            </a:r>
            <a:r>
              <a:rPr lang="en-US" sz="2000" kern="0" dirty="0" smtClean="0">
                <a:solidFill>
                  <a:schemeClr val="accent3"/>
                </a:solidFill>
              </a:rPr>
              <a:t>mechanical, high </a:t>
            </a:r>
            <a:r>
              <a:rPr lang="en-US" sz="2000" kern="0" dirty="0">
                <a:solidFill>
                  <a:schemeClr val="accent3"/>
                </a:solidFill>
              </a:rPr>
              <a:t>latency.</a:t>
            </a:r>
            <a:endParaRPr lang="en-US" sz="3600" kern="0" dirty="0">
              <a:solidFill>
                <a:schemeClr val="accent3"/>
              </a:solidFill>
            </a:endParaRPr>
          </a:p>
        </p:txBody>
      </p:sp>
      <p:sp>
        <p:nvSpPr>
          <p:cNvPr id="25" name="Rectangle 24"/>
          <p:cNvSpPr/>
          <p:nvPr/>
        </p:nvSpPr>
        <p:spPr>
          <a:xfrm>
            <a:off x="76200" y="5905813"/>
            <a:ext cx="8794169" cy="361637"/>
          </a:xfrm>
          <a:prstGeom prst="rect">
            <a:avLst/>
          </a:prstGeom>
        </p:spPr>
        <p:txBody>
          <a:bodyPr wrap="none">
            <a:spAutoFit/>
          </a:bodyPr>
          <a:lstStyle/>
          <a:p>
            <a:pPr algn="ctr" defTabSz="914400" fontAlgn="auto">
              <a:lnSpc>
                <a:spcPct val="85000"/>
              </a:lnSpc>
              <a:spcBef>
                <a:spcPts val="0"/>
              </a:spcBef>
              <a:spcAft>
                <a:spcPts val="0"/>
              </a:spcAft>
              <a:defRPr/>
            </a:pPr>
            <a:r>
              <a:rPr lang="en-US" sz="2000" b="1" kern="0" dirty="0" smtClean="0">
                <a:solidFill>
                  <a:schemeClr val="accent3"/>
                </a:solidFill>
              </a:rPr>
              <a:t>Solid-state “</a:t>
            </a:r>
            <a:r>
              <a:rPr lang="en-US" sz="2000" kern="0" dirty="0" smtClean="0">
                <a:solidFill>
                  <a:schemeClr val="accent3"/>
                </a:solidFill>
              </a:rPr>
              <a:t>disk” (SSD): low latency/power, wear issues, getting cheaper.  </a:t>
            </a:r>
            <a:endParaRPr lang="en-US" sz="3600" kern="0" dirty="0">
              <a:solidFill>
                <a:schemeClr val="accent3"/>
              </a:solidFill>
            </a:endParaRPr>
          </a:p>
        </p:txBody>
      </p:sp>
      <p:cxnSp>
        <p:nvCxnSpPr>
          <p:cNvPr id="26" name="Straight Connector 292"/>
          <p:cNvCxnSpPr>
            <a:cxnSpLocks noChangeShapeType="1"/>
          </p:cNvCxnSpPr>
          <p:nvPr/>
        </p:nvCxnSpPr>
        <p:spPr bwMode="auto">
          <a:xfrm flipH="1">
            <a:off x="3124200" y="3200400"/>
            <a:ext cx="685800" cy="3810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28" name="Straight Connector 292"/>
          <p:cNvCxnSpPr>
            <a:cxnSpLocks noChangeShapeType="1"/>
          </p:cNvCxnSpPr>
          <p:nvPr/>
        </p:nvCxnSpPr>
        <p:spPr bwMode="auto">
          <a:xfrm flipH="1" flipV="1">
            <a:off x="3124200" y="3581400"/>
            <a:ext cx="990600" cy="2286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31" name="Straight Connector 292"/>
          <p:cNvCxnSpPr>
            <a:cxnSpLocks noChangeShapeType="1"/>
          </p:cNvCxnSpPr>
          <p:nvPr/>
        </p:nvCxnSpPr>
        <p:spPr bwMode="auto">
          <a:xfrm flipH="1" flipV="1">
            <a:off x="3124200" y="4800600"/>
            <a:ext cx="609600" cy="76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35" name="Rectangle 34"/>
          <p:cNvSpPr/>
          <p:nvPr/>
        </p:nvSpPr>
        <p:spPr>
          <a:xfrm>
            <a:off x="5257800" y="685800"/>
            <a:ext cx="2286000" cy="623248"/>
          </a:xfrm>
          <a:prstGeom prst="rect">
            <a:avLst/>
          </a:prstGeom>
        </p:spPr>
        <p:txBody>
          <a:bodyPr wrap="square">
            <a:spAutoFit/>
          </a:bodyPr>
          <a:lstStyle/>
          <a:p>
            <a:pPr algn="ctr" defTabSz="914400" fontAlgn="auto">
              <a:lnSpc>
                <a:spcPct val="85000"/>
              </a:lnSpc>
              <a:spcBef>
                <a:spcPts val="0"/>
              </a:spcBef>
              <a:spcAft>
                <a:spcPts val="0"/>
              </a:spcAft>
              <a:defRPr/>
            </a:pPr>
            <a:r>
              <a:rPr lang="en-US" sz="2000" b="1" kern="0" dirty="0" smtClean="0">
                <a:solidFill>
                  <a:schemeClr val="accent3"/>
                </a:solidFill>
              </a:rPr>
              <a:t>Databases, </a:t>
            </a:r>
            <a:r>
              <a:rPr lang="en-US" sz="2000" b="1" kern="0" dirty="0" err="1" smtClean="0">
                <a:solidFill>
                  <a:schemeClr val="accent3"/>
                </a:solidFill>
              </a:rPr>
              <a:t>Hadoop</a:t>
            </a:r>
            <a:r>
              <a:rPr lang="en-US" sz="2000" b="1" kern="0" dirty="0" smtClean="0">
                <a:solidFill>
                  <a:schemeClr val="accent3"/>
                </a:solidFill>
              </a:rPr>
              <a:t>, etc.</a:t>
            </a:r>
            <a:endParaRPr lang="en-US" sz="3600" b="1" kern="0" dirty="0">
              <a:solidFill>
                <a:schemeClr val="accent3"/>
              </a:solidFill>
            </a:endParaRPr>
          </a:p>
        </p:txBody>
      </p:sp>
      <p:cxnSp>
        <p:nvCxnSpPr>
          <p:cNvPr id="36" name="Straight Connector 292"/>
          <p:cNvCxnSpPr>
            <a:cxnSpLocks noChangeShapeType="1"/>
          </p:cNvCxnSpPr>
          <p:nvPr/>
        </p:nvCxnSpPr>
        <p:spPr bwMode="auto">
          <a:xfrm flipV="1">
            <a:off x="5029200" y="1295400"/>
            <a:ext cx="990600" cy="3048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67532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Arial" charset="0"/>
                <a:ea typeface="ＭＳ Ｐゴシック" charset="0"/>
              </a:rPr>
              <a:t>Names and layers</a:t>
            </a:r>
          </a:p>
        </p:txBody>
      </p:sp>
      <p:sp>
        <p:nvSpPr>
          <p:cNvPr id="50" name="Rectangle 3"/>
          <p:cNvSpPr>
            <a:spLocks noChangeArrowheads="1"/>
          </p:cNvSpPr>
          <p:nvPr/>
        </p:nvSpPr>
        <p:spPr bwMode="auto">
          <a:xfrm>
            <a:off x="3740150" y="2216150"/>
            <a:ext cx="2806700" cy="596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1" name="Oval 4"/>
          <p:cNvSpPr>
            <a:spLocks noChangeArrowheads="1"/>
          </p:cNvSpPr>
          <p:nvPr/>
        </p:nvSpPr>
        <p:spPr bwMode="auto">
          <a:xfrm>
            <a:off x="2901950" y="1758950"/>
            <a:ext cx="139700" cy="44450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2" name="Line 5"/>
          <p:cNvSpPr>
            <a:spLocks noChangeShapeType="1"/>
          </p:cNvSpPr>
          <p:nvPr/>
        </p:nvSpPr>
        <p:spPr bwMode="auto">
          <a:xfrm flipH="1">
            <a:off x="2438400" y="1752600"/>
            <a:ext cx="533400" cy="2286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3" name="Line 6"/>
          <p:cNvSpPr>
            <a:spLocks noChangeShapeType="1"/>
          </p:cNvSpPr>
          <p:nvPr/>
        </p:nvSpPr>
        <p:spPr bwMode="auto">
          <a:xfrm>
            <a:off x="2438400" y="1981200"/>
            <a:ext cx="533400" cy="2286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4" name="Arc 7"/>
          <p:cNvSpPr>
            <a:spLocks/>
          </p:cNvSpPr>
          <p:nvPr/>
        </p:nvSpPr>
        <p:spPr bwMode="auto">
          <a:xfrm>
            <a:off x="2971800" y="1524000"/>
            <a:ext cx="76200" cy="2286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5" name="Arc 8"/>
          <p:cNvSpPr>
            <a:spLocks/>
          </p:cNvSpPr>
          <p:nvPr/>
        </p:nvSpPr>
        <p:spPr bwMode="auto">
          <a:xfrm>
            <a:off x="2971800" y="2211388"/>
            <a:ext cx="77788" cy="228600"/>
          </a:xfrm>
          <a:custGeom>
            <a:avLst/>
            <a:gdLst>
              <a:gd name="T0" fmla="*/ 0 w 22050"/>
              <a:gd name="T1" fmla="*/ 2147483647 h 21600"/>
              <a:gd name="T2" fmla="*/ 2147483647 w 22050"/>
              <a:gd name="T3" fmla="*/ 2147483647 h 21600"/>
              <a:gd name="T4" fmla="*/ 2147483647 w 22050"/>
              <a:gd name="T5" fmla="*/ 2147483647 h 21600"/>
              <a:gd name="T6" fmla="*/ 0 60000 65536"/>
              <a:gd name="T7" fmla="*/ 0 60000 65536"/>
              <a:gd name="T8" fmla="*/ 0 60000 65536"/>
              <a:gd name="T9" fmla="*/ 0 w 22050"/>
              <a:gd name="T10" fmla="*/ 0 h 21600"/>
              <a:gd name="T11" fmla="*/ 22050 w 22050"/>
              <a:gd name="T12" fmla="*/ 21600 h 21600"/>
            </a:gdLst>
            <a:ahLst/>
            <a:cxnLst>
              <a:cxn ang="T6">
                <a:pos x="T0" y="T1"/>
              </a:cxn>
              <a:cxn ang="T7">
                <a:pos x="T2" y="T3"/>
              </a:cxn>
              <a:cxn ang="T8">
                <a:pos x="T4" y="T5"/>
              </a:cxn>
            </a:cxnLst>
            <a:rect l="T9" t="T10" r="T11" b="T12"/>
            <a:pathLst>
              <a:path w="22050" h="21600" fill="none" extrusionOk="0">
                <a:moveTo>
                  <a:pt x="-1" y="4"/>
                </a:moveTo>
                <a:cubicBezTo>
                  <a:pt x="149" y="1"/>
                  <a:pt x="299" y="-1"/>
                  <a:pt x="450" y="-1"/>
                </a:cubicBezTo>
                <a:cubicBezTo>
                  <a:pt x="12379" y="-1"/>
                  <a:pt x="22050" y="9670"/>
                  <a:pt x="22050" y="21600"/>
                </a:cubicBezTo>
              </a:path>
              <a:path w="22050" h="21600" stroke="0" extrusionOk="0">
                <a:moveTo>
                  <a:pt x="-1" y="4"/>
                </a:moveTo>
                <a:cubicBezTo>
                  <a:pt x="149" y="1"/>
                  <a:pt x="299" y="-1"/>
                  <a:pt x="450" y="-1"/>
                </a:cubicBezTo>
                <a:cubicBezTo>
                  <a:pt x="12379" y="-1"/>
                  <a:pt x="22050" y="9670"/>
                  <a:pt x="22050" y="21600"/>
                </a:cubicBezTo>
                <a:lnTo>
                  <a:pt x="450" y="2160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6" name="Oval 9"/>
          <p:cNvSpPr>
            <a:spLocks noChangeArrowheads="1"/>
          </p:cNvSpPr>
          <p:nvPr/>
        </p:nvSpPr>
        <p:spPr bwMode="auto">
          <a:xfrm>
            <a:off x="2978150" y="1835150"/>
            <a:ext cx="63500" cy="292100"/>
          </a:xfrm>
          <a:prstGeom prst="ellipse">
            <a:avLst/>
          </a:prstGeom>
          <a:solidFill>
            <a:srgbClr val="333399"/>
          </a:solidFill>
          <a:ln w="1270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7" name="Arc 10"/>
          <p:cNvSpPr>
            <a:spLocks/>
          </p:cNvSpPr>
          <p:nvPr/>
        </p:nvSpPr>
        <p:spPr bwMode="auto">
          <a:xfrm>
            <a:off x="2971800" y="1524000"/>
            <a:ext cx="152400" cy="2286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8" name="Arc 11"/>
          <p:cNvSpPr>
            <a:spLocks/>
          </p:cNvSpPr>
          <p:nvPr/>
        </p:nvSpPr>
        <p:spPr bwMode="auto">
          <a:xfrm>
            <a:off x="2971800" y="2211388"/>
            <a:ext cx="153988" cy="152400"/>
          </a:xfrm>
          <a:custGeom>
            <a:avLst/>
            <a:gdLst>
              <a:gd name="T0" fmla="*/ 0 w 21825"/>
              <a:gd name="T1" fmla="*/ 2147483647 h 21600"/>
              <a:gd name="T2" fmla="*/ 2147483647 w 21825"/>
              <a:gd name="T3" fmla="*/ 2147483647 h 21600"/>
              <a:gd name="T4" fmla="*/ 2147483647 w 21825"/>
              <a:gd name="T5" fmla="*/ 2147483647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1"/>
                </a:cubicBezTo>
                <a:cubicBezTo>
                  <a:pt x="12154" y="-1"/>
                  <a:pt x="21825" y="9670"/>
                  <a:pt x="21825" y="21600"/>
                </a:cubicBezTo>
              </a:path>
              <a:path w="21825" h="21600" stroke="0" extrusionOk="0">
                <a:moveTo>
                  <a:pt x="0" y="1"/>
                </a:moveTo>
                <a:cubicBezTo>
                  <a:pt x="74" y="0"/>
                  <a:pt x="149" y="-1"/>
                  <a:pt x="225" y="-1"/>
                </a:cubicBezTo>
                <a:cubicBezTo>
                  <a:pt x="12154" y="-1"/>
                  <a:pt x="21825" y="9670"/>
                  <a:pt x="21825" y="21600"/>
                </a:cubicBezTo>
                <a:lnTo>
                  <a:pt x="225" y="2160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9" name="Rectangle 12"/>
          <p:cNvSpPr>
            <a:spLocks noChangeArrowheads="1"/>
          </p:cNvSpPr>
          <p:nvPr/>
        </p:nvSpPr>
        <p:spPr bwMode="auto">
          <a:xfrm>
            <a:off x="3641725" y="1736725"/>
            <a:ext cx="260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dirty="0">
                <a:solidFill>
                  <a:sysClr val="windowText" lastClr="000000"/>
                </a:solidFill>
              </a:rPr>
              <a:t>notes in notebook file</a:t>
            </a:r>
          </a:p>
        </p:txBody>
      </p:sp>
      <p:sp>
        <p:nvSpPr>
          <p:cNvPr id="60" name="Rectangle 13"/>
          <p:cNvSpPr>
            <a:spLocks noChangeArrowheads="1"/>
          </p:cNvSpPr>
          <p:nvPr/>
        </p:nvSpPr>
        <p:spPr bwMode="auto">
          <a:xfrm>
            <a:off x="1447800" y="1665288"/>
            <a:ext cx="750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dirty="0">
                <a:solidFill>
                  <a:sysClr val="windowText" lastClr="000000"/>
                </a:solidFill>
              </a:rPr>
              <a:t>User</a:t>
            </a:r>
          </a:p>
          <a:p>
            <a:pPr defTabSz="914400" fontAlgn="auto">
              <a:spcBef>
                <a:spcPts val="0"/>
              </a:spcBef>
              <a:spcAft>
                <a:spcPts val="0"/>
              </a:spcAft>
              <a:defRPr/>
            </a:pPr>
            <a:r>
              <a:rPr lang="en-US" sz="2000" kern="0" dirty="0">
                <a:solidFill>
                  <a:sysClr val="windowText" lastClr="000000"/>
                </a:solidFill>
              </a:rPr>
              <a:t>view</a:t>
            </a:r>
          </a:p>
        </p:txBody>
      </p:sp>
      <p:sp>
        <p:nvSpPr>
          <p:cNvPr id="61" name="Rectangle 14"/>
          <p:cNvSpPr>
            <a:spLocks noChangeArrowheads="1"/>
          </p:cNvSpPr>
          <p:nvPr/>
        </p:nvSpPr>
        <p:spPr bwMode="auto">
          <a:xfrm>
            <a:off x="4175125" y="2270125"/>
            <a:ext cx="145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Application</a:t>
            </a:r>
          </a:p>
        </p:txBody>
      </p:sp>
      <p:sp>
        <p:nvSpPr>
          <p:cNvPr id="62" name="Rectangle 15"/>
          <p:cNvSpPr>
            <a:spLocks noChangeArrowheads="1"/>
          </p:cNvSpPr>
          <p:nvPr/>
        </p:nvSpPr>
        <p:spPr bwMode="auto">
          <a:xfrm>
            <a:off x="3740150" y="3359150"/>
            <a:ext cx="2806700" cy="596900"/>
          </a:xfrm>
          <a:prstGeom prst="rect">
            <a:avLst/>
          </a:prstGeom>
          <a:solidFill>
            <a:srgbClr val="66FFFF">
              <a:alpha val="50195"/>
            </a:srgbClr>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63" name="Rectangle 16"/>
          <p:cNvSpPr>
            <a:spLocks noChangeArrowheads="1"/>
          </p:cNvSpPr>
          <p:nvPr/>
        </p:nvSpPr>
        <p:spPr bwMode="auto">
          <a:xfrm>
            <a:off x="4327525" y="3413125"/>
            <a:ext cx="1525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File System</a:t>
            </a:r>
          </a:p>
        </p:txBody>
      </p:sp>
      <p:sp>
        <p:nvSpPr>
          <p:cNvPr id="64" name="Line 17"/>
          <p:cNvSpPr>
            <a:spLocks noChangeShapeType="1"/>
          </p:cNvSpPr>
          <p:nvPr/>
        </p:nvSpPr>
        <p:spPr bwMode="auto">
          <a:xfrm>
            <a:off x="5029200" y="2819400"/>
            <a:ext cx="0" cy="533400"/>
          </a:xfrm>
          <a:prstGeom prst="line">
            <a:avLst/>
          </a:prstGeom>
          <a:noFill/>
          <a:ln w="508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65" name="Rectangle 18"/>
          <p:cNvSpPr>
            <a:spLocks noChangeArrowheads="1"/>
          </p:cNvSpPr>
          <p:nvPr/>
        </p:nvSpPr>
        <p:spPr bwMode="auto">
          <a:xfrm>
            <a:off x="5165725" y="2879725"/>
            <a:ext cx="282376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dirty="0" err="1">
                <a:solidFill>
                  <a:sysClr val="windowText" lastClr="000000"/>
                </a:solidFill>
              </a:rPr>
              <a:t>n</a:t>
            </a:r>
            <a:r>
              <a:rPr lang="en-US" sz="2000" kern="0" dirty="0" err="1" smtClean="0">
                <a:solidFill>
                  <a:sysClr val="windowText" lastClr="000000"/>
                </a:solidFill>
              </a:rPr>
              <a:t>otefile</a:t>
            </a:r>
            <a:r>
              <a:rPr lang="en-US" sz="2000" kern="0" dirty="0" smtClean="0">
                <a:solidFill>
                  <a:sysClr val="windowText" lastClr="000000"/>
                </a:solidFill>
              </a:rPr>
              <a:t>: </a:t>
            </a:r>
            <a:r>
              <a:rPr lang="en-US" sz="2000" kern="0" dirty="0" err="1" smtClean="0">
                <a:solidFill>
                  <a:sysClr val="windowText" lastClr="000000"/>
                </a:solidFill>
              </a:rPr>
              <a:t>fd</a:t>
            </a:r>
            <a:r>
              <a:rPr lang="en-US" sz="2000" kern="0" dirty="0">
                <a:solidFill>
                  <a:sysClr val="windowText" lastClr="000000"/>
                </a:solidFill>
              </a:rPr>
              <a:t>, byte range*</a:t>
            </a:r>
          </a:p>
        </p:txBody>
      </p:sp>
      <p:sp>
        <p:nvSpPr>
          <p:cNvPr id="66" name="Line 19"/>
          <p:cNvSpPr>
            <a:spLocks noChangeShapeType="1"/>
          </p:cNvSpPr>
          <p:nvPr/>
        </p:nvSpPr>
        <p:spPr bwMode="auto">
          <a:xfrm>
            <a:off x="5029200" y="3962400"/>
            <a:ext cx="0" cy="533400"/>
          </a:xfrm>
          <a:prstGeom prst="line">
            <a:avLst/>
          </a:prstGeom>
          <a:noFill/>
          <a:ln w="508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67" name="Rectangle 20"/>
          <p:cNvSpPr>
            <a:spLocks noChangeArrowheads="1"/>
          </p:cNvSpPr>
          <p:nvPr/>
        </p:nvSpPr>
        <p:spPr bwMode="auto">
          <a:xfrm>
            <a:off x="3816350" y="4502150"/>
            <a:ext cx="2806700" cy="596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68" name="Rectangle 21"/>
          <p:cNvSpPr>
            <a:spLocks noChangeArrowheads="1"/>
          </p:cNvSpPr>
          <p:nvPr/>
        </p:nvSpPr>
        <p:spPr bwMode="auto">
          <a:xfrm>
            <a:off x="4175125" y="4556125"/>
            <a:ext cx="2024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Disk Subsystem</a:t>
            </a:r>
          </a:p>
        </p:txBody>
      </p:sp>
      <p:sp>
        <p:nvSpPr>
          <p:cNvPr id="69" name="Rectangle 22"/>
          <p:cNvSpPr>
            <a:spLocks noChangeArrowheads="1"/>
          </p:cNvSpPr>
          <p:nvPr/>
        </p:nvSpPr>
        <p:spPr bwMode="auto">
          <a:xfrm>
            <a:off x="5165725" y="3946525"/>
            <a:ext cx="1882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device, block #</a:t>
            </a:r>
          </a:p>
        </p:txBody>
      </p:sp>
      <p:sp>
        <p:nvSpPr>
          <p:cNvPr id="70" name="Rectangle 23"/>
          <p:cNvSpPr>
            <a:spLocks noChangeArrowheads="1"/>
          </p:cNvSpPr>
          <p:nvPr/>
        </p:nvSpPr>
        <p:spPr bwMode="auto">
          <a:xfrm>
            <a:off x="5165725" y="5165725"/>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surface, cylinder, sector</a:t>
            </a:r>
          </a:p>
        </p:txBody>
      </p:sp>
      <p:sp>
        <p:nvSpPr>
          <p:cNvPr id="71" name="Arc 24"/>
          <p:cNvSpPr>
            <a:spLocks/>
          </p:cNvSpPr>
          <p:nvPr/>
        </p:nvSpPr>
        <p:spPr bwMode="auto">
          <a:xfrm>
            <a:off x="3810000" y="5105400"/>
            <a:ext cx="1219200" cy="762000"/>
          </a:xfrm>
          <a:custGeom>
            <a:avLst/>
            <a:gdLst>
              <a:gd name="T0" fmla="*/ 2147483647 w 21589"/>
              <a:gd name="T1" fmla="*/ 2147483647 h 21600"/>
              <a:gd name="T2" fmla="*/ 0 w 21589"/>
              <a:gd name="T3" fmla="*/ 2147483647 h 21600"/>
              <a:gd name="T4" fmla="*/ 0 w 21589"/>
              <a:gd name="T5" fmla="*/ 0 h 21600"/>
              <a:gd name="T6" fmla="*/ 0 60000 65536"/>
              <a:gd name="T7" fmla="*/ 0 60000 65536"/>
              <a:gd name="T8" fmla="*/ 0 60000 65536"/>
              <a:gd name="T9" fmla="*/ 0 w 21589"/>
              <a:gd name="T10" fmla="*/ 0 h 21600"/>
              <a:gd name="T11" fmla="*/ 21589 w 21589"/>
              <a:gd name="T12" fmla="*/ 21600 h 21600"/>
            </a:gdLst>
            <a:ahLst/>
            <a:cxnLst>
              <a:cxn ang="T6">
                <a:pos x="T0" y="T1"/>
              </a:cxn>
              <a:cxn ang="T7">
                <a:pos x="T2" y="T3"/>
              </a:cxn>
              <a:cxn ang="T8">
                <a:pos x="T4" y="T5"/>
              </a:cxn>
            </a:cxnLst>
            <a:rect l="T9" t="T10" r="T11" b="T12"/>
            <a:pathLst>
              <a:path w="21589" h="21600" fill="none" extrusionOk="0">
                <a:moveTo>
                  <a:pt x="21589" y="676"/>
                </a:moveTo>
                <a:cubicBezTo>
                  <a:pt x="21224" y="12336"/>
                  <a:pt x="11666" y="21600"/>
                  <a:pt x="-1" y="21600"/>
                </a:cubicBezTo>
              </a:path>
              <a:path w="21589" h="21600" stroke="0" extrusionOk="0">
                <a:moveTo>
                  <a:pt x="21589" y="676"/>
                </a:moveTo>
                <a:cubicBezTo>
                  <a:pt x="21224" y="12336"/>
                  <a:pt x="11666" y="21600"/>
                  <a:pt x="-1" y="21600"/>
                </a:cubicBezTo>
                <a:lnTo>
                  <a:pt x="0" y="0"/>
                </a:lnTo>
                <a:close/>
              </a:path>
            </a:pathLst>
          </a:custGeom>
          <a:noFill/>
          <a:ln w="50800" cap="rnd">
            <a:solidFill>
              <a:srgbClr val="00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nvGrpSpPr>
          <p:cNvPr id="48152" name="Group 25"/>
          <p:cNvGrpSpPr>
            <a:grpSpLocks/>
          </p:cNvGrpSpPr>
          <p:nvPr/>
        </p:nvGrpSpPr>
        <p:grpSpPr bwMode="auto">
          <a:xfrm>
            <a:off x="533400" y="4725988"/>
            <a:ext cx="3090863" cy="1668462"/>
            <a:chOff x="336" y="2977"/>
            <a:chExt cx="1947" cy="1051"/>
          </a:xfrm>
        </p:grpSpPr>
        <p:sp>
          <p:nvSpPr>
            <p:cNvPr id="73" name="Oval 26"/>
            <p:cNvSpPr>
              <a:spLocks noChangeArrowheads="1"/>
            </p:cNvSpPr>
            <p:nvPr/>
          </p:nvSpPr>
          <p:spPr bwMode="auto">
            <a:xfrm>
              <a:off x="340" y="3124"/>
              <a:ext cx="1768" cy="90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nvGrpSpPr>
            <p:cNvPr id="48167" name="Group 27"/>
            <p:cNvGrpSpPr>
              <a:grpSpLocks/>
            </p:cNvGrpSpPr>
            <p:nvPr/>
          </p:nvGrpSpPr>
          <p:grpSpPr bwMode="auto">
            <a:xfrm>
              <a:off x="455" y="3220"/>
              <a:ext cx="1514" cy="670"/>
              <a:chOff x="455" y="3220"/>
              <a:chExt cx="1514" cy="670"/>
            </a:xfrm>
          </p:grpSpPr>
          <p:sp>
            <p:nvSpPr>
              <p:cNvPr id="81" name="Oval 28"/>
              <p:cNvSpPr>
                <a:spLocks noChangeArrowheads="1"/>
              </p:cNvSpPr>
              <p:nvPr/>
            </p:nvSpPr>
            <p:spPr bwMode="auto">
              <a:xfrm>
                <a:off x="455" y="3220"/>
                <a:ext cx="1514" cy="67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2" name="Oval 29"/>
              <p:cNvSpPr>
                <a:spLocks noChangeArrowheads="1"/>
              </p:cNvSpPr>
              <p:nvPr/>
            </p:nvSpPr>
            <p:spPr bwMode="auto">
              <a:xfrm>
                <a:off x="605" y="3316"/>
                <a:ext cx="1213" cy="44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3" name="Oval 30"/>
              <p:cNvSpPr>
                <a:spLocks noChangeArrowheads="1"/>
              </p:cNvSpPr>
              <p:nvPr/>
            </p:nvSpPr>
            <p:spPr bwMode="auto">
              <a:xfrm>
                <a:off x="766" y="3412"/>
                <a:ext cx="913" cy="23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sp>
          <p:nvSpPr>
            <p:cNvPr id="75" name="Line 31"/>
            <p:cNvSpPr>
              <a:spLocks noChangeShapeType="1"/>
            </p:cNvSpPr>
            <p:nvPr/>
          </p:nvSpPr>
          <p:spPr bwMode="auto">
            <a:xfrm>
              <a:off x="1822" y="3386"/>
              <a:ext cx="461" cy="0"/>
            </a:xfrm>
            <a:prstGeom prst="line">
              <a:avLst/>
            </a:prstGeom>
            <a:noFill/>
            <a:ln w="508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76" name="Line 32"/>
            <p:cNvSpPr>
              <a:spLocks noChangeShapeType="1"/>
            </p:cNvSpPr>
            <p:nvPr/>
          </p:nvSpPr>
          <p:spPr bwMode="auto">
            <a:xfrm flipH="1" flipV="1">
              <a:off x="336" y="3504"/>
              <a:ext cx="864"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77" name="Line 33"/>
            <p:cNvSpPr>
              <a:spLocks noChangeShapeType="1"/>
            </p:cNvSpPr>
            <p:nvPr/>
          </p:nvSpPr>
          <p:spPr bwMode="auto">
            <a:xfrm flipH="1" flipV="1">
              <a:off x="912" y="3120"/>
              <a:ext cx="288" cy="4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78" name="Arc 34"/>
            <p:cNvSpPr>
              <a:spLocks/>
            </p:cNvSpPr>
            <p:nvPr/>
          </p:nvSpPr>
          <p:spPr bwMode="auto">
            <a:xfrm>
              <a:off x="1391" y="2977"/>
              <a:ext cx="625" cy="288"/>
            </a:xfrm>
            <a:custGeom>
              <a:avLst/>
              <a:gdLst>
                <a:gd name="T0" fmla="*/ 0 w 21635"/>
                <a:gd name="T1" fmla="*/ 0 h 21600"/>
                <a:gd name="T2" fmla="*/ 0 w 21635"/>
                <a:gd name="T3" fmla="*/ 0 h 21600"/>
                <a:gd name="T4" fmla="*/ 0 w 21635"/>
                <a:gd name="T5" fmla="*/ 0 h 21600"/>
                <a:gd name="T6" fmla="*/ 0 60000 65536"/>
                <a:gd name="T7" fmla="*/ 0 60000 65536"/>
                <a:gd name="T8" fmla="*/ 0 60000 65536"/>
                <a:gd name="T9" fmla="*/ 0 w 21635"/>
                <a:gd name="T10" fmla="*/ 0 h 21600"/>
                <a:gd name="T11" fmla="*/ 21635 w 21635"/>
                <a:gd name="T12" fmla="*/ 21600 h 21600"/>
              </a:gdLst>
              <a:ahLst/>
              <a:cxnLst>
                <a:cxn ang="T6">
                  <a:pos x="T0" y="T1"/>
                </a:cxn>
                <a:cxn ang="T7">
                  <a:pos x="T2" y="T3"/>
                </a:cxn>
                <a:cxn ang="T8">
                  <a:pos x="T4" y="T5"/>
                </a:cxn>
              </a:cxnLst>
              <a:rect l="T9" t="T10" r="T11" b="T12"/>
              <a:pathLst>
                <a:path w="21635" h="21600" fill="none" extrusionOk="0">
                  <a:moveTo>
                    <a:pt x="0" y="0"/>
                  </a:moveTo>
                  <a:cubicBezTo>
                    <a:pt x="11" y="0"/>
                    <a:pt x="23" y="-1"/>
                    <a:pt x="35" y="-1"/>
                  </a:cubicBezTo>
                  <a:cubicBezTo>
                    <a:pt x="11964" y="-1"/>
                    <a:pt x="21635" y="9670"/>
                    <a:pt x="21635" y="21600"/>
                  </a:cubicBezTo>
                </a:path>
                <a:path w="21635" h="21600" stroke="0" extrusionOk="0">
                  <a:moveTo>
                    <a:pt x="0" y="0"/>
                  </a:moveTo>
                  <a:cubicBezTo>
                    <a:pt x="11" y="0"/>
                    <a:pt x="23" y="-1"/>
                    <a:pt x="35" y="-1"/>
                  </a:cubicBezTo>
                  <a:cubicBezTo>
                    <a:pt x="11964" y="-1"/>
                    <a:pt x="21635" y="9670"/>
                    <a:pt x="21635" y="21600"/>
                  </a:cubicBezTo>
                  <a:lnTo>
                    <a:pt x="35" y="21600"/>
                  </a:lnTo>
                  <a:close/>
                </a:path>
              </a:pathLst>
            </a:custGeom>
            <a:noFill/>
            <a:ln w="127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79" name="Arc 35"/>
            <p:cNvSpPr>
              <a:spLocks/>
            </p:cNvSpPr>
            <p:nvPr/>
          </p:nvSpPr>
          <p:spPr bwMode="auto">
            <a:xfrm>
              <a:off x="630" y="3314"/>
              <a:ext cx="457" cy="239"/>
            </a:xfrm>
            <a:custGeom>
              <a:avLst/>
              <a:gdLst>
                <a:gd name="T0" fmla="*/ 0 w 21383"/>
                <a:gd name="T1" fmla="*/ 0 h 21479"/>
                <a:gd name="T2" fmla="*/ 0 w 21383"/>
                <a:gd name="T3" fmla="*/ 0 h 21479"/>
                <a:gd name="T4" fmla="*/ 0 w 21383"/>
                <a:gd name="T5" fmla="*/ 0 h 21479"/>
                <a:gd name="T6" fmla="*/ 0 60000 65536"/>
                <a:gd name="T7" fmla="*/ 0 60000 65536"/>
                <a:gd name="T8" fmla="*/ 0 60000 65536"/>
                <a:gd name="T9" fmla="*/ 0 w 21383"/>
                <a:gd name="T10" fmla="*/ 0 h 21479"/>
                <a:gd name="T11" fmla="*/ 21383 w 21383"/>
                <a:gd name="T12" fmla="*/ 21479 h 21479"/>
              </a:gdLst>
              <a:ahLst/>
              <a:cxnLst>
                <a:cxn ang="T6">
                  <a:pos x="T0" y="T1"/>
                </a:cxn>
                <a:cxn ang="T7">
                  <a:pos x="T2" y="T3"/>
                </a:cxn>
                <a:cxn ang="T8">
                  <a:pos x="T4" y="T5"/>
                </a:cxn>
              </a:cxnLst>
              <a:rect l="T9" t="T10" r="T11" b="T12"/>
              <a:pathLst>
                <a:path w="21383" h="21479" fill="none" extrusionOk="0">
                  <a:moveTo>
                    <a:pt x="0" y="18423"/>
                  </a:moveTo>
                  <a:cubicBezTo>
                    <a:pt x="1399" y="8635"/>
                    <a:pt x="9264" y="1047"/>
                    <a:pt x="19095" y="0"/>
                  </a:cubicBezTo>
                </a:path>
                <a:path w="21383" h="21479" stroke="0" extrusionOk="0">
                  <a:moveTo>
                    <a:pt x="0" y="18423"/>
                  </a:moveTo>
                  <a:cubicBezTo>
                    <a:pt x="1399" y="8635"/>
                    <a:pt x="9264" y="1047"/>
                    <a:pt x="19095" y="0"/>
                  </a:cubicBezTo>
                  <a:lnTo>
                    <a:pt x="21383" y="21479"/>
                  </a:lnTo>
                  <a:close/>
                </a:path>
              </a:pathLst>
            </a:custGeom>
            <a:noFill/>
            <a:ln w="50800" cap="rnd">
              <a:solidFill>
                <a:srgbClr val="FF00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0" name="AutoShape 36"/>
            <p:cNvSpPr>
              <a:spLocks noChangeArrowheads="1"/>
            </p:cNvSpPr>
            <p:nvPr/>
          </p:nvSpPr>
          <p:spPr bwMode="auto">
            <a:xfrm rot="10740000">
              <a:off x="1780" y="3364"/>
              <a:ext cx="136" cy="184"/>
            </a:xfrm>
            <a:prstGeom prst="triangle">
              <a:avLst>
                <a:gd name="adj" fmla="val 49995"/>
              </a:avLst>
            </a:prstGeom>
            <a:solidFill>
              <a:srgbClr val="000000"/>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sp>
        <p:nvSpPr>
          <p:cNvPr id="84" name="Rectangle 37"/>
          <p:cNvSpPr>
            <a:spLocks noChangeArrowheads="1"/>
          </p:cNvSpPr>
          <p:nvPr/>
        </p:nvSpPr>
        <p:spPr bwMode="auto">
          <a:xfrm>
            <a:off x="768350" y="2978150"/>
            <a:ext cx="2806700" cy="292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5" name="Rectangle 38"/>
          <p:cNvSpPr>
            <a:spLocks noChangeArrowheads="1"/>
          </p:cNvSpPr>
          <p:nvPr/>
        </p:nvSpPr>
        <p:spPr bwMode="auto">
          <a:xfrm>
            <a:off x="1758950" y="2978150"/>
            <a:ext cx="749300" cy="292100"/>
          </a:xfrm>
          <a:prstGeom prst="rect">
            <a:avLst/>
          </a:prstGeom>
          <a:solidFill>
            <a:srgbClr val="333399"/>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6" name="Rectangle 39"/>
          <p:cNvSpPr>
            <a:spLocks noChangeArrowheads="1"/>
          </p:cNvSpPr>
          <p:nvPr/>
        </p:nvSpPr>
        <p:spPr bwMode="auto">
          <a:xfrm>
            <a:off x="768350" y="3968750"/>
            <a:ext cx="2120900" cy="292100"/>
          </a:xfrm>
          <a:prstGeom prst="rect">
            <a:avLst/>
          </a:prstGeom>
          <a:solidFill>
            <a:srgbClr val="FF0033"/>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7" name="Rectangle 40"/>
          <p:cNvSpPr>
            <a:spLocks noChangeArrowheads="1"/>
          </p:cNvSpPr>
          <p:nvPr/>
        </p:nvSpPr>
        <p:spPr bwMode="auto">
          <a:xfrm>
            <a:off x="1758950" y="3968750"/>
            <a:ext cx="749300" cy="292100"/>
          </a:xfrm>
          <a:prstGeom prst="rect">
            <a:avLst/>
          </a:prstGeom>
          <a:solidFill>
            <a:srgbClr val="333399"/>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8" name="Line 41"/>
          <p:cNvSpPr>
            <a:spLocks noChangeShapeType="1"/>
          </p:cNvSpPr>
          <p:nvPr/>
        </p:nvSpPr>
        <p:spPr bwMode="auto">
          <a:xfrm>
            <a:off x="1752600" y="3276600"/>
            <a:ext cx="0" cy="6096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9" name="Line 42"/>
          <p:cNvSpPr>
            <a:spLocks noChangeShapeType="1"/>
          </p:cNvSpPr>
          <p:nvPr/>
        </p:nvSpPr>
        <p:spPr bwMode="auto">
          <a:xfrm>
            <a:off x="2514600" y="3352800"/>
            <a:ext cx="0" cy="6096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90" name="Line 43"/>
          <p:cNvSpPr>
            <a:spLocks noChangeShapeType="1"/>
          </p:cNvSpPr>
          <p:nvPr/>
        </p:nvSpPr>
        <p:spPr bwMode="auto">
          <a:xfrm>
            <a:off x="762000" y="4267200"/>
            <a:ext cx="152400" cy="12954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91" name="Line 44"/>
          <p:cNvSpPr>
            <a:spLocks noChangeShapeType="1"/>
          </p:cNvSpPr>
          <p:nvPr/>
        </p:nvSpPr>
        <p:spPr bwMode="auto">
          <a:xfrm flipH="1">
            <a:off x="1676400" y="4267200"/>
            <a:ext cx="1219200" cy="9144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92" name="Arc 45"/>
          <p:cNvSpPr>
            <a:spLocks/>
          </p:cNvSpPr>
          <p:nvPr/>
        </p:nvSpPr>
        <p:spPr bwMode="auto">
          <a:xfrm rot="14040000">
            <a:off x="1255713" y="5294313"/>
            <a:ext cx="79375" cy="155575"/>
          </a:xfrm>
          <a:custGeom>
            <a:avLst/>
            <a:gdLst>
              <a:gd name="T0" fmla="*/ 2147483647 w 22048"/>
              <a:gd name="T1" fmla="*/ 0 h 21826"/>
              <a:gd name="T2" fmla="*/ 0 w 22048"/>
              <a:gd name="T3" fmla="*/ 2147483647 h 21826"/>
              <a:gd name="T4" fmla="*/ 2147483647 w 22048"/>
              <a:gd name="T5" fmla="*/ 2147483647 h 21826"/>
              <a:gd name="T6" fmla="*/ 0 60000 65536"/>
              <a:gd name="T7" fmla="*/ 0 60000 65536"/>
              <a:gd name="T8" fmla="*/ 0 60000 65536"/>
              <a:gd name="T9" fmla="*/ 0 w 22048"/>
              <a:gd name="T10" fmla="*/ 0 h 21826"/>
              <a:gd name="T11" fmla="*/ 22048 w 22048"/>
              <a:gd name="T12" fmla="*/ 21826 h 21826"/>
            </a:gdLst>
            <a:ahLst/>
            <a:cxnLst>
              <a:cxn ang="T6">
                <a:pos x="T0" y="T1"/>
              </a:cxn>
              <a:cxn ang="T7">
                <a:pos x="T2" y="T3"/>
              </a:cxn>
              <a:cxn ang="T8">
                <a:pos x="T4" y="T5"/>
              </a:cxn>
            </a:cxnLst>
            <a:rect l="T9" t="T10" r="T11" b="T12"/>
            <a:pathLst>
              <a:path w="22048" h="21826" fill="none" extrusionOk="0">
                <a:moveTo>
                  <a:pt x="22046" y="0"/>
                </a:moveTo>
                <a:cubicBezTo>
                  <a:pt x="22047" y="75"/>
                  <a:pt x="22048" y="150"/>
                  <a:pt x="22048" y="226"/>
                </a:cubicBezTo>
                <a:cubicBezTo>
                  <a:pt x="22048" y="12155"/>
                  <a:pt x="12377" y="21826"/>
                  <a:pt x="448" y="21826"/>
                </a:cubicBezTo>
                <a:cubicBezTo>
                  <a:pt x="298" y="21825"/>
                  <a:pt x="149" y="21824"/>
                  <a:pt x="-1" y="21821"/>
                </a:cubicBezTo>
              </a:path>
              <a:path w="22048" h="21826" stroke="0" extrusionOk="0">
                <a:moveTo>
                  <a:pt x="22046" y="0"/>
                </a:moveTo>
                <a:cubicBezTo>
                  <a:pt x="22047" y="75"/>
                  <a:pt x="22048" y="150"/>
                  <a:pt x="22048" y="226"/>
                </a:cubicBezTo>
                <a:cubicBezTo>
                  <a:pt x="22048" y="12155"/>
                  <a:pt x="12377" y="21826"/>
                  <a:pt x="448" y="21826"/>
                </a:cubicBezTo>
                <a:cubicBezTo>
                  <a:pt x="298" y="21825"/>
                  <a:pt x="149" y="21824"/>
                  <a:pt x="-1" y="21821"/>
                </a:cubicBezTo>
                <a:lnTo>
                  <a:pt x="448" y="226"/>
                </a:lnTo>
                <a:close/>
              </a:path>
            </a:pathLst>
          </a:custGeom>
          <a:noFill/>
          <a:ln w="76200" cap="rnd">
            <a:solidFill>
              <a:srgbClr val="3333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93" name="Rectangle 46"/>
          <p:cNvSpPr>
            <a:spLocks noChangeArrowheads="1"/>
          </p:cNvSpPr>
          <p:nvPr/>
        </p:nvSpPr>
        <p:spPr bwMode="auto">
          <a:xfrm>
            <a:off x="1736725" y="345916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b="1" kern="0">
                <a:solidFill>
                  <a:sysClr val="windowText" lastClr="000000"/>
                </a:solidFill>
              </a:rPr>
              <a:t>bytes</a:t>
            </a:r>
          </a:p>
        </p:txBody>
      </p:sp>
      <p:sp>
        <p:nvSpPr>
          <p:cNvPr id="94" name="Rectangle 47"/>
          <p:cNvSpPr>
            <a:spLocks noChangeArrowheads="1"/>
          </p:cNvSpPr>
          <p:nvPr/>
        </p:nvSpPr>
        <p:spPr bwMode="auto">
          <a:xfrm>
            <a:off x="822325" y="2925763"/>
            <a:ext cx="428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b="1" kern="0" dirty="0" err="1">
                <a:solidFill>
                  <a:sysClr val="windowText" lastClr="000000"/>
                </a:solidFill>
              </a:rPr>
              <a:t>fd</a:t>
            </a:r>
            <a:endParaRPr lang="en-US" sz="2000" b="1" kern="0" dirty="0">
              <a:solidFill>
                <a:sysClr val="windowText" lastClr="000000"/>
              </a:solidFill>
            </a:endParaRPr>
          </a:p>
        </p:txBody>
      </p:sp>
      <p:sp>
        <p:nvSpPr>
          <p:cNvPr id="95" name="Rectangle 48"/>
          <p:cNvSpPr>
            <a:spLocks noChangeArrowheads="1"/>
          </p:cNvSpPr>
          <p:nvPr/>
        </p:nvSpPr>
        <p:spPr bwMode="auto">
          <a:xfrm>
            <a:off x="746125" y="3916363"/>
            <a:ext cx="90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b="1" kern="0">
                <a:solidFill>
                  <a:srgbClr val="FFFFFF"/>
                </a:solidFill>
              </a:rPr>
              <a:t>block#</a:t>
            </a:r>
          </a:p>
        </p:txBody>
      </p:sp>
      <p:sp>
        <p:nvSpPr>
          <p:cNvPr id="96" name="TextBox 48"/>
          <p:cNvSpPr txBox="1">
            <a:spLocks noChangeArrowheads="1"/>
          </p:cNvSpPr>
          <p:nvPr/>
        </p:nvSpPr>
        <p:spPr bwMode="auto">
          <a:xfrm>
            <a:off x="5176838" y="5991225"/>
            <a:ext cx="340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spcBef>
                <a:spcPts val="0"/>
              </a:spcBef>
              <a:spcAft>
                <a:spcPts val="0"/>
              </a:spcAft>
              <a:defRPr/>
            </a:pPr>
            <a:r>
              <a:rPr lang="en-US" sz="2000" kern="0" dirty="0" smtClean="0">
                <a:solidFill>
                  <a:srgbClr val="000000"/>
                </a:solidFill>
              </a:rPr>
              <a:t>Add more layers as needed.</a:t>
            </a:r>
          </a:p>
        </p:txBody>
      </p:sp>
    </p:spTree>
    <p:extLst>
      <p:ext uri="{BB962C8B-B14F-4D97-AF65-F5344CB8AC3E}">
        <p14:creationId xmlns:p14="http://schemas.microsoft.com/office/powerpoint/2010/main" val="42672997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r>
              <a:rPr lang="en-US" dirty="0">
                <a:latin typeface="Arial" charset="0"/>
                <a:ea typeface="ＭＳ Ｐゴシック" charset="0"/>
              </a:rPr>
              <a:t>Directories</a:t>
            </a:r>
          </a:p>
        </p:txBody>
      </p:sp>
      <p:grpSp>
        <p:nvGrpSpPr>
          <p:cNvPr id="181250" name="Group 3"/>
          <p:cNvGrpSpPr>
            <a:grpSpLocks/>
          </p:cNvGrpSpPr>
          <p:nvPr/>
        </p:nvGrpSpPr>
        <p:grpSpPr bwMode="auto">
          <a:xfrm>
            <a:off x="2709863" y="3416300"/>
            <a:ext cx="892175" cy="1211263"/>
            <a:chOff x="3550" y="1765"/>
            <a:chExt cx="397" cy="539"/>
          </a:xfrm>
        </p:grpSpPr>
        <p:grpSp>
          <p:nvGrpSpPr>
            <p:cNvPr id="181289" name="Group 4"/>
            <p:cNvGrpSpPr>
              <a:grpSpLocks/>
            </p:cNvGrpSpPr>
            <p:nvPr/>
          </p:nvGrpSpPr>
          <p:grpSpPr bwMode="auto">
            <a:xfrm>
              <a:off x="3552" y="1805"/>
              <a:ext cx="384" cy="499"/>
              <a:chOff x="1296" y="1680"/>
              <a:chExt cx="144" cy="384"/>
            </a:xfrm>
          </p:grpSpPr>
          <p:sp>
            <p:nvSpPr>
              <p:cNvPr id="181293"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1294"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sp>
            <p:nvSpPr>
              <p:cNvPr id="181295"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grpSp>
        <p:sp>
          <p:nvSpPr>
            <p:cNvPr id="181290" name="Text Box 8"/>
            <p:cNvSpPr txBox="1">
              <a:spLocks noChangeArrowheads="1"/>
            </p:cNvSpPr>
            <p:nvPr/>
          </p:nvSpPr>
          <p:spPr bwMode="auto">
            <a:xfrm>
              <a:off x="3658" y="1765"/>
              <a:ext cx="13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smtClean="0">
                  <a:solidFill>
                    <a:srgbClr val="000000"/>
                  </a:solidFill>
                  <a:latin typeface="Times New Roman" charset="0"/>
                </a:rPr>
                <a:t>0</a:t>
              </a:r>
            </a:p>
          </p:txBody>
        </p:sp>
        <p:sp>
          <p:nvSpPr>
            <p:cNvPr id="181291" name="Text Box 9"/>
            <p:cNvSpPr txBox="1">
              <a:spLocks noChangeArrowheads="1"/>
            </p:cNvSpPr>
            <p:nvPr/>
          </p:nvSpPr>
          <p:spPr bwMode="auto">
            <a:xfrm>
              <a:off x="3552" y="1938"/>
              <a:ext cx="39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smtClean="0">
                  <a:solidFill>
                    <a:srgbClr val="000000"/>
                  </a:solidFill>
                  <a:latin typeface="Times New Roman" charset="0"/>
                </a:rPr>
                <a:t>rain: 32</a:t>
              </a:r>
            </a:p>
          </p:txBody>
        </p:sp>
        <p:sp>
          <p:nvSpPr>
            <p:cNvPr id="181292" name="Text Box 10"/>
            <p:cNvSpPr txBox="1">
              <a:spLocks noChangeArrowheads="1"/>
            </p:cNvSpPr>
            <p:nvPr/>
          </p:nvSpPr>
          <p:spPr bwMode="auto">
            <a:xfrm>
              <a:off x="3550" y="2098"/>
              <a:ext cx="3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smtClean="0">
                  <a:solidFill>
                    <a:srgbClr val="000000"/>
                  </a:solidFill>
                  <a:latin typeface="Times New Roman" charset="0"/>
                </a:rPr>
                <a:t>hail: 48</a:t>
              </a:r>
            </a:p>
          </p:txBody>
        </p:sp>
      </p:grpSp>
      <p:grpSp>
        <p:nvGrpSpPr>
          <p:cNvPr id="181251" name="Group 11"/>
          <p:cNvGrpSpPr>
            <a:grpSpLocks/>
          </p:cNvGrpSpPr>
          <p:nvPr/>
        </p:nvGrpSpPr>
        <p:grpSpPr bwMode="auto">
          <a:xfrm>
            <a:off x="3711575" y="2286000"/>
            <a:ext cx="1016000" cy="1182688"/>
            <a:chOff x="4238" y="1605"/>
            <a:chExt cx="452" cy="526"/>
          </a:xfrm>
        </p:grpSpPr>
        <p:grpSp>
          <p:nvGrpSpPr>
            <p:cNvPr id="181282" name="Group 12"/>
            <p:cNvGrpSpPr>
              <a:grpSpLocks/>
            </p:cNvGrpSpPr>
            <p:nvPr/>
          </p:nvGrpSpPr>
          <p:grpSpPr bwMode="auto">
            <a:xfrm>
              <a:off x="4277" y="1632"/>
              <a:ext cx="384" cy="499"/>
              <a:chOff x="1296" y="1680"/>
              <a:chExt cx="144" cy="384"/>
            </a:xfrm>
          </p:grpSpPr>
          <p:sp>
            <p:nvSpPr>
              <p:cNvPr id="181286" name="Rectangle 13"/>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1287" name="Line 14"/>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sp>
            <p:nvSpPr>
              <p:cNvPr id="181288" name="Line 15"/>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grpSp>
        <p:sp>
          <p:nvSpPr>
            <p:cNvPr id="181283" name="Text Box 16"/>
            <p:cNvSpPr txBox="1">
              <a:spLocks noChangeArrowheads="1"/>
            </p:cNvSpPr>
            <p:nvPr/>
          </p:nvSpPr>
          <p:spPr bwMode="auto">
            <a:xfrm>
              <a:off x="4383" y="1749"/>
              <a:ext cx="13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smtClean="0">
                  <a:solidFill>
                    <a:srgbClr val="000000"/>
                  </a:solidFill>
                  <a:latin typeface="Times New Roman" charset="0"/>
                </a:rPr>
                <a:t>0</a:t>
              </a:r>
            </a:p>
          </p:txBody>
        </p:sp>
        <p:sp>
          <p:nvSpPr>
            <p:cNvPr id="181284" name="Text Box 17"/>
            <p:cNvSpPr txBox="1">
              <a:spLocks noChangeArrowheads="1"/>
            </p:cNvSpPr>
            <p:nvPr/>
          </p:nvSpPr>
          <p:spPr bwMode="auto">
            <a:xfrm>
              <a:off x="4239" y="1605"/>
              <a:ext cx="44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smtClean="0">
                  <a:solidFill>
                    <a:srgbClr val="000000"/>
                  </a:solidFill>
                  <a:latin typeface="Times New Roman" charset="0"/>
                </a:rPr>
                <a:t>wind: 18</a:t>
              </a:r>
            </a:p>
          </p:txBody>
        </p:sp>
        <p:sp>
          <p:nvSpPr>
            <p:cNvPr id="181285" name="Text Box 18"/>
            <p:cNvSpPr txBox="1">
              <a:spLocks noChangeArrowheads="1"/>
            </p:cNvSpPr>
            <p:nvPr/>
          </p:nvSpPr>
          <p:spPr bwMode="auto">
            <a:xfrm>
              <a:off x="4238" y="1911"/>
              <a:ext cx="45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smtClean="0">
                  <a:solidFill>
                    <a:srgbClr val="000000"/>
                  </a:solidFill>
                  <a:latin typeface="Times New Roman" charset="0"/>
                </a:rPr>
                <a:t>snow: 62</a:t>
              </a:r>
            </a:p>
          </p:txBody>
        </p:sp>
      </p:grpSp>
      <p:cxnSp>
        <p:nvCxnSpPr>
          <p:cNvPr id="181252" name="AutoShape 19"/>
          <p:cNvCxnSpPr>
            <a:cxnSpLocks noChangeShapeType="1"/>
            <a:stCxn id="181276" idx="6"/>
            <a:endCxn id="181286" idx="0"/>
          </p:cNvCxnSpPr>
          <p:nvPr/>
        </p:nvCxnSpPr>
        <p:spPr bwMode="auto">
          <a:xfrm>
            <a:off x="2124075" y="1768475"/>
            <a:ext cx="2106613" cy="56991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81253" name="AutoShape 20"/>
          <p:cNvCxnSpPr>
            <a:cxnSpLocks noChangeShapeType="1"/>
            <a:stCxn id="181277" idx="6"/>
            <a:endCxn id="181290" idx="0"/>
          </p:cNvCxnSpPr>
          <p:nvPr/>
        </p:nvCxnSpPr>
        <p:spPr bwMode="auto">
          <a:xfrm>
            <a:off x="2127250" y="2020888"/>
            <a:ext cx="1009650" cy="14700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81254" name="AutoShape 21"/>
          <p:cNvCxnSpPr>
            <a:cxnSpLocks noChangeShapeType="1"/>
            <a:stCxn id="181291" idx="3"/>
          </p:cNvCxnSpPr>
          <p:nvPr/>
        </p:nvCxnSpPr>
        <p:spPr bwMode="auto">
          <a:xfrm>
            <a:off x="3602038" y="3987800"/>
            <a:ext cx="1125537" cy="674688"/>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181255" name="Group 22"/>
          <p:cNvGrpSpPr>
            <a:grpSpLocks/>
          </p:cNvGrpSpPr>
          <p:nvPr/>
        </p:nvGrpSpPr>
        <p:grpSpPr bwMode="auto">
          <a:xfrm>
            <a:off x="1571625" y="1606550"/>
            <a:ext cx="1009650" cy="1430338"/>
            <a:chOff x="2959" y="1591"/>
            <a:chExt cx="449" cy="636"/>
          </a:xfrm>
        </p:grpSpPr>
        <p:grpSp>
          <p:nvGrpSpPr>
            <p:cNvPr id="181275" name="Group 23"/>
            <p:cNvGrpSpPr>
              <a:grpSpLocks/>
            </p:cNvGrpSpPr>
            <p:nvPr/>
          </p:nvGrpSpPr>
          <p:grpSpPr bwMode="auto">
            <a:xfrm>
              <a:off x="3105" y="1591"/>
              <a:ext cx="144" cy="384"/>
              <a:chOff x="1296" y="1680"/>
              <a:chExt cx="144" cy="384"/>
            </a:xfrm>
          </p:grpSpPr>
          <p:sp>
            <p:nvSpPr>
              <p:cNvPr id="181279" name="Rectangle 24"/>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1280" name="Line 25"/>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sp>
            <p:nvSpPr>
              <p:cNvPr id="181281" name="Line 26"/>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grpSp>
        <p:sp>
          <p:nvSpPr>
            <p:cNvPr id="181276" name="Oval 27"/>
            <p:cNvSpPr>
              <a:spLocks noChangeArrowheads="1"/>
            </p:cNvSpPr>
            <p:nvPr/>
          </p:nvSpPr>
          <p:spPr bwMode="auto">
            <a:xfrm>
              <a:off x="3153" y="1639"/>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81277" name="Oval 28"/>
            <p:cNvSpPr>
              <a:spLocks noChangeArrowheads="1"/>
            </p:cNvSpPr>
            <p:nvPr/>
          </p:nvSpPr>
          <p:spPr bwMode="auto">
            <a:xfrm>
              <a:off x="3153" y="1751"/>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81278" name="Text Box 29"/>
            <p:cNvSpPr txBox="1">
              <a:spLocks noChangeArrowheads="1"/>
            </p:cNvSpPr>
            <p:nvPr/>
          </p:nvSpPr>
          <p:spPr bwMode="auto">
            <a:xfrm>
              <a:off x="2959" y="1942"/>
              <a:ext cx="449"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smtClean="0">
                  <a:solidFill>
                    <a:srgbClr val="000000"/>
                  </a:solidFill>
                  <a:latin typeface="Times New Roman" charset="0"/>
                </a:rPr>
                <a:t>directory</a:t>
              </a:r>
            </a:p>
            <a:p>
              <a:pPr algn="ctr" defTabSz="914400"/>
              <a:r>
                <a:rPr lang="en-US" sz="1800" i="1" smtClean="0">
                  <a:solidFill>
                    <a:srgbClr val="000000"/>
                  </a:solidFill>
                  <a:latin typeface="Times New Roman" charset="0"/>
                </a:rPr>
                <a:t>inode</a:t>
              </a:r>
              <a:endParaRPr lang="en-US" sz="2000" smtClean="0">
                <a:solidFill>
                  <a:srgbClr val="000000"/>
                </a:solidFill>
                <a:latin typeface="Times New Roman" charset="0"/>
              </a:endParaRPr>
            </a:p>
          </p:txBody>
        </p:sp>
      </p:grpSp>
      <p:grpSp>
        <p:nvGrpSpPr>
          <p:cNvPr id="181256" name="Group 32"/>
          <p:cNvGrpSpPr>
            <a:grpSpLocks/>
          </p:cNvGrpSpPr>
          <p:nvPr/>
        </p:nvGrpSpPr>
        <p:grpSpPr bwMode="auto">
          <a:xfrm>
            <a:off x="4759325" y="4505325"/>
            <a:ext cx="1079500" cy="1185863"/>
            <a:chOff x="384" y="3216"/>
            <a:chExt cx="480" cy="528"/>
          </a:xfrm>
        </p:grpSpPr>
        <p:grpSp>
          <p:nvGrpSpPr>
            <p:cNvPr id="181262" name="Group 33"/>
            <p:cNvGrpSpPr>
              <a:grpSpLocks/>
            </p:cNvGrpSpPr>
            <p:nvPr/>
          </p:nvGrpSpPr>
          <p:grpSpPr bwMode="auto">
            <a:xfrm>
              <a:off x="384" y="3286"/>
              <a:ext cx="144" cy="384"/>
              <a:chOff x="1296" y="1680"/>
              <a:chExt cx="144" cy="384"/>
            </a:xfrm>
          </p:grpSpPr>
          <p:sp>
            <p:nvSpPr>
              <p:cNvPr id="181272" name="Rectangle 34"/>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1273" name="Line 35"/>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sp>
            <p:nvSpPr>
              <p:cNvPr id="181274" name="Line 36"/>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grpSp>
        <p:sp>
          <p:nvSpPr>
            <p:cNvPr id="181263" name="Oval 37"/>
            <p:cNvSpPr>
              <a:spLocks noChangeArrowheads="1"/>
            </p:cNvSpPr>
            <p:nvPr/>
          </p:nvSpPr>
          <p:spPr bwMode="auto">
            <a:xfrm>
              <a:off x="432" y="3334"/>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81264" name="Oval 38"/>
            <p:cNvSpPr>
              <a:spLocks noChangeArrowheads="1"/>
            </p:cNvSpPr>
            <p:nvPr/>
          </p:nvSpPr>
          <p:spPr bwMode="auto">
            <a:xfrm>
              <a:off x="432" y="3446"/>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81265" name="Oval 39"/>
            <p:cNvSpPr>
              <a:spLocks noChangeArrowheads="1"/>
            </p:cNvSpPr>
            <p:nvPr/>
          </p:nvSpPr>
          <p:spPr bwMode="auto">
            <a:xfrm>
              <a:off x="432" y="3574"/>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81266" name="Rectangle 40"/>
            <p:cNvSpPr>
              <a:spLocks noChangeArrowheads="1"/>
            </p:cNvSpPr>
            <p:nvPr/>
          </p:nvSpPr>
          <p:spPr bwMode="auto">
            <a:xfrm>
              <a:off x="720" y="3216"/>
              <a:ext cx="144" cy="122"/>
            </a:xfrm>
            <a:prstGeom prst="rect">
              <a:avLst/>
            </a:prstGeom>
            <a:solidFill>
              <a:srgbClr val="FFFFFF"/>
            </a:solidFill>
            <a:ln w="15875">
              <a:solidFill>
                <a:srgbClr val="80008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1267" name="Rectangle 41"/>
            <p:cNvSpPr>
              <a:spLocks noChangeArrowheads="1"/>
            </p:cNvSpPr>
            <p:nvPr/>
          </p:nvSpPr>
          <p:spPr bwMode="auto">
            <a:xfrm>
              <a:off x="720" y="3408"/>
              <a:ext cx="144" cy="122"/>
            </a:xfrm>
            <a:prstGeom prst="rect">
              <a:avLst/>
            </a:prstGeom>
            <a:solidFill>
              <a:srgbClr val="FFFFFF"/>
            </a:solidFill>
            <a:ln w="15875">
              <a:solidFill>
                <a:srgbClr val="6666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1268" name="Rectangle 42"/>
            <p:cNvSpPr>
              <a:spLocks noChangeArrowheads="1"/>
            </p:cNvSpPr>
            <p:nvPr/>
          </p:nvSpPr>
          <p:spPr bwMode="auto">
            <a:xfrm>
              <a:off x="720" y="3622"/>
              <a:ext cx="144" cy="122"/>
            </a:xfrm>
            <a:prstGeom prst="rect">
              <a:avLst/>
            </a:prstGeom>
            <a:solidFill>
              <a:srgbClr val="FFFFFF"/>
            </a:solidFill>
            <a:ln w="15875">
              <a:solidFill>
                <a:srgbClr val="990033"/>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cxnSp>
          <p:nvCxnSpPr>
            <p:cNvPr id="181269" name="AutoShape 43"/>
            <p:cNvCxnSpPr>
              <a:cxnSpLocks noChangeShapeType="1"/>
              <a:stCxn id="181263" idx="6"/>
              <a:endCxn id="181266" idx="1"/>
            </p:cNvCxnSpPr>
            <p:nvPr/>
          </p:nvCxnSpPr>
          <p:spPr bwMode="auto">
            <a:xfrm flipV="1">
              <a:off x="485" y="3277"/>
              <a:ext cx="230" cy="8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81270" name="AutoShape 44"/>
            <p:cNvCxnSpPr>
              <a:cxnSpLocks noChangeShapeType="1"/>
              <a:stCxn id="181264" idx="6"/>
              <a:endCxn id="181267" idx="1"/>
            </p:cNvCxnSpPr>
            <p:nvPr/>
          </p:nvCxnSpPr>
          <p:spPr bwMode="auto">
            <a:xfrm flipV="1">
              <a:off x="485" y="3469"/>
              <a:ext cx="230" cy="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81271" name="AutoShape 45"/>
            <p:cNvCxnSpPr>
              <a:cxnSpLocks noChangeShapeType="1"/>
              <a:stCxn id="181265" idx="6"/>
              <a:endCxn id="181268" idx="1"/>
            </p:cNvCxnSpPr>
            <p:nvPr/>
          </p:nvCxnSpPr>
          <p:spPr bwMode="auto">
            <a:xfrm>
              <a:off x="485" y="3598"/>
              <a:ext cx="230" cy="8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181257" name="Text Box 46"/>
          <p:cNvSpPr txBox="1">
            <a:spLocks noChangeArrowheads="1"/>
          </p:cNvSpPr>
          <p:nvPr/>
        </p:nvSpPr>
        <p:spPr bwMode="auto">
          <a:xfrm>
            <a:off x="4419600" y="5480050"/>
            <a:ext cx="986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dirty="0" err="1" smtClean="0">
                <a:solidFill>
                  <a:srgbClr val="000000"/>
                </a:solidFill>
                <a:latin typeface="Times New Roman" charset="0"/>
              </a:rPr>
              <a:t>inode</a:t>
            </a:r>
            <a:r>
              <a:rPr lang="en-US" sz="1800" dirty="0" smtClean="0">
                <a:solidFill>
                  <a:srgbClr val="000000"/>
                </a:solidFill>
                <a:latin typeface="Times New Roman" charset="0"/>
              </a:rPr>
              <a:t> 32</a:t>
            </a:r>
            <a:endParaRPr lang="en-US" sz="2000" dirty="0" smtClean="0">
              <a:solidFill>
                <a:srgbClr val="000000"/>
              </a:solidFill>
              <a:latin typeface="Times New Roman" charset="0"/>
            </a:endParaRPr>
          </a:p>
        </p:txBody>
      </p:sp>
      <p:sp>
        <p:nvSpPr>
          <p:cNvPr id="181258" name="Rectangle 52"/>
          <p:cNvSpPr>
            <a:spLocks noChangeArrowheads="1"/>
          </p:cNvSpPr>
          <p:nvPr/>
        </p:nvSpPr>
        <p:spPr bwMode="auto">
          <a:xfrm>
            <a:off x="415925" y="6172200"/>
            <a:ext cx="589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defTabSz="914400" eaLnBrk="0" hangingPunct="0"/>
            <a:r>
              <a:rPr lang="en-US" sz="1800" i="1" smtClean="0">
                <a:solidFill>
                  <a:srgbClr val="000000"/>
                </a:solidFill>
              </a:rPr>
              <a:t>Entries or free slots are typically found by a linear scan.</a:t>
            </a:r>
          </a:p>
        </p:txBody>
      </p:sp>
      <p:sp>
        <p:nvSpPr>
          <p:cNvPr id="181259" name="Text Box 60"/>
          <p:cNvSpPr txBox="1">
            <a:spLocks noChangeArrowheads="1"/>
          </p:cNvSpPr>
          <p:nvPr/>
        </p:nvSpPr>
        <p:spPr bwMode="auto">
          <a:xfrm>
            <a:off x="431800" y="4770438"/>
            <a:ext cx="2506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u="sng" smtClean="0">
                <a:solidFill>
                  <a:srgbClr val="000000"/>
                </a:solidFill>
              </a:rPr>
              <a:t>Note</a:t>
            </a:r>
            <a:r>
              <a:rPr lang="en-US" sz="1800" smtClean="0">
                <a:solidFill>
                  <a:srgbClr val="000000"/>
                </a:solidFill>
              </a:rPr>
              <a:t>: implementations vary.  Large directories are problematic.</a:t>
            </a:r>
          </a:p>
        </p:txBody>
      </p:sp>
      <p:sp>
        <p:nvSpPr>
          <p:cNvPr id="181260" name="Text Box 60"/>
          <p:cNvSpPr txBox="1">
            <a:spLocks noChangeArrowheads="1"/>
          </p:cNvSpPr>
          <p:nvPr/>
        </p:nvSpPr>
        <p:spPr bwMode="auto">
          <a:xfrm>
            <a:off x="6248400" y="4495800"/>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dirty="0" smtClean="0">
                <a:solidFill>
                  <a:srgbClr val="000000"/>
                </a:solidFill>
              </a:rPr>
              <a:t>A </a:t>
            </a:r>
            <a:r>
              <a:rPr lang="en-US" sz="1800" dirty="0" err="1" smtClean="0">
                <a:solidFill>
                  <a:srgbClr val="000000"/>
                </a:solidFill>
              </a:rPr>
              <a:t>creat</a:t>
            </a:r>
            <a:r>
              <a:rPr lang="en-US" sz="1800" dirty="0" smtClean="0">
                <a:solidFill>
                  <a:srgbClr val="000000"/>
                </a:solidFill>
              </a:rPr>
              <a:t> or </a:t>
            </a:r>
            <a:r>
              <a:rPr lang="en-US" sz="1800" dirty="0" err="1" smtClean="0">
                <a:solidFill>
                  <a:srgbClr val="000000"/>
                </a:solidFill>
              </a:rPr>
              <a:t>mkdir</a:t>
            </a:r>
            <a:r>
              <a:rPr lang="en-US" sz="1800" dirty="0" smtClean="0">
                <a:solidFill>
                  <a:srgbClr val="000000"/>
                </a:solidFill>
              </a:rPr>
              <a:t> operation must scan the directory to ensure that creates are </a:t>
            </a:r>
            <a:r>
              <a:rPr lang="en-US" sz="1800" b="1" dirty="0" smtClean="0">
                <a:solidFill>
                  <a:srgbClr val="651222"/>
                </a:solidFill>
              </a:rPr>
              <a:t>exclusive</a:t>
            </a:r>
            <a:r>
              <a:rPr lang="en-US" sz="1800" dirty="0" smtClean="0">
                <a:solidFill>
                  <a:srgbClr val="000000"/>
                </a:solidFill>
              </a:rPr>
              <a:t>.</a:t>
            </a:r>
          </a:p>
        </p:txBody>
      </p:sp>
      <p:sp>
        <p:nvSpPr>
          <p:cNvPr id="181261" name="Text Box 60"/>
          <p:cNvSpPr txBox="1">
            <a:spLocks noChangeArrowheads="1"/>
          </p:cNvSpPr>
          <p:nvPr/>
        </p:nvSpPr>
        <p:spPr bwMode="auto">
          <a:xfrm>
            <a:off x="5105400" y="3115270"/>
            <a:ext cx="3505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dirty="0" smtClean="0">
                <a:solidFill>
                  <a:srgbClr val="000000"/>
                </a:solidFill>
              </a:rPr>
              <a:t>There can be no duplicate name entries: the name-to-</a:t>
            </a:r>
            <a:r>
              <a:rPr lang="en-US" sz="1800" dirty="0" err="1" smtClean="0">
                <a:solidFill>
                  <a:srgbClr val="000000"/>
                </a:solidFill>
              </a:rPr>
              <a:t>inode</a:t>
            </a:r>
            <a:r>
              <a:rPr lang="en-US" sz="1800" dirty="0" smtClean="0">
                <a:solidFill>
                  <a:srgbClr val="000000"/>
                </a:solidFill>
              </a:rPr>
              <a:t> mapping is a function.</a:t>
            </a:r>
          </a:p>
        </p:txBody>
      </p:sp>
      <p:sp>
        <p:nvSpPr>
          <p:cNvPr id="49" name="Text Box 60"/>
          <p:cNvSpPr txBox="1">
            <a:spLocks noChangeArrowheads="1"/>
          </p:cNvSpPr>
          <p:nvPr/>
        </p:nvSpPr>
        <p:spPr bwMode="auto">
          <a:xfrm>
            <a:off x="5105400" y="1418272"/>
            <a:ext cx="3810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dirty="0" smtClean="0">
                <a:solidFill>
                  <a:srgbClr val="000000"/>
                </a:solidFill>
              </a:rPr>
              <a:t>A directory contains a set of </a:t>
            </a:r>
            <a:r>
              <a:rPr lang="en-US" sz="1800" b="1" dirty="0" smtClean="0">
                <a:solidFill>
                  <a:srgbClr val="651222"/>
                </a:solidFill>
              </a:rPr>
              <a:t>entries</a:t>
            </a:r>
            <a:r>
              <a:rPr lang="en-US" sz="1800" dirty="0" smtClean="0">
                <a:solidFill>
                  <a:srgbClr val="000000"/>
                </a:solidFill>
              </a:rPr>
              <a:t>.  Each directory entry is a record mapping a symbolic name to an </a:t>
            </a:r>
            <a:r>
              <a:rPr lang="en-US" sz="1800" dirty="0" err="1" smtClean="0">
                <a:solidFill>
                  <a:srgbClr val="000000"/>
                </a:solidFill>
              </a:rPr>
              <a:t>inode</a:t>
            </a:r>
            <a:r>
              <a:rPr lang="en-US" sz="1800" dirty="0" smtClean="0">
                <a:solidFill>
                  <a:srgbClr val="000000"/>
                </a:solidFill>
              </a:rPr>
              <a:t> number.  The </a:t>
            </a:r>
            <a:r>
              <a:rPr lang="en-US" sz="1800" dirty="0" err="1" smtClean="0">
                <a:solidFill>
                  <a:srgbClr val="000000"/>
                </a:solidFill>
              </a:rPr>
              <a:t>inode</a:t>
            </a:r>
            <a:r>
              <a:rPr lang="en-US" sz="1800" dirty="0" smtClean="0">
                <a:solidFill>
                  <a:srgbClr val="000000"/>
                </a:solidFill>
              </a:rPr>
              <a:t> can be found on disk from its number.</a:t>
            </a:r>
          </a:p>
        </p:txBody>
      </p:sp>
    </p:spTree>
    <p:extLst>
      <p:ext uri="{BB962C8B-B14F-4D97-AF65-F5344CB8AC3E}">
        <p14:creationId xmlns:p14="http://schemas.microsoft.com/office/powerpoint/2010/main" val="152700182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 file naming: hard links</a:t>
            </a:r>
            <a:endParaRPr lang="en-US" dirty="0"/>
          </a:p>
        </p:txBody>
      </p:sp>
      <p:grpSp>
        <p:nvGrpSpPr>
          <p:cNvPr id="3" name="Group 3"/>
          <p:cNvGrpSpPr>
            <a:grpSpLocks/>
          </p:cNvGrpSpPr>
          <p:nvPr/>
        </p:nvGrpSpPr>
        <p:grpSpPr bwMode="auto">
          <a:xfrm>
            <a:off x="5781675" y="1295400"/>
            <a:ext cx="2676525" cy="2560638"/>
            <a:chOff x="3546" y="864"/>
            <a:chExt cx="1686" cy="1613"/>
          </a:xfrm>
        </p:grpSpPr>
        <p:grpSp>
          <p:nvGrpSpPr>
            <p:cNvPr id="4" name="Group 4"/>
            <p:cNvGrpSpPr>
              <a:grpSpLocks/>
            </p:cNvGrpSpPr>
            <p:nvPr/>
          </p:nvGrpSpPr>
          <p:grpSpPr bwMode="auto">
            <a:xfrm>
              <a:off x="3639" y="1037"/>
              <a:ext cx="415" cy="506"/>
              <a:chOff x="3550" y="1798"/>
              <a:chExt cx="415" cy="506"/>
            </a:xfrm>
          </p:grpSpPr>
          <p:grpSp>
            <p:nvGrpSpPr>
              <p:cNvPr id="33" name="Group 5"/>
              <p:cNvGrpSpPr>
                <a:grpSpLocks/>
              </p:cNvGrpSpPr>
              <p:nvPr/>
            </p:nvGrpSpPr>
            <p:grpSpPr bwMode="auto">
              <a:xfrm>
                <a:off x="3552" y="1805"/>
                <a:ext cx="384" cy="499"/>
                <a:chOff x="1296" y="1680"/>
                <a:chExt cx="144" cy="384"/>
              </a:xfrm>
            </p:grpSpPr>
            <p:sp>
              <p:nvSpPr>
                <p:cNvPr id="37" name="Rectangle 6"/>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38" name="Line 7"/>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sp>
              <p:nvSpPr>
                <p:cNvPr id="39" name="Line 8"/>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grpSp>
          <p:sp>
            <p:nvSpPr>
              <p:cNvPr id="34" name="Text Box 9"/>
              <p:cNvSpPr txBox="1">
                <a:spLocks noChangeArrowheads="1"/>
              </p:cNvSpPr>
              <p:nvPr/>
            </p:nvSpPr>
            <p:spPr bwMode="auto">
              <a:xfrm>
                <a:off x="3658" y="179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smtClean="0">
                    <a:solidFill>
                      <a:srgbClr val="000000"/>
                    </a:solidFill>
                    <a:latin typeface="Times New Roman" charset="0"/>
                  </a:rPr>
                  <a:t>0</a:t>
                </a:r>
              </a:p>
            </p:txBody>
          </p:sp>
          <p:sp>
            <p:nvSpPr>
              <p:cNvPr id="35" name="Text Box 10"/>
              <p:cNvSpPr txBox="1">
                <a:spLocks noChangeArrowheads="1"/>
              </p:cNvSpPr>
              <p:nvPr/>
            </p:nvSpPr>
            <p:spPr bwMode="auto">
              <a:xfrm>
                <a:off x="3552" y="1971"/>
                <a:ext cx="4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smtClean="0">
                    <a:solidFill>
                      <a:srgbClr val="000000"/>
                    </a:solidFill>
                    <a:latin typeface="Times New Roman" charset="0"/>
                  </a:rPr>
                  <a:t>rain: 32</a:t>
                </a:r>
              </a:p>
            </p:txBody>
          </p:sp>
          <p:sp>
            <p:nvSpPr>
              <p:cNvPr id="36" name="Text Box 11"/>
              <p:cNvSpPr txBox="1">
                <a:spLocks noChangeArrowheads="1"/>
              </p:cNvSpPr>
              <p:nvPr/>
            </p:nvSpPr>
            <p:spPr bwMode="auto">
              <a:xfrm>
                <a:off x="3550" y="213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smtClean="0">
                    <a:solidFill>
                      <a:srgbClr val="000000"/>
                    </a:solidFill>
                    <a:latin typeface="Times New Roman" charset="0"/>
                  </a:rPr>
                  <a:t>hail: 48</a:t>
                </a:r>
              </a:p>
            </p:txBody>
          </p:sp>
        </p:grpSp>
        <p:grpSp>
          <p:nvGrpSpPr>
            <p:cNvPr id="5" name="Group 12"/>
            <p:cNvGrpSpPr>
              <a:grpSpLocks/>
            </p:cNvGrpSpPr>
            <p:nvPr/>
          </p:nvGrpSpPr>
          <p:grpSpPr bwMode="auto">
            <a:xfrm>
              <a:off x="4774" y="1037"/>
              <a:ext cx="455" cy="499"/>
              <a:chOff x="4239" y="1632"/>
              <a:chExt cx="455" cy="499"/>
            </a:xfrm>
          </p:grpSpPr>
          <p:grpSp>
            <p:nvGrpSpPr>
              <p:cNvPr id="26" name="Group 13"/>
              <p:cNvGrpSpPr>
                <a:grpSpLocks/>
              </p:cNvGrpSpPr>
              <p:nvPr/>
            </p:nvGrpSpPr>
            <p:grpSpPr bwMode="auto">
              <a:xfrm>
                <a:off x="4277" y="1632"/>
                <a:ext cx="384" cy="499"/>
                <a:chOff x="1296" y="1680"/>
                <a:chExt cx="144" cy="384"/>
              </a:xfrm>
            </p:grpSpPr>
            <p:sp>
              <p:nvSpPr>
                <p:cNvPr id="30" name="Rectangle 14"/>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31" name="Line 15"/>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sp>
              <p:nvSpPr>
                <p:cNvPr id="32" name="Line 16"/>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grpSp>
          <p:sp>
            <p:nvSpPr>
              <p:cNvPr id="27" name="Text Box 17"/>
              <p:cNvSpPr txBox="1">
                <a:spLocks noChangeArrowheads="1"/>
              </p:cNvSpPr>
              <p:nvPr/>
            </p:nvSpPr>
            <p:spPr bwMode="auto">
              <a:xfrm>
                <a:off x="4383" y="178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smtClean="0">
                    <a:solidFill>
                      <a:srgbClr val="000000"/>
                    </a:solidFill>
                    <a:latin typeface="Times New Roman" charset="0"/>
                  </a:rPr>
                  <a:t>0</a:t>
                </a:r>
              </a:p>
            </p:txBody>
          </p:sp>
          <p:sp>
            <p:nvSpPr>
              <p:cNvPr id="28" name="Text Box 18"/>
              <p:cNvSpPr txBox="1">
                <a:spLocks noChangeArrowheads="1"/>
              </p:cNvSpPr>
              <p:nvPr/>
            </p:nvSpPr>
            <p:spPr bwMode="auto">
              <a:xfrm>
                <a:off x="4239" y="1638"/>
                <a:ext cx="4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smtClean="0">
                    <a:solidFill>
                      <a:srgbClr val="000000"/>
                    </a:solidFill>
                    <a:latin typeface="Times New Roman" charset="0"/>
                  </a:rPr>
                  <a:t>wind: 18</a:t>
                </a:r>
              </a:p>
            </p:txBody>
          </p:sp>
          <p:sp>
            <p:nvSpPr>
              <p:cNvPr id="29" name="Text Box 19"/>
              <p:cNvSpPr txBox="1">
                <a:spLocks noChangeArrowheads="1"/>
              </p:cNvSpPr>
              <p:nvPr/>
            </p:nvSpPr>
            <p:spPr bwMode="auto">
              <a:xfrm>
                <a:off x="4239" y="1945"/>
                <a:ext cx="4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smtClean="0">
                    <a:solidFill>
                      <a:srgbClr val="000000"/>
                    </a:solidFill>
                    <a:latin typeface="Times New Roman" charset="0"/>
                  </a:rPr>
                  <a:t>sleet: 48</a:t>
                </a:r>
              </a:p>
            </p:txBody>
          </p:sp>
        </p:grpSp>
        <p:cxnSp>
          <p:nvCxnSpPr>
            <p:cNvPr id="6" name="AutoShape 20"/>
            <p:cNvCxnSpPr>
              <a:cxnSpLocks noChangeShapeType="1"/>
              <a:stCxn id="36" idx="3"/>
              <a:endCxn id="23" idx="0"/>
            </p:cNvCxnSpPr>
            <p:nvPr/>
          </p:nvCxnSpPr>
          <p:spPr bwMode="auto">
            <a:xfrm>
              <a:off x="4047" y="1457"/>
              <a:ext cx="367" cy="461"/>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7" name="Group 21"/>
            <p:cNvGrpSpPr>
              <a:grpSpLocks/>
            </p:cNvGrpSpPr>
            <p:nvPr/>
          </p:nvGrpSpPr>
          <p:grpSpPr bwMode="auto">
            <a:xfrm>
              <a:off x="4342" y="1853"/>
              <a:ext cx="480" cy="528"/>
              <a:chOff x="384" y="3216"/>
              <a:chExt cx="480" cy="528"/>
            </a:xfrm>
          </p:grpSpPr>
          <p:grpSp>
            <p:nvGrpSpPr>
              <p:cNvPr id="13" name="Group 22"/>
              <p:cNvGrpSpPr>
                <a:grpSpLocks/>
              </p:cNvGrpSpPr>
              <p:nvPr/>
            </p:nvGrpSpPr>
            <p:grpSpPr bwMode="auto">
              <a:xfrm>
                <a:off x="384" y="3286"/>
                <a:ext cx="144" cy="384"/>
                <a:chOff x="1296" y="1680"/>
                <a:chExt cx="144" cy="384"/>
              </a:xfrm>
            </p:grpSpPr>
            <p:sp>
              <p:nvSpPr>
                <p:cNvPr id="23" name="Rectangle 23"/>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24" name="Line 24"/>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sp>
              <p:nvSpPr>
                <p:cNvPr id="25" name="Line 25"/>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grpSp>
          <p:sp>
            <p:nvSpPr>
              <p:cNvPr id="14" name="Oval 26"/>
              <p:cNvSpPr>
                <a:spLocks noChangeArrowheads="1"/>
              </p:cNvSpPr>
              <p:nvPr/>
            </p:nvSpPr>
            <p:spPr bwMode="auto">
              <a:xfrm>
                <a:off x="432" y="3334"/>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5" name="Oval 27"/>
              <p:cNvSpPr>
                <a:spLocks noChangeArrowheads="1"/>
              </p:cNvSpPr>
              <p:nvPr/>
            </p:nvSpPr>
            <p:spPr bwMode="auto">
              <a:xfrm>
                <a:off x="432" y="3446"/>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6" name="Oval 28"/>
              <p:cNvSpPr>
                <a:spLocks noChangeArrowheads="1"/>
              </p:cNvSpPr>
              <p:nvPr/>
            </p:nvSpPr>
            <p:spPr bwMode="auto">
              <a:xfrm>
                <a:off x="432" y="3574"/>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7" name="Rectangle 29"/>
              <p:cNvSpPr>
                <a:spLocks noChangeArrowheads="1"/>
              </p:cNvSpPr>
              <p:nvPr/>
            </p:nvSpPr>
            <p:spPr bwMode="auto">
              <a:xfrm>
                <a:off x="720" y="3216"/>
                <a:ext cx="144" cy="122"/>
              </a:xfrm>
              <a:prstGeom prst="rect">
                <a:avLst/>
              </a:prstGeom>
              <a:solidFill>
                <a:srgbClr val="FFFFFF"/>
              </a:solidFill>
              <a:ln w="15875">
                <a:solidFill>
                  <a:srgbClr val="80008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 name="Rectangle 30"/>
              <p:cNvSpPr>
                <a:spLocks noChangeArrowheads="1"/>
              </p:cNvSpPr>
              <p:nvPr/>
            </p:nvSpPr>
            <p:spPr bwMode="auto">
              <a:xfrm>
                <a:off x="720" y="3408"/>
                <a:ext cx="144" cy="122"/>
              </a:xfrm>
              <a:prstGeom prst="rect">
                <a:avLst/>
              </a:prstGeom>
              <a:solidFill>
                <a:srgbClr val="FFFFFF"/>
              </a:solidFill>
              <a:ln w="15875">
                <a:solidFill>
                  <a:srgbClr val="6666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9" name="Rectangle 31"/>
              <p:cNvSpPr>
                <a:spLocks noChangeArrowheads="1"/>
              </p:cNvSpPr>
              <p:nvPr/>
            </p:nvSpPr>
            <p:spPr bwMode="auto">
              <a:xfrm>
                <a:off x="720" y="3622"/>
                <a:ext cx="144" cy="122"/>
              </a:xfrm>
              <a:prstGeom prst="rect">
                <a:avLst/>
              </a:prstGeom>
              <a:solidFill>
                <a:srgbClr val="FFFFFF"/>
              </a:solidFill>
              <a:ln w="15875">
                <a:solidFill>
                  <a:srgbClr val="990033"/>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cxnSp>
            <p:nvCxnSpPr>
              <p:cNvPr id="20" name="AutoShape 32"/>
              <p:cNvCxnSpPr>
                <a:cxnSpLocks noChangeShapeType="1"/>
                <a:stCxn id="14" idx="6"/>
                <a:endCxn id="17" idx="1"/>
              </p:cNvCxnSpPr>
              <p:nvPr/>
            </p:nvCxnSpPr>
            <p:spPr bwMode="auto">
              <a:xfrm flipV="1">
                <a:off x="485" y="3277"/>
                <a:ext cx="230" cy="8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1" name="AutoShape 33"/>
              <p:cNvCxnSpPr>
                <a:cxnSpLocks noChangeShapeType="1"/>
                <a:stCxn id="15" idx="6"/>
                <a:endCxn id="18" idx="1"/>
              </p:cNvCxnSpPr>
              <p:nvPr/>
            </p:nvCxnSpPr>
            <p:spPr bwMode="auto">
              <a:xfrm flipV="1">
                <a:off x="485" y="3469"/>
                <a:ext cx="230" cy="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2" name="AutoShape 34"/>
              <p:cNvCxnSpPr>
                <a:cxnSpLocks noChangeShapeType="1"/>
                <a:stCxn id="16" idx="6"/>
                <a:endCxn id="19" idx="1"/>
              </p:cNvCxnSpPr>
              <p:nvPr/>
            </p:nvCxnSpPr>
            <p:spPr bwMode="auto">
              <a:xfrm>
                <a:off x="485" y="3598"/>
                <a:ext cx="230" cy="8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8" name="Text Box 35"/>
            <p:cNvSpPr txBox="1">
              <a:spLocks noChangeArrowheads="1"/>
            </p:cNvSpPr>
            <p:nvPr/>
          </p:nvSpPr>
          <p:spPr bwMode="auto">
            <a:xfrm>
              <a:off x="4198" y="2304"/>
              <a:ext cx="4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200" smtClean="0">
                  <a:solidFill>
                    <a:srgbClr val="000000"/>
                  </a:solidFill>
                  <a:latin typeface="Times New Roman" charset="0"/>
                </a:rPr>
                <a:t>inode 48</a:t>
              </a:r>
              <a:endParaRPr lang="en-US" sz="1400" smtClean="0">
                <a:solidFill>
                  <a:srgbClr val="000000"/>
                </a:solidFill>
                <a:latin typeface="Times New Roman" charset="0"/>
              </a:endParaRPr>
            </a:p>
          </p:txBody>
        </p:sp>
        <p:cxnSp>
          <p:nvCxnSpPr>
            <p:cNvPr id="9" name="AutoShape 36"/>
            <p:cNvCxnSpPr>
              <a:cxnSpLocks noChangeShapeType="1"/>
              <a:stCxn id="29" idx="1"/>
              <a:endCxn id="23" idx="0"/>
            </p:cNvCxnSpPr>
            <p:nvPr/>
          </p:nvCxnSpPr>
          <p:spPr bwMode="auto">
            <a:xfrm rot="10800000" flipV="1">
              <a:off x="4414" y="1437"/>
              <a:ext cx="360" cy="481"/>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10" name="Text Box 37"/>
            <p:cNvSpPr txBox="1">
              <a:spLocks noChangeArrowheads="1"/>
            </p:cNvSpPr>
            <p:nvPr/>
          </p:nvSpPr>
          <p:spPr bwMode="auto">
            <a:xfrm>
              <a:off x="3655" y="1920"/>
              <a:ext cx="66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600" smtClean="0">
                  <a:solidFill>
                    <a:srgbClr val="990033"/>
                  </a:solidFill>
                  <a:latin typeface="Times New Roman" charset="0"/>
                </a:rPr>
                <a:t>inode link </a:t>
              </a:r>
            </a:p>
            <a:p>
              <a:pPr defTabSz="914400"/>
              <a:r>
                <a:rPr lang="en-US" sz="1600" smtClean="0">
                  <a:solidFill>
                    <a:srgbClr val="990033"/>
                  </a:solidFill>
                  <a:latin typeface="Times New Roman" charset="0"/>
                </a:rPr>
                <a:t>count = 2</a:t>
              </a:r>
              <a:endParaRPr lang="en-US" smtClean="0">
                <a:solidFill>
                  <a:srgbClr val="000000"/>
                </a:solidFill>
                <a:latin typeface="Times New Roman" charset="0"/>
              </a:endParaRPr>
            </a:p>
          </p:txBody>
        </p:sp>
        <p:sp>
          <p:nvSpPr>
            <p:cNvPr id="11" name="Text Box 38"/>
            <p:cNvSpPr txBox="1">
              <a:spLocks noChangeArrowheads="1"/>
            </p:cNvSpPr>
            <p:nvPr/>
          </p:nvSpPr>
          <p:spPr bwMode="auto">
            <a:xfrm>
              <a:off x="3546" y="864"/>
              <a:ext cx="5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200" smtClean="0">
                  <a:solidFill>
                    <a:srgbClr val="000000"/>
                  </a:solidFill>
                  <a:latin typeface="Times New Roman" charset="0"/>
                </a:rPr>
                <a:t>directory A</a:t>
              </a:r>
              <a:endParaRPr lang="en-US" sz="1400" smtClean="0">
                <a:solidFill>
                  <a:srgbClr val="000000"/>
                </a:solidFill>
                <a:latin typeface="Times New Roman" charset="0"/>
              </a:endParaRPr>
            </a:p>
          </p:txBody>
        </p:sp>
        <p:sp>
          <p:nvSpPr>
            <p:cNvPr id="12" name="Text Box 39"/>
            <p:cNvSpPr txBox="1">
              <a:spLocks noChangeArrowheads="1"/>
            </p:cNvSpPr>
            <p:nvPr/>
          </p:nvSpPr>
          <p:spPr bwMode="auto">
            <a:xfrm>
              <a:off x="4680" y="864"/>
              <a:ext cx="5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200" smtClean="0">
                  <a:solidFill>
                    <a:srgbClr val="000000"/>
                  </a:solidFill>
                  <a:latin typeface="Times New Roman" charset="0"/>
                </a:rPr>
                <a:t>directory B</a:t>
              </a:r>
              <a:endParaRPr lang="en-US" sz="1400" smtClean="0">
                <a:solidFill>
                  <a:srgbClr val="000000"/>
                </a:solidFill>
                <a:latin typeface="Times New Roman" charset="0"/>
              </a:endParaRPr>
            </a:p>
          </p:txBody>
        </p:sp>
      </p:grpSp>
      <p:sp>
        <p:nvSpPr>
          <p:cNvPr id="40" name="Rectangle 43"/>
          <p:cNvSpPr>
            <a:spLocks noChangeArrowheads="1"/>
          </p:cNvSpPr>
          <p:nvPr/>
        </p:nvSpPr>
        <p:spPr bwMode="auto">
          <a:xfrm>
            <a:off x="457200" y="1581150"/>
            <a:ext cx="4827588"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p>
            <a:pPr defTabSz="914400" eaLnBrk="0" hangingPunct="0">
              <a:spcBef>
                <a:spcPct val="35000"/>
              </a:spcBef>
            </a:pPr>
            <a:r>
              <a:rPr lang="en-US" sz="2000" dirty="0" smtClean="0">
                <a:solidFill>
                  <a:srgbClr val="000000"/>
                </a:solidFill>
              </a:rPr>
              <a:t>A Unix file may have multiple names.</a:t>
            </a:r>
          </a:p>
          <a:p>
            <a:pPr defTabSz="914400">
              <a:spcBef>
                <a:spcPct val="35000"/>
              </a:spcBef>
            </a:pPr>
            <a:r>
              <a:rPr lang="en-US" sz="2000" dirty="0" smtClean="0">
                <a:solidFill>
                  <a:srgbClr val="000000"/>
                </a:solidFill>
              </a:rPr>
              <a:t>Each directory entry naming the file is called a </a:t>
            </a:r>
            <a:r>
              <a:rPr lang="en-US" sz="2000" b="1" dirty="0" smtClean="0">
                <a:solidFill>
                  <a:srgbClr val="651222"/>
                </a:solidFill>
              </a:rPr>
              <a:t>hard link</a:t>
            </a:r>
            <a:r>
              <a:rPr lang="en-US" sz="2000" dirty="0" smtClean="0">
                <a:solidFill>
                  <a:srgbClr val="000000"/>
                </a:solidFill>
              </a:rPr>
              <a:t>.</a:t>
            </a:r>
          </a:p>
          <a:p>
            <a:pPr defTabSz="914400">
              <a:spcBef>
                <a:spcPct val="35000"/>
              </a:spcBef>
            </a:pPr>
            <a:r>
              <a:rPr lang="en-US" sz="2000" dirty="0" smtClean="0">
                <a:solidFill>
                  <a:srgbClr val="000000"/>
                </a:solidFill>
              </a:rPr>
              <a:t>Each </a:t>
            </a:r>
            <a:r>
              <a:rPr lang="en-US" sz="2000" dirty="0" err="1" smtClean="0">
                <a:solidFill>
                  <a:srgbClr val="000000"/>
                </a:solidFill>
              </a:rPr>
              <a:t>inode</a:t>
            </a:r>
            <a:r>
              <a:rPr lang="en-US" sz="2000" dirty="0" smtClean="0">
                <a:solidFill>
                  <a:srgbClr val="000000"/>
                </a:solidFill>
              </a:rPr>
              <a:t> contains a </a:t>
            </a:r>
            <a:r>
              <a:rPr lang="en-US" sz="2000" b="1" dirty="0" smtClean="0">
                <a:solidFill>
                  <a:srgbClr val="651222"/>
                </a:solidFill>
              </a:rPr>
              <a:t>reference count</a:t>
            </a:r>
            <a:r>
              <a:rPr lang="en-US" sz="2000" dirty="0" smtClean="0">
                <a:solidFill>
                  <a:srgbClr val="000000"/>
                </a:solidFill>
              </a:rPr>
              <a:t> showing how many hard links name it.</a:t>
            </a:r>
          </a:p>
          <a:p>
            <a:pPr defTabSz="914400" eaLnBrk="0" hangingPunct="0">
              <a:spcBef>
                <a:spcPct val="35000"/>
              </a:spcBef>
            </a:pPr>
            <a:endParaRPr lang="en-US" sz="2000" dirty="0" smtClean="0">
              <a:solidFill>
                <a:srgbClr val="000000"/>
              </a:solidFill>
            </a:endParaRPr>
          </a:p>
        </p:txBody>
      </p:sp>
      <p:sp>
        <p:nvSpPr>
          <p:cNvPr id="41" name="Text Box 44"/>
          <p:cNvSpPr txBox="1">
            <a:spLocks noChangeArrowheads="1"/>
          </p:cNvSpPr>
          <p:nvPr/>
        </p:nvSpPr>
        <p:spPr bwMode="auto">
          <a:xfrm>
            <a:off x="323850" y="6262688"/>
            <a:ext cx="546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smtClean="0">
                <a:solidFill>
                  <a:srgbClr val="000000"/>
                </a:solidFill>
              </a:rPr>
              <a:t>Illustrates: garbage collection by reference counting.</a:t>
            </a:r>
          </a:p>
        </p:txBody>
      </p:sp>
      <p:sp>
        <p:nvSpPr>
          <p:cNvPr id="42" name="Rectangle 45"/>
          <p:cNvSpPr>
            <a:spLocks noChangeArrowheads="1"/>
          </p:cNvSpPr>
          <p:nvPr/>
        </p:nvSpPr>
        <p:spPr bwMode="auto">
          <a:xfrm>
            <a:off x="304800" y="4219575"/>
            <a:ext cx="457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defTabSz="914400"/>
            <a:r>
              <a:rPr lang="en-US" sz="1800" i="1" u="sng" dirty="0" smtClean="0">
                <a:solidFill>
                  <a:srgbClr val="000000"/>
                </a:solidFill>
              </a:rPr>
              <a:t>link</a:t>
            </a:r>
            <a:r>
              <a:rPr lang="en-US" sz="1800" u="sng" dirty="0" smtClean="0">
                <a:solidFill>
                  <a:srgbClr val="000000"/>
                </a:solidFill>
              </a:rPr>
              <a:t> system call</a:t>
            </a:r>
            <a:endParaRPr lang="en-US" sz="1800" dirty="0" smtClean="0">
              <a:solidFill>
                <a:srgbClr val="000000"/>
              </a:solidFill>
            </a:endParaRPr>
          </a:p>
          <a:p>
            <a:pPr defTabSz="914400"/>
            <a:r>
              <a:rPr lang="en-US" sz="1800" i="1" dirty="0" smtClean="0">
                <a:solidFill>
                  <a:srgbClr val="000000"/>
                </a:solidFill>
              </a:rPr>
              <a:t>link (existing name, new name)</a:t>
            </a:r>
          </a:p>
          <a:p>
            <a:pPr defTabSz="914400"/>
            <a:r>
              <a:rPr lang="en-US" sz="1800" dirty="0" smtClean="0">
                <a:solidFill>
                  <a:srgbClr val="000000"/>
                </a:solidFill>
              </a:rPr>
              <a:t>create a new name for an existing file</a:t>
            </a:r>
          </a:p>
          <a:p>
            <a:pPr defTabSz="914400"/>
            <a:r>
              <a:rPr lang="en-US" sz="1800" dirty="0" smtClean="0">
                <a:solidFill>
                  <a:srgbClr val="000000"/>
                </a:solidFill>
              </a:rPr>
              <a:t>increment </a:t>
            </a:r>
            <a:r>
              <a:rPr lang="en-US" sz="1800" dirty="0" err="1" smtClean="0">
                <a:solidFill>
                  <a:srgbClr val="000000"/>
                </a:solidFill>
              </a:rPr>
              <a:t>inode</a:t>
            </a:r>
            <a:r>
              <a:rPr lang="en-US" sz="1800" dirty="0" smtClean="0">
                <a:solidFill>
                  <a:srgbClr val="000000"/>
                </a:solidFill>
              </a:rPr>
              <a:t> link count</a:t>
            </a:r>
          </a:p>
        </p:txBody>
      </p:sp>
      <p:sp>
        <p:nvSpPr>
          <p:cNvPr id="43" name="Rectangle 46"/>
          <p:cNvSpPr>
            <a:spLocks noChangeArrowheads="1"/>
          </p:cNvSpPr>
          <p:nvPr/>
        </p:nvSpPr>
        <p:spPr bwMode="auto">
          <a:xfrm>
            <a:off x="4419600" y="4203700"/>
            <a:ext cx="4572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defTabSz="914400"/>
            <a:r>
              <a:rPr lang="en-US" sz="1800" i="1" u="sng" smtClean="0">
                <a:solidFill>
                  <a:srgbClr val="000000"/>
                </a:solidFill>
              </a:rPr>
              <a:t>unlink</a:t>
            </a:r>
            <a:r>
              <a:rPr lang="en-US" sz="1800" u="sng" smtClean="0">
                <a:solidFill>
                  <a:srgbClr val="000000"/>
                </a:solidFill>
              </a:rPr>
              <a:t> system call (</a:t>
            </a:r>
            <a:r>
              <a:rPr lang="ja-JP" altLang="en-US" sz="1800" u="sng" smtClean="0">
                <a:solidFill>
                  <a:srgbClr val="000000"/>
                </a:solidFill>
              </a:rPr>
              <a:t>“</a:t>
            </a:r>
            <a:r>
              <a:rPr lang="en-US" altLang="ja-JP" sz="1800" u="sng" smtClean="0">
                <a:solidFill>
                  <a:srgbClr val="000000"/>
                </a:solidFill>
              </a:rPr>
              <a:t>remove</a:t>
            </a:r>
            <a:r>
              <a:rPr lang="ja-JP" altLang="en-US" sz="1800" u="sng" smtClean="0">
                <a:solidFill>
                  <a:srgbClr val="000000"/>
                </a:solidFill>
              </a:rPr>
              <a:t>”</a:t>
            </a:r>
            <a:r>
              <a:rPr lang="en-US" altLang="ja-JP" sz="1800" u="sng" smtClean="0">
                <a:solidFill>
                  <a:srgbClr val="000000"/>
                </a:solidFill>
              </a:rPr>
              <a:t>)</a:t>
            </a:r>
          </a:p>
          <a:p>
            <a:pPr defTabSz="914400"/>
            <a:r>
              <a:rPr lang="en-US" sz="1800" i="1" smtClean="0">
                <a:solidFill>
                  <a:srgbClr val="000000"/>
                </a:solidFill>
              </a:rPr>
              <a:t>unlink(name)</a:t>
            </a:r>
          </a:p>
          <a:p>
            <a:pPr defTabSz="914400"/>
            <a:r>
              <a:rPr lang="en-US" sz="1800" smtClean="0">
                <a:solidFill>
                  <a:srgbClr val="000000"/>
                </a:solidFill>
              </a:rPr>
              <a:t>destroy directory entry</a:t>
            </a:r>
          </a:p>
          <a:p>
            <a:pPr defTabSz="914400"/>
            <a:r>
              <a:rPr lang="en-US" sz="1800" smtClean="0">
                <a:solidFill>
                  <a:srgbClr val="000000"/>
                </a:solidFill>
              </a:rPr>
              <a:t>decrement inode link count</a:t>
            </a:r>
          </a:p>
          <a:p>
            <a:pPr defTabSz="914400"/>
            <a:r>
              <a:rPr lang="en-US" sz="1800" smtClean="0">
                <a:solidFill>
                  <a:srgbClr val="000000"/>
                </a:solidFill>
              </a:rPr>
              <a:t>if count == 0 and file is not in active use</a:t>
            </a:r>
          </a:p>
          <a:p>
            <a:pPr defTabSz="914400"/>
            <a:r>
              <a:rPr lang="en-US" sz="1800" smtClean="0">
                <a:solidFill>
                  <a:srgbClr val="000000"/>
                </a:solidFill>
              </a:rPr>
              <a:t>free blocks (recursively) and on-disk inode</a:t>
            </a:r>
          </a:p>
        </p:txBody>
      </p:sp>
    </p:spTree>
    <p:extLst>
      <p:ext uri="{BB962C8B-B14F-4D97-AF65-F5344CB8AC3E}">
        <p14:creationId xmlns:p14="http://schemas.microsoft.com/office/powerpoint/2010/main" val="36051587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 file naming: soft links</a:t>
            </a:r>
            <a:endParaRPr lang="en-US" dirty="0"/>
          </a:p>
        </p:txBody>
      </p:sp>
      <p:grpSp>
        <p:nvGrpSpPr>
          <p:cNvPr id="3" name="Group 4"/>
          <p:cNvGrpSpPr>
            <a:grpSpLocks/>
          </p:cNvGrpSpPr>
          <p:nvPr/>
        </p:nvGrpSpPr>
        <p:grpSpPr bwMode="auto">
          <a:xfrm>
            <a:off x="609600" y="2962275"/>
            <a:ext cx="4648200" cy="2560638"/>
            <a:chOff x="2304" y="1866"/>
            <a:chExt cx="2928" cy="1613"/>
          </a:xfrm>
        </p:grpSpPr>
        <p:grpSp>
          <p:nvGrpSpPr>
            <p:cNvPr id="4" name="Group 5"/>
            <p:cNvGrpSpPr>
              <a:grpSpLocks/>
            </p:cNvGrpSpPr>
            <p:nvPr/>
          </p:nvGrpSpPr>
          <p:grpSpPr bwMode="auto">
            <a:xfrm>
              <a:off x="2397" y="2039"/>
              <a:ext cx="415" cy="506"/>
              <a:chOff x="3550" y="1798"/>
              <a:chExt cx="415" cy="506"/>
            </a:xfrm>
          </p:grpSpPr>
          <p:grpSp>
            <p:nvGrpSpPr>
              <p:cNvPr id="41" name="Group 6"/>
              <p:cNvGrpSpPr>
                <a:grpSpLocks/>
              </p:cNvGrpSpPr>
              <p:nvPr/>
            </p:nvGrpSpPr>
            <p:grpSpPr bwMode="auto">
              <a:xfrm>
                <a:off x="3552" y="1805"/>
                <a:ext cx="384" cy="499"/>
                <a:chOff x="1296" y="1680"/>
                <a:chExt cx="144" cy="384"/>
              </a:xfrm>
            </p:grpSpPr>
            <p:sp>
              <p:nvSpPr>
                <p:cNvPr id="45" name="Rectangle 7"/>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46" name="Line 8"/>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sp>
              <p:nvSpPr>
                <p:cNvPr id="47" name="Line 9"/>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grpSp>
          <p:sp>
            <p:nvSpPr>
              <p:cNvPr id="42" name="Text Box 10"/>
              <p:cNvSpPr txBox="1">
                <a:spLocks noChangeArrowheads="1"/>
              </p:cNvSpPr>
              <p:nvPr/>
            </p:nvSpPr>
            <p:spPr bwMode="auto">
              <a:xfrm>
                <a:off x="3658" y="179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smtClean="0">
                    <a:solidFill>
                      <a:srgbClr val="000000"/>
                    </a:solidFill>
                    <a:latin typeface="Times New Roman" charset="0"/>
                  </a:rPr>
                  <a:t>0</a:t>
                </a:r>
              </a:p>
            </p:txBody>
          </p:sp>
          <p:sp>
            <p:nvSpPr>
              <p:cNvPr id="43" name="Text Box 11"/>
              <p:cNvSpPr txBox="1">
                <a:spLocks noChangeArrowheads="1"/>
              </p:cNvSpPr>
              <p:nvPr/>
            </p:nvSpPr>
            <p:spPr bwMode="auto">
              <a:xfrm>
                <a:off x="3552" y="1971"/>
                <a:ext cx="4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smtClean="0">
                    <a:solidFill>
                      <a:srgbClr val="000000"/>
                    </a:solidFill>
                    <a:latin typeface="Times New Roman" charset="0"/>
                  </a:rPr>
                  <a:t>rain: 32</a:t>
                </a:r>
              </a:p>
            </p:txBody>
          </p:sp>
          <p:sp>
            <p:nvSpPr>
              <p:cNvPr id="44" name="Text Box 12"/>
              <p:cNvSpPr txBox="1">
                <a:spLocks noChangeArrowheads="1"/>
              </p:cNvSpPr>
              <p:nvPr/>
            </p:nvSpPr>
            <p:spPr bwMode="auto">
              <a:xfrm>
                <a:off x="3550" y="213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smtClean="0">
                    <a:solidFill>
                      <a:srgbClr val="000000"/>
                    </a:solidFill>
                    <a:latin typeface="Times New Roman" charset="0"/>
                  </a:rPr>
                  <a:t>hail: 48</a:t>
                </a:r>
              </a:p>
            </p:txBody>
          </p:sp>
        </p:grpSp>
        <p:cxnSp>
          <p:nvCxnSpPr>
            <p:cNvPr id="5" name="AutoShape 13"/>
            <p:cNvCxnSpPr>
              <a:cxnSpLocks noChangeShapeType="1"/>
              <a:stCxn id="44" idx="3"/>
              <a:endCxn id="38" idx="0"/>
            </p:cNvCxnSpPr>
            <p:nvPr/>
          </p:nvCxnSpPr>
          <p:spPr bwMode="auto">
            <a:xfrm>
              <a:off x="2805" y="2459"/>
              <a:ext cx="367" cy="461"/>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6" name="Group 14"/>
            <p:cNvGrpSpPr>
              <a:grpSpLocks/>
            </p:cNvGrpSpPr>
            <p:nvPr/>
          </p:nvGrpSpPr>
          <p:grpSpPr bwMode="auto">
            <a:xfrm>
              <a:off x="3100" y="2855"/>
              <a:ext cx="480" cy="528"/>
              <a:chOff x="384" y="3216"/>
              <a:chExt cx="480" cy="528"/>
            </a:xfrm>
          </p:grpSpPr>
          <p:grpSp>
            <p:nvGrpSpPr>
              <p:cNvPr id="28" name="Group 15"/>
              <p:cNvGrpSpPr>
                <a:grpSpLocks/>
              </p:cNvGrpSpPr>
              <p:nvPr/>
            </p:nvGrpSpPr>
            <p:grpSpPr bwMode="auto">
              <a:xfrm>
                <a:off x="384" y="3286"/>
                <a:ext cx="144" cy="384"/>
                <a:chOff x="1296" y="1680"/>
                <a:chExt cx="144" cy="384"/>
              </a:xfrm>
            </p:grpSpPr>
            <p:sp>
              <p:nvSpPr>
                <p:cNvPr id="38" name="Rectangle 16"/>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39" name="Line 17"/>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sp>
              <p:nvSpPr>
                <p:cNvPr id="40" name="Line 18"/>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grpSp>
          <p:sp>
            <p:nvSpPr>
              <p:cNvPr id="29" name="Oval 19"/>
              <p:cNvSpPr>
                <a:spLocks noChangeArrowheads="1"/>
              </p:cNvSpPr>
              <p:nvPr/>
            </p:nvSpPr>
            <p:spPr bwMode="auto">
              <a:xfrm>
                <a:off x="432" y="3334"/>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30" name="Oval 20"/>
              <p:cNvSpPr>
                <a:spLocks noChangeArrowheads="1"/>
              </p:cNvSpPr>
              <p:nvPr/>
            </p:nvSpPr>
            <p:spPr bwMode="auto">
              <a:xfrm>
                <a:off x="432" y="3446"/>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31" name="Oval 21"/>
              <p:cNvSpPr>
                <a:spLocks noChangeArrowheads="1"/>
              </p:cNvSpPr>
              <p:nvPr/>
            </p:nvSpPr>
            <p:spPr bwMode="auto">
              <a:xfrm>
                <a:off x="432" y="3574"/>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32" name="Rectangle 22"/>
              <p:cNvSpPr>
                <a:spLocks noChangeArrowheads="1"/>
              </p:cNvSpPr>
              <p:nvPr/>
            </p:nvSpPr>
            <p:spPr bwMode="auto">
              <a:xfrm>
                <a:off x="720" y="3216"/>
                <a:ext cx="144" cy="122"/>
              </a:xfrm>
              <a:prstGeom prst="rect">
                <a:avLst/>
              </a:prstGeom>
              <a:solidFill>
                <a:srgbClr val="FFFFFF"/>
              </a:solidFill>
              <a:ln w="15875">
                <a:solidFill>
                  <a:srgbClr val="80008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33" name="Rectangle 23"/>
              <p:cNvSpPr>
                <a:spLocks noChangeArrowheads="1"/>
              </p:cNvSpPr>
              <p:nvPr/>
            </p:nvSpPr>
            <p:spPr bwMode="auto">
              <a:xfrm>
                <a:off x="720" y="3408"/>
                <a:ext cx="144" cy="122"/>
              </a:xfrm>
              <a:prstGeom prst="rect">
                <a:avLst/>
              </a:prstGeom>
              <a:solidFill>
                <a:srgbClr val="FFFFFF"/>
              </a:solidFill>
              <a:ln w="15875">
                <a:solidFill>
                  <a:srgbClr val="6666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34" name="Rectangle 24"/>
              <p:cNvSpPr>
                <a:spLocks noChangeArrowheads="1"/>
              </p:cNvSpPr>
              <p:nvPr/>
            </p:nvSpPr>
            <p:spPr bwMode="auto">
              <a:xfrm>
                <a:off x="720" y="3622"/>
                <a:ext cx="144" cy="122"/>
              </a:xfrm>
              <a:prstGeom prst="rect">
                <a:avLst/>
              </a:prstGeom>
              <a:solidFill>
                <a:srgbClr val="FFFFFF"/>
              </a:solidFill>
              <a:ln w="15875">
                <a:solidFill>
                  <a:srgbClr val="990033"/>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cxnSp>
            <p:nvCxnSpPr>
              <p:cNvPr id="35" name="AutoShape 25"/>
              <p:cNvCxnSpPr>
                <a:cxnSpLocks noChangeShapeType="1"/>
                <a:stCxn id="29" idx="6"/>
                <a:endCxn id="32" idx="1"/>
              </p:cNvCxnSpPr>
              <p:nvPr/>
            </p:nvCxnSpPr>
            <p:spPr bwMode="auto">
              <a:xfrm flipV="1">
                <a:off x="485" y="3277"/>
                <a:ext cx="230" cy="8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6" name="AutoShape 26"/>
              <p:cNvCxnSpPr>
                <a:cxnSpLocks noChangeShapeType="1"/>
                <a:stCxn id="30" idx="6"/>
                <a:endCxn id="33" idx="1"/>
              </p:cNvCxnSpPr>
              <p:nvPr/>
            </p:nvCxnSpPr>
            <p:spPr bwMode="auto">
              <a:xfrm flipV="1">
                <a:off x="485" y="3469"/>
                <a:ext cx="230" cy="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7" name="AutoShape 27"/>
              <p:cNvCxnSpPr>
                <a:cxnSpLocks noChangeShapeType="1"/>
                <a:stCxn id="31" idx="6"/>
                <a:endCxn id="34" idx="1"/>
              </p:cNvCxnSpPr>
              <p:nvPr/>
            </p:nvCxnSpPr>
            <p:spPr bwMode="auto">
              <a:xfrm>
                <a:off x="485" y="3598"/>
                <a:ext cx="230" cy="8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7" name="Text Box 28"/>
            <p:cNvSpPr txBox="1">
              <a:spLocks noChangeArrowheads="1"/>
            </p:cNvSpPr>
            <p:nvPr/>
          </p:nvSpPr>
          <p:spPr bwMode="auto">
            <a:xfrm>
              <a:off x="2956" y="3306"/>
              <a:ext cx="4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200" smtClean="0">
                  <a:solidFill>
                    <a:srgbClr val="000000"/>
                  </a:solidFill>
                  <a:latin typeface="Times New Roman" charset="0"/>
                </a:rPr>
                <a:t>inode 48</a:t>
              </a:r>
              <a:endParaRPr lang="en-US" sz="1400" smtClean="0">
                <a:solidFill>
                  <a:srgbClr val="000000"/>
                </a:solidFill>
                <a:latin typeface="Times New Roman" charset="0"/>
              </a:endParaRPr>
            </a:p>
          </p:txBody>
        </p:sp>
        <p:cxnSp>
          <p:nvCxnSpPr>
            <p:cNvPr id="8" name="AutoShape 29"/>
            <p:cNvCxnSpPr>
              <a:cxnSpLocks noChangeShapeType="1"/>
              <a:stCxn id="24" idx="3"/>
              <a:endCxn id="12" idx="0"/>
            </p:cNvCxnSpPr>
            <p:nvPr/>
          </p:nvCxnSpPr>
          <p:spPr bwMode="auto">
            <a:xfrm>
              <a:off x="3870" y="2439"/>
              <a:ext cx="450" cy="481"/>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9" name="Text Box 30"/>
            <p:cNvSpPr txBox="1">
              <a:spLocks noChangeArrowheads="1"/>
            </p:cNvSpPr>
            <p:nvPr/>
          </p:nvSpPr>
          <p:spPr bwMode="auto">
            <a:xfrm>
              <a:off x="2413" y="2922"/>
              <a:ext cx="66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600" smtClean="0">
                  <a:solidFill>
                    <a:srgbClr val="990033"/>
                  </a:solidFill>
                  <a:latin typeface="Times New Roman" charset="0"/>
                </a:rPr>
                <a:t>inode link </a:t>
              </a:r>
            </a:p>
            <a:p>
              <a:pPr defTabSz="914400"/>
              <a:r>
                <a:rPr lang="en-US" sz="1600" smtClean="0">
                  <a:solidFill>
                    <a:srgbClr val="990033"/>
                  </a:solidFill>
                  <a:latin typeface="Times New Roman" charset="0"/>
                </a:rPr>
                <a:t>count = 1</a:t>
              </a:r>
              <a:endParaRPr lang="en-US" smtClean="0">
                <a:solidFill>
                  <a:srgbClr val="000000"/>
                </a:solidFill>
                <a:latin typeface="Times New Roman" charset="0"/>
              </a:endParaRPr>
            </a:p>
          </p:txBody>
        </p:sp>
        <p:sp>
          <p:nvSpPr>
            <p:cNvPr id="10" name="Text Box 31"/>
            <p:cNvSpPr txBox="1">
              <a:spLocks noChangeArrowheads="1"/>
            </p:cNvSpPr>
            <p:nvPr/>
          </p:nvSpPr>
          <p:spPr bwMode="auto">
            <a:xfrm>
              <a:off x="2304" y="1866"/>
              <a:ext cx="5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200" smtClean="0">
                  <a:solidFill>
                    <a:srgbClr val="000000"/>
                  </a:solidFill>
                  <a:latin typeface="Times New Roman" charset="0"/>
                </a:rPr>
                <a:t>directory A</a:t>
              </a:r>
              <a:endParaRPr lang="en-US" sz="1400" smtClean="0">
                <a:solidFill>
                  <a:srgbClr val="000000"/>
                </a:solidFill>
                <a:latin typeface="Times New Roman" charset="0"/>
              </a:endParaRPr>
            </a:p>
          </p:txBody>
        </p:sp>
        <p:grpSp>
          <p:nvGrpSpPr>
            <p:cNvPr id="11" name="Group 32"/>
            <p:cNvGrpSpPr>
              <a:grpSpLocks/>
            </p:cNvGrpSpPr>
            <p:nvPr/>
          </p:nvGrpSpPr>
          <p:grpSpPr bwMode="auto">
            <a:xfrm>
              <a:off x="3312" y="1866"/>
              <a:ext cx="600" cy="672"/>
              <a:chOff x="4438" y="1866"/>
              <a:chExt cx="600" cy="672"/>
            </a:xfrm>
          </p:grpSpPr>
          <p:grpSp>
            <p:nvGrpSpPr>
              <p:cNvPr id="19" name="Group 33"/>
              <p:cNvGrpSpPr>
                <a:grpSpLocks/>
              </p:cNvGrpSpPr>
              <p:nvPr/>
            </p:nvGrpSpPr>
            <p:grpSpPr bwMode="auto">
              <a:xfrm>
                <a:off x="4556" y="2039"/>
                <a:ext cx="455" cy="499"/>
                <a:chOff x="4239" y="1632"/>
                <a:chExt cx="455" cy="499"/>
              </a:xfrm>
            </p:grpSpPr>
            <p:grpSp>
              <p:nvGrpSpPr>
                <p:cNvPr id="21" name="Group 34"/>
                <p:cNvGrpSpPr>
                  <a:grpSpLocks/>
                </p:cNvGrpSpPr>
                <p:nvPr/>
              </p:nvGrpSpPr>
              <p:grpSpPr bwMode="auto">
                <a:xfrm>
                  <a:off x="4277" y="1632"/>
                  <a:ext cx="384" cy="499"/>
                  <a:chOff x="1296" y="1680"/>
                  <a:chExt cx="144" cy="384"/>
                </a:xfrm>
              </p:grpSpPr>
              <p:sp>
                <p:nvSpPr>
                  <p:cNvPr id="25" name="Rectangle 35"/>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26" name="Line 36"/>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sp>
                <p:nvSpPr>
                  <p:cNvPr id="27" name="Line 37"/>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grpSp>
            <p:sp>
              <p:nvSpPr>
                <p:cNvPr id="22" name="Text Box 38"/>
                <p:cNvSpPr txBox="1">
                  <a:spLocks noChangeArrowheads="1"/>
                </p:cNvSpPr>
                <p:nvPr/>
              </p:nvSpPr>
              <p:spPr bwMode="auto">
                <a:xfrm>
                  <a:off x="4383" y="178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smtClean="0">
                      <a:solidFill>
                        <a:srgbClr val="000000"/>
                      </a:solidFill>
                      <a:latin typeface="Times New Roman" charset="0"/>
                    </a:rPr>
                    <a:t>0</a:t>
                  </a:r>
                </a:p>
              </p:txBody>
            </p:sp>
            <p:sp>
              <p:nvSpPr>
                <p:cNvPr id="23" name="Text Box 39"/>
                <p:cNvSpPr txBox="1">
                  <a:spLocks noChangeArrowheads="1"/>
                </p:cNvSpPr>
                <p:nvPr/>
              </p:nvSpPr>
              <p:spPr bwMode="auto">
                <a:xfrm>
                  <a:off x="4239" y="1638"/>
                  <a:ext cx="4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smtClean="0">
                      <a:solidFill>
                        <a:srgbClr val="000000"/>
                      </a:solidFill>
                      <a:latin typeface="Times New Roman" charset="0"/>
                    </a:rPr>
                    <a:t>wind: 18</a:t>
                  </a:r>
                </a:p>
              </p:txBody>
            </p:sp>
            <p:sp>
              <p:nvSpPr>
                <p:cNvPr id="24" name="Text Box 40"/>
                <p:cNvSpPr txBox="1">
                  <a:spLocks noChangeArrowheads="1"/>
                </p:cNvSpPr>
                <p:nvPr/>
              </p:nvSpPr>
              <p:spPr bwMode="auto">
                <a:xfrm>
                  <a:off x="4239" y="1945"/>
                  <a:ext cx="4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smtClean="0">
                      <a:solidFill>
                        <a:srgbClr val="000000"/>
                      </a:solidFill>
                      <a:latin typeface="Times New Roman" charset="0"/>
                    </a:rPr>
                    <a:t>sleet: 67</a:t>
                  </a:r>
                </a:p>
              </p:txBody>
            </p:sp>
          </p:grpSp>
          <p:sp>
            <p:nvSpPr>
              <p:cNvPr id="20" name="Text Box 41"/>
              <p:cNvSpPr txBox="1">
                <a:spLocks noChangeArrowheads="1"/>
              </p:cNvSpPr>
              <p:nvPr/>
            </p:nvSpPr>
            <p:spPr bwMode="auto">
              <a:xfrm>
                <a:off x="4438" y="1866"/>
                <a:ext cx="6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200" smtClean="0">
                    <a:solidFill>
                      <a:srgbClr val="000000"/>
                    </a:solidFill>
                    <a:latin typeface="Times New Roman" charset="0"/>
                  </a:rPr>
                  <a:t>  directory B</a:t>
                </a:r>
                <a:endParaRPr lang="en-US" sz="1400" smtClean="0">
                  <a:solidFill>
                    <a:srgbClr val="000000"/>
                  </a:solidFill>
                  <a:latin typeface="Times New Roman" charset="0"/>
                </a:endParaRPr>
              </a:p>
            </p:txBody>
          </p:sp>
        </p:grpSp>
        <p:sp>
          <p:nvSpPr>
            <p:cNvPr id="12" name="Rectangle 42"/>
            <p:cNvSpPr>
              <a:spLocks noChangeArrowheads="1"/>
            </p:cNvSpPr>
            <p:nvPr/>
          </p:nvSpPr>
          <p:spPr bwMode="auto">
            <a:xfrm>
              <a:off x="4248" y="2925"/>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3" name="Line 43"/>
            <p:cNvSpPr>
              <a:spLocks noChangeShapeType="1"/>
            </p:cNvSpPr>
            <p:nvPr/>
          </p:nvSpPr>
          <p:spPr bwMode="auto">
            <a:xfrm>
              <a:off x="4248" y="3053"/>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sp>
          <p:nvSpPr>
            <p:cNvPr id="14" name="Line 44"/>
            <p:cNvSpPr>
              <a:spLocks noChangeShapeType="1"/>
            </p:cNvSpPr>
            <p:nvPr/>
          </p:nvSpPr>
          <p:spPr bwMode="auto">
            <a:xfrm>
              <a:off x="4248" y="3181"/>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srgbClr val="FFFFFF"/>
                </a:solidFill>
              </a:endParaRPr>
            </a:p>
          </p:txBody>
        </p:sp>
        <p:sp>
          <p:nvSpPr>
            <p:cNvPr id="15" name="Oval 45"/>
            <p:cNvSpPr>
              <a:spLocks noChangeArrowheads="1"/>
            </p:cNvSpPr>
            <p:nvPr/>
          </p:nvSpPr>
          <p:spPr bwMode="auto">
            <a:xfrm>
              <a:off x="4296" y="2973"/>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6" name="Rectangle 46"/>
            <p:cNvSpPr>
              <a:spLocks noChangeArrowheads="1"/>
            </p:cNvSpPr>
            <p:nvPr/>
          </p:nvSpPr>
          <p:spPr bwMode="auto">
            <a:xfrm>
              <a:off x="4584" y="2934"/>
              <a:ext cx="648" cy="222"/>
            </a:xfrm>
            <a:prstGeom prst="rect">
              <a:avLst/>
            </a:prstGeom>
            <a:solidFill>
              <a:srgbClr val="FFFFFF"/>
            </a:solidFill>
            <a:ln w="15875">
              <a:solidFill>
                <a:srgbClr val="800080"/>
              </a:solidFill>
              <a:miter lim="800000"/>
              <a:headEnd type="none" w="sm" len="sm"/>
              <a:tailEnd type="none" w="sm" len="sm"/>
            </a:ln>
          </p:spPr>
          <p:txBody>
            <a:bodyPr anchor="ctr">
              <a:spAutoFit/>
            </a:bodyPr>
            <a:lstStyle/>
            <a:p>
              <a:pPr defTabSz="914400" eaLnBrk="0" hangingPunct="0"/>
              <a:r>
                <a:rPr lang="en-US" sz="1600" smtClean="0">
                  <a:solidFill>
                    <a:srgbClr val="000000"/>
                  </a:solidFill>
                  <a:latin typeface="Times New Roman" charset="0"/>
                </a:rPr>
                <a:t>../A/hail</a:t>
              </a:r>
              <a:r>
                <a:rPr lang="en-US" sz="1600" smtClean="0">
                  <a:solidFill>
                    <a:srgbClr val="009999"/>
                  </a:solidFill>
                  <a:latin typeface="Times New Roman" charset="0"/>
                </a:rPr>
                <a:t>/0</a:t>
              </a:r>
              <a:endParaRPr lang="en-US" sz="1600" smtClean="0">
                <a:solidFill>
                  <a:srgbClr val="000000"/>
                </a:solidFill>
                <a:latin typeface="Times New Roman" charset="0"/>
              </a:endParaRPr>
            </a:p>
          </p:txBody>
        </p:sp>
        <p:cxnSp>
          <p:nvCxnSpPr>
            <p:cNvPr id="17" name="AutoShape 47"/>
            <p:cNvCxnSpPr>
              <a:cxnSpLocks noChangeShapeType="1"/>
              <a:stCxn id="15" idx="6"/>
              <a:endCxn id="16" idx="1"/>
            </p:cNvCxnSpPr>
            <p:nvPr/>
          </p:nvCxnSpPr>
          <p:spPr bwMode="auto">
            <a:xfrm>
              <a:off x="4349" y="2997"/>
              <a:ext cx="230" cy="4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18" name="Text Box 48"/>
            <p:cNvSpPr txBox="1">
              <a:spLocks noChangeArrowheads="1"/>
            </p:cNvSpPr>
            <p:nvPr/>
          </p:nvSpPr>
          <p:spPr bwMode="auto">
            <a:xfrm>
              <a:off x="4104" y="3306"/>
              <a:ext cx="4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200" smtClean="0">
                  <a:solidFill>
                    <a:srgbClr val="000000"/>
                  </a:solidFill>
                  <a:latin typeface="Times New Roman" charset="0"/>
                </a:rPr>
                <a:t>inode 67</a:t>
              </a:r>
              <a:endParaRPr lang="en-US" sz="1400" smtClean="0">
                <a:solidFill>
                  <a:srgbClr val="000000"/>
                </a:solidFill>
                <a:latin typeface="Times New Roman" charset="0"/>
              </a:endParaRPr>
            </a:p>
          </p:txBody>
        </p:sp>
      </p:grpSp>
      <p:sp>
        <p:nvSpPr>
          <p:cNvPr id="48" name="Rectangle 50"/>
          <p:cNvSpPr>
            <a:spLocks noChangeArrowheads="1"/>
          </p:cNvSpPr>
          <p:nvPr/>
        </p:nvSpPr>
        <p:spPr bwMode="auto">
          <a:xfrm>
            <a:off x="5791200" y="4176713"/>
            <a:ext cx="304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square">
            <a:spAutoFit/>
          </a:bodyPr>
          <a:lstStyle/>
          <a:p>
            <a:pPr defTabSz="914400" eaLnBrk="0" hangingPunct="0"/>
            <a:r>
              <a:rPr lang="en-US" sz="1800" dirty="0" smtClean="0">
                <a:solidFill>
                  <a:schemeClr val="tx1"/>
                </a:solidFill>
                <a:latin typeface="+mj-lt"/>
              </a:rPr>
              <a:t>The target of the soft link may be removed at any time, leaving a dangling reference.</a:t>
            </a:r>
          </a:p>
        </p:txBody>
      </p:sp>
      <p:sp>
        <p:nvSpPr>
          <p:cNvPr id="49" name="Rectangle 51"/>
          <p:cNvSpPr>
            <a:spLocks noChangeArrowheads="1"/>
          </p:cNvSpPr>
          <p:nvPr/>
        </p:nvSpPr>
        <p:spPr bwMode="auto">
          <a:xfrm>
            <a:off x="5791200" y="5638800"/>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square">
            <a:spAutoFit/>
          </a:bodyPr>
          <a:lstStyle/>
          <a:p>
            <a:pPr defTabSz="914400" eaLnBrk="0" hangingPunct="0"/>
            <a:r>
              <a:rPr lang="en-US" sz="1800" dirty="0" smtClean="0">
                <a:solidFill>
                  <a:schemeClr val="tx1"/>
                </a:solidFill>
                <a:latin typeface="+mj-lt"/>
              </a:rPr>
              <a:t>How should the kernel handle recursive soft links?</a:t>
            </a:r>
          </a:p>
        </p:txBody>
      </p:sp>
      <p:sp>
        <p:nvSpPr>
          <p:cNvPr id="50" name="Rectangle 52"/>
          <p:cNvSpPr>
            <a:spLocks noChangeArrowheads="1"/>
          </p:cNvSpPr>
          <p:nvPr/>
        </p:nvSpPr>
        <p:spPr bwMode="auto">
          <a:xfrm>
            <a:off x="3848100" y="2284413"/>
            <a:ext cx="54483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defTabSz="914400"/>
            <a:r>
              <a:rPr lang="en-US" sz="1800" i="1" u="sng" dirty="0" err="1" smtClean="0">
                <a:solidFill>
                  <a:srgbClr val="000000"/>
                </a:solidFill>
              </a:rPr>
              <a:t>symlink</a:t>
            </a:r>
            <a:r>
              <a:rPr lang="en-US" sz="1800" u="sng" dirty="0" smtClean="0">
                <a:solidFill>
                  <a:srgbClr val="000000"/>
                </a:solidFill>
              </a:rPr>
              <a:t> system call</a:t>
            </a:r>
            <a:endParaRPr lang="en-US" sz="1800" dirty="0" smtClean="0">
              <a:solidFill>
                <a:srgbClr val="000000"/>
              </a:solidFill>
            </a:endParaRPr>
          </a:p>
          <a:p>
            <a:pPr defTabSz="914400"/>
            <a:r>
              <a:rPr lang="en-US" sz="1800" i="1" dirty="0" err="1" smtClean="0">
                <a:solidFill>
                  <a:srgbClr val="000000"/>
                </a:solidFill>
              </a:rPr>
              <a:t>symlink</a:t>
            </a:r>
            <a:r>
              <a:rPr lang="en-US" sz="1800" i="1" dirty="0" smtClean="0">
                <a:solidFill>
                  <a:srgbClr val="000000"/>
                </a:solidFill>
              </a:rPr>
              <a:t> (existing name, new name)</a:t>
            </a:r>
          </a:p>
          <a:p>
            <a:pPr defTabSz="914400"/>
            <a:r>
              <a:rPr lang="en-US" sz="1800" dirty="0" smtClean="0">
                <a:solidFill>
                  <a:srgbClr val="000000"/>
                </a:solidFill>
              </a:rPr>
              <a:t>allocate a new file (</a:t>
            </a:r>
            <a:r>
              <a:rPr lang="en-US" sz="1800" dirty="0" err="1" smtClean="0">
                <a:solidFill>
                  <a:srgbClr val="000000"/>
                </a:solidFill>
              </a:rPr>
              <a:t>inode</a:t>
            </a:r>
            <a:r>
              <a:rPr lang="en-US" sz="1800" dirty="0" smtClean="0">
                <a:solidFill>
                  <a:srgbClr val="000000"/>
                </a:solidFill>
              </a:rPr>
              <a:t>) with type </a:t>
            </a:r>
            <a:r>
              <a:rPr lang="en-US" sz="1800" dirty="0" err="1" smtClean="0">
                <a:solidFill>
                  <a:srgbClr val="000000"/>
                </a:solidFill>
              </a:rPr>
              <a:t>symlink</a:t>
            </a:r>
            <a:endParaRPr lang="en-US" sz="1800" dirty="0" smtClean="0">
              <a:solidFill>
                <a:srgbClr val="000000"/>
              </a:solidFill>
            </a:endParaRPr>
          </a:p>
          <a:p>
            <a:pPr defTabSz="914400"/>
            <a:r>
              <a:rPr lang="en-US" sz="1800" dirty="0" smtClean="0">
                <a:solidFill>
                  <a:srgbClr val="000000"/>
                </a:solidFill>
              </a:rPr>
              <a:t>initialize file contents with </a:t>
            </a:r>
            <a:r>
              <a:rPr lang="en-US" sz="1800" i="1" dirty="0" smtClean="0">
                <a:solidFill>
                  <a:srgbClr val="000000"/>
                </a:solidFill>
              </a:rPr>
              <a:t>existing name</a:t>
            </a:r>
            <a:endParaRPr lang="en-US" sz="1800" dirty="0" smtClean="0">
              <a:solidFill>
                <a:srgbClr val="000000"/>
              </a:solidFill>
            </a:endParaRPr>
          </a:p>
          <a:p>
            <a:pPr defTabSz="914400"/>
            <a:r>
              <a:rPr lang="en-US" sz="1800" dirty="0" smtClean="0">
                <a:solidFill>
                  <a:srgbClr val="000000"/>
                </a:solidFill>
              </a:rPr>
              <a:t>create directory entry for new file with </a:t>
            </a:r>
            <a:r>
              <a:rPr lang="en-US" sz="1800" i="1" dirty="0" smtClean="0">
                <a:solidFill>
                  <a:srgbClr val="000000"/>
                </a:solidFill>
              </a:rPr>
              <a:t>new name</a:t>
            </a:r>
          </a:p>
        </p:txBody>
      </p:sp>
      <p:sp>
        <p:nvSpPr>
          <p:cNvPr id="51" name="Text Box 57"/>
          <p:cNvSpPr txBox="1">
            <a:spLocks noChangeArrowheads="1"/>
          </p:cNvSpPr>
          <p:nvPr/>
        </p:nvSpPr>
        <p:spPr bwMode="auto">
          <a:xfrm>
            <a:off x="457200" y="1447800"/>
            <a:ext cx="7924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smtClean="0">
                <a:solidFill>
                  <a:srgbClr val="003367"/>
                </a:solidFill>
                <a:cs typeface="Arial" charset="0"/>
              </a:rPr>
              <a:t>A </a:t>
            </a:r>
            <a:r>
              <a:rPr lang="en-US" sz="1800" b="1" dirty="0" smtClean="0">
                <a:solidFill>
                  <a:srgbClr val="651222"/>
                </a:solidFill>
                <a:cs typeface="Arial" charset="0"/>
              </a:rPr>
              <a:t>symbolic or “soft” link</a:t>
            </a:r>
            <a:r>
              <a:rPr lang="en-US" sz="1800" b="1" dirty="0" smtClean="0">
                <a:solidFill>
                  <a:srgbClr val="003367"/>
                </a:solidFill>
                <a:cs typeface="Arial" charset="0"/>
              </a:rPr>
              <a:t> is a file whose contents is the pathname of another file.  They are useful to customize the name tree, and also can be confusing and error-prone.</a:t>
            </a:r>
            <a:endParaRPr lang="en-US" sz="1800" dirty="0">
              <a:solidFill>
                <a:srgbClr val="003367"/>
              </a:solidFill>
              <a:cs typeface="Arial" charset="0"/>
            </a:endParaRPr>
          </a:p>
        </p:txBody>
      </p:sp>
      <p:sp>
        <p:nvSpPr>
          <p:cNvPr id="52" name="Text Box 57"/>
          <p:cNvSpPr txBox="1">
            <a:spLocks noChangeArrowheads="1"/>
          </p:cNvSpPr>
          <p:nvPr/>
        </p:nvSpPr>
        <p:spPr bwMode="auto">
          <a:xfrm>
            <a:off x="762000" y="6096000"/>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dirty="0" smtClean="0">
                <a:solidFill>
                  <a:srgbClr val="003367"/>
                </a:solidFill>
                <a:cs typeface="Arial" charset="0"/>
              </a:rPr>
              <a:t>See command</a:t>
            </a:r>
            <a:r>
              <a:rPr lang="en-US" sz="1800" b="1" dirty="0" smtClean="0">
                <a:solidFill>
                  <a:srgbClr val="003367"/>
                </a:solidFill>
                <a:cs typeface="Arial" charset="0"/>
              </a:rPr>
              <a:t> “</a:t>
            </a:r>
            <a:r>
              <a:rPr lang="en-US" sz="1800" b="1" dirty="0" err="1" smtClean="0">
                <a:solidFill>
                  <a:srgbClr val="003367"/>
                </a:solidFill>
                <a:cs typeface="Arial" charset="0"/>
              </a:rPr>
              <a:t>ln</a:t>
            </a:r>
            <a:r>
              <a:rPr lang="en-US" sz="1800" b="1" dirty="0" smtClean="0">
                <a:solidFill>
                  <a:srgbClr val="003367"/>
                </a:solidFill>
                <a:cs typeface="Arial" charset="0"/>
              </a:rPr>
              <a:t> –s”.</a:t>
            </a:r>
            <a:endParaRPr lang="en-US" sz="1800" dirty="0">
              <a:solidFill>
                <a:srgbClr val="003367"/>
              </a:solidFill>
              <a:cs typeface="Arial" charset="0"/>
            </a:endParaRPr>
          </a:p>
        </p:txBody>
      </p:sp>
    </p:spTree>
    <p:extLst>
      <p:ext uri="{BB962C8B-B14F-4D97-AF65-F5344CB8AC3E}">
        <p14:creationId xmlns:p14="http://schemas.microsoft.com/office/powerpoint/2010/main" val="317834570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 file naming: links</a:t>
            </a:r>
            <a:endParaRPr lang="en-US" dirty="0"/>
          </a:p>
        </p:txBody>
      </p:sp>
      <p:sp>
        <p:nvSpPr>
          <p:cNvPr id="45" name="Rectangle 3"/>
          <p:cNvSpPr>
            <a:spLocks noChangeArrowheads="1"/>
          </p:cNvSpPr>
          <p:nvPr/>
        </p:nvSpPr>
        <p:spPr bwMode="auto">
          <a:xfrm>
            <a:off x="3810000" y="2286000"/>
            <a:ext cx="990600" cy="68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6" name="Rectangle 4"/>
          <p:cNvSpPr>
            <a:spLocks noChangeArrowheads="1"/>
          </p:cNvSpPr>
          <p:nvPr/>
        </p:nvSpPr>
        <p:spPr bwMode="auto">
          <a:xfrm>
            <a:off x="5181600" y="3581400"/>
            <a:ext cx="990600" cy="68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7" name="Rectangle 5"/>
          <p:cNvSpPr>
            <a:spLocks noChangeArrowheads="1"/>
          </p:cNvSpPr>
          <p:nvPr/>
        </p:nvSpPr>
        <p:spPr bwMode="auto">
          <a:xfrm>
            <a:off x="2667000" y="3581400"/>
            <a:ext cx="990600" cy="68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8" name="Text Box 6"/>
          <p:cNvSpPr txBox="1">
            <a:spLocks noChangeArrowheads="1"/>
          </p:cNvSpPr>
          <p:nvPr/>
        </p:nvSpPr>
        <p:spPr bwMode="auto">
          <a:xfrm>
            <a:off x="4022725" y="2479675"/>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usr</a:t>
            </a:r>
          </a:p>
        </p:txBody>
      </p:sp>
      <p:sp>
        <p:nvSpPr>
          <p:cNvPr id="49" name="Text Box 7"/>
          <p:cNvSpPr txBox="1">
            <a:spLocks noChangeArrowheads="1"/>
          </p:cNvSpPr>
          <p:nvPr/>
        </p:nvSpPr>
        <p:spPr bwMode="auto">
          <a:xfrm>
            <a:off x="2727325" y="3622675"/>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Lynn</a:t>
            </a:r>
          </a:p>
        </p:txBody>
      </p:sp>
      <p:sp>
        <p:nvSpPr>
          <p:cNvPr id="50" name="Text Box 8"/>
          <p:cNvSpPr txBox="1">
            <a:spLocks noChangeArrowheads="1"/>
          </p:cNvSpPr>
          <p:nvPr/>
        </p:nvSpPr>
        <p:spPr bwMode="auto">
          <a:xfrm>
            <a:off x="5241925" y="3622675"/>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Marty</a:t>
            </a:r>
          </a:p>
        </p:txBody>
      </p:sp>
      <p:sp>
        <p:nvSpPr>
          <p:cNvPr id="51" name="Oval 9"/>
          <p:cNvSpPr>
            <a:spLocks noChangeArrowheads="1"/>
          </p:cNvSpPr>
          <p:nvPr/>
        </p:nvSpPr>
        <p:spPr bwMode="auto">
          <a:xfrm>
            <a:off x="3810000" y="4953000"/>
            <a:ext cx="1066800" cy="10668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2" name="Line 10"/>
          <p:cNvSpPr>
            <a:spLocks noChangeShapeType="1"/>
          </p:cNvSpPr>
          <p:nvPr/>
        </p:nvSpPr>
        <p:spPr bwMode="auto">
          <a:xfrm flipH="1">
            <a:off x="3276600" y="2971800"/>
            <a:ext cx="685800" cy="609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53" name="Line 11"/>
          <p:cNvSpPr>
            <a:spLocks noChangeShapeType="1"/>
          </p:cNvSpPr>
          <p:nvPr/>
        </p:nvSpPr>
        <p:spPr bwMode="auto">
          <a:xfrm>
            <a:off x="4572000" y="2971800"/>
            <a:ext cx="609600" cy="609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54" name="Line 12"/>
          <p:cNvSpPr>
            <a:spLocks noChangeShapeType="1"/>
          </p:cNvSpPr>
          <p:nvPr/>
        </p:nvSpPr>
        <p:spPr bwMode="auto">
          <a:xfrm>
            <a:off x="3276600" y="4267200"/>
            <a:ext cx="762000" cy="76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nvGrpSpPr>
          <p:cNvPr id="55" name="Group 16"/>
          <p:cNvGrpSpPr>
            <a:grpSpLocks/>
          </p:cNvGrpSpPr>
          <p:nvPr/>
        </p:nvGrpSpPr>
        <p:grpSpPr bwMode="auto">
          <a:xfrm>
            <a:off x="4648200" y="4267200"/>
            <a:ext cx="3001963" cy="879475"/>
            <a:chOff x="2928" y="2688"/>
            <a:chExt cx="1891" cy="554"/>
          </a:xfrm>
        </p:grpSpPr>
        <p:sp>
          <p:nvSpPr>
            <p:cNvPr id="56" name="Line 14"/>
            <p:cNvSpPr>
              <a:spLocks noChangeShapeType="1"/>
            </p:cNvSpPr>
            <p:nvPr/>
          </p:nvSpPr>
          <p:spPr bwMode="auto">
            <a:xfrm flipH="1">
              <a:off x="2928" y="2688"/>
              <a:ext cx="528"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57" name="Text Box 15"/>
            <p:cNvSpPr txBox="1">
              <a:spLocks noChangeArrowheads="1"/>
            </p:cNvSpPr>
            <p:nvPr/>
          </p:nvSpPr>
          <p:spPr bwMode="auto">
            <a:xfrm>
              <a:off x="3158" y="2954"/>
              <a:ext cx="16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ln /usr/Lynn/foo bar</a:t>
              </a:r>
            </a:p>
          </p:txBody>
        </p:sp>
      </p:grpSp>
      <p:grpSp>
        <p:nvGrpSpPr>
          <p:cNvPr id="58" name="Group 36"/>
          <p:cNvGrpSpPr>
            <a:grpSpLocks/>
          </p:cNvGrpSpPr>
          <p:nvPr/>
        </p:nvGrpSpPr>
        <p:grpSpPr bwMode="auto">
          <a:xfrm>
            <a:off x="1600200" y="4495800"/>
            <a:ext cx="2225675" cy="727075"/>
            <a:chOff x="998" y="2832"/>
            <a:chExt cx="1402" cy="458"/>
          </a:xfrm>
        </p:grpSpPr>
        <p:grpSp>
          <p:nvGrpSpPr>
            <p:cNvPr id="59" name="Group 20"/>
            <p:cNvGrpSpPr>
              <a:grpSpLocks/>
            </p:cNvGrpSpPr>
            <p:nvPr/>
          </p:nvGrpSpPr>
          <p:grpSpPr bwMode="auto">
            <a:xfrm>
              <a:off x="2208" y="2832"/>
              <a:ext cx="192" cy="192"/>
              <a:chOff x="2208" y="2832"/>
              <a:chExt cx="192" cy="192"/>
            </a:xfrm>
          </p:grpSpPr>
          <p:sp>
            <p:nvSpPr>
              <p:cNvPr id="61" name="Line 18"/>
              <p:cNvSpPr>
                <a:spLocks noChangeShapeType="1"/>
              </p:cNvSpPr>
              <p:nvPr/>
            </p:nvSpPr>
            <p:spPr bwMode="auto">
              <a:xfrm flipH="1">
                <a:off x="2256" y="2832"/>
                <a:ext cx="96" cy="192"/>
              </a:xfrm>
              <a:prstGeom prst="line">
                <a:avLst/>
              </a:prstGeom>
              <a:noFill/>
              <a:ln w="38100">
                <a:solidFill>
                  <a:srgbClr val="FF505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62" name="Oval 19"/>
              <p:cNvSpPr>
                <a:spLocks noChangeArrowheads="1"/>
              </p:cNvSpPr>
              <p:nvPr/>
            </p:nvSpPr>
            <p:spPr bwMode="auto">
              <a:xfrm>
                <a:off x="2208" y="2832"/>
                <a:ext cx="192" cy="192"/>
              </a:xfrm>
              <a:prstGeom prst="ellipse">
                <a:avLst/>
              </a:prstGeom>
              <a:noFill/>
              <a:ln w="3810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60" name="Text Box 21"/>
            <p:cNvSpPr txBox="1">
              <a:spLocks noChangeArrowheads="1"/>
            </p:cNvSpPr>
            <p:nvPr/>
          </p:nvSpPr>
          <p:spPr bwMode="auto">
            <a:xfrm>
              <a:off x="998" y="3002"/>
              <a:ext cx="9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unlink foo</a:t>
              </a:r>
            </a:p>
          </p:txBody>
        </p:sp>
      </p:grpSp>
      <p:grpSp>
        <p:nvGrpSpPr>
          <p:cNvPr id="63" name="Group 45"/>
          <p:cNvGrpSpPr>
            <a:grpSpLocks/>
          </p:cNvGrpSpPr>
          <p:nvPr/>
        </p:nvGrpSpPr>
        <p:grpSpPr bwMode="auto">
          <a:xfrm>
            <a:off x="898525" y="4003675"/>
            <a:ext cx="2911475" cy="1939925"/>
            <a:chOff x="566" y="2522"/>
            <a:chExt cx="1834" cy="1222"/>
          </a:xfrm>
        </p:grpSpPr>
        <p:grpSp>
          <p:nvGrpSpPr>
            <p:cNvPr id="64" name="Group 28"/>
            <p:cNvGrpSpPr>
              <a:grpSpLocks/>
            </p:cNvGrpSpPr>
            <p:nvPr/>
          </p:nvGrpSpPr>
          <p:grpSpPr bwMode="auto">
            <a:xfrm>
              <a:off x="566" y="2522"/>
              <a:ext cx="1210" cy="1222"/>
              <a:chOff x="566" y="2522"/>
              <a:chExt cx="1210" cy="1222"/>
            </a:xfrm>
          </p:grpSpPr>
          <p:grpSp>
            <p:nvGrpSpPr>
              <p:cNvPr id="68" name="Group 26"/>
              <p:cNvGrpSpPr>
                <a:grpSpLocks/>
              </p:cNvGrpSpPr>
              <p:nvPr/>
            </p:nvGrpSpPr>
            <p:grpSpPr bwMode="auto">
              <a:xfrm>
                <a:off x="768" y="2688"/>
                <a:ext cx="1008" cy="1056"/>
                <a:chOff x="768" y="2688"/>
                <a:chExt cx="1008" cy="1056"/>
              </a:xfrm>
            </p:grpSpPr>
            <p:sp>
              <p:nvSpPr>
                <p:cNvPr id="70" name="Oval 23"/>
                <p:cNvSpPr>
                  <a:spLocks noChangeArrowheads="1"/>
                </p:cNvSpPr>
                <p:nvPr/>
              </p:nvSpPr>
              <p:spPr bwMode="auto">
                <a:xfrm>
                  <a:off x="768" y="3072"/>
                  <a:ext cx="672" cy="67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1" name="Text Box 24"/>
                <p:cNvSpPr txBox="1">
                  <a:spLocks noChangeArrowheads="1"/>
                </p:cNvSpPr>
                <p:nvPr/>
              </p:nvSpPr>
              <p:spPr bwMode="auto">
                <a:xfrm>
                  <a:off x="902" y="3194"/>
                  <a:ext cx="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foo</a:t>
                  </a:r>
                </a:p>
              </p:txBody>
            </p:sp>
            <p:sp>
              <p:nvSpPr>
                <p:cNvPr id="72" name="Line 25"/>
                <p:cNvSpPr>
                  <a:spLocks noChangeShapeType="1"/>
                </p:cNvSpPr>
                <p:nvPr/>
              </p:nvSpPr>
              <p:spPr bwMode="auto">
                <a:xfrm flipH="1">
                  <a:off x="1248" y="2688"/>
                  <a:ext cx="528" cy="3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sp>
            <p:nvSpPr>
              <p:cNvPr id="69" name="Text Box 27"/>
              <p:cNvSpPr txBox="1">
                <a:spLocks noChangeArrowheads="1"/>
              </p:cNvSpPr>
              <p:nvPr/>
            </p:nvSpPr>
            <p:spPr bwMode="auto">
              <a:xfrm>
                <a:off x="566" y="2522"/>
                <a:ext cx="7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creat foo</a:t>
                </a:r>
              </a:p>
            </p:txBody>
          </p:sp>
        </p:grpSp>
        <p:grpSp>
          <p:nvGrpSpPr>
            <p:cNvPr id="65" name="Group 29"/>
            <p:cNvGrpSpPr>
              <a:grpSpLocks/>
            </p:cNvGrpSpPr>
            <p:nvPr/>
          </p:nvGrpSpPr>
          <p:grpSpPr bwMode="auto">
            <a:xfrm>
              <a:off x="2208" y="2832"/>
              <a:ext cx="192" cy="192"/>
              <a:chOff x="2208" y="2832"/>
              <a:chExt cx="192" cy="192"/>
            </a:xfrm>
          </p:grpSpPr>
          <p:sp>
            <p:nvSpPr>
              <p:cNvPr id="66" name="Line 30"/>
              <p:cNvSpPr>
                <a:spLocks noChangeShapeType="1"/>
              </p:cNvSpPr>
              <p:nvPr/>
            </p:nvSpPr>
            <p:spPr bwMode="auto">
              <a:xfrm flipH="1">
                <a:off x="2256" y="2832"/>
                <a:ext cx="96" cy="192"/>
              </a:xfrm>
              <a:prstGeom prst="line">
                <a:avLst/>
              </a:prstGeom>
              <a:noFill/>
              <a:ln w="38100">
                <a:solidFill>
                  <a:srgbClr val="FF505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67" name="Oval 31"/>
              <p:cNvSpPr>
                <a:spLocks noChangeArrowheads="1"/>
              </p:cNvSpPr>
              <p:nvPr/>
            </p:nvSpPr>
            <p:spPr bwMode="auto">
              <a:xfrm>
                <a:off x="2208" y="2832"/>
                <a:ext cx="192" cy="192"/>
              </a:xfrm>
              <a:prstGeom prst="ellipse">
                <a:avLst/>
              </a:prstGeom>
              <a:noFill/>
              <a:ln w="3810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grpSp>
        <p:nvGrpSpPr>
          <p:cNvPr id="73" name="Group 40"/>
          <p:cNvGrpSpPr>
            <a:grpSpLocks/>
          </p:cNvGrpSpPr>
          <p:nvPr/>
        </p:nvGrpSpPr>
        <p:grpSpPr bwMode="auto">
          <a:xfrm>
            <a:off x="762000" y="2819400"/>
            <a:ext cx="3505200" cy="2133600"/>
            <a:chOff x="480" y="1776"/>
            <a:chExt cx="2208" cy="1344"/>
          </a:xfrm>
        </p:grpSpPr>
        <p:sp>
          <p:nvSpPr>
            <p:cNvPr id="74" name="Freeform 38"/>
            <p:cNvSpPr>
              <a:spLocks/>
            </p:cNvSpPr>
            <p:nvPr/>
          </p:nvSpPr>
          <p:spPr bwMode="auto">
            <a:xfrm>
              <a:off x="2304" y="2608"/>
              <a:ext cx="384" cy="512"/>
            </a:xfrm>
            <a:custGeom>
              <a:avLst/>
              <a:gdLst>
                <a:gd name="T0" fmla="*/ 0 w 384"/>
                <a:gd name="T1" fmla="*/ 32 h 512"/>
                <a:gd name="T2" fmla="*/ 288 w 384"/>
                <a:gd name="T3" fmla="*/ 80 h 512"/>
                <a:gd name="T4" fmla="*/ 384 w 384"/>
                <a:gd name="T5" fmla="*/ 512 h 512"/>
                <a:gd name="T6" fmla="*/ 0 60000 65536"/>
                <a:gd name="T7" fmla="*/ 0 60000 65536"/>
                <a:gd name="T8" fmla="*/ 0 60000 65536"/>
                <a:gd name="T9" fmla="*/ 0 w 384"/>
                <a:gd name="T10" fmla="*/ 0 h 512"/>
                <a:gd name="T11" fmla="*/ 384 w 384"/>
                <a:gd name="T12" fmla="*/ 512 h 512"/>
              </a:gdLst>
              <a:ahLst/>
              <a:cxnLst>
                <a:cxn ang="T6">
                  <a:pos x="T0" y="T1"/>
                </a:cxn>
                <a:cxn ang="T7">
                  <a:pos x="T2" y="T3"/>
                </a:cxn>
                <a:cxn ang="T8">
                  <a:pos x="T4" y="T5"/>
                </a:cxn>
              </a:cxnLst>
              <a:rect l="T9" t="T10" r="T11" b="T12"/>
              <a:pathLst>
                <a:path w="384" h="512">
                  <a:moveTo>
                    <a:pt x="0" y="32"/>
                  </a:moveTo>
                  <a:cubicBezTo>
                    <a:pt x="112" y="16"/>
                    <a:pt x="224" y="0"/>
                    <a:pt x="288" y="80"/>
                  </a:cubicBezTo>
                  <a:cubicBezTo>
                    <a:pt x="352" y="160"/>
                    <a:pt x="368" y="336"/>
                    <a:pt x="384" y="512"/>
                  </a:cubicBezTo>
                </a:path>
              </a:pathLst>
            </a:custGeom>
            <a:noFill/>
            <a:ln w="38100">
              <a:solidFill>
                <a:srgbClr val="00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75" name="Text Box 39"/>
            <p:cNvSpPr txBox="1">
              <a:spLocks noChangeArrowheads="1"/>
            </p:cNvSpPr>
            <p:nvPr/>
          </p:nvSpPr>
          <p:spPr bwMode="auto">
            <a:xfrm>
              <a:off x="480" y="1776"/>
              <a:ext cx="19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ln -s /usr/Marty/bar bar</a:t>
              </a:r>
            </a:p>
          </p:txBody>
        </p:sp>
      </p:grpSp>
      <p:grpSp>
        <p:nvGrpSpPr>
          <p:cNvPr id="76" name="Group 46"/>
          <p:cNvGrpSpPr>
            <a:grpSpLocks/>
          </p:cNvGrpSpPr>
          <p:nvPr/>
        </p:nvGrpSpPr>
        <p:grpSpPr bwMode="auto">
          <a:xfrm>
            <a:off x="4953000" y="4419600"/>
            <a:ext cx="2911475" cy="762000"/>
            <a:chOff x="3120" y="2784"/>
            <a:chExt cx="1834" cy="480"/>
          </a:xfrm>
        </p:grpSpPr>
        <p:sp>
          <p:nvSpPr>
            <p:cNvPr id="77" name="Text Box 41"/>
            <p:cNvSpPr txBox="1">
              <a:spLocks noChangeArrowheads="1"/>
            </p:cNvSpPr>
            <p:nvPr/>
          </p:nvSpPr>
          <p:spPr bwMode="auto">
            <a:xfrm>
              <a:off x="3168" y="2976"/>
              <a:ext cx="1786"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unlink bar</a:t>
              </a:r>
            </a:p>
          </p:txBody>
        </p:sp>
        <p:grpSp>
          <p:nvGrpSpPr>
            <p:cNvPr id="78" name="Group 42"/>
            <p:cNvGrpSpPr>
              <a:grpSpLocks/>
            </p:cNvGrpSpPr>
            <p:nvPr/>
          </p:nvGrpSpPr>
          <p:grpSpPr bwMode="auto">
            <a:xfrm>
              <a:off x="3120" y="2784"/>
              <a:ext cx="192" cy="192"/>
              <a:chOff x="2208" y="2832"/>
              <a:chExt cx="192" cy="192"/>
            </a:xfrm>
          </p:grpSpPr>
          <p:sp>
            <p:nvSpPr>
              <p:cNvPr id="79" name="Line 43"/>
              <p:cNvSpPr>
                <a:spLocks noChangeShapeType="1"/>
              </p:cNvSpPr>
              <p:nvPr/>
            </p:nvSpPr>
            <p:spPr bwMode="auto">
              <a:xfrm flipH="1">
                <a:off x="2256" y="2832"/>
                <a:ext cx="96" cy="192"/>
              </a:xfrm>
              <a:prstGeom prst="line">
                <a:avLst/>
              </a:prstGeom>
              <a:noFill/>
              <a:ln w="38100">
                <a:solidFill>
                  <a:srgbClr val="FF505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80" name="Oval 44"/>
              <p:cNvSpPr>
                <a:spLocks noChangeArrowheads="1"/>
              </p:cNvSpPr>
              <p:nvPr/>
            </p:nvSpPr>
            <p:spPr bwMode="auto">
              <a:xfrm>
                <a:off x="2208" y="2832"/>
                <a:ext cx="192" cy="192"/>
              </a:xfrm>
              <a:prstGeom prst="ellipse">
                <a:avLst/>
              </a:prstGeom>
              <a:noFill/>
              <a:ln w="3810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grpSp>
        <p:nvGrpSpPr>
          <p:cNvPr id="81" name="Group 53"/>
          <p:cNvGrpSpPr>
            <a:grpSpLocks/>
          </p:cNvGrpSpPr>
          <p:nvPr/>
        </p:nvGrpSpPr>
        <p:grpSpPr bwMode="auto">
          <a:xfrm>
            <a:off x="6096000" y="3927475"/>
            <a:ext cx="1757363" cy="2092325"/>
            <a:chOff x="3840" y="2474"/>
            <a:chExt cx="1107" cy="1318"/>
          </a:xfrm>
        </p:grpSpPr>
        <p:grpSp>
          <p:nvGrpSpPr>
            <p:cNvPr id="82" name="Group 51"/>
            <p:cNvGrpSpPr>
              <a:grpSpLocks/>
            </p:cNvGrpSpPr>
            <p:nvPr/>
          </p:nvGrpSpPr>
          <p:grpSpPr bwMode="auto">
            <a:xfrm>
              <a:off x="3840" y="2474"/>
              <a:ext cx="1107" cy="1318"/>
              <a:chOff x="3840" y="2474"/>
              <a:chExt cx="1107" cy="1318"/>
            </a:xfrm>
          </p:grpSpPr>
          <p:sp>
            <p:nvSpPr>
              <p:cNvPr id="84" name="Oval 48"/>
              <p:cNvSpPr>
                <a:spLocks noChangeArrowheads="1"/>
              </p:cNvSpPr>
              <p:nvPr/>
            </p:nvSpPr>
            <p:spPr bwMode="auto">
              <a:xfrm>
                <a:off x="4272" y="3120"/>
                <a:ext cx="672" cy="67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5" name="Line 49"/>
              <p:cNvSpPr>
                <a:spLocks noChangeShapeType="1"/>
              </p:cNvSpPr>
              <p:nvPr/>
            </p:nvSpPr>
            <p:spPr bwMode="auto">
              <a:xfrm>
                <a:off x="3840" y="2688"/>
                <a:ext cx="528" cy="5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86" name="Text Box 50"/>
              <p:cNvSpPr txBox="1">
                <a:spLocks noChangeArrowheads="1"/>
              </p:cNvSpPr>
              <p:nvPr/>
            </p:nvSpPr>
            <p:spPr bwMode="auto">
              <a:xfrm>
                <a:off x="4166" y="2474"/>
                <a:ext cx="7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creat bar</a:t>
                </a:r>
              </a:p>
            </p:txBody>
          </p:sp>
        </p:grpSp>
        <p:sp>
          <p:nvSpPr>
            <p:cNvPr id="83" name="Text Box 52"/>
            <p:cNvSpPr txBox="1">
              <a:spLocks noChangeArrowheads="1"/>
            </p:cNvSpPr>
            <p:nvPr/>
          </p:nvSpPr>
          <p:spPr bwMode="auto">
            <a:xfrm>
              <a:off x="4406" y="3290"/>
              <a:ext cx="3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charset="0"/>
                  <a:ea typeface="ＭＳ Ｐゴシック" charset="0"/>
                  <a:cs typeface="ＭＳ Ｐゴシック" charset="0"/>
                </a:rPr>
                <a:t>bar</a:t>
              </a:r>
            </a:p>
          </p:txBody>
        </p:sp>
      </p:grpSp>
    </p:spTree>
    <p:extLst>
      <p:ext uri="{BB962C8B-B14F-4D97-AF65-F5344CB8AC3E}">
        <p14:creationId xmlns:p14="http://schemas.microsoft.com/office/powerpoint/2010/main" val="3469212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p:txBody>
          <a:bodyPr/>
          <a:lstStyle/>
          <a:p>
            <a:r>
              <a:rPr lang="en-US" dirty="0" smtClean="0">
                <a:latin typeface="Arial" charset="0"/>
                <a:ea typeface="ＭＳ Ｐゴシック" charset="0"/>
              </a:rPr>
              <a:t>Unix file </a:t>
            </a:r>
            <a:r>
              <a:rPr lang="en-US" dirty="0">
                <a:latin typeface="Arial" charset="0"/>
                <a:ea typeface="ＭＳ Ｐゴシック" charset="0"/>
              </a:rPr>
              <a:t>I/O</a:t>
            </a:r>
          </a:p>
        </p:txBody>
      </p:sp>
      <p:sp>
        <p:nvSpPr>
          <p:cNvPr id="9" name="Text Box 3"/>
          <p:cNvSpPr txBox="1">
            <a:spLocks noChangeArrowheads="1"/>
          </p:cNvSpPr>
          <p:nvPr/>
        </p:nvSpPr>
        <p:spPr bwMode="auto">
          <a:xfrm>
            <a:off x="358775" y="1781175"/>
            <a:ext cx="6651625" cy="361156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lnSpc>
                <a:spcPct val="80000"/>
              </a:lnSpc>
              <a:spcBef>
                <a:spcPts val="0"/>
              </a:spcBef>
              <a:spcAft>
                <a:spcPts val="200"/>
              </a:spcAft>
              <a:defRPr/>
            </a:pPr>
            <a:r>
              <a:rPr lang="en-US" sz="2000" kern="0" dirty="0" smtClean="0">
                <a:solidFill>
                  <a:srgbClr val="000000"/>
                </a:solidFill>
              </a:rPr>
              <a:t>char </a:t>
            </a:r>
            <a:r>
              <a:rPr lang="en-US" sz="2000" kern="0" dirty="0" err="1" smtClean="0">
                <a:solidFill>
                  <a:srgbClr val="000000"/>
                </a:solidFill>
              </a:rPr>
              <a:t>buf</a:t>
            </a:r>
            <a:r>
              <a:rPr lang="en-US" sz="2000" kern="0" dirty="0" smtClean="0">
                <a:solidFill>
                  <a:srgbClr val="000000"/>
                </a:solidFill>
              </a:rPr>
              <a:t>[BUFSIZE];</a:t>
            </a:r>
          </a:p>
          <a:p>
            <a:pPr defTabSz="914400" eaLnBrk="1" fontAlgn="auto" hangingPunct="1">
              <a:lnSpc>
                <a:spcPct val="80000"/>
              </a:lnSpc>
              <a:spcBef>
                <a:spcPts val="0"/>
              </a:spcBef>
              <a:spcAft>
                <a:spcPts val="200"/>
              </a:spcAft>
              <a:defRPr/>
            </a:pPr>
            <a:r>
              <a:rPr lang="en-US" sz="2000" kern="0" dirty="0" err="1" smtClean="0">
                <a:solidFill>
                  <a:srgbClr val="000000"/>
                </a:solidFill>
              </a:rPr>
              <a:t>int</a:t>
            </a:r>
            <a:r>
              <a:rPr lang="en-US" sz="2000" kern="0" dirty="0" smtClean="0">
                <a:solidFill>
                  <a:srgbClr val="000000"/>
                </a:solidFill>
              </a:rPr>
              <a:t> </a:t>
            </a:r>
            <a:r>
              <a:rPr lang="en-US" sz="2000" kern="0" dirty="0" err="1" smtClean="0">
                <a:solidFill>
                  <a:srgbClr val="000000"/>
                </a:solidFill>
              </a:rPr>
              <a:t>fd</a:t>
            </a:r>
            <a:r>
              <a:rPr lang="en-US" sz="2000" kern="0" dirty="0" smtClean="0">
                <a:solidFill>
                  <a:srgbClr val="000000"/>
                </a:solidFill>
              </a:rPr>
              <a:t>;</a:t>
            </a:r>
          </a:p>
          <a:p>
            <a:pPr defTabSz="914400" eaLnBrk="1" fontAlgn="auto" hangingPunct="1">
              <a:lnSpc>
                <a:spcPct val="80000"/>
              </a:lnSpc>
              <a:spcBef>
                <a:spcPts val="0"/>
              </a:spcBef>
              <a:spcAft>
                <a:spcPts val="200"/>
              </a:spcAft>
              <a:defRPr/>
            </a:pPr>
            <a:endParaRPr lang="en-US" sz="2000" kern="0" dirty="0" smtClean="0">
              <a:solidFill>
                <a:srgbClr val="000000"/>
              </a:solidFill>
            </a:endParaRPr>
          </a:p>
          <a:p>
            <a:pPr defTabSz="914400" eaLnBrk="1" fontAlgn="auto" hangingPunct="1">
              <a:lnSpc>
                <a:spcPct val="80000"/>
              </a:lnSpc>
              <a:spcBef>
                <a:spcPts val="0"/>
              </a:spcBef>
              <a:spcAft>
                <a:spcPts val="200"/>
              </a:spcAft>
              <a:defRPr/>
            </a:pPr>
            <a:r>
              <a:rPr lang="en-US" sz="2000" kern="0" dirty="0" smtClean="0">
                <a:solidFill>
                  <a:srgbClr val="000000"/>
                </a:solidFill>
              </a:rPr>
              <a:t>if ((</a:t>
            </a:r>
            <a:r>
              <a:rPr lang="en-US" sz="2000" kern="0" dirty="0" err="1" smtClean="0">
                <a:solidFill>
                  <a:srgbClr val="000000"/>
                </a:solidFill>
              </a:rPr>
              <a:t>fd</a:t>
            </a:r>
            <a:r>
              <a:rPr lang="en-US" sz="2000" kern="0" dirty="0" smtClean="0">
                <a:solidFill>
                  <a:srgbClr val="000000"/>
                </a:solidFill>
              </a:rPr>
              <a:t> = </a:t>
            </a:r>
            <a:r>
              <a:rPr lang="en-US" sz="2000" b="1" kern="0" dirty="0" smtClean="0">
                <a:solidFill>
                  <a:srgbClr val="800000"/>
                </a:solidFill>
              </a:rPr>
              <a:t>open</a:t>
            </a:r>
            <a:r>
              <a:rPr lang="en-US" sz="2000" kern="0" dirty="0" smtClean="0">
                <a:solidFill>
                  <a:srgbClr val="000000"/>
                </a:solidFill>
              </a:rPr>
              <a:t>(</a:t>
            </a:r>
            <a:r>
              <a:rPr lang="ja-JP" altLang="en-US" sz="2000" kern="0" dirty="0" smtClean="0">
                <a:solidFill>
                  <a:srgbClr val="000000"/>
                </a:solidFill>
              </a:rPr>
              <a:t>“</a:t>
            </a:r>
            <a:r>
              <a:rPr lang="en-US" sz="2000" kern="0" dirty="0" smtClean="0">
                <a:solidFill>
                  <a:srgbClr val="000000"/>
                </a:solidFill>
              </a:rPr>
              <a:t>../</a:t>
            </a:r>
            <a:r>
              <a:rPr lang="en-US" sz="2000" kern="0" dirty="0" err="1" smtClean="0">
                <a:solidFill>
                  <a:srgbClr val="000000"/>
                </a:solidFill>
              </a:rPr>
              <a:t>zot</a:t>
            </a:r>
            <a:r>
              <a:rPr lang="ja-JP" altLang="en-US" sz="2000" kern="0" dirty="0" smtClean="0">
                <a:solidFill>
                  <a:srgbClr val="000000"/>
                </a:solidFill>
              </a:rPr>
              <a:t>”</a:t>
            </a:r>
            <a:r>
              <a:rPr lang="en-US" sz="2000" kern="0" dirty="0" smtClean="0">
                <a:solidFill>
                  <a:srgbClr val="000000"/>
                </a:solidFill>
              </a:rPr>
              <a:t>, O_TRUNC | O_RDWR) == -1) {</a:t>
            </a:r>
          </a:p>
          <a:p>
            <a:pPr defTabSz="914400" eaLnBrk="1" fontAlgn="auto" hangingPunct="1">
              <a:lnSpc>
                <a:spcPct val="80000"/>
              </a:lnSpc>
              <a:spcBef>
                <a:spcPts val="0"/>
              </a:spcBef>
              <a:spcAft>
                <a:spcPts val="200"/>
              </a:spcAft>
              <a:defRPr/>
            </a:pPr>
            <a:r>
              <a:rPr lang="en-US" sz="2000" kern="0" dirty="0" smtClean="0">
                <a:solidFill>
                  <a:srgbClr val="000000"/>
                </a:solidFill>
              </a:rPr>
              <a:t>	</a:t>
            </a:r>
            <a:r>
              <a:rPr lang="en-US" sz="2000" kern="0" dirty="0" err="1" smtClean="0">
                <a:solidFill>
                  <a:srgbClr val="000000"/>
                </a:solidFill>
              </a:rPr>
              <a:t>perror</a:t>
            </a:r>
            <a:r>
              <a:rPr lang="en-US" sz="2000" kern="0" dirty="0" smtClean="0">
                <a:solidFill>
                  <a:srgbClr val="000000"/>
                </a:solidFill>
              </a:rPr>
              <a:t>(</a:t>
            </a:r>
            <a:r>
              <a:rPr lang="ja-JP" altLang="en-US" sz="2000" kern="0" dirty="0" smtClean="0">
                <a:solidFill>
                  <a:srgbClr val="000000"/>
                </a:solidFill>
              </a:rPr>
              <a:t>“</a:t>
            </a:r>
            <a:r>
              <a:rPr lang="en-US" sz="2000" kern="0" dirty="0" smtClean="0">
                <a:solidFill>
                  <a:srgbClr val="000000"/>
                </a:solidFill>
              </a:rPr>
              <a:t>open failed</a:t>
            </a:r>
            <a:r>
              <a:rPr lang="ja-JP" altLang="en-US" sz="2000" kern="0" dirty="0" smtClean="0">
                <a:solidFill>
                  <a:srgbClr val="000000"/>
                </a:solidFill>
              </a:rPr>
              <a:t>”</a:t>
            </a: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smtClean="0">
                <a:solidFill>
                  <a:srgbClr val="000000"/>
                </a:solidFill>
              </a:rPr>
              <a:t>	exit(1);</a:t>
            </a:r>
          </a:p>
          <a:p>
            <a:pPr defTabSz="914400" eaLnBrk="1" fontAlgn="auto" hangingPunct="1">
              <a:lnSpc>
                <a:spcPct val="80000"/>
              </a:lnSpc>
              <a:spcBef>
                <a:spcPts val="0"/>
              </a:spcBef>
              <a:spcAft>
                <a:spcPts val="200"/>
              </a:spcAft>
              <a:defRPr/>
            </a:pP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smtClean="0">
                <a:solidFill>
                  <a:srgbClr val="000000"/>
                </a:solidFill>
              </a:rPr>
              <a:t>while(read(0, </a:t>
            </a:r>
            <a:r>
              <a:rPr lang="en-US" sz="2000" kern="0" dirty="0" err="1" smtClean="0">
                <a:solidFill>
                  <a:srgbClr val="000000"/>
                </a:solidFill>
              </a:rPr>
              <a:t>buf</a:t>
            </a:r>
            <a:r>
              <a:rPr lang="en-US" sz="2000" kern="0" dirty="0" smtClean="0">
                <a:solidFill>
                  <a:srgbClr val="000000"/>
                </a:solidFill>
              </a:rPr>
              <a:t>, BUFSIZE)) {</a:t>
            </a:r>
          </a:p>
          <a:p>
            <a:pPr defTabSz="914400" eaLnBrk="1" fontAlgn="auto" hangingPunct="1">
              <a:lnSpc>
                <a:spcPct val="80000"/>
              </a:lnSpc>
              <a:spcBef>
                <a:spcPts val="0"/>
              </a:spcBef>
              <a:spcAft>
                <a:spcPts val="200"/>
              </a:spcAft>
              <a:defRPr/>
            </a:pPr>
            <a:r>
              <a:rPr lang="en-US" sz="2000" kern="0" dirty="0" smtClean="0">
                <a:solidFill>
                  <a:srgbClr val="000000"/>
                </a:solidFill>
              </a:rPr>
              <a:t>	if (write(</a:t>
            </a:r>
            <a:r>
              <a:rPr lang="en-US" sz="2000" kern="0" dirty="0" err="1" smtClean="0">
                <a:solidFill>
                  <a:srgbClr val="000000"/>
                </a:solidFill>
              </a:rPr>
              <a:t>fd</a:t>
            </a:r>
            <a:r>
              <a:rPr lang="en-US" sz="2000" kern="0" dirty="0" smtClean="0">
                <a:solidFill>
                  <a:srgbClr val="000000"/>
                </a:solidFill>
              </a:rPr>
              <a:t>, </a:t>
            </a:r>
            <a:r>
              <a:rPr lang="en-US" sz="2000" kern="0" dirty="0" err="1" smtClean="0">
                <a:solidFill>
                  <a:srgbClr val="000000"/>
                </a:solidFill>
              </a:rPr>
              <a:t>buf</a:t>
            </a:r>
            <a:r>
              <a:rPr lang="en-US" sz="2000" kern="0" dirty="0" smtClean="0">
                <a:solidFill>
                  <a:srgbClr val="000000"/>
                </a:solidFill>
              </a:rPr>
              <a:t>, BUFSIZE) != BUFSIZE) {</a:t>
            </a:r>
          </a:p>
          <a:p>
            <a:pPr defTabSz="914400" eaLnBrk="1" fontAlgn="auto" hangingPunct="1">
              <a:lnSpc>
                <a:spcPct val="80000"/>
              </a:lnSpc>
              <a:spcBef>
                <a:spcPts val="0"/>
              </a:spcBef>
              <a:spcAft>
                <a:spcPts val="200"/>
              </a:spcAft>
              <a:defRPr/>
            </a:pPr>
            <a:r>
              <a:rPr lang="en-US" sz="2000" kern="0" dirty="0" smtClean="0">
                <a:solidFill>
                  <a:srgbClr val="000000"/>
                </a:solidFill>
              </a:rPr>
              <a:t>		</a:t>
            </a:r>
            <a:r>
              <a:rPr lang="en-US" sz="2000" kern="0" dirty="0" err="1" smtClean="0">
                <a:solidFill>
                  <a:srgbClr val="000000"/>
                </a:solidFill>
              </a:rPr>
              <a:t>perror</a:t>
            </a:r>
            <a:r>
              <a:rPr lang="en-US" sz="2000" kern="0" dirty="0" smtClean="0">
                <a:solidFill>
                  <a:srgbClr val="000000"/>
                </a:solidFill>
              </a:rPr>
              <a:t>(</a:t>
            </a:r>
            <a:r>
              <a:rPr lang="ja-JP" altLang="en-US" sz="2000" kern="0" dirty="0" smtClean="0">
                <a:solidFill>
                  <a:srgbClr val="000000"/>
                </a:solidFill>
              </a:rPr>
              <a:t>“</a:t>
            </a:r>
            <a:r>
              <a:rPr lang="en-US" sz="2000" kern="0" dirty="0" smtClean="0">
                <a:solidFill>
                  <a:srgbClr val="000000"/>
                </a:solidFill>
              </a:rPr>
              <a:t>write failed</a:t>
            </a:r>
            <a:r>
              <a:rPr lang="ja-JP" altLang="en-US" sz="2000" kern="0" dirty="0" smtClean="0">
                <a:solidFill>
                  <a:srgbClr val="000000"/>
                </a:solidFill>
              </a:rPr>
              <a:t>”</a:t>
            </a: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smtClean="0">
                <a:solidFill>
                  <a:srgbClr val="000000"/>
                </a:solidFill>
              </a:rPr>
              <a:t>		exit(1);</a:t>
            </a:r>
          </a:p>
          <a:p>
            <a:pPr defTabSz="914400" eaLnBrk="1" fontAlgn="auto" hangingPunct="1">
              <a:lnSpc>
                <a:spcPct val="80000"/>
              </a:lnSpc>
              <a:spcBef>
                <a:spcPts val="0"/>
              </a:spcBef>
              <a:spcAft>
                <a:spcPts val="200"/>
              </a:spcAft>
              <a:defRPr/>
            </a:pPr>
            <a:r>
              <a:rPr lang="en-US" sz="2000" kern="0" dirty="0" smtClean="0">
                <a:solidFill>
                  <a:srgbClr val="000000"/>
                </a:solidFill>
              </a:rPr>
              <a:t>	}</a:t>
            </a:r>
          </a:p>
          <a:p>
            <a:pPr defTabSz="914400" eaLnBrk="1" fontAlgn="auto" hangingPunct="1">
              <a:lnSpc>
                <a:spcPct val="80000"/>
              </a:lnSpc>
              <a:spcBef>
                <a:spcPts val="0"/>
              </a:spcBef>
              <a:spcAft>
                <a:spcPts val="200"/>
              </a:spcAft>
              <a:defRPr/>
            </a:pPr>
            <a:r>
              <a:rPr lang="en-US" sz="2000" kern="0" dirty="0" smtClean="0">
                <a:solidFill>
                  <a:srgbClr val="000000"/>
                </a:solidFill>
              </a:rPr>
              <a:t>}</a:t>
            </a:r>
          </a:p>
        </p:txBody>
      </p:sp>
      <p:sp>
        <p:nvSpPr>
          <p:cNvPr id="16" name="Rectangle 15"/>
          <p:cNvSpPr/>
          <p:nvPr/>
        </p:nvSpPr>
        <p:spPr>
          <a:xfrm>
            <a:off x="4079875" y="990600"/>
            <a:ext cx="3733800" cy="1408078"/>
          </a:xfrm>
          <a:prstGeom prst="rect">
            <a:avLst/>
          </a:prstGeom>
        </p:spPr>
        <p:txBody>
          <a:bodyPr>
            <a:spAutoFit/>
          </a:bodyPr>
          <a:lstStyle/>
          <a:p>
            <a:pPr defTabSz="914400" fontAlgn="auto">
              <a:lnSpc>
                <a:spcPct val="85000"/>
              </a:lnSpc>
              <a:spcBef>
                <a:spcPts val="0"/>
              </a:spcBef>
              <a:spcAft>
                <a:spcPts val="0"/>
              </a:spcAft>
              <a:defRPr/>
            </a:pPr>
            <a:r>
              <a:rPr lang="en-US" sz="2000" kern="0" dirty="0" smtClean="0">
                <a:solidFill>
                  <a:srgbClr val="0036A6"/>
                </a:solidFill>
              </a:rPr>
              <a:t>Symbolic names (</a:t>
            </a:r>
            <a:r>
              <a:rPr lang="en-US" sz="2000" b="1" kern="0" dirty="0" smtClean="0">
                <a:solidFill>
                  <a:schemeClr val="accent2"/>
                </a:solidFill>
              </a:rPr>
              <a:t>pathnames</a:t>
            </a:r>
            <a:r>
              <a:rPr lang="en-US" sz="2000" kern="0" dirty="0" smtClean="0">
                <a:solidFill>
                  <a:srgbClr val="0036A6"/>
                </a:solidFill>
              </a:rPr>
              <a:t>) </a:t>
            </a:r>
            <a:r>
              <a:rPr lang="en-US" sz="2000" kern="0" dirty="0">
                <a:solidFill>
                  <a:srgbClr val="0036A6"/>
                </a:solidFill>
              </a:rPr>
              <a:t>are translated through the directory tree, starting at the root </a:t>
            </a:r>
            <a:r>
              <a:rPr lang="en-US" sz="2000" kern="0" dirty="0" smtClean="0">
                <a:solidFill>
                  <a:srgbClr val="0036A6"/>
                </a:solidFill>
              </a:rPr>
              <a:t>directory (/) or process </a:t>
            </a:r>
            <a:r>
              <a:rPr lang="en-US" sz="2000" b="1" kern="0" dirty="0">
                <a:solidFill>
                  <a:srgbClr val="0036A6"/>
                </a:solidFill>
              </a:rPr>
              <a:t>current directory</a:t>
            </a:r>
            <a:r>
              <a:rPr lang="en-US" sz="2000" kern="0" dirty="0">
                <a:solidFill>
                  <a:srgbClr val="0036A6"/>
                </a:solidFill>
              </a:rPr>
              <a:t>.</a:t>
            </a:r>
            <a:endParaRPr lang="en-US" sz="3600" kern="0" dirty="0">
              <a:solidFill>
                <a:srgbClr val="0036A6"/>
              </a:solidFill>
            </a:endParaRPr>
          </a:p>
        </p:txBody>
      </p:sp>
      <p:sp>
        <p:nvSpPr>
          <p:cNvPr id="18" name="Rectangle 17"/>
          <p:cNvSpPr/>
          <p:nvPr/>
        </p:nvSpPr>
        <p:spPr>
          <a:xfrm>
            <a:off x="5334000" y="3048000"/>
            <a:ext cx="3502025" cy="88485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a:solidFill>
                  <a:srgbClr val="0036A6"/>
                </a:solidFill>
              </a:rPr>
              <a:t>File grows as process writes to it </a:t>
            </a:r>
            <a:r>
              <a:rPr lang="en-US" sz="2000" kern="0" dirty="0">
                <a:solidFill>
                  <a:srgbClr val="0036A6"/>
                </a:solidFill>
                <a:sym typeface="Wingdings"/>
              </a:rPr>
              <a:t> system must allocate space dynamically.</a:t>
            </a:r>
            <a:endParaRPr lang="en-US" sz="4000" kern="0" dirty="0">
              <a:solidFill>
                <a:srgbClr val="0036A6"/>
              </a:solidFill>
            </a:endParaRPr>
          </a:p>
        </p:txBody>
      </p:sp>
      <p:cxnSp>
        <p:nvCxnSpPr>
          <p:cNvPr id="178183" name="Straight Connector 292"/>
          <p:cNvCxnSpPr>
            <a:cxnSpLocks noChangeShapeType="1"/>
          </p:cNvCxnSpPr>
          <p:nvPr/>
        </p:nvCxnSpPr>
        <p:spPr bwMode="auto">
          <a:xfrm flipV="1">
            <a:off x="2362200" y="1781175"/>
            <a:ext cx="1717675" cy="81915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78185" name="Straight Connector 292"/>
          <p:cNvCxnSpPr>
            <a:cxnSpLocks noChangeShapeType="1"/>
          </p:cNvCxnSpPr>
          <p:nvPr/>
        </p:nvCxnSpPr>
        <p:spPr bwMode="auto">
          <a:xfrm flipV="1">
            <a:off x="4038600" y="3505201"/>
            <a:ext cx="1371600" cy="457199"/>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0" name="Rectangle 9"/>
          <p:cNvSpPr/>
          <p:nvPr/>
        </p:nvSpPr>
        <p:spPr>
          <a:xfrm>
            <a:off x="1295400" y="5210175"/>
            <a:ext cx="3044825" cy="884238"/>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rgbClr val="0036A6"/>
                </a:solidFill>
              </a:rPr>
              <a:t>Process does not specify current file offset: the </a:t>
            </a:r>
            <a:r>
              <a:rPr lang="en-US" sz="2000" b="1" kern="0" dirty="0">
                <a:solidFill>
                  <a:srgbClr val="0036A6"/>
                </a:solidFill>
              </a:rPr>
              <a:t>system</a:t>
            </a:r>
            <a:r>
              <a:rPr lang="en-US" sz="2000" kern="0" dirty="0">
                <a:solidFill>
                  <a:srgbClr val="0036A6"/>
                </a:solidFill>
              </a:rPr>
              <a:t> remembers it.</a:t>
            </a:r>
            <a:endParaRPr lang="en-US" sz="4000" kern="0" dirty="0">
              <a:solidFill>
                <a:srgbClr val="0036A6"/>
              </a:solidFill>
            </a:endParaRPr>
          </a:p>
        </p:txBody>
      </p:sp>
      <p:cxnSp>
        <p:nvCxnSpPr>
          <p:cNvPr id="11" name="Straight Connector 292"/>
          <p:cNvCxnSpPr>
            <a:cxnSpLocks noChangeShapeType="1"/>
          </p:cNvCxnSpPr>
          <p:nvPr/>
        </p:nvCxnSpPr>
        <p:spPr bwMode="auto">
          <a:xfrm>
            <a:off x="1600200" y="3914775"/>
            <a:ext cx="304800" cy="12954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9" name="Straight Connector 292"/>
          <p:cNvCxnSpPr>
            <a:cxnSpLocks noChangeShapeType="1"/>
          </p:cNvCxnSpPr>
          <p:nvPr/>
        </p:nvCxnSpPr>
        <p:spPr bwMode="auto">
          <a:xfrm>
            <a:off x="1905000" y="4219575"/>
            <a:ext cx="0" cy="9906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3" name="Rectangle 12"/>
          <p:cNvSpPr/>
          <p:nvPr/>
        </p:nvSpPr>
        <p:spPr>
          <a:xfrm>
            <a:off x="4876800" y="4953000"/>
            <a:ext cx="4127500" cy="1041054"/>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smtClean="0">
                <a:solidFill>
                  <a:srgbClr val="0036A6"/>
                </a:solidFill>
              </a:rPr>
              <a:t>The file system software finds </a:t>
            </a:r>
            <a:r>
              <a:rPr lang="en-US" sz="1800" kern="0" dirty="0">
                <a:solidFill>
                  <a:srgbClr val="0036A6"/>
                </a:solidFill>
              </a:rPr>
              <a:t>the </a:t>
            </a:r>
            <a:r>
              <a:rPr lang="en-US" sz="1800" kern="0" dirty="0" smtClean="0">
                <a:solidFill>
                  <a:srgbClr val="0036A6"/>
                </a:solidFill>
              </a:rPr>
              <a:t>storage locations </a:t>
            </a:r>
            <a:r>
              <a:rPr lang="en-US" sz="1800" kern="0" dirty="0">
                <a:solidFill>
                  <a:srgbClr val="0036A6"/>
                </a:solidFill>
              </a:rPr>
              <a:t>of the file’s logical blocks by indexing a </a:t>
            </a:r>
            <a:r>
              <a:rPr lang="en-US" sz="1800" kern="0" dirty="0" smtClean="0">
                <a:solidFill>
                  <a:srgbClr val="0036A6"/>
                </a:solidFill>
              </a:rPr>
              <a:t>per-file block </a:t>
            </a:r>
            <a:r>
              <a:rPr lang="en-US" sz="1800" kern="0" dirty="0">
                <a:solidFill>
                  <a:srgbClr val="0036A6"/>
                </a:solidFill>
              </a:rPr>
              <a:t>map (the file’s index node or “</a:t>
            </a:r>
            <a:r>
              <a:rPr lang="en-US" sz="1800" kern="0" dirty="0" err="1">
                <a:solidFill>
                  <a:srgbClr val="0036A6"/>
                </a:solidFill>
              </a:rPr>
              <a:t>inode</a:t>
            </a:r>
            <a:r>
              <a:rPr lang="en-US" sz="1800" kern="0" dirty="0">
                <a:solidFill>
                  <a:srgbClr val="0036A6"/>
                </a:solidFill>
              </a:rPr>
              <a:t>”).</a:t>
            </a:r>
            <a:endParaRPr lang="en-US" sz="2000" kern="0" dirty="0">
              <a:solidFill>
                <a:srgbClr val="0036A6"/>
              </a:solidFill>
            </a:endParaRPr>
          </a:p>
        </p:txBody>
      </p:sp>
    </p:spTree>
    <p:extLst>
      <p:ext uri="{BB962C8B-B14F-4D97-AF65-F5344CB8AC3E}">
        <p14:creationId xmlns:p14="http://schemas.microsoft.com/office/powerpoint/2010/main" val="11951498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r>
              <a:rPr lang="en-US" smtClean="0"/>
              <a:t>Concepts</a:t>
            </a:r>
            <a:endParaRPr lang="en-US"/>
          </a:p>
        </p:txBody>
      </p:sp>
      <p:sp>
        <p:nvSpPr>
          <p:cNvPr id="186370" name="Content Placeholder 2"/>
          <p:cNvSpPr>
            <a:spLocks noGrp="1"/>
          </p:cNvSpPr>
          <p:nvPr>
            <p:ph idx="1"/>
          </p:nvPr>
        </p:nvSpPr>
        <p:spPr/>
        <p:txBody>
          <a:bodyPr/>
          <a:lstStyle/>
          <a:p>
            <a:r>
              <a:rPr lang="en-US" smtClean="0"/>
              <a:t>Reference counting and reclamation</a:t>
            </a:r>
          </a:p>
          <a:p>
            <a:r>
              <a:rPr lang="en-US" smtClean="0"/>
              <a:t>Redirection/indirection</a:t>
            </a:r>
          </a:p>
          <a:p>
            <a:r>
              <a:rPr lang="en-US" smtClean="0"/>
              <a:t>Dangling reference</a:t>
            </a:r>
          </a:p>
          <a:p>
            <a:r>
              <a:rPr lang="en-US" smtClean="0"/>
              <a:t>Binding time (create time vs. resolve time)</a:t>
            </a:r>
          </a:p>
          <a:p>
            <a:r>
              <a:rPr lang="en-US" smtClean="0"/>
              <a:t>Referential integrity</a:t>
            </a:r>
          </a:p>
          <a:p>
            <a:endParaRPr lang="en-US"/>
          </a:p>
        </p:txBody>
      </p:sp>
    </p:spTree>
    <p:extLst>
      <p:ext uri="{BB962C8B-B14F-4D97-AF65-F5344CB8AC3E}">
        <p14:creationId xmlns:p14="http://schemas.microsoft.com/office/powerpoint/2010/main" val="37548249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Arial" charset="0"/>
                <a:ea typeface="ＭＳ Ｐゴシック" charset="0"/>
              </a:rPr>
              <a:t>Filesystem layout on disk</a:t>
            </a:r>
          </a:p>
        </p:txBody>
      </p:sp>
      <p:grpSp>
        <p:nvGrpSpPr>
          <p:cNvPr id="33794" name="Group 3"/>
          <p:cNvGrpSpPr>
            <a:grpSpLocks/>
          </p:cNvGrpSpPr>
          <p:nvPr/>
        </p:nvGrpSpPr>
        <p:grpSpPr bwMode="auto">
          <a:xfrm>
            <a:off x="1371600" y="1676400"/>
            <a:ext cx="2867025" cy="2103438"/>
            <a:chOff x="432" y="720"/>
            <a:chExt cx="1806" cy="1325"/>
          </a:xfrm>
        </p:grpSpPr>
        <p:grpSp>
          <p:nvGrpSpPr>
            <p:cNvPr id="33861" name="Group 4"/>
            <p:cNvGrpSpPr>
              <a:grpSpLocks/>
            </p:cNvGrpSpPr>
            <p:nvPr/>
          </p:nvGrpSpPr>
          <p:grpSpPr bwMode="auto">
            <a:xfrm>
              <a:off x="1824" y="1152"/>
              <a:ext cx="144" cy="384"/>
              <a:chOff x="1296" y="1680"/>
              <a:chExt cx="144" cy="384"/>
            </a:xfrm>
          </p:grpSpPr>
          <p:sp>
            <p:nvSpPr>
              <p:cNvPr id="33868"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69"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70"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862" name="Oval 8"/>
            <p:cNvSpPr>
              <a:spLocks noChangeArrowheads="1"/>
            </p:cNvSpPr>
            <p:nvPr/>
          </p:nvSpPr>
          <p:spPr bwMode="auto">
            <a:xfrm>
              <a:off x="1872" y="1200"/>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63" name="Oval 9"/>
            <p:cNvSpPr>
              <a:spLocks noChangeArrowheads="1"/>
            </p:cNvSpPr>
            <p:nvPr/>
          </p:nvSpPr>
          <p:spPr bwMode="auto">
            <a:xfrm>
              <a:off x="1872" y="1312"/>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64" name="Oval 10"/>
            <p:cNvSpPr>
              <a:spLocks noChangeArrowheads="1"/>
            </p:cNvSpPr>
            <p:nvPr/>
          </p:nvSpPr>
          <p:spPr bwMode="auto">
            <a:xfrm>
              <a:off x="1872" y="1440"/>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65" name="Text Box 11"/>
            <p:cNvSpPr txBox="1">
              <a:spLocks noChangeArrowheads="1"/>
            </p:cNvSpPr>
            <p:nvPr/>
          </p:nvSpPr>
          <p:spPr bwMode="auto">
            <a:xfrm>
              <a:off x="432" y="1632"/>
              <a:ext cx="510" cy="413"/>
            </a:xfrm>
            <a:prstGeom prst="rect">
              <a:avLst/>
            </a:prstGeom>
            <a:noFill/>
            <a:ln w="15875">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11100010</a:t>
              </a:r>
            </a:p>
            <a:p>
              <a:pPr defTabSz="914400"/>
              <a:r>
                <a:rPr lang="en-US" sz="1200" b="1" i="1">
                  <a:solidFill>
                    <a:srgbClr val="000000"/>
                  </a:solidFill>
                  <a:latin typeface="Times New Roman" charset="0"/>
                </a:rPr>
                <a:t>00101101</a:t>
              </a:r>
            </a:p>
            <a:p>
              <a:pPr defTabSz="914400"/>
              <a:r>
                <a:rPr lang="en-US" sz="1200" b="1" i="1">
                  <a:solidFill>
                    <a:srgbClr val="000000"/>
                  </a:solidFill>
                  <a:latin typeface="Times New Roman" charset="0"/>
                </a:rPr>
                <a:t>10111101</a:t>
              </a:r>
              <a:endParaRPr lang="en-US" sz="1200">
                <a:solidFill>
                  <a:srgbClr val="000000"/>
                </a:solidFill>
                <a:latin typeface="Times New Roman" charset="0"/>
              </a:endParaRPr>
            </a:p>
          </p:txBody>
        </p:sp>
        <p:cxnSp>
          <p:nvCxnSpPr>
            <p:cNvPr id="33866" name="AutoShape 14"/>
            <p:cNvCxnSpPr>
              <a:cxnSpLocks noChangeShapeType="1"/>
              <a:stCxn id="33862" idx="2"/>
              <a:endCxn id="33865" idx="0"/>
            </p:cNvCxnSpPr>
            <p:nvPr/>
          </p:nvCxnSpPr>
          <p:spPr bwMode="auto">
            <a:xfrm rot="10800000" flipV="1">
              <a:off x="687" y="1224"/>
              <a:ext cx="1180" cy="40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3867" name="Text Box 17"/>
            <p:cNvSpPr txBox="1">
              <a:spLocks noChangeArrowheads="1"/>
            </p:cNvSpPr>
            <p:nvPr/>
          </p:nvSpPr>
          <p:spPr bwMode="auto">
            <a:xfrm>
              <a:off x="1488" y="720"/>
              <a:ext cx="7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inode 0</a:t>
              </a:r>
            </a:p>
            <a:p>
              <a:pPr algn="ctr" defTabSz="914400"/>
              <a:r>
                <a:rPr lang="en-US" sz="1800">
                  <a:solidFill>
                    <a:srgbClr val="000000"/>
                  </a:solidFill>
                  <a:latin typeface="Times New Roman" charset="0"/>
                </a:rPr>
                <a:t>bitmap file</a:t>
              </a:r>
              <a:endParaRPr lang="en-US" sz="2000">
                <a:solidFill>
                  <a:srgbClr val="000000"/>
                </a:solidFill>
                <a:latin typeface="Times New Roman" charset="0"/>
              </a:endParaRPr>
            </a:p>
          </p:txBody>
        </p:sp>
      </p:grpSp>
      <p:grpSp>
        <p:nvGrpSpPr>
          <p:cNvPr id="33795" name="Group 19"/>
          <p:cNvGrpSpPr>
            <a:grpSpLocks/>
          </p:cNvGrpSpPr>
          <p:nvPr/>
        </p:nvGrpSpPr>
        <p:grpSpPr bwMode="auto">
          <a:xfrm>
            <a:off x="6172200" y="3692525"/>
            <a:ext cx="658813" cy="803275"/>
            <a:chOff x="3550" y="1798"/>
            <a:chExt cx="415" cy="506"/>
          </a:xfrm>
        </p:grpSpPr>
        <p:grpSp>
          <p:nvGrpSpPr>
            <p:cNvPr id="33854" name="Group 20"/>
            <p:cNvGrpSpPr>
              <a:grpSpLocks/>
            </p:cNvGrpSpPr>
            <p:nvPr/>
          </p:nvGrpSpPr>
          <p:grpSpPr bwMode="auto">
            <a:xfrm>
              <a:off x="3552" y="1805"/>
              <a:ext cx="384" cy="499"/>
              <a:chOff x="1296" y="1680"/>
              <a:chExt cx="144" cy="384"/>
            </a:xfrm>
          </p:grpSpPr>
          <p:sp>
            <p:nvSpPr>
              <p:cNvPr id="33858" name="Rectangle 21"/>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59" name="Line 22"/>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60" name="Line 23"/>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855" name="Text Box 24"/>
            <p:cNvSpPr txBox="1">
              <a:spLocks noChangeArrowheads="1"/>
            </p:cNvSpPr>
            <p:nvPr/>
          </p:nvSpPr>
          <p:spPr bwMode="auto">
            <a:xfrm>
              <a:off x="3658" y="179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0</a:t>
              </a:r>
            </a:p>
          </p:txBody>
        </p:sp>
        <p:sp>
          <p:nvSpPr>
            <p:cNvPr id="33856" name="Text Box 25"/>
            <p:cNvSpPr txBox="1">
              <a:spLocks noChangeArrowheads="1"/>
            </p:cNvSpPr>
            <p:nvPr/>
          </p:nvSpPr>
          <p:spPr bwMode="auto">
            <a:xfrm>
              <a:off x="3552" y="1971"/>
              <a:ext cx="4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rain: 32</a:t>
              </a:r>
            </a:p>
          </p:txBody>
        </p:sp>
        <p:sp>
          <p:nvSpPr>
            <p:cNvPr id="33857" name="Text Box 26"/>
            <p:cNvSpPr txBox="1">
              <a:spLocks noChangeArrowheads="1"/>
            </p:cNvSpPr>
            <p:nvPr/>
          </p:nvSpPr>
          <p:spPr bwMode="auto">
            <a:xfrm>
              <a:off x="3550" y="213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hail: 48</a:t>
              </a:r>
            </a:p>
          </p:txBody>
        </p:sp>
      </p:grpSp>
      <p:cxnSp>
        <p:nvCxnSpPr>
          <p:cNvPr id="33796" name="AutoShape 36"/>
          <p:cNvCxnSpPr>
            <a:cxnSpLocks noChangeShapeType="1"/>
            <a:stCxn id="33846" idx="6"/>
            <a:endCxn id="33855" idx="0"/>
          </p:cNvCxnSpPr>
          <p:nvPr/>
        </p:nvCxnSpPr>
        <p:spPr bwMode="auto">
          <a:xfrm>
            <a:off x="5494338" y="2654300"/>
            <a:ext cx="979487" cy="10382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3797" name="Group 37"/>
          <p:cNvGrpSpPr>
            <a:grpSpLocks/>
          </p:cNvGrpSpPr>
          <p:nvPr/>
        </p:nvGrpSpPr>
        <p:grpSpPr bwMode="auto">
          <a:xfrm>
            <a:off x="5334000" y="4618038"/>
            <a:ext cx="228600" cy="609600"/>
            <a:chOff x="1296" y="1680"/>
            <a:chExt cx="144" cy="384"/>
          </a:xfrm>
        </p:grpSpPr>
        <p:sp>
          <p:nvSpPr>
            <p:cNvPr id="33851" name="Rectangle 3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52" name="Line 3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53" name="Line 4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798" name="Oval 41"/>
          <p:cNvSpPr>
            <a:spLocks noChangeArrowheads="1"/>
          </p:cNvSpPr>
          <p:nvPr/>
        </p:nvSpPr>
        <p:spPr bwMode="auto">
          <a:xfrm>
            <a:off x="5410200" y="4694238"/>
            <a:ext cx="76200" cy="76200"/>
          </a:xfrm>
          <a:prstGeom prst="ellipse">
            <a:avLst/>
          </a:prstGeom>
          <a:solidFill>
            <a:srgbClr val="CC99FF"/>
          </a:solidFill>
          <a:ln w="15875">
            <a:solidFill>
              <a:srgbClr val="CC99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799" name="Oval 42"/>
          <p:cNvSpPr>
            <a:spLocks noChangeArrowheads="1"/>
          </p:cNvSpPr>
          <p:nvPr/>
        </p:nvSpPr>
        <p:spPr bwMode="auto">
          <a:xfrm>
            <a:off x="5410200" y="4872038"/>
            <a:ext cx="76200" cy="7620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00" name="Text Box 43"/>
          <p:cNvSpPr txBox="1">
            <a:spLocks noChangeArrowheads="1"/>
          </p:cNvSpPr>
          <p:nvPr/>
        </p:nvSpPr>
        <p:spPr bwMode="auto">
          <a:xfrm>
            <a:off x="3886200" y="3962400"/>
            <a:ext cx="771525" cy="655638"/>
          </a:xfrm>
          <a:prstGeom prst="rect">
            <a:avLst/>
          </a:prstGeom>
          <a:noFill/>
          <a:ln w="1587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once upo</a:t>
            </a:r>
          </a:p>
          <a:p>
            <a:pPr defTabSz="914400"/>
            <a:r>
              <a:rPr lang="en-US" sz="1200" b="1" i="1">
                <a:solidFill>
                  <a:srgbClr val="000000"/>
                </a:solidFill>
                <a:latin typeface="Times New Roman" charset="0"/>
              </a:rPr>
              <a:t>n a time</a:t>
            </a:r>
          </a:p>
          <a:p>
            <a:pPr defTabSz="914400"/>
            <a:r>
              <a:rPr lang="en-US" sz="1200" b="1" i="1">
                <a:solidFill>
                  <a:srgbClr val="009999"/>
                </a:solidFill>
                <a:latin typeface="Times New Roman" charset="0"/>
              </a:rPr>
              <a:t>/n</a:t>
            </a:r>
            <a:r>
              <a:rPr lang="en-US" sz="1200" b="1" i="1">
                <a:solidFill>
                  <a:srgbClr val="000000"/>
                </a:solidFill>
                <a:latin typeface="Times New Roman" charset="0"/>
              </a:rPr>
              <a:t> in a l</a:t>
            </a:r>
            <a:endParaRPr lang="en-US" sz="1200">
              <a:solidFill>
                <a:srgbClr val="000000"/>
              </a:solidFill>
              <a:latin typeface="Times New Roman" charset="0"/>
            </a:endParaRPr>
          </a:p>
        </p:txBody>
      </p:sp>
      <p:sp>
        <p:nvSpPr>
          <p:cNvPr id="33801" name="Text Box 44"/>
          <p:cNvSpPr txBox="1">
            <a:spLocks noChangeArrowheads="1"/>
          </p:cNvSpPr>
          <p:nvPr/>
        </p:nvSpPr>
        <p:spPr bwMode="auto">
          <a:xfrm>
            <a:off x="3886200" y="5287963"/>
            <a:ext cx="746125" cy="655637"/>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and far </a:t>
            </a:r>
          </a:p>
          <a:p>
            <a:pPr defTabSz="914400"/>
            <a:r>
              <a:rPr lang="en-US" sz="1200" b="1" i="1">
                <a:solidFill>
                  <a:srgbClr val="000000"/>
                </a:solidFill>
                <a:latin typeface="Times New Roman" charset="0"/>
              </a:rPr>
              <a:t>far away</a:t>
            </a:r>
          </a:p>
          <a:p>
            <a:pPr defTabSz="914400"/>
            <a:r>
              <a:rPr lang="en-US" sz="1200" b="1" i="1">
                <a:solidFill>
                  <a:srgbClr val="000000"/>
                </a:solidFill>
                <a:latin typeface="Times New Roman" charset="0"/>
              </a:rPr>
              <a:t>, lived th</a:t>
            </a:r>
            <a:endParaRPr lang="en-US" sz="1200">
              <a:solidFill>
                <a:srgbClr val="000000"/>
              </a:solidFill>
              <a:latin typeface="Times New Roman" charset="0"/>
            </a:endParaRPr>
          </a:p>
        </p:txBody>
      </p:sp>
      <p:cxnSp>
        <p:nvCxnSpPr>
          <p:cNvPr id="33802" name="AutoShape 45"/>
          <p:cNvCxnSpPr>
            <a:cxnSpLocks noChangeShapeType="1"/>
            <a:stCxn id="33798" idx="2"/>
            <a:endCxn id="33800" idx="3"/>
          </p:cNvCxnSpPr>
          <p:nvPr/>
        </p:nvCxnSpPr>
        <p:spPr bwMode="auto">
          <a:xfrm rot="10800000">
            <a:off x="4665663" y="4291013"/>
            <a:ext cx="736600" cy="441325"/>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03" name="AutoShape 46"/>
          <p:cNvCxnSpPr>
            <a:cxnSpLocks noChangeShapeType="1"/>
            <a:stCxn id="33799" idx="2"/>
            <a:endCxn id="33801" idx="3"/>
          </p:cNvCxnSpPr>
          <p:nvPr/>
        </p:nvCxnSpPr>
        <p:spPr bwMode="auto">
          <a:xfrm rot="10800000" flipV="1">
            <a:off x="4640263" y="4910138"/>
            <a:ext cx="762000" cy="706437"/>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04" name="AutoShape 47"/>
          <p:cNvCxnSpPr>
            <a:cxnSpLocks noChangeShapeType="1"/>
            <a:stCxn id="33856" idx="1"/>
            <a:endCxn id="33851" idx="0"/>
          </p:cNvCxnSpPr>
          <p:nvPr/>
        </p:nvCxnSpPr>
        <p:spPr bwMode="auto">
          <a:xfrm rot="10800000" flipV="1">
            <a:off x="5448300" y="4105275"/>
            <a:ext cx="727075" cy="5048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3805" name="Group 48"/>
          <p:cNvGrpSpPr>
            <a:grpSpLocks/>
          </p:cNvGrpSpPr>
          <p:nvPr/>
        </p:nvGrpSpPr>
        <p:grpSpPr bwMode="auto">
          <a:xfrm>
            <a:off x="4743450" y="1676400"/>
            <a:ext cx="1454150" cy="1295400"/>
            <a:chOff x="2988" y="720"/>
            <a:chExt cx="916" cy="816"/>
          </a:xfrm>
        </p:grpSpPr>
        <p:grpSp>
          <p:nvGrpSpPr>
            <p:cNvPr id="33844" name="Group 49"/>
            <p:cNvGrpSpPr>
              <a:grpSpLocks/>
            </p:cNvGrpSpPr>
            <p:nvPr/>
          </p:nvGrpSpPr>
          <p:grpSpPr bwMode="auto">
            <a:xfrm>
              <a:off x="3360" y="1152"/>
              <a:ext cx="144" cy="384"/>
              <a:chOff x="1296" y="1680"/>
              <a:chExt cx="144" cy="384"/>
            </a:xfrm>
          </p:grpSpPr>
          <p:sp>
            <p:nvSpPr>
              <p:cNvPr id="33848"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49"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50"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845"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46"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47" name="Text Box 55"/>
            <p:cNvSpPr txBox="1">
              <a:spLocks noChangeArrowheads="1"/>
            </p:cNvSpPr>
            <p:nvPr/>
          </p:nvSpPr>
          <p:spPr bwMode="auto">
            <a:xfrm>
              <a:off x="2988" y="720"/>
              <a:ext cx="91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inode 1</a:t>
              </a:r>
            </a:p>
            <a:p>
              <a:pPr algn="ctr" defTabSz="914400"/>
              <a:r>
                <a:rPr lang="en-US" sz="1800">
                  <a:solidFill>
                    <a:srgbClr val="000000"/>
                  </a:solidFill>
                  <a:latin typeface="Times New Roman" charset="0"/>
                </a:rPr>
                <a:t>root directory</a:t>
              </a:r>
              <a:endParaRPr lang="en-US" sz="2000">
                <a:solidFill>
                  <a:srgbClr val="000000"/>
                </a:solidFill>
                <a:latin typeface="Times New Roman" charset="0"/>
              </a:endParaRPr>
            </a:p>
          </p:txBody>
        </p:sp>
      </p:grpSp>
      <p:sp>
        <p:nvSpPr>
          <p:cNvPr id="33806" name="Text Box 56"/>
          <p:cNvSpPr txBox="1">
            <a:spLocks noChangeArrowheads="1"/>
          </p:cNvSpPr>
          <p:nvPr/>
        </p:nvSpPr>
        <p:spPr bwMode="auto">
          <a:xfrm>
            <a:off x="4800600" y="5334000"/>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b="1">
                <a:solidFill>
                  <a:srgbClr val="000000"/>
                </a:solidFill>
                <a:latin typeface="Times New Roman" charset="0"/>
              </a:rPr>
              <a:t>inode</a:t>
            </a:r>
            <a:endParaRPr lang="en-US" sz="2000" b="1">
              <a:solidFill>
                <a:srgbClr val="000000"/>
              </a:solidFill>
              <a:latin typeface="Times New Roman" charset="0"/>
            </a:endParaRPr>
          </a:p>
        </p:txBody>
      </p:sp>
      <p:sp>
        <p:nvSpPr>
          <p:cNvPr id="33807" name="Text Box 56"/>
          <p:cNvSpPr txBox="1">
            <a:spLocks noChangeArrowheads="1"/>
          </p:cNvSpPr>
          <p:nvPr/>
        </p:nvSpPr>
        <p:spPr bwMode="auto">
          <a:xfrm>
            <a:off x="3821113" y="4618038"/>
            <a:ext cx="865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file blocks</a:t>
            </a:r>
            <a:endParaRPr lang="en-US" sz="2000">
              <a:solidFill>
                <a:srgbClr val="000000"/>
              </a:solidFill>
              <a:latin typeface="Times New Roman" charset="0"/>
            </a:endParaRPr>
          </a:p>
        </p:txBody>
      </p:sp>
      <p:grpSp>
        <p:nvGrpSpPr>
          <p:cNvPr id="33808" name="Group 3"/>
          <p:cNvGrpSpPr>
            <a:grpSpLocks/>
          </p:cNvGrpSpPr>
          <p:nvPr/>
        </p:nvGrpSpPr>
        <p:grpSpPr bwMode="auto">
          <a:xfrm>
            <a:off x="457200" y="2362200"/>
            <a:ext cx="3352800" cy="4389438"/>
            <a:chOff x="-144" y="1152"/>
            <a:chExt cx="2112" cy="2765"/>
          </a:xfrm>
        </p:grpSpPr>
        <p:grpSp>
          <p:nvGrpSpPr>
            <p:cNvPr id="33830" name="Group 4"/>
            <p:cNvGrpSpPr>
              <a:grpSpLocks/>
            </p:cNvGrpSpPr>
            <p:nvPr/>
          </p:nvGrpSpPr>
          <p:grpSpPr bwMode="auto">
            <a:xfrm>
              <a:off x="1824" y="1152"/>
              <a:ext cx="144" cy="384"/>
              <a:chOff x="1296" y="1680"/>
              <a:chExt cx="144" cy="384"/>
            </a:xfrm>
          </p:grpSpPr>
          <p:sp>
            <p:nvSpPr>
              <p:cNvPr id="33841"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42"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43"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831" name="Oval 8"/>
            <p:cNvSpPr>
              <a:spLocks noChangeArrowheads="1"/>
            </p:cNvSpPr>
            <p:nvPr/>
          </p:nvSpPr>
          <p:spPr bwMode="auto">
            <a:xfrm>
              <a:off x="1872" y="1200"/>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32" name="Oval 9"/>
            <p:cNvSpPr>
              <a:spLocks noChangeArrowheads="1"/>
            </p:cNvSpPr>
            <p:nvPr/>
          </p:nvSpPr>
          <p:spPr bwMode="auto">
            <a:xfrm>
              <a:off x="1872" y="1312"/>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33" name="Oval 10"/>
            <p:cNvSpPr>
              <a:spLocks noChangeArrowheads="1"/>
            </p:cNvSpPr>
            <p:nvPr/>
          </p:nvSpPr>
          <p:spPr bwMode="auto">
            <a:xfrm>
              <a:off x="1872" y="1440"/>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34" name="Text Box 11"/>
            <p:cNvSpPr txBox="1">
              <a:spLocks noChangeArrowheads="1"/>
            </p:cNvSpPr>
            <p:nvPr/>
          </p:nvSpPr>
          <p:spPr bwMode="auto">
            <a:xfrm>
              <a:off x="432" y="1632"/>
              <a:ext cx="510" cy="413"/>
            </a:xfrm>
            <a:prstGeom prst="rect">
              <a:avLst/>
            </a:prstGeom>
            <a:noFill/>
            <a:ln w="15875">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11100010</a:t>
              </a:r>
            </a:p>
            <a:p>
              <a:pPr defTabSz="914400"/>
              <a:r>
                <a:rPr lang="en-US" sz="1200" b="1" i="1">
                  <a:solidFill>
                    <a:srgbClr val="000000"/>
                  </a:solidFill>
                  <a:latin typeface="Times New Roman" charset="0"/>
                </a:rPr>
                <a:t>00101101</a:t>
              </a:r>
            </a:p>
            <a:p>
              <a:pPr defTabSz="914400"/>
              <a:r>
                <a:rPr lang="en-US" sz="1200" b="1" i="1">
                  <a:solidFill>
                    <a:srgbClr val="000000"/>
                  </a:solidFill>
                  <a:latin typeface="Times New Roman" charset="0"/>
                </a:rPr>
                <a:t>10111101</a:t>
              </a:r>
              <a:endParaRPr lang="en-US" sz="1200">
                <a:solidFill>
                  <a:srgbClr val="000000"/>
                </a:solidFill>
                <a:latin typeface="Times New Roman" charset="0"/>
              </a:endParaRPr>
            </a:p>
          </p:txBody>
        </p:sp>
        <p:sp>
          <p:nvSpPr>
            <p:cNvPr id="33835" name="Text Box 12"/>
            <p:cNvSpPr txBox="1">
              <a:spLocks noChangeArrowheads="1"/>
            </p:cNvSpPr>
            <p:nvPr/>
          </p:nvSpPr>
          <p:spPr bwMode="auto">
            <a:xfrm>
              <a:off x="768" y="2285"/>
              <a:ext cx="510" cy="413"/>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10011010</a:t>
              </a:r>
            </a:p>
            <a:p>
              <a:pPr defTabSz="914400"/>
              <a:r>
                <a:rPr lang="en-US" sz="1200" b="1" i="1">
                  <a:solidFill>
                    <a:srgbClr val="000000"/>
                  </a:solidFill>
                  <a:latin typeface="Times New Roman" charset="0"/>
                </a:rPr>
                <a:t>00110001</a:t>
              </a:r>
            </a:p>
            <a:p>
              <a:pPr defTabSz="914400"/>
              <a:r>
                <a:rPr lang="en-US" sz="1200" b="1" i="1">
                  <a:solidFill>
                    <a:srgbClr val="000000"/>
                  </a:solidFill>
                  <a:latin typeface="Times New Roman" charset="0"/>
                </a:rPr>
                <a:t>00010101</a:t>
              </a:r>
              <a:endParaRPr lang="en-US" sz="1200">
                <a:solidFill>
                  <a:srgbClr val="000000"/>
                </a:solidFill>
                <a:latin typeface="Times New Roman" charset="0"/>
              </a:endParaRPr>
            </a:p>
          </p:txBody>
        </p:sp>
        <p:sp>
          <p:nvSpPr>
            <p:cNvPr id="33836" name="Text Box 13"/>
            <p:cNvSpPr txBox="1">
              <a:spLocks noChangeArrowheads="1"/>
            </p:cNvSpPr>
            <p:nvPr/>
          </p:nvSpPr>
          <p:spPr bwMode="auto">
            <a:xfrm>
              <a:off x="1152" y="2995"/>
              <a:ext cx="510" cy="413"/>
            </a:xfrm>
            <a:prstGeom prst="rect">
              <a:avLst/>
            </a:prstGeom>
            <a:noFill/>
            <a:ln w="15875">
              <a:solidFill>
                <a:srgbClr val="99003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00101110</a:t>
              </a:r>
            </a:p>
            <a:p>
              <a:pPr defTabSz="914400"/>
              <a:r>
                <a:rPr lang="en-US" sz="1200" b="1" i="1">
                  <a:solidFill>
                    <a:srgbClr val="000000"/>
                  </a:solidFill>
                  <a:latin typeface="Times New Roman" charset="0"/>
                </a:rPr>
                <a:t>00011001</a:t>
              </a:r>
            </a:p>
            <a:p>
              <a:pPr defTabSz="914400"/>
              <a:r>
                <a:rPr lang="en-US" sz="1200" b="1" i="1">
                  <a:solidFill>
                    <a:srgbClr val="000000"/>
                  </a:solidFill>
                  <a:latin typeface="Times New Roman" charset="0"/>
                </a:rPr>
                <a:t>01000100</a:t>
              </a:r>
              <a:endParaRPr lang="en-US" sz="1200">
                <a:solidFill>
                  <a:srgbClr val="000000"/>
                </a:solidFill>
                <a:latin typeface="Times New Roman" charset="0"/>
              </a:endParaRPr>
            </a:p>
          </p:txBody>
        </p:sp>
        <p:cxnSp>
          <p:nvCxnSpPr>
            <p:cNvPr id="33837" name="AutoShape 14"/>
            <p:cNvCxnSpPr>
              <a:cxnSpLocks noChangeShapeType="1"/>
              <a:stCxn id="33831" idx="2"/>
              <a:endCxn id="33834" idx="0"/>
            </p:cNvCxnSpPr>
            <p:nvPr/>
          </p:nvCxnSpPr>
          <p:spPr bwMode="auto">
            <a:xfrm rot="10800000" flipV="1">
              <a:off x="687" y="1224"/>
              <a:ext cx="1180" cy="40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38" name="AutoShape 15"/>
            <p:cNvCxnSpPr>
              <a:cxnSpLocks noChangeShapeType="1"/>
              <a:stCxn id="33832" idx="2"/>
              <a:endCxn id="33835" idx="0"/>
            </p:cNvCxnSpPr>
            <p:nvPr/>
          </p:nvCxnSpPr>
          <p:spPr bwMode="auto">
            <a:xfrm rot="10800000" flipV="1">
              <a:off x="1023" y="1336"/>
              <a:ext cx="844" cy="944"/>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39" name="AutoShape 16"/>
            <p:cNvCxnSpPr>
              <a:cxnSpLocks noChangeShapeType="1"/>
              <a:stCxn id="33833" idx="4"/>
            </p:cNvCxnSpPr>
            <p:nvPr/>
          </p:nvCxnSpPr>
          <p:spPr bwMode="auto">
            <a:xfrm rot="5400000">
              <a:off x="911" y="2010"/>
              <a:ext cx="1502" cy="468"/>
            </a:xfrm>
            <a:prstGeom prst="curvedConnector3">
              <a:avLst>
                <a:gd name="adj1" fmla="val 1531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3840" name="Text Box 18"/>
            <p:cNvSpPr txBox="1">
              <a:spLocks noChangeArrowheads="1"/>
            </p:cNvSpPr>
            <p:nvPr/>
          </p:nvSpPr>
          <p:spPr bwMode="auto">
            <a:xfrm>
              <a:off x="-144" y="2812"/>
              <a:ext cx="139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b="1">
                  <a:solidFill>
                    <a:srgbClr val="000000"/>
                  </a:solidFill>
                  <a:latin typeface="Times New Roman" charset="0"/>
                </a:rPr>
                <a:t>allocation</a:t>
              </a:r>
            </a:p>
            <a:p>
              <a:pPr algn="ctr" defTabSz="914400"/>
              <a:r>
                <a:rPr lang="en-US" sz="1800" b="1">
                  <a:solidFill>
                    <a:srgbClr val="000000"/>
                  </a:solidFill>
                  <a:latin typeface="Times New Roman" charset="0"/>
                </a:rPr>
                <a:t>bitmap file</a:t>
              </a:r>
            </a:p>
            <a:p>
              <a:pPr algn="ctr" defTabSz="914400"/>
              <a:r>
                <a:rPr lang="en-US" sz="1800">
                  <a:solidFill>
                    <a:srgbClr val="000000"/>
                  </a:solidFill>
                  <a:latin typeface="Times New Roman" charset="0"/>
                </a:rPr>
                <a:t>for disk blocks</a:t>
              </a:r>
            </a:p>
            <a:p>
              <a:pPr algn="ctr" defTabSz="914400"/>
              <a:r>
                <a:rPr lang="en-US" sz="1800">
                  <a:solidFill>
                    <a:srgbClr val="000000"/>
                  </a:solidFill>
                  <a:latin typeface="Times New Roman" charset="0"/>
                </a:rPr>
                <a:t>bit is set iff the corresponding block is in use</a:t>
              </a:r>
              <a:endParaRPr lang="en-US" sz="2000">
                <a:solidFill>
                  <a:srgbClr val="000000"/>
                </a:solidFill>
                <a:latin typeface="Times New Roman" charset="0"/>
              </a:endParaRPr>
            </a:p>
          </p:txBody>
        </p:sp>
      </p:grpSp>
      <p:grpSp>
        <p:nvGrpSpPr>
          <p:cNvPr id="33809" name="Group 27"/>
          <p:cNvGrpSpPr>
            <a:grpSpLocks/>
          </p:cNvGrpSpPr>
          <p:nvPr/>
        </p:nvGrpSpPr>
        <p:grpSpPr bwMode="auto">
          <a:xfrm>
            <a:off x="6881813" y="2941638"/>
            <a:ext cx="738187" cy="792162"/>
            <a:chOff x="4239" y="1632"/>
            <a:chExt cx="465" cy="499"/>
          </a:xfrm>
        </p:grpSpPr>
        <p:grpSp>
          <p:nvGrpSpPr>
            <p:cNvPr id="33823" name="Group 28"/>
            <p:cNvGrpSpPr>
              <a:grpSpLocks/>
            </p:cNvGrpSpPr>
            <p:nvPr/>
          </p:nvGrpSpPr>
          <p:grpSpPr bwMode="auto">
            <a:xfrm>
              <a:off x="4277" y="1632"/>
              <a:ext cx="384" cy="499"/>
              <a:chOff x="1296" y="1680"/>
              <a:chExt cx="144" cy="384"/>
            </a:xfrm>
          </p:grpSpPr>
          <p:sp>
            <p:nvSpPr>
              <p:cNvPr id="33827" name="Rectangle 29"/>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28" name="Line 30"/>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29" name="Line 31"/>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824" name="Text Box 32"/>
            <p:cNvSpPr txBox="1">
              <a:spLocks noChangeArrowheads="1"/>
            </p:cNvSpPr>
            <p:nvPr/>
          </p:nvSpPr>
          <p:spPr bwMode="auto">
            <a:xfrm>
              <a:off x="4383" y="178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0</a:t>
              </a:r>
            </a:p>
          </p:txBody>
        </p:sp>
        <p:sp>
          <p:nvSpPr>
            <p:cNvPr id="33825" name="Text Box 33"/>
            <p:cNvSpPr txBox="1">
              <a:spLocks noChangeArrowheads="1"/>
            </p:cNvSpPr>
            <p:nvPr/>
          </p:nvSpPr>
          <p:spPr bwMode="auto">
            <a:xfrm>
              <a:off x="4239" y="1638"/>
              <a:ext cx="4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wind: 18</a:t>
              </a:r>
            </a:p>
          </p:txBody>
        </p:sp>
        <p:sp>
          <p:nvSpPr>
            <p:cNvPr id="33826" name="Text Box 34"/>
            <p:cNvSpPr txBox="1">
              <a:spLocks noChangeArrowheads="1"/>
            </p:cNvSpPr>
            <p:nvPr/>
          </p:nvSpPr>
          <p:spPr bwMode="auto">
            <a:xfrm>
              <a:off x="4239" y="1945"/>
              <a:ext cx="4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snow: 62</a:t>
              </a:r>
            </a:p>
          </p:txBody>
        </p:sp>
      </p:grpSp>
      <p:cxnSp>
        <p:nvCxnSpPr>
          <p:cNvPr id="33810" name="AutoShape 35"/>
          <p:cNvCxnSpPr>
            <a:cxnSpLocks noChangeShapeType="1"/>
            <a:stCxn id="33816" idx="6"/>
            <a:endCxn id="33827" idx="0"/>
          </p:cNvCxnSpPr>
          <p:nvPr/>
        </p:nvCxnSpPr>
        <p:spPr bwMode="auto">
          <a:xfrm>
            <a:off x="5494338" y="2476500"/>
            <a:ext cx="1752600" cy="457200"/>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3811" name="Group 48"/>
          <p:cNvGrpSpPr>
            <a:grpSpLocks/>
          </p:cNvGrpSpPr>
          <p:nvPr/>
        </p:nvGrpSpPr>
        <p:grpSpPr bwMode="auto">
          <a:xfrm>
            <a:off x="4013200" y="1676400"/>
            <a:ext cx="2184400" cy="2066925"/>
            <a:chOff x="2528" y="720"/>
            <a:chExt cx="1376" cy="1302"/>
          </a:xfrm>
        </p:grpSpPr>
        <p:grpSp>
          <p:nvGrpSpPr>
            <p:cNvPr id="33815" name="Group 49"/>
            <p:cNvGrpSpPr>
              <a:grpSpLocks/>
            </p:cNvGrpSpPr>
            <p:nvPr/>
          </p:nvGrpSpPr>
          <p:grpSpPr bwMode="auto">
            <a:xfrm>
              <a:off x="3360" y="1152"/>
              <a:ext cx="144" cy="384"/>
              <a:chOff x="1296" y="1680"/>
              <a:chExt cx="144" cy="384"/>
            </a:xfrm>
          </p:grpSpPr>
          <p:sp>
            <p:nvSpPr>
              <p:cNvPr id="33820"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21"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822"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3816"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17"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18" name="Text Box 55"/>
            <p:cNvSpPr txBox="1">
              <a:spLocks noChangeArrowheads="1"/>
            </p:cNvSpPr>
            <p:nvPr/>
          </p:nvSpPr>
          <p:spPr bwMode="auto">
            <a:xfrm>
              <a:off x="2988" y="720"/>
              <a:ext cx="91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inode 1</a:t>
              </a:r>
            </a:p>
            <a:p>
              <a:pPr algn="ctr" defTabSz="914400"/>
              <a:r>
                <a:rPr lang="en-US" sz="1800">
                  <a:solidFill>
                    <a:srgbClr val="000000"/>
                  </a:solidFill>
                  <a:latin typeface="Times New Roman" charset="0"/>
                </a:rPr>
                <a:t>root directory</a:t>
              </a:r>
              <a:endParaRPr lang="en-US" sz="2000">
                <a:solidFill>
                  <a:srgbClr val="000000"/>
                </a:solidFill>
                <a:latin typeface="Times New Roman" charset="0"/>
              </a:endParaRPr>
            </a:p>
          </p:txBody>
        </p:sp>
        <p:sp>
          <p:nvSpPr>
            <p:cNvPr id="33819" name="Text Box 56"/>
            <p:cNvSpPr txBox="1">
              <a:spLocks noChangeArrowheads="1"/>
            </p:cNvSpPr>
            <p:nvPr/>
          </p:nvSpPr>
          <p:spPr bwMode="auto">
            <a:xfrm>
              <a:off x="2528" y="1440"/>
              <a:ext cx="78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fixed locations on disk</a:t>
              </a:r>
              <a:endParaRPr lang="en-US" sz="2000">
                <a:solidFill>
                  <a:srgbClr val="000000"/>
                </a:solidFill>
                <a:latin typeface="Times New Roman" charset="0"/>
              </a:endParaRPr>
            </a:p>
          </p:txBody>
        </p:sp>
      </p:grpSp>
      <p:cxnSp>
        <p:nvCxnSpPr>
          <p:cNvPr id="33812" name="Straight Connector 292"/>
          <p:cNvCxnSpPr>
            <a:cxnSpLocks noChangeShapeType="1"/>
            <a:endCxn id="33819" idx="0"/>
          </p:cNvCxnSpPr>
          <p:nvPr/>
        </p:nvCxnSpPr>
        <p:spPr bwMode="auto">
          <a:xfrm>
            <a:off x="4238625" y="2322513"/>
            <a:ext cx="396875" cy="496887"/>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33813" name="Straight Connector 292"/>
          <p:cNvCxnSpPr>
            <a:cxnSpLocks noChangeShapeType="1"/>
            <a:endCxn id="33819" idx="0"/>
          </p:cNvCxnSpPr>
          <p:nvPr/>
        </p:nvCxnSpPr>
        <p:spPr bwMode="auto">
          <a:xfrm flipH="1">
            <a:off x="4635500" y="2286000"/>
            <a:ext cx="393700" cy="5334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33814" name="Text Box 60"/>
          <p:cNvSpPr txBox="1">
            <a:spLocks noChangeArrowheads="1"/>
          </p:cNvSpPr>
          <p:nvPr/>
        </p:nvSpPr>
        <p:spPr bwMode="auto">
          <a:xfrm>
            <a:off x="5497513" y="6411913"/>
            <a:ext cx="341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a:solidFill>
                  <a:srgbClr val="000000"/>
                </a:solidFill>
              </a:rPr>
              <a:t>This is a toy example (Nachos).</a:t>
            </a:r>
          </a:p>
        </p:txBody>
      </p:sp>
    </p:spTree>
    <p:extLst>
      <p:ext uri="{BB962C8B-B14F-4D97-AF65-F5344CB8AC3E}">
        <p14:creationId xmlns:p14="http://schemas.microsoft.com/office/powerpoint/2010/main" val="35036997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atin typeface="Arial" charset="0"/>
                <a:ea typeface="ＭＳ Ｐゴシック" charset="0"/>
              </a:rPr>
              <a:t>A Filesystem On Disk</a:t>
            </a:r>
          </a:p>
        </p:txBody>
      </p:sp>
      <p:grpSp>
        <p:nvGrpSpPr>
          <p:cNvPr id="29698" name="Group 3"/>
          <p:cNvGrpSpPr>
            <a:grpSpLocks/>
          </p:cNvGrpSpPr>
          <p:nvPr/>
        </p:nvGrpSpPr>
        <p:grpSpPr bwMode="auto">
          <a:xfrm>
            <a:off x="1371600" y="2087563"/>
            <a:ext cx="3276600" cy="3856037"/>
            <a:chOff x="432" y="979"/>
            <a:chExt cx="2064" cy="2429"/>
          </a:xfrm>
        </p:grpSpPr>
        <p:grpSp>
          <p:nvGrpSpPr>
            <p:cNvPr id="29739" name="Group 4"/>
            <p:cNvGrpSpPr>
              <a:grpSpLocks/>
            </p:cNvGrpSpPr>
            <p:nvPr/>
          </p:nvGrpSpPr>
          <p:grpSpPr bwMode="auto">
            <a:xfrm>
              <a:off x="1824" y="1152"/>
              <a:ext cx="144" cy="384"/>
              <a:chOff x="1296" y="1680"/>
              <a:chExt cx="144" cy="384"/>
            </a:xfrm>
          </p:grpSpPr>
          <p:sp>
            <p:nvSpPr>
              <p:cNvPr id="29751"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sp>
            <p:nvSpPr>
              <p:cNvPr id="29752"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9753"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29740" name="Oval 8"/>
            <p:cNvSpPr>
              <a:spLocks noChangeArrowheads="1"/>
            </p:cNvSpPr>
            <p:nvPr/>
          </p:nvSpPr>
          <p:spPr bwMode="auto">
            <a:xfrm>
              <a:off x="1872" y="1200"/>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a:p>
          </p:txBody>
        </p:sp>
        <p:sp>
          <p:nvSpPr>
            <p:cNvPr id="29741" name="Oval 9"/>
            <p:cNvSpPr>
              <a:spLocks noChangeArrowheads="1"/>
            </p:cNvSpPr>
            <p:nvPr/>
          </p:nvSpPr>
          <p:spPr bwMode="auto">
            <a:xfrm>
              <a:off x="1872" y="1312"/>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a:p>
          </p:txBody>
        </p:sp>
        <p:sp>
          <p:nvSpPr>
            <p:cNvPr id="29742" name="Oval 10"/>
            <p:cNvSpPr>
              <a:spLocks noChangeArrowheads="1"/>
            </p:cNvSpPr>
            <p:nvPr/>
          </p:nvSpPr>
          <p:spPr bwMode="auto">
            <a:xfrm>
              <a:off x="1872" y="1440"/>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a:p>
          </p:txBody>
        </p:sp>
        <p:sp>
          <p:nvSpPr>
            <p:cNvPr id="29743" name="Text Box 11"/>
            <p:cNvSpPr txBox="1">
              <a:spLocks noChangeArrowheads="1"/>
            </p:cNvSpPr>
            <p:nvPr/>
          </p:nvSpPr>
          <p:spPr bwMode="auto">
            <a:xfrm>
              <a:off x="432" y="1632"/>
              <a:ext cx="510" cy="413"/>
            </a:xfrm>
            <a:prstGeom prst="rect">
              <a:avLst/>
            </a:prstGeom>
            <a:noFill/>
            <a:ln w="15875">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chemeClr val="tx1"/>
                  </a:solidFill>
                  <a:latin typeface="Times New Roman" charset="0"/>
                </a:rPr>
                <a:t>11100010</a:t>
              </a:r>
            </a:p>
            <a:p>
              <a:pPr eaLnBrk="0" hangingPunct="0"/>
              <a:r>
                <a:rPr lang="en-US" sz="1200" b="1" i="1">
                  <a:solidFill>
                    <a:schemeClr val="tx1"/>
                  </a:solidFill>
                  <a:latin typeface="Times New Roman" charset="0"/>
                </a:rPr>
                <a:t>00101101</a:t>
              </a:r>
            </a:p>
            <a:p>
              <a:pPr eaLnBrk="0" hangingPunct="0"/>
              <a:r>
                <a:rPr lang="en-US" sz="1200" b="1" i="1">
                  <a:solidFill>
                    <a:schemeClr val="tx1"/>
                  </a:solidFill>
                  <a:latin typeface="Times New Roman" charset="0"/>
                </a:rPr>
                <a:t>10111101</a:t>
              </a:r>
              <a:endParaRPr lang="en-US" sz="1200">
                <a:solidFill>
                  <a:schemeClr val="tx1"/>
                </a:solidFill>
                <a:latin typeface="Times New Roman" charset="0"/>
              </a:endParaRPr>
            </a:p>
          </p:txBody>
        </p:sp>
        <p:sp>
          <p:nvSpPr>
            <p:cNvPr id="29744" name="Text Box 12"/>
            <p:cNvSpPr txBox="1">
              <a:spLocks noChangeArrowheads="1"/>
            </p:cNvSpPr>
            <p:nvPr/>
          </p:nvSpPr>
          <p:spPr bwMode="auto">
            <a:xfrm>
              <a:off x="768" y="2285"/>
              <a:ext cx="510" cy="413"/>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chemeClr val="tx1"/>
                  </a:solidFill>
                  <a:latin typeface="Times New Roman" charset="0"/>
                </a:rPr>
                <a:t>10011010</a:t>
              </a:r>
            </a:p>
            <a:p>
              <a:pPr eaLnBrk="0" hangingPunct="0"/>
              <a:r>
                <a:rPr lang="en-US" sz="1200" b="1" i="1">
                  <a:solidFill>
                    <a:schemeClr val="tx1"/>
                  </a:solidFill>
                  <a:latin typeface="Times New Roman" charset="0"/>
                </a:rPr>
                <a:t>00110001</a:t>
              </a:r>
            </a:p>
            <a:p>
              <a:pPr eaLnBrk="0" hangingPunct="0"/>
              <a:r>
                <a:rPr lang="en-US" sz="1200" b="1" i="1">
                  <a:solidFill>
                    <a:schemeClr val="tx1"/>
                  </a:solidFill>
                  <a:latin typeface="Times New Roman" charset="0"/>
                </a:rPr>
                <a:t>00010101</a:t>
              </a:r>
              <a:endParaRPr lang="en-US" sz="1200">
                <a:solidFill>
                  <a:schemeClr val="tx1"/>
                </a:solidFill>
                <a:latin typeface="Times New Roman" charset="0"/>
              </a:endParaRPr>
            </a:p>
          </p:txBody>
        </p:sp>
        <p:sp>
          <p:nvSpPr>
            <p:cNvPr id="29745" name="Text Box 13"/>
            <p:cNvSpPr txBox="1">
              <a:spLocks noChangeArrowheads="1"/>
            </p:cNvSpPr>
            <p:nvPr/>
          </p:nvSpPr>
          <p:spPr bwMode="auto">
            <a:xfrm>
              <a:off x="1152" y="2995"/>
              <a:ext cx="510" cy="413"/>
            </a:xfrm>
            <a:prstGeom prst="rect">
              <a:avLst/>
            </a:prstGeom>
            <a:noFill/>
            <a:ln w="15875">
              <a:solidFill>
                <a:srgbClr val="99003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chemeClr val="tx1"/>
                  </a:solidFill>
                  <a:latin typeface="Times New Roman" charset="0"/>
                </a:rPr>
                <a:t>00101110</a:t>
              </a:r>
            </a:p>
            <a:p>
              <a:pPr eaLnBrk="0" hangingPunct="0"/>
              <a:r>
                <a:rPr lang="en-US" sz="1200" b="1" i="1">
                  <a:solidFill>
                    <a:schemeClr val="tx1"/>
                  </a:solidFill>
                  <a:latin typeface="Times New Roman" charset="0"/>
                </a:rPr>
                <a:t>00011001</a:t>
              </a:r>
            </a:p>
            <a:p>
              <a:pPr eaLnBrk="0" hangingPunct="0"/>
              <a:r>
                <a:rPr lang="en-US" sz="1200" b="1" i="1">
                  <a:solidFill>
                    <a:schemeClr val="tx1"/>
                  </a:solidFill>
                  <a:latin typeface="Times New Roman" charset="0"/>
                </a:rPr>
                <a:t>01000100</a:t>
              </a:r>
              <a:endParaRPr lang="en-US" sz="1200">
                <a:solidFill>
                  <a:schemeClr val="tx1"/>
                </a:solidFill>
                <a:latin typeface="Times New Roman" charset="0"/>
              </a:endParaRPr>
            </a:p>
          </p:txBody>
        </p:sp>
        <p:cxnSp>
          <p:nvCxnSpPr>
            <p:cNvPr id="29746" name="AutoShape 14"/>
            <p:cNvCxnSpPr>
              <a:cxnSpLocks noChangeShapeType="1"/>
              <a:stCxn id="29740" idx="2"/>
              <a:endCxn id="29743" idx="0"/>
            </p:cNvCxnSpPr>
            <p:nvPr/>
          </p:nvCxnSpPr>
          <p:spPr bwMode="auto">
            <a:xfrm rot="10800000" flipV="1">
              <a:off x="687" y="1224"/>
              <a:ext cx="1180" cy="40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47" name="AutoShape 15"/>
            <p:cNvCxnSpPr>
              <a:cxnSpLocks noChangeShapeType="1"/>
              <a:stCxn id="29741" idx="2"/>
              <a:endCxn id="29744" idx="0"/>
            </p:cNvCxnSpPr>
            <p:nvPr/>
          </p:nvCxnSpPr>
          <p:spPr bwMode="auto">
            <a:xfrm rot="10800000" flipV="1">
              <a:off x="1023" y="1336"/>
              <a:ext cx="844" cy="944"/>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48" name="AutoShape 16"/>
            <p:cNvCxnSpPr>
              <a:cxnSpLocks noChangeShapeType="1"/>
              <a:stCxn id="29742" idx="4"/>
            </p:cNvCxnSpPr>
            <p:nvPr/>
          </p:nvCxnSpPr>
          <p:spPr bwMode="auto">
            <a:xfrm rot="5400000">
              <a:off x="911" y="2010"/>
              <a:ext cx="1502" cy="468"/>
            </a:xfrm>
            <a:prstGeom prst="curvedConnector3">
              <a:avLst>
                <a:gd name="adj1" fmla="val 1531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9749" name="Text Box 17"/>
            <p:cNvSpPr txBox="1">
              <a:spLocks noChangeArrowheads="1"/>
            </p:cNvSpPr>
            <p:nvPr/>
          </p:nvSpPr>
          <p:spPr bwMode="auto">
            <a:xfrm>
              <a:off x="1694" y="979"/>
              <a:ext cx="4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sector 0</a:t>
              </a:r>
              <a:endParaRPr lang="en-US" sz="1400">
                <a:solidFill>
                  <a:schemeClr val="tx1"/>
                </a:solidFill>
                <a:latin typeface="Times New Roman" charset="0"/>
              </a:endParaRPr>
            </a:p>
          </p:txBody>
        </p:sp>
        <p:sp>
          <p:nvSpPr>
            <p:cNvPr id="29750" name="Text Box 18"/>
            <p:cNvSpPr txBox="1">
              <a:spLocks noChangeArrowheads="1"/>
            </p:cNvSpPr>
            <p:nvPr/>
          </p:nvSpPr>
          <p:spPr bwMode="auto">
            <a:xfrm>
              <a:off x="1959" y="1200"/>
              <a:ext cx="5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sz="1200">
                  <a:solidFill>
                    <a:schemeClr val="tx1"/>
                  </a:solidFill>
                  <a:latin typeface="Times New Roman" charset="0"/>
                </a:rPr>
                <a:t>allocation</a:t>
              </a:r>
            </a:p>
            <a:p>
              <a:pPr algn="ctr" eaLnBrk="0" hangingPunct="0"/>
              <a:r>
                <a:rPr lang="en-US" sz="1200">
                  <a:solidFill>
                    <a:schemeClr val="tx1"/>
                  </a:solidFill>
                  <a:latin typeface="Times New Roman" charset="0"/>
                </a:rPr>
                <a:t>bitmap file</a:t>
              </a:r>
              <a:endParaRPr lang="en-US" sz="1400">
                <a:solidFill>
                  <a:schemeClr val="tx1"/>
                </a:solidFill>
                <a:latin typeface="Times New Roman" charset="0"/>
              </a:endParaRPr>
            </a:p>
          </p:txBody>
        </p:sp>
      </p:grpSp>
      <p:grpSp>
        <p:nvGrpSpPr>
          <p:cNvPr id="29699" name="Group 19"/>
          <p:cNvGrpSpPr>
            <a:grpSpLocks/>
          </p:cNvGrpSpPr>
          <p:nvPr/>
        </p:nvGrpSpPr>
        <p:grpSpPr bwMode="auto">
          <a:xfrm>
            <a:off x="6172200" y="3692525"/>
            <a:ext cx="658813" cy="803275"/>
            <a:chOff x="3550" y="1798"/>
            <a:chExt cx="415" cy="506"/>
          </a:xfrm>
        </p:grpSpPr>
        <p:grpSp>
          <p:nvGrpSpPr>
            <p:cNvPr id="29732" name="Group 20"/>
            <p:cNvGrpSpPr>
              <a:grpSpLocks/>
            </p:cNvGrpSpPr>
            <p:nvPr/>
          </p:nvGrpSpPr>
          <p:grpSpPr bwMode="auto">
            <a:xfrm>
              <a:off x="3552" y="1805"/>
              <a:ext cx="384" cy="499"/>
              <a:chOff x="1296" y="1680"/>
              <a:chExt cx="144" cy="384"/>
            </a:xfrm>
          </p:grpSpPr>
          <p:sp>
            <p:nvSpPr>
              <p:cNvPr id="29736" name="Rectangle 21"/>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sp>
            <p:nvSpPr>
              <p:cNvPr id="29737" name="Line 22"/>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9738" name="Line 23"/>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29733" name="Text Box 24"/>
            <p:cNvSpPr txBox="1">
              <a:spLocks noChangeArrowheads="1"/>
            </p:cNvSpPr>
            <p:nvPr/>
          </p:nvSpPr>
          <p:spPr bwMode="auto">
            <a:xfrm>
              <a:off x="3658" y="179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0</a:t>
              </a:r>
            </a:p>
          </p:txBody>
        </p:sp>
        <p:sp>
          <p:nvSpPr>
            <p:cNvPr id="29734" name="Text Box 25"/>
            <p:cNvSpPr txBox="1">
              <a:spLocks noChangeArrowheads="1"/>
            </p:cNvSpPr>
            <p:nvPr/>
          </p:nvSpPr>
          <p:spPr bwMode="auto">
            <a:xfrm>
              <a:off x="3552" y="1971"/>
              <a:ext cx="4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rain: 32</a:t>
              </a:r>
            </a:p>
          </p:txBody>
        </p:sp>
        <p:sp>
          <p:nvSpPr>
            <p:cNvPr id="29735" name="Text Box 26"/>
            <p:cNvSpPr txBox="1">
              <a:spLocks noChangeArrowheads="1"/>
            </p:cNvSpPr>
            <p:nvPr/>
          </p:nvSpPr>
          <p:spPr bwMode="auto">
            <a:xfrm>
              <a:off x="3550" y="213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hail: 48</a:t>
              </a:r>
            </a:p>
          </p:txBody>
        </p:sp>
      </p:grpSp>
      <p:grpSp>
        <p:nvGrpSpPr>
          <p:cNvPr id="29700" name="Group 27"/>
          <p:cNvGrpSpPr>
            <a:grpSpLocks/>
          </p:cNvGrpSpPr>
          <p:nvPr/>
        </p:nvGrpSpPr>
        <p:grpSpPr bwMode="auto">
          <a:xfrm>
            <a:off x="6881813" y="2941638"/>
            <a:ext cx="738187" cy="792162"/>
            <a:chOff x="4239" y="1632"/>
            <a:chExt cx="465" cy="499"/>
          </a:xfrm>
        </p:grpSpPr>
        <p:grpSp>
          <p:nvGrpSpPr>
            <p:cNvPr id="29725" name="Group 28"/>
            <p:cNvGrpSpPr>
              <a:grpSpLocks/>
            </p:cNvGrpSpPr>
            <p:nvPr/>
          </p:nvGrpSpPr>
          <p:grpSpPr bwMode="auto">
            <a:xfrm>
              <a:off x="4277" y="1632"/>
              <a:ext cx="384" cy="499"/>
              <a:chOff x="1296" y="1680"/>
              <a:chExt cx="144" cy="384"/>
            </a:xfrm>
          </p:grpSpPr>
          <p:sp>
            <p:nvSpPr>
              <p:cNvPr id="29729" name="Rectangle 29"/>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endParaRPr lang="en-US"/>
              </a:p>
            </p:txBody>
          </p:sp>
          <p:sp>
            <p:nvSpPr>
              <p:cNvPr id="29730" name="Line 30"/>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9731" name="Line 31"/>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29726" name="Text Box 32"/>
            <p:cNvSpPr txBox="1">
              <a:spLocks noChangeArrowheads="1"/>
            </p:cNvSpPr>
            <p:nvPr/>
          </p:nvSpPr>
          <p:spPr bwMode="auto">
            <a:xfrm>
              <a:off x="4383" y="178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0</a:t>
              </a:r>
            </a:p>
          </p:txBody>
        </p:sp>
        <p:sp>
          <p:nvSpPr>
            <p:cNvPr id="29727" name="Text Box 33"/>
            <p:cNvSpPr txBox="1">
              <a:spLocks noChangeArrowheads="1"/>
            </p:cNvSpPr>
            <p:nvPr/>
          </p:nvSpPr>
          <p:spPr bwMode="auto">
            <a:xfrm>
              <a:off x="4239" y="1638"/>
              <a:ext cx="4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wind: 18</a:t>
              </a:r>
            </a:p>
          </p:txBody>
        </p:sp>
        <p:sp>
          <p:nvSpPr>
            <p:cNvPr id="29728" name="Text Box 34"/>
            <p:cNvSpPr txBox="1">
              <a:spLocks noChangeArrowheads="1"/>
            </p:cNvSpPr>
            <p:nvPr/>
          </p:nvSpPr>
          <p:spPr bwMode="auto">
            <a:xfrm>
              <a:off x="4239" y="1945"/>
              <a:ext cx="4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snow: 62</a:t>
              </a:r>
            </a:p>
          </p:txBody>
        </p:sp>
      </p:grpSp>
      <p:cxnSp>
        <p:nvCxnSpPr>
          <p:cNvPr id="29701" name="AutoShape 35"/>
          <p:cNvCxnSpPr>
            <a:cxnSpLocks noChangeShapeType="1"/>
            <a:stCxn id="29715" idx="6"/>
            <a:endCxn id="29729" idx="0"/>
          </p:cNvCxnSpPr>
          <p:nvPr/>
        </p:nvCxnSpPr>
        <p:spPr bwMode="auto">
          <a:xfrm>
            <a:off x="5494338" y="2476500"/>
            <a:ext cx="1752600" cy="457200"/>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02" name="AutoShape 36"/>
          <p:cNvCxnSpPr>
            <a:cxnSpLocks noChangeShapeType="1"/>
            <a:stCxn id="29716" idx="6"/>
            <a:endCxn id="29733" idx="0"/>
          </p:cNvCxnSpPr>
          <p:nvPr/>
        </p:nvCxnSpPr>
        <p:spPr bwMode="auto">
          <a:xfrm>
            <a:off x="5494338" y="2654300"/>
            <a:ext cx="979487" cy="10382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29703" name="Group 37"/>
          <p:cNvGrpSpPr>
            <a:grpSpLocks/>
          </p:cNvGrpSpPr>
          <p:nvPr/>
        </p:nvGrpSpPr>
        <p:grpSpPr bwMode="auto">
          <a:xfrm>
            <a:off x="5334000" y="4618038"/>
            <a:ext cx="228600" cy="609600"/>
            <a:chOff x="1296" y="1680"/>
            <a:chExt cx="144" cy="384"/>
          </a:xfrm>
        </p:grpSpPr>
        <p:sp>
          <p:nvSpPr>
            <p:cNvPr id="29722" name="Rectangle 3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sp>
          <p:nvSpPr>
            <p:cNvPr id="29723" name="Line 3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9724" name="Line 4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29704" name="Oval 41"/>
          <p:cNvSpPr>
            <a:spLocks noChangeArrowheads="1"/>
          </p:cNvSpPr>
          <p:nvPr/>
        </p:nvSpPr>
        <p:spPr bwMode="auto">
          <a:xfrm>
            <a:off x="5410200" y="4694238"/>
            <a:ext cx="76200" cy="76200"/>
          </a:xfrm>
          <a:prstGeom prst="ellipse">
            <a:avLst/>
          </a:prstGeom>
          <a:solidFill>
            <a:srgbClr val="CC99FF"/>
          </a:solidFill>
          <a:ln w="15875">
            <a:solidFill>
              <a:srgbClr val="CC99FF"/>
            </a:solidFill>
            <a:round/>
            <a:headEnd type="none" w="sm" len="sm"/>
            <a:tailEnd type="none" w="sm" len="sm"/>
          </a:ln>
        </p:spPr>
        <p:txBody>
          <a:bodyPr wrap="none" anchor="ctr">
            <a:spAutoFit/>
          </a:bodyPr>
          <a:lstStyle/>
          <a:p>
            <a:endParaRPr lang="en-US"/>
          </a:p>
        </p:txBody>
      </p:sp>
      <p:sp>
        <p:nvSpPr>
          <p:cNvPr id="29705" name="Oval 42"/>
          <p:cNvSpPr>
            <a:spLocks noChangeArrowheads="1"/>
          </p:cNvSpPr>
          <p:nvPr/>
        </p:nvSpPr>
        <p:spPr bwMode="auto">
          <a:xfrm>
            <a:off x="5410200" y="4872038"/>
            <a:ext cx="76200" cy="7620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a:p>
        </p:txBody>
      </p:sp>
      <p:sp>
        <p:nvSpPr>
          <p:cNvPr id="29706" name="Text Box 43"/>
          <p:cNvSpPr txBox="1">
            <a:spLocks noChangeArrowheads="1"/>
          </p:cNvSpPr>
          <p:nvPr/>
        </p:nvSpPr>
        <p:spPr bwMode="auto">
          <a:xfrm>
            <a:off x="3886200" y="3962400"/>
            <a:ext cx="771525" cy="655638"/>
          </a:xfrm>
          <a:prstGeom prst="rect">
            <a:avLst/>
          </a:prstGeom>
          <a:noFill/>
          <a:ln w="1587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chemeClr val="tx1"/>
                </a:solidFill>
                <a:latin typeface="Times New Roman" charset="0"/>
              </a:rPr>
              <a:t>once upo</a:t>
            </a:r>
          </a:p>
          <a:p>
            <a:pPr eaLnBrk="0" hangingPunct="0"/>
            <a:r>
              <a:rPr lang="en-US" sz="1200" b="1" i="1">
                <a:solidFill>
                  <a:schemeClr val="tx1"/>
                </a:solidFill>
                <a:latin typeface="Times New Roman" charset="0"/>
              </a:rPr>
              <a:t>n a time</a:t>
            </a:r>
          </a:p>
          <a:p>
            <a:pPr eaLnBrk="0" hangingPunct="0"/>
            <a:r>
              <a:rPr lang="en-US" sz="1200" b="1" i="1">
                <a:solidFill>
                  <a:schemeClr val="hlink"/>
                </a:solidFill>
                <a:latin typeface="Times New Roman" charset="0"/>
              </a:rPr>
              <a:t>/n</a:t>
            </a:r>
            <a:r>
              <a:rPr lang="en-US" sz="1200" b="1" i="1">
                <a:solidFill>
                  <a:schemeClr val="tx1"/>
                </a:solidFill>
                <a:latin typeface="Times New Roman" charset="0"/>
              </a:rPr>
              <a:t> in a l</a:t>
            </a:r>
            <a:endParaRPr lang="en-US" sz="1200">
              <a:solidFill>
                <a:schemeClr val="tx1"/>
              </a:solidFill>
              <a:latin typeface="Times New Roman" charset="0"/>
            </a:endParaRPr>
          </a:p>
        </p:txBody>
      </p:sp>
      <p:sp>
        <p:nvSpPr>
          <p:cNvPr id="29707" name="Text Box 44"/>
          <p:cNvSpPr txBox="1">
            <a:spLocks noChangeArrowheads="1"/>
          </p:cNvSpPr>
          <p:nvPr/>
        </p:nvSpPr>
        <p:spPr bwMode="auto">
          <a:xfrm>
            <a:off x="3886200" y="5287963"/>
            <a:ext cx="746125" cy="655637"/>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chemeClr val="tx1"/>
                </a:solidFill>
                <a:latin typeface="Times New Roman" charset="0"/>
              </a:rPr>
              <a:t>and far </a:t>
            </a:r>
          </a:p>
          <a:p>
            <a:pPr eaLnBrk="0" hangingPunct="0"/>
            <a:r>
              <a:rPr lang="en-US" sz="1200" b="1" i="1">
                <a:solidFill>
                  <a:schemeClr val="tx1"/>
                </a:solidFill>
                <a:latin typeface="Times New Roman" charset="0"/>
              </a:rPr>
              <a:t>far away</a:t>
            </a:r>
          </a:p>
          <a:p>
            <a:pPr eaLnBrk="0" hangingPunct="0"/>
            <a:r>
              <a:rPr lang="en-US" sz="1200" b="1" i="1">
                <a:solidFill>
                  <a:schemeClr val="tx1"/>
                </a:solidFill>
                <a:latin typeface="Times New Roman" charset="0"/>
              </a:rPr>
              <a:t>, lived th</a:t>
            </a:r>
            <a:endParaRPr lang="en-US" sz="1200">
              <a:solidFill>
                <a:schemeClr val="tx1"/>
              </a:solidFill>
              <a:latin typeface="Times New Roman" charset="0"/>
            </a:endParaRPr>
          </a:p>
        </p:txBody>
      </p:sp>
      <p:cxnSp>
        <p:nvCxnSpPr>
          <p:cNvPr id="29708" name="AutoShape 45"/>
          <p:cNvCxnSpPr>
            <a:cxnSpLocks noChangeShapeType="1"/>
            <a:stCxn id="29704" idx="2"/>
            <a:endCxn id="29706" idx="3"/>
          </p:cNvCxnSpPr>
          <p:nvPr/>
        </p:nvCxnSpPr>
        <p:spPr bwMode="auto">
          <a:xfrm rot="10800000">
            <a:off x="4665663" y="4291013"/>
            <a:ext cx="736600" cy="441325"/>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09" name="AutoShape 46"/>
          <p:cNvCxnSpPr>
            <a:cxnSpLocks noChangeShapeType="1"/>
            <a:stCxn id="29705" idx="2"/>
            <a:endCxn id="29707" idx="3"/>
          </p:cNvCxnSpPr>
          <p:nvPr/>
        </p:nvCxnSpPr>
        <p:spPr bwMode="auto">
          <a:xfrm rot="10800000" flipV="1">
            <a:off x="4640263" y="4910138"/>
            <a:ext cx="762000" cy="706437"/>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10" name="AutoShape 47"/>
          <p:cNvCxnSpPr>
            <a:cxnSpLocks noChangeShapeType="1"/>
            <a:stCxn id="29734" idx="1"/>
            <a:endCxn id="29722" idx="0"/>
          </p:cNvCxnSpPr>
          <p:nvPr/>
        </p:nvCxnSpPr>
        <p:spPr bwMode="auto">
          <a:xfrm rot="10800000" flipV="1">
            <a:off x="5448300" y="4105275"/>
            <a:ext cx="727075" cy="5048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29711" name="Group 48"/>
          <p:cNvGrpSpPr>
            <a:grpSpLocks/>
          </p:cNvGrpSpPr>
          <p:nvPr/>
        </p:nvGrpSpPr>
        <p:grpSpPr bwMode="auto">
          <a:xfrm>
            <a:off x="5091113" y="2087563"/>
            <a:ext cx="736600" cy="1341437"/>
            <a:chOff x="3207" y="979"/>
            <a:chExt cx="464" cy="845"/>
          </a:xfrm>
        </p:grpSpPr>
        <p:grpSp>
          <p:nvGrpSpPr>
            <p:cNvPr id="29714" name="Group 49"/>
            <p:cNvGrpSpPr>
              <a:grpSpLocks/>
            </p:cNvGrpSpPr>
            <p:nvPr/>
          </p:nvGrpSpPr>
          <p:grpSpPr bwMode="auto">
            <a:xfrm>
              <a:off x="3360" y="1152"/>
              <a:ext cx="144" cy="384"/>
              <a:chOff x="1296" y="1680"/>
              <a:chExt cx="144" cy="384"/>
            </a:xfrm>
          </p:grpSpPr>
          <p:sp>
            <p:nvSpPr>
              <p:cNvPr id="29719"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sp>
            <p:nvSpPr>
              <p:cNvPr id="29720"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9721"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29715"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endParaRPr lang="en-US"/>
            </a:p>
          </p:txBody>
        </p:sp>
        <p:sp>
          <p:nvSpPr>
            <p:cNvPr id="29716"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endParaRPr lang="en-US"/>
            </a:p>
          </p:txBody>
        </p:sp>
        <p:sp>
          <p:nvSpPr>
            <p:cNvPr id="29717" name="Text Box 55"/>
            <p:cNvSpPr txBox="1">
              <a:spLocks noChangeArrowheads="1"/>
            </p:cNvSpPr>
            <p:nvPr/>
          </p:nvSpPr>
          <p:spPr bwMode="auto">
            <a:xfrm>
              <a:off x="3230" y="979"/>
              <a:ext cx="4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sector 1</a:t>
              </a:r>
              <a:endParaRPr lang="en-US" sz="1400">
                <a:solidFill>
                  <a:schemeClr val="tx1"/>
                </a:solidFill>
                <a:latin typeface="Times New Roman" charset="0"/>
              </a:endParaRPr>
            </a:p>
          </p:txBody>
        </p:sp>
        <p:sp>
          <p:nvSpPr>
            <p:cNvPr id="29718" name="Text Box 56"/>
            <p:cNvSpPr txBox="1">
              <a:spLocks noChangeArrowheads="1"/>
            </p:cNvSpPr>
            <p:nvPr/>
          </p:nvSpPr>
          <p:spPr bwMode="auto">
            <a:xfrm>
              <a:off x="3207" y="1536"/>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sz="1200">
                  <a:solidFill>
                    <a:schemeClr val="tx1"/>
                  </a:solidFill>
                  <a:latin typeface="Times New Roman" charset="0"/>
                </a:rPr>
                <a:t>directory</a:t>
              </a:r>
            </a:p>
            <a:p>
              <a:pPr algn="ctr" eaLnBrk="0" hangingPunct="0"/>
              <a:r>
                <a:rPr lang="en-US" sz="1200">
                  <a:solidFill>
                    <a:schemeClr val="tx1"/>
                  </a:solidFill>
                  <a:latin typeface="Times New Roman" charset="0"/>
                </a:rPr>
                <a:t>file</a:t>
              </a:r>
              <a:endParaRPr lang="en-US" sz="1400">
                <a:solidFill>
                  <a:schemeClr val="tx1"/>
                </a:solidFill>
                <a:latin typeface="Times New Roman" charset="0"/>
              </a:endParaRPr>
            </a:p>
          </p:txBody>
        </p:sp>
      </p:grpSp>
      <p:sp>
        <p:nvSpPr>
          <p:cNvPr id="29712" name="Freeform 59"/>
          <p:cNvSpPr>
            <a:spLocks noChangeArrowheads="1"/>
          </p:cNvSpPr>
          <p:nvPr/>
        </p:nvSpPr>
        <p:spPr bwMode="auto">
          <a:xfrm>
            <a:off x="3690938" y="3725863"/>
            <a:ext cx="1208087" cy="2613025"/>
          </a:xfrm>
          <a:custGeom>
            <a:avLst/>
            <a:gdLst>
              <a:gd name="T0" fmla="*/ 271368 w 1207440"/>
              <a:gd name="T1" fmla="*/ 2606678 h 2613378"/>
              <a:gd name="T2" fmla="*/ 661462 w 1207440"/>
              <a:gd name="T3" fmla="*/ 2505119 h 2613378"/>
              <a:gd name="T4" fmla="*/ 1068516 w 1207440"/>
              <a:gd name="T5" fmla="*/ 2251222 h 2613378"/>
              <a:gd name="T6" fmla="*/ 1153318 w 1207440"/>
              <a:gd name="T7" fmla="*/ 2217367 h 2613378"/>
              <a:gd name="T8" fmla="*/ 1170279 w 1207440"/>
              <a:gd name="T9" fmla="*/ 2115809 h 2613378"/>
              <a:gd name="T10" fmla="*/ 1204200 w 1207440"/>
              <a:gd name="T11" fmla="*/ 2048103 h 2613378"/>
              <a:gd name="T12" fmla="*/ 1187239 w 1207440"/>
              <a:gd name="T13" fmla="*/ 1303339 h 2613378"/>
              <a:gd name="T14" fmla="*/ 1204200 w 1207440"/>
              <a:gd name="T15" fmla="*/ 812470 h 2613378"/>
              <a:gd name="T16" fmla="*/ 1170279 w 1207440"/>
              <a:gd name="T17" fmla="*/ 270823 h 2613378"/>
              <a:gd name="T18" fmla="*/ 1153318 w 1207440"/>
              <a:gd name="T19" fmla="*/ 220044 h 2613378"/>
              <a:gd name="T20" fmla="*/ 1102436 w 1207440"/>
              <a:gd name="T21" fmla="*/ 135413 h 2613378"/>
              <a:gd name="T22" fmla="*/ 898909 w 1207440"/>
              <a:gd name="T23" fmla="*/ 33852 h 2613378"/>
              <a:gd name="T24" fmla="*/ 831068 w 1207440"/>
              <a:gd name="T25" fmla="*/ 0 h 2613378"/>
              <a:gd name="T26" fmla="*/ 407054 w 1207440"/>
              <a:gd name="T27" fmla="*/ 16928 h 2613378"/>
              <a:gd name="T28" fmla="*/ 356173 w 1207440"/>
              <a:gd name="T29" fmla="*/ 33852 h 2613378"/>
              <a:gd name="T30" fmla="*/ 305290 w 1207440"/>
              <a:gd name="T31" fmla="*/ 67707 h 2613378"/>
              <a:gd name="T32" fmla="*/ 254408 w 1207440"/>
              <a:gd name="T33" fmla="*/ 118486 h 2613378"/>
              <a:gd name="T34" fmla="*/ 203527 w 1207440"/>
              <a:gd name="T35" fmla="*/ 236971 h 2613378"/>
              <a:gd name="T36" fmla="*/ 152646 w 1207440"/>
              <a:gd name="T37" fmla="*/ 270823 h 2613378"/>
              <a:gd name="T38" fmla="*/ 84801 w 1207440"/>
              <a:gd name="T39" fmla="*/ 389308 h 2613378"/>
              <a:gd name="T40" fmla="*/ 33920 w 1207440"/>
              <a:gd name="T41" fmla="*/ 423163 h 2613378"/>
              <a:gd name="T42" fmla="*/ 50881 w 1207440"/>
              <a:gd name="T43" fmla="*/ 1049441 h 2613378"/>
              <a:gd name="T44" fmla="*/ 67841 w 1207440"/>
              <a:gd name="T45" fmla="*/ 1252560 h 2613378"/>
              <a:gd name="T46" fmla="*/ 84801 w 1207440"/>
              <a:gd name="T47" fmla="*/ 1540310 h 2613378"/>
              <a:gd name="T48" fmla="*/ 67841 w 1207440"/>
              <a:gd name="T49" fmla="*/ 1760353 h 2613378"/>
              <a:gd name="T50" fmla="*/ 33920 w 1207440"/>
              <a:gd name="T51" fmla="*/ 1811132 h 2613378"/>
              <a:gd name="T52" fmla="*/ 16960 w 1207440"/>
              <a:gd name="T53" fmla="*/ 1912693 h 2613378"/>
              <a:gd name="T54" fmla="*/ 0 w 1207440"/>
              <a:gd name="T55" fmla="*/ 1980396 h 2613378"/>
              <a:gd name="T56" fmla="*/ 16960 w 1207440"/>
              <a:gd name="T57" fmla="*/ 2352780 h 2613378"/>
              <a:gd name="T58" fmla="*/ 33920 w 1207440"/>
              <a:gd name="T59" fmla="*/ 2420486 h 2613378"/>
              <a:gd name="T60" fmla="*/ 84801 w 1207440"/>
              <a:gd name="T61" fmla="*/ 2437413 h 2613378"/>
              <a:gd name="T62" fmla="*/ 135685 w 1207440"/>
              <a:gd name="T63" fmla="*/ 2471265 h 2613378"/>
              <a:gd name="T64" fmla="*/ 169606 w 1207440"/>
              <a:gd name="T65" fmla="*/ 2522044 h 2613378"/>
              <a:gd name="T66" fmla="*/ 220487 w 1207440"/>
              <a:gd name="T67" fmla="*/ 2538971 h 2613378"/>
              <a:gd name="T68" fmla="*/ 271368 w 1207440"/>
              <a:gd name="T69" fmla="*/ 2606678 h 26133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7440"/>
              <a:gd name="T106" fmla="*/ 0 h 2613378"/>
              <a:gd name="T107" fmla="*/ 1207440 w 1207440"/>
              <a:gd name="T108" fmla="*/ 2613378 h 26133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7440" h="2613378">
                <a:moveTo>
                  <a:pt x="270933" y="2607734"/>
                </a:moveTo>
                <a:cubicBezTo>
                  <a:pt x="344311" y="2602090"/>
                  <a:pt x="537904" y="2560866"/>
                  <a:pt x="660400" y="2506134"/>
                </a:cubicBezTo>
                <a:cubicBezTo>
                  <a:pt x="806252" y="2440966"/>
                  <a:pt x="918477" y="2311464"/>
                  <a:pt x="1066800" y="2252134"/>
                </a:cubicBezTo>
                <a:lnTo>
                  <a:pt x="1151466" y="2218267"/>
                </a:lnTo>
                <a:cubicBezTo>
                  <a:pt x="1157111" y="2184400"/>
                  <a:pt x="1158534" y="2149553"/>
                  <a:pt x="1168400" y="2116667"/>
                </a:cubicBezTo>
                <a:cubicBezTo>
                  <a:pt x="1175653" y="2092489"/>
                  <a:pt x="1201740" y="2074171"/>
                  <a:pt x="1202266" y="2048934"/>
                </a:cubicBezTo>
                <a:cubicBezTo>
                  <a:pt x="1207440" y="1800568"/>
                  <a:pt x="1190977" y="1552223"/>
                  <a:pt x="1185333" y="1303867"/>
                </a:cubicBezTo>
                <a:cubicBezTo>
                  <a:pt x="1190977" y="1140178"/>
                  <a:pt x="1204951" y="976564"/>
                  <a:pt x="1202266" y="812800"/>
                </a:cubicBezTo>
                <a:cubicBezTo>
                  <a:pt x="1199300" y="631850"/>
                  <a:pt x="1183855" y="451247"/>
                  <a:pt x="1168400" y="270934"/>
                </a:cubicBezTo>
                <a:cubicBezTo>
                  <a:pt x="1166876" y="253150"/>
                  <a:pt x="1159449" y="236099"/>
                  <a:pt x="1151466" y="220134"/>
                </a:cubicBezTo>
                <a:cubicBezTo>
                  <a:pt x="1136747" y="190696"/>
                  <a:pt x="1123939" y="158740"/>
                  <a:pt x="1100666" y="135467"/>
                </a:cubicBezTo>
                <a:cubicBezTo>
                  <a:pt x="1003609" y="38410"/>
                  <a:pt x="1007644" y="88957"/>
                  <a:pt x="897466" y="33867"/>
                </a:cubicBezTo>
                <a:lnTo>
                  <a:pt x="829733" y="0"/>
                </a:lnTo>
                <a:cubicBezTo>
                  <a:pt x="688622" y="5645"/>
                  <a:pt x="547265" y="6872"/>
                  <a:pt x="406400" y="16934"/>
                </a:cubicBezTo>
                <a:cubicBezTo>
                  <a:pt x="388596" y="18206"/>
                  <a:pt x="371565" y="25885"/>
                  <a:pt x="355600" y="33867"/>
                </a:cubicBezTo>
                <a:cubicBezTo>
                  <a:pt x="337397" y="42968"/>
                  <a:pt x="320434" y="54705"/>
                  <a:pt x="304800" y="67734"/>
                </a:cubicBezTo>
                <a:cubicBezTo>
                  <a:pt x="286403" y="83065"/>
                  <a:pt x="270933" y="101601"/>
                  <a:pt x="254000" y="118534"/>
                </a:cubicBezTo>
                <a:cubicBezTo>
                  <a:pt x="242236" y="153823"/>
                  <a:pt x="226447" y="209170"/>
                  <a:pt x="203200" y="237067"/>
                </a:cubicBezTo>
                <a:cubicBezTo>
                  <a:pt x="190171" y="252701"/>
                  <a:pt x="169333" y="259645"/>
                  <a:pt x="152400" y="270934"/>
                </a:cubicBezTo>
                <a:cubicBezTo>
                  <a:pt x="139119" y="297497"/>
                  <a:pt x="108601" y="365532"/>
                  <a:pt x="84666" y="389467"/>
                </a:cubicBezTo>
                <a:cubicBezTo>
                  <a:pt x="70275" y="403858"/>
                  <a:pt x="50799" y="412045"/>
                  <a:pt x="33866" y="423334"/>
                </a:cubicBezTo>
                <a:cubicBezTo>
                  <a:pt x="39511" y="632178"/>
                  <a:pt x="42280" y="841120"/>
                  <a:pt x="50800" y="1049867"/>
                </a:cubicBezTo>
                <a:cubicBezTo>
                  <a:pt x="53572" y="1117779"/>
                  <a:pt x="63057" y="1185260"/>
                  <a:pt x="67733" y="1253067"/>
                </a:cubicBezTo>
                <a:cubicBezTo>
                  <a:pt x="74346" y="1348961"/>
                  <a:pt x="79022" y="1444978"/>
                  <a:pt x="84666" y="1540934"/>
                </a:cubicBezTo>
                <a:cubicBezTo>
                  <a:pt x="79022" y="1614312"/>
                  <a:pt x="81296" y="1688733"/>
                  <a:pt x="67733" y="1761067"/>
                </a:cubicBezTo>
                <a:cubicBezTo>
                  <a:pt x="63982" y="1781070"/>
                  <a:pt x="40302" y="1792560"/>
                  <a:pt x="33866" y="1811867"/>
                </a:cubicBezTo>
                <a:cubicBezTo>
                  <a:pt x="23009" y="1844439"/>
                  <a:pt x="23666" y="1879800"/>
                  <a:pt x="16933" y="1913467"/>
                </a:cubicBezTo>
                <a:cubicBezTo>
                  <a:pt x="12369" y="1936288"/>
                  <a:pt x="5644" y="1958622"/>
                  <a:pt x="0" y="1981200"/>
                </a:cubicBezTo>
                <a:cubicBezTo>
                  <a:pt x="5644" y="2105378"/>
                  <a:pt x="7399" y="2229794"/>
                  <a:pt x="16933" y="2353734"/>
                </a:cubicBezTo>
                <a:cubicBezTo>
                  <a:pt x="18718" y="2376938"/>
                  <a:pt x="19328" y="2403294"/>
                  <a:pt x="33866" y="2421467"/>
                </a:cubicBezTo>
                <a:cubicBezTo>
                  <a:pt x="45016" y="2435405"/>
                  <a:pt x="67733" y="2432756"/>
                  <a:pt x="84666" y="2438400"/>
                </a:cubicBezTo>
                <a:cubicBezTo>
                  <a:pt x="101599" y="2449689"/>
                  <a:pt x="121075" y="2457876"/>
                  <a:pt x="135466" y="2472267"/>
                </a:cubicBezTo>
                <a:cubicBezTo>
                  <a:pt x="149857" y="2486658"/>
                  <a:pt x="153441" y="2510354"/>
                  <a:pt x="169333" y="2523067"/>
                </a:cubicBezTo>
                <a:cubicBezTo>
                  <a:pt x="183271" y="2534217"/>
                  <a:pt x="203200" y="2534356"/>
                  <a:pt x="220133" y="2540000"/>
                </a:cubicBezTo>
                <a:cubicBezTo>
                  <a:pt x="257131" y="2595496"/>
                  <a:pt x="197555" y="2613378"/>
                  <a:pt x="270933" y="2607734"/>
                </a:cubicBez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3" name="TextBox 60"/>
          <p:cNvSpPr txBox="1">
            <a:spLocks noChangeArrowheads="1"/>
          </p:cNvSpPr>
          <p:nvPr/>
        </p:nvSpPr>
        <p:spPr bwMode="auto">
          <a:xfrm>
            <a:off x="4899025" y="57912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accent2"/>
                </a:solidFill>
              </a:rPr>
              <a:t>Data</a:t>
            </a:r>
            <a:endParaRPr lang="en-US" sz="1800">
              <a:solidFill>
                <a:schemeClr val="accent2"/>
              </a:solidFill>
            </a:endParaRPr>
          </a:p>
        </p:txBody>
      </p:sp>
    </p:spTree>
    <p:extLst>
      <p:ext uri="{BB962C8B-B14F-4D97-AF65-F5344CB8AC3E}">
        <p14:creationId xmlns:p14="http://schemas.microsoft.com/office/powerpoint/2010/main" val="29522391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atin typeface="Arial" charset="0"/>
                <a:ea typeface="ＭＳ Ｐゴシック" charset="0"/>
              </a:rPr>
              <a:t>A Filesystem On Disk</a:t>
            </a:r>
          </a:p>
        </p:txBody>
      </p:sp>
      <p:grpSp>
        <p:nvGrpSpPr>
          <p:cNvPr id="30722" name="Group 3"/>
          <p:cNvGrpSpPr>
            <a:grpSpLocks/>
          </p:cNvGrpSpPr>
          <p:nvPr/>
        </p:nvGrpSpPr>
        <p:grpSpPr bwMode="auto">
          <a:xfrm>
            <a:off x="1371600" y="2087563"/>
            <a:ext cx="3276600" cy="3856037"/>
            <a:chOff x="432" y="979"/>
            <a:chExt cx="2064" cy="2429"/>
          </a:xfrm>
        </p:grpSpPr>
        <p:grpSp>
          <p:nvGrpSpPr>
            <p:cNvPr id="30764" name="Group 4"/>
            <p:cNvGrpSpPr>
              <a:grpSpLocks/>
            </p:cNvGrpSpPr>
            <p:nvPr/>
          </p:nvGrpSpPr>
          <p:grpSpPr bwMode="auto">
            <a:xfrm>
              <a:off x="1824" y="1152"/>
              <a:ext cx="144" cy="384"/>
              <a:chOff x="1296" y="1680"/>
              <a:chExt cx="144" cy="384"/>
            </a:xfrm>
          </p:grpSpPr>
          <p:sp>
            <p:nvSpPr>
              <p:cNvPr id="30776"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sp>
            <p:nvSpPr>
              <p:cNvPr id="30777"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778"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0765" name="Oval 8"/>
            <p:cNvSpPr>
              <a:spLocks noChangeArrowheads="1"/>
            </p:cNvSpPr>
            <p:nvPr/>
          </p:nvSpPr>
          <p:spPr bwMode="auto">
            <a:xfrm>
              <a:off x="1872" y="1200"/>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a:p>
          </p:txBody>
        </p:sp>
        <p:sp>
          <p:nvSpPr>
            <p:cNvPr id="30766" name="Oval 9"/>
            <p:cNvSpPr>
              <a:spLocks noChangeArrowheads="1"/>
            </p:cNvSpPr>
            <p:nvPr/>
          </p:nvSpPr>
          <p:spPr bwMode="auto">
            <a:xfrm>
              <a:off x="1872" y="1312"/>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a:p>
          </p:txBody>
        </p:sp>
        <p:sp>
          <p:nvSpPr>
            <p:cNvPr id="30767" name="Oval 10"/>
            <p:cNvSpPr>
              <a:spLocks noChangeArrowheads="1"/>
            </p:cNvSpPr>
            <p:nvPr/>
          </p:nvSpPr>
          <p:spPr bwMode="auto">
            <a:xfrm>
              <a:off x="1872" y="1440"/>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a:p>
          </p:txBody>
        </p:sp>
        <p:sp>
          <p:nvSpPr>
            <p:cNvPr id="30768" name="Text Box 11"/>
            <p:cNvSpPr txBox="1">
              <a:spLocks noChangeArrowheads="1"/>
            </p:cNvSpPr>
            <p:nvPr/>
          </p:nvSpPr>
          <p:spPr bwMode="auto">
            <a:xfrm>
              <a:off x="432" y="1632"/>
              <a:ext cx="510" cy="413"/>
            </a:xfrm>
            <a:prstGeom prst="rect">
              <a:avLst/>
            </a:prstGeom>
            <a:noFill/>
            <a:ln w="15875">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chemeClr val="tx1"/>
                  </a:solidFill>
                  <a:latin typeface="Times New Roman" charset="0"/>
                </a:rPr>
                <a:t>11100010</a:t>
              </a:r>
            </a:p>
            <a:p>
              <a:pPr eaLnBrk="0" hangingPunct="0"/>
              <a:r>
                <a:rPr lang="en-US" sz="1200" b="1" i="1">
                  <a:solidFill>
                    <a:schemeClr val="tx1"/>
                  </a:solidFill>
                  <a:latin typeface="Times New Roman" charset="0"/>
                </a:rPr>
                <a:t>00101101</a:t>
              </a:r>
            </a:p>
            <a:p>
              <a:pPr eaLnBrk="0" hangingPunct="0"/>
              <a:r>
                <a:rPr lang="en-US" sz="1200" b="1" i="1">
                  <a:solidFill>
                    <a:schemeClr val="tx1"/>
                  </a:solidFill>
                  <a:latin typeface="Times New Roman" charset="0"/>
                </a:rPr>
                <a:t>10111101</a:t>
              </a:r>
              <a:endParaRPr lang="en-US" sz="1200">
                <a:solidFill>
                  <a:schemeClr val="tx1"/>
                </a:solidFill>
                <a:latin typeface="Times New Roman" charset="0"/>
              </a:endParaRPr>
            </a:p>
          </p:txBody>
        </p:sp>
        <p:sp>
          <p:nvSpPr>
            <p:cNvPr id="30769" name="Text Box 12"/>
            <p:cNvSpPr txBox="1">
              <a:spLocks noChangeArrowheads="1"/>
            </p:cNvSpPr>
            <p:nvPr/>
          </p:nvSpPr>
          <p:spPr bwMode="auto">
            <a:xfrm>
              <a:off x="768" y="2285"/>
              <a:ext cx="510" cy="413"/>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chemeClr val="tx1"/>
                  </a:solidFill>
                  <a:latin typeface="Times New Roman" charset="0"/>
                </a:rPr>
                <a:t>10011010</a:t>
              </a:r>
            </a:p>
            <a:p>
              <a:pPr eaLnBrk="0" hangingPunct="0"/>
              <a:r>
                <a:rPr lang="en-US" sz="1200" b="1" i="1">
                  <a:solidFill>
                    <a:schemeClr val="tx1"/>
                  </a:solidFill>
                  <a:latin typeface="Times New Roman" charset="0"/>
                </a:rPr>
                <a:t>00110001</a:t>
              </a:r>
            </a:p>
            <a:p>
              <a:pPr eaLnBrk="0" hangingPunct="0"/>
              <a:r>
                <a:rPr lang="en-US" sz="1200" b="1" i="1">
                  <a:solidFill>
                    <a:schemeClr val="tx1"/>
                  </a:solidFill>
                  <a:latin typeface="Times New Roman" charset="0"/>
                </a:rPr>
                <a:t>00010101</a:t>
              </a:r>
              <a:endParaRPr lang="en-US" sz="1200">
                <a:solidFill>
                  <a:schemeClr val="tx1"/>
                </a:solidFill>
                <a:latin typeface="Times New Roman" charset="0"/>
              </a:endParaRPr>
            </a:p>
          </p:txBody>
        </p:sp>
        <p:sp>
          <p:nvSpPr>
            <p:cNvPr id="30770" name="Text Box 13"/>
            <p:cNvSpPr txBox="1">
              <a:spLocks noChangeArrowheads="1"/>
            </p:cNvSpPr>
            <p:nvPr/>
          </p:nvSpPr>
          <p:spPr bwMode="auto">
            <a:xfrm>
              <a:off x="1152" y="2995"/>
              <a:ext cx="510" cy="413"/>
            </a:xfrm>
            <a:prstGeom prst="rect">
              <a:avLst/>
            </a:prstGeom>
            <a:noFill/>
            <a:ln w="15875">
              <a:solidFill>
                <a:srgbClr val="99003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chemeClr val="tx1"/>
                  </a:solidFill>
                  <a:latin typeface="Times New Roman" charset="0"/>
                </a:rPr>
                <a:t>00101110</a:t>
              </a:r>
            </a:p>
            <a:p>
              <a:pPr eaLnBrk="0" hangingPunct="0"/>
              <a:r>
                <a:rPr lang="en-US" sz="1200" b="1" i="1">
                  <a:solidFill>
                    <a:schemeClr val="tx1"/>
                  </a:solidFill>
                  <a:latin typeface="Times New Roman" charset="0"/>
                </a:rPr>
                <a:t>00011001</a:t>
              </a:r>
            </a:p>
            <a:p>
              <a:pPr eaLnBrk="0" hangingPunct="0"/>
              <a:r>
                <a:rPr lang="en-US" sz="1200" b="1" i="1">
                  <a:solidFill>
                    <a:schemeClr val="tx1"/>
                  </a:solidFill>
                  <a:latin typeface="Times New Roman" charset="0"/>
                </a:rPr>
                <a:t>01000100</a:t>
              </a:r>
              <a:endParaRPr lang="en-US" sz="1200">
                <a:solidFill>
                  <a:schemeClr val="tx1"/>
                </a:solidFill>
                <a:latin typeface="Times New Roman" charset="0"/>
              </a:endParaRPr>
            </a:p>
          </p:txBody>
        </p:sp>
        <p:cxnSp>
          <p:nvCxnSpPr>
            <p:cNvPr id="30771" name="AutoShape 14"/>
            <p:cNvCxnSpPr>
              <a:cxnSpLocks noChangeShapeType="1"/>
              <a:stCxn id="30765" idx="2"/>
              <a:endCxn id="30768" idx="0"/>
            </p:cNvCxnSpPr>
            <p:nvPr/>
          </p:nvCxnSpPr>
          <p:spPr bwMode="auto">
            <a:xfrm rot="10800000" flipV="1">
              <a:off x="687" y="1224"/>
              <a:ext cx="1180" cy="40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72" name="AutoShape 15"/>
            <p:cNvCxnSpPr>
              <a:cxnSpLocks noChangeShapeType="1"/>
              <a:stCxn id="30766" idx="2"/>
              <a:endCxn id="30769" idx="0"/>
            </p:cNvCxnSpPr>
            <p:nvPr/>
          </p:nvCxnSpPr>
          <p:spPr bwMode="auto">
            <a:xfrm rot="10800000" flipV="1">
              <a:off x="1023" y="1336"/>
              <a:ext cx="844" cy="944"/>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73" name="AutoShape 16"/>
            <p:cNvCxnSpPr>
              <a:cxnSpLocks noChangeShapeType="1"/>
              <a:stCxn id="30767" idx="4"/>
            </p:cNvCxnSpPr>
            <p:nvPr/>
          </p:nvCxnSpPr>
          <p:spPr bwMode="auto">
            <a:xfrm rot="5400000">
              <a:off x="911" y="2010"/>
              <a:ext cx="1502" cy="468"/>
            </a:xfrm>
            <a:prstGeom prst="curvedConnector3">
              <a:avLst>
                <a:gd name="adj1" fmla="val 1531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0774" name="Text Box 17"/>
            <p:cNvSpPr txBox="1">
              <a:spLocks noChangeArrowheads="1"/>
            </p:cNvSpPr>
            <p:nvPr/>
          </p:nvSpPr>
          <p:spPr bwMode="auto">
            <a:xfrm>
              <a:off x="1694" y="979"/>
              <a:ext cx="4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sector 0</a:t>
              </a:r>
              <a:endParaRPr lang="en-US" sz="1400">
                <a:solidFill>
                  <a:schemeClr val="tx1"/>
                </a:solidFill>
                <a:latin typeface="Times New Roman" charset="0"/>
              </a:endParaRPr>
            </a:p>
          </p:txBody>
        </p:sp>
        <p:sp>
          <p:nvSpPr>
            <p:cNvPr id="30775" name="Text Box 18"/>
            <p:cNvSpPr txBox="1">
              <a:spLocks noChangeArrowheads="1"/>
            </p:cNvSpPr>
            <p:nvPr/>
          </p:nvSpPr>
          <p:spPr bwMode="auto">
            <a:xfrm>
              <a:off x="1959" y="1200"/>
              <a:ext cx="5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sz="1200">
                  <a:solidFill>
                    <a:schemeClr val="tx1"/>
                  </a:solidFill>
                  <a:latin typeface="Times New Roman" charset="0"/>
                </a:rPr>
                <a:t>allocation</a:t>
              </a:r>
            </a:p>
            <a:p>
              <a:pPr algn="ctr" eaLnBrk="0" hangingPunct="0"/>
              <a:r>
                <a:rPr lang="en-US" sz="1200">
                  <a:solidFill>
                    <a:schemeClr val="tx1"/>
                  </a:solidFill>
                  <a:latin typeface="Times New Roman" charset="0"/>
                </a:rPr>
                <a:t>bitmap file</a:t>
              </a:r>
              <a:endParaRPr lang="en-US" sz="1400">
                <a:solidFill>
                  <a:schemeClr val="tx1"/>
                </a:solidFill>
                <a:latin typeface="Times New Roman" charset="0"/>
              </a:endParaRPr>
            </a:p>
          </p:txBody>
        </p:sp>
      </p:grpSp>
      <p:grpSp>
        <p:nvGrpSpPr>
          <p:cNvPr id="30723" name="Group 19"/>
          <p:cNvGrpSpPr>
            <a:grpSpLocks/>
          </p:cNvGrpSpPr>
          <p:nvPr/>
        </p:nvGrpSpPr>
        <p:grpSpPr bwMode="auto">
          <a:xfrm>
            <a:off x="6172200" y="3692525"/>
            <a:ext cx="658813" cy="803275"/>
            <a:chOff x="3550" y="1798"/>
            <a:chExt cx="415" cy="506"/>
          </a:xfrm>
        </p:grpSpPr>
        <p:grpSp>
          <p:nvGrpSpPr>
            <p:cNvPr id="30757" name="Group 20"/>
            <p:cNvGrpSpPr>
              <a:grpSpLocks/>
            </p:cNvGrpSpPr>
            <p:nvPr/>
          </p:nvGrpSpPr>
          <p:grpSpPr bwMode="auto">
            <a:xfrm>
              <a:off x="3552" y="1805"/>
              <a:ext cx="384" cy="499"/>
              <a:chOff x="1296" y="1680"/>
              <a:chExt cx="144" cy="384"/>
            </a:xfrm>
          </p:grpSpPr>
          <p:sp>
            <p:nvSpPr>
              <p:cNvPr id="30761" name="Rectangle 21"/>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sp>
            <p:nvSpPr>
              <p:cNvPr id="30762" name="Line 22"/>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763" name="Line 23"/>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0758" name="Text Box 24"/>
            <p:cNvSpPr txBox="1">
              <a:spLocks noChangeArrowheads="1"/>
            </p:cNvSpPr>
            <p:nvPr/>
          </p:nvSpPr>
          <p:spPr bwMode="auto">
            <a:xfrm>
              <a:off x="3658" y="179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0</a:t>
              </a:r>
            </a:p>
          </p:txBody>
        </p:sp>
        <p:sp>
          <p:nvSpPr>
            <p:cNvPr id="30759" name="Text Box 25"/>
            <p:cNvSpPr txBox="1">
              <a:spLocks noChangeArrowheads="1"/>
            </p:cNvSpPr>
            <p:nvPr/>
          </p:nvSpPr>
          <p:spPr bwMode="auto">
            <a:xfrm>
              <a:off x="3552" y="1971"/>
              <a:ext cx="4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rain: 32</a:t>
              </a:r>
            </a:p>
          </p:txBody>
        </p:sp>
        <p:sp>
          <p:nvSpPr>
            <p:cNvPr id="30760" name="Text Box 26"/>
            <p:cNvSpPr txBox="1">
              <a:spLocks noChangeArrowheads="1"/>
            </p:cNvSpPr>
            <p:nvPr/>
          </p:nvSpPr>
          <p:spPr bwMode="auto">
            <a:xfrm>
              <a:off x="3550" y="213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hail: 48</a:t>
              </a:r>
            </a:p>
          </p:txBody>
        </p:sp>
      </p:grpSp>
      <p:grpSp>
        <p:nvGrpSpPr>
          <p:cNvPr id="30724" name="Group 27"/>
          <p:cNvGrpSpPr>
            <a:grpSpLocks/>
          </p:cNvGrpSpPr>
          <p:nvPr/>
        </p:nvGrpSpPr>
        <p:grpSpPr bwMode="auto">
          <a:xfrm>
            <a:off x="6881813" y="2941638"/>
            <a:ext cx="738187" cy="792162"/>
            <a:chOff x="4239" y="1632"/>
            <a:chExt cx="465" cy="499"/>
          </a:xfrm>
        </p:grpSpPr>
        <p:grpSp>
          <p:nvGrpSpPr>
            <p:cNvPr id="30750" name="Group 28"/>
            <p:cNvGrpSpPr>
              <a:grpSpLocks/>
            </p:cNvGrpSpPr>
            <p:nvPr/>
          </p:nvGrpSpPr>
          <p:grpSpPr bwMode="auto">
            <a:xfrm>
              <a:off x="4277" y="1632"/>
              <a:ext cx="384" cy="499"/>
              <a:chOff x="1296" y="1680"/>
              <a:chExt cx="144" cy="384"/>
            </a:xfrm>
          </p:grpSpPr>
          <p:sp>
            <p:nvSpPr>
              <p:cNvPr id="30754" name="Rectangle 29"/>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endParaRPr lang="en-US"/>
              </a:p>
            </p:txBody>
          </p:sp>
          <p:sp>
            <p:nvSpPr>
              <p:cNvPr id="30755" name="Line 30"/>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756" name="Line 31"/>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0751" name="Text Box 32"/>
            <p:cNvSpPr txBox="1">
              <a:spLocks noChangeArrowheads="1"/>
            </p:cNvSpPr>
            <p:nvPr/>
          </p:nvSpPr>
          <p:spPr bwMode="auto">
            <a:xfrm>
              <a:off x="4383" y="178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0</a:t>
              </a:r>
            </a:p>
          </p:txBody>
        </p:sp>
        <p:sp>
          <p:nvSpPr>
            <p:cNvPr id="30752" name="Text Box 33"/>
            <p:cNvSpPr txBox="1">
              <a:spLocks noChangeArrowheads="1"/>
            </p:cNvSpPr>
            <p:nvPr/>
          </p:nvSpPr>
          <p:spPr bwMode="auto">
            <a:xfrm>
              <a:off x="4239" y="1638"/>
              <a:ext cx="4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wind: 18</a:t>
              </a:r>
            </a:p>
          </p:txBody>
        </p:sp>
        <p:sp>
          <p:nvSpPr>
            <p:cNvPr id="30753" name="Text Box 34"/>
            <p:cNvSpPr txBox="1">
              <a:spLocks noChangeArrowheads="1"/>
            </p:cNvSpPr>
            <p:nvPr/>
          </p:nvSpPr>
          <p:spPr bwMode="auto">
            <a:xfrm>
              <a:off x="4239" y="1945"/>
              <a:ext cx="4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snow: 62</a:t>
              </a:r>
            </a:p>
          </p:txBody>
        </p:sp>
      </p:grpSp>
      <p:cxnSp>
        <p:nvCxnSpPr>
          <p:cNvPr id="30725" name="AutoShape 35"/>
          <p:cNvCxnSpPr>
            <a:cxnSpLocks noChangeShapeType="1"/>
            <a:stCxn id="30740" idx="6"/>
            <a:endCxn id="30754" idx="0"/>
          </p:cNvCxnSpPr>
          <p:nvPr/>
        </p:nvCxnSpPr>
        <p:spPr bwMode="auto">
          <a:xfrm>
            <a:off x="5494338" y="2476500"/>
            <a:ext cx="1752600" cy="457200"/>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26" name="AutoShape 36"/>
          <p:cNvCxnSpPr>
            <a:cxnSpLocks noChangeShapeType="1"/>
            <a:stCxn id="30741" idx="6"/>
            <a:endCxn id="30758" idx="0"/>
          </p:cNvCxnSpPr>
          <p:nvPr/>
        </p:nvCxnSpPr>
        <p:spPr bwMode="auto">
          <a:xfrm>
            <a:off x="5494338" y="2654300"/>
            <a:ext cx="979487" cy="10382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0727" name="Group 37"/>
          <p:cNvGrpSpPr>
            <a:grpSpLocks/>
          </p:cNvGrpSpPr>
          <p:nvPr/>
        </p:nvGrpSpPr>
        <p:grpSpPr bwMode="auto">
          <a:xfrm>
            <a:off x="5334000" y="4618038"/>
            <a:ext cx="228600" cy="609600"/>
            <a:chOff x="1296" y="1680"/>
            <a:chExt cx="144" cy="384"/>
          </a:xfrm>
        </p:grpSpPr>
        <p:sp>
          <p:nvSpPr>
            <p:cNvPr id="30747" name="Rectangle 3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sp>
          <p:nvSpPr>
            <p:cNvPr id="30748" name="Line 3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749" name="Line 4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0728" name="Oval 41"/>
          <p:cNvSpPr>
            <a:spLocks noChangeArrowheads="1"/>
          </p:cNvSpPr>
          <p:nvPr/>
        </p:nvSpPr>
        <p:spPr bwMode="auto">
          <a:xfrm>
            <a:off x="5410200" y="4694238"/>
            <a:ext cx="76200" cy="76200"/>
          </a:xfrm>
          <a:prstGeom prst="ellipse">
            <a:avLst/>
          </a:prstGeom>
          <a:solidFill>
            <a:srgbClr val="CC99FF"/>
          </a:solidFill>
          <a:ln w="15875">
            <a:solidFill>
              <a:srgbClr val="CC99FF"/>
            </a:solidFill>
            <a:round/>
            <a:headEnd type="none" w="sm" len="sm"/>
            <a:tailEnd type="none" w="sm" len="sm"/>
          </a:ln>
        </p:spPr>
        <p:txBody>
          <a:bodyPr wrap="none" anchor="ctr">
            <a:spAutoFit/>
          </a:bodyPr>
          <a:lstStyle/>
          <a:p>
            <a:endParaRPr lang="en-US"/>
          </a:p>
        </p:txBody>
      </p:sp>
      <p:sp>
        <p:nvSpPr>
          <p:cNvPr id="30729" name="Oval 42"/>
          <p:cNvSpPr>
            <a:spLocks noChangeArrowheads="1"/>
          </p:cNvSpPr>
          <p:nvPr/>
        </p:nvSpPr>
        <p:spPr bwMode="auto">
          <a:xfrm>
            <a:off x="5410200" y="4872038"/>
            <a:ext cx="76200" cy="7620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a:p>
        </p:txBody>
      </p:sp>
      <p:sp>
        <p:nvSpPr>
          <p:cNvPr id="30730" name="Text Box 43"/>
          <p:cNvSpPr txBox="1">
            <a:spLocks noChangeArrowheads="1"/>
          </p:cNvSpPr>
          <p:nvPr/>
        </p:nvSpPr>
        <p:spPr bwMode="auto">
          <a:xfrm>
            <a:off x="3886200" y="3962400"/>
            <a:ext cx="771525" cy="655638"/>
          </a:xfrm>
          <a:prstGeom prst="rect">
            <a:avLst/>
          </a:prstGeom>
          <a:noFill/>
          <a:ln w="1587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chemeClr val="tx1"/>
                </a:solidFill>
                <a:latin typeface="Times New Roman" charset="0"/>
              </a:rPr>
              <a:t>once upo</a:t>
            </a:r>
          </a:p>
          <a:p>
            <a:pPr eaLnBrk="0" hangingPunct="0"/>
            <a:r>
              <a:rPr lang="en-US" sz="1200" b="1" i="1">
                <a:solidFill>
                  <a:schemeClr val="tx1"/>
                </a:solidFill>
                <a:latin typeface="Times New Roman" charset="0"/>
              </a:rPr>
              <a:t>n a time</a:t>
            </a:r>
          </a:p>
          <a:p>
            <a:pPr eaLnBrk="0" hangingPunct="0"/>
            <a:r>
              <a:rPr lang="en-US" sz="1200" b="1" i="1">
                <a:solidFill>
                  <a:schemeClr val="hlink"/>
                </a:solidFill>
                <a:latin typeface="Times New Roman" charset="0"/>
              </a:rPr>
              <a:t>/n</a:t>
            </a:r>
            <a:r>
              <a:rPr lang="en-US" sz="1200" b="1" i="1">
                <a:solidFill>
                  <a:schemeClr val="tx1"/>
                </a:solidFill>
                <a:latin typeface="Times New Roman" charset="0"/>
              </a:rPr>
              <a:t> in a l</a:t>
            </a:r>
            <a:endParaRPr lang="en-US" sz="1200">
              <a:solidFill>
                <a:schemeClr val="tx1"/>
              </a:solidFill>
              <a:latin typeface="Times New Roman" charset="0"/>
            </a:endParaRPr>
          </a:p>
        </p:txBody>
      </p:sp>
      <p:sp>
        <p:nvSpPr>
          <p:cNvPr id="30731" name="Text Box 44"/>
          <p:cNvSpPr txBox="1">
            <a:spLocks noChangeArrowheads="1"/>
          </p:cNvSpPr>
          <p:nvPr/>
        </p:nvSpPr>
        <p:spPr bwMode="auto">
          <a:xfrm>
            <a:off x="3886200" y="5287963"/>
            <a:ext cx="746125" cy="655637"/>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chemeClr val="tx1"/>
                </a:solidFill>
                <a:latin typeface="Times New Roman" charset="0"/>
              </a:rPr>
              <a:t>and far </a:t>
            </a:r>
          </a:p>
          <a:p>
            <a:pPr eaLnBrk="0" hangingPunct="0"/>
            <a:r>
              <a:rPr lang="en-US" sz="1200" b="1" i="1">
                <a:solidFill>
                  <a:schemeClr val="tx1"/>
                </a:solidFill>
                <a:latin typeface="Times New Roman" charset="0"/>
              </a:rPr>
              <a:t>far away</a:t>
            </a:r>
          </a:p>
          <a:p>
            <a:pPr eaLnBrk="0" hangingPunct="0"/>
            <a:r>
              <a:rPr lang="en-US" sz="1200" b="1" i="1">
                <a:solidFill>
                  <a:schemeClr val="tx1"/>
                </a:solidFill>
                <a:latin typeface="Times New Roman" charset="0"/>
              </a:rPr>
              <a:t>, lived th</a:t>
            </a:r>
            <a:endParaRPr lang="en-US" sz="1200">
              <a:solidFill>
                <a:schemeClr val="tx1"/>
              </a:solidFill>
              <a:latin typeface="Times New Roman" charset="0"/>
            </a:endParaRPr>
          </a:p>
        </p:txBody>
      </p:sp>
      <p:cxnSp>
        <p:nvCxnSpPr>
          <p:cNvPr id="30732" name="AutoShape 45"/>
          <p:cNvCxnSpPr>
            <a:cxnSpLocks noChangeShapeType="1"/>
            <a:stCxn id="30728" idx="2"/>
            <a:endCxn id="30730" idx="3"/>
          </p:cNvCxnSpPr>
          <p:nvPr/>
        </p:nvCxnSpPr>
        <p:spPr bwMode="auto">
          <a:xfrm rot="10800000">
            <a:off x="4665663" y="4291013"/>
            <a:ext cx="736600" cy="441325"/>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33" name="AutoShape 46"/>
          <p:cNvCxnSpPr>
            <a:cxnSpLocks noChangeShapeType="1"/>
            <a:stCxn id="30729" idx="2"/>
            <a:endCxn id="30731" idx="3"/>
          </p:cNvCxnSpPr>
          <p:nvPr/>
        </p:nvCxnSpPr>
        <p:spPr bwMode="auto">
          <a:xfrm rot="10800000" flipV="1">
            <a:off x="4640263" y="4910138"/>
            <a:ext cx="762000" cy="706437"/>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34" name="AutoShape 47"/>
          <p:cNvCxnSpPr>
            <a:cxnSpLocks noChangeShapeType="1"/>
            <a:stCxn id="30759" idx="1"/>
            <a:endCxn id="30747" idx="0"/>
          </p:cNvCxnSpPr>
          <p:nvPr/>
        </p:nvCxnSpPr>
        <p:spPr bwMode="auto">
          <a:xfrm rot="10800000" flipV="1">
            <a:off x="5448300" y="4105275"/>
            <a:ext cx="727075" cy="5048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0735" name="Group 48"/>
          <p:cNvGrpSpPr>
            <a:grpSpLocks/>
          </p:cNvGrpSpPr>
          <p:nvPr/>
        </p:nvGrpSpPr>
        <p:grpSpPr bwMode="auto">
          <a:xfrm>
            <a:off x="5091113" y="2087563"/>
            <a:ext cx="736600" cy="1341437"/>
            <a:chOff x="3207" y="979"/>
            <a:chExt cx="464" cy="845"/>
          </a:xfrm>
        </p:grpSpPr>
        <p:grpSp>
          <p:nvGrpSpPr>
            <p:cNvPr id="30739" name="Group 49"/>
            <p:cNvGrpSpPr>
              <a:grpSpLocks/>
            </p:cNvGrpSpPr>
            <p:nvPr/>
          </p:nvGrpSpPr>
          <p:grpSpPr bwMode="auto">
            <a:xfrm>
              <a:off x="3360" y="1152"/>
              <a:ext cx="144" cy="384"/>
              <a:chOff x="1296" y="1680"/>
              <a:chExt cx="144" cy="384"/>
            </a:xfrm>
          </p:grpSpPr>
          <p:sp>
            <p:nvSpPr>
              <p:cNvPr id="30744"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sp>
            <p:nvSpPr>
              <p:cNvPr id="30745"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746"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0740"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endParaRPr lang="en-US"/>
            </a:p>
          </p:txBody>
        </p:sp>
        <p:sp>
          <p:nvSpPr>
            <p:cNvPr id="30741"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endParaRPr lang="en-US"/>
            </a:p>
          </p:txBody>
        </p:sp>
        <p:sp>
          <p:nvSpPr>
            <p:cNvPr id="30742" name="Text Box 55"/>
            <p:cNvSpPr txBox="1">
              <a:spLocks noChangeArrowheads="1"/>
            </p:cNvSpPr>
            <p:nvPr/>
          </p:nvSpPr>
          <p:spPr bwMode="auto">
            <a:xfrm>
              <a:off x="3230" y="979"/>
              <a:ext cx="4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chemeClr val="tx1"/>
                  </a:solidFill>
                  <a:latin typeface="Times New Roman" charset="0"/>
                </a:rPr>
                <a:t>sector 1</a:t>
              </a:r>
              <a:endParaRPr lang="en-US" sz="1400">
                <a:solidFill>
                  <a:schemeClr val="tx1"/>
                </a:solidFill>
                <a:latin typeface="Times New Roman" charset="0"/>
              </a:endParaRPr>
            </a:p>
          </p:txBody>
        </p:sp>
        <p:sp>
          <p:nvSpPr>
            <p:cNvPr id="30743" name="Text Box 56"/>
            <p:cNvSpPr txBox="1">
              <a:spLocks noChangeArrowheads="1"/>
            </p:cNvSpPr>
            <p:nvPr/>
          </p:nvSpPr>
          <p:spPr bwMode="auto">
            <a:xfrm>
              <a:off x="3207" y="1536"/>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sz="1200">
                  <a:solidFill>
                    <a:schemeClr val="tx1"/>
                  </a:solidFill>
                  <a:latin typeface="Times New Roman" charset="0"/>
                </a:rPr>
                <a:t>directory</a:t>
              </a:r>
            </a:p>
            <a:p>
              <a:pPr algn="ctr" eaLnBrk="0" hangingPunct="0"/>
              <a:r>
                <a:rPr lang="en-US" sz="1200">
                  <a:solidFill>
                    <a:schemeClr val="tx1"/>
                  </a:solidFill>
                  <a:latin typeface="Times New Roman" charset="0"/>
                </a:rPr>
                <a:t>file</a:t>
              </a:r>
              <a:endParaRPr lang="en-US" sz="1400">
                <a:solidFill>
                  <a:schemeClr val="tx1"/>
                </a:solidFill>
                <a:latin typeface="Times New Roman" charset="0"/>
              </a:endParaRPr>
            </a:p>
          </p:txBody>
        </p:sp>
      </p:grpSp>
      <p:sp>
        <p:nvSpPr>
          <p:cNvPr id="30736" name="Freeform 57"/>
          <p:cNvSpPr>
            <a:spLocks noChangeArrowheads="1"/>
          </p:cNvSpPr>
          <p:nvPr/>
        </p:nvSpPr>
        <p:spPr bwMode="auto">
          <a:xfrm>
            <a:off x="933450" y="1855788"/>
            <a:ext cx="3824288" cy="4375150"/>
          </a:xfrm>
          <a:custGeom>
            <a:avLst/>
            <a:gdLst>
              <a:gd name="T0" fmla="*/ 1284464 w 3824826"/>
              <a:gd name="T1" fmla="*/ 74376 h 4375453"/>
              <a:gd name="T2" fmla="*/ 928964 w 3824826"/>
              <a:gd name="T3" fmla="*/ 379134 h 4375453"/>
              <a:gd name="T4" fmla="*/ 387251 w 3824826"/>
              <a:gd name="T5" fmla="*/ 1039442 h 4375453"/>
              <a:gd name="T6" fmla="*/ 167178 w 3824826"/>
              <a:gd name="T7" fmla="*/ 1632027 h 4375453"/>
              <a:gd name="T8" fmla="*/ 65608 w 3824826"/>
              <a:gd name="T9" fmla="*/ 2123025 h 4375453"/>
              <a:gd name="T10" fmla="*/ 31751 w 3824826"/>
              <a:gd name="T11" fmla="*/ 2783333 h 4375453"/>
              <a:gd name="T12" fmla="*/ 201036 w 3824826"/>
              <a:gd name="T13" fmla="*/ 3037299 h 4375453"/>
              <a:gd name="T14" fmla="*/ 573464 w 3824826"/>
              <a:gd name="T15" fmla="*/ 3443642 h 4375453"/>
              <a:gd name="T16" fmla="*/ 708892 w 3824826"/>
              <a:gd name="T17" fmla="*/ 3579090 h 4375453"/>
              <a:gd name="T18" fmla="*/ 827394 w 3824826"/>
              <a:gd name="T19" fmla="*/ 3680676 h 4375453"/>
              <a:gd name="T20" fmla="*/ 1064392 w 3824826"/>
              <a:gd name="T21" fmla="*/ 3934641 h 4375453"/>
              <a:gd name="T22" fmla="*/ 1233678 w 3824826"/>
              <a:gd name="T23" fmla="*/ 4137812 h 4375453"/>
              <a:gd name="T24" fmla="*/ 1436822 w 3824826"/>
              <a:gd name="T25" fmla="*/ 4290192 h 4375453"/>
              <a:gd name="T26" fmla="*/ 1623036 w 3824826"/>
              <a:gd name="T27" fmla="*/ 4340984 h 4375453"/>
              <a:gd name="T28" fmla="*/ 1826178 w 3824826"/>
              <a:gd name="T29" fmla="*/ 4374847 h 4375453"/>
              <a:gd name="T30" fmla="*/ 2266321 w 3824826"/>
              <a:gd name="T31" fmla="*/ 4290192 h 4375453"/>
              <a:gd name="T32" fmla="*/ 2401750 w 3824826"/>
              <a:gd name="T33" fmla="*/ 4103951 h 4375453"/>
              <a:gd name="T34" fmla="*/ 2486392 w 3824826"/>
              <a:gd name="T35" fmla="*/ 3866917 h 4375453"/>
              <a:gd name="T36" fmla="*/ 2537178 w 3824826"/>
              <a:gd name="T37" fmla="*/ 3697607 h 4375453"/>
              <a:gd name="T38" fmla="*/ 2587964 w 3824826"/>
              <a:gd name="T39" fmla="*/ 3460573 h 4375453"/>
              <a:gd name="T40" fmla="*/ 2503322 w 3824826"/>
              <a:gd name="T41" fmla="*/ 2851059 h 4375453"/>
              <a:gd name="T42" fmla="*/ 2418679 w 3824826"/>
              <a:gd name="T43" fmla="*/ 2630955 h 4375453"/>
              <a:gd name="T44" fmla="*/ 2435606 w 3824826"/>
              <a:gd name="T45" fmla="*/ 2156888 h 4375453"/>
              <a:gd name="T46" fmla="*/ 2571035 w 3824826"/>
              <a:gd name="T47" fmla="*/ 1987577 h 4375453"/>
              <a:gd name="T48" fmla="*/ 2723393 w 3824826"/>
              <a:gd name="T49" fmla="*/ 1835199 h 4375453"/>
              <a:gd name="T50" fmla="*/ 2824965 w 3824826"/>
              <a:gd name="T51" fmla="*/ 1733613 h 4375453"/>
              <a:gd name="T52" fmla="*/ 3028107 w 3824826"/>
              <a:gd name="T53" fmla="*/ 1598164 h 4375453"/>
              <a:gd name="T54" fmla="*/ 3146606 w 3824826"/>
              <a:gd name="T55" fmla="*/ 1496578 h 4375453"/>
              <a:gd name="T56" fmla="*/ 3383607 w 3824826"/>
              <a:gd name="T57" fmla="*/ 1293406 h 4375453"/>
              <a:gd name="T58" fmla="*/ 3552892 w 3824826"/>
              <a:gd name="T59" fmla="*/ 1157959 h 4375453"/>
              <a:gd name="T60" fmla="*/ 3705250 w 3824826"/>
              <a:gd name="T61" fmla="*/ 1056373 h 4375453"/>
              <a:gd name="T62" fmla="*/ 3789893 w 3824826"/>
              <a:gd name="T63" fmla="*/ 903993 h 4375453"/>
              <a:gd name="T64" fmla="*/ 3806820 w 3824826"/>
              <a:gd name="T65" fmla="*/ 446857 h 4375453"/>
              <a:gd name="T66" fmla="*/ 3654464 w 3824826"/>
              <a:gd name="T67" fmla="*/ 311409 h 4375453"/>
              <a:gd name="T68" fmla="*/ 3485179 w 3824826"/>
              <a:gd name="T69" fmla="*/ 243685 h 4375453"/>
              <a:gd name="T70" fmla="*/ 3315893 w 3824826"/>
              <a:gd name="T71" fmla="*/ 159031 h 4375453"/>
              <a:gd name="T72" fmla="*/ 3028107 w 3824826"/>
              <a:gd name="T73" fmla="*/ 108239 h 43754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4826"/>
              <a:gd name="T112" fmla="*/ 0 h 4375453"/>
              <a:gd name="T113" fmla="*/ 3824826 w 3824826"/>
              <a:gd name="T114" fmla="*/ 4375453 h 43754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4826" h="4375453">
                <a:moveTo>
                  <a:pt x="2944292" y="74386"/>
                </a:moveTo>
                <a:cubicBezTo>
                  <a:pt x="2653603" y="68742"/>
                  <a:pt x="1797265" y="0"/>
                  <a:pt x="1284826" y="74386"/>
                </a:cubicBezTo>
                <a:cubicBezTo>
                  <a:pt x="1233327" y="81862"/>
                  <a:pt x="1223397" y="159837"/>
                  <a:pt x="1183226" y="192919"/>
                </a:cubicBezTo>
                <a:cubicBezTo>
                  <a:pt x="896345" y="429174"/>
                  <a:pt x="1080963" y="215777"/>
                  <a:pt x="929226" y="379186"/>
                </a:cubicBezTo>
                <a:cubicBezTo>
                  <a:pt x="516555" y="823601"/>
                  <a:pt x="943860" y="354107"/>
                  <a:pt x="709092" y="650119"/>
                </a:cubicBezTo>
                <a:cubicBezTo>
                  <a:pt x="604455" y="782052"/>
                  <a:pt x="455749" y="885709"/>
                  <a:pt x="387359" y="1039586"/>
                </a:cubicBezTo>
                <a:cubicBezTo>
                  <a:pt x="342203" y="1141186"/>
                  <a:pt x="290604" y="1240160"/>
                  <a:pt x="251892" y="1344386"/>
                </a:cubicBezTo>
                <a:cubicBezTo>
                  <a:pt x="217066" y="1438147"/>
                  <a:pt x="197059" y="1536786"/>
                  <a:pt x="167226" y="1632253"/>
                </a:cubicBezTo>
                <a:cubicBezTo>
                  <a:pt x="140606" y="1717437"/>
                  <a:pt x="110781" y="1801586"/>
                  <a:pt x="82559" y="1886253"/>
                </a:cubicBezTo>
                <a:cubicBezTo>
                  <a:pt x="76915" y="1965275"/>
                  <a:pt x="73509" y="2044489"/>
                  <a:pt x="65626" y="2123319"/>
                </a:cubicBezTo>
                <a:cubicBezTo>
                  <a:pt x="61294" y="2166637"/>
                  <a:pt x="40895" y="2263907"/>
                  <a:pt x="31759" y="2309586"/>
                </a:cubicBezTo>
                <a:cubicBezTo>
                  <a:pt x="15263" y="2507536"/>
                  <a:pt x="0" y="2571991"/>
                  <a:pt x="31759" y="2783719"/>
                </a:cubicBezTo>
                <a:cubicBezTo>
                  <a:pt x="35504" y="2808683"/>
                  <a:pt x="51624" y="2830450"/>
                  <a:pt x="65626" y="2851453"/>
                </a:cubicBezTo>
                <a:cubicBezTo>
                  <a:pt x="108212" y="2915332"/>
                  <a:pt x="153133" y="2977770"/>
                  <a:pt x="201092" y="3037719"/>
                </a:cubicBezTo>
                <a:cubicBezTo>
                  <a:pt x="370568" y="3249563"/>
                  <a:pt x="286956" y="3125395"/>
                  <a:pt x="438159" y="3291719"/>
                </a:cubicBezTo>
                <a:cubicBezTo>
                  <a:pt x="538808" y="3402433"/>
                  <a:pt x="468878" y="3349846"/>
                  <a:pt x="573626" y="3444119"/>
                </a:cubicBezTo>
                <a:cubicBezTo>
                  <a:pt x="606394" y="3473610"/>
                  <a:pt x="644054" y="3497613"/>
                  <a:pt x="675226" y="3528786"/>
                </a:cubicBezTo>
                <a:cubicBezTo>
                  <a:pt x="689616" y="3543177"/>
                  <a:pt x="694702" y="3565196"/>
                  <a:pt x="709092" y="3579586"/>
                </a:cubicBezTo>
                <a:cubicBezTo>
                  <a:pt x="729048" y="3599542"/>
                  <a:pt x="755398" y="3612019"/>
                  <a:pt x="776826" y="3630386"/>
                </a:cubicBezTo>
                <a:cubicBezTo>
                  <a:pt x="795008" y="3645971"/>
                  <a:pt x="809826" y="3665166"/>
                  <a:pt x="827626" y="3681186"/>
                </a:cubicBezTo>
                <a:cubicBezTo>
                  <a:pt x="860069" y="3710385"/>
                  <a:pt x="977059" y="3803162"/>
                  <a:pt x="1013892" y="3850519"/>
                </a:cubicBezTo>
                <a:cubicBezTo>
                  <a:pt x="1034098" y="3876499"/>
                  <a:pt x="1043432" y="3910061"/>
                  <a:pt x="1064692" y="3935186"/>
                </a:cubicBezTo>
                <a:cubicBezTo>
                  <a:pt x="1105942" y="3983936"/>
                  <a:pt x="1171600" y="4013535"/>
                  <a:pt x="1200159" y="4070653"/>
                </a:cubicBezTo>
                <a:cubicBezTo>
                  <a:pt x="1211448" y="4093231"/>
                  <a:pt x="1217598" y="4119220"/>
                  <a:pt x="1234026" y="4138386"/>
                </a:cubicBezTo>
                <a:cubicBezTo>
                  <a:pt x="1252393" y="4159814"/>
                  <a:pt x="1280331" y="4170819"/>
                  <a:pt x="1301759" y="4189186"/>
                </a:cubicBezTo>
                <a:cubicBezTo>
                  <a:pt x="1372620" y="4249924"/>
                  <a:pt x="1336438" y="4245992"/>
                  <a:pt x="1437226" y="4290786"/>
                </a:cubicBezTo>
                <a:cubicBezTo>
                  <a:pt x="1458493" y="4300238"/>
                  <a:pt x="1482507" y="4301596"/>
                  <a:pt x="1504959" y="4307719"/>
                </a:cubicBezTo>
                <a:cubicBezTo>
                  <a:pt x="1544603" y="4318531"/>
                  <a:pt x="1583312" y="4332976"/>
                  <a:pt x="1623492" y="4341586"/>
                </a:cubicBezTo>
                <a:cubicBezTo>
                  <a:pt x="1662518" y="4349949"/>
                  <a:pt x="1702657" y="4351957"/>
                  <a:pt x="1742026" y="4358519"/>
                </a:cubicBezTo>
                <a:cubicBezTo>
                  <a:pt x="1770415" y="4363251"/>
                  <a:pt x="1798470" y="4369808"/>
                  <a:pt x="1826692" y="4375453"/>
                </a:cubicBezTo>
                <a:cubicBezTo>
                  <a:pt x="1956514" y="4364164"/>
                  <a:pt x="2088192" y="4366195"/>
                  <a:pt x="2216159" y="4341586"/>
                </a:cubicBezTo>
                <a:cubicBezTo>
                  <a:pt x="2239675" y="4337064"/>
                  <a:pt x="2251190" y="4308808"/>
                  <a:pt x="2266959" y="4290786"/>
                </a:cubicBezTo>
                <a:cubicBezTo>
                  <a:pt x="2290759" y="4263586"/>
                  <a:pt x="2313434" y="4235348"/>
                  <a:pt x="2334692" y="4206119"/>
                </a:cubicBezTo>
                <a:cubicBezTo>
                  <a:pt x="2358632" y="4173201"/>
                  <a:pt x="2402426" y="4104519"/>
                  <a:pt x="2402426" y="4104519"/>
                </a:cubicBezTo>
                <a:cubicBezTo>
                  <a:pt x="2452750" y="3953543"/>
                  <a:pt x="2372235" y="4191779"/>
                  <a:pt x="2453226" y="3969053"/>
                </a:cubicBezTo>
                <a:cubicBezTo>
                  <a:pt x="2465426" y="3935504"/>
                  <a:pt x="2475803" y="3901320"/>
                  <a:pt x="2487092" y="3867453"/>
                </a:cubicBezTo>
                <a:lnTo>
                  <a:pt x="2520959" y="3765853"/>
                </a:lnTo>
                <a:cubicBezTo>
                  <a:pt x="2526603" y="3743275"/>
                  <a:pt x="2531498" y="3720496"/>
                  <a:pt x="2537892" y="3698119"/>
                </a:cubicBezTo>
                <a:cubicBezTo>
                  <a:pt x="2556030" y="3634637"/>
                  <a:pt x="2558523" y="3652385"/>
                  <a:pt x="2571759" y="3579586"/>
                </a:cubicBezTo>
                <a:cubicBezTo>
                  <a:pt x="2578899" y="3540318"/>
                  <a:pt x="2583048" y="3500564"/>
                  <a:pt x="2588692" y="3461053"/>
                </a:cubicBezTo>
                <a:cubicBezTo>
                  <a:pt x="2583018" y="3364601"/>
                  <a:pt x="2577085" y="3156436"/>
                  <a:pt x="2554826" y="3037719"/>
                </a:cubicBezTo>
                <a:cubicBezTo>
                  <a:pt x="2551950" y="3022379"/>
                  <a:pt x="2522133" y="2893703"/>
                  <a:pt x="2504026" y="2851453"/>
                </a:cubicBezTo>
                <a:cubicBezTo>
                  <a:pt x="2494082" y="2828251"/>
                  <a:pt x="2479221" y="2807279"/>
                  <a:pt x="2470159" y="2783719"/>
                </a:cubicBezTo>
                <a:cubicBezTo>
                  <a:pt x="2450936" y="2733740"/>
                  <a:pt x="2436292" y="2682119"/>
                  <a:pt x="2419359" y="2631319"/>
                </a:cubicBezTo>
                <a:cubicBezTo>
                  <a:pt x="2389434" y="2541545"/>
                  <a:pt x="2407324" y="2597660"/>
                  <a:pt x="2368559" y="2461986"/>
                </a:cubicBezTo>
                <a:cubicBezTo>
                  <a:pt x="2396891" y="2065327"/>
                  <a:pt x="2334613" y="2335122"/>
                  <a:pt x="2436292" y="2157186"/>
                </a:cubicBezTo>
                <a:cubicBezTo>
                  <a:pt x="2486626" y="2069103"/>
                  <a:pt x="2407631" y="2136783"/>
                  <a:pt x="2504026" y="2072519"/>
                </a:cubicBezTo>
                <a:cubicBezTo>
                  <a:pt x="2536991" y="1973622"/>
                  <a:pt x="2495166" y="2064445"/>
                  <a:pt x="2571759" y="1987853"/>
                </a:cubicBezTo>
                <a:cubicBezTo>
                  <a:pt x="2728546" y="1831067"/>
                  <a:pt x="2462227" y="2052710"/>
                  <a:pt x="2656426" y="1886253"/>
                </a:cubicBezTo>
                <a:cubicBezTo>
                  <a:pt x="2677854" y="1867886"/>
                  <a:pt x="2701194" y="1851857"/>
                  <a:pt x="2724159" y="1835453"/>
                </a:cubicBezTo>
                <a:cubicBezTo>
                  <a:pt x="2740720" y="1823624"/>
                  <a:pt x="2760568" y="1815977"/>
                  <a:pt x="2774959" y="1801586"/>
                </a:cubicBezTo>
                <a:cubicBezTo>
                  <a:pt x="2794915" y="1781630"/>
                  <a:pt x="2804078" y="1751920"/>
                  <a:pt x="2825759" y="1733853"/>
                </a:cubicBezTo>
                <a:cubicBezTo>
                  <a:pt x="2872662" y="1694767"/>
                  <a:pt x="2927359" y="1666120"/>
                  <a:pt x="2978159" y="1632253"/>
                </a:cubicBezTo>
                <a:cubicBezTo>
                  <a:pt x="2995092" y="1620964"/>
                  <a:pt x="3014568" y="1612777"/>
                  <a:pt x="3028959" y="1598386"/>
                </a:cubicBezTo>
                <a:cubicBezTo>
                  <a:pt x="3051537" y="1575808"/>
                  <a:pt x="3072449" y="1551433"/>
                  <a:pt x="3096692" y="1530653"/>
                </a:cubicBezTo>
                <a:cubicBezTo>
                  <a:pt x="3112144" y="1517408"/>
                  <a:pt x="3133101" y="1511177"/>
                  <a:pt x="3147492" y="1496786"/>
                </a:cubicBezTo>
                <a:cubicBezTo>
                  <a:pt x="3239756" y="1404522"/>
                  <a:pt x="3152067" y="1444462"/>
                  <a:pt x="3249092" y="1412119"/>
                </a:cubicBezTo>
                <a:cubicBezTo>
                  <a:pt x="3419871" y="1284036"/>
                  <a:pt x="3209188" y="1447036"/>
                  <a:pt x="3384559" y="1293586"/>
                </a:cubicBezTo>
                <a:cubicBezTo>
                  <a:pt x="3405798" y="1275002"/>
                  <a:pt x="3430254" y="1260416"/>
                  <a:pt x="3452292" y="1242786"/>
                </a:cubicBezTo>
                <a:cubicBezTo>
                  <a:pt x="3486716" y="1215246"/>
                  <a:pt x="3518624" y="1184570"/>
                  <a:pt x="3553892" y="1158119"/>
                </a:cubicBezTo>
                <a:cubicBezTo>
                  <a:pt x="3586454" y="1133697"/>
                  <a:pt x="3621625" y="1112964"/>
                  <a:pt x="3655492" y="1090386"/>
                </a:cubicBezTo>
                <a:cubicBezTo>
                  <a:pt x="3672425" y="1079097"/>
                  <a:pt x="3693578" y="1072411"/>
                  <a:pt x="3706292" y="1056519"/>
                </a:cubicBezTo>
                <a:lnTo>
                  <a:pt x="3774026" y="971853"/>
                </a:lnTo>
                <a:cubicBezTo>
                  <a:pt x="3779670" y="949275"/>
                  <a:pt x="3784272" y="926410"/>
                  <a:pt x="3790959" y="904119"/>
                </a:cubicBezTo>
                <a:cubicBezTo>
                  <a:pt x="3801217" y="869926"/>
                  <a:pt x="3824826" y="802519"/>
                  <a:pt x="3824826" y="802519"/>
                </a:cubicBezTo>
                <a:cubicBezTo>
                  <a:pt x="3819181" y="683986"/>
                  <a:pt x="3822611" y="564670"/>
                  <a:pt x="3807892" y="446919"/>
                </a:cubicBezTo>
                <a:cubicBezTo>
                  <a:pt x="3802579" y="404418"/>
                  <a:pt x="3751117" y="382175"/>
                  <a:pt x="3723226" y="362253"/>
                </a:cubicBezTo>
                <a:cubicBezTo>
                  <a:pt x="3700260" y="345849"/>
                  <a:pt x="3679996" y="325455"/>
                  <a:pt x="3655492" y="311453"/>
                </a:cubicBezTo>
                <a:cubicBezTo>
                  <a:pt x="3639994" y="302597"/>
                  <a:pt x="3621098" y="301550"/>
                  <a:pt x="3604692" y="294519"/>
                </a:cubicBezTo>
                <a:cubicBezTo>
                  <a:pt x="3458220" y="231745"/>
                  <a:pt x="3605294" y="283432"/>
                  <a:pt x="3486159" y="243719"/>
                </a:cubicBezTo>
                <a:cubicBezTo>
                  <a:pt x="3469226" y="226786"/>
                  <a:pt x="3455284" y="206203"/>
                  <a:pt x="3435359" y="192919"/>
                </a:cubicBezTo>
                <a:cubicBezTo>
                  <a:pt x="3420134" y="182769"/>
                  <a:pt x="3326705" y="161875"/>
                  <a:pt x="3316826" y="159053"/>
                </a:cubicBezTo>
                <a:cubicBezTo>
                  <a:pt x="3268570" y="145265"/>
                  <a:pt x="3251239" y="132750"/>
                  <a:pt x="3198292" y="125186"/>
                </a:cubicBezTo>
                <a:cubicBezTo>
                  <a:pt x="3142136" y="117164"/>
                  <a:pt x="3085403" y="113897"/>
                  <a:pt x="3028959" y="108253"/>
                </a:cubicBezTo>
                <a:cubicBezTo>
                  <a:pt x="2966185" y="87328"/>
                  <a:pt x="3234981" y="80030"/>
                  <a:pt x="2944292" y="74386"/>
                </a:cubicBezTo>
                <a:close/>
              </a:path>
            </a:pathLst>
          </a:custGeom>
          <a:noFill/>
          <a:ln w="31750">
            <a:solidFill>
              <a:schemeClr val="tx1">
                <a:alpha val="98822"/>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7" name="Freeform 58"/>
          <p:cNvSpPr>
            <a:spLocks noChangeArrowheads="1"/>
          </p:cNvSpPr>
          <p:nvPr/>
        </p:nvSpPr>
        <p:spPr bwMode="auto">
          <a:xfrm>
            <a:off x="5097463" y="1941513"/>
            <a:ext cx="2928937" cy="3460750"/>
          </a:xfrm>
          <a:custGeom>
            <a:avLst/>
            <a:gdLst>
              <a:gd name="T0" fmla="*/ 558497 w 2929467"/>
              <a:gd name="T1" fmla="*/ 39835 h 3460353"/>
              <a:gd name="T2" fmla="*/ 338484 w 2929467"/>
              <a:gd name="T3" fmla="*/ 5956 h 3460353"/>
              <a:gd name="T4" fmla="*/ 186165 w 2929467"/>
              <a:gd name="T5" fmla="*/ 39835 h 3460353"/>
              <a:gd name="T6" fmla="*/ 84622 w 2929467"/>
              <a:gd name="T7" fmla="*/ 73711 h 3460353"/>
              <a:gd name="T8" fmla="*/ 33849 w 2929467"/>
              <a:gd name="T9" fmla="*/ 141468 h 3460353"/>
              <a:gd name="T10" fmla="*/ 16925 w 2929467"/>
              <a:gd name="T11" fmla="*/ 226165 h 3460353"/>
              <a:gd name="T12" fmla="*/ 0 w 2929467"/>
              <a:gd name="T13" fmla="*/ 293922 h 3460353"/>
              <a:gd name="T14" fmla="*/ 16925 w 2929467"/>
              <a:gd name="T15" fmla="*/ 1598236 h 3460353"/>
              <a:gd name="T16" fmla="*/ 50773 w 2929467"/>
              <a:gd name="T17" fmla="*/ 1784568 h 3460353"/>
              <a:gd name="T18" fmla="*/ 67698 w 2929467"/>
              <a:gd name="T19" fmla="*/ 3122761 h 3460353"/>
              <a:gd name="T20" fmla="*/ 152316 w 2929467"/>
              <a:gd name="T21" fmla="*/ 3258275 h 3460353"/>
              <a:gd name="T22" fmla="*/ 186165 w 2929467"/>
              <a:gd name="T23" fmla="*/ 3309093 h 3460353"/>
              <a:gd name="T24" fmla="*/ 253862 w 2929467"/>
              <a:gd name="T25" fmla="*/ 3342969 h 3460353"/>
              <a:gd name="T26" fmla="*/ 592346 w 2929467"/>
              <a:gd name="T27" fmla="*/ 3410726 h 3460353"/>
              <a:gd name="T28" fmla="*/ 676966 w 2929467"/>
              <a:gd name="T29" fmla="*/ 3427666 h 3460353"/>
              <a:gd name="T30" fmla="*/ 727738 w 2929467"/>
              <a:gd name="T31" fmla="*/ 3444605 h 3460353"/>
              <a:gd name="T32" fmla="*/ 863132 w 2929467"/>
              <a:gd name="T33" fmla="*/ 3461544 h 3460353"/>
              <a:gd name="T34" fmla="*/ 1472401 w 2929467"/>
              <a:gd name="T35" fmla="*/ 3410726 h 3460353"/>
              <a:gd name="T36" fmla="*/ 1726264 w 2929467"/>
              <a:gd name="T37" fmla="*/ 3376848 h 3460353"/>
              <a:gd name="T38" fmla="*/ 1895505 w 2929467"/>
              <a:gd name="T39" fmla="*/ 3326032 h 3460353"/>
              <a:gd name="T40" fmla="*/ 2030897 w 2929467"/>
              <a:gd name="T41" fmla="*/ 3275215 h 3460353"/>
              <a:gd name="T42" fmla="*/ 2233988 w 2929467"/>
              <a:gd name="T43" fmla="*/ 3122761 h 3460353"/>
              <a:gd name="T44" fmla="*/ 2318607 w 2929467"/>
              <a:gd name="T45" fmla="*/ 3055003 h 3460353"/>
              <a:gd name="T46" fmla="*/ 2403229 w 2929467"/>
              <a:gd name="T47" fmla="*/ 2987249 h 3460353"/>
              <a:gd name="T48" fmla="*/ 2487850 w 2929467"/>
              <a:gd name="T49" fmla="*/ 2919492 h 3460353"/>
              <a:gd name="T50" fmla="*/ 2538622 w 2929467"/>
              <a:gd name="T51" fmla="*/ 2851734 h 3460353"/>
              <a:gd name="T52" fmla="*/ 2657091 w 2929467"/>
              <a:gd name="T53" fmla="*/ 2750098 h 3460353"/>
              <a:gd name="T54" fmla="*/ 2775561 w 2929467"/>
              <a:gd name="T55" fmla="*/ 2597647 h 3460353"/>
              <a:gd name="T56" fmla="*/ 2877104 w 2929467"/>
              <a:gd name="T57" fmla="*/ 2462133 h 3460353"/>
              <a:gd name="T58" fmla="*/ 2894028 w 2929467"/>
              <a:gd name="T59" fmla="*/ 2411318 h 3460353"/>
              <a:gd name="T60" fmla="*/ 2927877 w 2929467"/>
              <a:gd name="T61" fmla="*/ 2174167 h 3460353"/>
              <a:gd name="T62" fmla="*/ 2860180 w 2929467"/>
              <a:gd name="T63" fmla="*/ 1496603 h 3460353"/>
              <a:gd name="T64" fmla="*/ 2843256 w 2929467"/>
              <a:gd name="T65" fmla="*/ 1445785 h 3460353"/>
              <a:gd name="T66" fmla="*/ 2792485 w 2929467"/>
              <a:gd name="T67" fmla="*/ 1310270 h 3460353"/>
              <a:gd name="T68" fmla="*/ 2775561 w 2929467"/>
              <a:gd name="T69" fmla="*/ 1242516 h 3460353"/>
              <a:gd name="T70" fmla="*/ 2741712 w 2929467"/>
              <a:gd name="T71" fmla="*/ 1174758 h 3460353"/>
              <a:gd name="T72" fmla="*/ 2707864 w 2929467"/>
              <a:gd name="T73" fmla="*/ 1056183 h 3460353"/>
              <a:gd name="T74" fmla="*/ 2640166 w 2929467"/>
              <a:gd name="T75" fmla="*/ 937611 h 3460353"/>
              <a:gd name="T76" fmla="*/ 2572470 w 2929467"/>
              <a:gd name="T77" fmla="*/ 802096 h 3460353"/>
              <a:gd name="T78" fmla="*/ 2521699 w 2929467"/>
              <a:gd name="T79" fmla="*/ 700460 h 3460353"/>
              <a:gd name="T80" fmla="*/ 2504775 w 2929467"/>
              <a:gd name="T81" fmla="*/ 649645 h 3460353"/>
              <a:gd name="T82" fmla="*/ 2352456 w 2929467"/>
              <a:gd name="T83" fmla="*/ 564948 h 3460353"/>
              <a:gd name="T84" fmla="*/ 2217064 w 2929467"/>
              <a:gd name="T85" fmla="*/ 497191 h 3460353"/>
              <a:gd name="T86" fmla="*/ 2149367 w 2929467"/>
              <a:gd name="T87" fmla="*/ 480252 h 3460353"/>
              <a:gd name="T88" fmla="*/ 1810883 w 2929467"/>
              <a:gd name="T89" fmla="*/ 344740 h 3460353"/>
              <a:gd name="T90" fmla="*/ 1540097 w 2929467"/>
              <a:gd name="T91" fmla="*/ 276983 h 3460353"/>
              <a:gd name="T92" fmla="*/ 1472401 w 2929467"/>
              <a:gd name="T93" fmla="*/ 260043 h 3460353"/>
              <a:gd name="T94" fmla="*/ 1387781 w 2929467"/>
              <a:gd name="T95" fmla="*/ 243104 h 3460353"/>
              <a:gd name="T96" fmla="*/ 1252386 w 2929467"/>
              <a:gd name="T97" fmla="*/ 209225 h 3460353"/>
              <a:gd name="T98" fmla="*/ 964675 w 2929467"/>
              <a:gd name="T99" fmla="*/ 175347 h 3460353"/>
              <a:gd name="T100" fmla="*/ 880057 w 2929467"/>
              <a:gd name="T101" fmla="*/ 158407 h 3460353"/>
              <a:gd name="T102" fmla="*/ 761586 w 2929467"/>
              <a:gd name="T103" fmla="*/ 124529 h 3460353"/>
              <a:gd name="T104" fmla="*/ 643119 w 2929467"/>
              <a:gd name="T105" fmla="*/ 107589 h 3460353"/>
              <a:gd name="T106" fmla="*/ 558497 w 2929467"/>
              <a:gd name="T107" fmla="*/ 39835 h 34603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29467"/>
              <a:gd name="T163" fmla="*/ 0 h 3460353"/>
              <a:gd name="T164" fmla="*/ 2929467 w 2929467"/>
              <a:gd name="T165" fmla="*/ 3460353 h 34603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29467" h="3460353">
                <a:moveTo>
                  <a:pt x="558800" y="39820"/>
                </a:moveTo>
                <a:cubicBezTo>
                  <a:pt x="508000" y="22887"/>
                  <a:pt x="451771" y="0"/>
                  <a:pt x="338667" y="5953"/>
                </a:cubicBezTo>
                <a:cubicBezTo>
                  <a:pt x="286700" y="8688"/>
                  <a:pt x="236549" y="26411"/>
                  <a:pt x="186267" y="39820"/>
                </a:cubicBezTo>
                <a:cubicBezTo>
                  <a:pt x="151774" y="49018"/>
                  <a:pt x="84667" y="73687"/>
                  <a:pt x="84667" y="73687"/>
                </a:cubicBezTo>
                <a:cubicBezTo>
                  <a:pt x="67734" y="96265"/>
                  <a:pt x="45329" y="115630"/>
                  <a:pt x="33867" y="141420"/>
                </a:cubicBezTo>
                <a:cubicBezTo>
                  <a:pt x="22178" y="167721"/>
                  <a:pt x="23178" y="197991"/>
                  <a:pt x="16934" y="226087"/>
                </a:cubicBezTo>
                <a:cubicBezTo>
                  <a:pt x="11885" y="248805"/>
                  <a:pt x="5645" y="271242"/>
                  <a:pt x="0" y="293820"/>
                </a:cubicBezTo>
                <a:cubicBezTo>
                  <a:pt x="5645" y="728442"/>
                  <a:pt x="6588" y="1163151"/>
                  <a:pt x="16934" y="1597687"/>
                </a:cubicBezTo>
                <a:cubicBezTo>
                  <a:pt x="18531" y="1664748"/>
                  <a:pt x="35049" y="1720946"/>
                  <a:pt x="50800" y="1783953"/>
                </a:cubicBezTo>
                <a:cubicBezTo>
                  <a:pt x="56445" y="2229864"/>
                  <a:pt x="51626" y="2676031"/>
                  <a:pt x="67734" y="3121687"/>
                </a:cubicBezTo>
                <a:cubicBezTo>
                  <a:pt x="68946" y="3155209"/>
                  <a:pt x="137074" y="3235697"/>
                  <a:pt x="152400" y="3257153"/>
                </a:cubicBezTo>
                <a:cubicBezTo>
                  <a:pt x="164229" y="3273714"/>
                  <a:pt x="170633" y="3294924"/>
                  <a:pt x="186267" y="3307953"/>
                </a:cubicBezTo>
                <a:cubicBezTo>
                  <a:pt x="205659" y="3324113"/>
                  <a:pt x="230798" y="3331876"/>
                  <a:pt x="254000" y="3341820"/>
                </a:cubicBezTo>
                <a:cubicBezTo>
                  <a:pt x="343311" y="3380096"/>
                  <a:pt x="581609" y="3407341"/>
                  <a:pt x="592667" y="3409553"/>
                </a:cubicBezTo>
                <a:cubicBezTo>
                  <a:pt x="620889" y="3415198"/>
                  <a:pt x="649412" y="3419506"/>
                  <a:pt x="677334" y="3426487"/>
                </a:cubicBezTo>
                <a:cubicBezTo>
                  <a:pt x="694650" y="3430816"/>
                  <a:pt x="710573" y="3440227"/>
                  <a:pt x="728134" y="3443420"/>
                </a:cubicBezTo>
                <a:cubicBezTo>
                  <a:pt x="772907" y="3451560"/>
                  <a:pt x="818445" y="3454709"/>
                  <a:pt x="863600" y="3460353"/>
                </a:cubicBezTo>
                <a:cubicBezTo>
                  <a:pt x="1040409" y="3448566"/>
                  <a:pt x="1308155" y="3433130"/>
                  <a:pt x="1473200" y="3409553"/>
                </a:cubicBezTo>
                <a:cubicBezTo>
                  <a:pt x="1636783" y="3386185"/>
                  <a:pt x="1552130" y="3397570"/>
                  <a:pt x="1727200" y="3375687"/>
                </a:cubicBezTo>
                <a:cubicBezTo>
                  <a:pt x="1793726" y="3359055"/>
                  <a:pt x="1827831" y="3352368"/>
                  <a:pt x="1896534" y="3324887"/>
                </a:cubicBezTo>
                <a:cubicBezTo>
                  <a:pt x="2044119" y="3265853"/>
                  <a:pt x="1885349" y="3310749"/>
                  <a:pt x="2032000" y="3274087"/>
                </a:cubicBezTo>
                <a:lnTo>
                  <a:pt x="2235200" y="3121687"/>
                </a:lnTo>
                <a:cubicBezTo>
                  <a:pt x="2263910" y="3099732"/>
                  <a:pt x="2291645" y="3076531"/>
                  <a:pt x="2319867" y="3053953"/>
                </a:cubicBezTo>
                <a:lnTo>
                  <a:pt x="2404534" y="2986220"/>
                </a:lnTo>
                <a:cubicBezTo>
                  <a:pt x="2432756" y="2963642"/>
                  <a:pt x="2467515" y="2947401"/>
                  <a:pt x="2489200" y="2918487"/>
                </a:cubicBezTo>
                <a:cubicBezTo>
                  <a:pt x="2506133" y="2895909"/>
                  <a:pt x="2520044" y="2870709"/>
                  <a:pt x="2540000" y="2850753"/>
                </a:cubicBezTo>
                <a:cubicBezTo>
                  <a:pt x="2576797" y="2813956"/>
                  <a:pt x="2623027" y="2787197"/>
                  <a:pt x="2658534" y="2749153"/>
                </a:cubicBezTo>
                <a:cubicBezTo>
                  <a:pt x="2702446" y="2702105"/>
                  <a:pt x="2731560" y="2642260"/>
                  <a:pt x="2777067" y="2596753"/>
                </a:cubicBezTo>
                <a:cubicBezTo>
                  <a:pt x="2835830" y="2537990"/>
                  <a:pt x="2836587" y="2545447"/>
                  <a:pt x="2878667" y="2461287"/>
                </a:cubicBezTo>
                <a:cubicBezTo>
                  <a:pt x="2886649" y="2445322"/>
                  <a:pt x="2891271" y="2427803"/>
                  <a:pt x="2895600" y="2410487"/>
                </a:cubicBezTo>
                <a:cubicBezTo>
                  <a:pt x="2917168" y="2324217"/>
                  <a:pt x="2918929" y="2268264"/>
                  <a:pt x="2929467" y="2173420"/>
                </a:cubicBezTo>
                <a:cubicBezTo>
                  <a:pt x="2921398" y="2003967"/>
                  <a:pt x="2918207" y="1665499"/>
                  <a:pt x="2861734" y="1496087"/>
                </a:cubicBezTo>
                <a:cubicBezTo>
                  <a:pt x="2856089" y="1479154"/>
                  <a:pt x="2850900" y="1462062"/>
                  <a:pt x="2844800" y="1445287"/>
                </a:cubicBezTo>
                <a:cubicBezTo>
                  <a:pt x="2828319" y="1399964"/>
                  <a:pt x="2809250" y="1355571"/>
                  <a:pt x="2794000" y="1309820"/>
                </a:cubicBezTo>
                <a:cubicBezTo>
                  <a:pt x="2786641" y="1287742"/>
                  <a:pt x="2785239" y="1263878"/>
                  <a:pt x="2777067" y="1242087"/>
                </a:cubicBezTo>
                <a:cubicBezTo>
                  <a:pt x="2768204" y="1218451"/>
                  <a:pt x="2753144" y="1197555"/>
                  <a:pt x="2743200" y="1174353"/>
                </a:cubicBezTo>
                <a:cubicBezTo>
                  <a:pt x="2702262" y="1078830"/>
                  <a:pt x="2752300" y="1170395"/>
                  <a:pt x="2709334" y="1055820"/>
                </a:cubicBezTo>
                <a:cubicBezTo>
                  <a:pt x="2664802" y="937068"/>
                  <a:pt x="2690730" y="1035548"/>
                  <a:pt x="2641600" y="937287"/>
                </a:cubicBezTo>
                <a:cubicBezTo>
                  <a:pt x="2558750" y="771587"/>
                  <a:pt x="2652331" y="919514"/>
                  <a:pt x="2573867" y="801820"/>
                </a:cubicBezTo>
                <a:cubicBezTo>
                  <a:pt x="2531306" y="674133"/>
                  <a:pt x="2588718" y="831523"/>
                  <a:pt x="2523067" y="700220"/>
                </a:cubicBezTo>
                <a:cubicBezTo>
                  <a:pt x="2515085" y="684255"/>
                  <a:pt x="2517750" y="662972"/>
                  <a:pt x="2506134" y="649420"/>
                </a:cubicBezTo>
                <a:cubicBezTo>
                  <a:pt x="2418098" y="546712"/>
                  <a:pt x="2446997" y="603613"/>
                  <a:pt x="2353734" y="564753"/>
                </a:cubicBezTo>
                <a:cubicBezTo>
                  <a:pt x="2307132" y="545335"/>
                  <a:pt x="2267245" y="509264"/>
                  <a:pt x="2218267" y="497020"/>
                </a:cubicBezTo>
                <a:cubicBezTo>
                  <a:pt x="2195689" y="491376"/>
                  <a:pt x="2172451" y="487914"/>
                  <a:pt x="2150534" y="480087"/>
                </a:cubicBezTo>
                <a:cubicBezTo>
                  <a:pt x="2150528" y="480085"/>
                  <a:pt x="1811874" y="344622"/>
                  <a:pt x="1811867" y="344620"/>
                </a:cubicBezTo>
                <a:lnTo>
                  <a:pt x="1540934" y="276887"/>
                </a:lnTo>
                <a:cubicBezTo>
                  <a:pt x="1518356" y="271242"/>
                  <a:pt x="1496021" y="264517"/>
                  <a:pt x="1473200" y="259953"/>
                </a:cubicBezTo>
                <a:cubicBezTo>
                  <a:pt x="1444978" y="254309"/>
                  <a:pt x="1416578" y="249492"/>
                  <a:pt x="1388534" y="243020"/>
                </a:cubicBezTo>
                <a:cubicBezTo>
                  <a:pt x="1343181" y="232554"/>
                  <a:pt x="1299145" y="215735"/>
                  <a:pt x="1253067" y="209153"/>
                </a:cubicBezTo>
                <a:cubicBezTo>
                  <a:pt x="1078378" y="184198"/>
                  <a:pt x="1174248" y="196191"/>
                  <a:pt x="965200" y="175287"/>
                </a:cubicBezTo>
                <a:cubicBezTo>
                  <a:pt x="936978" y="169642"/>
                  <a:pt x="908456" y="165334"/>
                  <a:pt x="880534" y="158353"/>
                </a:cubicBezTo>
                <a:cubicBezTo>
                  <a:pt x="783815" y="134173"/>
                  <a:pt x="878135" y="145603"/>
                  <a:pt x="762000" y="124487"/>
                </a:cubicBezTo>
                <a:cubicBezTo>
                  <a:pt x="722732" y="117347"/>
                  <a:pt x="682978" y="113198"/>
                  <a:pt x="643467" y="107553"/>
                </a:cubicBezTo>
                <a:cubicBezTo>
                  <a:pt x="537171" y="36689"/>
                  <a:pt x="609600" y="56753"/>
                  <a:pt x="558800" y="39820"/>
                </a:cubicBezTo>
                <a:close/>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 name="TextBox 60"/>
          <p:cNvSpPr txBox="1">
            <a:spLocks noChangeArrowheads="1"/>
          </p:cNvSpPr>
          <p:nvPr/>
        </p:nvSpPr>
        <p:spPr bwMode="auto">
          <a:xfrm>
            <a:off x="4899025" y="5791200"/>
            <a:ext cx="1681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accent2"/>
                </a:solidFill>
              </a:rPr>
              <a:t>Metadata</a:t>
            </a:r>
            <a:endParaRPr lang="en-US" sz="1800">
              <a:solidFill>
                <a:schemeClr val="accent2"/>
              </a:solidFill>
            </a:endParaRPr>
          </a:p>
        </p:txBody>
      </p:sp>
    </p:spTree>
    <p:extLst>
      <p:ext uri="{BB962C8B-B14F-4D97-AF65-F5344CB8AC3E}">
        <p14:creationId xmlns:p14="http://schemas.microsoft.com/office/powerpoint/2010/main" val="361664999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498475" y="2731671"/>
            <a:ext cx="8264525" cy="4016375"/>
          </a:xfrm>
          <a:prstGeom prst="rect">
            <a:avLst/>
          </a:prstGeom>
          <a:solidFill>
            <a:srgbClr val="FFFF99"/>
          </a:solidFill>
          <a:ln w="12700">
            <a:solidFill>
              <a:schemeClr val="tx1"/>
            </a:solidFill>
            <a:miter lim="800000"/>
            <a:headEnd/>
            <a:tailEnd/>
          </a:ln>
        </p:spPr>
        <p:txBody>
          <a:bodyPr wrap="none">
            <a:spAutoFit/>
          </a:bodyPr>
          <a:lstStyle/>
          <a:p>
            <a:r>
              <a:rPr lang="en-US" sz="1600" dirty="0">
                <a:latin typeface="Courier New" charset="0"/>
              </a:rPr>
              <a:t>/* Metadata returned by the stat and </a:t>
            </a:r>
            <a:r>
              <a:rPr lang="en-US" sz="1600" dirty="0" err="1">
                <a:latin typeface="Courier New" charset="0"/>
              </a:rPr>
              <a:t>fstat</a:t>
            </a:r>
            <a:r>
              <a:rPr lang="en-US" sz="1600" dirty="0">
                <a:latin typeface="Courier New" charset="0"/>
              </a:rPr>
              <a:t> functions */</a:t>
            </a:r>
          </a:p>
          <a:p>
            <a:r>
              <a:rPr lang="en-US" sz="1600" dirty="0" err="1">
                <a:latin typeface="Courier New" charset="0"/>
              </a:rPr>
              <a:t>struct</a:t>
            </a:r>
            <a:r>
              <a:rPr lang="en-US" sz="1600" dirty="0">
                <a:latin typeface="Courier New" charset="0"/>
              </a:rPr>
              <a:t> stat {</a:t>
            </a:r>
          </a:p>
          <a:p>
            <a:r>
              <a:rPr lang="en-US" sz="1600" dirty="0">
                <a:latin typeface="Courier New" charset="0"/>
              </a:rPr>
              <a:t>    </a:t>
            </a:r>
            <a:r>
              <a:rPr lang="en-US" sz="1600" dirty="0" err="1">
                <a:latin typeface="Courier New" charset="0"/>
              </a:rPr>
              <a:t>dev_t</a:t>
            </a:r>
            <a:r>
              <a:rPr lang="en-US" sz="1600" dirty="0">
                <a:latin typeface="Courier New" charset="0"/>
              </a:rPr>
              <a:t>         </a:t>
            </a:r>
            <a:r>
              <a:rPr lang="en-US" sz="1600" dirty="0" err="1">
                <a:latin typeface="Courier New" charset="0"/>
              </a:rPr>
              <a:t>st_dev</a:t>
            </a:r>
            <a:r>
              <a:rPr lang="en-US" sz="1600" dirty="0">
                <a:latin typeface="Courier New" charset="0"/>
              </a:rPr>
              <a:t>;      /* device */</a:t>
            </a:r>
          </a:p>
          <a:p>
            <a:r>
              <a:rPr lang="en-US" sz="1600" dirty="0">
                <a:latin typeface="Courier New" charset="0"/>
              </a:rPr>
              <a:t>    </a:t>
            </a:r>
            <a:r>
              <a:rPr lang="en-US" sz="1600" dirty="0" err="1">
                <a:latin typeface="Courier New" charset="0"/>
              </a:rPr>
              <a:t>ino_t</a:t>
            </a:r>
            <a:r>
              <a:rPr lang="en-US" sz="1600" dirty="0">
                <a:latin typeface="Courier New" charset="0"/>
              </a:rPr>
              <a:t>         </a:t>
            </a:r>
            <a:r>
              <a:rPr lang="en-US" sz="1600" dirty="0" err="1">
                <a:latin typeface="Courier New" charset="0"/>
              </a:rPr>
              <a:t>st_ino</a:t>
            </a:r>
            <a:r>
              <a:rPr lang="en-US" sz="1600" dirty="0">
                <a:latin typeface="Courier New" charset="0"/>
              </a:rPr>
              <a:t>;      /* </a:t>
            </a:r>
            <a:r>
              <a:rPr lang="en-US" sz="1600" dirty="0" err="1">
                <a:latin typeface="Courier New" charset="0"/>
              </a:rPr>
              <a:t>inode</a:t>
            </a:r>
            <a:r>
              <a:rPr lang="en-US" sz="1600" dirty="0">
                <a:latin typeface="Courier New" charset="0"/>
              </a:rPr>
              <a:t> */</a:t>
            </a:r>
          </a:p>
          <a:p>
            <a:r>
              <a:rPr lang="en-US" sz="1600" dirty="0">
                <a:latin typeface="Courier New" charset="0"/>
              </a:rPr>
              <a:t>    </a:t>
            </a:r>
            <a:r>
              <a:rPr lang="en-US" sz="1600" dirty="0" err="1">
                <a:latin typeface="Courier New" charset="0"/>
              </a:rPr>
              <a:t>mode_t</a:t>
            </a:r>
            <a:r>
              <a:rPr lang="en-US" sz="1600" dirty="0">
                <a:latin typeface="Courier New" charset="0"/>
              </a:rPr>
              <a:t>        </a:t>
            </a:r>
            <a:r>
              <a:rPr lang="en-US" sz="1600" dirty="0" err="1">
                <a:latin typeface="Courier New" charset="0"/>
              </a:rPr>
              <a:t>st_mode</a:t>
            </a:r>
            <a:r>
              <a:rPr lang="en-US" sz="1600" dirty="0">
                <a:latin typeface="Courier New" charset="0"/>
              </a:rPr>
              <a:t>;     /* protection and file type */</a:t>
            </a:r>
          </a:p>
          <a:p>
            <a:r>
              <a:rPr lang="en-US" sz="1600" dirty="0">
                <a:latin typeface="Courier New" charset="0"/>
              </a:rPr>
              <a:t>    </a:t>
            </a:r>
            <a:r>
              <a:rPr lang="en-US" sz="1600" dirty="0" err="1">
                <a:latin typeface="Courier New" charset="0"/>
              </a:rPr>
              <a:t>nlink_t</a:t>
            </a:r>
            <a:r>
              <a:rPr lang="en-US" sz="1600" dirty="0">
                <a:latin typeface="Courier New" charset="0"/>
              </a:rPr>
              <a:t>       </a:t>
            </a:r>
            <a:r>
              <a:rPr lang="en-US" sz="1600" dirty="0" err="1">
                <a:latin typeface="Courier New" charset="0"/>
              </a:rPr>
              <a:t>st_nlink</a:t>
            </a:r>
            <a:r>
              <a:rPr lang="en-US" sz="1600" dirty="0">
                <a:latin typeface="Courier New" charset="0"/>
              </a:rPr>
              <a:t>;    /* number of hard links */</a:t>
            </a:r>
          </a:p>
          <a:p>
            <a:r>
              <a:rPr lang="en-US" sz="1600" dirty="0">
                <a:latin typeface="Courier New" charset="0"/>
              </a:rPr>
              <a:t>    </a:t>
            </a:r>
            <a:r>
              <a:rPr lang="en-US" sz="1600" dirty="0" err="1">
                <a:latin typeface="Courier New" charset="0"/>
              </a:rPr>
              <a:t>uid_t</a:t>
            </a:r>
            <a:r>
              <a:rPr lang="en-US" sz="1600" dirty="0">
                <a:latin typeface="Courier New" charset="0"/>
              </a:rPr>
              <a:t>         </a:t>
            </a:r>
            <a:r>
              <a:rPr lang="en-US" sz="1600" dirty="0" err="1">
                <a:latin typeface="Courier New" charset="0"/>
              </a:rPr>
              <a:t>st_uid</a:t>
            </a:r>
            <a:r>
              <a:rPr lang="en-US" sz="1600" dirty="0">
                <a:latin typeface="Courier New" charset="0"/>
              </a:rPr>
              <a:t>;      /* user ID of owner */</a:t>
            </a:r>
          </a:p>
          <a:p>
            <a:r>
              <a:rPr lang="en-US" sz="1600" dirty="0">
                <a:latin typeface="Courier New" charset="0"/>
              </a:rPr>
              <a:t>    </a:t>
            </a:r>
            <a:r>
              <a:rPr lang="en-US" sz="1600" dirty="0" err="1">
                <a:latin typeface="Courier New" charset="0"/>
              </a:rPr>
              <a:t>gid_t</a:t>
            </a:r>
            <a:r>
              <a:rPr lang="en-US" sz="1600" dirty="0">
                <a:latin typeface="Courier New" charset="0"/>
              </a:rPr>
              <a:t>         </a:t>
            </a:r>
            <a:r>
              <a:rPr lang="en-US" sz="1600" dirty="0" err="1">
                <a:latin typeface="Courier New" charset="0"/>
              </a:rPr>
              <a:t>st_gid</a:t>
            </a:r>
            <a:r>
              <a:rPr lang="en-US" sz="1600" dirty="0">
                <a:latin typeface="Courier New" charset="0"/>
              </a:rPr>
              <a:t>;      /* group ID of owner */</a:t>
            </a:r>
          </a:p>
          <a:p>
            <a:r>
              <a:rPr lang="en-US" sz="1600" dirty="0">
                <a:latin typeface="Courier New" charset="0"/>
              </a:rPr>
              <a:t>    </a:t>
            </a:r>
            <a:r>
              <a:rPr lang="en-US" sz="1600" dirty="0" err="1">
                <a:latin typeface="Courier New" charset="0"/>
              </a:rPr>
              <a:t>dev_t</a:t>
            </a:r>
            <a:r>
              <a:rPr lang="en-US" sz="1600" dirty="0">
                <a:latin typeface="Courier New" charset="0"/>
              </a:rPr>
              <a:t>         </a:t>
            </a:r>
            <a:r>
              <a:rPr lang="en-US" sz="1600" dirty="0" err="1">
                <a:latin typeface="Courier New" charset="0"/>
              </a:rPr>
              <a:t>st_rdev</a:t>
            </a:r>
            <a:r>
              <a:rPr lang="en-US" sz="1600" dirty="0">
                <a:latin typeface="Courier New" charset="0"/>
              </a:rPr>
              <a:t>;     /* device type (if </a:t>
            </a:r>
            <a:r>
              <a:rPr lang="en-US" sz="1600" dirty="0" err="1">
                <a:latin typeface="Courier New" charset="0"/>
              </a:rPr>
              <a:t>inode</a:t>
            </a:r>
            <a:r>
              <a:rPr lang="en-US" sz="1600" dirty="0">
                <a:latin typeface="Courier New" charset="0"/>
              </a:rPr>
              <a:t> device) */</a:t>
            </a:r>
          </a:p>
          <a:p>
            <a:r>
              <a:rPr lang="en-US" sz="1600" dirty="0">
                <a:latin typeface="Courier New" charset="0"/>
              </a:rPr>
              <a:t>    </a:t>
            </a:r>
            <a:r>
              <a:rPr lang="en-US" sz="1600" dirty="0" err="1">
                <a:latin typeface="Courier New" charset="0"/>
              </a:rPr>
              <a:t>off_t</a:t>
            </a:r>
            <a:r>
              <a:rPr lang="en-US" sz="1600" dirty="0">
                <a:latin typeface="Courier New" charset="0"/>
              </a:rPr>
              <a:t>         </a:t>
            </a:r>
            <a:r>
              <a:rPr lang="en-US" sz="1600" dirty="0" err="1">
                <a:latin typeface="Courier New" charset="0"/>
              </a:rPr>
              <a:t>st_size</a:t>
            </a:r>
            <a:r>
              <a:rPr lang="en-US" sz="1600" dirty="0">
                <a:latin typeface="Courier New" charset="0"/>
              </a:rPr>
              <a:t>;     /* total size, in bytes */</a:t>
            </a:r>
          </a:p>
          <a:p>
            <a:r>
              <a:rPr lang="en-US" sz="1600" dirty="0">
                <a:latin typeface="Courier New" charset="0"/>
              </a:rPr>
              <a:t>    unsigned long </a:t>
            </a:r>
            <a:r>
              <a:rPr lang="en-US" sz="1600" dirty="0" err="1">
                <a:latin typeface="Courier New" charset="0"/>
              </a:rPr>
              <a:t>st_blksize</a:t>
            </a:r>
            <a:r>
              <a:rPr lang="en-US" sz="1600" dirty="0">
                <a:latin typeface="Courier New" charset="0"/>
              </a:rPr>
              <a:t>;  /* </a:t>
            </a:r>
            <a:r>
              <a:rPr lang="en-US" sz="1600" dirty="0" err="1">
                <a:latin typeface="Courier New" charset="0"/>
              </a:rPr>
              <a:t>blocksize</a:t>
            </a:r>
            <a:r>
              <a:rPr lang="en-US" sz="1600" dirty="0">
                <a:latin typeface="Courier New" charset="0"/>
              </a:rPr>
              <a:t> for </a:t>
            </a:r>
            <a:r>
              <a:rPr lang="en-US" sz="1600" dirty="0" err="1">
                <a:latin typeface="Courier New" charset="0"/>
              </a:rPr>
              <a:t>filesystem</a:t>
            </a:r>
            <a:r>
              <a:rPr lang="en-US" sz="1600" dirty="0">
                <a:latin typeface="Courier New" charset="0"/>
              </a:rPr>
              <a:t> I/O */</a:t>
            </a:r>
          </a:p>
          <a:p>
            <a:r>
              <a:rPr lang="en-US" sz="1600" dirty="0">
                <a:latin typeface="Courier New" charset="0"/>
              </a:rPr>
              <a:t>    unsigned long </a:t>
            </a:r>
            <a:r>
              <a:rPr lang="en-US" sz="1600" dirty="0" err="1">
                <a:latin typeface="Courier New" charset="0"/>
              </a:rPr>
              <a:t>st_blocks</a:t>
            </a:r>
            <a:r>
              <a:rPr lang="en-US" sz="1600" dirty="0">
                <a:latin typeface="Courier New" charset="0"/>
              </a:rPr>
              <a:t>;   /* number of blocks allocated */</a:t>
            </a:r>
          </a:p>
          <a:p>
            <a:r>
              <a:rPr lang="en-US" sz="1600" dirty="0">
                <a:latin typeface="Courier New" charset="0"/>
              </a:rPr>
              <a:t>    </a:t>
            </a:r>
            <a:r>
              <a:rPr lang="en-US" sz="1600" dirty="0" err="1">
                <a:latin typeface="Courier New" charset="0"/>
              </a:rPr>
              <a:t>time_t</a:t>
            </a:r>
            <a:r>
              <a:rPr lang="en-US" sz="1600" dirty="0">
                <a:latin typeface="Courier New" charset="0"/>
              </a:rPr>
              <a:t>        </a:t>
            </a:r>
            <a:r>
              <a:rPr lang="en-US" sz="1600" dirty="0" err="1">
                <a:latin typeface="Courier New" charset="0"/>
              </a:rPr>
              <a:t>st_atime</a:t>
            </a:r>
            <a:r>
              <a:rPr lang="en-US" sz="1600" dirty="0">
                <a:latin typeface="Courier New" charset="0"/>
              </a:rPr>
              <a:t>;    /* time of last access */</a:t>
            </a:r>
          </a:p>
          <a:p>
            <a:r>
              <a:rPr lang="en-US" sz="1600" dirty="0">
                <a:latin typeface="Courier New" charset="0"/>
              </a:rPr>
              <a:t>    </a:t>
            </a:r>
            <a:r>
              <a:rPr lang="en-US" sz="1600" dirty="0" err="1">
                <a:latin typeface="Courier New" charset="0"/>
              </a:rPr>
              <a:t>time_t</a:t>
            </a:r>
            <a:r>
              <a:rPr lang="en-US" sz="1600" dirty="0">
                <a:latin typeface="Courier New" charset="0"/>
              </a:rPr>
              <a:t>        </a:t>
            </a:r>
            <a:r>
              <a:rPr lang="en-US" sz="1600" dirty="0" err="1">
                <a:latin typeface="Courier New" charset="0"/>
              </a:rPr>
              <a:t>st_mtime</a:t>
            </a:r>
            <a:r>
              <a:rPr lang="en-US" sz="1600" dirty="0">
                <a:latin typeface="Courier New" charset="0"/>
              </a:rPr>
              <a:t>;    /* time of last modification */</a:t>
            </a:r>
          </a:p>
          <a:p>
            <a:r>
              <a:rPr lang="en-US" sz="1600" dirty="0">
                <a:latin typeface="Courier New" charset="0"/>
              </a:rPr>
              <a:t>    </a:t>
            </a:r>
            <a:r>
              <a:rPr lang="en-US" sz="1600" dirty="0" err="1">
                <a:latin typeface="Courier New" charset="0"/>
              </a:rPr>
              <a:t>time_t</a:t>
            </a:r>
            <a:r>
              <a:rPr lang="en-US" sz="1600" dirty="0">
                <a:latin typeface="Courier New" charset="0"/>
              </a:rPr>
              <a:t>        </a:t>
            </a:r>
            <a:r>
              <a:rPr lang="en-US" sz="1600" dirty="0" err="1">
                <a:latin typeface="Courier New" charset="0"/>
              </a:rPr>
              <a:t>st_ctime</a:t>
            </a:r>
            <a:r>
              <a:rPr lang="en-US" sz="1600" dirty="0">
                <a:latin typeface="Courier New" charset="0"/>
              </a:rPr>
              <a:t>;    /* time of last change */</a:t>
            </a:r>
          </a:p>
          <a:p>
            <a:r>
              <a:rPr lang="en-US" sz="1600" dirty="0">
                <a:latin typeface="Courier New" charset="0"/>
              </a:rPr>
              <a:t>};</a:t>
            </a:r>
          </a:p>
        </p:txBody>
      </p:sp>
      <p:sp>
        <p:nvSpPr>
          <p:cNvPr id="48131" name="Rectangle 11"/>
          <p:cNvSpPr>
            <a:spLocks noChangeArrowheads="1"/>
          </p:cNvSpPr>
          <p:nvPr/>
        </p:nvSpPr>
        <p:spPr bwMode="auto">
          <a:xfrm>
            <a:off x="7280275" y="6443246"/>
            <a:ext cx="1479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600" dirty="0">
                <a:solidFill>
                  <a:schemeClr val="hlink"/>
                </a:solidFill>
                <a:latin typeface="Times New Roman" charset="0"/>
              </a:rPr>
              <a:t>Not to be tested</a:t>
            </a:r>
          </a:p>
        </p:txBody>
      </p:sp>
      <p:sp>
        <p:nvSpPr>
          <p:cNvPr id="2" name="Title 1"/>
          <p:cNvSpPr>
            <a:spLocks noGrp="1"/>
          </p:cNvSpPr>
          <p:nvPr>
            <p:ph type="title"/>
          </p:nvPr>
        </p:nvSpPr>
        <p:spPr/>
        <p:txBody>
          <a:bodyPr/>
          <a:lstStyle/>
          <a:p>
            <a:r>
              <a:rPr lang="en-US" dirty="0" smtClean="0"/>
              <a:t>Classical Unix </a:t>
            </a:r>
            <a:r>
              <a:rPr lang="en-US" dirty="0" err="1" smtClean="0"/>
              <a:t>inode</a:t>
            </a:r>
            <a:endParaRPr lang="en-US" dirty="0"/>
          </a:p>
        </p:txBody>
      </p:sp>
      <p:sp>
        <p:nvSpPr>
          <p:cNvPr id="5" name="Text Box 57"/>
          <p:cNvSpPr txBox="1">
            <a:spLocks noChangeArrowheads="1"/>
          </p:cNvSpPr>
          <p:nvPr/>
        </p:nvSpPr>
        <p:spPr bwMode="auto">
          <a:xfrm>
            <a:off x="533400" y="1447800"/>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dirty="0" smtClean="0">
                <a:solidFill>
                  <a:srgbClr val="003367"/>
                </a:solidFill>
                <a:cs typeface="Arial" charset="0"/>
              </a:rPr>
              <a:t>A classical Unix </a:t>
            </a:r>
            <a:r>
              <a:rPr lang="en-US" sz="2000" b="1" dirty="0" err="1" smtClean="0">
                <a:solidFill>
                  <a:srgbClr val="651222"/>
                </a:solidFill>
                <a:cs typeface="Arial" charset="0"/>
              </a:rPr>
              <a:t>inode</a:t>
            </a:r>
            <a:r>
              <a:rPr lang="en-US" sz="2000" dirty="0" smtClean="0">
                <a:solidFill>
                  <a:srgbClr val="651222"/>
                </a:solidFill>
                <a:cs typeface="Arial" charset="0"/>
              </a:rPr>
              <a:t> </a:t>
            </a:r>
            <a:r>
              <a:rPr lang="en-US" sz="2000" dirty="0" smtClean="0">
                <a:solidFill>
                  <a:srgbClr val="003367"/>
                </a:solidFill>
                <a:cs typeface="Arial" charset="0"/>
              </a:rPr>
              <a:t>has a set of </a:t>
            </a:r>
            <a:r>
              <a:rPr lang="en-US" sz="2000" b="1" dirty="0" smtClean="0">
                <a:solidFill>
                  <a:srgbClr val="651222"/>
                </a:solidFill>
                <a:cs typeface="Arial" charset="0"/>
              </a:rPr>
              <a:t>file</a:t>
            </a:r>
            <a:r>
              <a:rPr lang="en-US" sz="2000" dirty="0" smtClean="0">
                <a:solidFill>
                  <a:srgbClr val="651222"/>
                </a:solidFill>
                <a:cs typeface="Arial" charset="0"/>
              </a:rPr>
              <a:t> </a:t>
            </a:r>
            <a:r>
              <a:rPr lang="en-US" sz="2000" b="1" dirty="0" smtClean="0">
                <a:solidFill>
                  <a:srgbClr val="651222"/>
                </a:solidFill>
                <a:cs typeface="Arial" charset="0"/>
              </a:rPr>
              <a:t>attributes</a:t>
            </a:r>
            <a:r>
              <a:rPr lang="en-US" sz="2000" dirty="0" smtClean="0">
                <a:solidFill>
                  <a:srgbClr val="651222"/>
                </a:solidFill>
                <a:cs typeface="Arial" charset="0"/>
              </a:rPr>
              <a:t> </a:t>
            </a:r>
            <a:r>
              <a:rPr lang="en-US" sz="2000" dirty="0" smtClean="0">
                <a:solidFill>
                  <a:srgbClr val="003367"/>
                </a:solidFill>
                <a:cs typeface="Arial" charset="0"/>
              </a:rPr>
              <a:t>(below) in addition to the root of a hierarchical block map for the file.   The </a:t>
            </a:r>
            <a:r>
              <a:rPr lang="en-US" sz="2000" dirty="0" err="1" smtClean="0">
                <a:solidFill>
                  <a:srgbClr val="003367"/>
                </a:solidFill>
                <a:cs typeface="Arial" charset="0"/>
              </a:rPr>
              <a:t>inode</a:t>
            </a:r>
            <a:r>
              <a:rPr lang="en-US" sz="2000" dirty="0" smtClean="0">
                <a:solidFill>
                  <a:srgbClr val="003367"/>
                </a:solidFill>
                <a:cs typeface="Arial" charset="0"/>
              </a:rPr>
              <a:t> structure size is fixed, e.g., total size is 128 bytes: 16 </a:t>
            </a:r>
            <a:r>
              <a:rPr lang="en-US" sz="2000" dirty="0" err="1" smtClean="0">
                <a:solidFill>
                  <a:srgbClr val="003367"/>
                </a:solidFill>
                <a:cs typeface="Arial" charset="0"/>
              </a:rPr>
              <a:t>inodes</a:t>
            </a:r>
            <a:r>
              <a:rPr lang="en-US" sz="2000" dirty="0" smtClean="0">
                <a:solidFill>
                  <a:srgbClr val="003367"/>
                </a:solidFill>
                <a:cs typeface="Arial" charset="0"/>
              </a:rPr>
              <a:t> fit in a 4KB block.</a:t>
            </a:r>
            <a:endParaRPr lang="en-US" sz="2000" dirty="0">
              <a:solidFill>
                <a:srgbClr val="003367"/>
              </a:solidFill>
              <a:cs typeface="Arial" charset="0"/>
            </a:endParaRPr>
          </a:p>
        </p:txBody>
      </p:sp>
      <p:sp>
        <p:nvSpPr>
          <p:cNvPr id="4" name="TextBox 3"/>
          <p:cNvSpPr txBox="1"/>
          <p:nvPr/>
        </p:nvSpPr>
        <p:spPr>
          <a:xfrm>
            <a:off x="9690100" y="6896100"/>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086986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Inodes</a:t>
            </a:r>
            <a:r>
              <a:rPr lang="en-US" dirty="0" smtClean="0"/>
              <a:t> on disk</a:t>
            </a:r>
            <a:endParaRPr lang="en-US" dirty="0"/>
          </a:p>
        </p:txBody>
      </p:sp>
      <p:sp>
        <p:nvSpPr>
          <p:cNvPr id="3" name="Content Placeholder 2"/>
          <p:cNvSpPr>
            <a:spLocks noGrp="1"/>
          </p:cNvSpPr>
          <p:nvPr>
            <p:ph idx="1"/>
          </p:nvPr>
        </p:nvSpPr>
        <p:spPr>
          <a:xfrm>
            <a:off x="457200" y="1450975"/>
            <a:ext cx="8226425" cy="4111625"/>
          </a:xfrm>
        </p:spPr>
        <p:txBody>
          <a:bodyPr/>
          <a:lstStyle/>
          <a:p>
            <a:pPr marL="0" indent="0">
              <a:buNone/>
            </a:pPr>
            <a:r>
              <a:rPr lang="en-US" b="1" dirty="0" smtClean="0"/>
              <a:t>Where should </a:t>
            </a:r>
            <a:r>
              <a:rPr lang="en-US" b="1" dirty="0" err="1" smtClean="0"/>
              <a:t>inodes</a:t>
            </a:r>
            <a:r>
              <a:rPr lang="en-US" b="1" dirty="0" smtClean="0"/>
              <a:t> be stored on disk?</a:t>
            </a:r>
          </a:p>
          <a:p>
            <a:r>
              <a:rPr lang="en-US" sz="2000" dirty="0" smtClean="0"/>
              <a:t>They’re a good size, so we can dense-pack them into blocks.  We can find them by </a:t>
            </a:r>
            <a:r>
              <a:rPr lang="en-US" sz="2000" b="1" dirty="0" err="1" smtClean="0">
                <a:solidFill>
                  <a:srgbClr val="651222"/>
                </a:solidFill>
              </a:rPr>
              <a:t>inode</a:t>
            </a:r>
            <a:r>
              <a:rPr lang="en-US" sz="2000" b="1" dirty="0" smtClean="0">
                <a:solidFill>
                  <a:srgbClr val="651222"/>
                </a:solidFill>
              </a:rPr>
              <a:t> number</a:t>
            </a:r>
            <a:r>
              <a:rPr lang="en-US" sz="2000" dirty="0" smtClean="0"/>
              <a:t>.  But where should the blocks be?</a:t>
            </a:r>
          </a:p>
          <a:p>
            <a:r>
              <a:rPr lang="en-US" sz="2000" dirty="0" smtClean="0"/>
              <a:t>Early Unix reserved a fixed array of </a:t>
            </a:r>
            <a:r>
              <a:rPr lang="en-US" sz="2000" dirty="0" err="1" smtClean="0"/>
              <a:t>inodes</a:t>
            </a:r>
            <a:r>
              <a:rPr lang="en-US" sz="2000" dirty="0" smtClean="0"/>
              <a:t> at the start of the disk.</a:t>
            </a:r>
          </a:p>
          <a:p>
            <a:pPr lvl="1"/>
            <a:r>
              <a:rPr lang="en-US" dirty="0" smtClean="0"/>
              <a:t>But how many </a:t>
            </a:r>
            <a:r>
              <a:rPr lang="en-US" dirty="0" err="1" smtClean="0"/>
              <a:t>inodes</a:t>
            </a:r>
            <a:r>
              <a:rPr lang="en-US" dirty="0" smtClean="0"/>
              <a:t> will we need?  And don’t we want </a:t>
            </a:r>
            <a:r>
              <a:rPr lang="en-US" dirty="0" err="1" smtClean="0"/>
              <a:t>inodes</a:t>
            </a:r>
            <a:r>
              <a:rPr lang="en-US" dirty="0" smtClean="0"/>
              <a:t> to be stored close to the file data they describe?</a:t>
            </a:r>
          </a:p>
          <a:p>
            <a:r>
              <a:rPr lang="en-US" sz="2000" dirty="0" smtClean="0"/>
              <a:t>Older file systems (FFS) reserve a fixed set of blocks at known locations distributed throughout the storage volume.</a:t>
            </a:r>
          </a:p>
          <a:p>
            <a:r>
              <a:rPr lang="en-US" sz="2000" dirty="0" smtClean="0"/>
              <a:t>Newer file systems add a level of indirection: make a system </a:t>
            </a:r>
            <a:r>
              <a:rPr lang="en-US" sz="2000" b="1" dirty="0" err="1" smtClean="0">
                <a:solidFill>
                  <a:srgbClr val="651222"/>
                </a:solidFill>
              </a:rPr>
              <a:t>inode</a:t>
            </a:r>
            <a:r>
              <a:rPr lang="en-US" sz="2000" b="1" dirty="0" smtClean="0">
                <a:solidFill>
                  <a:srgbClr val="651222"/>
                </a:solidFill>
              </a:rPr>
              <a:t> file </a:t>
            </a:r>
            <a:r>
              <a:rPr lang="en-US" sz="2000" dirty="0" smtClean="0"/>
              <a:t>in the volume, and store </a:t>
            </a:r>
            <a:r>
              <a:rPr lang="en-US" sz="2000" dirty="0" err="1" smtClean="0"/>
              <a:t>inodes</a:t>
            </a:r>
            <a:r>
              <a:rPr lang="en-US" sz="2000" dirty="0" smtClean="0"/>
              <a:t> in the </a:t>
            </a:r>
            <a:r>
              <a:rPr lang="en-US" sz="2000" dirty="0" err="1" smtClean="0"/>
              <a:t>inode</a:t>
            </a:r>
            <a:r>
              <a:rPr lang="en-US" sz="2000" dirty="0" smtClean="0"/>
              <a:t> file.</a:t>
            </a:r>
          </a:p>
          <a:p>
            <a:pPr lvl="1"/>
            <a:r>
              <a:rPr lang="en-US" dirty="0" smtClean="0"/>
              <a:t>That allows a variable number of </a:t>
            </a:r>
            <a:r>
              <a:rPr lang="en-US" dirty="0" err="1" smtClean="0"/>
              <a:t>inodes</a:t>
            </a:r>
            <a:r>
              <a:rPr lang="en-US" dirty="0" smtClean="0"/>
              <a:t>, and we can move them to different locations as they’re modified.</a:t>
            </a:r>
          </a:p>
          <a:p>
            <a:pPr lvl="1"/>
            <a:r>
              <a:rPr lang="en-US" dirty="0"/>
              <a:t>O</a:t>
            </a:r>
            <a:r>
              <a:rPr lang="en-US" dirty="0" smtClean="0"/>
              <a:t>riginated with Berkeley’s Log Structured File System (LFS) and </a:t>
            </a:r>
            <a:r>
              <a:rPr lang="en-US" dirty="0" err="1" smtClean="0"/>
              <a:t>NetApp’s</a:t>
            </a:r>
            <a:r>
              <a:rPr lang="en-US" dirty="0" smtClean="0"/>
              <a:t> Write Anywhere File Layout (WAFL).</a:t>
            </a:r>
          </a:p>
          <a:p>
            <a:endParaRPr lang="en-US" dirty="0"/>
          </a:p>
        </p:txBody>
      </p:sp>
    </p:spTree>
    <p:extLst>
      <p:ext uri="{BB962C8B-B14F-4D97-AF65-F5344CB8AC3E}">
        <p14:creationId xmlns:p14="http://schemas.microsoft.com/office/powerpoint/2010/main" val="314874440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defRPr/>
            </a:pPr>
            <a:r>
              <a:rPr lang="en-US" sz="3600" dirty="0" smtClean="0">
                <a:latin typeface="+mj-lt"/>
                <a:ea typeface="ＭＳ Ｐゴシック" charset="0"/>
                <a:cs typeface="ＭＳ Ｐゴシック" charset="0"/>
              </a:rPr>
              <a:t>Write Anywhere File Layout (WAFL)</a:t>
            </a:r>
            <a:endParaRPr lang="en-US" sz="3600" dirty="0">
              <a:latin typeface="+mj-lt"/>
              <a:ea typeface="ＭＳ Ｐゴシック" charset="0"/>
              <a:cs typeface="ＭＳ Ｐゴシック" charset="0"/>
            </a:endParaRPr>
          </a:p>
        </p:txBody>
      </p:sp>
      <p:pic>
        <p:nvPicPr>
          <p:cNvPr id="665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7638"/>
            <a:ext cx="89154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1812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81000" y="1600200"/>
            <a:ext cx="944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File Systems and Storage</a:t>
            </a:r>
          </a:p>
          <a:p>
            <a:pPr algn="ctr" eaLnBrk="1" hangingPunct="1">
              <a:buClr>
                <a:srgbClr val="000000"/>
              </a:buClr>
              <a:buSzPct val="100000"/>
              <a:buFont typeface="Times New Roman" charset="0"/>
              <a:buNone/>
            </a:pPr>
            <a:r>
              <a:rPr lang="en-US" sz="3200" b="1" dirty="0" smtClean="0">
                <a:solidFill>
                  <a:srgbClr val="161645"/>
                </a:solidFill>
                <a:latin typeface="Calibri" charset="0"/>
              </a:rPr>
              <a:t>Day Three</a:t>
            </a:r>
            <a:endParaRPr lang="en-US" b="1" dirty="0">
              <a:solidFill>
                <a:srgbClr val="161645"/>
              </a:solidFill>
              <a:latin typeface="Calibri" charset="0"/>
            </a:endParaRPr>
          </a:p>
        </p:txBody>
      </p:sp>
      <p:sp>
        <p:nvSpPr>
          <p:cNvPr id="16386" name="Text Box 2"/>
          <p:cNvSpPr txBox="1">
            <a:spLocks noChangeArrowheads="1"/>
          </p:cNvSpPr>
          <p:nvPr/>
        </p:nvSpPr>
        <p:spPr bwMode="auto">
          <a:xfrm>
            <a:off x="152400" y="38100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a:solidFill>
                  <a:srgbClr val="161645"/>
                </a:solidFill>
                <a:latin typeface="Calibri" charset="0"/>
              </a:rPr>
              <a:t>Duke University</a:t>
            </a:r>
          </a:p>
        </p:txBody>
      </p:sp>
    </p:spTree>
    <p:extLst>
      <p:ext uri="{BB962C8B-B14F-4D97-AF65-F5344CB8AC3E}">
        <p14:creationId xmlns:p14="http://schemas.microsoft.com/office/powerpoint/2010/main" val="348773501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atin typeface="Arial" charset="0"/>
                <a:ea typeface="ＭＳ Ｐゴシック" charset="0"/>
              </a:rPr>
              <a:t>Memory as a cache</a:t>
            </a:r>
          </a:p>
        </p:txBody>
      </p:sp>
      <p:grpSp>
        <p:nvGrpSpPr>
          <p:cNvPr id="16386" name="Group 140"/>
          <p:cNvGrpSpPr>
            <a:grpSpLocks/>
          </p:cNvGrpSpPr>
          <p:nvPr/>
        </p:nvGrpSpPr>
        <p:grpSpPr bwMode="auto">
          <a:xfrm>
            <a:off x="3962400" y="1676400"/>
            <a:ext cx="685800" cy="4267200"/>
            <a:chOff x="5562600" y="1600200"/>
            <a:chExt cx="457200" cy="5181600"/>
          </a:xfrm>
        </p:grpSpPr>
        <p:cxnSp>
          <p:nvCxnSpPr>
            <p:cNvPr id="75" name="Straight Connector 74"/>
            <p:cNvCxnSpPr/>
            <p:nvPr/>
          </p:nvCxnSpPr>
          <p:spPr bwMode="auto">
            <a:xfrm>
              <a:off x="5562600" y="168309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6" name="Straight Connector 75"/>
            <p:cNvCxnSpPr/>
            <p:nvPr/>
          </p:nvCxnSpPr>
          <p:spPr bwMode="auto">
            <a:xfrm>
              <a:off x="5562600" y="16002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7" name="Straight Connector 76"/>
            <p:cNvCxnSpPr/>
            <p:nvPr/>
          </p:nvCxnSpPr>
          <p:spPr bwMode="auto">
            <a:xfrm>
              <a:off x="5562600" y="184694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8" name="Straight Connector 77"/>
            <p:cNvCxnSpPr/>
            <p:nvPr/>
          </p:nvCxnSpPr>
          <p:spPr bwMode="auto">
            <a:xfrm>
              <a:off x="5562600" y="209368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9" name="Straight Connector 78"/>
            <p:cNvCxnSpPr/>
            <p:nvPr/>
          </p:nvCxnSpPr>
          <p:spPr bwMode="auto">
            <a:xfrm>
              <a:off x="5562600" y="234042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0" name="Straight Connector 79"/>
            <p:cNvCxnSpPr/>
            <p:nvPr/>
          </p:nvCxnSpPr>
          <p:spPr bwMode="auto">
            <a:xfrm>
              <a:off x="5562600" y="258717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1" name="Straight Connector 80"/>
            <p:cNvCxnSpPr/>
            <p:nvPr/>
          </p:nvCxnSpPr>
          <p:spPr bwMode="auto">
            <a:xfrm>
              <a:off x="5562600" y="2833914"/>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2" name="Straight Connector 81"/>
            <p:cNvCxnSpPr/>
            <p:nvPr/>
          </p:nvCxnSpPr>
          <p:spPr bwMode="auto">
            <a:xfrm>
              <a:off x="5562600" y="308065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3" name="Straight Connector 82"/>
            <p:cNvCxnSpPr/>
            <p:nvPr/>
          </p:nvCxnSpPr>
          <p:spPr bwMode="auto">
            <a:xfrm>
              <a:off x="5562600" y="33274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4" name="Straight Connector 83"/>
            <p:cNvCxnSpPr/>
            <p:nvPr/>
          </p:nvCxnSpPr>
          <p:spPr bwMode="auto">
            <a:xfrm>
              <a:off x="5562600" y="357414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5" name="Straight Connector 84"/>
            <p:cNvCxnSpPr/>
            <p:nvPr/>
          </p:nvCxnSpPr>
          <p:spPr bwMode="auto">
            <a:xfrm>
              <a:off x="5562600" y="382088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6" name="Straight Connector 85"/>
            <p:cNvCxnSpPr/>
            <p:nvPr/>
          </p:nvCxnSpPr>
          <p:spPr bwMode="auto">
            <a:xfrm>
              <a:off x="5562600" y="406762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7" name="Straight Connector 86"/>
            <p:cNvCxnSpPr/>
            <p:nvPr/>
          </p:nvCxnSpPr>
          <p:spPr bwMode="auto">
            <a:xfrm>
              <a:off x="5562600" y="431437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8" name="Straight Connector 87"/>
            <p:cNvCxnSpPr/>
            <p:nvPr/>
          </p:nvCxnSpPr>
          <p:spPr bwMode="auto">
            <a:xfrm>
              <a:off x="5562600" y="4561114"/>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9" name="Straight Connector 88"/>
            <p:cNvCxnSpPr/>
            <p:nvPr/>
          </p:nvCxnSpPr>
          <p:spPr bwMode="auto">
            <a:xfrm>
              <a:off x="5562600" y="480785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0" name="Straight Connector 89"/>
            <p:cNvCxnSpPr/>
            <p:nvPr/>
          </p:nvCxnSpPr>
          <p:spPr bwMode="auto">
            <a:xfrm>
              <a:off x="5562600" y="513749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1" name="Straight Connector 90"/>
            <p:cNvCxnSpPr/>
            <p:nvPr/>
          </p:nvCxnSpPr>
          <p:spPr bwMode="auto">
            <a:xfrm>
              <a:off x="5562600" y="176598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2" name="Straight Connector 91"/>
            <p:cNvCxnSpPr/>
            <p:nvPr/>
          </p:nvCxnSpPr>
          <p:spPr bwMode="auto">
            <a:xfrm>
              <a:off x="5562600" y="19279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3" name="Straight Connector 92"/>
            <p:cNvCxnSpPr/>
            <p:nvPr/>
          </p:nvCxnSpPr>
          <p:spPr bwMode="auto">
            <a:xfrm>
              <a:off x="5562600" y="217657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4" name="Straight Connector 93"/>
            <p:cNvCxnSpPr/>
            <p:nvPr/>
          </p:nvCxnSpPr>
          <p:spPr bwMode="auto">
            <a:xfrm>
              <a:off x="5562600" y="242331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5" name="Straight Connector 94"/>
            <p:cNvCxnSpPr/>
            <p:nvPr/>
          </p:nvCxnSpPr>
          <p:spPr bwMode="auto">
            <a:xfrm>
              <a:off x="5562600" y="267006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6" name="Straight Connector 95"/>
            <p:cNvCxnSpPr/>
            <p:nvPr/>
          </p:nvCxnSpPr>
          <p:spPr bwMode="auto">
            <a:xfrm>
              <a:off x="5562600" y="29168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7" name="Straight Connector 96"/>
            <p:cNvCxnSpPr/>
            <p:nvPr/>
          </p:nvCxnSpPr>
          <p:spPr bwMode="auto">
            <a:xfrm>
              <a:off x="5562600" y="316162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8" name="Straight Connector 97"/>
            <p:cNvCxnSpPr/>
            <p:nvPr/>
          </p:nvCxnSpPr>
          <p:spPr bwMode="auto">
            <a:xfrm>
              <a:off x="5562600" y="341029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9" name="Straight Connector 98"/>
            <p:cNvCxnSpPr/>
            <p:nvPr/>
          </p:nvCxnSpPr>
          <p:spPr bwMode="auto">
            <a:xfrm>
              <a:off x="5562600" y="36551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0" name="Straight Connector 99"/>
            <p:cNvCxnSpPr/>
            <p:nvPr/>
          </p:nvCxnSpPr>
          <p:spPr bwMode="auto">
            <a:xfrm>
              <a:off x="5562600" y="390377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1" name="Straight Connector 100"/>
            <p:cNvCxnSpPr/>
            <p:nvPr/>
          </p:nvCxnSpPr>
          <p:spPr bwMode="auto">
            <a:xfrm>
              <a:off x="5562600" y="415051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2" name="Straight Connector 101"/>
            <p:cNvCxnSpPr/>
            <p:nvPr/>
          </p:nvCxnSpPr>
          <p:spPr bwMode="auto">
            <a:xfrm>
              <a:off x="5562600" y="439726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3" name="Straight Connector 102"/>
            <p:cNvCxnSpPr/>
            <p:nvPr/>
          </p:nvCxnSpPr>
          <p:spPr bwMode="auto">
            <a:xfrm>
              <a:off x="5562600" y="46440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4" name="Straight Connector 103"/>
            <p:cNvCxnSpPr/>
            <p:nvPr/>
          </p:nvCxnSpPr>
          <p:spPr bwMode="auto">
            <a:xfrm>
              <a:off x="5562600" y="488882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5" name="Straight Connector 104"/>
            <p:cNvCxnSpPr/>
            <p:nvPr/>
          </p:nvCxnSpPr>
          <p:spPr bwMode="auto">
            <a:xfrm>
              <a:off x="5562600" y="522038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6" name="Straight Connector 105"/>
            <p:cNvCxnSpPr/>
            <p:nvPr/>
          </p:nvCxnSpPr>
          <p:spPr bwMode="auto">
            <a:xfrm>
              <a:off x="5562600" y="546519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7" name="Straight Connector 106"/>
            <p:cNvCxnSpPr/>
            <p:nvPr/>
          </p:nvCxnSpPr>
          <p:spPr bwMode="auto">
            <a:xfrm>
              <a:off x="5562600" y="201079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8" name="Straight Connector 107"/>
            <p:cNvCxnSpPr/>
            <p:nvPr/>
          </p:nvCxnSpPr>
          <p:spPr bwMode="auto">
            <a:xfrm>
              <a:off x="5562600" y="225753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9" name="Straight Connector 108"/>
            <p:cNvCxnSpPr/>
            <p:nvPr/>
          </p:nvCxnSpPr>
          <p:spPr bwMode="auto">
            <a:xfrm>
              <a:off x="5562600" y="250428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0" name="Straight Connector 109"/>
            <p:cNvCxnSpPr/>
            <p:nvPr/>
          </p:nvCxnSpPr>
          <p:spPr bwMode="auto">
            <a:xfrm>
              <a:off x="5562600" y="27510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1" name="Straight Connector 110"/>
            <p:cNvCxnSpPr/>
            <p:nvPr/>
          </p:nvCxnSpPr>
          <p:spPr bwMode="auto">
            <a:xfrm>
              <a:off x="5562600" y="299969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2" name="Straight Connector 111"/>
            <p:cNvCxnSpPr/>
            <p:nvPr/>
          </p:nvCxnSpPr>
          <p:spPr bwMode="auto">
            <a:xfrm>
              <a:off x="5562600" y="324451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3" name="Straight Connector 112"/>
            <p:cNvCxnSpPr/>
            <p:nvPr/>
          </p:nvCxnSpPr>
          <p:spPr bwMode="auto">
            <a:xfrm>
              <a:off x="5562600" y="349318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4" name="Straight Connector 113"/>
            <p:cNvCxnSpPr/>
            <p:nvPr/>
          </p:nvCxnSpPr>
          <p:spPr bwMode="auto">
            <a:xfrm>
              <a:off x="5562600" y="373799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5" name="Straight Connector 114"/>
            <p:cNvCxnSpPr/>
            <p:nvPr/>
          </p:nvCxnSpPr>
          <p:spPr bwMode="auto">
            <a:xfrm>
              <a:off x="5562600" y="398473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6" name="Straight Connector 115"/>
            <p:cNvCxnSpPr/>
            <p:nvPr/>
          </p:nvCxnSpPr>
          <p:spPr bwMode="auto">
            <a:xfrm>
              <a:off x="5562600" y="423148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7" name="Straight Connector 116"/>
            <p:cNvCxnSpPr/>
            <p:nvPr/>
          </p:nvCxnSpPr>
          <p:spPr bwMode="auto">
            <a:xfrm>
              <a:off x="5562600" y="44782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8" name="Straight Connector 117"/>
            <p:cNvCxnSpPr/>
            <p:nvPr/>
          </p:nvCxnSpPr>
          <p:spPr bwMode="auto">
            <a:xfrm>
              <a:off x="5562600" y="472689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9" name="Straight Connector 118"/>
            <p:cNvCxnSpPr/>
            <p:nvPr/>
          </p:nvCxnSpPr>
          <p:spPr bwMode="auto">
            <a:xfrm>
              <a:off x="5562600" y="497171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0" name="Straight Connector 119"/>
            <p:cNvCxnSpPr/>
            <p:nvPr/>
          </p:nvCxnSpPr>
          <p:spPr bwMode="auto">
            <a:xfrm>
              <a:off x="5562600" y="530134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1" name="Straight Connector 120"/>
            <p:cNvCxnSpPr/>
            <p:nvPr/>
          </p:nvCxnSpPr>
          <p:spPr bwMode="auto">
            <a:xfrm>
              <a:off x="5562600" y="554808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2" name="Straight Connector 121"/>
            <p:cNvCxnSpPr/>
            <p:nvPr/>
          </p:nvCxnSpPr>
          <p:spPr bwMode="auto">
            <a:xfrm>
              <a:off x="5562600" y="571193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3" name="Straight Connector 122"/>
            <p:cNvCxnSpPr/>
            <p:nvPr/>
          </p:nvCxnSpPr>
          <p:spPr bwMode="auto">
            <a:xfrm>
              <a:off x="5562600" y="50546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4" name="Straight Connector 123"/>
            <p:cNvCxnSpPr/>
            <p:nvPr/>
          </p:nvCxnSpPr>
          <p:spPr bwMode="auto">
            <a:xfrm>
              <a:off x="5562600" y="53823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5" name="Straight Connector 124"/>
            <p:cNvCxnSpPr/>
            <p:nvPr/>
          </p:nvCxnSpPr>
          <p:spPr bwMode="auto">
            <a:xfrm>
              <a:off x="5562600" y="563097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6" name="Straight Connector 125"/>
            <p:cNvCxnSpPr/>
            <p:nvPr/>
          </p:nvCxnSpPr>
          <p:spPr bwMode="auto">
            <a:xfrm>
              <a:off x="5562600" y="579482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7" name="Straight Connector 126"/>
            <p:cNvCxnSpPr/>
            <p:nvPr/>
          </p:nvCxnSpPr>
          <p:spPr bwMode="auto">
            <a:xfrm>
              <a:off x="5562600" y="587771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8" name="Straight Connector 127"/>
            <p:cNvCxnSpPr/>
            <p:nvPr/>
          </p:nvCxnSpPr>
          <p:spPr bwMode="auto">
            <a:xfrm>
              <a:off x="5562600" y="595868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9" name="Straight Connector 128"/>
            <p:cNvCxnSpPr/>
            <p:nvPr/>
          </p:nvCxnSpPr>
          <p:spPr bwMode="auto">
            <a:xfrm>
              <a:off x="5562600" y="604157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0" name="Straight Connector 129"/>
            <p:cNvCxnSpPr/>
            <p:nvPr/>
          </p:nvCxnSpPr>
          <p:spPr bwMode="auto">
            <a:xfrm>
              <a:off x="5562600" y="612446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1" name="Straight Connector 130"/>
            <p:cNvCxnSpPr/>
            <p:nvPr/>
          </p:nvCxnSpPr>
          <p:spPr bwMode="auto">
            <a:xfrm>
              <a:off x="5562600" y="62054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2" name="Straight Connector 131"/>
            <p:cNvCxnSpPr/>
            <p:nvPr/>
          </p:nvCxnSpPr>
          <p:spPr bwMode="auto">
            <a:xfrm>
              <a:off x="5562600" y="6288314"/>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3" name="Straight Connector 132"/>
            <p:cNvCxnSpPr/>
            <p:nvPr/>
          </p:nvCxnSpPr>
          <p:spPr bwMode="auto">
            <a:xfrm>
              <a:off x="5562600" y="63712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4" name="Straight Connector 133"/>
            <p:cNvCxnSpPr/>
            <p:nvPr/>
          </p:nvCxnSpPr>
          <p:spPr bwMode="auto">
            <a:xfrm>
              <a:off x="5562600" y="645409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5" name="Straight Connector 134"/>
            <p:cNvCxnSpPr/>
            <p:nvPr/>
          </p:nvCxnSpPr>
          <p:spPr bwMode="auto">
            <a:xfrm>
              <a:off x="5562600" y="653505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6" name="Straight Connector 135"/>
            <p:cNvCxnSpPr/>
            <p:nvPr/>
          </p:nvCxnSpPr>
          <p:spPr bwMode="auto">
            <a:xfrm>
              <a:off x="5562600" y="661602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7" name="Straight Connector 136"/>
            <p:cNvCxnSpPr/>
            <p:nvPr/>
          </p:nvCxnSpPr>
          <p:spPr bwMode="auto">
            <a:xfrm>
              <a:off x="5562600" y="669891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8" name="Straight Connector 137"/>
            <p:cNvCxnSpPr/>
            <p:nvPr/>
          </p:nvCxnSpPr>
          <p:spPr bwMode="auto">
            <a:xfrm>
              <a:off x="5562600" y="67818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9" name="Straight Connector 138"/>
            <p:cNvCxnSpPr/>
            <p:nvPr/>
          </p:nvCxnSpPr>
          <p:spPr bwMode="auto">
            <a:xfrm flipH="1" flipV="1">
              <a:off x="5562600" y="1600200"/>
              <a:ext cx="0" cy="51816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40" name="Straight Connector 139"/>
            <p:cNvCxnSpPr/>
            <p:nvPr/>
          </p:nvCxnSpPr>
          <p:spPr bwMode="auto">
            <a:xfrm flipH="1" flipV="1">
              <a:off x="6019800" y="1600200"/>
              <a:ext cx="0" cy="51816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grpSp>
      <p:sp>
        <p:nvSpPr>
          <p:cNvPr id="16387" name="Text Box 57"/>
          <p:cNvSpPr txBox="1">
            <a:spLocks noChangeArrowheads="1"/>
          </p:cNvSpPr>
          <p:nvPr/>
        </p:nvSpPr>
        <p:spPr bwMode="auto">
          <a:xfrm>
            <a:off x="3581400" y="5867400"/>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memory</a:t>
            </a:r>
          </a:p>
          <a:p>
            <a:pPr algn="ctr" defTabSz="914400" eaLnBrk="1" hangingPunct="1"/>
            <a:r>
              <a:rPr lang="en-US" sz="2000" b="1">
                <a:solidFill>
                  <a:srgbClr val="003367"/>
                </a:solidFill>
                <a:cs typeface="Arial" charset="0"/>
              </a:rPr>
              <a:t>(frames)</a:t>
            </a:r>
            <a:endParaRPr lang="en-US" sz="1800">
              <a:solidFill>
                <a:srgbClr val="003367"/>
              </a:solidFill>
              <a:cs typeface="Arial" charset="0"/>
            </a:endParaRPr>
          </a:p>
        </p:txBody>
      </p:sp>
      <p:grpSp>
        <p:nvGrpSpPr>
          <p:cNvPr id="16388" name="Group 154"/>
          <p:cNvGrpSpPr>
            <a:grpSpLocks/>
          </p:cNvGrpSpPr>
          <p:nvPr/>
        </p:nvGrpSpPr>
        <p:grpSpPr bwMode="auto">
          <a:xfrm>
            <a:off x="1219200" y="2057400"/>
            <a:ext cx="719138" cy="1217613"/>
            <a:chOff x="1947863" y="1804988"/>
            <a:chExt cx="990600" cy="1676400"/>
          </a:xfrm>
        </p:grpSpPr>
        <p:sp>
          <p:nvSpPr>
            <p:cNvPr id="16433" name="AutoShape 3"/>
            <p:cNvSpPr>
              <a:spLocks noChangeArrowheads="1"/>
            </p:cNvSpPr>
            <p:nvPr/>
          </p:nvSpPr>
          <p:spPr bwMode="auto">
            <a:xfrm>
              <a:off x="1947863" y="1804988"/>
              <a:ext cx="990600" cy="381000"/>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sp>
          <p:nvSpPr>
            <p:cNvPr id="16434" name="AutoShape 4"/>
            <p:cNvSpPr>
              <a:spLocks noChangeArrowheads="1"/>
            </p:cNvSpPr>
            <p:nvPr/>
          </p:nvSpPr>
          <p:spPr bwMode="auto">
            <a:xfrm>
              <a:off x="19478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r>
                <a:rPr lang="en-US" sz="1600"/>
                <a:t>data</a:t>
              </a:r>
              <a:endParaRPr lang="en-US" sz="1400"/>
            </a:p>
          </p:txBody>
        </p:sp>
        <p:sp>
          <p:nvSpPr>
            <p:cNvPr id="16435" name="AutoShape 5"/>
            <p:cNvSpPr>
              <a:spLocks noChangeArrowheads="1"/>
            </p:cNvSpPr>
            <p:nvPr/>
          </p:nvSpPr>
          <p:spPr bwMode="auto">
            <a:xfrm>
              <a:off x="1947863" y="2414588"/>
              <a:ext cx="990600" cy="381000"/>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6436" name="AutoShape 6"/>
            <p:cNvSpPr>
              <a:spLocks noChangeArrowheads="1"/>
            </p:cNvSpPr>
            <p:nvPr/>
          </p:nvSpPr>
          <p:spPr bwMode="auto">
            <a:xfrm>
              <a:off x="1947863" y="2795588"/>
              <a:ext cx="990600" cy="76200"/>
            </a:xfrm>
            <a:prstGeom prst="flowChartProcess">
              <a:avLst/>
            </a:prstGeom>
            <a:solidFill>
              <a:srgbClr val="FFFFFF"/>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p>
          </p:txBody>
        </p:sp>
        <p:sp>
          <p:nvSpPr>
            <p:cNvPr id="16437" name="AutoShape 7"/>
            <p:cNvSpPr>
              <a:spLocks noChangeArrowheads="1"/>
            </p:cNvSpPr>
            <p:nvPr/>
          </p:nvSpPr>
          <p:spPr bwMode="auto">
            <a:xfrm>
              <a:off x="1947863" y="2871788"/>
              <a:ext cx="990600" cy="381000"/>
            </a:xfrm>
            <a:prstGeom prst="flowChartProcess">
              <a:avLst/>
            </a:prstGeom>
            <a:solidFill>
              <a:srgbClr val="969696"/>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600"/>
            </a:p>
          </p:txBody>
        </p:sp>
        <p:sp>
          <p:nvSpPr>
            <p:cNvPr id="16438" name="AutoShape 8"/>
            <p:cNvSpPr>
              <a:spLocks noChangeArrowheads="1"/>
            </p:cNvSpPr>
            <p:nvPr/>
          </p:nvSpPr>
          <p:spPr bwMode="auto">
            <a:xfrm>
              <a:off x="1947863" y="3252788"/>
              <a:ext cx="990600" cy="228600"/>
            </a:xfrm>
            <a:prstGeom prst="flowChartProcess">
              <a:avLst/>
            </a:prstGeom>
            <a:solidFill>
              <a:srgbClr val="800080"/>
            </a:solidFill>
            <a:ln w="12700">
              <a:solidFill>
                <a:schemeClr val="tx1"/>
              </a:solidFill>
              <a:miter lim="800000"/>
              <a:headEnd type="none" w="sm" len="sm"/>
              <a:tailEnd type="none" w="sm" len="sm"/>
            </a:ln>
          </p:spPr>
          <p:txBody>
            <a:bodyPr wrap="none" anchor="ctr" anchorCtr="1"/>
            <a:lstStyle/>
            <a:p>
              <a:pPr algn="ctr">
                <a:buClr>
                  <a:srgbClr val="000000"/>
                </a:buClr>
                <a:buSzPct val="100000"/>
                <a:buFont typeface="Times New Roman" charset="0"/>
                <a:buNone/>
              </a:pPr>
              <a:endParaRPr lang="en-US" sz="1800"/>
            </a:p>
          </p:txBody>
        </p:sp>
        <p:sp>
          <p:nvSpPr>
            <p:cNvPr id="16439" name="AutoShape 9"/>
            <p:cNvSpPr>
              <a:spLocks noChangeArrowheads="1"/>
            </p:cNvSpPr>
            <p:nvPr/>
          </p:nvSpPr>
          <p:spPr bwMode="auto">
            <a:xfrm>
              <a:off x="19478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grpSp>
      <p:grpSp>
        <p:nvGrpSpPr>
          <p:cNvPr id="16389" name="Group 155"/>
          <p:cNvGrpSpPr>
            <a:grpSpLocks/>
          </p:cNvGrpSpPr>
          <p:nvPr/>
        </p:nvGrpSpPr>
        <p:grpSpPr bwMode="auto">
          <a:xfrm>
            <a:off x="2176463" y="2895600"/>
            <a:ext cx="719137" cy="1217613"/>
            <a:chOff x="1947863" y="1804988"/>
            <a:chExt cx="990600" cy="1676400"/>
          </a:xfrm>
        </p:grpSpPr>
        <p:sp>
          <p:nvSpPr>
            <p:cNvPr id="16426" name="AutoShape 3"/>
            <p:cNvSpPr>
              <a:spLocks noChangeArrowheads="1"/>
            </p:cNvSpPr>
            <p:nvPr/>
          </p:nvSpPr>
          <p:spPr bwMode="auto">
            <a:xfrm>
              <a:off x="1947863" y="1804988"/>
              <a:ext cx="990600" cy="381000"/>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sp>
          <p:nvSpPr>
            <p:cNvPr id="16427" name="AutoShape 4"/>
            <p:cNvSpPr>
              <a:spLocks noChangeArrowheads="1"/>
            </p:cNvSpPr>
            <p:nvPr/>
          </p:nvSpPr>
          <p:spPr bwMode="auto">
            <a:xfrm>
              <a:off x="19478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r>
                <a:rPr lang="en-US" sz="1600"/>
                <a:t>data</a:t>
              </a:r>
              <a:endParaRPr lang="en-US" sz="1400"/>
            </a:p>
          </p:txBody>
        </p:sp>
        <p:sp>
          <p:nvSpPr>
            <p:cNvPr id="16428" name="AutoShape 5"/>
            <p:cNvSpPr>
              <a:spLocks noChangeArrowheads="1"/>
            </p:cNvSpPr>
            <p:nvPr/>
          </p:nvSpPr>
          <p:spPr bwMode="auto">
            <a:xfrm>
              <a:off x="1947863" y="2414588"/>
              <a:ext cx="990600" cy="381000"/>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16429" name="AutoShape 6"/>
            <p:cNvSpPr>
              <a:spLocks noChangeArrowheads="1"/>
            </p:cNvSpPr>
            <p:nvPr/>
          </p:nvSpPr>
          <p:spPr bwMode="auto">
            <a:xfrm>
              <a:off x="1947863" y="2795588"/>
              <a:ext cx="990600" cy="76200"/>
            </a:xfrm>
            <a:prstGeom prst="flowChartProcess">
              <a:avLst/>
            </a:prstGeom>
            <a:solidFill>
              <a:srgbClr val="FFFFFF"/>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p>
          </p:txBody>
        </p:sp>
        <p:sp>
          <p:nvSpPr>
            <p:cNvPr id="16430" name="AutoShape 7"/>
            <p:cNvSpPr>
              <a:spLocks noChangeArrowheads="1"/>
            </p:cNvSpPr>
            <p:nvPr/>
          </p:nvSpPr>
          <p:spPr bwMode="auto">
            <a:xfrm>
              <a:off x="1947863" y="2871788"/>
              <a:ext cx="990600" cy="381000"/>
            </a:xfrm>
            <a:prstGeom prst="flowChartProcess">
              <a:avLst/>
            </a:prstGeom>
            <a:solidFill>
              <a:srgbClr val="969696"/>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600"/>
            </a:p>
          </p:txBody>
        </p:sp>
        <p:sp>
          <p:nvSpPr>
            <p:cNvPr id="16431" name="AutoShape 8"/>
            <p:cNvSpPr>
              <a:spLocks noChangeArrowheads="1"/>
            </p:cNvSpPr>
            <p:nvPr/>
          </p:nvSpPr>
          <p:spPr bwMode="auto">
            <a:xfrm>
              <a:off x="1947863" y="3252788"/>
              <a:ext cx="990600" cy="228600"/>
            </a:xfrm>
            <a:prstGeom prst="flowChartProcess">
              <a:avLst/>
            </a:prstGeom>
            <a:solidFill>
              <a:srgbClr val="800080"/>
            </a:solidFill>
            <a:ln w="12700">
              <a:solidFill>
                <a:schemeClr val="tx1"/>
              </a:solidFill>
              <a:miter lim="800000"/>
              <a:headEnd type="none" w="sm" len="sm"/>
              <a:tailEnd type="none" w="sm" len="sm"/>
            </a:ln>
          </p:spPr>
          <p:txBody>
            <a:bodyPr wrap="none" anchor="ctr" anchorCtr="1"/>
            <a:lstStyle/>
            <a:p>
              <a:pPr algn="ctr">
                <a:buClr>
                  <a:srgbClr val="000000"/>
                </a:buClr>
                <a:buSzPct val="100000"/>
                <a:buFont typeface="Times New Roman" charset="0"/>
                <a:buNone/>
              </a:pPr>
              <a:endParaRPr lang="en-US" sz="1800"/>
            </a:p>
          </p:txBody>
        </p:sp>
        <p:sp>
          <p:nvSpPr>
            <p:cNvPr id="16432" name="AutoShape 9"/>
            <p:cNvSpPr>
              <a:spLocks noChangeArrowheads="1"/>
            </p:cNvSpPr>
            <p:nvPr/>
          </p:nvSpPr>
          <p:spPr bwMode="auto">
            <a:xfrm>
              <a:off x="19478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grpSp>
      <p:sp>
        <p:nvSpPr>
          <p:cNvPr id="164" name="Rectangle 163"/>
          <p:cNvSpPr/>
          <p:nvPr/>
        </p:nvSpPr>
        <p:spPr bwMode="auto">
          <a:xfrm>
            <a:off x="2074863" y="4481513"/>
            <a:ext cx="973137" cy="1339850"/>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65" name="Oval 164"/>
          <p:cNvSpPr/>
          <p:nvPr/>
        </p:nvSpPr>
        <p:spPr bwMode="auto">
          <a:xfrm>
            <a:off x="2076450" y="4435475"/>
            <a:ext cx="969963" cy="92075"/>
          </a:xfrm>
          <a:prstGeom prst="ellipse">
            <a:avLst/>
          </a:prstGeom>
          <a:solidFill>
            <a:srgbClr val="EEECE1">
              <a:lumMod val="50000"/>
            </a:srgbClr>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66" name="Oval 165"/>
          <p:cNvSpPr/>
          <p:nvPr/>
        </p:nvSpPr>
        <p:spPr bwMode="auto">
          <a:xfrm>
            <a:off x="2076450" y="5775325"/>
            <a:ext cx="969963" cy="92075"/>
          </a:xfrm>
          <a:prstGeom prst="ellipse">
            <a:avLst/>
          </a:prstGeom>
          <a:solidFill>
            <a:srgbClr val="EEECE1">
              <a:lumMod val="50000"/>
            </a:srgbClr>
          </a:solidFill>
          <a:ln w="19050" cap="flat" cmpd="sng" algn="ctr">
            <a:solidFill>
              <a:srgbClr val="003367"/>
            </a:solidFill>
            <a:prstDash val="solid"/>
            <a:round/>
            <a:headEnd type="none" w="med" len="med"/>
            <a:tailEnd type="none" w="med" len="med"/>
          </a:ln>
          <a:effectLst/>
        </p:spPr>
        <p:txBody>
          <a:bodyPr/>
          <a:lstStyle/>
          <a:p>
            <a:pPr defTabSz="9144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67" name="Rectangle 166"/>
          <p:cNvSpPr/>
          <p:nvPr/>
        </p:nvSpPr>
        <p:spPr bwMode="auto">
          <a:xfrm>
            <a:off x="2330450" y="4697413"/>
            <a:ext cx="461963" cy="231775"/>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68" name="Rectangle 167"/>
          <p:cNvSpPr/>
          <p:nvPr/>
        </p:nvSpPr>
        <p:spPr bwMode="auto">
          <a:xfrm>
            <a:off x="2330450" y="5048250"/>
            <a:ext cx="461963" cy="233363"/>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69" name="Rectangle 168"/>
          <p:cNvSpPr/>
          <p:nvPr/>
        </p:nvSpPr>
        <p:spPr bwMode="auto">
          <a:xfrm>
            <a:off x="2330450" y="5400675"/>
            <a:ext cx="461963" cy="231775"/>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6396" name="Text Box 57"/>
          <p:cNvSpPr txBox="1">
            <a:spLocks noChangeArrowheads="1"/>
          </p:cNvSpPr>
          <p:nvPr/>
        </p:nvSpPr>
        <p:spPr bwMode="auto">
          <a:xfrm>
            <a:off x="2057400" y="16764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virtual address spaces</a:t>
            </a:r>
            <a:endParaRPr lang="en-US" sz="1800">
              <a:solidFill>
                <a:srgbClr val="003367"/>
              </a:solidFill>
              <a:cs typeface="Arial" charset="0"/>
            </a:endParaRPr>
          </a:p>
        </p:txBody>
      </p:sp>
      <p:sp>
        <p:nvSpPr>
          <p:cNvPr id="16397" name="Text Box 57"/>
          <p:cNvSpPr txBox="1">
            <a:spLocks noChangeArrowheads="1"/>
          </p:cNvSpPr>
          <p:nvPr/>
        </p:nvSpPr>
        <p:spPr bwMode="auto">
          <a:xfrm>
            <a:off x="228600" y="3733800"/>
            <a:ext cx="1752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files and filesystems,</a:t>
            </a:r>
          </a:p>
          <a:p>
            <a:pPr algn="ctr" defTabSz="914400" eaLnBrk="1" hangingPunct="1"/>
            <a:r>
              <a:rPr lang="en-US" sz="2000" b="1">
                <a:solidFill>
                  <a:srgbClr val="003367"/>
                </a:solidFill>
                <a:cs typeface="Arial" charset="0"/>
              </a:rPr>
              <a:t>databases,</a:t>
            </a:r>
          </a:p>
          <a:p>
            <a:pPr algn="ctr" defTabSz="914400" eaLnBrk="1" hangingPunct="1"/>
            <a:r>
              <a:rPr lang="en-US" sz="2000" b="1">
                <a:solidFill>
                  <a:srgbClr val="003367"/>
                </a:solidFill>
                <a:cs typeface="Arial" charset="0"/>
              </a:rPr>
              <a:t>other storage objects</a:t>
            </a:r>
            <a:endParaRPr lang="en-US" sz="1800">
              <a:solidFill>
                <a:srgbClr val="003367"/>
              </a:solidFill>
              <a:cs typeface="Arial" charset="0"/>
            </a:endParaRPr>
          </a:p>
        </p:txBody>
      </p:sp>
      <p:sp>
        <p:nvSpPr>
          <p:cNvPr id="172" name="Trapezoid 171"/>
          <p:cNvSpPr/>
          <p:nvPr/>
        </p:nvSpPr>
        <p:spPr bwMode="auto">
          <a:xfrm>
            <a:off x="5257800" y="4687888"/>
            <a:ext cx="3505200" cy="609600"/>
          </a:xfrm>
          <a:prstGeom prst="trapezoid">
            <a:avLst>
              <a:gd name="adj" fmla="val 58333"/>
            </a:avLst>
          </a:prstGeom>
          <a:solidFill>
            <a:schemeClr val="bg2"/>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16399" name="Text Box 57"/>
          <p:cNvSpPr txBox="1">
            <a:spLocks noChangeArrowheads="1"/>
          </p:cNvSpPr>
          <p:nvPr/>
        </p:nvSpPr>
        <p:spPr bwMode="auto">
          <a:xfrm>
            <a:off x="5410200" y="4687888"/>
            <a:ext cx="335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disk and other storage</a:t>
            </a:r>
          </a:p>
          <a:p>
            <a:pPr algn="ctr" defTabSz="914400" eaLnBrk="1" hangingPunct="1"/>
            <a:r>
              <a:rPr lang="en-US" sz="1800" b="1">
                <a:solidFill>
                  <a:srgbClr val="003367"/>
                </a:solidFill>
                <a:cs typeface="Arial" charset="0"/>
              </a:rPr>
              <a:t>network RAM</a:t>
            </a:r>
            <a:endParaRPr lang="en-US" sz="1600">
              <a:solidFill>
                <a:srgbClr val="003367"/>
              </a:solidFill>
              <a:cs typeface="Arial" charset="0"/>
            </a:endParaRPr>
          </a:p>
        </p:txBody>
      </p:sp>
      <p:sp>
        <p:nvSpPr>
          <p:cNvPr id="16400" name="Text Box 57"/>
          <p:cNvSpPr txBox="1">
            <a:spLocks noChangeArrowheads="1"/>
          </p:cNvSpPr>
          <p:nvPr/>
        </p:nvSpPr>
        <p:spPr bwMode="auto">
          <a:xfrm>
            <a:off x="533400" y="5997575"/>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3367"/>
                </a:solidFill>
                <a:cs typeface="Arial" charset="0"/>
              </a:rPr>
              <a:t>page/block read/write accesses</a:t>
            </a:r>
          </a:p>
        </p:txBody>
      </p:sp>
      <p:grpSp>
        <p:nvGrpSpPr>
          <p:cNvPr id="16401" name="Group 72"/>
          <p:cNvGrpSpPr>
            <a:grpSpLocks/>
          </p:cNvGrpSpPr>
          <p:nvPr/>
        </p:nvGrpSpPr>
        <p:grpSpPr bwMode="auto">
          <a:xfrm>
            <a:off x="5867400" y="3470275"/>
            <a:ext cx="1895475" cy="949325"/>
            <a:chOff x="883" y="1284"/>
            <a:chExt cx="1184" cy="592"/>
          </a:xfrm>
        </p:grpSpPr>
        <p:sp useBgFill="1">
          <p:nvSpPr>
            <p:cNvPr id="16410" name="Oval 73"/>
            <p:cNvSpPr>
              <a:spLocks noChangeArrowheads="1"/>
            </p:cNvSpPr>
            <p:nvPr/>
          </p:nvSpPr>
          <p:spPr bwMode="auto">
            <a:xfrm>
              <a:off x="1284" y="1636"/>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p:nvSpPr>
            <p:cNvPr id="16411" name="Oval 74"/>
            <p:cNvSpPr>
              <a:spLocks noChangeArrowheads="1"/>
            </p:cNvSpPr>
            <p:nvPr/>
          </p:nvSpPr>
          <p:spPr bwMode="auto">
            <a:xfrm>
              <a:off x="1403" y="1669"/>
              <a:ext cx="503"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a:solidFill>
                  <a:srgbClr val="000000"/>
                </a:solidFill>
              </a:endParaRPr>
            </a:p>
          </p:txBody>
        </p:sp>
        <p:sp useBgFill="1">
          <p:nvSpPr>
            <p:cNvPr id="16412" name="Oval 75"/>
            <p:cNvSpPr>
              <a:spLocks noChangeArrowheads="1"/>
            </p:cNvSpPr>
            <p:nvPr/>
          </p:nvSpPr>
          <p:spPr bwMode="auto">
            <a:xfrm>
              <a:off x="1284" y="1492"/>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useBgFill="1">
          <p:nvSpPr>
            <p:cNvPr id="16413" name="Oval 76"/>
            <p:cNvSpPr>
              <a:spLocks noChangeArrowheads="1"/>
            </p:cNvSpPr>
            <p:nvPr/>
          </p:nvSpPr>
          <p:spPr bwMode="auto">
            <a:xfrm>
              <a:off x="1267" y="1380"/>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useBgFill="1">
          <p:nvSpPr>
            <p:cNvPr id="16414" name="Oval 77"/>
            <p:cNvSpPr>
              <a:spLocks noChangeArrowheads="1"/>
            </p:cNvSpPr>
            <p:nvPr/>
          </p:nvSpPr>
          <p:spPr bwMode="auto">
            <a:xfrm>
              <a:off x="1267" y="1284"/>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p:nvSpPr>
            <p:cNvPr id="181" name="Line 78"/>
            <p:cNvSpPr>
              <a:spLocks noChangeShapeType="1"/>
            </p:cNvSpPr>
            <p:nvPr/>
          </p:nvSpPr>
          <p:spPr bwMode="auto">
            <a:xfrm>
              <a:off x="1643" y="1388"/>
              <a:ext cx="164" cy="127"/>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2" name="Line 79"/>
            <p:cNvSpPr>
              <a:spLocks noChangeShapeType="1"/>
            </p:cNvSpPr>
            <p:nvPr/>
          </p:nvSpPr>
          <p:spPr bwMode="auto">
            <a:xfrm>
              <a:off x="1627" y="1372"/>
              <a:ext cx="387" cy="64"/>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417" name="Oval 80"/>
            <p:cNvSpPr>
              <a:spLocks noChangeArrowheads="1"/>
            </p:cNvSpPr>
            <p:nvPr/>
          </p:nvSpPr>
          <p:spPr bwMode="auto">
            <a:xfrm>
              <a:off x="1406" y="1335"/>
              <a:ext cx="505"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a:solidFill>
                  <a:srgbClr val="000000"/>
                </a:solidFill>
              </a:endParaRPr>
            </a:p>
          </p:txBody>
        </p:sp>
        <p:sp>
          <p:nvSpPr>
            <p:cNvPr id="184" name="Line 81"/>
            <p:cNvSpPr>
              <a:spLocks noChangeShapeType="1"/>
            </p:cNvSpPr>
            <p:nvPr/>
          </p:nvSpPr>
          <p:spPr bwMode="auto">
            <a:xfrm>
              <a:off x="1411" y="1403"/>
              <a:ext cx="0" cy="339"/>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5" name="Line 82"/>
            <p:cNvSpPr>
              <a:spLocks noChangeShapeType="1"/>
            </p:cNvSpPr>
            <p:nvPr/>
          </p:nvSpPr>
          <p:spPr bwMode="auto">
            <a:xfrm>
              <a:off x="1915" y="1396"/>
              <a:ext cx="0" cy="359"/>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6" name="Line 83"/>
            <p:cNvSpPr>
              <a:spLocks noChangeShapeType="1"/>
            </p:cNvSpPr>
            <p:nvPr/>
          </p:nvSpPr>
          <p:spPr bwMode="auto">
            <a:xfrm>
              <a:off x="1140" y="1357"/>
              <a:ext cx="0" cy="415"/>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7" name="Line 84"/>
            <p:cNvSpPr>
              <a:spLocks noChangeShapeType="1"/>
            </p:cNvSpPr>
            <p:nvPr/>
          </p:nvSpPr>
          <p:spPr bwMode="auto">
            <a:xfrm>
              <a:off x="1123" y="1357"/>
              <a:ext cx="263"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8" name="Line 85"/>
            <p:cNvSpPr>
              <a:spLocks noChangeShapeType="1"/>
            </p:cNvSpPr>
            <p:nvPr/>
          </p:nvSpPr>
          <p:spPr bwMode="auto">
            <a:xfrm>
              <a:off x="1140" y="1532"/>
              <a:ext cx="199"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9" name="Line 86"/>
            <p:cNvSpPr>
              <a:spLocks noChangeShapeType="1"/>
            </p:cNvSpPr>
            <p:nvPr/>
          </p:nvSpPr>
          <p:spPr bwMode="auto">
            <a:xfrm>
              <a:off x="1140" y="1653"/>
              <a:ext cx="240"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90" name="Line 87"/>
            <p:cNvSpPr>
              <a:spLocks noChangeShapeType="1"/>
            </p:cNvSpPr>
            <p:nvPr/>
          </p:nvSpPr>
          <p:spPr bwMode="auto">
            <a:xfrm>
              <a:off x="1140" y="1788"/>
              <a:ext cx="24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91" name="Line 88"/>
            <p:cNvSpPr>
              <a:spLocks noChangeShapeType="1"/>
            </p:cNvSpPr>
            <p:nvPr/>
          </p:nvSpPr>
          <p:spPr bwMode="auto">
            <a:xfrm flipH="1">
              <a:off x="883" y="1597"/>
              <a:ext cx="25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grpSp>
      <p:sp>
        <p:nvSpPr>
          <p:cNvPr id="16402" name="Text Box 57"/>
          <p:cNvSpPr txBox="1">
            <a:spLocks noChangeArrowheads="1"/>
          </p:cNvSpPr>
          <p:nvPr/>
        </p:nvSpPr>
        <p:spPr bwMode="auto">
          <a:xfrm>
            <a:off x="5410200" y="58674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backing storage volumes</a:t>
            </a:r>
          </a:p>
          <a:p>
            <a:pPr algn="ctr" defTabSz="914400" eaLnBrk="1" hangingPunct="1"/>
            <a:r>
              <a:rPr lang="en-US" sz="2000" b="1">
                <a:solidFill>
                  <a:srgbClr val="003367"/>
                </a:solidFill>
                <a:cs typeface="Arial" charset="0"/>
              </a:rPr>
              <a:t>(pages and blocks)</a:t>
            </a:r>
            <a:endParaRPr lang="en-US" sz="1800">
              <a:solidFill>
                <a:srgbClr val="003367"/>
              </a:solidFill>
              <a:cs typeface="Arial" charset="0"/>
            </a:endParaRPr>
          </a:p>
        </p:txBody>
      </p:sp>
      <p:sp>
        <p:nvSpPr>
          <p:cNvPr id="16403" name="Text Box 57"/>
          <p:cNvSpPr txBox="1">
            <a:spLocks noChangeArrowheads="1"/>
          </p:cNvSpPr>
          <p:nvPr/>
        </p:nvSpPr>
        <p:spPr bwMode="auto">
          <a:xfrm>
            <a:off x="5105400" y="1568450"/>
            <a:ext cx="365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a:solidFill>
                  <a:srgbClr val="003367"/>
                </a:solidFill>
                <a:cs typeface="Arial" charset="0"/>
              </a:rPr>
              <a:t>Processes access external storage objects through file APIs and VM abstraction.  The OS kernel manages caching of pages/blocks in main memory.</a:t>
            </a:r>
          </a:p>
        </p:txBody>
      </p:sp>
      <p:grpSp>
        <p:nvGrpSpPr>
          <p:cNvPr id="16404" name="Group 5"/>
          <p:cNvGrpSpPr>
            <a:grpSpLocks/>
          </p:cNvGrpSpPr>
          <p:nvPr/>
        </p:nvGrpSpPr>
        <p:grpSpPr bwMode="auto">
          <a:xfrm rot="5400000" flipV="1">
            <a:off x="3192462" y="3513138"/>
            <a:ext cx="473075" cy="609600"/>
            <a:chOff x="4432300" y="5029200"/>
            <a:chExt cx="473075" cy="622300"/>
          </a:xfrm>
        </p:grpSpPr>
        <p:sp>
          <p:nvSpPr>
            <p:cNvPr id="16408" name="AutoShape 16"/>
            <p:cNvSpPr>
              <a:spLocks noChangeArrowheads="1"/>
            </p:cNvSpPr>
            <p:nvPr/>
          </p:nvSpPr>
          <p:spPr bwMode="auto">
            <a:xfrm>
              <a:off x="4432300" y="5029200"/>
              <a:ext cx="219075" cy="611188"/>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6409" name="AutoShape 16"/>
            <p:cNvSpPr>
              <a:spLocks noChangeArrowheads="1"/>
            </p:cNvSpPr>
            <p:nvPr/>
          </p:nvSpPr>
          <p:spPr bwMode="auto">
            <a:xfrm flipV="1">
              <a:off x="4686300" y="5040313"/>
              <a:ext cx="219075" cy="611187"/>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grpSp>
      <p:grpSp>
        <p:nvGrpSpPr>
          <p:cNvPr id="16405" name="Group 5"/>
          <p:cNvGrpSpPr>
            <a:grpSpLocks/>
          </p:cNvGrpSpPr>
          <p:nvPr/>
        </p:nvGrpSpPr>
        <p:grpSpPr bwMode="auto">
          <a:xfrm rot="5400000" flipV="1">
            <a:off x="4945062" y="3513138"/>
            <a:ext cx="473075" cy="609600"/>
            <a:chOff x="4432300" y="5029200"/>
            <a:chExt cx="473075" cy="622300"/>
          </a:xfrm>
        </p:grpSpPr>
        <p:sp>
          <p:nvSpPr>
            <p:cNvPr id="16406" name="AutoShape 16"/>
            <p:cNvSpPr>
              <a:spLocks noChangeArrowheads="1"/>
            </p:cNvSpPr>
            <p:nvPr/>
          </p:nvSpPr>
          <p:spPr bwMode="auto">
            <a:xfrm>
              <a:off x="4432300" y="5029200"/>
              <a:ext cx="219075" cy="611188"/>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6407" name="AutoShape 16"/>
            <p:cNvSpPr>
              <a:spLocks noChangeArrowheads="1"/>
            </p:cNvSpPr>
            <p:nvPr/>
          </p:nvSpPr>
          <p:spPr bwMode="auto">
            <a:xfrm flipV="1">
              <a:off x="4686300" y="5040313"/>
              <a:ext cx="219075" cy="611187"/>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grpSp>
    </p:spTree>
    <p:extLst>
      <p:ext uri="{BB962C8B-B14F-4D97-AF65-F5344CB8AC3E}">
        <p14:creationId xmlns:p14="http://schemas.microsoft.com/office/powerpoint/2010/main" val="291870403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block storage abstraction</a:t>
            </a:r>
            <a:endParaRPr lang="en-US" dirty="0"/>
          </a:p>
        </p:txBody>
      </p:sp>
      <p:sp>
        <p:nvSpPr>
          <p:cNvPr id="4" name="Content Placeholder 3"/>
          <p:cNvSpPr>
            <a:spLocks noGrp="1"/>
          </p:cNvSpPr>
          <p:nvPr>
            <p:ph idx="1"/>
          </p:nvPr>
        </p:nvSpPr>
        <p:spPr/>
        <p:txBody>
          <a:bodyPr/>
          <a:lstStyle/>
          <a:p>
            <a:pPr eaLnBrk="1" hangingPunct="1"/>
            <a:r>
              <a:rPr lang="en-US" sz="2000" dirty="0" smtClean="0"/>
              <a:t>Read/write </a:t>
            </a:r>
            <a:r>
              <a:rPr lang="en-US" sz="2000" b="1" dirty="0" smtClean="0"/>
              <a:t>logical blocks</a:t>
            </a:r>
            <a:r>
              <a:rPr lang="en-US" sz="2000" dirty="0" smtClean="0"/>
              <a:t> of size </a:t>
            </a:r>
            <a:r>
              <a:rPr lang="en-US" sz="2000" b="1" dirty="0" smtClean="0"/>
              <a:t>b</a:t>
            </a:r>
            <a:r>
              <a:rPr lang="en-US" sz="2000" dirty="0"/>
              <a:t> </a:t>
            </a:r>
            <a:r>
              <a:rPr lang="en-US" sz="2000" dirty="0" smtClean="0"/>
              <a:t>on a </a:t>
            </a:r>
            <a:r>
              <a:rPr lang="en-US" sz="2000" b="1" dirty="0" smtClean="0"/>
              <a:t>logical</a:t>
            </a:r>
            <a:r>
              <a:rPr lang="en-US" sz="2000" dirty="0" smtClean="0"/>
              <a:t> storage device.</a:t>
            </a:r>
          </a:p>
          <a:p>
            <a:pPr eaLnBrk="1" hangingPunct="1"/>
            <a:r>
              <a:rPr lang="en-US" sz="2000" dirty="0" smtClean="0"/>
              <a:t>CPU (typically executing kernel code) forms </a:t>
            </a:r>
            <a:r>
              <a:rPr lang="en-US" sz="2000" b="1" dirty="0" smtClean="0">
                <a:solidFill>
                  <a:srgbClr val="651222"/>
                </a:solidFill>
              </a:rPr>
              <a:t>buffer</a:t>
            </a:r>
            <a:r>
              <a:rPr lang="en-US" sz="2000" dirty="0" smtClean="0">
                <a:solidFill>
                  <a:srgbClr val="651222"/>
                </a:solidFill>
              </a:rPr>
              <a:t> </a:t>
            </a:r>
            <a:r>
              <a:rPr lang="en-US" sz="2000" dirty="0" smtClean="0"/>
              <a:t>in memory and issues read or write command to device queue/driver.</a:t>
            </a:r>
          </a:p>
          <a:p>
            <a:pPr eaLnBrk="1" hangingPunct="1"/>
            <a:r>
              <a:rPr lang="en-US" sz="2000" dirty="0" smtClean="0"/>
              <a:t>Device DMAs data to/from memory buffer, then interrupts the CPU to signal completion of each request.</a:t>
            </a:r>
          </a:p>
          <a:p>
            <a:pPr eaLnBrk="1" hangingPunct="1"/>
            <a:r>
              <a:rPr lang="en-US" sz="2000" dirty="0" smtClean="0"/>
              <a:t>Device I/O is </a:t>
            </a:r>
            <a:r>
              <a:rPr lang="en-US" sz="2000" b="1" dirty="0" smtClean="0">
                <a:solidFill>
                  <a:srgbClr val="651222"/>
                </a:solidFill>
              </a:rPr>
              <a:t>asynchronous</a:t>
            </a:r>
            <a:r>
              <a:rPr lang="en-US" sz="2000" dirty="0" smtClean="0"/>
              <a:t>: the CPU is free to do something else while I/O in progress.</a:t>
            </a:r>
          </a:p>
          <a:p>
            <a:pPr eaLnBrk="1" hangingPunct="1"/>
            <a:r>
              <a:rPr lang="en-US" sz="2000" dirty="0" smtClean="0"/>
              <a:t>Transfer size </a:t>
            </a:r>
            <a:r>
              <a:rPr lang="en-US" sz="2000" b="1" dirty="0" smtClean="0"/>
              <a:t>b</a:t>
            </a:r>
            <a:r>
              <a:rPr lang="en-US" sz="2000" dirty="0" smtClean="0"/>
              <a:t> may vary, but is always a multiple of some basic block size (e.g., </a:t>
            </a:r>
            <a:r>
              <a:rPr lang="en-US" sz="2000" b="1" dirty="0" smtClean="0"/>
              <a:t>sector</a:t>
            </a:r>
            <a:r>
              <a:rPr lang="en-US" sz="2000" dirty="0" smtClean="0"/>
              <a:t> size), which is a property of the device, and is always a power of 2.</a:t>
            </a:r>
          </a:p>
          <a:p>
            <a:pPr eaLnBrk="1" hangingPunct="1"/>
            <a:r>
              <a:rPr lang="en-US" sz="2000" dirty="0" smtClean="0"/>
              <a:t>A logical storage device is a numbered array of these basic blocks.</a:t>
            </a:r>
          </a:p>
          <a:p>
            <a:pPr eaLnBrk="1" hangingPunct="1"/>
            <a:r>
              <a:rPr lang="en-US" sz="2000" dirty="0" smtClean="0"/>
              <a:t>Storage blocks containing data/metadata are cached in memory buffers while in active use: called </a:t>
            </a:r>
            <a:r>
              <a:rPr lang="en-US" sz="2000" b="1" dirty="0" smtClean="0">
                <a:solidFill>
                  <a:schemeClr val="accent2"/>
                </a:solidFill>
              </a:rPr>
              <a:t>buffer cache</a:t>
            </a:r>
            <a:r>
              <a:rPr lang="en-US" sz="2000" dirty="0" smtClean="0"/>
              <a:t> or </a:t>
            </a:r>
            <a:r>
              <a:rPr lang="en-US" sz="2000" b="1" dirty="0" smtClean="0">
                <a:solidFill>
                  <a:srgbClr val="651222"/>
                </a:solidFill>
              </a:rPr>
              <a:t>block cache</a:t>
            </a:r>
            <a:r>
              <a:rPr lang="en-US" sz="2000" dirty="0" smtClean="0"/>
              <a:t>.</a:t>
            </a:r>
          </a:p>
          <a:p>
            <a:pPr marL="0" indent="0" eaLnBrk="1" hangingPunct="1">
              <a:buNone/>
            </a:pPr>
            <a:endParaRPr lang="en-US" sz="2000" dirty="0" smtClean="0"/>
          </a:p>
        </p:txBody>
      </p:sp>
      <p:sp>
        <p:nvSpPr>
          <p:cNvPr id="3" name="Rectangle 2"/>
          <p:cNvSpPr/>
          <p:nvPr/>
        </p:nvSpPr>
        <p:spPr>
          <a:xfrm>
            <a:off x="2286000" y="1905506"/>
            <a:ext cx="4572000" cy="830997"/>
          </a:xfrm>
          <a:prstGeom prst="rect">
            <a:avLst/>
          </a:prstGeom>
        </p:spPr>
        <p:txBody>
          <a:bodyPr>
            <a:spAutoFit/>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22226636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Unix file commands</a:t>
            </a:r>
            <a:endParaRPr lang="en-US" dirty="0"/>
          </a:p>
        </p:txBody>
      </p:sp>
      <p:sp>
        <p:nvSpPr>
          <p:cNvPr id="4" name="Content Placeholder 3"/>
          <p:cNvSpPr>
            <a:spLocks noGrp="1"/>
          </p:cNvSpPr>
          <p:nvPr>
            <p:ph idx="1"/>
          </p:nvPr>
        </p:nvSpPr>
        <p:spPr/>
        <p:txBody>
          <a:bodyPr/>
          <a:lstStyle/>
          <a:p>
            <a:r>
              <a:rPr lang="en-US" dirty="0" smtClean="0"/>
              <a:t>Unix has simple commands to operate on files and directories (“file systems”: FS).</a:t>
            </a:r>
          </a:p>
          <a:p>
            <a:r>
              <a:rPr lang="en-US" dirty="0" smtClean="0"/>
              <a:t>Some just invoke one underlying </a:t>
            </a:r>
            <a:r>
              <a:rPr lang="en-US" dirty="0" err="1" smtClean="0"/>
              <a:t>syscall</a:t>
            </a:r>
            <a:r>
              <a:rPr lang="en-US" dirty="0" smtClean="0"/>
              <a:t>.</a:t>
            </a:r>
          </a:p>
          <a:p>
            <a:pPr lvl="1"/>
            <a:r>
              <a:rPr lang="en-US" b="1" dirty="0" err="1"/>
              <a:t>m</a:t>
            </a:r>
            <a:r>
              <a:rPr lang="en-US" b="1" dirty="0" err="1" smtClean="0"/>
              <a:t>kdir</a:t>
            </a:r>
            <a:endParaRPr lang="en-US" b="1" dirty="0" smtClean="0"/>
          </a:p>
          <a:p>
            <a:pPr lvl="1"/>
            <a:r>
              <a:rPr lang="en-US" b="1" dirty="0" err="1" smtClean="0"/>
              <a:t>rmdir</a:t>
            </a:r>
            <a:endParaRPr lang="en-US" b="1" dirty="0" smtClean="0"/>
          </a:p>
          <a:p>
            <a:pPr lvl="1"/>
            <a:r>
              <a:rPr lang="en-US" b="1" dirty="0" err="1" smtClean="0"/>
              <a:t>rm</a:t>
            </a:r>
            <a:endParaRPr lang="en-US" b="1" dirty="0" smtClean="0"/>
          </a:p>
          <a:p>
            <a:pPr lvl="1"/>
            <a:r>
              <a:rPr lang="en-US" dirty="0" smtClean="0"/>
              <a:t>“</a:t>
            </a:r>
            <a:r>
              <a:rPr lang="en-US" b="1" dirty="0" err="1" smtClean="0"/>
              <a:t>ln</a:t>
            </a:r>
            <a:r>
              <a:rPr lang="en-US" dirty="0" smtClean="0"/>
              <a:t>” and “</a:t>
            </a:r>
            <a:r>
              <a:rPr lang="en-US" b="1" dirty="0" err="1" smtClean="0"/>
              <a:t>ln</a:t>
            </a:r>
            <a:r>
              <a:rPr lang="en-US" b="1" dirty="0" smtClean="0"/>
              <a:t> -s</a:t>
            </a:r>
            <a:r>
              <a:rPr lang="en-US" dirty="0" smtClean="0"/>
              <a:t>” to create names (“links”) for files</a:t>
            </a:r>
          </a:p>
          <a:p>
            <a:r>
              <a:rPr lang="en-US" dirty="0" smtClean="0"/>
              <a:t>What are the commands to create a file?  Read/write a file?  Truncate a file?</a:t>
            </a:r>
          </a:p>
          <a:p>
            <a:pPr lvl="1"/>
            <a:endParaRPr lang="en-US" dirty="0" smtClean="0"/>
          </a:p>
          <a:p>
            <a:pPr lvl="1"/>
            <a:endParaRPr lang="en-US" dirty="0"/>
          </a:p>
        </p:txBody>
      </p:sp>
    </p:spTree>
    <p:extLst>
      <p:ext uri="{BB962C8B-B14F-4D97-AF65-F5344CB8AC3E}">
        <p14:creationId xmlns:p14="http://schemas.microsoft.com/office/powerpoint/2010/main" val="49045141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Isosceles Triangle 2"/>
          <p:cNvSpPr>
            <a:spLocks noChangeArrowheads="1"/>
          </p:cNvSpPr>
          <p:nvPr/>
        </p:nvSpPr>
        <p:spPr bwMode="auto">
          <a:xfrm>
            <a:off x="5143500" y="685800"/>
            <a:ext cx="1905000" cy="1614488"/>
          </a:xfrm>
          <a:prstGeom prst="triangle">
            <a:avLst>
              <a:gd name="adj" fmla="val 50000"/>
            </a:avLst>
          </a:prstGeom>
          <a:solidFill>
            <a:schemeClr val="bg2"/>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4" name="Trapezoid 3"/>
          <p:cNvSpPr/>
          <p:nvPr/>
        </p:nvSpPr>
        <p:spPr bwMode="auto">
          <a:xfrm>
            <a:off x="4648200" y="2667000"/>
            <a:ext cx="2895600" cy="457200"/>
          </a:xfrm>
          <a:prstGeom prst="trapezoid">
            <a:avLst>
              <a:gd name="adj" fmla="val 58333"/>
            </a:avLst>
          </a:prstGeom>
          <a:solidFill>
            <a:schemeClr val="bg2"/>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5" name="Trapezoid 4"/>
          <p:cNvSpPr/>
          <p:nvPr/>
        </p:nvSpPr>
        <p:spPr bwMode="auto">
          <a:xfrm>
            <a:off x="4229100" y="3429000"/>
            <a:ext cx="3733800" cy="457200"/>
          </a:xfrm>
          <a:prstGeom prst="trapezoid">
            <a:avLst>
              <a:gd name="adj" fmla="val 58333"/>
            </a:avLst>
          </a:prstGeom>
          <a:solidFill>
            <a:schemeClr val="bg2"/>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14340" name="Text Box 57"/>
          <p:cNvSpPr txBox="1">
            <a:spLocks noChangeArrowheads="1"/>
          </p:cNvSpPr>
          <p:nvPr/>
        </p:nvSpPr>
        <p:spPr bwMode="auto">
          <a:xfrm>
            <a:off x="5516563" y="1438275"/>
            <a:ext cx="115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registers</a:t>
            </a:r>
          </a:p>
          <a:p>
            <a:pPr algn="ctr" defTabSz="914400" eaLnBrk="1" hangingPunct="1"/>
            <a:r>
              <a:rPr lang="en-US" sz="1800" b="1">
                <a:solidFill>
                  <a:srgbClr val="003367"/>
                </a:solidFill>
                <a:cs typeface="Arial" charset="0"/>
              </a:rPr>
              <a:t>caches</a:t>
            </a:r>
          </a:p>
          <a:p>
            <a:pPr algn="ctr" defTabSz="914400" eaLnBrk="1" hangingPunct="1"/>
            <a:r>
              <a:rPr lang="en-US" sz="1800" b="1">
                <a:solidFill>
                  <a:srgbClr val="003367"/>
                </a:solidFill>
                <a:cs typeface="Arial" charset="0"/>
              </a:rPr>
              <a:t>L1/L2</a:t>
            </a:r>
            <a:endParaRPr lang="en-US" sz="1600">
              <a:solidFill>
                <a:srgbClr val="003367"/>
              </a:solidFill>
              <a:cs typeface="Arial" charset="0"/>
            </a:endParaRPr>
          </a:p>
        </p:txBody>
      </p:sp>
      <p:sp>
        <p:nvSpPr>
          <p:cNvPr id="7" name="Trapezoid 6"/>
          <p:cNvSpPr/>
          <p:nvPr/>
        </p:nvSpPr>
        <p:spPr bwMode="auto">
          <a:xfrm>
            <a:off x="3810000" y="4114800"/>
            <a:ext cx="4572000" cy="457200"/>
          </a:xfrm>
          <a:prstGeom prst="trapezoid">
            <a:avLst>
              <a:gd name="adj" fmla="val 58333"/>
            </a:avLst>
          </a:prstGeom>
          <a:solidFill>
            <a:schemeClr val="bg2"/>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14342" name="Isosceles Triangle 1"/>
          <p:cNvSpPr>
            <a:spLocks noChangeArrowheads="1"/>
          </p:cNvSpPr>
          <p:nvPr/>
        </p:nvSpPr>
        <p:spPr bwMode="auto">
          <a:xfrm>
            <a:off x="3810000" y="685800"/>
            <a:ext cx="4572000" cy="3886200"/>
          </a:xfrm>
          <a:prstGeom prst="triangle">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14343" name="Text Box 57"/>
          <p:cNvSpPr txBox="1">
            <a:spLocks noChangeArrowheads="1"/>
          </p:cNvSpPr>
          <p:nvPr/>
        </p:nvSpPr>
        <p:spPr bwMode="auto">
          <a:xfrm>
            <a:off x="5868988" y="274320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L3</a:t>
            </a:r>
            <a:endParaRPr lang="en-US" sz="1600">
              <a:solidFill>
                <a:srgbClr val="003367"/>
              </a:solidFill>
              <a:cs typeface="Arial" charset="0"/>
            </a:endParaRPr>
          </a:p>
        </p:txBody>
      </p:sp>
      <p:sp>
        <p:nvSpPr>
          <p:cNvPr id="14344" name="Text Box 57"/>
          <p:cNvSpPr txBox="1">
            <a:spLocks noChangeArrowheads="1"/>
          </p:cNvSpPr>
          <p:nvPr/>
        </p:nvSpPr>
        <p:spPr bwMode="auto">
          <a:xfrm>
            <a:off x="4876800" y="3505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main memory (RAM)</a:t>
            </a:r>
            <a:endParaRPr lang="en-US" sz="1600">
              <a:solidFill>
                <a:srgbClr val="003367"/>
              </a:solidFill>
              <a:cs typeface="Arial" charset="0"/>
            </a:endParaRPr>
          </a:p>
        </p:txBody>
      </p:sp>
      <p:sp>
        <p:nvSpPr>
          <p:cNvPr id="14345" name="Text Box 57"/>
          <p:cNvSpPr txBox="1">
            <a:spLocks noChangeArrowheads="1"/>
          </p:cNvSpPr>
          <p:nvPr/>
        </p:nvSpPr>
        <p:spPr bwMode="auto">
          <a:xfrm>
            <a:off x="4114800" y="41148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disk, other storage, network RAM</a:t>
            </a:r>
            <a:endParaRPr lang="en-US" sz="1600">
              <a:solidFill>
                <a:srgbClr val="003367"/>
              </a:solidFill>
              <a:cs typeface="Arial" charset="0"/>
            </a:endParaRPr>
          </a:p>
        </p:txBody>
      </p:sp>
      <p:sp>
        <p:nvSpPr>
          <p:cNvPr id="14346" name="Text Box 57"/>
          <p:cNvSpPr txBox="1">
            <a:spLocks noChangeArrowheads="1"/>
          </p:cNvSpPr>
          <p:nvPr/>
        </p:nvSpPr>
        <p:spPr bwMode="auto">
          <a:xfrm>
            <a:off x="5664200" y="2286000"/>
            <a:ext cx="963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003367"/>
                </a:solidFill>
                <a:cs typeface="Arial" charset="0"/>
              </a:rPr>
              <a:t>off-core</a:t>
            </a:r>
            <a:endParaRPr lang="en-US" sz="1600">
              <a:solidFill>
                <a:srgbClr val="003367"/>
              </a:solidFill>
              <a:cs typeface="Arial" charset="0"/>
            </a:endParaRPr>
          </a:p>
        </p:txBody>
      </p:sp>
      <p:sp>
        <p:nvSpPr>
          <p:cNvPr id="14347" name="Text Box 57"/>
          <p:cNvSpPr txBox="1">
            <a:spLocks noChangeArrowheads="1"/>
          </p:cNvSpPr>
          <p:nvPr/>
        </p:nvSpPr>
        <p:spPr bwMode="auto">
          <a:xfrm>
            <a:off x="5676900" y="3048000"/>
            <a:ext cx="938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003367"/>
                </a:solidFill>
                <a:cs typeface="Arial" charset="0"/>
              </a:rPr>
              <a:t>off-chip</a:t>
            </a:r>
            <a:endParaRPr lang="en-US" sz="1600">
              <a:solidFill>
                <a:srgbClr val="003367"/>
              </a:solidFill>
              <a:cs typeface="Arial" charset="0"/>
            </a:endParaRPr>
          </a:p>
        </p:txBody>
      </p:sp>
      <p:sp>
        <p:nvSpPr>
          <p:cNvPr id="14348" name="Text Box 57"/>
          <p:cNvSpPr txBox="1">
            <a:spLocks noChangeArrowheads="1"/>
          </p:cNvSpPr>
          <p:nvPr/>
        </p:nvSpPr>
        <p:spPr bwMode="auto">
          <a:xfrm>
            <a:off x="5510213" y="3810000"/>
            <a:ext cx="1271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003367"/>
                </a:solidFill>
                <a:cs typeface="Arial" charset="0"/>
              </a:rPr>
              <a:t>off-module</a:t>
            </a:r>
            <a:endParaRPr lang="en-US" sz="1600">
              <a:solidFill>
                <a:srgbClr val="003367"/>
              </a:solidFill>
              <a:cs typeface="Arial" charset="0"/>
            </a:endParaRPr>
          </a:p>
        </p:txBody>
      </p:sp>
      <p:sp>
        <p:nvSpPr>
          <p:cNvPr id="14349" name="Text Box 57"/>
          <p:cNvSpPr txBox="1">
            <a:spLocks noChangeArrowheads="1"/>
          </p:cNvSpPr>
          <p:nvPr/>
        </p:nvSpPr>
        <p:spPr bwMode="auto">
          <a:xfrm>
            <a:off x="6553200" y="990600"/>
            <a:ext cx="121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small and fast</a:t>
            </a:r>
          </a:p>
          <a:p>
            <a:pPr algn="ctr" defTabSz="914400" eaLnBrk="1" hangingPunct="1"/>
            <a:r>
              <a:rPr lang="en-US" sz="1800" b="1">
                <a:solidFill>
                  <a:srgbClr val="003367"/>
                </a:solidFill>
                <a:cs typeface="Arial" charset="0"/>
              </a:rPr>
              <a:t>(ns)</a:t>
            </a:r>
            <a:endParaRPr lang="en-US" sz="1600">
              <a:solidFill>
                <a:srgbClr val="003367"/>
              </a:solidFill>
              <a:cs typeface="Arial" charset="0"/>
            </a:endParaRPr>
          </a:p>
        </p:txBody>
      </p:sp>
      <p:sp>
        <p:nvSpPr>
          <p:cNvPr id="14350" name="Text Box 57"/>
          <p:cNvSpPr txBox="1">
            <a:spLocks noChangeArrowheads="1"/>
          </p:cNvSpPr>
          <p:nvPr/>
        </p:nvSpPr>
        <p:spPr bwMode="auto">
          <a:xfrm>
            <a:off x="8059738" y="3544888"/>
            <a:ext cx="10842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big and slow</a:t>
            </a:r>
          </a:p>
          <a:p>
            <a:pPr algn="ctr" defTabSz="914400" eaLnBrk="1" hangingPunct="1"/>
            <a:r>
              <a:rPr lang="en-US" sz="1800" b="1">
                <a:solidFill>
                  <a:srgbClr val="003367"/>
                </a:solidFill>
                <a:cs typeface="Arial" charset="0"/>
              </a:rPr>
              <a:t>(ms)</a:t>
            </a:r>
            <a:endParaRPr lang="en-US" sz="1600">
              <a:solidFill>
                <a:srgbClr val="003367"/>
              </a:solidFill>
              <a:cs typeface="Arial" charset="0"/>
            </a:endParaRPr>
          </a:p>
        </p:txBody>
      </p:sp>
      <p:sp>
        <p:nvSpPr>
          <p:cNvPr id="14351" name="Title 16"/>
          <p:cNvSpPr>
            <a:spLocks noGrp="1"/>
          </p:cNvSpPr>
          <p:nvPr>
            <p:ph type="title"/>
          </p:nvPr>
        </p:nvSpPr>
        <p:spPr>
          <a:xfrm>
            <a:off x="457200" y="198438"/>
            <a:ext cx="5943600" cy="1554162"/>
          </a:xfrm>
        </p:spPr>
        <p:txBody>
          <a:bodyPr/>
          <a:lstStyle/>
          <a:p>
            <a:r>
              <a:rPr lang="en-US">
                <a:latin typeface="Arial" charset="0"/>
                <a:ea typeface="ＭＳ Ｐゴシック" charset="0"/>
              </a:rPr>
              <a:t>Memory/storage hierarchy</a:t>
            </a:r>
          </a:p>
        </p:txBody>
      </p:sp>
      <p:sp>
        <p:nvSpPr>
          <p:cNvPr id="14352" name="Content Placeholder 17"/>
          <p:cNvSpPr>
            <a:spLocks noGrp="1"/>
          </p:cNvSpPr>
          <p:nvPr>
            <p:ph idx="1"/>
          </p:nvPr>
        </p:nvSpPr>
        <p:spPr>
          <a:xfrm>
            <a:off x="685800" y="4953000"/>
            <a:ext cx="7924800" cy="1600200"/>
          </a:xfrm>
        </p:spPr>
        <p:txBody>
          <a:bodyPr/>
          <a:lstStyle/>
          <a:p>
            <a:r>
              <a:rPr lang="en-US" sz="2000">
                <a:latin typeface="Arial" charset="0"/>
                <a:ea typeface="ＭＳ Ｐゴシック" charset="0"/>
              </a:rPr>
              <a:t>In general, each layer is a </a:t>
            </a:r>
            <a:r>
              <a:rPr lang="en-US" sz="2000" b="1">
                <a:solidFill>
                  <a:srgbClr val="651222"/>
                </a:solidFill>
                <a:latin typeface="Arial" charset="0"/>
                <a:ea typeface="ＭＳ Ｐゴシック" charset="0"/>
              </a:rPr>
              <a:t>cache</a:t>
            </a:r>
            <a:r>
              <a:rPr lang="en-US" sz="2000">
                <a:latin typeface="Arial" charset="0"/>
                <a:ea typeface="ＭＳ Ｐゴシック" charset="0"/>
              </a:rPr>
              <a:t> over the layer below.</a:t>
            </a:r>
          </a:p>
          <a:p>
            <a:pPr lvl="1"/>
            <a:r>
              <a:rPr lang="en-US" sz="1800">
                <a:latin typeface="Arial" charset="0"/>
                <a:ea typeface="ＭＳ Ｐゴシック" charset="0"/>
              </a:rPr>
              <a:t>inclusion property</a:t>
            </a:r>
          </a:p>
          <a:p>
            <a:r>
              <a:rPr lang="en-US" sz="2000">
                <a:latin typeface="Arial" charset="0"/>
                <a:ea typeface="ＭＳ Ｐゴシック" charset="0"/>
              </a:rPr>
              <a:t>Technology trends </a:t>
            </a:r>
            <a:r>
              <a:rPr lang="en-US" sz="2000">
                <a:latin typeface="Arial" charset="0"/>
                <a:ea typeface="ＭＳ Ｐゴシック" charset="0"/>
                <a:sym typeface="Wingdings" charset="0"/>
              </a:rPr>
              <a:t> rapid change</a:t>
            </a:r>
          </a:p>
          <a:p>
            <a:r>
              <a:rPr lang="en-US" sz="2000">
                <a:latin typeface="Arial" charset="0"/>
                <a:ea typeface="ＭＳ Ｐゴシック" charset="0"/>
                <a:sym typeface="Wingdings" charset="0"/>
              </a:rPr>
              <a:t>The triangle is expanding vertically  bigger gaps, more levels</a:t>
            </a:r>
          </a:p>
        </p:txBody>
      </p:sp>
      <p:sp>
        <p:nvSpPr>
          <p:cNvPr id="14353" name="Text Box 61"/>
          <p:cNvSpPr txBox="1">
            <a:spLocks noChangeArrowheads="1"/>
          </p:cNvSpPr>
          <p:nvPr/>
        </p:nvSpPr>
        <p:spPr bwMode="auto">
          <a:xfrm>
            <a:off x="533400" y="2028825"/>
            <a:ext cx="3200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195F9E"/>
                </a:solidFill>
                <a:cs typeface="Arial" charset="0"/>
              </a:rPr>
              <a:t>Terms to know</a:t>
            </a:r>
          </a:p>
          <a:p>
            <a:pPr defTabSz="914400" eaLnBrk="1" hangingPunct="1"/>
            <a:r>
              <a:rPr lang="en-US" sz="1800">
                <a:solidFill>
                  <a:srgbClr val="195F9E"/>
                </a:solidFill>
                <a:cs typeface="Arial" charset="0"/>
              </a:rPr>
              <a:t>cache index/directory</a:t>
            </a:r>
          </a:p>
          <a:p>
            <a:pPr defTabSz="914400" eaLnBrk="1" hangingPunct="1"/>
            <a:r>
              <a:rPr lang="en-US" sz="1800">
                <a:solidFill>
                  <a:srgbClr val="195F9E"/>
                </a:solidFill>
                <a:cs typeface="Arial" charset="0"/>
              </a:rPr>
              <a:t>cache line/entry, associativity</a:t>
            </a:r>
          </a:p>
          <a:p>
            <a:pPr defTabSz="914400" eaLnBrk="1" hangingPunct="1"/>
            <a:r>
              <a:rPr lang="en-US" sz="1800">
                <a:solidFill>
                  <a:srgbClr val="195F9E"/>
                </a:solidFill>
                <a:cs typeface="Arial" charset="0"/>
              </a:rPr>
              <a:t>cache hit/miss, hit ratio</a:t>
            </a:r>
          </a:p>
          <a:p>
            <a:pPr defTabSz="914400" eaLnBrk="1" hangingPunct="1"/>
            <a:r>
              <a:rPr lang="en-US" sz="1800">
                <a:solidFill>
                  <a:srgbClr val="195F9E"/>
                </a:solidFill>
                <a:cs typeface="Arial" charset="0"/>
              </a:rPr>
              <a:t>spatial locality of reference</a:t>
            </a:r>
          </a:p>
          <a:p>
            <a:pPr defTabSz="914400" eaLnBrk="1" hangingPunct="1"/>
            <a:r>
              <a:rPr lang="en-US" sz="1800">
                <a:solidFill>
                  <a:srgbClr val="195F9E"/>
                </a:solidFill>
                <a:cs typeface="Arial" charset="0"/>
              </a:rPr>
              <a:t>temporal locality of reference</a:t>
            </a:r>
          </a:p>
          <a:p>
            <a:pPr defTabSz="914400" eaLnBrk="1" hangingPunct="1"/>
            <a:r>
              <a:rPr lang="en-US" sz="1800">
                <a:solidFill>
                  <a:srgbClr val="195F9E"/>
                </a:solidFill>
                <a:cs typeface="Arial" charset="0"/>
              </a:rPr>
              <a:t>eviction / replacement</a:t>
            </a:r>
          </a:p>
          <a:p>
            <a:pPr defTabSz="914400" eaLnBrk="1" hangingPunct="1"/>
            <a:r>
              <a:rPr lang="en-US" sz="1800">
                <a:solidFill>
                  <a:srgbClr val="195F9E"/>
                </a:solidFill>
                <a:cs typeface="Arial" charset="0"/>
              </a:rPr>
              <a:t>write-through / writeback</a:t>
            </a:r>
          </a:p>
          <a:p>
            <a:pPr defTabSz="914400" eaLnBrk="1" hangingPunct="1"/>
            <a:r>
              <a:rPr lang="en-US" sz="1800">
                <a:solidFill>
                  <a:srgbClr val="195F9E"/>
                </a:solidFill>
                <a:cs typeface="Arial" charset="0"/>
              </a:rPr>
              <a:t>dirty/clean</a:t>
            </a:r>
          </a:p>
        </p:txBody>
      </p:sp>
      <p:sp>
        <p:nvSpPr>
          <p:cNvPr id="14354" name="Right Arrow 19"/>
          <p:cNvSpPr>
            <a:spLocks noChangeArrowheads="1"/>
          </p:cNvSpPr>
          <p:nvPr/>
        </p:nvSpPr>
        <p:spPr bwMode="auto">
          <a:xfrm>
            <a:off x="3733800" y="3810000"/>
            <a:ext cx="228600" cy="228600"/>
          </a:xfrm>
          <a:prstGeom prst="rightArrow">
            <a:avLst>
              <a:gd name="adj1" fmla="val 50000"/>
              <a:gd name="adj2" fmla="val 50000"/>
            </a:avLst>
          </a:prstGeom>
          <a:solidFill>
            <a:srgbClr val="FF0000"/>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14355" name="Left Brace 20"/>
          <p:cNvSpPr>
            <a:spLocks/>
          </p:cNvSpPr>
          <p:nvPr/>
        </p:nvSpPr>
        <p:spPr bwMode="auto">
          <a:xfrm>
            <a:off x="4038600" y="3429000"/>
            <a:ext cx="152400" cy="1066800"/>
          </a:xfrm>
          <a:prstGeom prst="leftBrace">
            <a:avLst>
              <a:gd name="adj1" fmla="val 83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Tree>
    <p:extLst>
      <p:ext uri="{BB962C8B-B14F-4D97-AF65-F5344CB8AC3E}">
        <p14:creationId xmlns:p14="http://schemas.microsoft.com/office/powerpoint/2010/main" val="90622108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p:txBody>
          <a:bodyPr/>
          <a:lstStyle/>
          <a:p>
            <a:r>
              <a:rPr lang="en-US">
                <a:latin typeface="Arial" charset="0"/>
                <a:ea typeface="ＭＳ Ｐゴシック" charset="0"/>
              </a:rPr>
              <a:t>The Buffer Cache</a:t>
            </a:r>
          </a:p>
        </p:txBody>
      </p:sp>
      <p:pic>
        <p:nvPicPr>
          <p:cNvPr id="17410" name="Picture 5" descr="bufcach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524000"/>
            <a:ext cx="538638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18"/>
          <p:cNvGrpSpPr>
            <a:grpSpLocks/>
          </p:cNvGrpSpPr>
          <p:nvPr/>
        </p:nvGrpSpPr>
        <p:grpSpPr bwMode="auto">
          <a:xfrm>
            <a:off x="6172200" y="2133600"/>
            <a:ext cx="2051050" cy="2794000"/>
            <a:chOff x="5035550" y="1758950"/>
            <a:chExt cx="3346450" cy="4559300"/>
          </a:xfrm>
        </p:grpSpPr>
        <p:sp>
          <p:nvSpPr>
            <p:cNvPr id="17413" name="Oval 4"/>
            <p:cNvSpPr>
              <a:spLocks noChangeArrowheads="1"/>
            </p:cNvSpPr>
            <p:nvPr/>
          </p:nvSpPr>
          <p:spPr bwMode="auto">
            <a:xfrm>
              <a:off x="6711950" y="4730750"/>
              <a:ext cx="1663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7414" name="Oval 5"/>
            <p:cNvSpPr>
              <a:spLocks noChangeArrowheads="1"/>
            </p:cNvSpPr>
            <p:nvPr/>
          </p:nvSpPr>
          <p:spPr bwMode="auto">
            <a:xfrm>
              <a:off x="6711950" y="5873750"/>
              <a:ext cx="1663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7415" name="Line 6"/>
            <p:cNvSpPr>
              <a:spLocks noChangeShapeType="1"/>
            </p:cNvSpPr>
            <p:nvPr/>
          </p:nvSpPr>
          <p:spPr bwMode="auto">
            <a:xfrm>
              <a:off x="8382000" y="4953000"/>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16" name="Line 7"/>
            <p:cNvSpPr>
              <a:spLocks noChangeShapeType="1"/>
            </p:cNvSpPr>
            <p:nvPr/>
          </p:nvSpPr>
          <p:spPr bwMode="auto">
            <a:xfrm>
              <a:off x="6705600" y="4953000"/>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17" name="Rectangle 8"/>
            <p:cNvSpPr>
              <a:spLocks noChangeArrowheads="1"/>
            </p:cNvSpPr>
            <p:nvPr/>
          </p:nvSpPr>
          <p:spPr bwMode="auto">
            <a:xfrm>
              <a:off x="6026150" y="2901950"/>
              <a:ext cx="2120900" cy="1206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7418" name="Rectangle 9"/>
            <p:cNvSpPr>
              <a:spLocks noChangeArrowheads="1"/>
            </p:cNvSpPr>
            <p:nvPr/>
          </p:nvSpPr>
          <p:spPr bwMode="auto">
            <a:xfrm>
              <a:off x="6689725" y="2346325"/>
              <a:ext cx="1391407" cy="50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3367"/>
                  </a:solidFill>
                </a:rPr>
                <a:t>Memory</a:t>
              </a:r>
            </a:p>
          </p:txBody>
        </p:sp>
        <p:sp>
          <p:nvSpPr>
            <p:cNvPr id="17419" name="Line 10"/>
            <p:cNvSpPr>
              <a:spLocks noChangeShapeType="1"/>
            </p:cNvSpPr>
            <p:nvPr/>
          </p:nvSpPr>
          <p:spPr bwMode="auto">
            <a:xfrm>
              <a:off x="7086600" y="2895600"/>
              <a:ext cx="0" cy="1219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20" name="Rectangle 11"/>
            <p:cNvSpPr>
              <a:spLocks noChangeArrowheads="1"/>
            </p:cNvSpPr>
            <p:nvPr/>
          </p:nvSpPr>
          <p:spPr bwMode="auto">
            <a:xfrm>
              <a:off x="6080124" y="3108324"/>
              <a:ext cx="1085054" cy="85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3367"/>
                  </a:solidFill>
                </a:rPr>
                <a:t>File</a:t>
              </a:r>
            </a:p>
            <a:p>
              <a:r>
                <a:rPr lang="en-US" sz="1400">
                  <a:solidFill>
                    <a:srgbClr val="003367"/>
                  </a:solidFill>
                </a:rPr>
                <a:t>cache</a:t>
              </a:r>
            </a:p>
          </p:txBody>
        </p:sp>
        <p:sp>
          <p:nvSpPr>
            <p:cNvPr id="17421" name="Oval 12"/>
            <p:cNvSpPr>
              <a:spLocks noChangeArrowheads="1"/>
            </p:cNvSpPr>
            <p:nvPr/>
          </p:nvSpPr>
          <p:spPr bwMode="auto">
            <a:xfrm>
              <a:off x="5035550" y="1758950"/>
              <a:ext cx="901700"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7422" name="Rectangle 13"/>
            <p:cNvSpPr>
              <a:spLocks noChangeArrowheads="1"/>
            </p:cNvSpPr>
            <p:nvPr/>
          </p:nvSpPr>
          <p:spPr bwMode="auto">
            <a:xfrm>
              <a:off x="5089524" y="1889126"/>
              <a:ext cx="905693" cy="50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3367"/>
                  </a:solidFill>
                </a:rPr>
                <a:t>Proc</a:t>
              </a:r>
            </a:p>
          </p:txBody>
        </p:sp>
        <p:sp>
          <p:nvSpPr>
            <p:cNvPr id="17423" name="Arc 14"/>
            <p:cNvSpPr>
              <a:spLocks/>
            </p:cNvSpPr>
            <p:nvPr/>
          </p:nvSpPr>
          <p:spPr bwMode="auto">
            <a:xfrm>
              <a:off x="5943600" y="2290763"/>
              <a:ext cx="533400" cy="606425"/>
            </a:xfrm>
            <a:custGeom>
              <a:avLst/>
              <a:gdLst>
                <a:gd name="T0" fmla="*/ 2147483647 w 21595"/>
                <a:gd name="T1" fmla="*/ 0 h 21483"/>
                <a:gd name="T2" fmla="*/ 2147483647 w 21595"/>
                <a:gd name="T3" fmla="*/ 2147483647 h 21483"/>
                <a:gd name="T4" fmla="*/ 0 w 21595"/>
                <a:gd name="T5" fmla="*/ 2147483647 h 21483"/>
                <a:gd name="T6" fmla="*/ 0 60000 65536"/>
                <a:gd name="T7" fmla="*/ 0 60000 65536"/>
                <a:gd name="T8" fmla="*/ 0 60000 65536"/>
                <a:gd name="T9" fmla="*/ 0 w 21595"/>
                <a:gd name="T10" fmla="*/ 0 h 21483"/>
                <a:gd name="T11" fmla="*/ 21595 w 21595"/>
                <a:gd name="T12" fmla="*/ 21483 h 21483"/>
              </a:gdLst>
              <a:ahLst/>
              <a:cxnLst>
                <a:cxn ang="T6">
                  <a:pos x="T0" y="T1"/>
                </a:cxn>
                <a:cxn ang="T7">
                  <a:pos x="T2" y="T3"/>
                </a:cxn>
                <a:cxn ang="T8">
                  <a:pos x="T4" y="T5"/>
                </a:cxn>
              </a:cxnLst>
              <a:rect l="T9" t="T10" r="T11" b="T12"/>
              <a:pathLst>
                <a:path w="21595" h="21483" fill="none" extrusionOk="0">
                  <a:moveTo>
                    <a:pt x="2248" y="0"/>
                  </a:moveTo>
                  <a:cubicBezTo>
                    <a:pt x="13076" y="1133"/>
                    <a:pt x="21367" y="10147"/>
                    <a:pt x="21595" y="21031"/>
                  </a:cubicBezTo>
                </a:path>
                <a:path w="21595" h="21483" stroke="0" extrusionOk="0">
                  <a:moveTo>
                    <a:pt x="2248" y="0"/>
                  </a:moveTo>
                  <a:cubicBezTo>
                    <a:pt x="13076" y="1133"/>
                    <a:pt x="21367" y="10147"/>
                    <a:pt x="21595" y="21031"/>
                  </a:cubicBezTo>
                  <a:lnTo>
                    <a:pt x="0" y="21483"/>
                  </a:lnTo>
                  <a:lnTo>
                    <a:pt x="2248" y="0"/>
                  </a:lnTo>
                  <a:close/>
                </a:path>
              </a:pathLst>
            </a:custGeom>
            <a:noFill/>
            <a:ln w="1270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4" name="Line 15"/>
            <p:cNvSpPr>
              <a:spLocks noChangeShapeType="1"/>
            </p:cNvSpPr>
            <p:nvPr/>
          </p:nvSpPr>
          <p:spPr bwMode="auto">
            <a:xfrm>
              <a:off x="6629400" y="4114800"/>
              <a:ext cx="304800" cy="68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7412" name="Text Box 65"/>
          <p:cNvSpPr txBox="1">
            <a:spLocks noChangeArrowheads="1"/>
          </p:cNvSpPr>
          <p:nvPr/>
        </p:nvSpPr>
        <p:spPr bwMode="auto">
          <a:xfrm>
            <a:off x="6019800" y="5337175"/>
            <a:ext cx="27241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195F9E"/>
                </a:solidFill>
                <a:cs typeface="Arial" charset="0"/>
              </a:rPr>
              <a:t>Ritchie and Thompson </a:t>
            </a:r>
            <a:r>
              <a:rPr lang="en-US" sz="1800" b="1">
                <a:solidFill>
                  <a:srgbClr val="195F9E"/>
                </a:solidFill>
                <a:cs typeface="Arial" charset="0"/>
              </a:rPr>
              <a:t>The UNIX Time-Sharing System, 1974</a:t>
            </a:r>
          </a:p>
        </p:txBody>
      </p:sp>
    </p:spTree>
    <p:extLst>
      <p:ext uri="{BB962C8B-B14F-4D97-AF65-F5344CB8AC3E}">
        <p14:creationId xmlns:p14="http://schemas.microsoft.com/office/powerpoint/2010/main" val="52640304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Arial" charset="0"/>
                <a:ea typeface="ＭＳ Ｐゴシック" charset="0"/>
              </a:rPr>
              <a:t>Editing Ritchie/Thompson </a:t>
            </a:r>
          </a:p>
        </p:txBody>
      </p:sp>
      <p:grpSp>
        <p:nvGrpSpPr>
          <p:cNvPr id="18434" name="Group 18"/>
          <p:cNvGrpSpPr>
            <a:grpSpLocks/>
          </p:cNvGrpSpPr>
          <p:nvPr/>
        </p:nvGrpSpPr>
        <p:grpSpPr bwMode="auto">
          <a:xfrm>
            <a:off x="6172200" y="2133600"/>
            <a:ext cx="2051050" cy="2794000"/>
            <a:chOff x="5035550" y="1758950"/>
            <a:chExt cx="3346450" cy="4559300"/>
          </a:xfrm>
        </p:grpSpPr>
        <p:sp>
          <p:nvSpPr>
            <p:cNvPr id="18436" name="Oval 4"/>
            <p:cNvSpPr>
              <a:spLocks noChangeArrowheads="1"/>
            </p:cNvSpPr>
            <p:nvPr/>
          </p:nvSpPr>
          <p:spPr bwMode="auto">
            <a:xfrm>
              <a:off x="6711950" y="4730750"/>
              <a:ext cx="1663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8437" name="Oval 5"/>
            <p:cNvSpPr>
              <a:spLocks noChangeArrowheads="1"/>
            </p:cNvSpPr>
            <p:nvPr/>
          </p:nvSpPr>
          <p:spPr bwMode="auto">
            <a:xfrm>
              <a:off x="6711950" y="5873750"/>
              <a:ext cx="1663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8438" name="Line 6"/>
            <p:cNvSpPr>
              <a:spLocks noChangeShapeType="1"/>
            </p:cNvSpPr>
            <p:nvPr/>
          </p:nvSpPr>
          <p:spPr bwMode="auto">
            <a:xfrm>
              <a:off x="8382000" y="4953000"/>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39" name="Line 7"/>
            <p:cNvSpPr>
              <a:spLocks noChangeShapeType="1"/>
            </p:cNvSpPr>
            <p:nvPr/>
          </p:nvSpPr>
          <p:spPr bwMode="auto">
            <a:xfrm>
              <a:off x="6705600" y="4953000"/>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0" name="Rectangle 8"/>
            <p:cNvSpPr>
              <a:spLocks noChangeArrowheads="1"/>
            </p:cNvSpPr>
            <p:nvPr/>
          </p:nvSpPr>
          <p:spPr bwMode="auto">
            <a:xfrm>
              <a:off x="6026150" y="2901950"/>
              <a:ext cx="2120900" cy="1206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8441" name="Rectangle 9"/>
            <p:cNvSpPr>
              <a:spLocks noChangeArrowheads="1"/>
            </p:cNvSpPr>
            <p:nvPr/>
          </p:nvSpPr>
          <p:spPr bwMode="auto">
            <a:xfrm>
              <a:off x="6689725" y="2346325"/>
              <a:ext cx="1391407" cy="50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3367"/>
                  </a:solidFill>
                </a:rPr>
                <a:t>Memory</a:t>
              </a:r>
            </a:p>
          </p:txBody>
        </p:sp>
        <p:sp>
          <p:nvSpPr>
            <p:cNvPr id="18442" name="Line 10"/>
            <p:cNvSpPr>
              <a:spLocks noChangeShapeType="1"/>
            </p:cNvSpPr>
            <p:nvPr/>
          </p:nvSpPr>
          <p:spPr bwMode="auto">
            <a:xfrm>
              <a:off x="7086600" y="2895600"/>
              <a:ext cx="0" cy="1219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3" name="Rectangle 11"/>
            <p:cNvSpPr>
              <a:spLocks noChangeArrowheads="1"/>
            </p:cNvSpPr>
            <p:nvPr/>
          </p:nvSpPr>
          <p:spPr bwMode="auto">
            <a:xfrm>
              <a:off x="6080124" y="3108324"/>
              <a:ext cx="1085054" cy="85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3367"/>
                  </a:solidFill>
                </a:rPr>
                <a:t>File</a:t>
              </a:r>
            </a:p>
            <a:p>
              <a:r>
                <a:rPr lang="en-US" sz="1400">
                  <a:solidFill>
                    <a:srgbClr val="003367"/>
                  </a:solidFill>
                </a:rPr>
                <a:t>cache</a:t>
              </a:r>
            </a:p>
          </p:txBody>
        </p:sp>
        <p:sp>
          <p:nvSpPr>
            <p:cNvPr id="18444" name="Oval 12"/>
            <p:cNvSpPr>
              <a:spLocks noChangeArrowheads="1"/>
            </p:cNvSpPr>
            <p:nvPr/>
          </p:nvSpPr>
          <p:spPr bwMode="auto">
            <a:xfrm>
              <a:off x="5035550" y="1758950"/>
              <a:ext cx="901700"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8445" name="Rectangle 13"/>
            <p:cNvSpPr>
              <a:spLocks noChangeArrowheads="1"/>
            </p:cNvSpPr>
            <p:nvPr/>
          </p:nvSpPr>
          <p:spPr bwMode="auto">
            <a:xfrm>
              <a:off x="5089524" y="1889126"/>
              <a:ext cx="905693" cy="50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3367"/>
                  </a:solidFill>
                </a:rPr>
                <a:t>Proc</a:t>
              </a:r>
            </a:p>
          </p:txBody>
        </p:sp>
        <p:sp>
          <p:nvSpPr>
            <p:cNvPr id="18446" name="Arc 14"/>
            <p:cNvSpPr>
              <a:spLocks/>
            </p:cNvSpPr>
            <p:nvPr/>
          </p:nvSpPr>
          <p:spPr bwMode="auto">
            <a:xfrm>
              <a:off x="5943600" y="2290763"/>
              <a:ext cx="533400" cy="606425"/>
            </a:xfrm>
            <a:custGeom>
              <a:avLst/>
              <a:gdLst>
                <a:gd name="T0" fmla="*/ 2147483647 w 21595"/>
                <a:gd name="T1" fmla="*/ 0 h 21483"/>
                <a:gd name="T2" fmla="*/ 2147483647 w 21595"/>
                <a:gd name="T3" fmla="*/ 2147483647 h 21483"/>
                <a:gd name="T4" fmla="*/ 0 w 21595"/>
                <a:gd name="T5" fmla="*/ 2147483647 h 21483"/>
                <a:gd name="T6" fmla="*/ 0 60000 65536"/>
                <a:gd name="T7" fmla="*/ 0 60000 65536"/>
                <a:gd name="T8" fmla="*/ 0 60000 65536"/>
                <a:gd name="T9" fmla="*/ 0 w 21595"/>
                <a:gd name="T10" fmla="*/ 0 h 21483"/>
                <a:gd name="T11" fmla="*/ 21595 w 21595"/>
                <a:gd name="T12" fmla="*/ 21483 h 21483"/>
              </a:gdLst>
              <a:ahLst/>
              <a:cxnLst>
                <a:cxn ang="T6">
                  <a:pos x="T0" y="T1"/>
                </a:cxn>
                <a:cxn ang="T7">
                  <a:pos x="T2" y="T3"/>
                </a:cxn>
                <a:cxn ang="T8">
                  <a:pos x="T4" y="T5"/>
                </a:cxn>
              </a:cxnLst>
              <a:rect l="T9" t="T10" r="T11" b="T12"/>
              <a:pathLst>
                <a:path w="21595" h="21483" fill="none" extrusionOk="0">
                  <a:moveTo>
                    <a:pt x="2248" y="0"/>
                  </a:moveTo>
                  <a:cubicBezTo>
                    <a:pt x="13076" y="1133"/>
                    <a:pt x="21367" y="10147"/>
                    <a:pt x="21595" y="21031"/>
                  </a:cubicBezTo>
                </a:path>
                <a:path w="21595" h="21483" stroke="0" extrusionOk="0">
                  <a:moveTo>
                    <a:pt x="2248" y="0"/>
                  </a:moveTo>
                  <a:cubicBezTo>
                    <a:pt x="13076" y="1133"/>
                    <a:pt x="21367" y="10147"/>
                    <a:pt x="21595" y="21031"/>
                  </a:cubicBezTo>
                  <a:lnTo>
                    <a:pt x="0" y="21483"/>
                  </a:lnTo>
                  <a:lnTo>
                    <a:pt x="2248" y="0"/>
                  </a:lnTo>
                  <a:close/>
                </a:path>
              </a:pathLst>
            </a:custGeom>
            <a:noFill/>
            <a:ln w="1270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7" name="Line 15"/>
            <p:cNvSpPr>
              <a:spLocks noChangeShapeType="1"/>
            </p:cNvSpPr>
            <p:nvPr/>
          </p:nvSpPr>
          <p:spPr bwMode="auto">
            <a:xfrm>
              <a:off x="6629400" y="4114800"/>
              <a:ext cx="304800" cy="68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8435" name="TextBox 17"/>
          <p:cNvSpPr txBox="1">
            <a:spLocks noChangeArrowheads="1"/>
          </p:cNvSpPr>
          <p:nvPr/>
        </p:nvSpPr>
        <p:spPr bwMode="auto">
          <a:xfrm>
            <a:off x="381000" y="1600200"/>
            <a:ext cx="5791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The system maintains a buffer cache (block cache, file cache) to reduce the number of I/O operations. </a:t>
            </a:r>
          </a:p>
          <a:p>
            <a:endParaRPr lang="en-US" sz="1800"/>
          </a:p>
          <a:p>
            <a:r>
              <a:rPr lang="en-US" sz="1800"/>
              <a:t>Suppose a process makes a system call to access a </a:t>
            </a:r>
            <a:r>
              <a:rPr lang="en-US" sz="1800" b="1"/>
              <a:t>single byte </a:t>
            </a:r>
            <a:r>
              <a:rPr lang="en-US" sz="1800"/>
              <a:t>of a file.  UNIX determines the affected disk block, and finds the block if it is resident in the cache.  If it is not resident, UNIX allocates a cache buffer and reads the block into the buffer from the disk.</a:t>
            </a:r>
          </a:p>
          <a:p>
            <a:endParaRPr lang="en-US" sz="1800"/>
          </a:p>
          <a:p>
            <a:r>
              <a:rPr lang="en-US" sz="1800"/>
              <a:t>Then, if the op is a </a:t>
            </a:r>
            <a:r>
              <a:rPr lang="en-US" sz="1800" b="1"/>
              <a:t>write</a:t>
            </a:r>
            <a:r>
              <a:rPr lang="en-US" sz="1800"/>
              <a:t>,  it replaces the affected byte in the buffer.  A buffer with modified data is marked </a:t>
            </a:r>
            <a:r>
              <a:rPr lang="en-US" sz="1800" b="1"/>
              <a:t>dirty</a:t>
            </a:r>
            <a:r>
              <a:rPr lang="en-US" sz="1800"/>
              <a:t>: an entry is made in a list of blocks to be written.  The </a:t>
            </a:r>
            <a:r>
              <a:rPr lang="en-US" sz="1800" b="1"/>
              <a:t>write</a:t>
            </a:r>
            <a:r>
              <a:rPr lang="en-US" sz="1800"/>
              <a:t> call may then return.  The actual write may not be completed until a later time. </a:t>
            </a:r>
          </a:p>
          <a:p>
            <a:endParaRPr lang="en-US" sz="1800"/>
          </a:p>
          <a:p>
            <a:r>
              <a:rPr lang="en-US" sz="1800"/>
              <a:t>If the op is a </a:t>
            </a:r>
            <a:r>
              <a:rPr lang="en-US" sz="1800" b="1"/>
              <a:t>read</a:t>
            </a:r>
            <a:r>
              <a:rPr lang="en-US" sz="1800"/>
              <a:t>, it picks the requested byte out of the buffer and returns it, leaving the block in the cache.</a:t>
            </a:r>
          </a:p>
        </p:txBody>
      </p:sp>
    </p:spTree>
    <p:extLst>
      <p:ext uri="{BB962C8B-B14F-4D97-AF65-F5344CB8AC3E}">
        <p14:creationId xmlns:p14="http://schemas.microsoft.com/office/powerpoint/2010/main" val="26148330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295400" y="4041775"/>
            <a:ext cx="2819400" cy="750888"/>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9" name="Line 10"/>
          <p:cNvSpPr>
            <a:spLocks noChangeShapeType="1"/>
          </p:cNvSpPr>
          <p:nvPr/>
        </p:nvSpPr>
        <p:spPr bwMode="auto">
          <a:xfrm>
            <a:off x="1828800" y="3048000"/>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3" name="Rectangle 5"/>
          <p:cNvSpPr>
            <a:spLocks noChangeArrowheads="1"/>
          </p:cNvSpPr>
          <p:nvPr/>
        </p:nvSpPr>
        <p:spPr bwMode="auto">
          <a:xfrm>
            <a:off x="4267200" y="4038600"/>
            <a:ext cx="2819400" cy="749300"/>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15" name="Line 10"/>
          <p:cNvSpPr>
            <a:spLocks noChangeShapeType="1"/>
          </p:cNvSpPr>
          <p:nvPr/>
        </p:nvSpPr>
        <p:spPr bwMode="auto">
          <a:xfrm>
            <a:off x="5638800" y="3048000"/>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8437" name="Text Box 57"/>
          <p:cNvSpPr txBox="1">
            <a:spLocks noChangeArrowheads="1"/>
          </p:cNvSpPr>
          <p:nvPr/>
        </p:nvSpPr>
        <p:spPr bwMode="auto">
          <a:xfrm>
            <a:off x="1497013" y="4186238"/>
            <a:ext cx="2236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3367"/>
                </a:solidFill>
                <a:cs typeface="Arial" charset="0"/>
              </a:rPr>
              <a:t>DBufferCache</a:t>
            </a:r>
            <a:endParaRPr lang="en-US" sz="2000" smtClean="0">
              <a:solidFill>
                <a:srgbClr val="003367"/>
              </a:solidFill>
              <a:cs typeface="Arial" charset="0"/>
            </a:endParaRPr>
          </a:p>
        </p:txBody>
      </p:sp>
      <p:sp>
        <p:nvSpPr>
          <p:cNvPr id="18438" name="Text Box 57"/>
          <p:cNvSpPr txBox="1">
            <a:spLocks noChangeArrowheads="1"/>
          </p:cNvSpPr>
          <p:nvPr/>
        </p:nvSpPr>
        <p:spPr bwMode="auto">
          <a:xfrm>
            <a:off x="4402138" y="4191000"/>
            <a:ext cx="1312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3367"/>
                </a:solidFill>
                <a:cs typeface="Arial" charset="0"/>
              </a:rPr>
              <a:t>DBuffer</a:t>
            </a:r>
            <a:endParaRPr lang="en-US" sz="2000" smtClean="0">
              <a:solidFill>
                <a:srgbClr val="003367"/>
              </a:solidFill>
              <a:cs typeface="Arial" charset="0"/>
            </a:endParaRPr>
          </a:p>
        </p:txBody>
      </p:sp>
      <p:sp>
        <p:nvSpPr>
          <p:cNvPr id="18439" name="Text Box 57"/>
          <p:cNvSpPr txBox="1">
            <a:spLocks noChangeArrowheads="1"/>
          </p:cNvSpPr>
          <p:nvPr/>
        </p:nvSpPr>
        <p:spPr bwMode="auto">
          <a:xfrm>
            <a:off x="5715000" y="3048000"/>
            <a:ext cx="2814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read</a:t>
            </a:r>
            <a:r>
              <a:rPr lang="en-US" sz="1800" smtClean="0">
                <a:solidFill>
                  <a:srgbClr val="003367"/>
                </a:solidFill>
                <a:cs typeface="Arial" charset="0"/>
              </a:rPr>
              <a:t>(), </a:t>
            </a:r>
            <a:r>
              <a:rPr lang="en-US" sz="1800" b="1" smtClean="0">
                <a:solidFill>
                  <a:srgbClr val="003367"/>
                </a:solidFill>
                <a:cs typeface="Arial" charset="0"/>
              </a:rPr>
              <a:t>write</a:t>
            </a:r>
            <a:r>
              <a:rPr lang="en-US" sz="1800" smtClean="0">
                <a:solidFill>
                  <a:srgbClr val="003367"/>
                </a:solidFill>
                <a:cs typeface="Arial" charset="0"/>
              </a:rPr>
              <a:t>()</a:t>
            </a:r>
          </a:p>
          <a:p>
            <a:pPr defTabSz="914400" eaLnBrk="1" hangingPunct="1"/>
            <a:r>
              <a:rPr lang="en-US" sz="1800" b="1" smtClean="0">
                <a:solidFill>
                  <a:srgbClr val="003367"/>
                </a:solidFill>
                <a:cs typeface="Arial" charset="0"/>
              </a:rPr>
              <a:t>startFetch</a:t>
            </a:r>
            <a:r>
              <a:rPr lang="en-US" sz="1800" smtClean="0">
                <a:solidFill>
                  <a:srgbClr val="003367"/>
                </a:solidFill>
                <a:cs typeface="Arial" charset="0"/>
              </a:rPr>
              <a:t>(), </a:t>
            </a:r>
            <a:r>
              <a:rPr lang="en-US" sz="1800" b="1" smtClean="0">
                <a:solidFill>
                  <a:srgbClr val="003367"/>
                </a:solidFill>
                <a:cs typeface="Arial" charset="0"/>
              </a:rPr>
              <a:t>startPush</a:t>
            </a:r>
            <a:r>
              <a:rPr lang="en-US" sz="1800" smtClean="0">
                <a:solidFill>
                  <a:srgbClr val="003367"/>
                </a:solidFill>
                <a:cs typeface="Arial" charset="0"/>
              </a:rPr>
              <a:t>()</a:t>
            </a:r>
          </a:p>
          <a:p>
            <a:pPr defTabSz="914400" eaLnBrk="1" hangingPunct="1"/>
            <a:r>
              <a:rPr lang="en-US" sz="1800" b="1" smtClean="0">
                <a:solidFill>
                  <a:srgbClr val="003367"/>
                </a:solidFill>
                <a:cs typeface="Arial" charset="0"/>
              </a:rPr>
              <a:t>waitValid</a:t>
            </a:r>
            <a:r>
              <a:rPr lang="en-US" sz="1800" smtClean="0">
                <a:solidFill>
                  <a:srgbClr val="003367"/>
                </a:solidFill>
                <a:cs typeface="Arial" charset="0"/>
              </a:rPr>
              <a:t>(), </a:t>
            </a:r>
            <a:r>
              <a:rPr lang="en-US" sz="1800" b="1" smtClean="0">
                <a:solidFill>
                  <a:srgbClr val="003367"/>
                </a:solidFill>
                <a:cs typeface="Arial" charset="0"/>
              </a:rPr>
              <a:t>waitClean</a:t>
            </a:r>
            <a:r>
              <a:rPr lang="en-US" sz="1800" smtClean="0">
                <a:solidFill>
                  <a:srgbClr val="003367"/>
                </a:solidFill>
                <a:cs typeface="Arial" charset="0"/>
              </a:rPr>
              <a:t>()</a:t>
            </a:r>
            <a:endParaRPr lang="en-US" sz="1600" smtClean="0">
              <a:solidFill>
                <a:srgbClr val="003367"/>
              </a:solidFill>
              <a:cs typeface="Arial" charset="0"/>
            </a:endParaRPr>
          </a:p>
        </p:txBody>
      </p:sp>
      <p:sp>
        <p:nvSpPr>
          <p:cNvPr id="18440" name="Text Box 57"/>
          <p:cNvSpPr txBox="1">
            <a:spLocks noChangeArrowheads="1"/>
          </p:cNvSpPr>
          <p:nvPr/>
        </p:nvSpPr>
        <p:spPr bwMode="auto">
          <a:xfrm>
            <a:off x="1905000" y="3124200"/>
            <a:ext cx="3638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smtClean="0">
                <a:solidFill>
                  <a:srgbClr val="003367"/>
                </a:solidFill>
                <a:cs typeface="Arial" charset="0"/>
              </a:rPr>
              <a:t>DBuffer dbuf = </a:t>
            </a:r>
            <a:r>
              <a:rPr lang="en-US" sz="1800" b="1" smtClean="0">
                <a:solidFill>
                  <a:srgbClr val="003367"/>
                </a:solidFill>
                <a:cs typeface="Arial" charset="0"/>
              </a:rPr>
              <a:t>getBlock</a:t>
            </a:r>
            <a:r>
              <a:rPr lang="en-US" sz="1800" smtClean="0">
                <a:solidFill>
                  <a:srgbClr val="003367"/>
                </a:solidFill>
                <a:cs typeface="Arial" charset="0"/>
              </a:rPr>
              <a:t>(blockID)</a:t>
            </a:r>
          </a:p>
          <a:p>
            <a:pPr defTabSz="914400" eaLnBrk="1" hangingPunct="1"/>
            <a:r>
              <a:rPr lang="en-US" sz="1800" b="1" smtClean="0">
                <a:solidFill>
                  <a:srgbClr val="003367"/>
                </a:solidFill>
                <a:cs typeface="Arial" charset="0"/>
              </a:rPr>
              <a:t>releaseBlock</a:t>
            </a:r>
            <a:r>
              <a:rPr lang="en-US" sz="1800" smtClean="0">
                <a:solidFill>
                  <a:srgbClr val="003367"/>
                </a:solidFill>
                <a:cs typeface="Arial" charset="0"/>
              </a:rPr>
              <a:t>(dbuf)</a:t>
            </a:r>
          </a:p>
        </p:txBody>
      </p:sp>
      <p:sp>
        <p:nvSpPr>
          <p:cNvPr id="18441" name="Title 1"/>
          <p:cNvSpPr>
            <a:spLocks noGrp="1"/>
          </p:cNvSpPr>
          <p:nvPr>
            <p:ph type="title"/>
          </p:nvPr>
        </p:nvSpPr>
        <p:spPr/>
        <p:txBody>
          <a:bodyPr/>
          <a:lstStyle/>
          <a:p>
            <a:r>
              <a:rPr lang="en-US" sz="3600" dirty="0" smtClean="0">
                <a:latin typeface="Arial" charset="0"/>
                <a:ea typeface="ＭＳ Ｐゴシック" charset="0"/>
              </a:rPr>
              <a:t>Lab #4: DFS (“</a:t>
            </a:r>
            <a:r>
              <a:rPr lang="en-US" sz="3600" dirty="0" err="1" smtClean="0">
                <a:latin typeface="Arial" charset="0"/>
                <a:ea typeface="ＭＳ Ｐゴシック" charset="0"/>
              </a:rPr>
              <a:t>DeFiler</a:t>
            </a:r>
            <a:r>
              <a:rPr lang="en-US" sz="3600" dirty="0" smtClean="0">
                <a:latin typeface="Arial" charset="0"/>
                <a:ea typeface="ＭＳ Ｐゴシック" charset="0"/>
              </a:rPr>
              <a:t>”) </a:t>
            </a:r>
            <a:r>
              <a:rPr lang="en-US" sz="3600" dirty="0">
                <a:latin typeface="Arial" charset="0"/>
                <a:ea typeface="ＭＳ Ｐゴシック" charset="0"/>
              </a:rPr>
              <a:t>buffer cache</a:t>
            </a:r>
          </a:p>
        </p:txBody>
      </p:sp>
      <p:cxnSp>
        <p:nvCxnSpPr>
          <p:cNvPr id="22" name="Straight Connector 21"/>
          <p:cNvCxnSpPr>
            <a:cxnSpLocks noChangeShapeType="1"/>
          </p:cNvCxnSpPr>
          <p:nvPr/>
        </p:nvCxnSpPr>
        <p:spPr bwMode="auto">
          <a:xfrm>
            <a:off x="533400" y="31242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a:off x="533400" y="50292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grpSp>
        <p:nvGrpSpPr>
          <p:cNvPr id="18444" name="Group 72"/>
          <p:cNvGrpSpPr>
            <a:grpSpLocks/>
          </p:cNvGrpSpPr>
          <p:nvPr/>
        </p:nvGrpSpPr>
        <p:grpSpPr bwMode="auto">
          <a:xfrm>
            <a:off x="4648200" y="5410200"/>
            <a:ext cx="1895475" cy="949325"/>
            <a:chOff x="883" y="1284"/>
            <a:chExt cx="1184" cy="592"/>
          </a:xfrm>
        </p:grpSpPr>
        <p:sp useBgFill="1">
          <p:nvSpPr>
            <p:cNvPr id="18450" name="Oval 73"/>
            <p:cNvSpPr>
              <a:spLocks noChangeArrowheads="1"/>
            </p:cNvSpPr>
            <p:nvPr/>
          </p:nvSpPr>
          <p:spPr bwMode="auto">
            <a:xfrm>
              <a:off x="1284" y="1636"/>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p:nvSpPr>
            <p:cNvPr id="18451" name="Oval 74"/>
            <p:cNvSpPr>
              <a:spLocks noChangeArrowheads="1"/>
            </p:cNvSpPr>
            <p:nvPr/>
          </p:nvSpPr>
          <p:spPr bwMode="auto">
            <a:xfrm>
              <a:off x="1403" y="1669"/>
              <a:ext cx="503"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smtClean="0">
                <a:solidFill>
                  <a:srgbClr val="000000"/>
                </a:solidFill>
              </a:endParaRPr>
            </a:p>
          </p:txBody>
        </p:sp>
        <p:sp useBgFill="1">
          <p:nvSpPr>
            <p:cNvPr id="18452" name="Oval 75"/>
            <p:cNvSpPr>
              <a:spLocks noChangeArrowheads="1"/>
            </p:cNvSpPr>
            <p:nvPr/>
          </p:nvSpPr>
          <p:spPr bwMode="auto">
            <a:xfrm>
              <a:off x="1284" y="1492"/>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useBgFill="1">
          <p:nvSpPr>
            <p:cNvPr id="18453" name="Oval 76"/>
            <p:cNvSpPr>
              <a:spLocks noChangeArrowheads="1"/>
            </p:cNvSpPr>
            <p:nvPr/>
          </p:nvSpPr>
          <p:spPr bwMode="auto">
            <a:xfrm>
              <a:off x="1267" y="1380"/>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useBgFill="1">
          <p:nvSpPr>
            <p:cNvPr id="18454" name="Oval 77"/>
            <p:cNvSpPr>
              <a:spLocks noChangeArrowheads="1"/>
            </p:cNvSpPr>
            <p:nvPr/>
          </p:nvSpPr>
          <p:spPr bwMode="auto">
            <a:xfrm>
              <a:off x="1267" y="1284"/>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p:nvSpPr>
            <p:cNvPr id="31" name="Line 78"/>
            <p:cNvSpPr>
              <a:spLocks noChangeShapeType="1"/>
            </p:cNvSpPr>
            <p:nvPr/>
          </p:nvSpPr>
          <p:spPr bwMode="auto">
            <a:xfrm>
              <a:off x="1643" y="1388"/>
              <a:ext cx="166" cy="127"/>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32" name="Line 79"/>
            <p:cNvSpPr>
              <a:spLocks noChangeShapeType="1"/>
            </p:cNvSpPr>
            <p:nvPr/>
          </p:nvSpPr>
          <p:spPr bwMode="auto">
            <a:xfrm>
              <a:off x="1627" y="1372"/>
              <a:ext cx="389" cy="64"/>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457" name="Oval 80"/>
            <p:cNvSpPr>
              <a:spLocks noChangeArrowheads="1"/>
            </p:cNvSpPr>
            <p:nvPr/>
          </p:nvSpPr>
          <p:spPr bwMode="auto">
            <a:xfrm>
              <a:off x="1406" y="1335"/>
              <a:ext cx="505"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smtClean="0">
                <a:solidFill>
                  <a:srgbClr val="000000"/>
                </a:solidFill>
              </a:endParaRPr>
            </a:p>
          </p:txBody>
        </p:sp>
        <p:sp>
          <p:nvSpPr>
            <p:cNvPr id="34" name="Line 81"/>
            <p:cNvSpPr>
              <a:spLocks noChangeShapeType="1"/>
            </p:cNvSpPr>
            <p:nvPr/>
          </p:nvSpPr>
          <p:spPr bwMode="auto">
            <a:xfrm>
              <a:off x="1411" y="1403"/>
              <a:ext cx="0" cy="341"/>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35" name="Line 82"/>
            <p:cNvSpPr>
              <a:spLocks noChangeShapeType="1"/>
            </p:cNvSpPr>
            <p:nvPr/>
          </p:nvSpPr>
          <p:spPr bwMode="auto">
            <a:xfrm>
              <a:off x="1915" y="1396"/>
              <a:ext cx="0" cy="359"/>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36" name="Line 83"/>
            <p:cNvSpPr>
              <a:spLocks noChangeShapeType="1"/>
            </p:cNvSpPr>
            <p:nvPr/>
          </p:nvSpPr>
          <p:spPr bwMode="auto">
            <a:xfrm>
              <a:off x="1140" y="1357"/>
              <a:ext cx="0" cy="415"/>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37" name="Line 84"/>
            <p:cNvSpPr>
              <a:spLocks noChangeShapeType="1"/>
            </p:cNvSpPr>
            <p:nvPr/>
          </p:nvSpPr>
          <p:spPr bwMode="auto">
            <a:xfrm>
              <a:off x="1123" y="1357"/>
              <a:ext cx="263"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38" name="Line 85"/>
            <p:cNvSpPr>
              <a:spLocks noChangeShapeType="1"/>
            </p:cNvSpPr>
            <p:nvPr/>
          </p:nvSpPr>
          <p:spPr bwMode="auto">
            <a:xfrm>
              <a:off x="1140" y="1532"/>
              <a:ext cx="199"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39" name="Line 86"/>
            <p:cNvSpPr>
              <a:spLocks noChangeShapeType="1"/>
            </p:cNvSpPr>
            <p:nvPr/>
          </p:nvSpPr>
          <p:spPr bwMode="auto">
            <a:xfrm>
              <a:off x="1140" y="1653"/>
              <a:ext cx="240"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40" name="Line 87"/>
            <p:cNvSpPr>
              <a:spLocks noChangeShapeType="1"/>
            </p:cNvSpPr>
            <p:nvPr/>
          </p:nvSpPr>
          <p:spPr bwMode="auto">
            <a:xfrm>
              <a:off x="1140" y="1788"/>
              <a:ext cx="24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41" name="Line 88"/>
            <p:cNvSpPr>
              <a:spLocks noChangeShapeType="1"/>
            </p:cNvSpPr>
            <p:nvPr/>
          </p:nvSpPr>
          <p:spPr bwMode="auto">
            <a:xfrm flipH="1">
              <a:off x="883" y="1597"/>
              <a:ext cx="25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grpSp>
      <p:grpSp>
        <p:nvGrpSpPr>
          <p:cNvPr id="18445" name="Group 5"/>
          <p:cNvGrpSpPr>
            <a:grpSpLocks/>
          </p:cNvGrpSpPr>
          <p:nvPr/>
        </p:nvGrpSpPr>
        <p:grpSpPr bwMode="auto">
          <a:xfrm>
            <a:off x="5562600" y="4876800"/>
            <a:ext cx="473075" cy="449263"/>
            <a:chOff x="4432300" y="5029200"/>
            <a:chExt cx="473075" cy="622300"/>
          </a:xfrm>
        </p:grpSpPr>
        <p:sp>
          <p:nvSpPr>
            <p:cNvPr id="18448" name="AutoShape 16"/>
            <p:cNvSpPr>
              <a:spLocks noChangeArrowheads="1"/>
            </p:cNvSpPr>
            <p:nvPr/>
          </p:nvSpPr>
          <p:spPr bwMode="auto">
            <a:xfrm>
              <a:off x="4432300" y="5029200"/>
              <a:ext cx="219075" cy="611188"/>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449" name="AutoShape 16"/>
            <p:cNvSpPr>
              <a:spLocks noChangeArrowheads="1"/>
            </p:cNvSpPr>
            <p:nvPr/>
          </p:nvSpPr>
          <p:spPr bwMode="auto">
            <a:xfrm flipV="1">
              <a:off x="4686300" y="5040313"/>
              <a:ext cx="219075" cy="611187"/>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grpSp>
      <p:sp>
        <p:nvSpPr>
          <p:cNvPr id="18446" name="Text Box 57"/>
          <p:cNvSpPr txBox="1">
            <a:spLocks noChangeArrowheads="1"/>
          </p:cNvSpPr>
          <p:nvPr/>
        </p:nvSpPr>
        <p:spPr bwMode="auto">
          <a:xfrm>
            <a:off x="838200" y="52578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Device I/O interface</a:t>
            </a:r>
          </a:p>
          <a:p>
            <a:pPr defTabSz="914400" eaLnBrk="1" hangingPunct="1"/>
            <a:r>
              <a:rPr lang="en-US" sz="1800" smtClean="0">
                <a:solidFill>
                  <a:srgbClr val="003367"/>
                </a:solidFill>
                <a:cs typeface="Arial" charset="0"/>
              </a:rPr>
              <a:t>Asynchronous I/O to/from buffers</a:t>
            </a:r>
          </a:p>
          <a:p>
            <a:pPr defTabSz="914400" eaLnBrk="1" hangingPunct="1"/>
            <a:r>
              <a:rPr lang="en-US" sz="1800" smtClean="0">
                <a:solidFill>
                  <a:srgbClr val="003367"/>
                </a:solidFill>
                <a:cs typeface="Arial" charset="0"/>
              </a:rPr>
              <a:t>block read and write</a:t>
            </a:r>
          </a:p>
          <a:p>
            <a:pPr defTabSz="914400" eaLnBrk="1" hangingPunct="1"/>
            <a:r>
              <a:rPr lang="en-US" sz="1800" smtClean="0">
                <a:solidFill>
                  <a:srgbClr val="003367"/>
                </a:solidFill>
                <a:cs typeface="Arial" charset="0"/>
              </a:rPr>
              <a:t>Blocks numbered by blockIDs</a:t>
            </a:r>
          </a:p>
        </p:txBody>
      </p:sp>
      <p:sp>
        <p:nvSpPr>
          <p:cNvPr id="18447" name="Text Box 57"/>
          <p:cNvSpPr txBox="1">
            <a:spLocks noChangeArrowheads="1"/>
          </p:cNvSpPr>
          <p:nvPr/>
        </p:nvSpPr>
        <p:spPr bwMode="auto">
          <a:xfrm>
            <a:off x="762000" y="1600200"/>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File abstraction </a:t>
            </a:r>
            <a:r>
              <a:rPr lang="en-US" sz="1800" smtClean="0">
                <a:solidFill>
                  <a:srgbClr val="003367"/>
                </a:solidFill>
                <a:cs typeface="Arial" charset="0"/>
              </a:rPr>
              <a:t>implemented in upper DFS layer.</a:t>
            </a:r>
          </a:p>
          <a:p>
            <a:pPr defTabSz="914400" eaLnBrk="1" hangingPunct="1"/>
            <a:r>
              <a:rPr lang="en-US" sz="1800" smtClean="0">
                <a:solidFill>
                  <a:srgbClr val="003367"/>
                </a:solidFill>
                <a:cs typeface="Arial" charset="0"/>
              </a:rPr>
              <a:t>All knowledge of how files are laid out on disk is at this layer.</a:t>
            </a:r>
          </a:p>
          <a:p>
            <a:pPr defTabSz="914400" eaLnBrk="1" hangingPunct="1"/>
            <a:r>
              <a:rPr lang="en-US" sz="1800" smtClean="0">
                <a:solidFill>
                  <a:srgbClr val="003367"/>
                </a:solidFill>
                <a:cs typeface="Arial" charset="0"/>
              </a:rPr>
              <a:t>Access underlying disk volume through buffer cache API.</a:t>
            </a:r>
          </a:p>
          <a:p>
            <a:pPr defTabSz="914400" eaLnBrk="1" hangingPunct="1"/>
            <a:r>
              <a:rPr lang="en-US" sz="1800" smtClean="0">
                <a:solidFill>
                  <a:srgbClr val="003367"/>
                </a:solidFill>
                <a:cs typeface="Arial" charset="0"/>
              </a:rPr>
              <a:t>Obtain buffers (dbufs), write/read to/from buffers, orchestrate I/O.</a:t>
            </a:r>
          </a:p>
        </p:txBody>
      </p:sp>
    </p:spTree>
    <p:extLst>
      <p:ext uri="{BB962C8B-B14F-4D97-AF65-F5344CB8AC3E}">
        <p14:creationId xmlns:p14="http://schemas.microsoft.com/office/powerpoint/2010/main" val="427406983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295400" y="2286000"/>
            <a:ext cx="5791200" cy="752475"/>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7" name="Rectangle 5"/>
          <p:cNvSpPr>
            <a:spLocks noChangeArrowheads="1"/>
          </p:cNvSpPr>
          <p:nvPr/>
        </p:nvSpPr>
        <p:spPr bwMode="auto">
          <a:xfrm>
            <a:off x="1295400" y="4041775"/>
            <a:ext cx="2819400" cy="750888"/>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8" name="Rectangle 6"/>
          <p:cNvSpPr>
            <a:spLocks noChangeArrowheads="1"/>
          </p:cNvSpPr>
          <p:nvPr/>
        </p:nvSpPr>
        <p:spPr bwMode="auto">
          <a:xfrm>
            <a:off x="1295400" y="5800725"/>
            <a:ext cx="5791200" cy="752475"/>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9" name="Line 10"/>
          <p:cNvSpPr>
            <a:spLocks noChangeShapeType="1"/>
          </p:cNvSpPr>
          <p:nvPr/>
        </p:nvSpPr>
        <p:spPr bwMode="auto">
          <a:xfrm>
            <a:off x="1828800" y="3048000"/>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12" name="Line 10"/>
          <p:cNvSpPr>
            <a:spLocks noChangeShapeType="1"/>
          </p:cNvSpPr>
          <p:nvPr/>
        </p:nvSpPr>
        <p:spPr bwMode="auto">
          <a:xfrm flipV="1">
            <a:off x="6019800" y="4800600"/>
            <a:ext cx="0" cy="1000125"/>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13" name="Rectangle 5"/>
          <p:cNvSpPr>
            <a:spLocks noChangeArrowheads="1"/>
          </p:cNvSpPr>
          <p:nvPr/>
        </p:nvSpPr>
        <p:spPr bwMode="auto">
          <a:xfrm>
            <a:off x="4267200" y="4038600"/>
            <a:ext cx="2819400" cy="749300"/>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14" name="Line 10"/>
          <p:cNvSpPr>
            <a:spLocks noChangeShapeType="1"/>
          </p:cNvSpPr>
          <p:nvPr/>
        </p:nvSpPr>
        <p:spPr bwMode="auto">
          <a:xfrm>
            <a:off x="5257800" y="4800600"/>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15" name="Line 10"/>
          <p:cNvSpPr>
            <a:spLocks noChangeShapeType="1"/>
          </p:cNvSpPr>
          <p:nvPr/>
        </p:nvSpPr>
        <p:spPr bwMode="auto">
          <a:xfrm>
            <a:off x="5638800" y="3048000"/>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12297" name="Text Box 57"/>
          <p:cNvSpPr txBox="1">
            <a:spLocks noChangeArrowheads="1"/>
          </p:cNvSpPr>
          <p:nvPr/>
        </p:nvSpPr>
        <p:spPr bwMode="auto">
          <a:xfrm>
            <a:off x="1524000" y="24384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DFS</a:t>
            </a:r>
            <a:endParaRPr lang="en-US" sz="2000">
              <a:solidFill>
                <a:srgbClr val="003367"/>
              </a:solidFill>
              <a:cs typeface="Arial" charset="0"/>
            </a:endParaRPr>
          </a:p>
        </p:txBody>
      </p:sp>
      <p:sp>
        <p:nvSpPr>
          <p:cNvPr id="12298" name="Text Box 57"/>
          <p:cNvSpPr txBox="1">
            <a:spLocks noChangeArrowheads="1"/>
          </p:cNvSpPr>
          <p:nvPr/>
        </p:nvSpPr>
        <p:spPr bwMode="auto">
          <a:xfrm>
            <a:off x="1497013" y="4186238"/>
            <a:ext cx="2236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DBufferCache</a:t>
            </a:r>
            <a:endParaRPr lang="en-US" sz="2000">
              <a:solidFill>
                <a:srgbClr val="003367"/>
              </a:solidFill>
              <a:cs typeface="Arial" charset="0"/>
            </a:endParaRPr>
          </a:p>
        </p:txBody>
      </p:sp>
      <p:sp>
        <p:nvSpPr>
          <p:cNvPr id="12299" name="Text Box 57"/>
          <p:cNvSpPr txBox="1">
            <a:spLocks noChangeArrowheads="1"/>
          </p:cNvSpPr>
          <p:nvPr/>
        </p:nvSpPr>
        <p:spPr bwMode="auto">
          <a:xfrm>
            <a:off x="4402138" y="4191000"/>
            <a:ext cx="1312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DBuffer</a:t>
            </a:r>
            <a:endParaRPr lang="en-US" sz="2000">
              <a:solidFill>
                <a:srgbClr val="003367"/>
              </a:solidFill>
              <a:cs typeface="Arial" charset="0"/>
            </a:endParaRPr>
          </a:p>
        </p:txBody>
      </p:sp>
      <p:sp>
        <p:nvSpPr>
          <p:cNvPr id="12300" name="Text Box 57"/>
          <p:cNvSpPr txBox="1">
            <a:spLocks noChangeArrowheads="1"/>
          </p:cNvSpPr>
          <p:nvPr/>
        </p:nvSpPr>
        <p:spPr bwMode="auto">
          <a:xfrm>
            <a:off x="1489075" y="5938838"/>
            <a:ext cx="178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VirtualDisk</a:t>
            </a:r>
            <a:endParaRPr lang="en-US" sz="2000">
              <a:solidFill>
                <a:srgbClr val="003367"/>
              </a:solidFill>
              <a:cs typeface="Arial" charset="0"/>
            </a:endParaRPr>
          </a:p>
        </p:txBody>
      </p:sp>
      <p:sp>
        <p:nvSpPr>
          <p:cNvPr id="12301" name="Text Box 57"/>
          <p:cNvSpPr txBox="1">
            <a:spLocks noChangeArrowheads="1"/>
          </p:cNvSpPr>
          <p:nvPr/>
        </p:nvSpPr>
        <p:spPr bwMode="auto">
          <a:xfrm>
            <a:off x="2463800" y="5345113"/>
            <a:ext cx="269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startRequest</a:t>
            </a:r>
            <a:r>
              <a:rPr lang="en-US" sz="1800">
                <a:solidFill>
                  <a:srgbClr val="003367"/>
                </a:solidFill>
                <a:cs typeface="Arial" charset="0"/>
              </a:rPr>
              <a:t>(dbuf, r/w)</a:t>
            </a:r>
          </a:p>
        </p:txBody>
      </p:sp>
      <p:sp>
        <p:nvSpPr>
          <p:cNvPr id="12302" name="Text Box 57"/>
          <p:cNvSpPr txBox="1">
            <a:spLocks noChangeArrowheads="1"/>
          </p:cNvSpPr>
          <p:nvPr/>
        </p:nvSpPr>
        <p:spPr bwMode="auto">
          <a:xfrm>
            <a:off x="6288088" y="4800600"/>
            <a:ext cx="159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ioComplete</a:t>
            </a:r>
            <a:r>
              <a:rPr lang="en-US" sz="1800">
                <a:solidFill>
                  <a:srgbClr val="003367"/>
                </a:solidFill>
                <a:cs typeface="Arial" charset="0"/>
              </a:rPr>
              <a:t>()</a:t>
            </a:r>
          </a:p>
        </p:txBody>
      </p:sp>
      <p:sp>
        <p:nvSpPr>
          <p:cNvPr id="12303" name="Text Box 57"/>
          <p:cNvSpPr txBox="1">
            <a:spLocks noChangeArrowheads="1"/>
          </p:cNvSpPr>
          <p:nvPr/>
        </p:nvSpPr>
        <p:spPr bwMode="auto">
          <a:xfrm>
            <a:off x="5715000" y="3048000"/>
            <a:ext cx="2814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read</a:t>
            </a:r>
            <a:r>
              <a:rPr lang="en-US" sz="1800">
                <a:solidFill>
                  <a:srgbClr val="003367"/>
                </a:solidFill>
                <a:cs typeface="Arial" charset="0"/>
              </a:rPr>
              <a:t>(), </a:t>
            </a:r>
            <a:r>
              <a:rPr lang="en-US" sz="1800" b="1">
                <a:solidFill>
                  <a:srgbClr val="003367"/>
                </a:solidFill>
                <a:cs typeface="Arial" charset="0"/>
              </a:rPr>
              <a:t>write</a:t>
            </a:r>
            <a:r>
              <a:rPr lang="en-US" sz="1800">
                <a:solidFill>
                  <a:srgbClr val="003367"/>
                </a:solidFill>
                <a:cs typeface="Arial" charset="0"/>
              </a:rPr>
              <a:t>()</a:t>
            </a:r>
          </a:p>
          <a:p>
            <a:pPr defTabSz="914400" eaLnBrk="1" hangingPunct="1"/>
            <a:r>
              <a:rPr lang="en-US" sz="1800" b="1">
                <a:solidFill>
                  <a:srgbClr val="003367"/>
                </a:solidFill>
                <a:cs typeface="Arial" charset="0"/>
              </a:rPr>
              <a:t>startFetch</a:t>
            </a:r>
            <a:r>
              <a:rPr lang="en-US" sz="1800">
                <a:solidFill>
                  <a:srgbClr val="003367"/>
                </a:solidFill>
                <a:cs typeface="Arial" charset="0"/>
              </a:rPr>
              <a:t>(), </a:t>
            </a:r>
            <a:r>
              <a:rPr lang="en-US" sz="1800" b="1">
                <a:solidFill>
                  <a:srgbClr val="003367"/>
                </a:solidFill>
                <a:cs typeface="Arial" charset="0"/>
              </a:rPr>
              <a:t>startPush</a:t>
            </a:r>
            <a:r>
              <a:rPr lang="en-US" sz="1800">
                <a:solidFill>
                  <a:srgbClr val="003367"/>
                </a:solidFill>
                <a:cs typeface="Arial" charset="0"/>
              </a:rPr>
              <a:t>()</a:t>
            </a:r>
          </a:p>
          <a:p>
            <a:pPr defTabSz="914400" eaLnBrk="1" hangingPunct="1"/>
            <a:r>
              <a:rPr lang="en-US" sz="1800" b="1">
                <a:solidFill>
                  <a:srgbClr val="003367"/>
                </a:solidFill>
                <a:cs typeface="Arial" charset="0"/>
              </a:rPr>
              <a:t>waitValid</a:t>
            </a:r>
            <a:r>
              <a:rPr lang="en-US" sz="1800">
                <a:solidFill>
                  <a:srgbClr val="003367"/>
                </a:solidFill>
                <a:cs typeface="Arial" charset="0"/>
              </a:rPr>
              <a:t>(), </a:t>
            </a:r>
            <a:r>
              <a:rPr lang="en-US" sz="1800" b="1">
                <a:solidFill>
                  <a:srgbClr val="003367"/>
                </a:solidFill>
                <a:cs typeface="Arial" charset="0"/>
              </a:rPr>
              <a:t>waitClean</a:t>
            </a:r>
            <a:r>
              <a:rPr lang="en-US" sz="1800">
                <a:solidFill>
                  <a:srgbClr val="003367"/>
                </a:solidFill>
                <a:cs typeface="Arial" charset="0"/>
              </a:rPr>
              <a:t>()</a:t>
            </a:r>
            <a:endParaRPr lang="en-US" sz="1600">
              <a:solidFill>
                <a:srgbClr val="003367"/>
              </a:solidFill>
              <a:cs typeface="Arial" charset="0"/>
            </a:endParaRPr>
          </a:p>
        </p:txBody>
      </p:sp>
      <p:sp>
        <p:nvSpPr>
          <p:cNvPr id="12304" name="Text Box 57"/>
          <p:cNvSpPr txBox="1">
            <a:spLocks noChangeArrowheads="1"/>
          </p:cNvSpPr>
          <p:nvPr/>
        </p:nvSpPr>
        <p:spPr bwMode="auto">
          <a:xfrm>
            <a:off x="1905000" y="3124200"/>
            <a:ext cx="3638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a:solidFill>
                  <a:srgbClr val="003367"/>
                </a:solidFill>
                <a:cs typeface="Arial" charset="0"/>
              </a:rPr>
              <a:t>DBuffer dbuf = </a:t>
            </a:r>
            <a:r>
              <a:rPr lang="en-US" sz="1800" b="1">
                <a:solidFill>
                  <a:srgbClr val="003367"/>
                </a:solidFill>
                <a:cs typeface="Arial" charset="0"/>
              </a:rPr>
              <a:t>getBlock</a:t>
            </a:r>
            <a:r>
              <a:rPr lang="en-US" sz="1800">
                <a:solidFill>
                  <a:srgbClr val="003367"/>
                </a:solidFill>
                <a:cs typeface="Arial" charset="0"/>
              </a:rPr>
              <a:t>(blockID)</a:t>
            </a:r>
          </a:p>
          <a:p>
            <a:pPr defTabSz="914400" eaLnBrk="1" hangingPunct="1"/>
            <a:r>
              <a:rPr lang="en-US" sz="1800" b="1">
                <a:solidFill>
                  <a:srgbClr val="003367"/>
                </a:solidFill>
                <a:cs typeface="Arial" charset="0"/>
              </a:rPr>
              <a:t>releaseBlock</a:t>
            </a:r>
            <a:r>
              <a:rPr lang="en-US" sz="1800">
                <a:solidFill>
                  <a:srgbClr val="003367"/>
                </a:solidFill>
                <a:cs typeface="Arial" charset="0"/>
              </a:rPr>
              <a:t>(dbuf)</a:t>
            </a:r>
          </a:p>
        </p:txBody>
      </p:sp>
      <p:sp>
        <p:nvSpPr>
          <p:cNvPr id="24" name="Line 10"/>
          <p:cNvSpPr>
            <a:spLocks noChangeShapeType="1"/>
          </p:cNvSpPr>
          <p:nvPr/>
        </p:nvSpPr>
        <p:spPr bwMode="auto">
          <a:xfrm>
            <a:off x="1828800" y="1828800"/>
            <a:ext cx="0" cy="4572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12306" name="Text Box 57"/>
          <p:cNvSpPr txBox="1">
            <a:spLocks noChangeArrowheads="1"/>
          </p:cNvSpPr>
          <p:nvPr/>
        </p:nvSpPr>
        <p:spPr bwMode="auto">
          <a:xfrm>
            <a:off x="2058988" y="1524000"/>
            <a:ext cx="3789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create</a:t>
            </a:r>
            <a:r>
              <a:rPr lang="en-US" sz="1800">
                <a:solidFill>
                  <a:srgbClr val="003367"/>
                </a:solidFill>
                <a:cs typeface="Arial" charset="0"/>
              </a:rPr>
              <a:t>, </a:t>
            </a:r>
            <a:r>
              <a:rPr lang="en-US" sz="1800" b="1">
                <a:solidFill>
                  <a:srgbClr val="003367"/>
                </a:solidFill>
                <a:cs typeface="Arial" charset="0"/>
              </a:rPr>
              <a:t>destroy</a:t>
            </a:r>
            <a:r>
              <a:rPr lang="en-US" sz="1800">
                <a:solidFill>
                  <a:srgbClr val="003367"/>
                </a:solidFill>
                <a:cs typeface="Arial" charset="0"/>
              </a:rPr>
              <a:t>, </a:t>
            </a:r>
            <a:r>
              <a:rPr lang="en-US" sz="1800" b="1">
                <a:solidFill>
                  <a:srgbClr val="003367"/>
                </a:solidFill>
                <a:cs typeface="Arial" charset="0"/>
              </a:rPr>
              <a:t>read</a:t>
            </a:r>
            <a:r>
              <a:rPr lang="en-US" sz="1800">
                <a:solidFill>
                  <a:srgbClr val="003367"/>
                </a:solidFill>
                <a:cs typeface="Arial" charset="0"/>
              </a:rPr>
              <a:t>, </a:t>
            </a:r>
            <a:r>
              <a:rPr lang="en-US" sz="1800" b="1">
                <a:solidFill>
                  <a:srgbClr val="003367"/>
                </a:solidFill>
                <a:cs typeface="Arial" charset="0"/>
              </a:rPr>
              <a:t>write</a:t>
            </a:r>
            <a:r>
              <a:rPr lang="en-US" sz="1800">
                <a:solidFill>
                  <a:srgbClr val="003367"/>
                </a:solidFill>
                <a:cs typeface="Arial" charset="0"/>
              </a:rPr>
              <a:t> a dfile</a:t>
            </a:r>
          </a:p>
        </p:txBody>
      </p:sp>
      <p:sp>
        <p:nvSpPr>
          <p:cNvPr id="12307" name="Text Box 57"/>
          <p:cNvSpPr txBox="1">
            <a:spLocks noChangeArrowheads="1"/>
          </p:cNvSpPr>
          <p:nvPr/>
        </p:nvSpPr>
        <p:spPr bwMode="auto">
          <a:xfrm>
            <a:off x="2057400" y="1792288"/>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list</a:t>
            </a:r>
            <a:r>
              <a:rPr lang="en-US" sz="1800">
                <a:solidFill>
                  <a:srgbClr val="003367"/>
                </a:solidFill>
                <a:cs typeface="Arial" charset="0"/>
              </a:rPr>
              <a:t> dfiles</a:t>
            </a:r>
          </a:p>
        </p:txBody>
      </p:sp>
      <p:sp>
        <p:nvSpPr>
          <p:cNvPr id="12308" name="Title 1"/>
          <p:cNvSpPr>
            <a:spLocks noGrp="1"/>
          </p:cNvSpPr>
          <p:nvPr>
            <p:ph type="title"/>
          </p:nvPr>
        </p:nvSpPr>
        <p:spPr/>
        <p:txBody>
          <a:bodyPr/>
          <a:lstStyle/>
          <a:p>
            <a:r>
              <a:rPr lang="en-US">
                <a:latin typeface="Arial" charset="0"/>
                <a:ea typeface="ＭＳ Ｐゴシック" charset="0"/>
              </a:rPr>
              <a:t>DeFiler interfaces: overview</a:t>
            </a:r>
          </a:p>
        </p:txBody>
      </p:sp>
    </p:spTree>
    <p:extLst>
      <p:ext uri="{BB962C8B-B14F-4D97-AF65-F5344CB8AC3E}">
        <p14:creationId xmlns:p14="http://schemas.microsoft.com/office/powerpoint/2010/main" val="90927030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Arial" charset="0"/>
                <a:ea typeface="ＭＳ Ｐゴシック" charset="0"/>
              </a:rPr>
              <a:t>DBufferCache internals</a:t>
            </a:r>
          </a:p>
        </p:txBody>
      </p:sp>
      <p:sp>
        <p:nvSpPr>
          <p:cNvPr id="3" name="Rectangle 5"/>
          <p:cNvSpPr>
            <a:spLocks noChangeArrowheads="1"/>
          </p:cNvSpPr>
          <p:nvPr/>
        </p:nvSpPr>
        <p:spPr bwMode="auto">
          <a:xfrm>
            <a:off x="1295400" y="4041775"/>
            <a:ext cx="2819400" cy="750888"/>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4" name="Line 10"/>
          <p:cNvSpPr>
            <a:spLocks noChangeShapeType="1"/>
          </p:cNvSpPr>
          <p:nvPr/>
        </p:nvSpPr>
        <p:spPr bwMode="auto">
          <a:xfrm>
            <a:off x="1828800" y="3048000"/>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5" name="Rectangle 5"/>
          <p:cNvSpPr>
            <a:spLocks noChangeArrowheads="1"/>
          </p:cNvSpPr>
          <p:nvPr/>
        </p:nvSpPr>
        <p:spPr bwMode="auto">
          <a:xfrm>
            <a:off x="4953000" y="4038600"/>
            <a:ext cx="2819400" cy="749300"/>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23557" name="Text Box 57"/>
          <p:cNvSpPr txBox="1">
            <a:spLocks noChangeArrowheads="1"/>
          </p:cNvSpPr>
          <p:nvPr/>
        </p:nvSpPr>
        <p:spPr bwMode="auto">
          <a:xfrm>
            <a:off x="1497013" y="4186238"/>
            <a:ext cx="2236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DBufferCache</a:t>
            </a:r>
            <a:endParaRPr lang="en-US" sz="2000">
              <a:solidFill>
                <a:srgbClr val="003367"/>
              </a:solidFill>
              <a:cs typeface="Arial" charset="0"/>
            </a:endParaRPr>
          </a:p>
        </p:txBody>
      </p:sp>
      <p:sp>
        <p:nvSpPr>
          <p:cNvPr id="23558" name="Text Box 57"/>
          <p:cNvSpPr txBox="1">
            <a:spLocks noChangeArrowheads="1"/>
          </p:cNvSpPr>
          <p:nvPr/>
        </p:nvSpPr>
        <p:spPr bwMode="auto">
          <a:xfrm>
            <a:off x="5087938" y="4191000"/>
            <a:ext cx="1312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DBuffer</a:t>
            </a:r>
            <a:endParaRPr lang="en-US" sz="2000">
              <a:solidFill>
                <a:srgbClr val="003367"/>
              </a:solidFill>
              <a:cs typeface="Arial" charset="0"/>
            </a:endParaRPr>
          </a:p>
        </p:txBody>
      </p:sp>
      <p:grpSp>
        <p:nvGrpSpPr>
          <p:cNvPr id="23559" name="Group 44"/>
          <p:cNvGrpSpPr>
            <a:grpSpLocks/>
          </p:cNvGrpSpPr>
          <p:nvPr/>
        </p:nvGrpSpPr>
        <p:grpSpPr bwMode="auto">
          <a:xfrm>
            <a:off x="4038600" y="5029200"/>
            <a:ext cx="685800" cy="1143000"/>
            <a:chOff x="4800600" y="5181600"/>
            <a:chExt cx="685800" cy="762000"/>
          </a:xfrm>
        </p:grpSpPr>
        <p:cxnSp>
          <p:nvCxnSpPr>
            <p:cNvPr id="14" name="Straight Connector 13"/>
            <p:cNvCxnSpPr/>
            <p:nvPr/>
          </p:nvCxnSpPr>
          <p:spPr bwMode="auto">
            <a:xfrm>
              <a:off x="4800600" y="5249333"/>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5" name="Straight Connector 14"/>
            <p:cNvCxnSpPr/>
            <p:nvPr/>
          </p:nvCxnSpPr>
          <p:spPr bwMode="auto">
            <a:xfrm>
              <a:off x="4800600" y="5181600"/>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6" name="Straight Connector 15"/>
            <p:cNvCxnSpPr/>
            <p:nvPr/>
          </p:nvCxnSpPr>
          <p:spPr bwMode="auto">
            <a:xfrm>
              <a:off x="4800600" y="5383742"/>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7" name="Straight Connector 16"/>
            <p:cNvCxnSpPr/>
            <p:nvPr/>
          </p:nvCxnSpPr>
          <p:spPr bwMode="auto">
            <a:xfrm>
              <a:off x="4800600" y="5588000"/>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8" name="Straight Connector 17"/>
            <p:cNvCxnSpPr/>
            <p:nvPr/>
          </p:nvCxnSpPr>
          <p:spPr bwMode="auto">
            <a:xfrm>
              <a:off x="4800600" y="5791200"/>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3" name="Straight Connector 22"/>
            <p:cNvCxnSpPr/>
            <p:nvPr/>
          </p:nvCxnSpPr>
          <p:spPr bwMode="auto">
            <a:xfrm>
              <a:off x="4800600" y="5317067"/>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4" name="Straight Connector 23"/>
            <p:cNvCxnSpPr/>
            <p:nvPr/>
          </p:nvCxnSpPr>
          <p:spPr bwMode="auto">
            <a:xfrm>
              <a:off x="4800600" y="5452533"/>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5" name="Straight Connector 24"/>
            <p:cNvCxnSpPr/>
            <p:nvPr/>
          </p:nvCxnSpPr>
          <p:spPr bwMode="auto">
            <a:xfrm>
              <a:off x="4800600" y="5655733"/>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6" name="Straight Connector 25"/>
            <p:cNvCxnSpPr/>
            <p:nvPr/>
          </p:nvCxnSpPr>
          <p:spPr bwMode="auto">
            <a:xfrm>
              <a:off x="4800600" y="5858933"/>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1" name="Straight Connector 30"/>
            <p:cNvCxnSpPr/>
            <p:nvPr/>
          </p:nvCxnSpPr>
          <p:spPr bwMode="auto">
            <a:xfrm>
              <a:off x="4800600" y="5520267"/>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2" name="Straight Connector 31"/>
            <p:cNvCxnSpPr/>
            <p:nvPr/>
          </p:nvCxnSpPr>
          <p:spPr bwMode="auto">
            <a:xfrm>
              <a:off x="4800600" y="5722409"/>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3" name="Straight Connector 32"/>
            <p:cNvCxnSpPr/>
            <p:nvPr/>
          </p:nvCxnSpPr>
          <p:spPr bwMode="auto">
            <a:xfrm>
              <a:off x="4800600" y="5943600"/>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7" name="Straight Connector 36"/>
            <p:cNvCxnSpPr/>
            <p:nvPr/>
          </p:nvCxnSpPr>
          <p:spPr bwMode="auto">
            <a:xfrm flipV="1">
              <a:off x="4800600" y="5181600"/>
              <a:ext cx="0" cy="7620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8" name="Straight Connector 37"/>
            <p:cNvCxnSpPr/>
            <p:nvPr/>
          </p:nvCxnSpPr>
          <p:spPr bwMode="auto">
            <a:xfrm flipV="1">
              <a:off x="5486400" y="5181600"/>
              <a:ext cx="0" cy="7620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grpSp>
      <p:sp>
        <p:nvSpPr>
          <p:cNvPr id="23560" name="Text Box 57"/>
          <p:cNvSpPr txBox="1">
            <a:spLocks noChangeArrowheads="1"/>
          </p:cNvSpPr>
          <p:nvPr/>
        </p:nvSpPr>
        <p:spPr bwMode="auto">
          <a:xfrm>
            <a:off x="1219200" y="51054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3367"/>
                </a:solidFill>
                <a:cs typeface="Arial" charset="0"/>
              </a:rPr>
              <a:t>I/O cache buffers</a:t>
            </a:r>
          </a:p>
          <a:p>
            <a:pPr defTabSz="914400" eaLnBrk="1" hangingPunct="1"/>
            <a:r>
              <a:rPr lang="en-US" sz="2000">
                <a:solidFill>
                  <a:srgbClr val="003367"/>
                </a:solidFill>
                <a:cs typeface="Arial" charset="0"/>
              </a:rPr>
              <a:t>Each is byte[blocksize]</a:t>
            </a:r>
          </a:p>
        </p:txBody>
      </p:sp>
      <p:sp>
        <p:nvSpPr>
          <p:cNvPr id="23561" name="Oval 15"/>
          <p:cNvSpPr>
            <a:spLocks noChangeArrowheads="1"/>
          </p:cNvSpPr>
          <p:nvPr/>
        </p:nvSpPr>
        <p:spPr bwMode="auto">
          <a:xfrm>
            <a:off x="4953000" y="5005388"/>
            <a:ext cx="298450" cy="298450"/>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a:p>
        </p:txBody>
      </p:sp>
      <p:sp>
        <p:nvSpPr>
          <p:cNvPr id="23562" name="Oval 20"/>
          <p:cNvSpPr>
            <a:spLocks noChangeArrowheads="1"/>
          </p:cNvSpPr>
          <p:nvPr/>
        </p:nvSpPr>
        <p:spPr bwMode="auto">
          <a:xfrm>
            <a:off x="4953000" y="5295900"/>
            <a:ext cx="298450" cy="298450"/>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a:p>
        </p:txBody>
      </p:sp>
      <p:sp>
        <p:nvSpPr>
          <p:cNvPr id="23563" name="Oval 25"/>
          <p:cNvSpPr>
            <a:spLocks noChangeArrowheads="1"/>
          </p:cNvSpPr>
          <p:nvPr/>
        </p:nvSpPr>
        <p:spPr bwMode="auto">
          <a:xfrm>
            <a:off x="4953000" y="5584825"/>
            <a:ext cx="298450" cy="298450"/>
          </a:xfrm>
          <a:prstGeom prst="ellipse">
            <a:avLst/>
          </a:prstGeom>
          <a:noFill/>
          <a:ln w="15875">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3564" name="Oval 40"/>
          <p:cNvSpPr>
            <a:spLocks noChangeArrowheads="1"/>
          </p:cNvSpPr>
          <p:nvPr/>
        </p:nvSpPr>
        <p:spPr bwMode="auto">
          <a:xfrm>
            <a:off x="4953000" y="5873750"/>
            <a:ext cx="298450" cy="298450"/>
          </a:xfrm>
          <a:prstGeom prst="ellipse">
            <a:avLst/>
          </a:prstGeom>
          <a:noFill/>
          <a:ln w="158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3565" name="Text Box 57"/>
          <p:cNvSpPr txBox="1">
            <a:spLocks noChangeArrowheads="1"/>
          </p:cNvSpPr>
          <p:nvPr/>
        </p:nvSpPr>
        <p:spPr bwMode="auto">
          <a:xfrm>
            <a:off x="5562600" y="51054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a:solidFill>
                  <a:srgbClr val="003367"/>
                </a:solidFill>
                <a:cs typeface="Arial" charset="0"/>
              </a:rPr>
              <a:t>Buffer headers</a:t>
            </a:r>
          </a:p>
          <a:p>
            <a:pPr defTabSz="914400" eaLnBrk="1" hangingPunct="1"/>
            <a:r>
              <a:rPr lang="en-US" sz="2000">
                <a:solidFill>
                  <a:srgbClr val="003367"/>
                </a:solidFill>
                <a:cs typeface="Arial" charset="0"/>
              </a:rPr>
              <a:t>DBuffer dbuf</a:t>
            </a:r>
          </a:p>
        </p:txBody>
      </p:sp>
      <p:sp>
        <p:nvSpPr>
          <p:cNvPr id="23566" name="AutoShape 50"/>
          <p:cNvSpPr>
            <a:spLocks noChangeArrowheads="1"/>
          </p:cNvSpPr>
          <p:nvPr/>
        </p:nvSpPr>
        <p:spPr bwMode="auto">
          <a:xfrm flipV="1">
            <a:off x="1090613" y="1970088"/>
            <a:ext cx="814387" cy="9556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15875">
            <a:solidFill>
              <a:srgbClr val="003366"/>
            </a:solidFill>
            <a:miter lim="800000"/>
            <a:headEnd type="none" w="sm" len="sm"/>
            <a:tailEnd type="none" w="sm" len="sm"/>
          </a:ln>
        </p:spPr>
        <p:txBody>
          <a:bodyPr anchor="ctr">
            <a:spAutoFit/>
          </a:bodyPr>
          <a:lstStyle/>
          <a:p>
            <a:endParaRPr lang="en-US"/>
          </a:p>
        </p:txBody>
      </p:sp>
      <p:sp>
        <p:nvSpPr>
          <p:cNvPr id="23567" name="Text Box 52"/>
          <p:cNvSpPr txBox="1">
            <a:spLocks noChangeArrowheads="1"/>
          </p:cNvSpPr>
          <p:nvPr/>
        </p:nvSpPr>
        <p:spPr bwMode="auto">
          <a:xfrm>
            <a:off x="917575" y="16002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r>
              <a:rPr lang="en-US" sz="1800"/>
              <a:t>HASH(</a:t>
            </a:r>
            <a:r>
              <a:rPr lang="en-US" sz="1800">
                <a:solidFill>
                  <a:schemeClr val="hlink"/>
                </a:solidFill>
              </a:rPr>
              <a:t>blockID</a:t>
            </a:r>
            <a:r>
              <a:rPr lang="en-US" sz="1800" b="1">
                <a:solidFill>
                  <a:srgbClr val="37305A"/>
                </a:solidFill>
              </a:rPr>
              <a:t>)</a:t>
            </a:r>
          </a:p>
        </p:txBody>
      </p:sp>
      <p:sp>
        <p:nvSpPr>
          <p:cNvPr id="59" name="Line 10"/>
          <p:cNvSpPr>
            <a:spLocks noChangeShapeType="1"/>
          </p:cNvSpPr>
          <p:nvPr/>
        </p:nvSpPr>
        <p:spPr bwMode="auto">
          <a:xfrm rot="16200000" flipV="1">
            <a:off x="4533900" y="4076700"/>
            <a:ext cx="0" cy="8382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60" name="Line 10"/>
          <p:cNvSpPr>
            <a:spLocks noChangeShapeType="1"/>
          </p:cNvSpPr>
          <p:nvPr/>
        </p:nvSpPr>
        <p:spPr bwMode="auto">
          <a:xfrm rot="16200000">
            <a:off x="4533900" y="3848100"/>
            <a:ext cx="0" cy="8382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23570" name="Rectangle 35"/>
          <p:cNvSpPr>
            <a:spLocks noChangeArrowheads="1"/>
          </p:cNvSpPr>
          <p:nvPr/>
        </p:nvSpPr>
        <p:spPr bwMode="auto">
          <a:xfrm>
            <a:off x="3048000" y="1600200"/>
            <a:ext cx="5562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3367"/>
                </a:solidFill>
                <a:cs typeface="Arial" charset="0"/>
              </a:rPr>
              <a:t>If the requested block is not resident, then </a:t>
            </a:r>
            <a:r>
              <a:rPr lang="en-US" sz="1800" b="1">
                <a:solidFill>
                  <a:srgbClr val="003367"/>
                </a:solidFill>
                <a:cs typeface="Arial" charset="0"/>
              </a:rPr>
              <a:t>getBlock</a:t>
            </a:r>
            <a:r>
              <a:rPr lang="en-US" sz="1800">
                <a:solidFill>
                  <a:srgbClr val="003367"/>
                </a:solidFill>
                <a:cs typeface="Arial" charset="0"/>
              </a:rPr>
              <a:t> allocates a dbuf for the block and places the correct block contents in its buffer (cache miss).  If there are no free dbufs in the cache, then we must </a:t>
            </a:r>
            <a:r>
              <a:rPr lang="en-US" sz="1800" b="1">
                <a:solidFill>
                  <a:srgbClr val="003367"/>
                </a:solidFill>
                <a:cs typeface="Arial" charset="0"/>
              </a:rPr>
              <a:t>evict</a:t>
            </a:r>
            <a:r>
              <a:rPr lang="en-US" sz="1800">
                <a:solidFill>
                  <a:srgbClr val="003367"/>
                </a:solidFill>
                <a:cs typeface="Arial" charset="0"/>
              </a:rPr>
              <a:t> some other block from the cache and reuse its dbuf.  </a:t>
            </a:r>
            <a:endParaRPr lang="en-US" sz="1800"/>
          </a:p>
        </p:txBody>
      </p:sp>
      <p:sp>
        <p:nvSpPr>
          <p:cNvPr id="23571" name="Text Box 57"/>
          <p:cNvSpPr txBox="1">
            <a:spLocks noChangeArrowheads="1"/>
          </p:cNvSpPr>
          <p:nvPr/>
        </p:nvSpPr>
        <p:spPr bwMode="auto">
          <a:xfrm>
            <a:off x="2228850" y="3287713"/>
            <a:ext cx="3638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a:solidFill>
                  <a:srgbClr val="003367"/>
                </a:solidFill>
                <a:cs typeface="Arial" charset="0"/>
              </a:rPr>
              <a:t>DBuffer dbuf = </a:t>
            </a:r>
            <a:r>
              <a:rPr lang="en-US" sz="1800" b="1">
                <a:solidFill>
                  <a:srgbClr val="003367"/>
                </a:solidFill>
                <a:cs typeface="Arial" charset="0"/>
              </a:rPr>
              <a:t>getBlock</a:t>
            </a:r>
            <a:r>
              <a:rPr lang="en-US" sz="1800">
                <a:solidFill>
                  <a:srgbClr val="003367"/>
                </a:solidFill>
                <a:cs typeface="Arial" charset="0"/>
              </a:rPr>
              <a:t>(blockID)</a:t>
            </a:r>
          </a:p>
        </p:txBody>
      </p:sp>
      <p:sp>
        <p:nvSpPr>
          <p:cNvPr id="40" name="Line 10"/>
          <p:cNvSpPr>
            <a:spLocks noChangeShapeType="1"/>
          </p:cNvSpPr>
          <p:nvPr/>
        </p:nvSpPr>
        <p:spPr bwMode="auto">
          <a:xfrm flipV="1">
            <a:off x="6324600" y="3048000"/>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Tree>
    <p:extLst>
      <p:ext uri="{BB962C8B-B14F-4D97-AF65-F5344CB8AC3E}">
        <p14:creationId xmlns:p14="http://schemas.microsoft.com/office/powerpoint/2010/main" val="381270552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0"/>
          <p:cNvSpPr>
            <a:spLocks noChangeShapeType="1"/>
          </p:cNvSpPr>
          <p:nvPr/>
        </p:nvSpPr>
        <p:spPr bwMode="auto">
          <a:xfrm>
            <a:off x="1828800" y="5248275"/>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5" name="Line 10"/>
          <p:cNvSpPr>
            <a:spLocks noChangeShapeType="1"/>
          </p:cNvSpPr>
          <p:nvPr/>
        </p:nvSpPr>
        <p:spPr bwMode="auto">
          <a:xfrm>
            <a:off x="5638800" y="5248275"/>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9459" name="Text Box 57"/>
          <p:cNvSpPr txBox="1">
            <a:spLocks noChangeArrowheads="1"/>
          </p:cNvSpPr>
          <p:nvPr/>
        </p:nvSpPr>
        <p:spPr bwMode="auto">
          <a:xfrm>
            <a:off x="5715000" y="5248275"/>
            <a:ext cx="2814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read</a:t>
            </a:r>
            <a:r>
              <a:rPr lang="en-US" sz="1800" smtClean="0">
                <a:solidFill>
                  <a:srgbClr val="003367"/>
                </a:solidFill>
                <a:cs typeface="Arial" charset="0"/>
              </a:rPr>
              <a:t>(), </a:t>
            </a:r>
            <a:r>
              <a:rPr lang="en-US" sz="1800" b="1" smtClean="0">
                <a:solidFill>
                  <a:srgbClr val="003367"/>
                </a:solidFill>
                <a:cs typeface="Arial" charset="0"/>
              </a:rPr>
              <a:t>write</a:t>
            </a:r>
            <a:r>
              <a:rPr lang="en-US" sz="1800" smtClean="0">
                <a:solidFill>
                  <a:srgbClr val="003367"/>
                </a:solidFill>
                <a:cs typeface="Arial" charset="0"/>
              </a:rPr>
              <a:t>()</a:t>
            </a:r>
          </a:p>
          <a:p>
            <a:pPr defTabSz="914400" eaLnBrk="1" hangingPunct="1"/>
            <a:r>
              <a:rPr lang="en-US" sz="1800" b="1" smtClean="0">
                <a:solidFill>
                  <a:srgbClr val="003367"/>
                </a:solidFill>
                <a:cs typeface="Arial" charset="0"/>
              </a:rPr>
              <a:t>startFetch</a:t>
            </a:r>
            <a:r>
              <a:rPr lang="en-US" sz="1800" smtClean="0">
                <a:solidFill>
                  <a:srgbClr val="003367"/>
                </a:solidFill>
                <a:cs typeface="Arial" charset="0"/>
              </a:rPr>
              <a:t>(), </a:t>
            </a:r>
            <a:r>
              <a:rPr lang="en-US" sz="1800" b="1" smtClean="0">
                <a:solidFill>
                  <a:srgbClr val="003367"/>
                </a:solidFill>
                <a:cs typeface="Arial" charset="0"/>
              </a:rPr>
              <a:t>startPush</a:t>
            </a:r>
            <a:r>
              <a:rPr lang="en-US" sz="1800" smtClean="0">
                <a:solidFill>
                  <a:srgbClr val="003367"/>
                </a:solidFill>
                <a:cs typeface="Arial" charset="0"/>
              </a:rPr>
              <a:t>()</a:t>
            </a:r>
          </a:p>
          <a:p>
            <a:pPr defTabSz="914400" eaLnBrk="1" hangingPunct="1"/>
            <a:r>
              <a:rPr lang="en-US" sz="1800" b="1" smtClean="0">
                <a:solidFill>
                  <a:srgbClr val="003367"/>
                </a:solidFill>
                <a:cs typeface="Arial" charset="0"/>
              </a:rPr>
              <a:t>waitValid</a:t>
            </a:r>
            <a:r>
              <a:rPr lang="en-US" sz="1800" smtClean="0">
                <a:solidFill>
                  <a:srgbClr val="003367"/>
                </a:solidFill>
                <a:cs typeface="Arial" charset="0"/>
              </a:rPr>
              <a:t>(), </a:t>
            </a:r>
            <a:r>
              <a:rPr lang="en-US" sz="1800" b="1" smtClean="0">
                <a:solidFill>
                  <a:srgbClr val="003367"/>
                </a:solidFill>
                <a:cs typeface="Arial" charset="0"/>
              </a:rPr>
              <a:t>waitClean</a:t>
            </a:r>
            <a:r>
              <a:rPr lang="en-US" sz="1800" smtClean="0">
                <a:solidFill>
                  <a:srgbClr val="003367"/>
                </a:solidFill>
                <a:cs typeface="Arial" charset="0"/>
              </a:rPr>
              <a:t>()</a:t>
            </a:r>
            <a:endParaRPr lang="en-US" sz="1600" smtClean="0">
              <a:solidFill>
                <a:srgbClr val="003367"/>
              </a:solidFill>
              <a:cs typeface="Arial" charset="0"/>
            </a:endParaRPr>
          </a:p>
        </p:txBody>
      </p:sp>
      <p:sp>
        <p:nvSpPr>
          <p:cNvPr id="19460" name="Text Box 57"/>
          <p:cNvSpPr txBox="1">
            <a:spLocks noChangeArrowheads="1"/>
          </p:cNvSpPr>
          <p:nvPr/>
        </p:nvSpPr>
        <p:spPr bwMode="auto">
          <a:xfrm>
            <a:off x="1905000" y="5324475"/>
            <a:ext cx="3638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smtClean="0">
                <a:solidFill>
                  <a:srgbClr val="003367"/>
                </a:solidFill>
                <a:cs typeface="Arial" charset="0"/>
              </a:rPr>
              <a:t>DBuffer dbuf = </a:t>
            </a:r>
            <a:r>
              <a:rPr lang="en-US" sz="1800" b="1" smtClean="0">
                <a:solidFill>
                  <a:srgbClr val="003367"/>
                </a:solidFill>
                <a:cs typeface="Arial" charset="0"/>
              </a:rPr>
              <a:t>getBlock</a:t>
            </a:r>
            <a:r>
              <a:rPr lang="en-US" sz="1800" smtClean="0">
                <a:solidFill>
                  <a:srgbClr val="003367"/>
                </a:solidFill>
                <a:cs typeface="Arial" charset="0"/>
              </a:rPr>
              <a:t>(blockID)</a:t>
            </a:r>
          </a:p>
          <a:p>
            <a:pPr defTabSz="914400" eaLnBrk="1" hangingPunct="1"/>
            <a:r>
              <a:rPr lang="en-US" sz="1800" b="1" smtClean="0">
                <a:solidFill>
                  <a:srgbClr val="003367"/>
                </a:solidFill>
                <a:cs typeface="Arial" charset="0"/>
              </a:rPr>
              <a:t>releaseBlock</a:t>
            </a:r>
            <a:r>
              <a:rPr lang="en-US" sz="1800" smtClean="0">
                <a:solidFill>
                  <a:srgbClr val="003367"/>
                </a:solidFill>
                <a:cs typeface="Arial" charset="0"/>
              </a:rPr>
              <a:t>(dbuf)</a:t>
            </a:r>
          </a:p>
          <a:p>
            <a:pPr defTabSz="914400" eaLnBrk="1" hangingPunct="1"/>
            <a:r>
              <a:rPr lang="en-US" sz="1800" b="1" smtClean="0">
                <a:solidFill>
                  <a:srgbClr val="003367"/>
                </a:solidFill>
                <a:cs typeface="Arial" charset="0"/>
              </a:rPr>
              <a:t>sync</a:t>
            </a:r>
            <a:r>
              <a:rPr lang="en-US" sz="1800" smtClean="0">
                <a:solidFill>
                  <a:srgbClr val="003367"/>
                </a:solidFill>
                <a:cs typeface="Arial" charset="0"/>
              </a:rPr>
              <a:t>()</a:t>
            </a:r>
          </a:p>
        </p:txBody>
      </p:sp>
      <p:sp>
        <p:nvSpPr>
          <p:cNvPr id="24" name="Line 10"/>
          <p:cNvSpPr>
            <a:spLocks noChangeShapeType="1"/>
          </p:cNvSpPr>
          <p:nvPr/>
        </p:nvSpPr>
        <p:spPr bwMode="auto">
          <a:xfrm>
            <a:off x="1828800" y="1447800"/>
            <a:ext cx="0" cy="10668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9462" name="Text Box 57"/>
          <p:cNvSpPr txBox="1">
            <a:spLocks noChangeArrowheads="1"/>
          </p:cNvSpPr>
          <p:nvPr/>
        </p:nvSpPr>
        <p:spPr bwMode="auto">
          <a:xfrm>
            <a:off x="2058988" y="1371600"/>
            <a:ext cx="3789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create</a:t>
            </a:r>
            <a:r>
              <a:rPr lang="en-US" sz="1800" smtClean="0">
                <a:solidFill>
                  <a:srgbClr val="003367"/>
                </a:solidFill>
                <a:cs typeface="Arial" charset="0"/>
              </a:rPr>
              <a:t>, </a:t>
            </a:r>
            <a:r>
              <a:rPr lang="en-US" sz="1800" b="1" smtClean="0">
                <a:solidFill>
                  <a:srgbClr val="003367"/>
                </a:solidFill>
                <a:cs typeface="Arial" charset="0"/>
              </a:rPr>
              <a:t>destroy</a:t>
            </a:r>
            <a:r>
              <a:rPr lang="en-US" sz="1800" smtClean="0">
                <a:solidFill>
                  <a:srgbClr val="003367"/>
                </a:solidFill>
                <a:cs typeface="Arial" charset="0"/>
              </a:rPr>
              <a:t>, </a:t>
            </a:r>
            <a:r>
              <a:rPr lang="en-US" sz="1800" b="1" smtClean="0">
                <a:solidFill>
                  <a:srgbClr val="003367"/>
                </a:solidFill>
                <a:cs typeface="Arial" charset="0"/>
              </a:rPr>
              <a:t>read</a:t>
            </a:r>
            <a:r>
              <a:rPr lang="en-US" sz="1800" smtClean="0">
                <a:solidFill>
                  <a:srgbClr val="003367"/>
                </a:solidFill>
                <a:cs typeface="Arial" charset="0"/>
              </a:rPr>
              <a:t>, </a:t>
            </a:r>
            <a:r>
              <a:rPr lang="en-US" sz="1800" b="1" smtClean="0">
                <a:solidFill>
                  <a:srgbClr val="003367"/>
                </a:solidFill>
                <a:cs typeface="Arial" charset="0"/>
              </a:rPr>
              <a:t>write</a:t>
            </a:r>
            <a:r>
              <a:rPr lang="en-US" sz="1800" smtClean="0">
                <a:solidFill>
                  <a:srgbClr val="003367"/>
                </a:solidFill>
                <a:cs typeface="Arial" charset="0"/>
              </a:rPr>
              <a:t> a dfile</a:t>
            </a:r>
          </a:p>
        </p:txBody>
      </p:sp>
      <p:sp>
        <p:nvSpPr>
          <p:cNvPr id="19463" name="Text Box 57"/>
          <p:cNvSpPr txBox="1">
            <a:spLocks noChangeArrowheads="1"/>
          </p:cNvSpPr>
          <p:nvPr/>
        </p:nvSpPr>
        <p:spPr bwMode="auto">
          <a:xfrm>
            <a:off x="2057400" y="1639888"/>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list</a:t>
            </a:r>
            <a:r>
              <a:rPr lang="en-US" sz="1800" smtClean="0">
                <a:solidFill>
                  <a:srgbClr val="003367"/>
                </a:solidFill>
                <a:cs typeface="Arial" charset="0"/>
              </a:rPr>
              <a:t> dfiles</a:t>
            </a:r>
          </a:p>
        </p:txBody>
      </p:sp>
      <p:sp>
        <p:nvSpPr>
          <p:cNvPr id="19464" name="Title 1"/>
          <p:cNvSpPr>
            <a:spLocks noGrp="1"/>
          </p:cNvSpPr>
          <p:nvPr>
            <p:ph type="title"/>
          </p:nvPr>
        </p:nvSpPr>
        <p:spPr/>
        <p:txBody>
          <a:bodyPr/>
          <a:lstStyle/>
          <a:p>
            <a:r>
              <a:rPr lang="en-US">
                <a:latin typeface="Arial" charset="0"/>
                <a:ea typeface="ＭＳ Ｐゴシック" charset="0"/>
              </a:rPr>
              <a:t>Managing files</a:t>
            </a:r>
          </a:p>
        </p:txBody>
      </p:sp>
      <p:sp>
        <p:nvSpPr>
          <p:cNvPr id="22" name="Rectangle 5"/>
          <p:cNvSpPr>
            <a:spLocks noChangeArrowheads="1"/>
          </p:cNvSpPr>
          <p:nvPr/>
        </p:nvSpPr>
        <p:spPr bwMode="auto">
          <a:xfrm>
            <a:off x="1295400" y="6249988"/>
            <a:ext cx="2819400" cy="450850"/>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23" name="Rectangle 5"/>
          <p:cNvSpPr>
            <a:spLocks noChangeArrowheads="1"/>
          </p:cNvSpPr>
          <p:nvPr/>
        </p:nvSpPr>
        <p:spPr bwMode="auto">
          <a:xfrm>
            <a:off x="4267200" y="6246813"/>
            <a:ext cx="2819400" cy="449262"/>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19467" name="Text Box 57"/>
          <p:cNvSpPr txBox="1">
            <a:spLocks noChangeArrowheads="1"/>
          </p:cNvSpPr>
          <p:nvPr/>
        </p:nvSpPr>
        <p:spPr bwMode="auto">
          <a:xfrm>
            <a:off x="1497013" y="6238875"/>
            <a:ext cx="223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3367"/>
                </a:solidFill>
                <a:cs typeface="Arial" charset="0"/>
              </a:rPr>
              <a:t>DBufferCache</a:t>
            </a:r>
            <a:endParaRPr lang="en-US" sz="2000" smtClean="0">
              <a:solidFill>
                <a:srgbClr val="003367"/>
              </a:solidFill>
              <a:cs typeface="Arial" charset="0"/>
            </a:endParaRPr>
          </a:p>
        </p:txBody>
      </p:sp>
      <p:sp>
        <p:nvSpPr>
          <p:cNvPr id="19468" name="Text Box 57"/>
          <p:cNvSpPr txBox="1">
            <a:spLocks noChangeArrowheads="1"/>
          </p:cNvSpPr>
          <p:nvPr/>
        </p:nvSpPr>
        <p:spPr bwMode="auto">
          <a:xfrm>
            <a:off x="4402138" y="6243638"/>
            <a:ext cx="1312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3367"/>
                </a:solidFill>
                <a:cs typeface="Arial" charset="0"/>
              </a:rPr>
              <a:t>DBuffer</a:t>
            </a:r>
            <a:endParaRPr lang="en-US" sz="2000" smtClean="0">
              <a:solidFill>
                <a:srgbClr val="003367"/>
              </a:solidFill>
              <a:cs typeface="Arial" charset="0"/>
            </a:endParaRPr>
          </a:p>
        </p:txBody>
      </p:sp>
      <p:cxnSp>
        <p:nvCxnSpPr>
          <p:cNvPr id="27" name="Straight Connector 26"/>
          <p:cNvCxnSpPr>
            <a:cxnSpLocks noChangeShapeType="1"/>
          </p:cNvCxnSpPr>
          <p:nvPr/>
        </p:nvCxnSpPr>
        <p:spPr bwMode="auto">
          <a:xfrm>
            <a:off x="533400" y="19812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a:off x="533400" y="53340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grpSp>
        <p:nvGrpSpPr>
          <p:cNvPr id="19471" name="Group 3"/>
          <p:cNvGrpSpPr>
            <a:grpSpLocks/>
          </p:cNvGrpSpPr>
          <p:nvPr/>
        </p:nvGrpSpPr>
        <p:grpSpPr bwMode="auto">
          <a:xfrm>
            <a:off x="1371600" y="3009900"/>
            <a:ext cx="1212850" cy="1333500"/>
            <a:chOff x="384" y="3216"/>
            <a:chExt cx="480" cy="528"/>
          </a:xfrm>
        </p:grpSpPr>
        <p:grpSp>
          <p:nvGrpSpPr>
            <p:cNvPr id="19474" name="Group 4"/>
            <p:cNvGrpSpPr>
              <a:grpSpLocks/>
            </p:cNvGrpSpPr>
            <p:nvPr/>
          </p:nvGrpSpPr>
          <p:grpSpPr bwMode="auto">
            <a:xfrm>
              <a:off x="384" y="3286"/>
              <a:ext cx="144" cy="384"/>
              <a:chOff x="1296" y="1680"/>
              <a:chExt cx="144" cy="384"/>
            </a:xfrm>
          </p:grpSpPr>
          <p:sp>
            <p:nvSpPr>
              <p:cNvPr id="19484"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smtClean="0">
                  <a:solidFill>
                    <a:srgbClr val="37305A"/>
                  </a:solidFill>
                </a:endParaRPr>
              </a:p>
            </p:txBody>
          </p:sp>
          <p:sp>
            <p:nvSpPr>
              <p:cNvPr id="19485"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19486"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grpSp>
        <p:sp>
          <p:nvSpPr>
            <p:cNvPr id="19475" name="Oval 8"/>
            <p:cNvSpPr>
              <a:spLocks noChangeArrowheads="1"/>
            </p:cNvSpPr>
            <p:nvPr/>
          </p:nvSpPr>
          <p:spPr bwMode="auto">
            <a:xfrm>
              <a:off x="432" y="3334"/>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smtClean="0">
                <a:solidFill>
                  <a:srgbClr val="37305A"/>
                </a:solidFill>
              </a:endParaRPr>
            </a:p>
          </p:txBody>
        </p:sp>
        <p:sp>
          <p:nvSpPr>
            <p:cNvPr id="19476" name="Oval 9"/>
            <p:cNvSpPr>
              <a:spLocks noChangeArrowheads="1"/>
            </p:cNvSpPr>
            <p:nvPr/>
          </p:nvSpPr>
          <p:spPr bwMode="auto">
            <a:xfrm>
              <a:off x="432" y="3446"/>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smtClean="0">
                <a:solidFill>
                  <a:srgbClr val="37305A"/>
                </a:solidFill>
              </a:endParaRPr>
            </a:p>
          </p:txBody>
        </p:sp>
        <p:sp>
          <p:nvSpPr>
            <p:cNvPr id="19477" name="Oval 10"/>
            <p:cNvSpPr>
              <a:spLocks noChangeArrowheads="1"/>
            </p:cNvSpPr>
            <p:nvPr/>
          </p:nvSpPr>
          <p:spPr bwMode="auto">
            <a:xfrm>
              <a:off x="432" y="3574"/>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smtClean="0">
                <a:solidFill>
                  <a:srgbClr val="37305A"/>
                </a:solidFill>
              </a:endParaRPr>
            </a:p>
          </p:txBody>
        </p:sp>
        <p:sp>
          <p:nvSpPr>
            <p:cNvPr id="19478" name="Rectangle 11"/>
            <p:cNvSpPr>
              <a:spLocks noChangeArrowheads="1"/>
            </p:cNvSpPr>
            <p:nvPr/>
          </p:nvSpPr>
          <p:spPr bwMode="auto">
            <a:xfrm>
              <a:off x="720" y="3216"/>
              <a:ext cx="144" cy="122"/>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smtClean="0">
                <a:solidFill>
                  <a:srgbClr val="37305A"/>
                </a:solidFill>
              </a:endParaRPr>
            </a:p>
          </p:txBody>
        </p:sp>
        <p:sp>
          <p:nvSpPr>
            <p:cNvPr id="19479" name="Rectangle 12"/>
            <p:cNvSpPr>
              <a:spLocks noChangeArrowheads="1"/>
            </p:cNvSpPr>
            <p:nvPr/>
          </p:nvSpPr>
          <p:spPr bwMode="auto">
            <a:xfrm>
              <a:off x="720" y="3408"/>
              <a:ext cx="144" cy="122"/>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smtClean="0">
                <a:solidFill>
                  <a:srgbClr val="37305A"/>
                </a:solidFill>
              </a:endParaRPr>
            </a:p>
          </p:txBody>
        </p:sp>
        <p:sp>
          <p:nvSpPr>
            <p:cNvPr id="19480" name="Rectangle 13"/>
            <p:cNvSpPr>
              <a:spLocks noChangeArrowheads="1"/>
            </p:cNvSpPr>
            <p:nvPr/>
          </p:nvSpPr>
          <p:spPr bwMode="auto">
            <a:xfrm>
              <a:off x="720" y="3622"/>
              <a:ext cx="144" cy="122"/>
            </a:xfrm>
            <a:prstGeom prst="rect">
              <a:avLst/>
            </a:prstGeom>
            <a:solidFill>
              <a:srgbClr val="FFFFFF"/>
            </a:solidFill>
            <a:ln w="15875">
              <a:solidFill>
                <a:srgbClr val="990033"/>
              </a:solidFill>
              <a:miter lim="800000"/>
              <a:headEnd type="none" w="sm" len="sm"/>
              <a:tailEnd type="none" w="sm" len="sm"/>
            </a:ln>
          </p:spPr>
          <p:txBody>
            <a:bodyPr anchor="ctr">
              <a:spAutoFit/>
            </a:bodyPr>
            <a:lstStyle/>
            <a:p>
              <a:endParaRPr lang="en-US" smtClean="0">
                <a:solidFill>
                  <a:srgbClr val="37305A"/>
                </a:solidFill>
              </a:endParaRPr>
            </a:p>
          </p:txBody>
        </p:sp>
        <p:cxnSp>
          <p:nvCxnSpPr>
            <p:cNvPr id="19481" name="AutoShape 14"/>
            <p:cNvCxnSpPr>
              <a:cxnSpLocks noChangeShapeType="1"/>
              <a:stCxn id="19475" idx="6"/>
              <a:endCxn id="19478" idx="1"/>
            </p:cNvCxnSpPr>
            <p:nvPr/>
          </p:nvCxnSpPr>
          <p:spPr bwMode="auto">
            <a:xfrm flipV="1">
              <a:off x="485" y="3277"/>
              <a:ext cx="230" cy="8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9482" name="AutoShape 15"/>
            <p:cNvCxnSpPr>
              <a:cxnSpLocks noChangeShapeType="1"/>
              <a:stCxn id="19476" idx="6"/>
              <a:endCxn id="19479" idx="1"/>
            </p:cNvCxnSpPr>
            <p:nvPr/>
          </p:nvCxnSpPr>
          <p:spPr bwMode="auto">
            <a:xfrm flipV="1">
              <a:off x="485" y="3469"/>
              <a:ext cx="230" cy="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9483" name="AutoShape 16"/>
            <p:cNvCxnSpPr>
              <a:cxnSpLocks noChangeShapeType="1"/>
              <a:stCxn id="19477" idx="6"/>
              <a:endCxn id="19480" idx="1"/>
            </p:cNvCxnSpPr>
            <p:nvPr/>
          </p:nvCxnSpPr>
          <p:spPr bwMode="auto">
            <a:xfrm>
              <a:off x="485" y="3598"/>
              <a:ext cx="230" cy="8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19472" name="Text Box 57"/>
          <p:cNvSpPr txBox="1">
            <a:spLocks noChangeArrowheads="1"/>
          </p:cNvSpPr>
          <p:nvPr/>
        </p:nvSpPr>
        <p:spPr bwMode="auto">
          <a:xfrm>
            <a:off x="1066800" y="4343400"/>
            <a:ext cx="1312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a:t>
            </a:r>
            <a:r>
              <a:rPr lang="en-US" altLang="ja-JP" sz="1800" b="1" smtClean="0">
                <a:solidFill>
                  <a:srgbClr val="003367"/>
                </a:solidFill>
                <a:cs typeface="Arial" charset="0"/>
              </a:rPr>
              <a:t>inode</a:t>
            </a:r>
            <a:r>
              <a:rPr lang="en-US" sz="1800" b="1" smtClean="0">
                <a:solidFill>
                  <a:srgbClr val="003367"/>
                </a:solidFill>
                <a:cs typeface="Arial" charset="0"/>
              </a:rPr>
              <a:t>”</a:t>
            </a:r>
            <a:endParaRPr lang="en-US" altLang="ja-JP" sz="1800" b="1" smtClean="0">
              <a:solidFill>
                <a:srgbClr val="003367"/>
              </a:solidFill>
              <a:cs typeface="Arial" charset="0"/>
            </a:endParaRPr>
          </a:p>
          <a:p>
            <a:pPr defTabSz="914400" eaLnBrk="1" hangingPunct="1"/>
            <a:r>
              <a:rPr lang="en-US" sz="1800" smtClean="0">
                <a:solidFill>
                  <a:srgbClr val="003367"/>
                </a:solidFill>
                <a:cs typeface="Arial" charset="0"/>
              </a:rPr>
              <a:t>for </a:t>
            </a:r>
            <a:r>
              <a:rPr lang="en-US" sz="1800" b="1" smtClean="0">
                <a:solidFill>
                  <a:srgbClr val="003367"/>
                </a:solidFill>
                <a:cs typeface="Arial" charset="0"/>
              </a:rPr>
              <a:t>DFileID</a:t>
            </a:r>
          </a:p>
        </p:txBody>
      </p:sp>
      <p:sp>
        <p:nvSpPr>
          <p:cNvPr id="19473" name="Text Box 57"/>
          <p:cNvSpPr txBox="1">
            <a:spLocks noChangeArrowheads="1"/>
          </p:cNvSpPr>
          <p:nvPr/>
        </p:nvSpPr>
        <p:spPr bwMode="auto">
          <a:xfrm>
            <a:off x="3352800" y="2243138"/>
            <a:ext cx="5486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smtClean="0">
                <a:solidFill>
                  <a:srgbClr val="003367"/>
                </a:solidFill>
                <a:cs typeface="Arial" charset="0"/>
              </a:rPr>
              <a:t>1.</a:t>
            </a:r>
            <a:r>
              <a:rPr lang="en-US" sz="1800" b="1" smtClean="0">
                <a:solidFill>
                  <a:srgbClr val="003367"/>
                </a:solidFill>
                <a:cs typeface="Arial" charset="0"/>
              </a:rPr>
              <a:t> Fetch</a:t>
            </a:r>
            <a:r>
              <a:rPr lang="en-US" sz="1800" smtClean="0">
                <a:solidFill>
                  <a:srgbClr val="003367"/>
                </a:solidFill>
                <a:cs typeface="Arial" charset="0"/>
              </a:rPr>
              <a:t> blocks for data and metadata (or zero new ones fresh) into cache buffers (dbufs).</a:t>
            </a:r>
          </a:p>
          <a:p>
            <a:pPr defTabSz="914400" eaLnBrk="1" hangingPunct="1"/>
            <a:endParaRPr lang="en-US" sz="1800" b="1" smtClean="0">
              <a:solidFill>
                <a:srgbClr val="003367"/>
              </a:solidFill>
              <a:cs typeface="Arial" charset="0"/>
            </a:endParaRPr>
          </a:p>
          <a:p>
            <a:pPr defTabSz="914400" eaLnBrk="1" hangingPunct="1"/>
            <a:r>
              <a:rPr lang="en-US" sz="1800" smtClean="0">
                <a:solidFill>
                  <a:srgbClr val="003367"/>
                </a:solidFill>
                <a:cs typeface="Arial" charset="0"/>
              </a:rPr>
              <a:t>2. Copy bytes to/from dbufs with </a:t>
            </a:r>
            <a:r>
              <a:rPr lang="en-US" sz="1800" b="1" smtClean="0">
                <a:solidFill>
                  <a:srgbClr val="003367"/>
                </a:solidFill>
                <a:cs typeface="Arial" charset="0"/>
              </a:rPr>
              <a:t>read</a:t>
            </a:r>
            <a:r>
              <a:rPr lang="en-US" sz="1800" smtClean="0">
                <a:solidFill>
                  <a:srgbClr val="003367"/>
                </a:solidFill>
                <a:cs typeface="Arial" charset="0"/>
              </a:rPr>
              <a:t> and </a:t>
            </a:r>
            <a:r>
              <a:rPr lang="en-US" sz="1800" b="1" smtClean="0">
                <a:solidFill>
                  <a:srgbClr val="003367"/>
                </a:solidFill>
                <a:cs typeface="Arial" charset="0"/>
              </a:rPr>
              <a:t>write</a:t>
            </a:r>
            <a:r>
              <a:rPr lang="en-US" sz="1800" smtClean="0">
                <a:solidFill>
                  <a:srgbClr val="003367"/>
                </a:solidFill>
                <a:cs typeface="Arial" charset="0"/>
              </a:rPr>
              <a:t>.</a:t>
            </a:r>
          </a:p>
          <a:p>
            <a:pPr defTabSz="914400" eaLnBrk="1" hangingPunct="1"/>
            <a:endParaRPr lang="en-US" sz="1800" smtClean="0">
              <a:solidFill>
                <a:srgbClr val="003367"/>
              </a:solidFill>
              <a:cs typeface="Arial" charset="0"/>
            </a:endParaRPr>
          </a:p>
          <a:p>
            <a:pPr defTabSz="914400" eaLnBrk="1" hangingPunct="1"/>
            <a:r>
              <a:rPr lang="en-US" sz="1800" smtClean="0">
                <a:solidFill>
                  <a:srgbClr val="003367"/>
                </a:solidFill>
                <a:cs typeface="Arial" charset="0"/>
              </a:rPr>
              <a:t>3. Track which data/metadata blocks are </a:t>
            </a:r>
            <a:r>
              <a:rPr lang="en-US" sz="1800" b="1" smtClean="0">
                <a:solidFill>
                  <a:srgbClr val="003367"/>
                </a:solidFill>
                <a:cs typeface="Arial" charset="0"/>
              </a:rPr>
              <a:t>valid</a:t>
            </a:r>
            <a:r>
              <a:rPr lang="en-US" sz="1800" smtClean="0">
                <a:solidFill>
                  <a:srgbClr val="003367"/>
                </a:solidFill>
                <a:cs typeface="Arial" charset="0"/>
              </a:rPr>
              <a:t>, and which valid blocks are </a:t>
            </a:r>
            <a:r>
              <a:rPr lang="en-US" sz="1800" b="1" smtClean="0">
                <a:solidFill>
                  <a:srgbClr val="003367"/>
                </a:solidFill>
                <a:cs typeface="Arial" charset="0"/>
              </a:rPr>
              <a:t>clean</a:t>
            </a:r>
            <a:r>
              <a:rPr lang="en-US" sz="1800" smtClean="0">
                <a:solidFill>
                  <a:srgbClr val="003367"/>
                </a:solidFill>
                <a:cs typeface="Arial" charset="0"/>
              </a:rPr>
              <a:t> and which are </a:t>
            </a:r>
            <a:r>
              <a:rPr lang="en-US" sz="1800" b="1" smtClean="0">
                <a:solidFill>
                  <a:srgbClr val="003367"/>
                </a:solidFill>
                <a:cs typeface="Arial" charset="0"/>
              </a:rPr>
              <a:t>dirty</a:t>
            </a:r>
            <a:r>
              <a:rPr lang="en-US" sz="1800" smtClean="0">
                <a:solidFill>
                  <a:srgbClr val="003367"/>
                </a:solidFill>
                <a:cs typeface="Arial" charset="0"/>
              </a:rPr>
              <a:t>.</a:t>
            </a:r>
          </a:p>
          <a:p>
            <a:pPr defTabSz="914400" eaLnBrk="1" hangingPunct="1"/>
            <a:endParaRPr lang="en-US" sz="1800" smtClean="0">
              <a:solidFill>
                <a:srgbClr val="003367"/>
              </a:solidFill>
              <a:cs typeface="Arial" charset="0"/>
            </a:endParaRPr>
          </a:p>
          <a:p>
            <a:pPr defTabSz="914400" eaLnBrk="1" hangingPunct="1"/>
            <a:r>
              <a:rPr lang="en-US" sz="1800" smtClean="0">
                <a:solidFill>
                  <a:srgbClr val="003367"/>
                </a:solidFill>
                <a:cs typeface="Arial" charset="0"/>
              </a:rPr>
              <a:t>4. Clean the dirty blocks by writing them back to the disk with </a:t>
            </a:r>
            <a:r>
              <a:rPr lang="en-US" sz="1800" b="1" smtClean="0">
                <a:solidFill>
                  <a:srgbClr val="003367"/>
                </a:solidFill>
                <a:cs typeface="Arial" charset="0"/>
              </a:rPr>
              <a:t>push</a:t>
            </a:r>
            <a:r>
              <a:rPr lang="en-US" sz="1800" smtClean="0">
                <a:solidFill>
                  <a:srgbClr val="003367"/>
                </a:solidFill>
                <a:cs typeface="Arial" charset="0"/>
              </a:rPr>
              <a:t>.</a:t>
            </a:r>
          </a:p>
        </p:txBody>
      </p:sp>
    </p:spTree>
    <p:extLst>
      <p:ext uri="{BB962C8B-B14F-4D97-AF65-F5344CB8AC3E}">
        <p14:creationId xmlns:p14="http://schemas.microsoft.com/office/powerpoint/2010/main" val="223427579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7"/>
          <p:cNvSpPr>
            <a:spLocks noGrp="1"/>
          </p:cNvSpPr>
          <p:nvPr>
            <p:ph type="title"/>
          </p:nvPr>
        </p:nvSpPr>
        <p:spPr/>
        <p:txBody>
          <a:bodyPr/>
          <a:lstStyle/>
          <a:p>
            <a:r>
              <a:rPr lang="en-US">
                <a:latin typeface="Arial" charset="0"/>
                <a:ea typeface="ＭＳ Ｐゴシック" charset="0"/>
              </a:rPr>
              <a:t>Dbuffer (dbuf) states</a:t>
            </a:r>
          </a:p>
        </p:txBody>
      </p:sp>
      <p:sp>
        <p:nvSpPr>
          <p:cNvPr id="29" name="Text Box 57"/>
          <p:cNvSpPr txBox="1">
            <a:spLocks noChangeArrowheads="1"/>
          </p:cNvSpPr>
          <p:nvPr/>
        </p:nvSpPr>
        <p:spPr bwMode="auto">
          <a:xfrm>
            <a:off x="762000" y="2514600"/>
            <a:ext cx="3352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defRPr/>
            </a:pPr>
            <a:r>
              <a:rPr lang="en-US" sz="1800" dirty="0" smtClean="0">
                <a:solidFill>
                  <a:schemeClr val="accent4">
                    <a:lumMod val="50000"/>
                  </a:schemeClr>
                </a:solidFill>
                <a:cs typeface="Arial" charset="0"/>
              </a:rPr>
              <a:t>A </a:t>
            </a:r>
            <a:r>
              <a:rPr lang="en-US" sz="1800" dirty="0" err="1" smtClean="0">
                <a:solidFill>
                  <a:schemeClr val="accent4">
                    <a:lumMod val="50000"/>
                  </a:schemeClr>
                </a:solidFill>
                <a:cs typeface="Arial" charset="0"/>
              </a:rPr>
              <a:t>DBuffer</a:t>
            </a:r>
            <a:r>
              <a:rPr lang="en-US" sz="1800" dirty="0" smtClean="0">
                <a:solidFill>
                  <a:schemeClr val="accent4">
                    <a:lumMod val="50000"/>
                  </a:schemeClr>
                </a:solidFill>
                <a:cs typeface="Arial" charset="0"/>
              </a:rPr>
              <a:t> </a:t>
            </a:r>
            <a:r>
              <a:rPr lang="en-US" sz="1800" dirty="0" err="1" smtClean="0">
                <a:solidFill>
                  <a:schemeClr val="accent4">
                    <a:lumMod val="50000"/>
                  </a:schemeClr>
                </a:solidFill>
                <a:cs typeface="Arial" charset="0"/>
              </a:rPr>
              <a:t>dbuf</a:t>
            </a:r>
            <a:r>
              <a:rPr lang="en-US" sz="1800" dirty="0" smtClean="0">
                <a:solidFill>
                  <a:schemeClr val="accent4">
                    <a:lumMod val="50000"/>
                  </a:schemeClr>
                </a:solidFill>
                <a:cs typeface="Arial" charset="0"/>
              </a:rPr>
              <a:t> returned by </a:t>
            </a:r>
            <a:r>
              <a:rPr lang="en-US" sz="1800" b="1" dirty="0" err="1" smtClean="0">
                <a:solidFill>
                  <a:schemeClr val="accent4">
                    <a:lumMod val="50000"/>
                  </a:schemeClr>
                </a:solidFill>
                <a:cs typeface="Arial" charset="0"/>
              </a:rPr>
              <a:t>getBlock</a:t>
            </a:r>
            <a:r>
              <a:rPr lang="en-US" sz="1800" dirty="0" smtClean="0">
                <a:solidFill>
                  <a:schemeClr val="accent4">
                    <a:lumMod val="50000"/>
                  </a:schemeClr>
                </a:solidFill>
                <a:cs typeface="Arial" charset="0"/>
              </a:rPr>
              <a:t> is always associated with exactly one block in the disk volume.   But it might or might not be “in sync” with the underlying disk contents.</a:t>
            </a:r>
          </a:p>
        </p:txBody>
      </p:sp>
      <p:sp>
        <p:nvSpPr>
          <p:cNvPr id="43" name="Rectangle 5"/>
          <p:cNvSpPr>
            <a:spLocks noChangeArrowheads="1"/>
          </p:cNvSpPr>
          <p:nvPr/>
        </p:nvSpPr>
        <p:spPr bwMode="auto">
          <a:xfrm>
            <a:off x="4267200" y="3517900"/>
            <a:ext cx="2819400" cy="749300"/>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25604" name="Text Box 57"/>
          <p:cNvSpPr txBox="1">
            <a:spLocks noChangeArrowheads="1"/>
          </p:cNvSpPr>
          <p:nvPr/>
        </p:nvSpPr>
        <p:spPr bwMode="auto">
          <a:xfrm>
            <a:off x="4402138" y="3670300"/>
            <a:ext cx="1312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DBuffer</a:t>
            </a:r>
            <a:endParaRPr lang="en-US" sz="2000">
              <a:solidFill>
                <a:srgbClr val="003367"/>
              </a:solidFill>
              <a:cs typeface="Arial" charset="0"/>
            </a:endParaRPr>
          </a:p>
        </p:txBody>
      </p:sp>
      <p:sp>
        <p:nvSpPr>
          <p:cNvPr id="13" name="Line 10"/>
          <p:cNvSpPr>
            <a:spLocks noChangeShapeType="1"/>
          </p:cNvSpPr>
          <p:nvPr/>
        </p:nvSpPr>
        <p:spPr bwMode="auto">
          <a:xfrm>
            <a:off x="5638800" y="2209800"/>
            <a:ext cx="0" cy="12954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25606" name="Text Box 57"/>
          <p:cNvSpPr txBox="1">
            <a:spLocks noChangeArrowheads="1"/>
          </p:cNvSpPr>
          <p:nvPr/>
        </p:nvSpPr>
        <p:spPr bwMode="auto">
          <a:xfrm>
            <a:off x="5810250" y="2209800"/>
            <a:ext cx="2800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read</a:t>
            </a:r>
            <a:r>
              <a:rPr lang="en-US" sz="1800">
                <a:solidFill>
                  <a:srgbClr val="003367"/>
                </a:solidFill>
                <a:cs typeface="Arial" charset="0"/>
              </a:rPr>
              <a:t>(…)</a:t>
            </a:r>
          </a:p>
          <a:p>
            <a:pPr defTabSz="914400" eaLnBrk="1" hangingPunct="1"/>
            <a:r>
              <a:rPr lang="en-US" sz="1800" b="1">
                <a:solidFill>
                  <a:srgbClr val="003367"/>
                </a:solidFill>
                <a:cs typeface="Arial" charset="0"/>
              </a:rPr>
              <a:t>write</a:t>
            </a:r>
            <a:r>
              <a:rPr lang="en-US" sz="1800">
                <a:solidFill>
                  <a:srgbClr val="003367"/>
                </a:solidFill>
                <a:cs typeface="Arial" charset="0"/>
              </a:rPr>
              <a:t>(...)</a:t>
            </a:r>
          </a:p>
          <a:p>
            <a:pPr defTabSz="914400" eaLnBrk="1" hangingPunct="1"/>
            <a:r>
              <a:rPr lang="en-US" sz="1800" b="1">
                <a:solidFill>
                  <a:srgbClr val="003367"/>
                </a:solidFill>
                <a:cs typeface="Arial" charset="0"/>
              </a:rPr>
              <a:t>startFetch</a:t>
            </a:r>
            <a:r>
              <a:rPr lang="en-US" sz="1800">
                <a:solidFill>
                  <a:srgbClr val="003367"/>
                </a:solidFill>
                <a:cs typeface="Arial" charset="0"/>
              </a:rPr>
              <a:t>(), </a:t>
            </a:r>
            <a:r>
              <a:rPr lang="en-US" sz="1800" b="1">
                <a:solidFill>
                  <a:srgbClr val="003367"/>
                </a:solidFill>
                <a:cs typeface="Arial" charset="0"/>
              </a:rPr>
              <a:t>startPush</a:t>
            </a:r>
            <a:r>
              <a:rPr lang="en-US" sz="1800">
                <a:solidFill>
                  <a:srgbClr val="003367"/>
                </a:solidFill>
                <a:cs typeface="Arial" charset="0"/>
              </a:rPr>
              <a:t>()</a:t>
            </a:r>
          </a:p>
          <a:p>
            <a:pPr defTabSz="914400" eaLnBrk="1" hangingPunct="1"/>
            <a:r>
              <a:rPr lang="en-US" sz="1800" b="1">
                <a:solidFill>
                  <a:srgbClr val="003367"/>
                </a:solidFill>
                <a:cs typeface="Arial" charset="0"/>
              </a:rPr>
              <a:t>waitValid</a:t>
            </a:r>
            <a:r>
              <a:rPr lang="en-US" sz="1800">
                <a:solidFill>
                  <a:srgbClr val="003367"/>
                </a:solidFill>
                <a:cs typeface="Arial" charset="0"/>
              </a:rPr>
              <a:t>(), </a:t>
            </a:r>
            <a:r>
              <a:rPr lang="en-US" sz="1800" b="1">
                <a:solidFill>
                  <a:srgbClr val="003367"/>
                </a:solidFill>
                <a:cs typeface="Arial" charset="0"/>
              </a:rPr>
              <a:t>waitClean</a:t>
            </a:r>
            <a:r>
              <a:rPr lang="en-US" sz="1800">
                <a:solidFill>
                  <a:srgbClr val="003367"/>
                </a:solidFill>
                <a:cs typeface="Arial" charset="0"/>
              </a:rPr>
              <a:t>()</a:t>
            </a:r>
            <a:endParaRPr lang="en-US" sz="1600">
              <a:solidFill>
                <a:srgbClr val="003367"/>
              </a:solidFill>
              <a:cs typeface="Arial" charset="0"/>
            </a:endParaRPr>
          </a:p>
        </p:txBody>
      </p:sp>
      <p:sp>
        <p:nvSpPr>
          <p:cNvPr id="15" name="Rectangle 4"/>
          <p:cNvSpPr>
            <a:spLocks noChangeArrowheads="1"/>
          </p:cNvSpPr>
          <p:nvPr/>
        </p:nvSpPr>
        <p:spPr bwMode="auto">
          <a:xfrm>
            <a:off x="1295400" y="1457325"/>
            <a:ext cx="5791200" cy="752475"/>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25608" name="Text Box 57"/>
          <p:cNvSpPr txBox="1">
            <a:spLocks noChangeArrowheads="1"/>
          </p:cNvSpPr>
          <p:nvPr/>
        </p:nvSpPr>
        <p:spPr bwMode="auto">
          <a:xfrm>
            <a:off x="1524000" y="16002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DFS</a:t>
            </a:r>
            <a:endParaRPr lang="en-US" sz="2000">
              <a:solidFill>
                <a:srgbClr val="003367"/>
              </a:solidFill>
              <a:cs typeface="Arial" charset="0"/>
            </a:endParaRPr>
          </a:p>
        </p:txBody>
      </p:sp>
      <p:sp>
        <p:nvSpPr>
          <p:cNvPr id="17" name="Text Box 57"/>
          <p:cNvSpPr txBox="1">
            <a:spLocks noChangeArrowheads="1"/>
          </p:cNvSpPr>
          <p:nvPr/>
        </p:nvSpPr>
        <p:spPr bwMode="auto">
          <a:xfrm>
            <a:off x="762000" y="4470400"/>
            <a:ext cx="7086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defRPr/>
            </a:pPr>
            <a:r>
              <a:rPr lang="en-US" sz="1800" dirty="0" smtClean="0">
                <a:solidFill>
                  <a:schemeClr val="accent4">
                    <a:lumMod val="50000"/>
                  </a:schemeClr>
                </a:solidFill>
                <a:cs typeface="Arial" charset="0"/>
              </a:rPr>
              <a:t>A </a:t>
            </a:r>
            <a:r>
              <a:rPr lang="en-US" sz="1800" dirty="0" err="1" smtClean="0">
                <a:solidFill>
                  <a:schemeClr val="accent4">
                    <a:lumMod val="50000"/>
                  </a:schemeClr>
                </a:solidFill>
                <a:cs typeface="Arial" charset="0"/>
              </a:rPr>
              <a:t>dbuf</a:t>
            </a:r>
            <a:r>
              <a:rPr lang="en-US" sz="1800" dirty="0" smtClean="0">
                <a:solidFill>
                  <a:schemeClr val="accent4">
                    <a:lumMod val="50000"/>
                  </a:schemeClr>
                </a:solidFill>
                <a:cs typeface="Arial" charset="0"/>
              </a:rPr>
              <a:t> is </a:t>
            </a:r>
            <a:r>
              <a:rPr lang="en-US" sz="1800" b="1" dirty="0" smtClean="0">
                <a:solidFill>
                  <a:schemeClr val="accent4">
                    <a:lumMod val="50000"/>
                  </a:schemeClr>
                </a:solidFill>
                <a:cs typeface="Arial" charset="0"/>
              </a:rPr>
              <a:t>valid</a:t>
            </a:r>
            <a:r>
              <a:rPr lang="en-US" sz="1800" dirty="0" smtClean="0">
                <a:solidFill>
                  <a:schemeClr val="accent4">
                    <a:lumMod val="50000"/>
                  </a:schemeClr>
                </a:solidFill>
                <a:cs typeface="Arial" charset="0"/>
              </a:rPr>
              <a:t> </a:t>
            </a:r>
            <a:r>
              <a:rPr lang="en-US" sz="1800" dirty="0" err="1" smtClean="0">
                <a:solidFill>
                  <a:schemeClr val="accent4">
                    <a:lumMod val="50000"/>
                  </a:schemeClr>
                </a:solidFill>
                <a:cs typeface="Arial" charset="0"/>
              </a:rPr>
              <a:t>iff</a:t>
            </a:r>
            <a:r>
              <a:rPr lang="en-US" sz="1800" dirty="0" smtClean="0">
                <a:solidFill>
                  <a:schemeClr val="accent4">
                    <a:lumMod val="50000"/>
                  </a:schemeClr>
                </a:solidFill>
                <a:cs typeface="Arial" charset="0"/>
              </a:rPr>
              <a:t> it has the “correct” copy of the data.  A </a:t>
            </a:r>
            <a:r>
              <a:rPr lang="en-US" sz="1800" dirty="0" err="1" smtClean="0">
                <a:solidFill>
                  <a:schemeClr val="accent4">
                    <a:lumMod val="50000"/>
                  </a:schemeClr>
                </a:solidFill>
                <a:cs typeface="Arial" charset="0"/>
              </a:rPr>
              <a:t>dbuf</a:t>
            </a:r>
            <a:r>
              <a:rPr lang="en-US" sz="1800" dirty="0" smtClean="0">
                <a:solidFill>
                  <a:schemeClr val="accent4">
                    <a:lumMod val="50000"/>
                  </a:schemeClr>
                </a:solidFill>
                <a:cs typeface="Arial" charset="0"/>
              </a:rPr>
              <a:t> is </a:t>
            </a:r>
            <a:r>
              <a:rPr lang="en-US" sz="1800" b="1" dirty="0" smtClean="0">
                <a:solidFill>
                  <a:schemeClr val="accent4">
                    <a:lumMod val="50000"/>
                  </a:schemeClr>
                </a:solidFill>
                <a:cs typeface="Arial" charset="0"/>
              </a:rPr>
              <a:t>dirty</a:t>
            </a:r>
            <a:r>
              <a:rPr lang="en-US" sz="1800" dirty="0" smtClean="0">
                <a:solidFill>
                  <a:schemeClr val="accent4">
                    <a:lumMod val="50000"/>
                  </a:schemeClr>
                </a:solidFill>
                <a:cs typeface="Arial" charset="0"/>
              </a:rPr>
              <a:t> </a:t>
            </a:r>
            <a:r>
              <a:rPr lang="en-US" sz="1800" dirty="0" err="1" smtClean="0">
                <a:solidFill>
                  <a:schemeClr val="accent4">
                    <a:lumMod val="50000"/>
                  </a:schemeClr>
                </a:solidFill>
                <a:cs typeface="Arial" charset="0"/>
              </a:rPr>
              <a:t>iff</a:t>
            </a:r>
            <a:r>
              <a:rPr lang="en-US" sz="1800" dirty="0" smtClean="0">
                <a:solidFill>
                  <a:schemeClr val="accent4">
                    <a:lumMod val="50000"/>
                  </a:schemeClr>
                </a:solidFill>
                <a:cs typeface="Arial" charset="0"/>
              </a:rPr>
              <a:t> it is valid and has an update (a write) that has not yet been written to disk.   A valid </a:t>
            </a:r>
            <a:r>
              <a:rPr lang="en-US" sz="1800" dirty="0" err="1" smtClean="0">
                <a:solidFill>
                  <a:schemeClr val="accent4">
                    <a:lumMod val="50000"/>
                  </a:schemeClr>
                </a:solidFill>
                <a:cs typeface="Arial" charset="0"/>
              </a:rPr>
              <a:t>dbuf</a:t>
            </a:r>
            <a:r>
              <a:rPr lang="en-US" sz="1800" dirty="0" smtClean="0">
                <a:solidFill>
                  <a:schemeClr val="accent4">
                    <a:lumMod val="50000"/>
                  </a:schemeClr>
                </a:solidFill>
                <a:cs typeface="Arial" charset="0"/>
              </a:rPr>
              <a:t> is </a:t>
            </a:r>
            <a:r>
              <a:rPr lang="en-US" sz="1800" b="1" dirty="0" smtClean="0">
                <a:solidFill>
                  <a:schemeClr val="accent4">
                    <a:lumMod val="50000"/>
                  </a:schemeClr>
                </a:solidFill>
                <a:cs typeface="Arial" charset="0"/>
              </a:rPr>
              <a:t>clean</a:t>
            </a:r>
            <a:r>
              <a:rPr lang="en-US" sz="1800" dirty="0" smtClean="0">
                <a:solidFill>
                  <a:schemeClr val="accent4">
                    <a:lumMod val="50000"/>
                  </a:schemeClr>
                </a:solidFill>
                <a:cs typeface="Arial" charset="0"/>
              </a:rPr>
              <a:t> if it is not dirty.</a:t>
            </a:r>
          </a:p>
        </p:txBody>
      </p:sp>
      <p:sp>
        <p:nvSpPr>
          <p:cNvPr id="18" name="Text Box 57"/>
          <p:cNvSpPr txBox="1">
            <a:spLocks noChangeArrowheads="1"/>
          </p:cNvSpPr>
          <p:nvPr/>
        </p:nvSpPr>
        <p:spPr bwMode="auto">
          <a:xfrm>
            <a:off x="685800" y="5603875"/>
            <a:ext cx="739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defRPr/>
            </a:pPr>
            <a:r>
              <a:rPr lang="en-US" sz="1800" dirty="0" smtClean="0">
                <a:solidFill>
                  <a:schemeClr val="accent4">
                    <a:lumMod val="50000"/>
                  </a:schemeClr>
                </a:solidFill>
                <a:cs typeface="Arial" charset="0"/>
              </a:rPr>
              <a:t>Your </a:t>
            </a:r>
            <a:r>
              <a:rPr lang="en-US" sz="1800" dirty="0" err="1" smtClean="0">
                <a:solidFill>
                  <a:schemeClr val="accent4">
                    <a:lumMod val="50000"/>
                  </a:schemeClr>
                </a:solidFill>
                <a:cs typeface="Arial" charset="0"/>
              </a:rPr>
              <a:t>DeFiler</a:t>
            </a:r>
            <a:r>
              <a:rPr lang="en-US" sz="1800" dirty="0" smtClean="0">
                <a:solidFill>
                  <a:schemeClr val="accent4">
                    <a:lumMod val="50000"/>
                  </a:schemeClr>
                </a:solidFill>
                <a:cs typeface="Arial" charset="0"/>
              </a:rPr>
              <a:t> should return only </a:t>
            </a:r>
            <a:r>
              <a:rPr lang="en-US" sz="1800" b="1" dirty="0" smtClean="0">
                <a:solidFill>
                  <a:schemeClr val="accent4">
                    <a:lumMod val="50000"/>
                  </a:schemeClr>
                </a:solidFill>
                <a:cs typeface="Arial" charset="0"/>
              </a:rPr>
              <a:t>valid</a:t>
            </a:r>
            <a:r>
              <a:rPr lang="en-US" sz="1800" dirty="0" smtClean="0">
                <a:solidFill>
                  <a:schemeClr val="accent4">
                    <a:lumMod val="50000"/>
                  </a:schemeClr>
                </a:solidFill>
                <a:cs typeface="Arial" charset="0"/>
              </a:rPr>
              <a:t> data to a client.  That may require you to zero the </a:t>
            </a:r>
            <a:r>
              <a:rPr lang="en-US" sz="1800" dirty="0" err="1" smtClean="0">
                <a:solidFill>
                  <a:schemeClr val="accent4">
                    <a:lumMod val="50000"/>
                  </a:schemeClr>
                </a:solidFill>
                <a:cs typeface="Arial" charset="0"/>
              </a:rPr>
              <a:t>dbuf</a:t>
            </a:r>
            <a:r>
              <a:rPr lang="en-US" sz="1800" dirty="0" smtClean="0">
                <a:solidFill>
                  <a:schemeClr val="accent4">
                    <a:lumMod val="50000"/>
                  </a:schemeClr>
                </a:solidFill>
                <a:cs typeface="Arial" charset="0"/>
              </a:rPr>
              <a:t> or fetch data from the disk.  Your </a:t>
            </a:r>
            <a:r>
              <a:rPr lang="en-US" sz="1800" dirty="0" err="1" smtClean="0">
                <a:solidFill>
                  <a:schemeClr val="accent4">
                    <a:lumMod val="50000"/>
                  </a:schemeClr>
                </a:solidFill>
                <a:cs typeface="Arial" charset="0"/>
              </a:rPr>
              <a:t>DeFiler</a:t>
            </a:r>
            <a:r>
              <a:rPr lang="en-US" sz="1800" dirty="0" smtClean="0">
                <a:solidFill>
                  <a:schemeClr val="accent4">
                    <a:lumMod val="50000"/>
                  </a:schemeClr>
                </a:solidFill>
                <a:cs typeface="Arial" charset="0"/>
              </a:rPr>
              <a:t> should ensure that all </a:t>
            </a:r>
            <a:r>
              <a:rPr lang="en-US" sz="1800" b="1" dirty="0" smtClean="0">
                <a:solidFill>
                  <a:schemeClr val="accent4">
                    <a:lumMod val="50000"/>
                  </a:schemeClr>
                </a:solidFill>
                <a:cs typeface="Arial" charset="0"/>
              </a:rPr>
              <a:t>dirty</a:t>
            </a:r>
            <a:r>
              <a:rPr lang="en-US" sz="1800" dirty="0" smtClean="0">
                <a:solidFill>
                  <a:schemeClr val="accent4">
                    <a:lumMod val="50000"/>
                  </a:schemeClr>
                </a:solidFill>
                <a:cs typeface="Arial" charset="0"/>
              </a:rPr>
              <a:t> data is eventually pushed to disk.</a:t>
            </a:r>
          </a:p>
        </p:txBody>
      </p:sp>
    </p:spTree>
    <p:extLst>
      <p:ext uri="{BB962C8B-B14F-4D97-AF65-F5344CB8AC3E}">
        <p14:creationId xmlns:p14="http://schemas.microsoft.com/office/powerpoint/2010/main" val="357845177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4267200" y="2743200"/>
            <a:ext cx="2819400" cy="749300"/>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15" name="Line 10"/>
          <p:cNvSpPr>
            <a:spLocks noChangeShapeType="1"/>
          </p:cNvSpPr>
          <p:nvPr/>
        </p:nvSpPr>
        <p:spPr bwMode="auto">
          <a:xfrm>
            <a:off x="5638800" y="1752600"/>
            <a:ext cx="0" cy="9906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26627" name="Text Box 57"/>
          <p:cNvSpPr txBox="1">
            <a:spLocks noChangeArrowheads="1"/>
          </p:cNvSpPr>
          <p:nvPr/>
        </p:nvSpPr>
        <p:spPr bwMode="auto">
          <a:xfrm>
            <a:off x="4402138" y="2895600"/>
            <a:ext cx="1312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DBuffer</a:t>
            </a:r>
            <a:endParaRPr lang="en-US" sz="2000">
              <a:solidFill>
                <a:srgbClr val="003367"/>
              </a:solidFill>
              <a:cs typeface="Arial" charset="0"/>
            </a:endParaRPr>
          </a:p>
        </p:txBody>
      </p:sp>
      <p:sp>
        <p:nvSpPr>
          <p:cNvPr id="26628" name="Text Box 57"/>
          <p:cNvSpPr txBox="1">
            <a:spLocks noChangeArrowheads="1"/>
          </p:cNvSpPr>
          <p:nvPr/>
        </p:nvSpPr>
        <p:spPr bwMode="auto">
          <a:xfrm>
            <a:off x="5715000" y="1600200"/>
            <a:ext cx="2800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startFetch</a:t>
            </a:r>
            <a:r>
              <a:rPr lang="en-US" sz="1800">
                <a:solidFill>
                  <a:srgbClr val="003367"/>
                </a:solidFill>
                <a:cs typeface="Arial" charset="0"/>
              </a:rPr>
              <a:t>(), </a:t>
            </a:r>
            <a:r>
              <a:rPr lang="en-US" sz="1800" b="1">
                <a:solidFill>
                  <a:srgbClr val="003367"/>
                </a:solidFill>
                <a:cs typeface="Arial" charset="0"/>
              </a:rPr>
              <a:t>startPush</a:t>
            </a:r>
            <a:r>
              <a:rPr lang="en-US" sz="1800">
                <a:solidFill>
                  <a:srgbClr val="003367"/>
                </a:solidFill>
                <a:cs typeface="Arial" charset="0"/>
              </a:rPr>
              <a:t>()</a:t>
            </a:r>
          </a:p>
          <a:p>
            <a:pPr defTabSz="914400" eaLnBrk="1" hangingPunct="1"/>
            <a:r>
              <a:rPr lang="en-US" sz="1800" b="1">
                <a:solidFill>
                  <a:srgbClr val="003367"/>
                </a:solidFill>
                <a:cs typeface="Arial" charset="0"/>
              </a:rPr>
              <a:t>waitValid</a:t>
            </a:r>
            <a:r>
              <a:rPr lang="en-US" sz="1800">
                <a:solidFill>
                  <a:srgbClr val="003367"/>
                </a:solidFill>
                <a:cs typeface="Arial" charset="0"/>
              </a:rPr>
              <a:t>(), </a:t>
            </a:r>
            <a:r>
              <a:rPr lang="en-US" sz="1800" b="1">
                <a:solidFill>
                  <a:srgbClr val="003367"/>
                </a:solidFill>
                <a:cs typeface="Arial" charset="0"/>
              </a:rPr>
              <a:t>waitClean</a:t>
            </a:r>
            <a:r>
              <a:rPr lang="en-US" sz="1800">
                <a:solidFill>
                  <a:srgbClr val="003367"/>
                </a:solidFill>
                <a:cs typeface="Arial" charset="0"/>
              </a:rPr>
              <a:t>()</a:t>
            </a:r>
            <a:endParaRPr lang="en-US" sz="1600">
              <a:solidFill>
                <a:srgbClr val="003367"/>
              </a:solidFill>
              <a:cs typeface="Arial" charset="0"/>
            </a:endParaRPr>
          </a:p>
        </p:txBody>
      </p:sp>
      <p:sp>
        <p:nvSpPr>
          <p:cNvPr id="26629" name="Title 1"/>
          <p:cNvSpPr>
            <a:spLocks noGrp="1"/>
          </p:cNvSpPr>
          <p:nvPr>
            <p:ph type="title"/>
          </p:nvPr>
        </p:nvSpPr>
        <p:spPr/>
        <p:txBody>
          <a:bodyPr/>
          <a:lstStyle/>
          <a:p>
            <a:r>
              <a:rPr lang="en-US">
                <a:latin typeface="Arial" charset="0"/>
                <a:ea typeface="ＭＳ Ｐゴシック" charset="0"/>
              </a:rPr>
              <a:t>Asynchronous I/O on dbufs</a:t>
            </a:r>
          </a:p>
        </p:txBody>
      </p:sp>
      <p:cxnSp>
        <p:nvCxnSpPr>
          <p:cNvPr id="47" name="Straight Connector 46"/>
          <p:cNvCxnSpPr>
            <a:cxnSpLocks noChangeShapeType="1"/>
          </p:cNvCxnSpPr>
          <p:nvPr/>
        </p:nvCxnSpPr>
        <p:spPr bwMode="auto">
          <a:xfrm>
            <a:off x="533400" y="3962400"/>
            <a:ext cx="8153400" cy="0"/>
          </a:xfrm>
          <a:prstGeom prst="line">
            <a:avLst/>
          </a:prstGeom>
          <a:noFill/>
          <a:ln w="19050" cmpd="sng">
            <a:solidFill>
              <a:schemeClr val="accent6">
                <a:lumMod val="50000"/>
              </a:schemeClr>
            </a:solidFill>
            <a:prstDash val="sysDash"/>
            <a:round/>
            <a:headEnd/>
            <a:tailEnd/>
          </a:ln>
          <a:extLst>
            <a:ext uri="{909E8E84-426E-40dd-AFC4-6F175D3DCCD1}">
              <a14:hiddenFill xmlns:a14="http://schemas.microsoft.com/office/drawing/2010/main">
                <a:noFill/>
              </a14:hiddenFill>
            </a:ext>
          </a:extLst>
        </p:spPr>
      </p:cxnSp>
      <p:sp>
        <p:nvSpPr>
          <p:cNvPr id="48" name="Line 10"/>
          <p:cNvSpPr>
            <a:spLocks noChangeShapeType="1"/>
          </p:cNvSpPr>
          <p:nvPr/>
        </p:nvSpPr>
        <p:spPr bwMode="auto">
          <a:xfrm flipV="1">
            <a:off x="6019800" y="3505200"/>
            <a:ext cx="0" cy="2295525"/>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49" name="Line 10"/>
          <p:cNvSpPr>
            <a:spLocks noChangeShapeType="1"/>
          </p:cNvSpPr>
          <p:nvPr/>
        </p:nvSpPr>
        <p:spPr bwMode="auto">
          <a:xfrm>
            <a:off x="5257800" y="3505200"/>
            <a:ext cx="0" cy="2286000"/>
          </a:xfrm>
          <a:prstGeom prst="line">
            <a:avLst/>
          </a:prstGeom>
          <a:noFill/>
          <a:ln w="57150">
            <a:solidFill>
              <a:sysClr val="windowText" lastClr="000000"/>
            </a:solidFill>
            <a:round/>
            <a:headEnd/>
            <a:tailEnd type="triangle" w="med" len="med"/>
          </a:ln>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26633" name="Text Box 57"/>
          <p:cNvSpPr txBox="1">
            <a:spLocks noChangeArrowheads="1"/>
          </p:cNvSpPr>
          <p:nvPr/>
        </p:nvSpPr>
        <p:spPr bwMode="auto">
          <a:xfrm>
            <a:off x="2438400" y="403860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startRequest</a:t>
            </a:r>
            <a:r>
              <a:rPr lang="en-US" sz="1800">
                <a:solidFill>
                  <a:srgbClr val="003367"/>
                </a:solidFill>
                <a:cs typeface="Arial" charset="0"/>
              </a:rPr>
              <a:t>(dbuf, r/w)</a:t>
            </a:r>
          </a:p>
        </p:txBody>
      </p:sp>
      <p:sp>
        <p:nvSpPr>
          <p:cNvPr id="26634" name="Text Box 57"/>
          <p:cNvSpPr txBox="1">
            <a:spLocks noChangeArrowheads="1"/>
          </p:cNvSpPr>
          <p:nvPr/>
        </p:nvSpPr>
        <p:spPr bwMode="auto">
          <a:xfrm>
            <a:off x="6557963" y="3505200"/>
            <a:ext cx="159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ioComplete</a:t>
            </a:r>
            <a:r>
              <a:rPr lang="en-US" sz="1800">
                <a:solidFill>
                  <a:srgbClr val="003367"/>
                </a:solidFill>
                <a:cs typeface="Arial" charset="0"/>
              </a:rPr>
              <a:t>()</a:t>
            </a:r>
          </a:p>
        </p:txBody>
      </p:sp>
      <p:sp>
        <p:nvSpPr>
          <p:cNvPr id="52" name="Rectangle 6"/>
          <p:cNvSpPr>
            <a:spLocks noChangeArrowheads="1"/>
          </p:cNvSpPr>
          <p:nvPr/>
        </p:nvSpPr>
        <p:spPr bwMode="auto">
          <a:xfrm>
            <a:off x="1295400" y="5800725"/>
            <a:ext cx="5791200" cy="752475"/>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26636" name="Text Box 57"/>
          <p:cNvSpPr txBox="1">
            <a:spLocks noChangeArrowheads="1"/>
          </p:cNvSpPr>
          <p:nvPr/>
        </p:nvSpPr>
        <p:spPr bwMode="auto">
          <a:xfrm>
            <a:off x="1489075" y="5938838"/>
            <a:ext cx="178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VirtualDisk</a:t>
            </a:r>
            <a:endParaRPr lang="en-US" sz="2000">
              <a:solidFill>
                <a:srgbClr val="003367"/>
              </a:solidFill>
              <a:cs typeface="Arial" charset="0"/>
            </a:endParaRPr>
          </a:p>
        </p:txBody>
      </p:sp>
      <p:grpSp>
        <p:nvGrpSpPr>
          <p:cNvPr id="26637" name="Group 72"/>
          <p:cNvGrpSpPr>
            <a:grpSpLocks/>
          </p:cNvGrpSpPr>
          <p:nvPr/>
        </p:nvGrpSpPr>
        <p:grpSpPr bwMode="auto">
          <a:xfrm>
            <a:off x="7391400" y="5791200"/>
            <a:ext cx="1371600" cy="687388"/>
            <a:chOff x="883" y="1284"/>
            <a:chExt cx="1184" cy="592"/>
          </a:xfrm>
        </p:grpSpPr>
        <p:sp useBgFill="1">
          <p:nvSpPr>
            <p:cNvPr id="26655" name="Oval 73"/>
            <p:cNvSpPr>
              <a:spLocks noChangeArrowheads="1"/>
            </p:cNvSpPr>
            <p:nvPr/>
          </p:nvSpPr>
          <p:spPr bwMode="auto">
            <a:xfrm>
              <a:off x="1284" y="1636"/>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p:nvSpPr>
            <p:cNvPr id="26656" name="Oval 74"/>
            <p:cNvSpPr>
              <a:spLocks noChangeArrowheads="1"/>
            </p:cNvSpPr>
            <p:nvPr/>
          </p:nvSpPr>
          <p:spPr bwMode="auto">
            <a:xfrm>
              <a:off x="1403" y="1669"/>
              <a:ext cx="503"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a:solidFill>
                  <a:srgbClr val="000000"/>
                </a:solidFill>
              </a:endParaRPr>
            </a:p>
          </p:txBody>
        </p:sp>
        <p:sp useBgFill="1">
          <p:nvSpPr>
            <p:cNvPr id="26657" name="Oval 75"/>
            <p:cNvSpPr>
              <a:spLocks noChangeArrowheads="1"/>
            </p:cNvSpPr>
            <p:nvPr/>
          </p:nvSpPr>
          <p:spPr bwMode="auto">
            <a:xfrm>
              <a:off x="1284" y="1492"/>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useBgFill="1">
          <p:nvSpPr>
            <p:cNvPr id="26658" name="Oval 76"/>
            <p:cNvSpPr>
              <a:spLocks noChangeArrowheads="1"/>
            </p:cNvSpPr>
            <p:nvPr/>
          </p:nvSpPr>
          <p:spPr bwMode="auto">
            <a:xfrm>
              <a:off x="1267" y="1380"/>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useBgFill="1">
          <p:nvSpPr>
            <p:cNvPr id="26659" name="Oval 77"/>
            <p:cNvSpPr>
              <a:spLocks noChangeArrowheads="1"/>
            </p:cNvSpPr>
            <p:nvPr/>
          </p:nvSpPr>
          <p:spPr bwMode="auto">
            <a:xfrm>
              <a:off x="1267" y="1284"/>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p:nvSpPr>
            <p:cNvPr id="60" name="Line 78"/>
            <p:cNvSpPr>
              <a:spLocks noChangeShapeType="1"/>
            </p:cNvSpPr>
            <p:nvPr/>
          </p:nvSpPr>
          <p:spPr bwMode="auto">
            <a:xfrm>
              <a:off x="1644" y="1388"/>
              <a:ext cx="160" cy="127"/>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61" name="Line 79"/>
            <p:cNvSpPr>
              <a:spLocks noChangeShapeType="1"/>
            </p:cNvSpPr>
            <p:nvPr/>
          </p:nvSpPr>
          <p:spPr bwMode="auto">
            <a:xfrm>
              <a:off x="1627" y="1372"/>
              <a:ext cx="384" cy="64"/>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26662" name="Oval 80"/>
            <p:cNvSpPr>
              <a:spLocks noChangeArrowheads="1"/>
            </p:cNvSpPr>
            <p:nvPr/>
          </p:nvSpPr>
          <p:spPr bwMode="auto">
            <a:xfrm>
              <a:off x="1406" y="1335"/>
              <a:ext cx="505"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a:solidFill>
                  <a:srgbClr val="000000"/>
                </a:solidFill>
              </a:endParaRPr>
            </a:p>
          </p:txBody>
        </p:sp>
        <p:sp>
          <p:nvSpPr>
            <p:cNvPr id="63" name="Line 81"/>
            <p:cNvSpPr>
              <a:spLocks noChangeShapeType="1"/>
            </p:cNvSpPr>
            <p:nvPr/>
          </p:nvSpPr>
          <p:spPr bwMode="auto">
            <a:xfrm>
              <a:off x="1411" y="1403"/>
              <a:ext cx="0" cy="336"/>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64" name="Line 82"/>
            <p:cNvSpPr>
              <a:spLocks noChangeShapeType="1"/>
            </p:cNvSpPr>
            <p:nvPr/>
          </p:nvSpPr>
          <p:spPr bwMode="auto">
            <a:xfrm>
              <a:off x="1915" y="1396"/>
              <a:ext cx="0" cy="358"/>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65" name="Line 83"/>
            <p:cNvSpPr>
              <a:spLocks noChangeShapeType="1"/>
            </p:cNvSpPr>
            <p:nvPr/>
          </p:nvSpPr>
          <p:spPr bwMode="auto">
            <a:xfrm>
              <a:off x="1141" y="1356"/>
              <a:ext cx="0" cy="416"/>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66" name="Line 84"/>
            <p:cNvSpPr>
              <a:spLocks noChangeShapeType="1"/>
            </p:cNvSpPr>
            <p:nvPr/>
          </p:nvSpPr>
          <p:spPr bwMode="auto">
            <a:xfrm>
              <a:off x="1123" y="1356"/>
              <a:ext cx="263"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67" name="Line 85"/>
            <p:cNvSpPr>
              <a:spLocks noChangeShapeType="1"/>
            </p:cNvSpPr>
            <p:nvPr/>
          </p:nvSpPr>
          <p:spPr bwMode="auto">
            <a:xfrm>
              <a:off x="1141" y="1531"/>
              <a:ext cx="199"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68" name="Line 86"/>
            <p:cNvSpPr>
              <a:spLocks noChangeShapeType="1"/>
            </p:cNvSpPr>
            <p:nvPr/>
          </p:nvSpPr>
          <p:spPr bwMode="auto">
            <a:xfrm>
              <a:off x="1141" y="1653"/>
              <a:ext cx="240"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69" name="Line 87"/>
            <p:cNvSpPr>
              <a:spLocks noChangeShapeType="1"/>
            </p:cNvSpPr>
            <p:nvPr/>
          </p:nvSpPr>
          <p:spPr bwMode="auto">
            <a:xfrm>
              <a:off x="1141" y="1788"/>
              <a:ext cx="248"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70" name="Line 88"/>
            <p:cNvSpPr>
              <a:spLocks noChangeShapeType="1"/>
            </p:cNvSpPr>
            <p:nvPr/>
          </p:nvSpPr>
          <p:spPr bwMode="auto">
            <a:xfrm flipH="1">
              <a:off x="883" y="1597"/>
              <a:ext cx="258"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grpSp>
      <p:sp>
        <p:nvSpPr>
          <p:cNvPr id="26638" name="Oval 15"/>
          <p:cNvSpPr>
            <a:spLocks noChangeArrowheads="1"/>
          </p:cNvSpPr>
          <p:nvPr/>
        </p:nvSpPr>
        <p:spPr bwMode="auto">
          <a:xfrm>
            <a:off x="6178550" y="3581400"/>
            <a:ext cx="298450" cy="298450"/>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a:p>
        </p:txBody>
      </p:sp>
      <p:sp>
        <p:nvSpPr>
          <p:cNvPr id="26639" name="Oval 20"/>
          <p:cNvSpPr>
            <a:spLocks noChangeArrowheads="1"/>
          </p:cNvSpPr>
          <p:nvPr/>
        </p:nvSpPr>
        <p:spPr bwMode="auto">
          <a:xfrm>
            <a:off x="5334000" y="4876800"/>
            <a:ext cx="298450" cy="298450"/>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a:p>
        </p:txBody>
      </p:sp>
      <p:sp>
        <p:nvSpPr>
          <p:cNvPr id="73" name="Oval 24"/>
          <p:cNvSpPr>
            <a:spLocks noChangeArrowheads="1"/>
          </p:cNvSpPr>
          <p:nvPr/>
        </p:nvSpPr>
        <p:spPr bwMode="auto">
          <a:xfrm>
            <a:off x="3735388" y="4595813"/>
            <a:ext cx="684212" cy="661987"/>
          </a:xfrm>
          <a:prstGeom prst="ellipse">
            <a:avLst/>
          </a:prstGeom>
          <a:solidFill>
            <a:schemeClr val="accent5"/>
          </a:solidFill>
          <a:ln w="12700">
            <a:solidFill>
              <a:schemeClr val="tx1"/>
            </a:solidFill>
            <a:round/>
            <a:headEnd type="none" w="sm" len="sm"/>
            <a:tailEnd type="none" w="sm" len="sm"/>
          </a:ln>
        </p:spPr>
        <p:txBody>
          <a:bodyPr wrap="none" anchor="ctr"/>
          <a:lstStyle/>
          <a:p>
            <a:pPr>
              <a:defRPr/>
            </a:pPr>
            <a:endParaRPr lang="en-US"/>
          </a:p>
        </p:txBody>
      </p:sp>
      <p:sp>
        <p:nvSpPr>
          <p:cNvPr id="26641" name="AutoShape 25"/>
          <p:cNvSpPr>
            <a:spLocks noChangeArrowheads="1"/>
          </p:cNvSpPr>
          <p:nvPr/>
        </p:nvSpPr>
        <p:spPr bwMode="auto">
          <a:xfrm flipH="1">
            <a:off x="3973513" y="4741863"/>
            <a:ext cx="234950" cy="3873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26642" name="AutoShape 26"/>
          <p:cNvSpPr>
            <a:spLocks noChangeArrowheads="1"/>
          </p:cNvSpPr>
          <p:nvPr/>
        </p:nvSpPr>
        <p:spPr bwMode="auto">
          <a:xfrm rot="-8460389">
            <a:off x="3763963" y="4683125"/>
            <a:ext cx="82550" cy="889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76" name="Oval 24"/>
          <p:cNvSpPr>
            <a:spLocks noChangeArrowheads="1"/>
          </p:cNvSpPr>
          <p:nvPr/>
        </p:nvSpPr>
        <p:spPr bwMode="auto">
          <a:xfrm>
            <a:off x="2897188" y="4595813"/>
            <a:ext cx="684212" cy="661987"/>
          </a:xfrm>
          <a:prstGeom prst="ellipse">
            <a:avLst/>
          </a:prstGeom>
          <a:solidFill>
            <a:schemeClr val="accent2">
              <a:lumMod val="60000"/>
              <a:lumOff val="40000"/>
            </a:schemeClr>
          </a:solidFill>
          <a:ln w="12700">
            <a:solidFill>
              <a:schemeClr val="tx1"/>
            </a:solidFill>
            <a:round/>
            <a:headEnd type="none" w="sm" len="sm"/>
            <a:tailEnd type="none" w="sm" len="sm"/>
          </a:ln>
        </p:spPr>
        <p:txBody>
          <a:bodyPr wrap="none" anchor="ctr"/>
          <a:lstStyle/>
          <a:p>
            <a:pPr>
              <a:defRPr/>
            </a:pPr>
            <a:endParaRPr lang="en-US"/>
          </a:p>
        </p:txBody>
      </p:sp>
      <p:sp>
        <p:nvSpPr>
          <p:cNvPr id="26644" name="AutoShape 25"/>
          <p:cNvSpPr>
            <a:spLocks noChangeArrowheads="1"/>
          </p:cNvSpPr>
          <p:nvPr/>
        </p:nvSpPr>
        <p:spPr bwMode="auto">
          <a:xfrm flipH="1">
            <a:off x="3135313" y="4741863"/>
            <a:ext cx="234950" cy="3873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26645" name="AutoShape 26"/>
          <p:cNvSpPr>
            <a:spLocks noChangeArrowheads="1"/>
          </p:cNvSpPr>
          <p:nvPr/>
        </p:nvSpPr>
        <p:spPr bwMode="auto">
          <a:xfrm rot="-8460389">
            <a:off x="2925763" y="4683125"/>
            <a:ext cx="82550" cy="889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80" name="Rectangle 24"/>
          <p:cNvSpPr>
            <a:spLocks noChangeArrowheads="1"/>
          </p:cNvSpPr>
          <p:nvPr/>
        </p:nvSpPr>
        <p:spPr bwMode="auto">
          <a:xfrm>
            <a:off x="2667000" y="4495800"/>
            <a:ext cx="2057400" cy="1219200"/>
          </a:xfrm>
          <a:prstGeom prst="rect">
            <a:avLst/>
          </a:prstGeom>
          <a:noFill/>
          <a:ln w="25400" cap="rnd">
            <a:solidFill>
              <a:srgbClr val="000000"/>
            </a:solidFill>
            <a:prstDash val="sysDot"/>
            <a:miter lim="800000"/>
            <a:headEnd type="none" w="sm" len="sm"/>
            <a:tailEnd type="none" w="sm" len="sm"/>
          </a:ln>
        </p:spPr>
        <p:txBody>
          <a:bodyPr anchor="ctr">
            <a:spAutoFit/>
          </a:bodyPr>
          <a:lstStyle/>
          <a:p>
            <a:pPr defTabSz="914400" fontAlgn="auto">
              <a:spcBef>
                <a:spcPts val="0"/>
              </a:spcBef>
              <a:spcAft>
                <a:spcPts val="0"/>
              </a:spcAft>
              <a:defRPr/>
            </a:pPr>
            <a:endParaRPr lang="en-US" sz="1800" kern="0">
              <a:solidFill>
                <a:sysClr val="windowText" lastClr="000000"/>
              </a:solidFill>
              <a:ea typeface="Arial" charset="0"/>
              <a:cs typeface="Arial" charset="0"/>
            </a:endParaRPr>
          </a:p>
        </p:txBody>
      </p:sp>
      <p:sp>
        <p:nvSpPr>
          <p:cNvPr id="26647" name="Text Box 93"/>
          <p:cNvSpPr txBox="1">
            <a:spLocks noChangeArrowheads="1"/>
          </p:cNvSpPr>
          <p:nvPr/>
        </p:nvSpPr>
        <p:spPr bwMode="auto">
          <a:xfrm>
            <a:off x="1981200" y="5257800"/>
            <a:ext cx="3276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0000"/>
                </a:solidFill>
              </a:rPr>
              <a:t>device threads</a:t>
            </a:r>
          </a:p>
        </p:txBody>
      </p:sp>
      <p:sp>
        <p:nvSpPr>
          <p:cNvPr id="26648" name="Text Box 57"/>
          <p:cNvSpPr txBox="1">
            <a:spLocks noChangeArrowheads="1"/>
          </p:cNvSpPr>
          <p:nvPr/>
        </p:nvSpPr>
        <p:spPr bwMode="auto">
          <a:xfrm>
            <a:off x="228600" y="46878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Device I/O interface</a:t>
            </a:r>
          </a:p>
          <a:p>
            <a:pPr defTabSz="914400" eaLnBrk="1" hangingPunct="1"/>
            <a:r>
              <a:rPr lang="en-US" sz="1800">
                <a:solidFill>
                  <a:srgbClr val="003367"/>
                </a:solidFill>
                <a:cs typeface="Arial" charset="0"/>
              </a:rPr>
              <a:t>Async I/O on dbufs</a:t>
            </a:r>
          </a:p>
        </p:txBody>
      </p:sp>
      <p:sp>
        <p:nvSpPr>
          <p:cNvPr id="26649" name="Text Box 57"/>
          <p:cNvSpPr txBox="1">
            <a:spLocks noChangeArrowheads="1"/>
          </p:cNvSpPr>
          <p:nvPr/>
        </p:nvSpPr>
        <p:spPr bwMode="auto">
          <a:xfrm>
            <a:off x="152400" y="1600200"/>
            <a:ext cx="518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a:solidFill>
                  <a:srgbClr val="003367"/>
                </a:solidFill>
                <a:cs typeface="Arial" charset="0"/>
              </a:rPr>
              <a:t>Start I/O on a dbuf by posting it to a producer/consumer queue for service by a device thread.   </a:t>
            </a:r>
          </a:p>
        </p:txBody>
      </p:sp>
      <p:sp>
        <p:nvSpPr>
          <p:cNvPr id="26650" name="Text Box 57"/>
          <p:cNvSpPr txBox="1">
            <a:spLocks noChangeArrowheads="1"/>
          </p:cNvSpPr>
          <p:nvPr/>
        </p:nvSpPr>
        <p:spPr bwMode="auto">
          <a:xfrm>
            <a:off x="6324600" y="419100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a:solidFill>
                  <a:srgbClr val="003367"/>
                </a:solidFill>
                <a:cs typeface="Arial" charset="0"/>
              </a:rPr>
              <a:t>Thread upcalls dbuf </a:t>
            </a:r>
            <a:r>
              <a:rPr lang="en-US" sz="1800" b="1">
                <a:solidFill>
                  <a:srgbClr val="003367"/>
                </a:solidFill>
                <a:cs typeface="Arial" charset="0"/>
              </a:rPr>
              <a:t>ioComplete</a:t>
            </a:r>
            <a:r>
              <a:rPr lang="en-US" sz="1800">
                <a:solidFill>
                  <a:srgbClr val="003367"/>
                </a:solidFill>
                <a:cs typeface="Arial" charset="0"/>
              </a:rPr>
              <a:t> when I/O operation is done.</a:t>
            </a:r>
          </a:p>
        </p:txBody>
      </p:sp>
      <p:sp>
        <p:nvSpPr>
          <p:cNvPr id="26651" name="Oval 15"/>
          <p:cNvSpPr>
            <a:spLocks noChangeArrowheads="1"/>
          </p:cNvSpPr>
          <p:nvPr/>
        </p:nvSpPr>
        <p:spPr bwMode="auto">
          <a:xfrm>
            <a:off x="5334000" y="5257800"/>
            <a:ext cx="298450" cy="298450"/>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a:p>
        </p:txBody>
      </p:sp>
      <p:sp>
        <p:nvSpPr>
          <p:cNvPr id="26652" name="Text Box 57"/>
          <p:cNvSpPr txBox="1">
            <a:spLocks noChangeArrowheads="1"/>
          </p:cNvSpPr>
          <p:nvPr/>
        </p:nvSpPr>
        <p:spPr bwMode="auto">
          <a:xfrm>
            <a:off x="152400" y="28194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a:solidFill>
                  <a:srgbClr val="003367"/>
                </a:solidFill>
                <a:cs typeface="Arial" charset="0"/>
              </a:rPr>
              <a:t>Client threads may wait on the dbuf for asynchronous I/O to complete.</a:t>
            </a:r>
          </a:p>
        </p:txBody>
      </p:sp>
      <p:sp>
        <p:nvSpPr>
          <p:cNvPr id="26653" name="Text Box 57"/>
          <p:cNvSpPr txBox="1">
            <a:spLocks noChangeArrowheads="1"/>
          </p:cNvSpPr>
          <p:nvPr/>
        </p:nvSpPr>
        <p:spPr bwMode="auto">
          <a:xfrm>
            <a:off x="152400" y="2133600"/>
            <a:ext cx="280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startFetch</a:t>
            </a:r>
            <a:r>
              <a:rPr lang="en-US" sz="1800">
                <a:solidFill>
                  <a:srgbClr val="003367"/>
                </a:solidFill>
                <a:cs typeface="Arial" charset="0"/>
              </a:rPr>
              <a:t>(), </a:t>
            </a:r>
            <a:r>
              <a:rPr lang="en-US" sz="1800" b="1">
                <a:solidFill>
                  <a:srgbClr val="003367"/>
                </a:solidFill>
                <a:cs typeface="Arial" charset="0"/>
              </a:rPr>
              <a:t>startPush</a:t>
            </a:r>
            <a:r>
              <a:rPr lang="en-US" sz="1800">
                <a:solidFill>
                  <a:srgbClr val="003367"/>
                </a:solidFill>
                <a:cs typeface="Arial" charset="0"/>
              </a:rPr>
              <a:t>()</a:t>
            </a:r>
          </a:p>
        </p:txBody>
      </p:sp>
      <p:sp>
        <p:nvSpPr>
          <p:cNvPr id="26654" name="Text Box 57"/>
          <p:cNvSpPr txBox="1">
            <a:spLocks noChangeArrowheads="1"/>
          </p:cNvSpPr>
          <p:nvPr/>
        </p:nvSpPr>
        <p:spPr bwMode="auto">
          <a:xfrm>
            <a:off x="152400" y="3313113"/>
            <a:ext cx="268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3367"/>
                </a:solidFill>
                <a:cs typeface="Arial" charset="0"/>
              </a:rPr>
              <a:t>waitValid</a:t>
            </a:r>
            <a:r>
              <a:rPr lang="en-US" sz="1800">
                <a:solidFill>
                  <a:srgbClr val="003367"/>
                </a:solidFill>
                <a:cs typeface="Arial" charset="0"/>
              </a:rPr>
              <a:t>(), </a:t>
            </a:r>
            <a:r>
              <a:rPr lang="en-US" sz="1800" b="1">
                <a:solidFill>
                  <a:srgbClr val="003367"/>
                </a:solidFill>
                <a:cs typeface="Arial" charset="0"/>
              </a:rPr>
              <a:t>waitClean</a:t>
            </a:r>
            <a:r>
              <a:rPr lang="en-US" sz="1800">
                <a:solidFill>
                  <a:srgbClr val="003367"/>
                </a:solidFill>
                <a:cs typeface="Arial" charset="0"/>
              </a:rPr>
              <a:t>()</a:t>
            </a:r>
            <a:endParaRPr lang="en-US" sz="1600">
              <a:solidFill>
                <a:srgbClr val="003367"/>
              </a:solidFill>
              <a:cs typeface="Arial" charset="0"/>
            </a:endParaRPr>
          </a:p>
        </p:txBody>
      </p:sp>
    </p:spTree>
    <p:extLst>
      <p:ext uri="{BB962C8B-B14F-4D97-AF65-F5344CB8AC3E}">
        <p14:creationId xmlns:p14="http://schemas.microsoft.com/office/powerpoint/2010/main" val="290583690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“logical” devices/volumes?</a:t>
            </a:r>
            <a:endParaRPr lang="en-US" dirty="0"/>
          </a:p>
        </p:txBody>
      </p:sp>
      <p:sp>
        <p:nvSpPr>
          <p:cNvPr id="3" name="Content Placeholder 2"/>
          <p:cNvSpPr>
            <a:spLocks noGrp="1"/>
          </p:cNvSpPr>
          <p:nvPr>
            <p:ph idx="1"/>
          </p:nvPr>
        </p:nvSpPr>
        <p:spPr/>
        <p:txBody>
          <a:bodyPr/>
          <a:lstStyle/>
          <a:p>
            <a:pPr marL="0" indent="0">
              <a:buNone/>
            </a:pPr>
            <a:r>
              <a:rPr lang="en-US" dirty="0" smtClean="0"/>
              <a:t>The block storage abstraction is </a:t>
            </a:r>
            <a:r>
              <a:rPr lang="en-US" dirty="0"/>
              <a:t>an </a:t>
            </a:r>
            <a:r>
              <a:rPr lang="en-US" b="1" dirty="0"/>
              <a:t>abstraction</a:t>
            </a:r>
            <a:r>
              <a:rPr lang="en-US" dirty="0"/>
              <a:t>!  We can implement </a:t>
            </a:r>
            <a:r>
              <a:rPr lang="en-US" dirty="0" smtClean="0"/>
              <a:t>block storage in </a:t>
            </a:r>
            <a:r>
              <a:rPr lang="en-US" dirty="0"/>
              <a:t>a </a:t>
            </a:r>
            <a:r>
              <a:rPr lang="en-US" dirty="0" smtClean="0"/>
              <a:t>wide variety </a:t>
            </a:r>
            <a:r>
              <a:rPr lang="en-US" dirty="0"/>
              <a:t>of ways. </a:t>
            </a:r>
          </a:p>
          <a:p>
            <a:r>
              <a:rPr lang="en-US" sz="2000" dirty="0" smtClean="0"/>
              <a:t>Partition </a:t>
            </a:r>
            <a:r>
              <a:rPr lang="en-US" sz="2000" dirty="0"/>
              <a:t>a block space </a:t>
            </a:r>
            <a:r>
              <a:rPr lang="en-US" sz="2000" dirty="0" smtClean="0"/>
              <a:t>on some physical device into </a:t>
            </a:r>
            <a:r>
              <a:rPr lang="en-US" sz="2000" dirty="0"/>
              <a:t>multiple </a:t>
            </a:r>
            <a:r>
              <a:rPr lang="en-US" sz="2000" dirty="0" smtClean="0"/>
              <a:t>smaller logical devices (</a:t>
            </a:r>
            <a:r>
              <a:rPr lang="en-US" sz="2000" b="1" dirty="0" smtClean="0">
                <a:solidFill>
                  <a:srgbClr val="651222"/>
                </a:solidFill>
              </a:rPr>
              <a:t>logical volumes</a:t>
            </a:r>
            <a:r>
              <a:rPr lang="en-US" sz="2000" dirty="0" smtClean="0"/>
              <a:t>).</a:t>
            </a:r>
          </a:p>
          <a:p>
            <a:r>
              <a:rPr lang="en-US" sz="2000" dirty="0"/>
              <a:t>C</a:t>
            </a:r>
            <a:r>
              <a:rPr lang="en-US" sz="2000" dirty="0" smtClean="0"/>
              <a:t>oncatenate devices </a:t>
            </a:r>
            <a:r>
              <a:rPr lang="en-US" sz="2000" dirty="0"/>
              <a:t>to </a:t>
            </a:r>
            <a:r>
              <a:rPr lang="en-US" sz="2000" dirty="0" smtClean="0"/>
              <a:t>form a </a:t>
            </a:r>
            <a:r>
              <a:rPr lang="en-US" sz="2000" dirty="0"/>
              <a:t>larger </a:t>
            </a:r>
            <a:r>
              <a:rPr lang="en-US" sz="2000" dirty="0" smtClean="0"/>
              <a:t>logical volume.</a:t>
            </a:r>
          </a:p>
          <a:p>
            <a:r>
              <a:rPr lang="en-US" sz="2000" dirty="0" smtClean="0"/>
              <a:t>Add software and indirection (</a:t>
            </a:r>
            <a:r>
              <a:rPr lang="en-US" sz="2000" b="1" dirty="0" smtClean="0"/>
              <a:t>block maps</a:t>
            </a:r>
            <a:r>
              <a:rPr lang="en-US" sz="2000" dirty="0" smtClean="0"/>
              <a:t>) to map a space of logical blocks to a dynamic mix of underlying devices and/or servers.</a:t>
            </a:r>
          </a:p>
          <a:p>
            <a:r>
              <a:rPr lang="en-US" sz="2000" dirty="0" smtClean="0"/>
              <a:t>Servers and/or devices can implement block storage service over </a:t>
            </a:r>
            <a:r>
              <a:rPr lang="en-US" sz="2000" dirty="0"/>
              <a:t>a </a:t>
            </a:r>
            <a:r>
              <a:rPr lang="en-US" sz="2000" dirty="0" smtClean="0"/>
              <a:t>network: network disk, network storage, …</a:t>
            </a:r>
          </a:p>
          <a:p>
            <a:pPr lvl="1"/>
            <a:r>
              <a:rPr lang="en-US" b="1" dirty="0" smtClean="0"/>
              <a:t>S</a:t>
            </a:r>
            <a:r>
              <a:rPr lang="en-US" dirty="0" smtClean="0"/>
              <a:t>torage </a:t>
            </a:r>
            <a:r>
              <a:rPr lang="en-US" b="1" dirty="0" smtClean="0"/>
              <a:t>A</a:t>
            </a:r>
            <a:r>
              <a:rPr lang="en-US" dirty="0" smtClean="0"/>
              <a:t>rea </a:t>
            </a:r>
            <a:r>
              <a:rPr lang="en-US" b="1" dirty="0" smtClean="0"/>
              <a:t>N</a:t>
            </a:r>
            <a:r>
              <a:rPr lang="en-US" dirty="0" smtClean="0"/>
              <a:t>etwork (</a:t>
            </a:r>
            <a:r>
              <a:rPr lang="en-US" b="1" dirty="0" smtClean="0">
                <a:solidFill>
                  <a:srgbClr val="651222"/>
                </a:solidFill>
              </a:rPr>
              <a:t>SAN</a:t>
            </a:r>
            <a:r>
              <a:rPr lang="en-US" dirty="0" smtClean="0"/>
              <a:t>) or </a:t>
            </a:r>
            <a:r>
              <a:rPr lang="en-US" dirty="0" err="1" smtClean="0"/>
              <a:t>iSCSI</a:t>
            </a:r>
            <a:r>
              <a:rPr lang="en-US" dirty="0"/>
              <a:t> </a:t>
            </a:r>
            <a:r>
              <a:rPr lang="en-US" dirty="0" smtClean="0"/>
              <a:t>(Internet SCSI).</a:t>
            </a:r>
          </a:p>
          <a:p>
            <a:pPr lvl="1"/>
            <a:r>
              <a:rPr lang="en-US" b="1" dirty="0" smtClean="0"/>
              <a:t>N</a:t>
            </a:r>
            <a:r>
              <a:rPr lang="en-US" dirty="0" smtClean="0"/>
              <a:t>etwork-</a:t>
            </a:r>
            <a:r>
              <a:rPr lang="en-US" b="1" dirty="0" smtClean="0"/>
              <a:t>A</a:t>
            </a:r>
            <a:r>
              <a:rPr lang="en-US" dirty="0" smtClean="0"/>
              <a:t>ttached </a:t>
            </a:r>
            <a:r>
              <a:rPr lang="en-US" b="1" dirty="0" smtClean="0"/>
              <a:t>S</a:t>
            </a:r>
            <a:r>
              <a:rPr lang="en-US" dirty="0" smtClean="0"/>
              <a:t>torage (</a:t>
            </a:r>
            <a:r>
              <a:rPr lang="en-US" b="1" dirty="0" smtClean="0">
                <a:solidFill>
                  <a:srgbClr val="651222"/>
                </a:solidFill>
              </a:rPr>
              <a:t>NAS</a:t>
            </a:r>
            <a:r>
              <a:rPr lang="en-US" dirty="0" smtClean="0"/>
              <a:t>) generally refers to a network file system abstraction, built above block storage.</a:t>
            </a:r>
          </a:p>
          <a:p>
            <a:r>
              <a:rPr lang="en-US" sz="2000" dirty="0" smtClean="0"/>
              <a:t>Add another level of indirection!  </a:t>
            </a:r>
            <a:r>
              <a:rPr lang="en-US" sz="2000" b="1" dirty="0" smtClean="0">
                <a:solidFill>
                  <a:srgbClr val="651222"/>
                </a:solidFill>
              </a:rPr>
              <a:t>Storage virtualization</a:t>
            </a:r>
            <a:r>
              <a:rPr lang="en-US" sz="2000" dirty="0" smtClean="0"/>
              <a:t>.</a:t>
            </a:r>
            <a:endParaRPr lang="en-US" sz="2000" dirty="0"/>
          </a:p>
        </p:txBody>
      </p:sp>
    </p:spTree>
    <p:extLst>
      <p:ext uri="{BB962C8B-B14F-4D97-AF65-F5344CB8AC3E}">
        <p14:creationId xmlns:p14="http://schemas.microsoft.com/office/powerpoint/2010/main" val="13599858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Arial" charset="0"/>
                <a:ea typeface="ＭＳ Ｐゴシック" charset="0"/>
              </a:rPr>
              <a:t>Names and layers</a:t>
            </a:r>
          </a:p>
        </p:txBody>
      </p:sp>
      <p:sp>
        <p:nvSpPr>
          <p:cNvPr id="50" name="Rectangle 3"/>
          <p:cNvSpPr>
            <a:spLocks noChangeArrowheads="1"/>
          </p:cNvSpPr>
          <p:nvPr/>
        </p:nvSpPr>
        <p:spPr bwMode="auto">
          <a:xfrm>
            <a:off x="3740150" y="2216150"/>
            <a:ext cx="2806700" cy="596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1" name="Oval 4"/>
          <p:cNvSpPr>
            <a:spLocks noChangeArrowheads="1"/>
          </p:cNvSpPr>
          <p:nvPr/>
        </p:nvSpPr>
        <p:spPr bwMode="auto">
          <a:xfrm>
            <a:off x="2901950" y="1758950"/>
            <a:ext cx="139700" cy="44450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2" name="Line 5"/>
          <p:cNvSpPr>
            <a:spLocks noChangeShapeType="1"/>
          </p:cNvSpPr>
          <p:nvPr/>
        </p:nvSpPr>
        <p:spPr bwMode="auto">
          <a:xfrm flipH="1">
            <a:off x="2438400" y="1752600"/>
            <a:ext cx="533400" cy="2286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3" name="Line 6"/>
          <p:cNvSpPr>
            <a:spLocks noChangeShapeType="1"/>
          </p:cNvSpPr>
          <p:nvPr/>
        </p:nvSpPr>
        <p:spPr bwMode="auto">
          <a:xfrm>
            <a:off x="2438400" y="1981200"/>
            <a:ext cx="533400" cy="2286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4" name="Arc 7"/>
          <p:cNvSpPr>
            <a:spLocks/>
          </p:cNvSpPr>
          <p:nvPr/>
        </p:nvSpPr>
        <p:spPr bwMode="auto">
          <a:xfrm>
            <a:off x="2971800" y="1524000"/>
            <a:ext cx="76200" cy="2286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5" name="Arc 8"/>
          <p:cNvSpPr>
            <a:spLocks/>
          </p:cNvSpPr>
          <p:nvPr/>
        </p:nvSpPr>
        <p:spPr bwMode="auto">
          <a:xfrm>
            <a:off x="2971800" y="2211388"/>
            <a:ext cx="77788" cy="228600"/>
          </a:xfrm>
          <a:custGeom>
            <a:avLst/>
            <a:gdLst>
              <a:gd name="T0" fmla="*/ 0 w 22050"/>
              <a:gd name="T1" fmla="*/ 2147483647 h 21600"/>
              <a:gd name="T2" fmla="*/ 2147483647 w 22050"/>
              <a:gd name="T3" fmla="*/ 2147483647 h 21600"/>
              <a:gd name="T4" fmla="*/ 2147483647 w 22050"/>
              <a:gd name="T5" fmla="*/ 2147483647 h 21600"/>
              <a:gd name="T6" fmla="*/ 0 60000 65536"/>
              <a:gd name="T7" fmla="*/ 0 60000 65536"/>
              <a:gd name="T8" fmla="*/ 0 60000 65536"/>
              <a:gd name="T9" fmla="*/ 0 w 22050"/>
              <a:gd name="T10" fmla="*/ 0 h 21600"/>
              <a:gd name="T11" fmla="*/ 22050 w 22050"/>
              <a:gd name="T12" fmla="*/ 21600 h 21600"/>
            </a:gdLst>
            <a:ahLst/>
            <a:cxnLst>
              <a:cxn ang="T6">
                <a:pos x="T0" y="T1"/>
              </a:cxn>
              <a:cxn ang="T7">
                <a:pos x="T2" y="T3"/>
              </a:cxn>
              <a:cxn ang="T8">
                <a:pos x="T4" y="T5"/>
              </a:cxn>
            </a:cxnLst>
            <a:rect l="T9" t="T10" r="T11" b="T12"/>
            <a:pathLst>
              <a:path w="22050" h="21600" fill="none" extrusionOk="0">
                <a:moveTo>
                  <a:pt x="-1" y="4"/>
                </a:moveTo>
                <a:cubicBezTo>
                  <a:pt x="149" y="1"/>
                  <a:pt x="299" y="-1"/>
                  <a:pt x="450" y="-1"/>
                </a:cubicBezTo>
                <a:cubicBezTo>
                  <a:pt x="12379" y="-1"/>
                  <a:pt x="22050" y="9670"/>
                  <a:pt x="22050" y="21600"/>
                </a:cubicBezTo>
              </a:path>
              <a:path w="22050" h="21600" stroke="0" extrusionOk="0">
                <a:moveTo>
                  <a:pt x="-1" y="4"/>
                </a:moveTo>
                <a:cubicBezTo>
                  <a:pt x="149" y="1"/>
                  <a:pt x="299" y="-1"/>
                  <a:pt x="450" y="-1"/>
                </a:cubicBezTo>
                <a:cubicBezTo>
                  <a:pt x="12379" y="-1"/>
                  <a:pt x="22050" y="9670"/>
                  <a:pt x="22050" y="21600"/>
                </a:cubicBezTo>
                <a:lnTo>
                  <a:pt x="450" y="2160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6" name="Oval 9"/>
          <p:cNvSpPr>
            <a:spLocks noChangeArrowheads="1"/>
          </p:cNvSpPr>
          <p:nvPr/>
        </p:nvSpPr>
        <p:spPr bwMode="auto">
          <a:xfrm>
            <a:off x="2978150" y="1835150"/>
            <a:ext cx="63500" cy="292100"/>
          </a:xfrm>
          <a:prstGeom prst="ellipse">
            <a:avLst/>
          </a:prstGeom>
          <a:solidFill>
            <a:srgbClr val="333399"/>
          </a:solidFill>
          <a:ln w="1270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7" name="Arc 10"/>
          <p:cNvSpPr>
            <a:spLocks/>
          </p:cNvSpPr>
          <p:nvPr/>
        </p:nvSpPr>
        <p:spPr bwMode="auto">
          <a:xfrm>
            <a:off x="2971800" y="1524000"/>
            <a:ext cx="152400" cy="2286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8" name="Arc 11"/>
          <p:cNvSpPr>
            <a:spLocks/>
          </p:cNvSpPr>
          <p:nvPr/>
        </p:nvSpPr>
        <p:spPr bwMode="auto">
          <a:xfrm>
            <a:off x="2971800" y="2211388"/>
            <a:ext cx="153988" cy="152400"/>
          </a:xfrm>
          <a:custGeom>
            <a:avLst/>
            <a:gdLst>
              <a:gd name="T0" fmla="*/ 0 w 21825"/>
              <a:gd name="T1" fmla="*/ 2147483647 h 21600"/>
              <a:gd name="T2" fmla="*/ 2147483647 w 21825"/>
              <a:gd name="T3" fmla="*/ 2147483647 h 21600"/>
              <a:gd name="T4" fmla="*/ 2147483647 w 21825"/>
              <a:gd name="T5" fmla="*/ 2147483647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1"/>
                </a:cubicBezTo>
                <a:cubicBezTo>
                  <a:pt x="12154" y="-1"/>
                  <a:pt x="21825" y="9670"/>
                  <a:pt x="21825" y="21600"/>
                </a:cubicBezTo>
              </a:path>
              <a:path w="21825" h="21600" stroke="0" extrusionOk="0">
                <a:moveTo>
                  <a:pt x="0" y="1"/>
                </a:moveTo>
                <a:cubicBezTo>
                  <a:pt x="74" y="0"/>
                  <a:pt x="149" y="-1"/>
                  <a:pt x="225" y="-1"/>
                </a:cubicBezTo>
                <a:cubicBezTo>
                  <a:pt x="12154" y="-1"/>
                  <a:pt x="21825" y="9670"/>
                  <a:pt x="21825" y="21600"/>
                </a:cubicBezTo>
                <a:lnTo>
                  <a:pt x="225" y="2160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9" name="Rectangle 12"/>
          <p:cNvSpPr>
            <a:spLocks noChangeArrowheads="1"/>
          </p:cNvSpPr>
          <p:nvPr/>
        </p:nvSpPr>
        <p:spPr bwMode="auto">
          <a:xfrm>
            <a:off x="3641725" y="1736725"/>
            <a:ext cx="260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dirty="0">
                <a:solidFill>
                  <a:sysClr val="windowText" lastClr="000000"/>
                </a:solidFill>
              </a:rPr>
              <a:t>notes in notebook file</a:t>
            </a:r>
          </a:p>
        </p:txBody>
      </p:sp>
      <p:sp>
        <p:nvSpPr>
          <p:cNvPr id="60" name="Rectangle 13"/>
          <p:cNvSpPr>
            <a:spLocks noChangeArrowheads="1"/>
          </p:cNvSpPr>
          <p:nvPr/>
        </p:nvSpPr>
        <p:spPr bwMode="auto">
          <a:xfrm>
            <a:off x="1447800" y="1665288"/>
            <a:ext cx="750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dirty="0">
                <a:solidFill>
                  <a:sysClr val="windowText" lastClr="000000"/>
                </a:solidFill>
              </a:rPr>
              <a:t>User</a:t>
            </a:r>
          </a:p>
          <a:p>
            <a:pPr defTabSz="914400" fontAlgn="auto">
              <a:spcBef>
                <a:spcPts val="0"/>
              </a:spcBef>
              <a:spcAft>
                <a:spcPts val="0"/>
              </a:spcAft>
              <a:defRPr/>
            </a:pPr>
            <a:r>
              <a:rPr lang="en-US" sz="2000" kern="0" dirty="0">
                <a:solidFill>
                  <a:sysClr val="windowText" lastClr="000000"/>
                </a:solidFill>
              </a:rPr>
              <a:t>view</a:t>
            </a:r>
          </a:p>
        </p:txBody>
      </p:sp>
      <p:sp>
        <p:nvSpPr>
          <p:cNvPr id="61" name="Rectangle 14"/>
          <p:cNvSpPr>
            <a:spLocks noChangeArrowheads="1"/>
          </p:cNvSpPr>
          <p:nvPr/>
        </p:nvSpPr>
        <p:spPr bwMode="auto">
          <a:xfrm>
            <a:off x="4175125" y="2270125"/>
            <a:ext cx="145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Application</a:t>
            </a:r>
          </a:p>
        </p:txBody>
      </p:sp>
      <p:sp>
        <p:nvSpPr>
          <p:cNvPr id="62" name="Rectangle 15"/>
          <p:cNvSpPr>
            <a:spLocks noChangeArrowheads="1"/>
          </p:cNvSpPr>
          <p:nvPr/>
        </p:nvSpPr>
        <p:spPr bwMode="auto">
          <a:xfrm>
            <a:off x="3740150" y="3359150"/>
            <a:ext cx="2806700" cy="596900"/>
          </a:xfrm>
          <a:prstGeom prst="rect">
            <a:avLst/>
          </a:prstGeom>
          <a:solidFill>
            <a:srgbClr val="66FFFF">
              <a:alpha val="50195"/>
            </a:srgbClr>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63" name="Rectangle 16"/>
          <p:cNvSpPr>
            <a:spLocks noChangeArrowheads="1"/>
          </p:cNvSpPr>
          <p:nvPr/>
        </p:nvSpPr>
        <p:spPr bwMode="auto">
          <a:xfrm>
            <a:off x="4327525" y="3413125"/>
            <a:ext cx="1525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File System</a:t>
            </a:r>
          </a:p>
        </p:txBody>
      </p:sp>
      <p:sp>
        <p:nvSpPr>
          <p:cNvPr id="64" name="Line 17"/>
          <p:cNvSpPr>
            <a:spLocks noChangeShapeType="1"/>
          </p:cNvSpPr>
          <p:nvPr/>
        </p:nvSpPr>
        <p:spPr bwMode="auto">
          <a:xfrm>
            <a:off x="5029200" y="2819400"/>
            <a:ext cx="0" cy="533400"/>
          </a:xfrm>
          <a:prstGeom prst="line">
            <a:avLst/>
          </a:prstGeom>
          <a:noFill/>
          <a:ln w="508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65" name="Rectangle 18"/>
          <p:cNvSpPr>
            <a:spLocks noChangeArrowheads="1"/>
          </p:cNvSpPr>
          <p:nvPr/>
        </p:nvSpPr>
        <p:spPr bwMode="auto">
          <a:xfrm>
            <a:off x="5165725" y="2879725"/>
            <a:ext cx="282376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dirty="0" err="1">
                <a:solidFill>
                  <a:sysClr val="windowText" lastClr="000000"/>
                </a:solidFill>
              </a:rPr>
              <a:t>n</a:t>
            </a:r>
            <a:r>
              <a:rPr lang="en-US" sz="2000" kern="0" dirty="0" err="1" smtClean="0">
                <a:solidFill>
                  <a:sysClr val="windowText" lastClr="000000"/>
                </a:solidFill>
              </a:rPr>
              <a:t>otefile</a:t>
            </a:r>
            <a:r>
              <a:rPr lang="en-US" sz="2000" kern="0" dirty="0" smtClean="0">
                <a:solidFill>
                  <a:sysClr val="windowText" lastClr="000000"/>
                </a:solidFill>
              </a:rPr>
              <a:t>: </a:t>
            </a:r>
            <a:r>
              <a:rPr lang="en-US" sz="2000" kern="0" dirty="0" err="1" smtClean="0">
                <a:solidFill>
                  <a:sysClr val="windowText" lastClr="000000"/>
                </a:solidFill>
              </a:rPr>
              <a:t>fd</a:t>
            </a:r>
            <a:r>
              <a:rPr lang="en-US" sz="2000" kern="0" dirty="0">
                <a:solidFill>
                  <a:sysClr val="windowText" lastClr="000000"/>
                </a:solidFill>
              </a:rPr>
              <a:t>, byte range*</a:t>
            </a:r>
          </a:p>
        </p:txBody>
      </p:sp>
      <p:sp>
        <p:nvSpPr>
          <p:cNvPr id="66" name="Line 19"/>
          <p:cNvSpPr>
            <a:spLocks noChangeShapeType="1"/>
          </p:cNvSpPr>
          <p:nvPr/>
        </p:nvSpPr>
        <p:spPr bwMode="auto">
          <a:xfrm>
            <a:off x="5029200" y="3962400"/>
            <a:ext cx="0" cy="533400"/>
          </a:xfrm>
          <a:prstGeom prst="line">
            <a:avLst/>
          </a:prstGeom>
          <a:noFill/>
          <a:ln w="508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67" name="Rectangle 20"/>
          <p:cNvSpPr>
            <a:spLocks noChangeArrowheads="1"/>
          </p:cNvSpPr>
          <p:nvPr/>
        </p:nvSpPr>
        <p:spPr bwMode="auto">
          <a:xfrm>
            <a:off x="3816350" y="4502150"/>
            <a:ext cx="2806700" cy="596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68" name="Rectangle 21"/>
          <p:cNvSpPr>
            <a:spLocks noChangeArrowheads="1"/>
          </p:cNvSpPr>
          <p:nvPr/>
        </p:nvSpPr>
        <p:spPr bwMode="auto">
          <a:xfrm>
            <a:off x="4175125" y="4556125"/>
            <a:ext cx="2024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Disk Subsystem</a:t>
            </a:r>
          </a:p>
        </p:txBody>
      </p:sp>
      <p:sp>
        <p:nvSpPr>
          <p:cNvPr id="69" name="Rectangle 22"/>
          <p:cNvSpPr>
            <a:spLocks noChangeArrowheads="1"/>
          </p:cNvSpPr>
          <p:nvPr/>
        </p:nvSpPr>
        <p:spPr bwMode="auto">
          <a:xfrm>
            <a:off x="5165725" y="3946525"/>
            <a:ext cx="1882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device, block #</a:t>
            </a:r>
          </a:p>
        </p:txBody>
      </p:sp>
      <p:sp>
        <p:nvSpPr>
          <p:cNvPr id="70" name="Rectangle 23"/>
          <p:cNvSpPr>
            <a:spLocks noChangeArrowheads="1"/>
          </p:cNvSpPr>
          <p:nvPr/>
        </p:nvSpPr>
        <p:spPr bwMode="auto">
          <a:xfrm>
            <a:off x="5165725" y="5165725"/>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surface, cylinder, sector</a:t>
            </a:r>
          </a:p>
        </p:txBody>
      </p:sp>
      <p:sp>
        <p:nvSpPr>
          <p:cNvPr id="71" name="Arc 24"/>
          <p:cNvSpPr>
            <a:spLocks/>
          </p:cNvSpPr>
          <p:nvPr/>
        </p:nvSpPr>
        <p:spPr bwMode="auto">
          <a:xfrm>
            <a:off x="3810000" y="5105400"/>
            <a:ext cx="1219200" cy="762000"/>
          </a:xfrm>
          <a:custGeom>
            <a:avLst/>
            <a:gdLst>
              <a:gd name="T0" fmla="*/ 2147483647 w 21589"/>
              <a:gd name="T1" fmla="*/ 2147483647 h 21600"/>
              <a:gd name="T2" fmla="*/ 0 w 21589"/>
              <a:gd name="T3" fmla="*/ 2147483647 h 21600"/>
              <a:gd name="T4" fmla="*/ 0 w 21589"/>
              <a:gd name="T5" fmla="*/ 0 h 21600"/>
              <a:gd name="T6" fmla="*/ 0 60000 65536"/>
              <a:gd name="T7" fmla="*/ 0 60000 65536"/>
              <a:gd name="T8" fmla="*/ 0 60000 65536"/>
              <a:gd name="T9" fmla="*/ 0 w 21589"/>
              <a:gd name="T10" fmla="*/ 0 h 21600"/>
              <a:gd name="T11" fmla="*/ 21589 w 21589"/>
              <a:gd name="T12" fmla="*/ 21600 h 21600"/>
            </a:gdLst>
            <a:ahLst/>
            <a:cxnLst>
              <a:cxn ang="T6">
                <a:pos x="T0" y="T1"/>
              </a:cxn>
              <a:cxn ang="T7">
                <a:pos x="T2" y="T3"/>
              </a:cxn>
              <a:cxn ang="T8">
                <a:pos x="T4" y="T5"/>
              </a:cxn>
            </a:cxnLst>
            <a:rect l="T9" t="T10" r="T11" b="T12"/>
            <a:pathLst>
              <a:path w="21589" h="21600" fill="none" extrusionOk="0">
                <a:moveTo>
                  <a:pt x="21589" y="676"/>
                </a:moveTo>
                <a:cubicBezTo>
                  <a:pt x="21224" y="12336"/>
                  <a:pt x="11666" y="21600"/>
                  <a:pt x="-1" y="21600"/>
                </a:cubicBezTo>
              </a:path>
              <a:path w="21589" h="21600" stroke="0" extrusionOk="0">
                <a:moveTo>
                  <a:pt x="21589" y="676"/>
                </a:moveTo>
                <a:cubicBezTo>
                  <a:pt x="21224" y="12336"/>
                  <a:pt x="11666" y="21600"/>
                  <a:pt x="-1" y="21600"/>
                </a:cubicBezTo>
                <a:lnTo>
                  <a:pt x="0" y="0"/>
                </a:lnTo>
                <a:close/>
              </a:path>
            </a:pathLst>
          </a:custGeom>
          <a:noFill/>
          <a:ln w="50800" cap="rnd">
            <a:solidFill>
              <a:srgbClr val="00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nvGrpSpPr>
          <p:cNvPr id="48152" name="Group 25"/>
          <p:cNvGrpSpPr>
            <a:grpSpLocks/>
          </p:cNvGrpSpPr>
          <p:nvPr/>
        </p:nvGrpSpPr>
        <p:grpSpPr bwMode="auto">
          <a:xfrm>
            <a:off x="533400" y="4725988"/>
            <a:ext cx="3090863" cy="1668462"/>
            <a:chOff x="336" y="2977"/>
            <a:chExt cx="1947" cy="1051"/>
          </a:xfrm>
        </p:grpSpPr>
        <p:sp>
          <p:nvSpPr>
            <p:cNvPr id="73" name="Oval 26"/>
            <p:cNvSpPr>
              <a:spLocks noChangeArrowheads="1"/>
            </p:cNvSpPr>
            <p:nvPr/>
          </p:nvSpPr>
          <p:spPr bwMode="auto">
            <a:xfrm>
              <a:off x="340" y="3124"/>
              <a:ext cx="1768" cy="90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nvGrpSpPr>
            <p:cNvPr id="48167" name="Group 27"/>
            <p:cNvGrpSpPr>
              <a:grpSpLocks/>
            </p:cNvGrpSpPr>
            <p:nvPr/>
          </p:nvGrpSpPr>
          <p:grpSpPr bwMode="auto">
            <a:xfrm>
              <a:off x="455" y="3220"/>
              <a:ext cx="1514" cy="670"/>
              <a:chOff x="455" y="3220"/>
              <a:chExt cx="1514" cy="670"/>
            </a:xfrm>
          </p:grpSpPr>
          <p:sp>
            <p:nvSpPr>
              <p:cNvPr id="81" name="Oval 28"/>
              <p:cNvSpPr>
                <a:spLocks noChangeArrowheads="1"/>
              </p:cNvSpPr>
              <p:nvPr/>
            </p:nvSpPr>
            <p:spPr bwMode="auto">
              <a:xfrm>
                <a:off x="455" y="3220"/>
                <a:ext cx="1514" cy="67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2" name="Oval 29"/>
              <p:cNvSpPr>
                <a:spLocks noChangeArrowheads="1"/>
              </p:cNvSpPr>
              <p:nvPr/>
            </p:nvSpPr>
            <p:spPr bwMode="auto">
              <a:xfrm>
                <a:off x="605" y="3316"/>
                <a:ext cx="1213" cy="44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3" name="Oval 30"/>
              <p:cNvSpPr>
                <a:spLocks noChangeArrowheads="1"/>
              </p:cNvSpPr>
              <p:nvPr/>
            </p:nvSpPr>
            <p:spPr bwMode="auto">
              <a:xfrm>
                <a:off x="766" y="3412"/>
                <a:ext cx="913" cy="23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sp>
          <p:nvSpPr>
            <p:cNvPr id="75" name="Line 31"/>
            <p:cNvSpPr>
              <a:spLocks noChangeShapeType="1"/>
            </p:cNvSpPr>
            <p:nvPr/>
          </p:nvSpPr>
          <p:spPr bwMode="auto">
            <a:xfrm>
              <a:off x="1822" y="3386"/>
              <a:ext cx="461" cy="0"/>
            </a:xfrm>
            <a:prstGeom prst="line">
              <a:avLst/>
            </a:prstGeom>
            <a:noFill/>
            <a:ln w="508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76" name="Line 32"/>
            <p:cNvSpPr>
              <a:spLocks noChangeShapeType="1"/>
            </p:cNvSpPr>
            <p:nvPr/>
          </p:nvSpPr>
          <p:spPr bwMode="auto">
            <a:xfrm flipH="1" flipV="1">
              <a:off x="336" y="3504"/>
              <a:ext cx="864"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77" name="Line 33"/>
            <p:cNvSpPr>
              <a:spLocks noChangeShapeType="1"/>
            </p:cNvSpPr>
            <p:nvPr/>
          </p:nvSpPr>
          <p:spPr bwMode="auto">
            <a:xfrm flipH="1" flipV="1">
              <a:off x="912" y="3120"/>
              <a:ext cx="288" cy="4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78" name="Arc 34"/>
            <p:cNvSpPr>
              <a:spLocks/>
            </p:cNvSpPr>
            <p:nvPr/>
          </p:nvSpPr>
          <p:spPr bwMode="auto">
            <a:xfrm>
              <a:off x="1391" y="2977"/>
              <a:ext cx="625" cy="288"/>
            </a:xfrm>
            <a:custGeom>
              <a:avLst/>
              <a:gdLst>
                <a:gd name="T0" fmla="*/ 0 w 21635"/>
                <a:gd name="T1" fmla="*/ 0 h 21600"/>
                <a:gd name="T2" fmla="*/ 0 w 21635"/>
                <a:gd name="T3" fmla="*/ 0 h 21600"/>
                <a:gd name="T4" fmla="*/ 0 w 21635"/>
                <a:gd name="T5" fmla="*/ 0 h 21600"/>
                <a:gd name="T6" fmla="*/ 0 60000 65536"/>
                <a:gd name="T7" fmla="*/ 0 60000 65536"/>
                <a:gd name="T8" fmla="*/ 0 60000 65536"/>
                <a:gd name="T9" fmla="*/ 0 w 21635"/>
                <a:gd name="T10" fmla="*/ 0 h 21600"/>
                <a:gd name="T11" fmla="*/ 21635 w 21635"/>
                <a:gd name="T12" fmla="*/ 21600 h 21600"/>
              </a:gdLst>
              <a:ahLst/>
              <a:cxnLst>
                <a:cxn ang="T6">
                  <a:pos x="T0" y="T1"/>
                </a:cxn>
                <a:cxn ang="T7">
                  <a:pos x="T2" y="T3"/>
                </a:cxn>
                <a:cxn ang="T8">
                  <a:pos x="T4" y="T5"/>
                </a:cxn>
              </a:cxnLst>
              <a:rect l="T9" t="T10" r="T11" b="T12"/>
              <a:pathLst>
                <a:path w="21635" h="21600" fill="none" extrusionOk="0">
                  <a:moveTo>
                    <a:pt x="0" y="0"/>
                  </a:moveTo>
                  <a:cubicBezTo>
                    <a:pt x="11" y="0"/>
                    <a:pt x="23" y="-1"/>
                    <a:pt x="35" y="-1"/>
                  </a:cubicBezTo>
                  <a:cubicBezTo>
                    <a:pt x="11964" y="-1"/>
                    <a:pt x="21635" y="9670"/>
                    <a:pt x="21635" y="21600"/>
                  </a:cubicBezTo>
                </a:path>
                <a:path w="21635" h="21600" stroke="0" extrusionOk="0">
                  <a:moveTo>
                    <a:pt x="0" y="0"/>
                  </a:moveTo>
                  <a:cubicBezTo>
                    <a:pt x="11" y="0"/>
                    <a:pt x="23" y="-1"/>
                    <a:pt x="35" y="-1"/>
                  </a:cubicBezTo>
                  <a:cubicBezTo>
                    <a:pt x="11964" y="-1"/>
                    <a:pt x="21635" y="9670"/>
                    <a:pt x="21635" y="21600"/>
                  </a:cubicBezTo>
                  <a:lnTo>
                    <a:pt x="35" y="21600"/>
                  </a:lnTo>
                  <a:close/>
                </a:path>
              </a:pathLst>
            </a:custGeom>
            <a:noFill/>
            <a:ln w="127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79" name="Arc 35"/>
            <p:cNvSpPr>
              <a:spLocks/>
            </p:cNvSpPr>
            <p:nvPr/>
          </p:nvSpPr>
          <p:spPr bwMode="auto">
            <a:xfrm>
              <a:off x="630" y="3314"/>
              <a:ext cx="457" cy="239"/>
            </a:xfrm>
            <a:custGeom>
              <a:avLst/>
              <a:gdLst>
                <a:gd name="T0" fmla="*/ 0 w 21383"/>
                <a:gd name="T1" fmla="*/ 0 h 21479"/>
                <a:gd name="T2" fmla="*/ 0 w 21383"/>
                <a:gd name="T3" fmla="*/ 0 h 21479"/>
                <a:gd name="T4" fmla="*/ 0 w 21383"/>
                <a:gd name="T5" fmla="*/ 0 h 21479"/>
                <a:gd name="T6" fmla="*/ 0 60000 65536"/>
                <a:gd name="T7" fmla="*/ 0 60000 65536"/>
                <a:gd name="T8" fmla="*/ 0 60000 65536"/>
                <a:gd name="T9" fmla="*/ 0 w 21383"/>
                <a:gd name="T10" fmla="*/ 0 h 21479"/>
                <a:gd name="T11" fmla="*/ 21383 w 21383"/>
                <a:gd name="T12" fmla="*/ 21479 h 21479"/>
              </a:gdLst>
              <a:ahLst/>
              <a:cxnLst>
                <a:cxn ang="T6">
                  <a:pos x="T0" y="T1"/>
                </a:cxn>
                <a:cxn ang="T7">
                  <a:pos x="T2" y="T3"/>
                </a:cxn>
                <a:cxn ang="T8">
                  <a:pos x="T4" y="T5"/>
                </a:cxn>
              </a:cxnLst>
              <a:rect l="T9" t="T10" r="T11" b="T12"/>
              <a:pathLst>
                <a:path w="21383" h="21479" fill="none" extrusionOk="0">
                  <a:moveTo>
                    <a:pt x="0" y="18423"/>
                  </a:moveTo>
                  <a:cubicBezTo>
                    <a:pt x="1399" y="8635"/>
                    <a:pt x="9264" y="1047"/>
                    <a:pt x="19095" y="0"/>
                  </a:cubicBezTo>
                </a:path>
                <a:path w="21383" h="21479" stroke="0" extrusionOk="0">
                  <a:moveTo>
                    <a:pt x="0" y="18423"/>
                  </a:moveTo>
                  <a:cubicBezTo>
                    <a:pt x="1399" y="8635"/>
                    <a:pt x="9264" y="1047"/>
                    <a:pt x="19095" y="0"/>
                  </a:cubicBezTo>
                  <a:lnTo>
                    <a:pt x="21383" y="21479"/>
                  </a:lnTo>
                  <a:close/>
                </a:path>
              </a:pathLst>
            </a:custGeom>
            <a:noFill/>
            <a:ln w="50800" cap="rnd">
              <a:solidFill>
                <a:srgbClr val="FF00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0" name="AutoShape 36"/>
            <p:cNvSpPr>
              <a:spLocks noChangeArrowheads="1"/>
            </p:cNvSpPr>
            <p:nvPr/>
          </p:nvSpPr>
          <p:spPr bwMode="auto">
            <a:xfrm rot="10740000">
              <a:off x="1780" y="3364"/>
              <a:ext cx="136" cy="184"/>
            </a:xfrm>
            <a:prstGeom prst="triangle">
              <a:avLst>
                <a:gd name="adj" fmla="val 49995"/>
              </a:avLst>
            </a:prstGeom>
            <a:solidFill>
              <a:srgbClr val="000000"/>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sp>
        <p:nvSpPr>
          <p:cNvPr id="84" name="Rectangle 37"/>
          <p:cNvSpPr>
            <a:spLocks noChangeArrowheads="1"/>
          </p:cNvSpPr>
          <p:nvPr/>
        </p:nvSpPr>
        <p:spPr bwMode="auto">
          <a:xfrm>
            <a:off x="768350" y="2978150"/>
            <a:ext cx="2806700" cy="292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5" name="Rectangle 38"/>
          <p:cNvSpPr>
            <a:spLocks noChangeArrowheads="1"/>
          </p:cNvSpPr>
          <p:nvPr/>
        </p:nvSpPr>
        <p:spPr bwMode="auto">
          <a:xfrm>
            <a:off x="1758950" y="2978150"/>
            <a:ext cx="749300" cy="292100"/>
          </a:xfrm>
          <a:prstGeom prst="rect">
            <a:avLst/>
          </a:prstGeom>
          <a:solidFill>
            <a:srgbClr val="333399"/>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6" name="Rectangle 39"/>
          <p:cNvSpPr>
            <a:spLocks noChangeArrowheads="1"/>
          </p:cNvSpPr>
          <p:nvPr/>
        </p:nvSpPr>
        <p:spPr bwMode="auto">
          <a:xfrm>
            <a:off x="768350" y="3968750"/>
            <a:ext cx="2120900" cy="292100"/>
          </a:xfrm>
          <a:prstGeom prst="rect">
            <a:avLst/>
          </a:prstGeom>
          <a:solidFill>
            <a:srgbClr val="FF0033"/>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7" name="Rectangle 40"/>
          <p:cNvSpPr>
            <a:spLocks noChangeArrowheads="1"/>
          </p:cNvSpPr>
          <p:nvPr/>
        </p:nvSpPr>
        <p:spPr bwMode="auto">
          <a:xfrm>
            <a:off x="1758950" y="3968750"/>
            <a:ext cx="749300" cy="292100"/>
          </a:xfrm>
          <a:prstGeom prst="rect">
            <a:avLst/>
          </a:prstGeom>
          <a:solidFill>
            <a:srgbClr val="333399"/>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8" name="Line 41"/>
          <p:cNvSpPr>
            <a:spLocks noChangeShapeType="1"/>
          </p:cNvSpPr>
          <p:nvPr/>
        </p:nvSpPr>
        <p:spPr bwMode="auto">
          <a:xfrm>
            <a:off x="1752600" y="3276600"/>
            <a:ext cx="0" cy="6096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9" name="Line 42"/>
          <p:cNvSpPr>
            <a:spLocks noChangeShapeType="1"/>
          </p:cNvSpPr>
          <p:nvPr/>
        </p:nvSpPr>
        <p:spPr bwMode="auto">
          <a:xfrm>
            <a:off x="2514600" y="3352800"/>
            <a:ext cx="0" cy="6096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90" name="Line 43"/>
          <p:cNvSpPr>
            <a:spLocks noChangeShapeType="1"/>
          </p:cNvSpPr>
          <p:nvPr/>
        </p:nvSpPr>
        <p:spPr bwMode="auto">
          <a:xfrm>
            <a:off x="762000" y="4267200"/>
            <a:ext cx="152400" cy="12954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91" name="Line 44"/>
          <p:cNvSpPr>
            <a:spLocks noChangeShapeType="1"/>
          </p:cNvSpPr>
          <p:nvPr/>
        </p:nvSpPr>
        <p:spPr bwMode="auto">
          <a:xfrm flipH="1">
            <a:off x="1676400" y="4267200"/>
            <a:ext cx="1219200" cy="9144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92" name="Arc 45"/>
          <p:cNvSpPr>
            <a:spLocks/>
          </p:cNvSpPr>
          <p:nvPr/>
        </p:nvSpPr>
        <p:spPr bwMode="auto">
          <a:xfrm rot="14040000">
            <a:off x="1255713" y="5294313"/>
            <a:ext cx="79375" cy="155575"/>
          </a:xfrm>
          <a:custGeom>
            <a:avLst/>
            <a:gdLst>
              <a:gd name="T0" fmla="*/ 2147483647 w 22048"/>
              <a:gd name="T1" fmla="*/ 0 h 21826"/>
              <a:gd name="T2" fmla="*/ 0 w 22048"/>
              <a:gd name="T3" fmla="*/ 2147483647 h 21826"/>
              <a:gd name="T4" fmla="*/ 2147483647 w 22048"/>
              <a:gd name="T5" fmla="*/ 2147483647 h 21826"/>
              <a:gd name="T6" fmla="*/ 0 60000 65536"/>
              <a:gd name="T7" fmla="*/ 0 60000 65536"/>
              <a:gd name="T8" fmla="*/ 0 60000 65536"/>
              <a:gd name="T9" fmla="*/ 0 w 22048"/>
              <a:gd name="T10" fmla="*/ 0 h 21826"/>
              <a:gd name="T11" fmla="*/ 22048 w 22048"/>
              <a:gd name="T12" fmla="*/ 21826 h 21826"/>
            </a:gdLst>
            <a:ahLst/>
            <a:cxnLst>
              <a:cxn ang="T6">
                <a:pos x="T0" y="T1"/>
              </a:cxn>
              <a:cxn ang="T7">
                <a:pos x="T2" y="T3"/>
              </a:cxn>
              <a:cxn ang="T8">
                <a:pos x="T4" y="T5"/>
              </a:cxn>
            </a:cxnLst>
            <a:rect l="T9" t="T10" r="T11" b="T12"/>
            <a:pathLst>
              <a:path w="22048" h="21826" fill="none" extrusionOk="0">
                <a:moveTo>
                  <a:pt x="22046" y="0"/>
                </a:moveTo>
                <a:cubicBezTo>
                  <a:pt x="22047" y="75"/>
                  <a:pt x="22048" y="150"/>
                  <a:pt x="22048" y="226"/>
                </a:cubicBezTo>
                <a:cubicBezTo>
                  <a:pt x="22048" y="12155"/>
                  <a:pt x="12377" y="21826"/>
                  <a:pt x="448" y="21826"/>
                </a:cubicBezTo>
                <a:cubicBezTo>
                  <a:pt x="298" y="21825"/>
                  <a:pt x="149" y="21824"/>
                  <a:pt x="-1" y="21821"/>
                </a:cubicBezTo>
              </a:path>
              <a:path w="22048" h="21826" stroke="0" extrusionOk="0">
                <a:moveTo>
                  <a:pt x="22046" y="0"/>
                </a:moveTo>
                <a:cubicBezTo>
                  <a:pt x="22047" y="75"/>
                  <a:pt x="22048" y="150"/>
                  <a:pt x="22048" y="226"/>
                </a:cubicBezTo>
                <a:cubicBezTo>
                  <a:pt x="22048" y="12155"/>
                  <a:pt x="12377" y="21826"/>
                  <a:pt x="448" y="21826"/>
                </a:cubicBezTo>
                <a:cubicBezTo>
                  <a:pt x="298" y="21825"/>
                  <a:pt x="149" y="21824"/>
                  <a:pt x="-1" y="21821"/>
                </a:cubicBezTo>
                <a:lnTo>
                  <a:pt x="448" y="226"/>
                </a:lnTo>
                <a:close/>
              </a:path>
            </a:pathLst>
          </a:custGeom>
          <a:noFill/>
          <a:ln w="76200" cap="rnd">
            <a:solidFill>
              <a:srgbClr val="3333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93" name="Rectangle 46"/>
          <p:cNvSpPr>
            <a:spLocks noChangeArrowheads="1"/>
          </p:cNvSpPr>
          <p:nvPr/>
        </p:nvSpPr>
        <p:spPr bwMode="auto">
          <a:xfrm>
            <a:off x="1736725" y="345916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b="1" kern="0">
                <a:solidFill>
                  <a:sysClr val="windowText" lastClr="000000"/>
                </a:solidFill>
              </a:rPr>
              <a:t>bytes</a:t>
            </a:r>
          </a:p>
        </p:txBody>
      </p:sp>
      <p:sp>
        <p:nvSpPr>
          <p:cNvPr id="94" name="Rectangle 47"/>
          <p:cNvSpPr>
            <a:spLocks noChangeArrowheads="1"/>
          </p:cNvSpPr>
          <p:nvPr/>
        </p:nvSpPr>
        <p:spPr bwMode="auto">
          <a:xfrm>
            <a:off x="822325" y="2925763"/>
            <a:ext cx="428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b="1" kern="0" dirty="0" err="1">
                <a:solidFill>
                  <a:sysClr val="windowText" lastClr="000000"/>
                </a:solidFill>
              </a:rPr>
              <a:t>fd</a:t>
            </a:r>
            <a:endParaRPr lang="en-US" sz="2000" b="1" kern="0" dirty="0">
              <a:solidFill>
                <a:sysClr val="windowText" lastClr="000000"/>
              </a:solidFill>
            </a:endParaRPr>
          </a:p>
        </p:txBody>
      </p:sp>
      <p:sp>
        <p:nvSpPr>
          <p:cNvPr id="95" name="Rectangle 48"/>
          <p:cNvSpPr>
            <a:spLocks noChangeArrowheads="1"/>
          </p:cNvSpPr>
          <p:nvPr/>
        </p:nvSpPr>
        <p:spPr bwMode="auto">
          <a:xfrm>
            <a:off x="746125" y="3916363"/>
            <a:ext cx="90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b="1" kern="0">
                <a:solidFill>
                  <a:srgbClr val="FFFFFF"/>
                </a:solidFill>
              </a:rPr>
              <a:t>block#</a:t>
            </a:r>
          </a:p>
        </p:txBody>
      </p:sp>
      <p:sp>
        <p:nvSpPr>
          <p:cNvPr id="96" name="TextBox 48"/>
          <p:cNvSpPr txBox="1">
            <a:spLocks noChangeArrowheads="1"/>
          </p:cNvSpPr>
          <p:nvPr/>
        </p:nvSpPr>
        <p:spPr bwMode="auto">
          <a:xfrm>
            <a:off x="5176838" y="5991225"/>
            <a:ext cx="340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spcBef>
                <a:spcPts val="0"/>
              </a:spcBef>
              <a:spcAft>
                <a:spcPts val="0"/>
              </a:spcAft>
              <a:defRPr/>
            </a:pPr>
            <a:r>
              <a:rPr lang="en-US" sz="2000" kern="0" dirty="0" smtClean="0">
                <a:solidFill>
                  <a:srgbClr val="000000"/>
                </a:solidFill>
              </a:rPr>
              <a:t>Add more layers as needed.</a:t>
            </a:r>
          </a:p>
        </p:txBody>
      </p:sp>
    </p:spTree>
    <p:extLst>
      <p:ext uri="{BB962C8B-B14F-4D97-AF65-F5344CB8AC3E}">
        <p14:creationId xmlns:p14="http://schemas.microsoft.com/office/powerpoint/2010/main" val="381880955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4897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Box 3"/>
          <p:cNvSpPr txBox="1">
            <a:spLocks noChangeArrowheads="1"/>
          </p:cNvSpPr>
          <p:nvPr/>
        </p:nvSpPr>
        <p:spPr bwMode="auto">
          <a:xfrm>
            <a:off x="7073900" y="6488113"/>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[rtcmagazine.com]</a:t>
            </a:r>
          </a:p>
        </p:txBody>
      </p:sp>
      <p:sp>
        <p:nvSpPr>
          <p:cNvPr id="2" name="Title 1"/>
          <p:cNvSpPr>
            <a:spLocks noGrp="1"/>
          </p:cNvSpPr>
          <p:nvPr>
            <p:ph type="title"/>
          </p:nvPr>
        </p:nvSpPr>
        <p:spPr/>
        <p:txBody>
          <a:bodyPr/>
          <a:lstStyle/>
          <a:p>
            <a:r>
              <a:rPr lang="en-US" dirty="0" smtClean="0"/>
              <a:t>NAS, SAN, and all that</a:t>
            </a:r>
            <a:endParaRPr lang="en-US" dirty="0"/>
          </a:p>
        </p:txBody>
      </p:sp>
    </p:spTree>
    <p:extLst>
      <p:ext uri="{BB962C8B-B14F-4D97-AF65-F5344CB8AC3E}">
        <p14:creationId xmlns:p14="http://schemas.microsoft.com/office/powerpoint/2010/main" val="356773643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storage volumes</a:t>
            </a:r>
            <a:endParaRPr lang="en-US" dirty="0"/>
          </a:p>
        </p:txBody>
      </p:sp>
      <p:sp>
        <p:nvSpPr>
          <p:cNvPr id="3" name="Content Placeholder 2"/>
          <p:cNvSpPr>
            <a:spLocks noGrp="1"/>
          </p:cNvSpPr>
          <p:nvPr>
            <p:ph idx="1"/>
          </p:nvPr>
        </p:nvSpPr>
        <p:spPr>
          <a:xfrm>
            <a:off x="457200" y="1447800"/>
            <a:ext cx="8382000" cy="4111625"/>
          </a:xfrm>
        </p:spPr>
        <p:txBody>
          <a:bodyPr/>
          <a:lstStyle/>
          <a:p>
            <a:r>
              <a:rPr lang="en-US" sz="2000" b="1" dirty="0" smtClean="0"/>
              <a:t>So</a:t>
            </a:r>
            <a:r>
              <a:rPr lang="en-US" sz="2000" dirty="0" smtClean="0"/>
              <a:t>: let us always remember that a logical storage volume can be implemented in all kinds of wild ways: </a:t>
            </a:r>
            <a:r>
              <a:rPr lang="en-US" sz="2000" b="1" dirty="0" smtClean="0">
                <a:solidFill>
                  <a:srgbClr val="651222"/>
                </a:solidFill>
              </a:rPr>
              <a:t>storage virtualization</a:t>
            </a:r>
            <a:r>
              <a:rPr lang="en-US" sz="2000" dirty="0" smtClean="0"/>
              <a:t>.</a:t>
            </a:r>
          </a:p>
          <a:p>
            <a:r>
              <a:rPr lang="en-US" sz="2000" dirty="0" smtClean="0"/>
              <a:t>Even “simple” devices have complex mapping/translation internally.</a:t>
            </a:r>
          </a:p>
          <a:p>
            <a:pPr lvl="1"/>
            <a:r>
              <a:rPr lang="en-US" sz="1800" dirty="0" smtClean="0"/>
              <a:t>E.g., </a:t>
            </a:r>
            <a:r>
              <a:rPr lang="en-US" sz="1800" b="1" dirty="0" smtClean="0"/>
              <a:t>Flash Translation Layer</a:t>
            </a:r>
            <a:r>
              <a:rPr lang="en-US" sz="1800" dirty="0" smtClean="0"/>
              <a:t> to spread write load across SSD device.</a:t>
            </a:r>
          </a:p>
          <a:p>
            <a:pPr lvl="1"/>
            <a:r>
              <a:rPr lang="en-US" sz="1800" dirty="0" smtClean="0"/>
              <a:t>E.g., disk electronics automatically hide </a:t>
            </a:r>
            <a:r>
              <a:rPr lang="en-US" sz="1800" b="1" dirty="0" smtClean="0"/>
              <a:t>bad blocks</a:t>
            </a:r>
            <a:r>
              <a:rPr lang="en-US" sz="1800" dirty="0" smtClean="0"/>
              <a:t> on the platter.</a:t>
            </a:r>
          </a:p>
          <a:p>
            <a:r>
              <a:rPr lang="en-US" sz="2000" b="1" dirty="0"/>
              <a:t>So</a:t>
            </a:r>
            <a:r>
              <a:rPr lang="en-US" sz="2000" dirty="0"/>
              <a:t>: it is hard to generalize about performance behavior.</a:t>
            </a:r>
          </a:p>
          <a:p>
            <a:pPr lvl="1"/>
            <a:r>
              <a:rPr lang="en-US" dirty="0"/>
              <a:t>“All generalizations are false.”</a:t>
            </a:r>
            <a:endParaRPr lang="en-US" dirty="0" smtClean="0"/>
          </a:p>
          <a:p>
            <a:r>
              <a:rPr lang="en-US" sz="2000" b="1" dirty="0" smtClean="0"/>
              <a:t>How can we build higher-level storage abstractions (like file systems or databases) above block storage?</a:t>
            </a:r>
          </a:p>
          <a:p>
            <a:r>
              <a:rPr lang="en-US" sz="2000" dirty="0" smtClean="0"/>
              <a:t>In general, we make one assumption: </a:t>
            </a:r>
            <a:r>
              <a:rPr lang="en-US" sz="2000" b="1" dirty="0" smtClean="0"/>
              <a:t>“seeking takes time”</a:t>
            </a:r>
            <a:r>
              <a:rPr lang="en-US" sz="2000" dirty="0" smtClean="0"/>
              <a:t>.</a:t>
            </a:r>
          </a:p>
          <a:p>
            <a:pPr lvl="1"/>
            <a:r>
              <a:rPr lang="en-US" dirty="0" smtClean="0"/>
              <a:t>Blocks whose addresses (logical block numbers) are close together are cheaper to access together.</a:t>
            </a:r>
          </a:p>
          <a:p>
            <a:r>
              <a:rPr lang="en-US" sz="2000" dirty="0" smtClean="0"/>
              <a:t>Let us start by looking at basic devices: hard disks (HDD).</a:t>
            </a:r>
            <a:endParaRPr lang="en-US" sz="2000" dirty="0"/>
          </a:p>
        </p:txBody>
      </p:sp>
    </p:spTree>
    <p:extLst>
      <p:ext uri="{BB962C8B-B14F-4D97-AF65-F5344CB8AC3E}">
        <p14:creationId xmlns:p14="http://schemas.microsoft.com/office/powerpoint/2010/main" val="355909968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disk</a:t>
            </a:r>
            <a:endParaRPr lang="en-US" dirty="0"/>
          </a:p>
        </p:txBody>
      </p:sp>
      <p:pic>
        <p:nvPicPr>
          <p:cNvPr id="3" name="Picture 2"/>
          <p:cNvPicPr>
            <a:picLocks noChangeAspect="1"/>
          </p:cNvPicPr>
          <p:nvPr/>
        </p:nvPicPr>
        <p:blipFill>
          <a:blip r:embed="rId2"/>
          <a:stretch>
            <a:fillRect/>
          </a:stretch>
        </p:blipFill>
        <p:spPr>
          <a:xfrm>
            <a:off x="533400" y="1371600"/>
            <a:ext cx="7772400" cy="5096854"/>
          </a:xfrm>
          <a:prstGeom prst="rect">
            <a:avLst/>
          </a:prstGeom>
        </p:spPr>
      </p:pic>
    </p:spTree>
    <p:extLst>
      <p:ext uri="{BB962C8B-B14F-4D97-AF65-F5344CB8AC3E}">
        <p14:creationId xmlns:p14="http://schemas.microsoft.com/office/powerpoint/2010/main" val="386531937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disk</a:t>
            </a:r>
            <a:endParaRPr lang="en-US" dirty="0"/>
          </a:p>
        </p:txBody>
      </p:sp>
      <p:pic>
        <p:nvPicPr>
          <p:cNvPr id="3" name="Picture 2"/>
          <p:cNvPicPr>
            <a:picLocks noChangeAspect="1"/>
          </p:cNvPicPr>
          <p:nvPr/>
        </p:nvPicPr>
        <p:blipFill>
          <a:blip r:embed="rId2"/>
          <a:stretch>
            <a:fillRect/>
          </a:stretch>
        </p:blipFill>
        <p:spPr>
          <a:xfrm>
            <a:off x="0" y="1760220"/>
            <a:ext cx="9144000" cy="5097780"/>
          </a:xfrm>
          <a:prstGeom prst="rect">
            <a:avLst/>
          </a:prstGeom>
        </p:spPr>
      </p:pic>
    </p:spTree>
    <p:extLst>
      <p:ext uri="{BB962C8B-B14F-4D97-AF65-F5344CB8AC3E}">
        <p14:creationId xmlns:p14="http://schemas.microsoft.com/office/powerpoint/2010/main" val="56289287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disk</a:t>
            </a:r>
            <a:endParaRPr lang="en-US" dirty="0"/>
          </a:p>
        </p:txBody>
      </p:sp>
      <p:pic>
        <p:nvPicPr>
          <p:cNvPr id="3" name="Picture 2"/>
          <p:cNvPicPr>
            <a:picLocks noChangeAspect="1"/>
          </p:cNvPicPr>
          <p:nvPr/>
        </p:nvPicPr>
        <p:blipFill>
          <a:blip r:embed="rId2"/>
          <a:stretch>
            <a:fillRect/>
          </a:stretch>
        </p:blipFill>
        <p:spPr>
          <a:xfrm>
            <a:off x="1143000" y="1600200"/>
            <a:ext cx="6832600" cy="4940300"/>
          </a:xfrm>
          <a:prstGeom prst="rect">
            <a:avLst/>
          </a:prstGeom>
        </p:spPr>
      </p:pic>
    </p:spTree>
    <p:extLst>
      <p:ext uri="{BB962C8B-B14F-4D97-AF65-F5344CB8AC3E}">
        <p14:creationId xmlns:p14="http://schemas.microsoft.com/office/powerpoint/2010/main" val="369875610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drive-parameters.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3914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2"/>
          <p:cNvSpPr txBox="1">
            <a:spLocks noChangeArrowheads="1"/>
          </p:cNvSpPr>
          <p:nvPr/>
        </p:nvSpPr>
        <p:spPr bwMode="auto">
          <a:xfrm>
            <a:off x="304800" y="5943600"/>
            <a:ext cx="58880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i="1">
                <a:solidFill>
                  <a:srgbClr val="003367"/>
                </a:solidFill>
                <a:cs typeface="Arial" charset="0"/>
                <a:hlinkClick r:id="rId3"/>
              </a:rPr>
              <a:t>More than an interface</a:t>
            </a:r>
            <a:r>
              <a:rPr lang="en-US" sz="2000" b="1">
                <a:solidFill>
                  <a:srgbClr val="003367"/>
                </a:solidFill>
                <a:cs typeface="Arial" charset="0"/>
                <a:hlinkClick r:id="rId3"/>
              </a:rPr>
              <a:t> — </a:t>
            </a:r>
            <a:r>
              <a:rPr lang="en-US" sz="2000" b="1" i="1">
                <a:solidFill>
                  <a:srgbClr val="003367"/>
                </a:solidFill>
                <a:cs typeface="Arial" charset="0"/>
                <a:hlinkClick r:id="rId3"/>
              </a:rPr>
              <a:t>SCSI vs</a:t>
            </a:r>
            <a:r>
              <a:rPr lang="en-US" sz="2000" b="1">
                <a:solidFill>
                  <a:srgbClr val="003367"/>
                </a:solidFill>
                <a:cs typeface="Arial" charset="0"/>
                <a:hlinkClick r:id="rId3"/>
              </a:rPr>
              <a:t>. </a:t>
            </a:r>
            <a:r>
              <a:rPr lang="en-US" sz="2000" b="1" i="1">
                <a:solidFill>
                  <a:srgbClr val="003367"/>
                </a:solidFill>
                <a:cs typeface="Arial" charset="0"/>
                <a:hlinkClick r:id="rId3"/>
              </a:rPr>
              <a:t>ATA</a:t>
            </a:r>
            <a:endParaRPr lang="en-US" sz="2000" b="1" i="1">
              <a:solidFill>
                <a:srgbClr val="003367"/>
              </a:solidFill>
              <a:cs typeface="Arial" charset="0"/>
            </a:endParaRPr>
          </a:p>
          <a:p>
            <a:pPr eaLnBrk="1" hangingPunct="1"/>
            <a:r>
              <a:rPr lang="en-US" sz="2000">
                <a:solidFill>
                  <a:srgbClr val="003367"/>
                </a:solidFill>
                <a:cs typeface="Arial" charset="0"/>
              </a:rPr>
              <a:t>D. Anderson, J. Dykes, and E. Riedel, FAST 2003</a:t>
            </a:r>
            <a:endParaRPr lang="en-US" sz="2000" b="1" i="1">
              <a:solidFill>
                <a:srgbClr val="003367"/>
              </a:solidFill>
              <a:cs typeface="Arial" charset="0"/>
            </a:endParaRPr>
          </a:p>
          <a:p>
            <a:pPr eaLnBrk="1" hangingPunct="1"/>
            <a:endParaRPr lang="en-US" sz="2000" b="1">
              <a:solidFill>
                <a:srgbClr val="003367"/>
              </a:solidFill>
              <a:cs typeface="Arial" charset="0"/>
            </a:endParaRPr>
          </a:p>
          <a:p>
            <a:pPr eaLnBrk="1" hangingPunct="1"/>
            <a:endParaRPr lang="en-US" sz="1800">
              <a:solidFill>
                <a:srgbClr val="003367"/>
              </a:solidFill>
              <a:cs typeface="Arial" charset="0"/>
            </a:endParaRPr>
          </a:p>
        </p:txBody>
      </p:sp>
      <p:sp>
        <p:nvSpPr>
          <p:cNvPr id="2" name="Rectangle 1"/>
          <p:cNvSpPr/>
          <p:nvPr/>
        </p:nvSpPr>
        <p:spPr>
          <a:xfrm>
            <a:off x="3200400" y="3349823"/>
            <a:ext cx="4572000" cy="307777"/>
          </a:xfrm>
          <a:prstGeom prst="rect">
            <a:avLst/>
          </a:prstGeom>
        </p:spPr>
        <p:txBody>
          <a:bodyPr>
            <a:spAutoFit/>
          </a:bodyPr>
          <a:lstStyle/>
          <a:p>
            <a:pPr eaLnBrk="1" hangingPunct="1"/>
            <a:r>
              <a:rPr lang="en-US" sz="1400" dirty="0" smtClean="0">
                <a:solidFill>
                  <a:schemeClr val="bg2">
                    <a:lumMod val="75000"/>
                  </a:schemeClr>
                </a:solidFill>
              </a:rPr>
              <a:t>Not to be tested</a:t>
            </a:r>
            <a:endParaRPr lang="en-US" sz="1400" dirty="0">
              <a:solidFill>
                <a:schemeClr val="bg2">
                  <a:lumMod val="75000"/>
                </a:schemeClr>
              </a:solidFill>
            </a:endParaRPr>
          </a:p>
        </p:txBody>
      </p:sp>
    </p:spTree>
    <p:extLst>
      <p:ext uri="{BB962C8B-B14F-4D97-AF65-F5344CB8AC3E}">
        <p14:creationId xmlns:p14="http://schemas.microsoft.com/office/powerpoint/2010/main" val="2454452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words about SSDs</a:t>
            </a:r>
            <a:endParaRPr lang="en-US" dirty="0"/>
          </a:p>
        </p:txBody>
      </p:sp>
      <p:sp>
        <p:nvSpPr>
          <p:cNvPr id="3" name="Content Placeholder 2"/>
          <p:cNvSpPr>
            <a:spLocks noGrp="1"/>
          </p:cNvSpPr>
          <p:nvPr>
            <p:ph idx="1"/>
          </p:nvPr>
        </p:nvSpPr>
        <p:spPr/>
        <p:txBody>
          <a:bodyPr/>
          <a:lstStyle/>
          <a:p>
            <a:r>
              <a:rPr lang="en-US" dirty="0" smtClean="0"/>
              <a:t>Technology advancing rapidly; costs dropping.</a:t>
            </a:r>
          </a:p>
          <a:p>
            <a:r>
              <a:rPr lang="en-US" dirty="0" smtClean="0"/>
              <a:t>Faster than disk, slower than DRAM.</a:t>
            </a:r>
          </a:p>
          <a:p>
            <a:r>
              <a:rPr lang="en-US" b="1" dirty="0" smtClean="0"/>
              <a:t>No seek cost</a:t>
            </a:r>
            <a:r>
              <a:rPr lang="en-US" dirty="0" smtClean="0"/>
              <a:t>.  But writes require slow block erase, and/or limited # of writes to each cell before it fails.  </a:t>
            </a:r>
          </a:p>
          <a:p>
            <a:r>
              <a:rPr lang="en-US" dirty="0" smtClean="0"/>
              <a:t>How should we use them?  Are they just fast/expensive disks?  Or can we use them like memory that is persistent? Open research question.</a:t>
            </a:r>
          </a:p>
          <a:p>
            <a:r>
              <a:rPr lang="en-US" b="1" dirty="0" smtClean="0"/>
              <a:t>Trend</a:t>
            </a:r>
            <a:r>
              <a:rPr lang="en-US" dirty="0" smtClean="0"/>
              <a:t>: use them as block storage devices, and/or combine them with HDDs to make hybrids optimized for particular uses.</a:t>
            </a:r>
          </a:p>
          <a:p>
            <a:pPr lvl="1"/>
            <a:r>
              <a:rPr lang="en-US" dirty="0" smtClean="0"/>
              <a:t>Examples everywhere you look.</a:t>
            </a:r>
          </a:p>
          <a:p>
            <a:endParaRPr lang="en-US" dirty="0"/>
          </a:p>
        </p:txBody>
      </p:sp>
    </p:spTree>
    <p:extLst>
      <p:ext uri="{BB962C8B-B14F-4D97-AF65-F5344CB8AC3E}">
        <p14:creationId xmlns:p14="http://schemas.microsoft.com/office/powerpoint/2010/main" val="352179820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056685"/>
            <a:ext cx="8991600" cy="4524316"/>
          </a:xfrm>
          <a:prstGeom prst="rect">
            <a:avLst/>
          </a:prstGeom>
        </p:spPr>
        <p:txBody>
          <a:bodyPr wrap="square">
            <a:spAutoFit/>
          </a:bodyPr>
          <a:lstStyle/>
          <a:p>
            <a:r>
              <a:rPr lang="en-US" sz="1800" dirty="0"/>
              <a:t>The information </a:t>
            </a:r>
            <a:r>
              <a:rPr lang="en-US" sz="1800" dirty="0" smtClean="0"/>
              <a:t>processing…by </a:t>
            </a:r>
            <a:r>
              <a:rPr lang="en-US" sz="1800" dirty="0"/>
              <a:t>leading business, government and </a:t>
            </a:r>
            <a:r>
              <a:rPr lang="en-US" sz="1800" dirty="0" smtClean="0"/>
              <a:t>scientific organizations </a:t>
            </a:r>
            <a:r>
              <a:rPr lang="en-US" sz="1800" dirty="0"/>
              <a:t>continues to grow at a phenomenal rate (90% CAGR)</a:t>
            </a:r>
            <a:r>
              <a:rPr lang="en-US" sz="1800" dirty="0" smtClean="0"/>
              <a:t>.</a:t>
            </a:r>
          </a:p>
          <a:p>
            <a:r>
              <a:rPr lang="en-US" sz="1800" dirty="0" smtClean="0">
                <a:solidFill>
                  <a:srgbClr val="800000"/>
                </a:solidFill>
              </a:rPr>
              <a:t>[Compounded Annual Growth Rate]</a:t>
            </a:r>
            <a:endParaRPr lang="en-US" sz="1800" dirty="0" smtClean="0"/>
          </a:p>
          <a:p>
            <a:endParaRPr lang="en-US" sz="1800" dirty="0"/>
          </a:p>
          <a:p>
            <a:r>
              <a:rPr lang="en-US" sz="1800" dirty="0" smtClean="0"/>
              <a:t>Unfortunately</a:t>
            </a:r>
            <a:r>
              <a:rPr lang="en-US" sz="1800" dirty="0"/>
              <a:t>, the performance of the current, commonly-used storage device -- the disk drive -</a:t>
            </a:r>
            <a:r>
              <a:rPr lang="en-US" sz="1800" dirty="0" smtClean="0"/>
              <a:t>- is </a:t>
            </a:r>
            <a:r>
              <a:rPr lang="en-US" sz="1800" dirty="0"/>
              <a:t>not keeping </a:t>
            </a:r>
            <a:r>
              <a:rPr lang="en-US" sz="1800" dirty="0" smtClean="0"/>
              <a:t>pace....</a:t>
            </a:r>
          </a:p>
          <a:p>
            <a:endParaRPr lang="en-US" sz="1800" dirty="0"/>
          </a:p>
          <a:p>
            <a:r>
              <a:rPr lang="en-US" sz="1800" dirty="0"/>
              <a:t>Recent advances in solid-state storage technology deliver significant performance </a:t>
            </a:r>
            <a:r>
              <a:rPr lang="en-US" sz="1800" dirty="0" smtClean="0"/>
              <a:t>improvement and </a:t>
            </a:r>
            <a:r>
              <a:rPr lang="en-US" sz="1800" dirty="0"/>
              <a:t>performance density </a:t>
            </a:r>
            <a:r>
              <a:rPr lang="en-US" sz="1800" dirty="0" smtClean="0"/>
              <a:t>improvement...</a:t>
            </a:r>
            <a:endParaRPr lang="en-US" sz="1800" dirty="0"/>
          </a:p>
          <a:p>
            <a:endParaRPr lang="en-US" sz="1800" dirty="0" smtClean="0"/>
          </a:p>
          <a:p>
            <a:r>
              <a:rPr lang="en-US" sz="1800" dirty="0" smtClean="0"/>
              <a:t>This </a:t>
            </a:r>
            <a:r>
              <a:rPr lang="en-US" sz="1800" dirty="0"/>
              <a:t>document </a:t>
            </a:r>
            <a:r>
              <a:rPr lang="en-US" sz="1800" dirty="0" smtClean="0"/>
              <a:t>describes…GPFS [IBM’s </a:t>
            </a:r>
            <a:r>
              <a:rPr lang="en-US" sz="1800" dirty="0" smtClean="0">
                <a:solidFill>
                  <a:srgbClr val="800000"/>
                </a:solidFill>
              </a:rPr>
              <a:t>parallel file system</a:t>
            </a:r>
            <a:r>
              <a:rPr lang="en-US" sz="1800" dirty="0" smtClean="0"/>
              <a:t>] taking </a:t>
            </a:r>
            <a:r>
              <a:rPr lang="en-US" sz="1800" dirty="0"/>
              <a:t>43 minutes to process the </a:t>
            </a:r>
            <a:r>
              <a:rPr lang="en-US" sz="1800" dirty="0" smtClean="0"/>
              <a:t>6.5 TBs </a:t>
            </a:r>
            <a:r>
              <a:rPr lang="en-US" sz="1800" dirty="0"/>
              <a:t>of metadata needed </a:t>
            </a:r>
            <a:r>
              <a:rPr lang="en-US" sz="1800" dirty="0" smtClean="0"/>
              <a:t>for…10 </a:t>
            </a:r>
            <a:r>
              <a:rPr lang="en-US" sz="1800" dirty="0"/>
              <a:t>Billion files. This </a:t>
            </a:r>
            <a:r>
              <a:rPr lang="en-US" sz="1800" dirty="0" smtClean="0"/>
              <a:t>accomplishment combines …enhanced algorithms…with solid</a:t>
            </a:r>
            <a:r>
              <a:rPr lang="en-US" sz="1800" dirty="0"/>
              <a:t>-state storage as the </a:t>
            </a:r>
            <a:r>
              <a:rPr lang="en-US" sz="1800" dirty="0" smtClean="0"/>
              <a:t>GPFS metadata </a:t>
            </a:r>
            <a:r>
              <a:rPr lang="en-US" sz="1800" dirty="0"/>
              <a:t>store. IBM Research once again breaks the </a:t>
            </a:r>
            <a:r>
              <a:rPr lang="en-US" sz="1800" dirty="0" smtClean="0"/>
              <a:t>barrier...to </a:t>
            </a:r>
            <a:r>
              <a:rPr lang="en-US" sz="1800" dirty="0"/>
              <a:t>scale out </a:t>
            </a:r>
            <a:r>
              <a:rPr lang="en-US" sz="1800" dirty="0" smtClean="0"/>
              <a:t>to an </a:t>
            </a:r>
            <a:r>
              <a:rPr lang="en-US" sz="1800" dirty="0"/>
              <a:t>unprecedented file system </a:t>
            </a:r>
            <a:r>
              <a:rPr lang="en-US" sz="1800" dirty="0" smtClean="0"/>
              <a:t>size…and </a:t>
            </a:r>
            <a:r>
              <a:rPr lang="en-US" sz="1800" dirty="0"/>
              <a:t>simplify </a:t>
            </a:r>
            <a:r>
              <a:rPr lang="en-US" sz="1800" dirty="0" smtClean="0"/>
              <a:t>data </a:t>
            </a:r>
            <a:r>
              <a:rPr lang="en-US" sz="1800" dirty="0"/>
              <a:t>management tasks, such as </a:t>
            </a:r>
            <a:r>
              <a:rPr lang="en-US" sz="1800" dirty="0" smtClean="0"/>
              <a:t>placement</a:t>
            </a:r>
            <a:r>
              <a:rPr lang="en-US" sz="1800" dirty="0"/>
              <a:t>, aging, backup and replication..</a:t>
            </a:r>
          </a:p>
        </p:txBody>
      </p:sp>
      <p:sp>
        <p:nvSpPr>
          <p:cNvPr id="5" name="Rectangle 4"/>
          <p:cNvSpPr/>
          <p:nvPr/>
        </p:nvSpPr>
        <p:spPr>
          <a:xfrm>
            <a:off x="609600" y="528777"/>
            <a:ext cx="7696200" cy="1528623"/>
          </a:xfrm>
          <a:prstGeom prst="rect">
            <a:avLst/>
          </a:prstGeom>
        </p:spPr>
        <p:txBody>
          <a:bodyPr wrap="square">
            <a:spAutoFit/>
          </a:bodyPr>
          <a:lstStyle/>
          <a:p>
            <a:pPr algn="ctr"/>
            <a:r>
              <a:rPr lang="en-US" sz="2800" b="1" baseline="30000" dirty="0"/>
              <a:t>IBM Research Report</a:t>
            </a:r>
          </a:p>
          <a:p>
            <a:pPr algn="ctr"/>
            <a:r>
              <a:rPr lang="en-US" sz="2800" b="1" baseline="30000" dirty="0"/>
              <a:t>GPFS Scans 10 Billion Files in 43 Minutes</a:t>
            </a:r>
          </a:p>
          <a:p>
            <a:pPr algn="ctr"/>
            <a:r>
              <a:rPr lang="pl-PL" sz="2800" b="1" baseline="30000" dirty="0"/>
              <a:t>Richard F. </a:t>
            </a:r>
            <a:r>
              <a:rPr lang="pl-PL" sz="2800" b="1" baseline="30000" dirty="0" err="1"/>
              <a:t>Freitas</a:t>
            </a:r>
            <a:r>
              <a:rPr lang="pl-PL" sz="2800" b="1" baseline="30000" dirty="0"/>
              <a:t>, Joe </a:t>
            </a:r>
            <a:r>
              <a:rPr lang="pl-PL" sz="2800" b="1" baseline="30000" dirty="0" err="1"/>
              <a:t>Slember</a:t>
            </a:r>
            <a:r>
              <a:rPr lang="pl-PL" sz="2800" b="1" baseline="30000" dirty="0"/>
              <a:t>, Wayne </a:t>
            </a:r>
            <a:r>
              <a:rPr lang="pl-PL" sz="2800" b="1" baseline="30000" dirty="0" err="1"/>
              <a:t>Sawdon</a:t>
            </a:r>
            <a:r>
              <a:rPr lang="pl-PL" sz="2800" b="1" baseline="30000" dirty="0"/>
              <a:t>, Lawrence </a:t>
            </a:r>
            <a:r>
              <a:rPr lang="pl-PL" sz="2800" b="1" baseline="30000" dirty="0" err="1"/>
              <a:t>Chiu</a:t>
            </a:r>
            <a:endParaRPr lang="pl-PL" sz="2800" b="1" baseline="30000" dirty="0"/>
          </a:p>
          <a:p>
            <a:pPr algn="ctr"/>
            <a:r>
              <a:rPr lang="en-US" sz="2800" baseline="30000" dirty="0"/>
              <a:t>IBM Research Division </a:t>
            </a:r>
            <a:r>
              <a:rPr lang="en-US" sz="2800" baseline="30000" dirty="0" err="1"/>
              <a:t>Almaden</a:t>
            </a:r>
            <a:r>
              <a:rPr lang="en-US" sz="2800" baseline="30000" dirty="0"/>
              <a:t> Research </a:t>
            </a:r>
            <a:r>
              <a:rPr lang="en-US" sz="2800" baseline="30000" dirty="0" smtClean="0"/>
              <a:t>Center</a:t>
            </a:r>
          </a:p>
          <a:p>
            <a:pPr algn="ctr"/>
            <a:r>
              <a:rPr lang="en-US" sz="2800" baseline="30000" dirty="0" smtClean="0"/>
              <a:t>7/22/11</a:t>
            </a:r>
            <a:endParaRPr lang="en-US" sz="2800" dirty="0"/>
          </a:p>
        </p:txBody>
      </p:sp>
    </p:spTree>
    <p:extLst>
      <p:ext uri="{BB962C8B-B14F-4D97-AF65-F5344CB8AC3E}">
        <p14:creationId xmlns:p14="http://schemas.microsoft.com/office/powerpoint/2010/main" val="280220426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HDD read bandwidth (ideal)</a:t>
            </a:r>
            <a:endParaRPr lang="en-US" dirty="0"/>
          </a:p>
        </p:txBody>
      </p:sp>
      <p:pic>
        <p:nvPicPr>
          <p:cNvPr id="5" name="Picture 4"/>
          <p:cNvPicPr>
            <a:picLocks noChangeAspect="1"/>
          </p:cNvPicPr>
          <p:nvPr/>
        </p:nvPicPr>
        <p:blipFill>
          <a:blip r:embed="rId2"/>
          <a:stretch>
            <a:fillRect/>
          </a:stretch>
        </p:blipFill>
        <p:spPr>
          <a:xfrm>
            <a:off x="304800" y="1384300"/>
            <a:ext cx="5791200" cy="4559300"/>
          </a:xfrm>
          <a:prstGeom prst="rect">
            <a:avLst/>
          </a:prstGeom>
        </p:spPr>
      </p:pic>
      <p:sp>
        <p:nvSpPr>
          <p:cNvPr id="6" name="Rectangle 5"/>
          <p:cNvSpPr/>
          <p:nvPr/>
        </p:nvSpPr>
        <p:spPr>
          <a:xfrm>
            <a:off x="2819400" y="3705761"/>
            <a:ext cx="6019800" cy="1323439"/>
          </a:xfrm>
          <a:prstGeom prst="rect">
            <a:avLst/>
          </a:prstGeom>
          <a:solidFill>
            <a:srgbClr val="FFFFFF"/>
          </a:solidFill>
          <a:ln>
            <a:solidFill>
              <a:srgbClr val="B5B5B5"/>
            </a:solidFill>
          </a:ln>
        </p:spPr>
        <p:txBody>
          <a:bodyPr wrap="square">
            <a:spAutoFit/>
          </a:bodyPr>
          <a:lstStyle/>
          <a:p>
            <a:r>
              <a:rPr lang="en-US" sz="1600" dirty="0" smtClean="0"/>
              <a:t>“Currently </a:t>
            </a:r>
            <a:r>
              <a:rPr lang="en-US" sz="1600" dirty="0"/>
              <a:t>a high performance disk drive would have a maximum sustained bandwidth of approximately 171 MB/s. The actual average bandwidth would depend on the workload and the location of data on the surface. Further, current projections do not show much change in this over the next few years</a:t>
            </a:r>
            <a:r>
              <a:rPr lang="en-US" sz="1600" dirty="0" smtClean="0"/>
              <a:t>.”</a:t>
            </a:r>
            <a:endParaRPr lang="en-US" sz="1600" dirty="0"/>
          </a:p>
        </p:txBody>
      </p:sp>
      <p:sp>
        <p:nvSpPr>
          <p:cNvPr id="7" name="Rectangle 6"/>
          <p:cNvSpPr/>
          <p:nvPr/>
        </p:nvSpPr>
        <p:spPr>
          <a:xfrm>
            <a:off x="76200" y="6273224"/>
            <a:ext cx="4572000" cy="584776"/>
          </a:xfrm>
          <a:prstGeom prst="rect">
            <a:avLst/>
          </a:prstGeom>
        </p:spPr>
        <p:txBody>
          <a:bodyPr>
            <a:spAutoFit/>
          </a:bodyPr>
          <a:lstStyle/>
          <a:p>
            <a:r>
              <a:rPr lang="en-US" sz="1600" dirty="0">
                <a:solidFill>
                  <a:schemeClr val="bg2">
                    <a:lumMod val="50000"/>
                  </a:schemeClr>
                </a:solidFill>
              </a:rPr>
              <a:t>IBM Research </a:t>
            </a:r>
            <a:r>
              <a:rPr lang="en-US" sz="1600" dirty="0" smtClean="0">
                <a:solidFill>
                  <a:schemeClr val="bg2">
                    <a:lumMod val="50000"/>
                  </a:schemeClr>
                </a:solidFill>
              </a:rPr>
              <a:t>Report 2012</a:t>
            </a:r>
            <a:endParaRPr lang="en-US" sz="1600" dirty="0">
              <a:solidFill>
                <a:schemeClr val="bg2">
                  <a:lumMod val="50000"/>
                </a:schemeClr>
              </a:solidFill>
            </a:endParaRPr>
          </a:p>
          <a:p>
            <a:r>
              <a:rPr lang="en-US" sz="1600" dirty="0">
                <a:solidFill>
                  <a:schemeClr val="bg2">
                    <a:lumMod val="50000"/>
                  </a:schemeClr>
                </a:solidFill>
              </a:rPr>
              <a:t>GPFS Scans 10 Billion Files in 43 Minutes</a:t>
            </a:r>
          </a:p>
        </p:txBody>
      </p:sp>
      <p:sp>
        <p:nvSpPr>
          <p:cNvPr id="8" name="Rectangle 7"/>
          <p:cNvSpPr/>
          <p:nvPr/>
        </p:nvSpPr>
        <p:spPr>
          <a:xfrm>
            <a:off x="6019800" y="2133600"/>
            <a:ext cx="2667000" cy="361637"/>
          </a:xfrm>
          <a:prstGeom prst="rect">
            <a:avLst/>
          </a:prstGeom>
        </p:spPr>
        <p:txBody>
          <a:bodyPr wrap="square">
            <a:spAutoFit/>
          </a:bodyPr>
          <a:lstStyle/>
          <a:p>
            <a:pPr algn="ctr" defTabSz="914400" fontAlgn="auto">
              <a:lnSpc>
                <a:spcPct val="85000"/>
              </a:lnSpc>
              <a:spcBef>
                <a:spcPts val="0"/>
              </a:spcBef>
              <a:spcAft>
                <a:spcPts val="0"/>
              </a:spcAft>
              <a:defRPr/>
            </a:pPr>
            <a:r>
              <a:rPr lang="en-US" sz="2000" b="1" kern="0" dirty="0" smtClean="0">
                <a:solidFill>
                  <a:schemeClr val="accent3"/>
                </a:solidFill>
              </a:rPr>
              <a:t>“spindle speed”</a:t>
            </a:r>
            <a:endParaRPr lang="en-US" sz="3600" kern="0" dirty="0">
              <a:solidFill>
                <a:schemeClr val="accent3"/>
              </a:solidFill>
            </a:endParaRPr>
          </a:p>
        </p:txBody>
      </p:sp>
    </p:spTree>
    <p:extLst>
      <p:ext uri="{BB962C8B-B14F-4D97-AF65-F5344CB8AC3E}">
        <p14:creationId xmlns:p14="http://schemas.microsoft.com/office/powerpoint/2010/main" val="369310994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67373"/>
            <a:ext cx="6186437" cy="4514427"/>
          </a:xfrm>
          <a:prstGeom prst="rect">
            <a:avLst/>
          </a:prstGeom>
        </p:spPr>
      </p:pic>
      <p:pic>
        <p:nvPicPr>
          <p:cNvPr id="3" name="Picture 2"/>
          <p:cNvPicPr>
            <a:picLocks noChangeAspect="1"/>
          </p:cNvPicPr>
          <p:nvPr/>
        </p:nvPicPr>
        <p:blipFill>
          <a:blip r:embed="rId3"/>
          <a:stretch>
            <a:fillRect/>
          </a:stretch>
        </p:blipFill>
        <p:spPr>
          <a:xfrm>
            <a:off x="6248400" y="2148082"/>
            <a:ext cx="3276600" cy="3014891"/>
          </a:xfrm>
          <a:prstGeom prst="rect">
            <a:avLst/>
          </a:prstGeom>
        </p:spPr>
      </p:pic>
      <p:sp>
        <p:nvSpPr>
          <p:cNvPr id="4" name="TextBox 3"/>
          <p:cNvSpPr txBox="1"/>
          <p:nvPr/>
        </p:nvSpPr>
        <p:spPr>
          <a:xfrm>
            <a:off x="38378" y="1505373"/>
            <a:ext cx="2699477" cy="954107"/>
          </a:xfrm>
          <a:prstGeom prst="rect">
            <a:avLst/>
          </a:prstGeom>
          <a:solidFill>
            <a:srgbClr val="FFFFFF"/>
          </a:solidFill>
          <a:ln>
            <a:solidFill>
              <a:schemeClr val="bg2"/>
            </a:solidFill>
          </a:ln>
        </p:spPr>
        <p:txBody>
          <a:bodyPr wrap="none" rtlCol="0">
            <a:spAutoFit/>
          </a:bodyPr>
          <a:lstStyle/>
          <a:p>
            <a:pPr algn="ctr"/>
            <a:r>
              <a:rPr lang="en-US" sz="2000" dirty="0" smtClean="0"/>
              <a:t>2012 Seagate HDD</a:t>
            </a:r>
          </a:p>
          <a:p>
            <a:pPr algn="ctr"/>
            <a:r>
              <a:rPr lang="en-US" sz="1800" dirty="0" err="1" smtClean="0"/>
              <a:t>tomshardware.com</a:t>
            </a:r>
            <a:endParaRPr lang="en-US" sz="1800" dirty="0" smtClean="0"/>
          </a:p>
          <a:p>
            <a:pPr algn="ctr"/>
            <a:r>
              <a:rPr lang="en-US" sz="1800" dirty="0" smtClean="0"/>
              <a:t>Max/min read bandwidth</a:t>
            </a:r>
            <a:endParaRPr lang="en-US" sz="1800" dirty="0"/>
          </a:p>
        </p:txBody>
      </p:sp>
      <p:sp>
        <p:nvSpPr>
          <p:cNvPr id="5" name="Title 4"/>
          <p:cNvSpPr>
            <a:spLocks noGrp="1"/>
          </p:cNvSpPr>
          <p:nvPr>
            <p:ph type="title"/>
          </p:nvPr>
        </p:nvSpPr>
        <p:spPr/>
        <p:txBody>
          <a:bodyPr/>
          <a:lstStyle/>
          <a:p>
            <a:r>
              <a:rPr lang="en-US" dirty="0" smtClean="0"/>
              <a:t>Enterprise disk bandwidth (2012)</a:t>
            </a:r>
            <a:endParaRPr lang="en-US" dirty="0"/>
          </a:p>
        </p:txBody>
      </p:sp>
      <p:sp>
        <p:nvSpPr>
          <p:cNvPr id="6" name="Rectangle 5"/>
          <p:cNvSpPr/>
          <p:nvPr/>
        </p:nvSpPr>
        <p:spPr>
          <a:xfrm>
            <a:off x="6324600" y="5482932"/>
            <a:ext cx="2667000" cy="1146468"/>
          </a:xfrm>
          <a:prstGeom prst="rect">
            <a:avLst/>
          </a:prstGeom>
        </p:spPr>
        <p:txBody>
          <a:bodyPr wrap="square">
            <a:spAutoFit/>
          </a:bodyPr>
          <a:lstStyle/>
          <a:p>
            <a:pPr algn="ctr" defTabSz="914400" fontAlgn="auto">
              <a:lnSpc>
                <a:spcPct val="85000"/>
              </a:lnSpc>
              <a:spcBef>
                <a:spcPts val="0"/>
              </a:spcBef>
              <a:spcAft>
                <a:spcPts val="0"/>
              </a:spcAft>
              <a:defRPr/>
            </a:pPr>
            <a:r>
              <a:rPr lang="en-US" sz="2000" b="1" kern="0" dirty="0" smtClean="0">
                <a:solidFill>
                  <a:schemeClr val="accent3"/>
                </a:solidFill>
              </a:rPr>
              <a:t>Why</a:t>
            </a:r>
            <a:r>
              <a:rPr lang="en-US" sz="2000" kern="0" dirty="0" smtClean="0">
                <a:solidFill>
                  <a:schemeClr val="accent3"/>
                </a:solidFill>
              </a:rPr>
              <a:t> does sustained bandwidth vary by a factor of two on the same drive?  </a:t>
            </a:r>
            <a:endParaRPr lang="en-US" sz="3600" kern="0" dirty="0">
              <a:solidFill>
                <a:schemeClr val="accent3"/>
              </a:solidFill>
            </a:endParaRPr>
          </a:p>
        </p:txBody>
      </p:sp>
    </p:spTree>
    <p:extLst>
      <p:ext uri="{BB962C8B-B14F-4D97-AF65-F5344CB8AC3E}">
        <p14:creationId xmlns:p14="http://schemas.microsoft.com/office/powerpoint/2010/main" val="4801510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3"/>
          <p:cNvSpPr>
            <a:spLocks noGrp="1"/>
          </p:cNvSpPr>
          <p:nvPr>
            <p:ph type="title"/>
          </p:nvPr>
        </p:nvSpPr>
        <p:spPr/>
        <p:txBody>
          <a:bodyPr/>
          <a:lstStyle/>
          <a:p>
            <a:r>
              <a:rPr lang="en-US">
                <a:latin typeface="Arial" charset="0"/>
                <a:ea typeface="ＭＳ Ｐゴシック" charset="0"/>
              </a:rPr>
              <a:t>Files: hierarchical name space</a:t>
            </a:r>
          </a:p>
        </p:txBody>
      </p:sp>
      <p:pic>
        <p:nvPicPr>
          <p:cNvPr id="1413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08150"/>
            <a:ext cx="57150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30688"/>
            <a:ext cx="39592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791200" y="1446213"/>
            <a:ext cx="45720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root directory</a:t>
            </a:r>
            <a:endParaRPr lang="en-US" sz="3600" kern="0" dirty="0">
              <a:solidFill>
                <a:schemeClr val="accent3"/>
              </a:solidFill>
            </a:endParaRPr>
          </a:p>
        </p:txBody>
      </p:sp>
      <p:cxnSp>
        <p:nvCxnSpPr>
          <p:cNvPr id="141317" name="Straight Connector 292"/>
          <p:cNvCxnSpPr>
            <a:cxnSpLocks noChangeShapeType="1"/>
          </p:cNvCxnSpPr>
          <p:nvPr/>
        </p:nvCxnSpPr>
        <p:spPr bwMode="auto">
          <a:xfrm flipV="1">
            <a:off x="4495800" y="1695450"/>
            <a:ext cx="1320800" cy="20955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1" name="Rectangle 10"/>
          <p:cNvSpPr/>
          <p:nvPr/>
        </p:nvSpPr>
        <p:spPr>
          <a:xfrm>
            <a:off x="6858000" y="2230438"/>
            <a:ext cx="45720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mount point</a:t>
            </a:r>
            <a:endParaRPr lang="en-US" sz="3600" kern="0" dirty="0">
              <a:solidFill>
                <a:schemeClr val="accent3"/>
              </a:solidFill>
            </a:endParaRPr>
          </a:p>
        </p:txBody>
      </p:sp>
      <p:cxnSp>
        <p:nvCxnSpPr>
          <p:cNvPr id="141319" name="Straight Connector 292"/>
          <p:cNvCxnSpPr>
            <a:cxnSpLocks noChangeShapeType="1"/>
          </p:cNvCxnSpPr>
          <p:nvPr/>
        </p:nvCxnSpPr>
        <p:spPr bwMode="auto">
          <a:xfrm flipV="1">
            <a:off x="6375400" y="2592388"/>
            <a:ext cx="1054100" cy="588962"/>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4" name="Rectangle 13"/>
          <p:cNvSpPr/>
          <p:nvPr/>
        </p:nvSpPr>
        <p:spPr>
          <a:xfrm>
            <a:off x="3971925" y="5473700"/>
            <a:ext cx="1981200" cy="623888"/>
          </a:xfrm>
          <a:prstGeom prst="rect">
            <a:avLst/>
          </a:prstGeom>
        </p:spPr>
        <p:txBody>
          <a:bodyPr>
            <a:spAutoFit/>
          </a:bodyPr>
          <a:lstStyle/>
          <a:p>
            <a:pPr algn="ctr" defTabSz="914400" fontAlgn="auto">
              <a:lnSpc>
                <a:spcPct val="85000"/>
              </a:lnSpc>
              <a:spcBef>
                <a:spcPts val="0"/>
              </a:spcBef>
              <a:spcAft>
                <a:spcPts val="0"/>
              </a:spcAft>
              <a:defRPr/>
            </a:pPr>
            <a:r>
              <a:rPr lang="en-US" sz="2000" kern="0" dirty="0">
                <a:solidFill>
                  <a:schemeClr val="accent3"/>
                </a:solidFill>
              </a:rPr>
              <a:t>user home directory</a:t>
            </a:r>
            <a:endParaRPr lang="en-US" sz="3600" kern="0" dirty="0">
              <a:solidFill>
                <a:schemeClr val="accent3"/>
              </a:solidFill>
            </a:endParaRPr>
          </a:p>
        </p:txBody>
      </p:sp>
      <p:cxnSp>
        <p:nvCxnSpPr>
          <p:cNvPr id="141321" name="Straight Connector 292"/>
          <p:cNvCxnSpPr>
            <a:cxnSpLocks noChangeShapeType="1"/>
          </p:cNvCxnSpPr>
          <p:nvPr/>
        </p:nvCxnSpPr>
        <p:spPr bwMode="auto">
          <a:xfrm>
            <a:off x="4267200" y="4038600"/>
            <a:ext cx="635000" cy="13208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41322" name="Straight Connector 292"/>
          <p:cNvCxnSpPr>
            <a:cxnSpLocks noChangeShapeType="1"/>
          </p:cNvCxnSpPr>
          <p:nvPr/>
        </p:nvCxnSpPr>
        <p:spPr bwMode="auto">
          <a:xfrm flipH="1">
            <a:off x="4902200" y="3886200"/>
            <a:ext cx="355600" cy="1473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21" name="Rectangle 20"/>
          <p:cNvSpPr/>
          <p:nvPr/>
        </p:nvSpPr>
        <p:spPr>
          <a:xfrm>
            <a:off x="6858000" y="5359400"/>
            <a:ext cx="1981200" cy="1146175"/>
          </a:xfrm>
          <a:prstGeom prst="rect">
            <a:avLst/>
          </a:prstGeom>
        </p:spPr>
        <p:txBody>
          <a:bodyPr>
            <a:spAutoFit/>
          </a:bodyPr>
          <a:lstStyle/>
          <a:p>
            <a:pPr algn="ctr" defTabSz="914400" fontAlgn="auto">
              <a:lnSpc>
                <a:spcPct val="85000"/>
              </a:lnSpc>
              <a:spcBef>
                <a:spcPts val="0"/>
              </a:spcBef>
              <a:spcAft>
                <a:spcPts val="0"/>
              </a:spcAft>
              <a:defRPr/>
            </a:pPr>
            <a:r>
              <a:rPr lang="en-US" sz="2000" kern="0" dirty="0">
                <a:solidFill>
                  <a:schemeClr val="accent3"/>
                </a:solidFill>
              </a:rPr>
              <a:t>external media volume or network storage</a:t>
            </a:r>
            <a:endParaRPr lang="en-US" sz="3600" kern="0" dirty="0">
              <a:solidFill>
                <a:schemeClr val="accent3"/>
              </a:solidFill>
            </a:endParaRPr>
          </a:p>
        </p:txBody>
      </p:sp>
      <p:cxnSp>
        <p:nvCxnSpPr>
          <p:cNvPr id="141324" name="Straight Connector 292"/>
          <p:cNvCxnSpPr>
            <a:cxnSpLocks noChangeShapeType="1"/>
          </p:cNvCxnSpPr>
          <p:nvPr/>
        </p:nvCxnSpPr>
        <p:spPr bwMode="auto">
          <a:xfrm>
            <a:off x="7086600" y="4724400"/>
            <a:ext cx="914400" cy="6350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41325" name="Straight Connector 292"/>
          <p:cNvCxnSpPr>
            <a:cxnSpLocks noChangeShapeType="1"/>
          </p:cNvCxnSpPr>
          <p:nvPr/>
        </p:nvCxnSpPr>
        <p:spPr bwMode="auto">
          <a:xfrm>
            <a:off x="7239000" y="3962400"/>
            <a:ext cx="762000" cy="13970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28" name="Rectangle 27"/>
          <p:cNvSpPr/>
          <p:nvPr/>
        </p:nvSpPr>
        <p:spPr>
          <a:xfrm>
            <a:off x="469900" y="1911350"/>
            <a:ext cx="21336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applications etc.</a:t>
            </a:r>
            <a:endParaRPr lang="en-US" sz="3600" kern="0" dirty="0">
              <a:solidFill>
                <a:schemeClr val="accent3"/>
              </a:solidFill>
            </a:endParaRPr>
          </a:p>
        </p:txBody>
      </p:sp>
      <p:cxnSp>
        <p:nvCxnSpPr>
          <p:cNvPr id="141327" name="Straight Connector 292"/>
          <p:cNvCxnSpPr>
            <a:cxnSpLocks noChangeShapeType="1"/>
            <a:endCxn id="28" idx="2"/>
          </p:cNvCxnSpPr>
          <p:nvPr/>
        </p:nvCxnSpPr>
        <p:spPr bwMode="auto">
          <a:xfrm flipH="1" flipV="1">
            <a:off x="1536700" y="2273300"/>
            <a:ext cx="901700" cy="4699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000542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066800"/>
            <a:ext cx="6134100" cy="4628124"/>
          </a:xfrm>
          <a:prstGeom prst="rect">
            <a:avLst/>
          </a:prstGeom>
        </p:spPr>
      </p:pic>
      <p:sp>
        <p:nvSpPr>
          <p:cNvPr id="4" name="Title 3"/>
          <p:cNvSpPr>
            <a:spLocks noGrp="1"/>
          </p:cNvSpPr>
          <p:nvPr>
            <p:ph type="title"/>
          </p:nvPr>
        </p:nvSpPr>
        <p:spPr/>
        <p:txBody>
          <a:bodyPr/>
          <a:lstStyle/>
          <a:p>
            <a:r>
              <a:rPr lang="en-US" dirty="0" smtClean="0"/>
              <a:t>Areal density (storage capacity)</a:t>
            </a:r>
            <a:endParaRPr lang="en-US" dirty="0"/>
          </a:p>
        </p:txBody>
      </p:sp>
      <p:sp>
        <p:nvSpPr>
          <p:cNvPr id="5" name="Rectangle 4"/>
          <p:cNvSpPr/>
          <p:nvPr/>
        </p:nvSpPr>
        <p:spPr>
          <a:xfrm>
            <a:off x="4800600" y="2743200"/>
            <a:ext cx="4038600" cy="1815882"/>
          </a:xfrm>
          <a:prstGeom prst="rect">
            <a:avLst/>
          </a:prstGeom>
          <a:solidFill>
            <a:srgbClr val="FFFFFF"/>
          </a:solidFill>
          <a:ln>
            <a:solidFill>
              <a:srgbClr val="B5B5B5"/>
            </a:solidFill>
          </a:ln>
        </p:spPr>
        <p:txBody>
          <a:bodyPr wrap="square">
            <a:spAutoFit/>
          </a:bodyPr>
          <a:lstStyle/>
          <a:p>
            <a:r>
              <a:rPr lang="en-US" sz="1600" dirty="0" smtClean="0"/>
              <a:t>“The </a:t>
            </a:r>
            <a:r>
              <a:rPr lang="en-US" sz="1600" dirty="0"/>
              <a:t>bandwidth is roughly proportional to the linear density. So, if the growth in linear density and track density were equal, then one would expect the growth rate for linear density to be the square root of the areal density. That would make it about 20% CAGR</a:t>
            </a:r>
            <a:r>
              <a:rPr lang="en-US" sz="1600" dirty="0" smtClean="0"/>
              <a:t>.”</a:t>
            </a:r>
            <a:endParaRPr lang="en-US" sz="1600" dirty="0"/>
          </a:p>
        </p:txBody>
      </p:sp>
      <p:sp>
        <p:nvSpPr>
          <p:cNvPr id="6" name="Rectangle 5"/>
          <p:cNvSpPr/>
          <p:nvPr/>
        </p:nvSpPr>
        <p:spPr>
          <a:xfrm>
            <a:off x="76200" y="6273224"/>
            <a:ext cx="4572000" cy="584776"/>
          </a:xfrm>
          <a:prstGeom prst="rect">
            <a:avLst/>
          </a:prstGeom>
        </p:spPr>
        <p:txBody>
          <a:bodyPr>
            <a:spAutoFit/>
          </a:bodyPr>
          <a:lstStyle/>
          <a:p>
            <a:r>
              <a:rPr lang="en-US" sz="1600" dirty="0">
                <a:solidFill>
                  <a:schemeClr val="bg2">
                    <a:lumMod val="50000"/>
                  </a:schemeClr>
                </a:solidFill>
              </a:rPr>
              <a:t>IBM Research </a:t>
            </a:r>
            <a:r>
              <a:rPr lang="en-US" sz="1600" dirty="0" smtClean="0">
                <a:solidFill>
                  <a:schemeClr val="bg2">
                    <a:lumMod val="50000"/>
                  </a:schemeClr>
                </a:solidFill>
              </a:rPr>
              <a:t>Report 2011</a:t>
            </a:r>
            <a:endParaRPr lang="en-US" sz="1600" dirty="0">
              <a:solidFill>
                <a:schemeClr val="bg2">
                  <a:lumMod val="50000"/>
                </a:schemeClr>
              </a:solidFill>
            </a:endParaRPr>
          </a:p>
          <a:p>
            <a:r>
              <a:rPr lang="en-US" sz="1600" dirty="0">
                <a:solidFill>
                  <a:schemeClr val="bg2">
                    <a:lumMod val="50000"/>
                  </a:schemeClr>
                </a:solidFill>
              </a:rPr>
              <a:t>GPFS Scans 10 Billion Files in 43 Minutes</a:t>
            </a:r>
          </a:p>
        </p:txBody>
      </p:sp>
      <p:sp>
        <p:nvSpPr>
          <p:cNvPr id="7" name="Rectangle 6"/>
          <p:cNvSpPr/>
          <p:nvPr/>
        </p:nvSpPr>
        <p:spPr>
          <a:xfrm>
            <a:off x="2971800" y="5493603"/>
            <a:ext cx="5867400" cy="830997"/>
          </a:xfrm>
          <a:prstGeom prst="rect">
            <a:avLst/>
          </a:prstGeom>
          <a:solidFill>
            <a:srgbClr val="FFFFFF"/>
          </a:solidFill>
          <a:ln>
            <a:solidFill>
              <a:srgbClr val="B5B5B5"/>
            </a:solidFill>
          </a:ln>
        </p:spPr>
        <p:txBody>
          <a:bodyPr wrap="square">
            <a:spAutoFit/>
          </a:bodyPr>
          <a:lstStyle/>
          <a:p>
            <a:r>
              <a:rPr lang="en-US" sz="1600" dirty="0" smtClean="0"/>
              <a:t>“But</a:t>
            </a:r>
            <a:r>
              <a:rPr lang="en-US" sz="1600" dirty="0"/>
              <a:t>, if you examine the recent </a:t>
            </a:r>
            <a:r>
              <a:rPr lang="en-US" sz="1600" dirty="0" smtClean="0"/>
              <a:t>history…you </a:t>
            </a:r>
            <a:r>
              <a:rPr lang="en-US" sz="1600" dirty="0"/>
              <a:t>will see that it is more likely to fall within the range of 10 - 15%.... Generally, the track density has grown more quickly than the linear density</a:t>
            </a:r>
            <a:r>
              <a:rPr lang="en-US" sz="1600" dirty="0" smtClean="0"/>
              <a:t>.”</a:t>
            </a:r>
            <a:endParaRPr lang="en-US" sz="1600" dirty="0"/>
          </a:p>
        </p:txBody>
      </p:sp>
    </p:spTree>
    <p:extLst>
      <p:ext uri="{BB962C8B-B14F-4D97-AF65-F5344CB8AC3E}">
        <p14:creationId xmlns:p14="http://schemas.microsoft.com/office/powerpoint/2010/main" val="428108139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latency</a:t>
            </a:r>
            <a:endParaRPr lang="en-US" dirty="0"/>
          </a:p>
        </p:txBody>
      </p:sp>
      <p:pic>
        <p:nvPicPr>
          <p:cNvPr id="3" name="Picture 2"/>
          <p:cNvPicPr>
            <a:picLocks noChangeAspect="1"/>
          </p:cNvPicPr>
          <p:nvPr/>
        </p:nvPicPr>
        <p:blipFill>
          <a:blip r:embed="rId2"/>
          <a:stretch>
            <a:fillRect/>
          </a:stretch>
        </p:blipFill>
        <p:spPr>
          <a:xfrm>
            <a:off x="381000" y="2534196"/>
            <a:ext cx="5943600" cy="4057104"/>
          </a:xfrm>
          <a:prstGeom prst="rect">
            <a:avLst/>
          </a:prstGeom>
        </p:spPr>
      </p:pic>
      <p:sp>
        <p:nvSpPr>
          <p:cNvPr id="4" name="Rectangle 3"/>
          <p:cNvSpPr/>
          <p:nvPr/>
        </p:nvSpPr>
        <p:spPr>
          <a:xfrm>
            <a:off x="533400" y="1371600"/>
            <a:ext cx="8382000" cy="830997"/>
          </a:xfrm>
          <a:prstGeom prst="rect">
            <a:avLst/>
          </a:prstGeom>
        </p:spPr>
        <p:txBody>
          <a:bodyPr wrap="square">
            <a:spAutoFit/>
          </a:bodyPr>
          <a:lstStyle/>
          <a:p>
            <a:r>
              <a:rPr lang="en-US" sz="1600" dirty="0"/>
              <a:t>The average disk latency is ½ the rotational time of the disk drive. As you can see from its recent </a:t>
            </a:r>
            <a:r>
              <a:rPr lang="en-US" sz="1600" dirty="0" smtClean="0"/>
              <a:t>history…[it] has </a:t>
            </a:r>
            <a:r>
              <a:rPr lang="en-US" sz="1600" dirty="0"/>
              <a:t>settled down to three values 2, 3 and 4.1 milliseconds</a:t>
            </a:r>
            <a:r>
              <a:rPr lang="en-US" sz="1600" dirty="0" smtClean="0"/>
              <a:t>. </a:t>
            </a:r>
            <a:r>
              <a:rPr lang="en-US" sz="1600" dirty="0"/>
              <a:t>These are ½ the inverses of 15,000, 10,000 and 7,200 revolutions per minute (RPM), respectively. </a:t>
            </a:r>
          </a:p>
        </p:txBody>
      </p:sp>
      <p:sp>
        <p:nvSpPr>
          <p:cNvPr id="5" name="Rectangle 4"/>
          <p:cNvSpPr/>
          <p:nvPr/>
        </p:nvSpPr>
        <p:spPr>
          <a:xfrm>
            <a:off x="2590800" y="2410361"/>
            <a:ext cx="6477000" cy="1323439"/>
          </a:xfrm>
          <a:prstGeom prst="rect">
            <a:avLst/>
          </a:prstGeom>
          <a:solidFill>
            <a:srgbClr val="FFFFFF"/>
          </a:solidFill>
          <a:ln>
            <a:solidFill>
              <a:srgbClr val="B5B5B5"/>
            </a:solidFill>
          </a:ln>
        </p:spPr>
        <p:txBody>
          <a:bodyPr wrap="square">
            <a:spAutoFit/>
          </a:bodyPr>
          <a:lstStyle/>
          <a:p>
            <a:r>
              <a:rPr lang="en-US" sz="1600" dirty="0" smtClean="0"/>
              <a:t>It </a:t>
            </a:r>
            <a:r>
              <a:rPr lang="en-US" sz="1600" dirty="0"/>
              <a:t>is unlikely that there will be a disk rotational speed increase in the near future. In fact, the </a:t>
            </a:r>
            <a:r>
              <a:rPr lang="en-US" sz="1600" dirty="0" smtClean="0"/>
              <a:t>15K </a:t>
            </a:r>
            <a:r>
              <a:rPr lang="en-US" sz="1600" dirty="0"/>
              <a:t>RPM drive and perhaps the </a:t>
            </a:r>
            <a:r>
              <a:rPr lang="en-US" sz="1600" dirty="0" smtClean="0"/>
              <a:t>10K </a:t>
            </a:r>
            <a:r>
              <a:rPr lang="en-US" sz="1600" dirty="0"/>
              <a:t>RPM drive may disappear from the </a:t>
            </a:r>
            <a:r>
              <a:rPr lang="en-US" sz="1600" dirty="0" smtClean="0"/>
              <a:t>marketplace…driven </a:t>
            </a:r>
            <a:r>
              <a:rPr lang="en-US" sz="1600" dirty="0"/>
              <a:t>by the successful combination of </a:t>
            </a:r>
            <a:r>
              <a:rPr lang="en-US" sz="1600" dirty="0" smtClean="0"/>
              <a:t>SSD </a:t>
            </a:r>
            <a:r>
              <a:rPr lang="en-US" sz="1600" dirty="0"/>
              <a:t>and slower disk drives into storage systems that provide the same or better performance, cost and power.</a:t>
            </a:r>
          </a:p>
        </p:txBody>
      </p:sp>
      <p:sp>
        <p:nvSpPr>
          <p:cNvPr id="6" name="Rectangle 5"/>
          <p:cNvSpPr/>
          <p:nvPr/>
        </p:nvSpPr>
        <p:spPr>
          <a:xfrm>
            <a:off x="6553200" y="5867400"/>
            <a:ext cx="2667000" cy="830997"/>
          </a:xfrm>
          <a:prstGeom prst="rect">
            <a:avLst/>
          </a:prstGeom>
        </p:spPr>
        <p:txBody>
          <a:bodyPr wrap="square">
            <a:spAutoFit/>
          </a:bodyPr>
          <a:lstStyle/>
          <a:p>
            <a:r>
              <a:rPr lang="en-US" sz="1600" dirty="0">
                <a:solidFill>
                  <a:schemeClr val="bg2">
                    <a:lumMod val="50000"/>
                  </a:schemeClr>
                </a:solidFill>
              </a:rPr>
              <a:t>IBM Research </a:t>
            </a:r>
            <a:r>
              <a:rPr lang="en-US" sz="1600" dirty="0" smtClean="0">
                <a:solidFill>
                  <a:schemeClr val="bg2">
                    <a:lumMod val="50000"/>
                  </a:schemeClr>
                </a:solidFill>
              </a:rPr>
              <a:t>Report 2011</a:t>
            </a:r>
            <a:endParaRPr lang="en-US" sz="1600" dirty="0">
              <a:solidFill>
                <a:schemeClr val="bg2">
                  <a:lumMod val="50000"/>
                </a:schemeClr>
              </a:solidFill>
            </a:endParaRPr>
          </a:p>
          <a:p>
            <a:r>
              <a:rPr lang="en-US" sz="1600" dirty="0">
                <a:solidFill>
                  <a:schemeClr val="bg2">
                    <a:lumMod val="50000"/>
                  </a:schemeClr>
                </a:solidFill>
              </a:rPr>
              <a:t>GPFS Scans 10 Billion Files in 43 Minutes</a:t>
            </a:r>
          </a:p>
        </p:txBody>
      </p:sp>
      <p:sp>
        <p:nvSpPr>
          <p:cNvPr id="7" name="Rectangle 6"/>
          <p:cNvSpPr/>
          <p:nvPr/>
        </p:nvSpPr>
        <p:spPr>
          <a:xfrm>
            <a:off x="6172200" y="4078322"/>
            <a:ext cx="2819400" cy="1408078"/>
          </a:xfrm>
          <a:prstGeom prst="rect">
            <a:avLst/>
          </a:prstGeom>
        </p:spPr>
        <p:txBody>
          <a:bodyPr wrap="square">
            <a:spAutoFit/>
          </a:bodyPr>
          <a:lstStyle/>
          <a:p>
            <a:pPr algn="ctr" defTabSz="914400" fontAlgn="auto">
              <a:lnSpc>
                <a:spcPct val="85000"/>
              </a:lnSpc>
              <a:spcBef>
                <a:spcPts val="0"/>
              </a:spcBef>
              <a:spcAft>
                <a:spcPts val="0"/>
              </a:spcAft>
              <a:defRPr/>
            </a:pPr>
            <a:r>
              <a:rPr lang="en-US" sz="2000" kern="0" dirty="0" smtClean="0">
                <a:solidFill>
                  <a:schemeClr val="accent3"/>
                </a:solidFill>
              </a:rPr>
              <a:t>Drives spin at a fixed constant RPM.  (A few can “shift gears” to save power, but the gains are minimal.)</a:t>
            </a:r>
            <a:endParaRPr lang="en-US" sz="3600" kern="0" dirty="0">
              <a:solidFill>
                <a:schemeClr val="accent3"/>
              </a:solidFill>
            </a:endParaRPr>
          </a:p>
        </p:txBody>
      </p:sp>
    </p:spTree>
    <p:extLst>
      <p:ext uri="{BB962C8B-B14F-4D97-AF65-F5344CB8AC3E}">
        <p14:creationId xmlns:p14="http://schemas.microsoft.com/office/powerpoint/2010/main" val="157829464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time</a:t>
            </a:r>
            <a:endParaRPr lang="en-US" dirty="0"/>
          </a:p>
        </p:txBody>
      </p:sp>
      <p:sp>
        <p:nvSpPr>
          <p:cNvPr id="5" name="Content Placeholder 4"/>
          <p:cNvSpPr>
            <a:spLocks noGrp="1"/>
          </p:cNvSpPr>
          <p:nvPr>
            <p:ph idx="1"/>
          </p:nvPr>
        </p:nvSpPr>
        <p:spPr>
          <a:xfrm>
            <a:off x="152400" y="1984375"/>
            <a:ext cx="8226425" cy="4111625"/>
          </a:xfrm>
        </p:spPr>
        <p:txBody>
          <a:bodyPr/>
          <a:lstStyle/>
          <a:p>
            <a:pPr lvl="1"/>
            <a:r>
              <a:rPr lang="en-US" dirty="0" smtClean="0"/>
              <a:t>5-15 </a:t>
            </a:r>
            <a:r>
              <a:rPr lang="en-US" dirty="0" err="1" smtClean="0"/>
              <a:t>ms</a:t>
            </a:r>
            <a:r>
              <a:rPr lang="en-US" dirty="0" smtClean="0"/>
              <a:t> on average for access to random location</a:t>
            </a:r>
          </a:p>
          <a:p>
            <a:pPr lvl="1"/>
            <a:r>
              <a:rPr lang="en-US" dirty="0" smtClean="0"/>
              <a:t>Includes </a:t>
            </a:r>
            <a:r>
              <a:rPr lang="en-US" b="1" dirty="0" smtClean="0">
                <a:solidFill>
                  <a:srgbClr val="800000"/>
                </a:solidFill>
              </a:rPr>
              <a:t>seek time</a:t>
            </a:r>
            <a:r>
              <a:rPr lang="en-US" dirty="0" smtClean="0"/>
              <a:t> to move head to desired track</a:t>
            </a:r>
          </a:p>
          <a:p>
            <a:pPr lvl="2"/>
            <a:r>
              <a:rPr lang="en-US" dirty="0" smtClean="0"/>
              <a:t>Roughly linear with radial distance</a:t>
            </a:r>
          </a:p>
          <a:p>
            <a:pPr lvl="1"/>
            <a:r>
              <a:rPr lang="en-US" dirty="0" smtClean="0"/>
              <a:t>Includes </a:t>
            </a:r>
            <a:r>
              <a:rPr lang="en-US" b="1" dirty="0" smtClean="0">
                <a:solidFill>
                  <a:srgbClr val="800000"/>
                </a:solidFill>
              </a:rPr>
              <a:t>rotational delay</a:t>
            </a:r>
            <a:endParaRPr lang="en-US" dirty="0"/>
          </a:p>
          <a:p>
            <a:pPr lvl="2"/>
            <a:r>
              <a:rPr lang="en-US" dirty="0" smtClean="0"/>
              <a:t>Time for sector to rotate under head</a:t>
            </a:r>
          </a:p>
          <a:p>
            <a:pPr lvl="1"/>
            <a:r>
              <a:rPr lang="en-US" dirty="0" smtClean="0"/>
              <a:t>These times depend on drive model:</a:t>
            </a:r>
          </a:p>
          <a:p>
            <a:pPr lvl="2"/>
            <a:r>
              <a:rPr lang="en-US" sz="2000" dirty="0" smtClean="0">
                <a:solidFill>
                  <a:srgbClr val="800000"/>
                </a:solidFill>
              </a:rPr>
              <a:t>platter width</a:t>
            </a:r>
            <a:r>
              <a:rPr lang="en-US" sz="2000" dirty="0" smtClean="0"/>
              <a:t> (e.g., 2.5 in vs. 3.5 in)</a:t>
            </a:r>
          </a:p>
          <a:p>
            <a:pPr lvl="2"/>
            <a:r>
              <a:rPr lang="en-US" sz="2000" dirty="0" smtClean="0">
                <a:solidFill>
                  <a:srgbClr val="800000"/>
                </a:solidFill>
              </a:rPr>
              <a:t>rotation rate</a:t>
            </a:r>
            <a:r>
              <a:rPr lang="en-US" sz="2000" dirty="0" smtClean="0"/>
              <a:t> (5400 RPM vs. 15K RPM).</a:t>
            </a:r>
          </a:p>
          <a:p>
            <a:pPr lvl="2"/>
            <a:r>
              <a:rPr lang="en-US" sz="2000" dirty="0"/>
              <a:t>Enterprise drives use more/smaller platters spinning faster</a:t>
            </a:r>
            <a:r>
              <a:rPr lang="en-US" sz="2000" dirty="0" smtClean="0"/>
              <a:t>.</a:t>
            </a:r>
          </a:p>
          <a:p>
            <a:pPr lvl="1"/>
            <a:r>
              <a:rPr lang="en-US" dirty="0" smtClean="0"/>
              <a:t>These properties are mechanical and improve slowly as technology advances over time.</a:t>
            </a:r>
          </a:p>
        </p:txBody>
      </p:sp>
      <p:sp useBgFill="1">
        <p:nvSpPr>
          <p:cNvPr id="43" name="Oval 3"/>
          <p:cNvSpPr>
            <a:spLocks noChangeArrowheads="1"/>
          </p:cNvSpPr>
          <p:nvPr/>
        </p:nvSpPr>
        <p:spPr bwMode="auto">
          <a:xfrm>
            <a:off x="6527800" y="4051300"/>
            <a:ext cx="1244600" cy="381000"/>
          </a:xfrm>
          <a:prstGeom prst="ellipse">
            <a:avLst/>
          </a:prstGeom>
          <a:ln w="254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4" name="Oval 4"/>
          <p:cNvSpPr>
            <a:spLocks noChangeArrowheads="1"/>
          </p:cNvSpPr>
          <p:nvPr/>
        </p:nvSpPr>
        <p:spPr bwMode="auto">
          <a:xfrm>
            <a:off x="6737350" y="4105275"/>
            <a:ext cx="800100" cy="215900"/>
          </a:xfrm>
          <a:prstGeom prst="ellipse">
            <a:avLst/>
          </a:prstGeom>
          <a:noFill/>
          <a:ln w="12700">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useBgFill="1">
        <p:nvSpPr>
          <p:cNvPr id="45" name="Oval 5"/>
          <p:cNvSpPr>
            <a:spLocks noChangeArrowheads="1"/>
          </p:cNvSpPr>
          <p:nvPr/>
        </p:nvSpPr>
        <p:spPr bwMode="auto">
          <a:xfrm>
            <a:off x="6527800" y="3822700"/>
            <a:ext cx="1244600" cy="381000"/>
          </a:xfrm>
          <a:prstGeom prst="ellipse">
            <a:avLst/>
          </a:prstGeom>
          <a:ln w="254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useBgFill="1">
        <p:nvSpPr>
          <p:cNvPr id="46" name="Oval 6"/>
          <p:cNvSpPr>
            <a:spLocks noChangeArrowheads="1"/>
          </p:cNvSpPr>
          <p:nvPr/>
        </p:nvSpPr>
        <p:spPr bwMode="auto">
          <a:xfrm>
            <a:off x="6502400" y="3644900"/>
            <a:ext cx="1244600" cy="381000"/>
          </a:xfrm>
          <a:prstGeom prst="ellipse">
            <a:avLst/>
          </a:prstGeom>
          <a:ln w="254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useBgFill="1">
        <p:nvSpPr>
          <p:cNvPr id="47" name="Oval 7"/>
          <p:cNvSpPr>
            <a:spLocks noChangeArrowheads="1"/>
          </p:cNvSpPr>
          <p:nvPr/>
        </p:nvSpPr>
        <p:spPr bwMode="auto">
          <a:xfrm>
            <a:off x="6502400" y="3492500"/>
            <a:ext cx="1244600" cy="381000"/>
          </a:xfrm>
          <a:prstGeom prst="ellipse">
            <a:avLst/>
          </a:prstGeom>
          <a:ln w="254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8" name="Line 8"/>
          <p:cNvSpPr>
            <a:spLocks noChangeShapeType="1"/>
          </p:cNvSpPr>
          <p:nvPr/>
        </p:nvSpPr>
        <p:spPr bwMode="auto">
          <a:xfrm>
            <a:off x="7099300" y="3657600"/>
            <a:ext cx="254000" cy="203200"/>
          </a:xfrm>
          <a:prstGeom prst="line">
            <a:avLst/>
          </a:prstGeom>
          <a:noFill/>
          <a:ln w="12700">
            <a:solidFill>
              <a:srgbClr val="BBE0E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Line 9"/>
          <p:cNvSpPr>
            <a:spLocks noChangeShapeType="1"/>
          </p:cNvSpPr>
          <p:nvPr/>
        </p:nvSpPr>
        <p:spPr bwMode="auto">
          <a:xfrm>
            <a:off x="7073900" y="3632200"/>
            <a:ext cx="609600" cy="101600"/>
          </a:xfrm>
          <a:prstGeom prst="line">
            <a:avLst/>
          </a:prstGeom>
          <a:noFill/>
          <a:ln w="12700">
            <a:solidFill>
              <a:srgbClr val="BBE0E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Oval 10"/>
          <p:cNvSpPr>
            <a:spLocks noChangeArrowheads="1"/>
          </p:cNvSpPr>
          <p:nvPr/>
        </p:nvSpPr>
        <p:spPr bwMode="auto">
          <a:xfrm>
            <a:off x="6724650" y="3575050"/>
            <a:ext cx="800100" cy="215900"/>
          </a:xfrm>
          <a:prstGeom prst="ellipse">
            <a:avLst/>
          </a:prstGeom>
          <a:noFill/>
          <a:ln w="12700">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1" name="Line 11"/>
          <p:cNvSpPr>
            <a:spLocks noChangeShapeType="1"/>
          </p:cNvSpPr>
          <p:nvPr/>
        </p:nvSpPr>
        <p:spPr bwMode="auto">
          <a:xfrm flipV="1">
            <a:off x="7378700" y="3060700"/>
            <a:ext cx="304800" cy="711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Rectangle 12"/>
          <p:cNvSpPr>
            <a:spLocks noChangeArrowheads="1"/>
          </p:cNvSpPr>
          <p:nvPr/>
        </p:nvSpPr>
        <p:spPr bwMode="auto">
          <a:xfrm>
            <a:off x="7696200" y="2895600"/>
            <a:ext cx="838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marL="0" marR="0" lvl="0" indent="0" defTabSz="914400" eaLnBrk="0" fontAlgn="auto" latinLnBrk="0" hangingPunct="0">
              <a:lnSpc>
                <a:spcPct val="85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9999"/>
                </a:solidFill>
                <a:effectLst/>
                <a:uLnTx/>
                <a:uFillTx/>
              </a:rPr>
              <a:t>Sector</a:t>
            </a:r>
          </a:p>
        </p:txBody>
      </p:sp>
      <p:sp>
        <p:nvSpPr>
          <p:cNvPr id="53" name="Line 13"/>
          <p:cNvSpPr>
            <a:spLocks noChangeShapeType="1"/>
          </p:cNvSpPr>
          <p:nvPr/>
        </p:nvSpPr>
        <p:spPr bwMode="auto">
          <a:xfrm flipH="1" flipV="1">
            <a:off x="6799263" y="3130550"/>
            <a:ext cx="160337" cy="4254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Rectangle 14"/>
          <p:cNvSpPr>
            <a:spLocks noChangeArrowheads="1"/>
          </p:cNvSpPr>
          <p:nvPr/>
        </p:nvSpPr>
        <p:spPr bwMode="auto">
          <a:xfrm>
            <a:off x="6323013" y="2895600"/>
            <a:ext cx="736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marL="0" marR="0" lvl="0" indent="0" defTabSz="914400" eaLnBrk="0" fontAlgn="auto" latinLnBrk="0" hangingPunct="0">
              <a:lnSpc>
                <a:spcPct val="85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9999"/>
                </a:solidFill>
                <a:effectLst/>
                <a:uLnTx/>
                <a:uFillTx/>
              </a:rPr>
              <a:t>Track</a:t>
            </a:r>
          </a:p>
        </p:txBody>
      </p:sp>
      <p:sp>
        <p:nvSpPr>
          <p:cNvPr id="55" name="Line 15"/>
          <p:cNvSpPr>
            <a:spLocks noChangeShapeType="1"/>
          </p:cNvSpPr>
          <p:nvPr/>
        </p:nvSpPr>
        <p:spPr bwMode="auto">
          <a:xfrm>
            <a:off x="6731000" y="3681412"/>
            <a:ext cx="0" cy="533400"/>
          </a:xfrm>
          <a:prstGeom prst="line">
            <a:avLst/>
          </a:prstGeom>
          <a:noFill/>
          <a:ln w="12700">
            <a:solidFill>
              <a:srgbClr val="0099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6" name="Line 16"/>
          <p:cNvSpPr>
            <a:spLocks noChangeShapeType="1"/>
          </p:cNvSpPr>
          <p:nvPr/>
        </p:nvSpPr>
        <p:spPr bwMode="auto">
          <a:xfrm>
            <a:off x="7531100" y="3670300"/>
            <a:ext cx="0" cy="571500"/>
          </a:xfrm>
          <a:prstGeom prst="line">
            <a:avLst/>
          </a:prstGeom>
          <a:noFill/>
          <a:ln w="12700">
            <a:solidFill>
              <a:srgbClr val="0099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 name="Line 17"/>
          <p:cNvSpPr>
            <a:spLocks noChangeShapeType="1"/>
          </p:cNvSpPr>
          <p:nvPr/>
        </p:nvSpPr>
        <p:spPr bwMode="auto">
          <a:xfrm>
            <a:off x="7556500" y="4038600"/>
            <a:ext cx="361950" cy="936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 name="Rectangle 18"/>
          <p:cNvSpPr>
            <a:spLocks noChangeArrowheads="1"/>
          </p:cNvSpPr>
          <p:nvPr/>
        </p:nvSpPr>
        <p:spPr bwMode="auto">
          <a:xfrm>
            <a:off x="7867650" y="3962400"/>
            <a:ext cx="1041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marL="0" marR="0" lvl="0" indent="0" defTabSz="914400" eaLnBrk="0" fontAlgn="auto" latinLnBrk="0" hangingPunct="0">
              <a:lnSpc>
                <a:spcPct val="85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rPr>
              <a:t>Cylinder</a:t>
            </a:r>
          </a:p>
        </p:txBody>
      </p:sp>
      <p:sp>
        <p:nvSpPr>
          <p:cNvPr id="59" name="Line 19"/>
          <p:cNvSpPr>
            <a:spLocks noChangeShapeType="1"/>
          </p:cNvSpPr>
          <p:nvPr/>
        </p:nvSpPr>
        <p:spPr bwMode="auto">
          <a:xfrm>
            <a:off x="6299200" y="3606800"/>
            <a:ext cx="0" cy="660400"/>
          </a:xfrm>
          <a:prstGeom prst="line">
            <a:avLst/>
          </a:prstGeom>
          <a:noFill/>
          <a:ln w="254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0" name="Line 20"/>
          <p:cNvSpPr>
            <a:spLocks noChangeShapeType="1"/>
          </p:cNvSpPr>
          <p:nvPr/>
        </p:nvSpPr>
        <p:spPr bwMode="auto">
          <a:xfrm>
            <a:off x="6273800" y="3606800"/>
            <a:ext cx="419100" cy="0"/>
          </a:xfrm>
          <a:prstGeom prst="line">
            <a:avLst/>
          </a:prstGeom>
          <a:noFill/>
          <a:ln w="254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1" name="Line 21"/>
          <p:cNvSpPr>
            <a:spLocks noChangeShapeType="1"/>
          </p:cNvSpPr>
          <p:nvPr/>
        </p:nvSpPr>
        <p:spPr bwMode="auto">
          <a:xfrm>
            <a:off x="6299200" y="3886200"/>
            <a:ext cx="317500" cy="0"/>
          </a:xfrm>
          <a:prstGeom prst="line">
            <a:avLst/>
          </a:prstGeom>
          <a:noFill/>
          <a:ln w="254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2" name="Line 22"/>
          <p:cNvSpPr>
            <a:spLocks noChangeShapeType="1"/>
          </p:cNvSpPr>
          <p:nvPr/>
        </p:nvSpPr>
        <p:spPr bwMode="auto">
          <a:xfrm>
            <a:off x="6299200" y="4076700"/>
            <a:ext cx="381000" cy="0"/>
          </a:xfrm>
          <a:prstGeom prst="line">
            <a:avLst/>
          </a:prstGeom>
          <a:noFill/>
          <a:ln w="254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3" name="Line 23"/>
          <p:cNvSpPr>
            <a:spLocks noChangeShapeType="1"/>
          </p:cNvSpPr>
          <p:nvPr/>
        </p:nvSpPr>
        <p:spPr bwMode="auto">
          <a:xfrm>
            <a:off x="6299200" y="4292600"/>
            <a:ext cx="393700" cy="0"/>
          </a:xfrm>
          <a:prstGeom prst="line">
            <a:avLst/>
          </a:prstGeom>
          <a:noFill/>
          <a:ln w="254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4" name="Line 24"/>
          <p:cNvSpPr>
            <a:spLocks noChangeShapeType="1"/>
          </p:cNvSpPr>
          <p:nvPr/>
        </p:nvSpPr>
        <p:spPr bwMode="auto">
          <a:xfrm flipH="1">
            <a:off x="5892800" y="3987800"/>
            <a:ext cx="406400" cy="0"/>
          </a:xfrm>
          <a:prstGeom prst="line">
            <a:avLst/>
          </a:prstGeom>
          <a:noFill/>
          <a:ln w="254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5" name="Line 25"/>
          <p:cNvSpPr>
            <a:spLocks noChangeShapeType="1"/>
          </p:cNvSpPr>
          <p:nvPr/>
        </p:nvSpPr>
        <p:spPr bwMode="auto">
          <a:xfrm>
            <a:off x="6692900" y="4279900"/>
            <a:ext cx="266700" cy="419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Rectangle 26"/>
          <p:cNvSpPr>
            <a:spLocks noChangeArrowheads="1"/>
          </p:cNvSpPr>
          <p:nvPr/>
        </p:nvSpPr>
        <p:spPr bwMode="auto">
          <a:xfrm>
            <a:off x="6959600" y="4533900"/>
            <a:ext cx="6858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marL="0" marR="0" lvl="0" indent="0" defTabSz="914400" eaLnBrk="0" fontAlgn="auto" latinLnBrk="0" hangingPunct="0">
              <a:lnSpc>
                <a:spcPct val="85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0000"/>
                </a:solidFill>
                <a:effectLst/>
                <a:uLnTx/>
                <a:uFillTx/>
              </a:rPr>
              <a:t>Head</a:t>
            </a:r>
          </a:p>
        </p:txBody>
      </p:sp>
      <p:sp>
        <p:nvSpPr>
          <p:cNvPr id="67" name="Line 27"/>
          <p:cNvSpPr>
            <a:spLocks noChangeShapeType="1"/>
          </p:cNvSpPr>
          <p:nvPr/>
        </p:nvSpPr>
        <p:spPr bwMode="auto">
          <a:xfrm>
            <a:off x="7747000" y="4381500"/>
            <a:ext cx="381000" cy="1143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Rectangle 28"/>
          <p:cNvSpPr>
            <a:spLocks noChangeArrowheads="1"/>
          </p:cNvSpPr>
          <p:nvPr/>
        </p:nvSpPr>
        <p:spPr bwMode="auto">
          <a:xfrm>
            <a:off x="8153400" y="4330700"/>
            <a:ext cx="838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marL="0" marR="0" lvl="0" indent="0" defTabSz="914400" eaLnBrk="0" fontAlgn="auto" latinLnBrk="0" hangingPunct="0">
              <a:lnSpc>
                <a:spcPct val="85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0000"/>
                </a:solidFill>
                <a:effectLst/>
                <a:uLnTx/>
                <a:uFillTx/>
              </a:rPr>
              <a:t>Platter</a:t>
            </a:r>
          </a:p>
        </p:txBody>
      </p:sp>
      <p:sp>
        <p:nvSpPr>
          <p:cNvPr id="69" name="Rectangle 29"/>
          <p:cNvSpPr>
            <a:spLocks noChangeArrowheads="1"/>
          </p:cNvSpPr>
          <p:nvPr/>
        </p:nvSpPr>
        <p:spPr bwMode="auto">
          <a:xfrm>
            <a:off x="5657850" y="3238500"/>
            <a:ext cx="584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marL="0" marR="0" lvl="0" indent="0" defTabSz="914400" eaLnBrk="0" fontAlgn="auto" latinLnBrk="0" hangingPunct="0">
              <a:lnSpc>
                <a:spcPct val="85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333399"/>
                </a:solidFill>
                <a:effectLst/>
                <a:uLnTx/>
                <a:uFillTx/>
              </a:rPr>
              <a:t>Arm</a:t>
            </a:r>
          </a:p>
        </p:txBody>
      </p:sp>
      <p:sp>
        <p:nvSpPr>
          <p:cNvPr id="70" name="Line 30"/>
          <p:cNvSpPr>
            <a:spLocks noChangeShapeType="1"/>
          </p:cNvSpPr>
          <p:nvPr/>
        </p:nvSpPr>
        <p:spPr bwMode="auto">
          <a:xfrm>
            <a:off x="5899150" y="3484562"/>
            <a:ext cx="266700" cy="419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71" name="Group 31"/>
          <p:cNvGrpSpPr>
            <a:grpSpLocks/>
          </p:cNvGrpSpPr>
          <p:nvPr/>
        </p:nvGrpSpPr>
        <p:grpSpPr bwMode="auto">
          <a:xfrm>
            <a:off x="7404100" y="1077912"/>
            <a:ext cx="1130300" cy="1131888"/>
            <a:chOff x="3828" y="1112"/>
            <a:chExt cx="712" cy="713"/>
          </a:xfrm>
        </p:grpSpPr>
        <p:sp>
          <p:nvSpPr>
            <p:cNvPr id="72" name="Oval 32"/>
            <p:cNvSpPr>
              <a:spLocks noChangeArrowheads="1"/>
            </p:cNvSpPr>
            <p:nvPr/>
          </p:nvSpPr>
          <p:spPr bwMode="auto">
            <a:xfrm>
              <a:off x="3876" y="1161"/>
              <a:ext cx="616" cy="616"/>
            </a:xfrm>
            <a:prstGeom prst="ellipse">
              <a:avLst/>
            </a:prstGeom>
            <a:solidFill>
              <a:srgbClr val="009999"/>
            </a:solid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3" name="Oval 33"/>
            <p:cNvSpPr>
              <a:spLocks noChangeArrowheads="1"/>
            </p:cNvSpPr>
            <p:nvPr/>
          </p:nvSpPr>
          <p:spPr bwMode="auto">
            <a:xfrm>
              <a:off x="3828" y="1113"/>
              <a:ext cx="712" cy="71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4" name="Oval 34"/>
            <p:cNvSpPr>
              <a:spLocks noChangeArrowheads="1"/>
            </p:cNvSpPr>
            <p:nvPr/>
          </p:nvSpPr>
          <p:spPr bwMode="auto">
            <a:xfrm>
              <a:off x="3924" y="1209"/>
              <a:ext cx="520" cy="520"/>
            </a:xfrm>
            <a:prstGeom prst="ellipse">
              <a:avLst/>
            </a:prstGeom>
            <a:solidFill>
              <a:srgbClr val="FFFFFF"/>
            </a:solid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5" name="Oval 35"/>
            <p:cNvSpPr>
              <a:spLocks noChangeArrowheads="1"/>
            </p:cNvSpPr>
            <p:nvPr/>
          </p:nvSpPr>
          <p:spPr bwMode="auto">
            <a:xfrm>
              <a:off x="3972" y="1257"/>
              <a:ext cx="424" cy="42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6" name="Line 36"/>
            <p:cNvSpPr>
              <a:spLocks noChangeShapeType="1"/>
            </p:cNvSpPr>
            <p:nvPr/>
          </p:nvSpPr>
          <p:spPr bwMode="auto">
            <a:xfrm flipV="1">
              <a:off x="4183" y="1241"/>
              <a:ext cx="287" cy="215"/>
            </a:xfrm>
            <a:prstGeom prst="line">
              <a:avLst/>
            </a:prstGeom>
            <a:noFill/>
            <a:ln w="12700">
              <a:solidFill>
                <a:srgbClr val="BBE0E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7" name="Line 37"/>
            <p:cNvSpPr>
              <a:spLocks noChangeShapeType="1"/>
            </p:cNvSpPr>
            <p:nvPr/>
          </p:nvSpPr>
          <p:spPr bwMode="auto">
            <a:xfrm flipV="1">
              <a:off x="4183" y="1112"/>
              <a:ext cx="8" cy="336"/>
            </a:xfrm>
            <a:prstGeom prst="line">
              <a:avLst/>
            </a:prstGeom>
            <a:noFill/>
            <a:ln w="12700">
              <a:solidFill>
                <a:srgbClr val="BBE0E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78" name="Rectangle 77"/>
          <p:cNvSpPr/>
          <p:nvPr/>
        </p:nvSpPr>
        <p:spPr>
          <a:xfrm>
            <a:off x="533400" y="1447800"/>
            <a:ext cx="5181600" cy="461665"/>
          </a:xfrm>
          <a:prstGeom prst="rect">
            <a:avLst/>
          </a:prstGeom>
        </p:spPr>
        <p:txBody>
          <a:bodyPr wrap="square">
            <a:spAutoFit/>
          </a:bodyPr>
          <a:lstStyle/>
          <a:p>
            <a:r>
              <a:rPr lang="en-US" b="1" dirty="0"/>
              <a:t>How long to access data on disk?</a:t>
            </a:r>
          </a:p>
        </p:txBody>
      </p:sp>
    </p:spTree>
    <p:extLst>
      <p:ext uri="{BB962C8B-B14F-4D97-AF65-F5344CB8AC3E}">
        <p14:creationId xmlns:p14="http://schemas.microsoft.com/office/powerpoint/2010/main" val="235842448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Average seek time</a:t>
            </a:r>
            <a:endParaRPr lang="en-US" dirty="0"/>
          </a:p>
        </p:txBody>
      </p:sp>
      <p:pic>
        <p:nvPicPr>
          <p:cNvPr id="5" name="Picture 4"/>
          <p:cNvPicPr>
            <a:picLocks noChangeAspect="1"/>
          </p:cNvPicPr>
          <p:nvPr/>
        </p:nvPicPr>
        <p:blipFill>
          <a:blip r:embed="rId2"/>
          <a:stretch>
            <a:fillRect/>
          </a:stretch>
        </p:blipFill>
        <p:spPr>
          <a:xfrm>
            <a:off x="457200" y="1676400"/>
            <a:ext cx="5638800" cy="4610100"/>
          </a:xfrm>
          <a:prstGeom prst="rect">
            <a:avLst/>
          </a:prstGeom>
        </p:spPr>
      </p:pic>
      <p:sp>
        <p:nvSpPr>
          <p:cNvPr id="6" name="Rectangle 5"/>
          <p:cNvSpPr/>
          <p:nvPr/>
        </p:nvSpPr>
        <p:spPr>
          <a:xfrm>
            <a:off x="4953000" y="1752600"/>
            <a:ext cx="3733800" cy="1815882"/>
          </a:xfrm>
          <a:prstGeom prst="rect">
            <a:avLst/>
          </a:prstGeom>
          <a:solidFill>
            <a:srgbClr val="FFFFFF"/>
          </a:solidFill>
          <a:ln>
            <a:solidFill>
              <a:srgbClr val="B5B5B5"/>
            </a:solidFill>
          </a:ln>
        </p:spPr>
        <p:txBody>
          <a:bodyPr wrap="square">
            <a:spAutoFit/>
          </a:bodyPr>
          <a:lstStyle/>
          <a:p>
            <a:r>
              <a:rPr lang="en-US" sz="1600" dirty="0" smtClean="0"/>
              <a:t>“The </a:t>
            </a:r>
            <a:r>
              <a:rPr lang="en-US" sz="1600" dirty="0"/>
              <a:t>seek time is due to the mechanical motion of the head when it is moved from one track to another. It is improving by about 5% CAGR. In general, this is a mature technology and is not likely to change dramatically in the future. </a:t>
            </a:r>
            <a:r>
              <a:rPr lang="en-US" sz="1600" dirty="0" smtClean="0"/>
              <a:t>“</a:t>
            </a:r>
            <a:endParaRPr lang="en-US" sz="1600" dirty="0"/>
          </a:p>
        </p:txBody>
      </p:sp>
      <p:sp>
        <p:nvSpPr>
          <p:cNvPr id="7" name="Rectangle 6"/>
          <p:cNvSpPr/>
          <p:nvPr/>
        </p:nvSpPr>
        <p:spPr>
          <a:xfrm>
            <a:off x="6553200" y="5867400"/>
            <a:ext cx="2667000" cy="830997"/>
          </a:xfrm>
          <a:prstGeom prst="rect">
            <a:avLst/>
          </a:prstGeom>
        </p:spPr>
        <p:txBody>
          <a:bodyPr wrap="square">
            <a:spAutoFit/>
          </a:bodyPr>
          <a:lstStyle/>
          <a:p>
            <a:r>
              <a:rPr lang="en-US" sz="1600" dirty="0">
                <a:solidFill>
                  <a:schemeClr val="bg2">
                    <a:lumMod val="50000"/>
                  </a:schemeClr>
                </a:solidFill>
              </a:rPr>
              <a:t>IBM Research </a:t>
            </a:r>
            <a:r>
              <a:rPr lang="en-US" sz="1600" dirty="0" smtClean="0">
                <a:solidFill>
                  <a:schemeClr val="bg2">
                    <a:lumMod val="50000"/>
                  </a:schemeClr>
                </a:solidFill>
              </a:rPr>
              <a:t>Report 2011</a:t>
            </a:r>
            <a:endParaRPr lang="en-US" sz="1600" dirty="0">
              <a:solidFill>
                <a:schemeClr val="bg2">
                  <a:lumMod val="50000"/>
                </a:schemeClr>
              </a:solidFill>
            </a:endParaRPr>
          </a:p>
          <a:p>
            <a:r>
              <a:rPr lang="en-US" sz="1600" dirty="0">
                <a:solidFill>
                  <a:schemeClr val="bg2">
                    <a:lumMod val="50000"/>
                  </a:schemeClr>
                </a:solidFill>
              </a:rPr>
              <a:t>GPFS Scans 10 Billion Files in 43 Minutes</a:t>
            </a:r>
          </a:p>
        </p:txBody>
      </p:sp>
    </p:spTree>
    <p:extLst>
      <p:ext uri="{BB962C8B-B14F-4D97-AF65-F5344CB8AC3E}">
        <p14:creationId xmlns:p14="http://schemas.microsoft.com/office/powerpoint/2010/main" val="241250300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0"/>
            <a:ext cx="8205304" cy="6858000"/>
          </a:xfrm>
          <a:prstGeom prst="rect">
            <a:avLst/>
          </a:prstGeom>
        </p:spPr>
      </p:pic>
      <p:sp>
        <p:nvSpPr>
          <p:cNvPr id="5" name="TextBox 4"/>
          <p:cNvSpPr txBox="1"/>
          <p:nvPr/>
        </p:nvSpPr>
        <p:spPr>
          <a:xfrm>
            <a:off x="5867400" y="2995136"/>
            <a:ext cx="2776233" cy="954107"/>
          </a:xfrm>
          <a:prstGeom prst="rect">
            <a:avLst/>
          </a:prstGeom>
          <a:solidFill>
            <a:srgbClr val="FFFFFF"/>
          </a:solidFill>
          <a:ln>
            <a:solidFill>
              <a:schemeClr val="bg2"/>
            </a:solidFill>
          </a:ln>
        </p:spPr>
        <p:txBody>
          <a:bodyPr wrap="none" rtlCol="0">
            <a:spAutoFit/>
          </a:bodyPr>
          <a:lstStyle/>
          <a:p>
            <a:pPr algn="ctr"/>
            <a:r>
              <a:rPr lang="en-US" sz="2000" dirty="0" smtClean="0"/>
              <a:t>2012 Seagate HDD</a:t>
            </a:r>
          </a:p>
          <a:p>
            <a:pPr algn="ctr"/>
            <a:r>
              <a:rPr lang="en-US" sz="1800" dirty="0" err="1" smtClean="0"/>
              <a:t>tomshardware.com</a:t>
            </a:r>
            <a:endParaRPr lang="en-US" sz="1800" dirty="0" smtClean="0"/>
          </a:p>
          <a:p>
            <a:pPr algn="ctr"/>
            <a:r>
              <a:rPr lang="en-US" sz="1800" dirty="0"/>
              <a:t>r</a:t>
            </a:r>
            <a:r>
              <a:rPr lang="en-US" sz="1800" dirty="0" smtClean="0"/>
              <a:t>andom read access time</a:t>
            </a:r>
            <a:endParaRPr lang="en-US" sz="1800" dirty="0"/>
          </a:p>
        </p:txBody>
      </p:sp>
    </p:spTree>
    <p:extLst>
      <p:ext uri="{BB962C8B-B14F-4D97-AF65-F5344CB8AC3E}">
        <p14:creationId xmlns:p14="http://schemas.microsoft.com/office/powerpoint/2010/main" val="28424513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9725"/>
            <a:ext cx="8226425" cy="1554163"/>
          </a:xfrm>
        </p:spPr>
        <p:txBody>
          <a:bodyPr/>
          <a:lstStyle/>
          <a:p>
            <a:r>
              <a:rPr lang="en-US" dirty="0" smtClean="0"/>
              <a:t>Effective bandwidth</a:t>
            </a:r>
            <a:endParaRPr lang="en-US" dirty="0"/>
          </a:p>
        </p:txBody>
      </p:sp>
      <p:sp>
        <p:nvSpPr>
          <p:cNvPr id="3" name="Text Box 4"/>
          <p:cNvSpPr txBox="1">
            <a:spLocks noChangeArrowheads="1"/>
          </p:cNvSpPr>
          <p:nvPr/>
        </p:nvSpPr>
        <p:spPr bwMode="auto">
          <a:xfrm>
            <a:off x="381000" y="1347311"/>
            <a:ext cx="84582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smtClean="0">
                <a:solidFill>
                  <a:schemeClr val="accent2"/>
                </a:solidFill>
              </a:rPr>
              <a:t>Effective bandwidth</a:t>
            </a:r>
            <a:r>
              <a:rPr lang="en-US" sz="2000" dirty="0" smtClean="0"/>
              <a:t> or </a:t>
            </a:r>
            <a:r>
              <a:rPr lang="en-US" sz="2000" b="1" dirty="0" smtClean="0">
                <a:solidFill>
                  <a:srgbClr val="651222"/>
                </a:solidFill>
              </a:rPr>
              <a:t>bandwidth utilization</a:t>
            </a:r>
            <a:r>
              <a:rPr lang="en-US" sz="2000" dirty="0" smtClean="0"/>
              <a:t> is the share or percentage of potential bandwidth that is actually delivered.  </a:t>
            </a:r>
            <a:r>
              <a:rPr lang="en-US" sz="2000" i="1" dirty="0" smtClean="0"/>
              <a:t>E.g., what percentage of time is the disk actually transferring data, vs. seeking etc.?</a:t>
            </a:r>
          </a:p>
          <a:p>
            <a:pPr eaLnBrk="1" hangingPunct="1"/>
            <a:endParaRPr lang="en-US" sz="2000" u="sng" dirty="0"/>
          </a:p>
          <a:p>
            <a:pPr eaLnBrk="1" hangingPunct="1"/>
            <a:r>
              <a:rPr lang="en-US" sz="2000" u="sng" dirty="0" smtClean="0"/>
              <a:t>Define</a:t>
            </a:r>
            <a:endParaRPr lang="en-US" sz="2000" u="sng" dirty="0"/>
          </a:p>
          <a:p>
            <a:pPr eaLnBrk="1" hangingPunct="1"/>
            <a:r>
              <a:rPr lang="en-US" sz="2000" i="1" dirty="0">
                <a:solidFill>
                  <a:srgbClr val="660066"/>
                </a:solidFill>
              </a:rPr>
              <a:t>b</a:t>
            </a:r>
            <a:r>
              <a:rPr lang="en-US" sz="2000" dirty="0"/>
              <a:t>  Block size</a:t>
            </a:r>
          </a:p>
          <a:p>
            <a:pPr eaLnBrk="1" hangingPunct="1"/>
            <a:r>
              <a:rPr lang="en-US" sz="2000" dirty="0">
                <a:solidFill>
                  <a:srgbClr val="660066"/>
                </a:solidFill>
              </a:rPr>
              <a:t>B</a:t>
            </a:r>
            <a:r>
              <a:rPr lang="en-US" sz="2000" dirty="0"/>
              <a:t>  Raw disk bandwidth (</a:t>
            </a:r>
            <a:r>
              <a:rPr lang="ja-JP" altLang="en-US" sz="2000" dirty="0"/>
              <a:t>“</a:t>
            </a:r>
            <a:r>
              <a:rPr lang="en-US" sz="2000" dirty="0"/>
              <a:t>spindle speed</a:t>
            </a:r>
            <a:r>
              <a:rPr lang="ja-JP" altLang="en-US" sz="2000" dirty="0"/>
              <a:t>”</a:t>
            </a:r>
            <a:r>
              <a:rPr lang="en-US" sz="2000" dirty="0"/>
              <a:t>)</a:t>
            </a:r>
          </a:p>
          <a:p>
            <a:pPr eaLnBrk="1" hangingPunct="1"/>
            <a:r>
              <a:rPr lang="en-US" sz="2000" dirty="0">
                <a:solidFill>
                  <a:srgbClr val="660066"/>
                </a:solidFill>
              </a:rPr>
              <a:t>s</a:t>
            </a:r>
            <a:r>
              <a:rPr lang="en-US" sz="2000" dirty="0"/>
              <a:t>  Average access (</a:t>
            </a:r>
            <a:r>
              <a:rPr lang="en-US" sz="2000" dirty="0" err="1"/>
              <a:t>seek+rotation</a:t>
            </a:r>
            <a:r>
              <a:rPr lang="en-US" sz="2000" dirty="0"/>
              <a:t>) delay per block I/O</a:t>
            </a:r>
          </a:p>
          <a:p>
            <a:pPr eaLnBrk="1" hangingPunct="1"/>
            <a:endParaRPr lang="en-US" sz="2000" dirty="0"/>
          </a:p>
          <a:p>
            <a:pPr eaLnBrk="1" hangingPunct="1"/>
            <a:r>
              <a:rPr lang="en-US" sz="2000" u="sng" dirty="0"/>
              <a:t>Then</a:t>
            </a:r>
          </a:p>
          <a:p>
            <a:pPr eaLnBrk="1" hangingPunct="1"/>
            <a:r>
              <a:rPr lang="en-US" sz="2000" dirty="0"/>
              <a:t>Transfer time per block = </a:t>
            </a:r>
            <a:r>
              <a:rPr lang="en-US" sz="2000" dirty="0">
                <a:solidFill>
                  <a:srgbClr val="660066"/>
                </a:solidFill>
              </a:rPr>
              <a:t>b/B</a:t>
            </a:r>
          </a:p>
          <a:p>
            <a:pPr eaLnBrk="1" hangingPunct="1"/>
            <a:r>
              <a:rPr lang="en-US" sz="2000" dirty="0"/>
              <a:t>I/O completion time per block = </a:t>
            </a:r>
            <a:r>
              <a:rPr lang="en-US" sz="2000" dirty="0">
                <a:solidFill>
                  <a:srgbClr val="660066"/>
                </a:solidFill>
              </a:rPr>
              <a:t>s + (b/B)</a:t>
            </a:r>
          </a:p>
          <a:p>
            <a:pPr eaLnBrk="1" hangingPunct="1"/>
            <a:r>
              <a:rPr lang="en-US" sz="2000" dirty="0" smtClean="0"/>
              <a:t>Delivered </a:t>
            </a:r>
            <a:r>
              <a:rPr lang="en-US" sz="2000" dirty="0"/>
              <a:t>bandwidth for I/O request stream = </a:t>
            </a:r>
            <a:r>
              <a:rPr lang="en-US" sz="2000" dirty="0">
                <a:solidFill>
                  <a:srgbClr val="660066"/>
                </a:solidFill>
              </a:rPr>
              <a:t>b/(s + (b/B))</a:t>
            </a:r>
          </a:p>
          <a:p>
            <a:pPr eaLnBrk="1" hangingPunct="1"/>
            <a:r>
              <a:rPr lang="en-US" sz="2000" dirty="0"/>
              <a:t>Bandwidth wasted per I/O: </a:t>
            </a:r>
            <a:r>
              <a:rPr lang="en-US" sz="2000" dirty="0" err="1" smtClean="0">
                <a:solidFill>
                  <a:srgbClr val="660066"/>
                </a:solidFill>
              </a:rPr>
              <a:t>sB</a:t>
            </a:r>
            <a:endParaRPr lang="en-US" sz="2000" dirty="0" smtClean="0">
              <a:solidFill>
                <a:srgbClr val="660066"/>
              </a:solidFill>
            </a:endParaRPr>
          </a:p>
          <a:p>
            <a:pPr eaLnBrk="1" hangingPunct="1"/>
            <a:endParaRPr lang="en-US" sz="2000" dirty="0">
              <a:solidFill>
                <a:srgbClr val="660066"/>
              </a:solidFill>
            </a:endParaRPr>
          </a:p>
          <a:p>
            <a:pPr eaLnBrk="1" hangingPunct="1"/>
            <a:r>
              <a:rPr lang="en-US" sz="2000" u="sng" dirty="0" smtClean="0"/>
              <a:t>So</a:t>
            </a:r>
          </a:p>
          <a:p>
            <a:pPr eaLnBrk="1" hangingPunct="1"/>
            <a:r>
              <a:rPr lang="en-US" sz="2000" b="1" dirty="0" smtClean="0"/>
              <a:t>Effective bandwidth</a:t>
            </a:r>
            <a:r>
              <a:rPr lang="en-US" sz="2000" dirty="0" smtClean="0"/>
              <a:t>: bandwidth utilization or efficiency </a:t>
            </a:r>
            <a:r>
              <a:rPr lang="en-US" sz="2000" dirty="0"/>
              <a:t>(%): </a:t>
            </a:r>
            <a:r>
              <a:rPr lang="en-US" sz="2000" dirty="0">
                <a:solidFill>
                  <a:srgbClr val="660066"/>
                </a:solidFill>
              </a:rPr>
              <a:t>b/(</a:t>
            </a:r>
            <a:r>
              <a:rPr lang="en-US" sz="2000" dirty="0" err="1">
                <a:solidFill>
                  <a:srgbClr val="660066"/>
                </a:solidFill>
              </a:rPr>
              <a:t>sB</a:t>
            </a:r>
            <a:r>
              <a:rPr lang="en-US" sz="2000" dirty="0">
                <a:solidFill>
                  <a:srgbClr val="660066"/>
                </a:solidFill>
              </a:rPr>
              <a:t> + b)</a:t>
            </a:r>
          </a:p>
          <a:p>
            <a:pPr eaLnBrk="1" hangingPunct="1"/>
            <a:endParaRPr lang="en-US" sz="2200" dirty="0">
              <a:solidFill>
                <a:srgbClr val="660066"/>
              </a:solidFill>
            </a:endParaRPr>
          </a:p>
        </p:txBody>
      </p:sp>
    </p:spTree>
    <p:extLst>
      <p:ext uri="{BB962C8B-B14F-4D97-AF65-F5344CB8AC3E}">
        <p14:creationId xmlns:p14="http://schemas.microsoft.com/office/powerpoint/2010/main" val="179289529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Effective bandwidth</a:t>
            </a:r>
            <a:endParaRPr lang="en-US" dirty="0"/>
          </a:p>
        </p:txBody>
      </p:sp>
      <p:pic>
        <p:nvPicPr>
          <p:cNvPr id="6" name="Picture 5"/>
          <p:cNvPicPr>
            <a:picLocks noChangeAspect="1"/>
          </p:cNvPicPr>
          <p:nvPr/>
        </p:nvPicPr>
        <p:blipFill>
          <a:blip r:embed="rId2"/>
          <a:stretch>
            <a:fillRect/>
          </a:stretch>
        </p:blipFill>
        <p:spPr>
          <a:xfrm>
            <a:off x="3505200" y="3733800"/>
            <a:ext cx="4597400" cy="2768600"/>
          </a:xfrm>
          <a:prstGeom prst="rect">
            <a:avLst/>
          </a:prstGeom>
        </p:spPr>
      </p:pic>
      <p:sp>
        <p:nvSpPr>
          <p:cNvPr id="7" name="Rectangle 10"/>
          <p:cNvSpPr>
            <a:spLocks noChangeArrowheads="1"/>
          </p:cNvSpPr>
          <p:nvPr/>
        </p:nvSpPr>
        <p:spPr bwMode="auto">
          <a:xfrm>
            <a:off x="5607050" y="5334000"/>
            <a:ext cx="479425" cy="9842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8" name="Rectangle 11"/>
          <p:cNvSpPr>
            <a:spLocks noChangeArrowheads="1"/>
          </p:cNvSpPr>
          <p:nvPr/>
        </p:nvSpPr>
        <p:spPr bwMode="auto">
          <a:xfrm>
            <a:off x="5045075" y="5334000"/>
            <a:ext cx="479425" cy="984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9" name="Rectangle 12"/>
          <p:cNvSpPr>
            <a:spLocks noChangeArrowheads="1"/>
          </p:cNvSpPr>
          <p:nvPr/>
        </p:nvSpPr>
        <p:spPr bwMode="auto">
          <a:xfrm>
            <a:off x="4483100" y="533400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0" name="Rectangle 13"/>
          <p:cNvSpPr>
            <a:spLocks noChangeArrowheads="1"/>
          </p:cNvSpPr>
          <p:nvPr/>
        </p:nvSpPr>
        <p:spPr bwMode="auto">
          <a:xfrm>
            <a:off x="7292975" y="533400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1" name="Rectangle 14"/>
          <p:cNvSpPr>
            <a:spLocks noChangeArrowheads="1"/>
          </p:cNvSpPr>
          <p:nvPr/>
        </p:nvSpPr>
        <p:spPr bwMode="auto">
          <a:xfrm>
            <a:off x="6169025" y="533400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2" name="Rectangle 15"/>
          <p:cNvSpPr>
            <a:spLocks noChangeArrowheads="1"/>
          </p:cNvSpPr>
          <p:nvPr/>
        </p:nvSpPr>
        <p:spPr bwMode="auto">
          <a:xfrm>
            <a:off x="6731000" y="5334000"/>
            <a:ext cx="479425" cy="984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3" name="Rectangle 16"/>
          <p:cNvSpPr>
            <a:spLocks noChangeArrowheads="1"/>
          </p:cNvSpPr>
          <p:nvPr/>
        </p:nvSpPr>
        <p:spPr bwMode="auto">
          <a:xfrm flipH="1">
            <a:off x="4962525"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4" name="Rectangle 17"/>
          <p:cNvSpPr>
            <a:spLocks noChangeArrowheads="1"/>
          </p:cNvSpPr>
          <p:nvPr/>
        </p:nvSpPr>
        <p:spPr bwMode="auto">
          <a:xfrm flipH="1">
            <a:off x="5524500"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5" name="Rectangle 18"/>
          <p:cNvSpPr>
            <a:spLocks noChangeArrowheads="1"/>
          </p:cNvSpPr>
          <p:nvPr/>
        </p:nvSpPr>
        <p:spPr bwMode="auto">
          <a:xfrm flipH="1">
            <a:off x="6086475"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6" name="Rectangle 19"/>
          <p:cNvSpPr>
            <a:spLocks noChangeArrowheads="1"/>
          </p:cNvSpPr>
          <p:nvPr/>
        </p:nvSpPr>
        <p:spPr bwMode="auto">
          <a:xfrm flipH="1">
            <a:off x="6648450"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7" name="Rectangle 20"/>
          <p:cNvSpPr>
            <a:spLocks noChangeArrowheads="1"/>
          </p:cNvSpPr>
          <p:nvPr/>
        </p:nvSpPr>
        <p:spPr bwMode="auto">
          <a:xfrm flipH="1">
            <a:off x="7210425"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8" name="Rectangle 58"/>
          <p:cNvSpPr>
            <a:spLocks noChangeArrowheads="1"/>
          </p:cNvSpPr>
          <p:nvPr/>
        </p:nvSpPr>
        <p:spPr bwMode="auto">
          <a:xfrm>
            <a:off x="4800600" y="6229290"/>
            <a:ext cx="2209800" cy="400110"/>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Transfer size b</a:t>
            </a:r>
            <a:endParaRPr lang="en-US" b="1" dirty="0">
              <a:solidFill>
                <a:srgbClr val="000000"/>
              </a:solidFill>
              <a:cs typeface="Arial" charset="0"/>
            </a:endParaRPr>
          </a:p>
        </p:txBody>
      </p:sp>
      <p:sp>
        <p:nvSpPr>
          <p:cNvPr id="19" name="Rectangle 58"/>
          <p:cNvSpPr>
            <a:spLocks noChangeArrowheads="1"/>
          </p:cNvSpPr>
          <p:nvPr/>
        </p:nvSpPr>
        <p:spPr bwMode="auto">
          <a:xfrm>
            <a:off x="76200" y="4009074"/>
            <a:ext cx="3352800" cy="1938992"/>
          </a:xfrm>
          <a:prstGeom prst="rect">
            <a:avLst/>
          </a:prstGeom>
          <a:noFill/>
          <a:ln>
            <a:noFill/>
          </a:ln>
          <a:extLst/>
        </p:spPr>
        <p:txBody>
          <a:bodyPr wrap="square" anchor="ctr">
            <a:spAutoFit/>
          </a:bodyPr>
          <a:lstStyle/>
          <a:p>
            <a:pPr algn="ctr" defTabSz="914400"/>
            <a:r>
              <a:rPr lang="en-US" sz="2000" b="1" dirty="0" smtClean="0">
                <a:solidFill>
                  <a:srgbClr val="651222"/>
                </a:solidFill>
                <a:cs typeface="Arial" charset="0"/>
              </a:rPr>
              <a:t>Effective bandwidth is efficiency </a:t>
            </a:r>
            <a:r>
              <a:rPr lang="en-US" sz="2000" b="1" dirty="0" smtClean="0">
                <a:solidFill>
                  <a:srgbClr val="000000"/>
                </a:solidFill>
                <a:cs typeface="Arial" charset="0"/>
              </a:rPr>
              <a:t>or </a:t>
            </a:r>
            <a:r>
              <a:rPr lang="en-US" sz="2000" b="1" dirty="0" err="1" smtClean="0">
                <a:solidFill>
                  <a:srgbClr val="651222"/>
                </a:solidFill>
                <a:cs typeface="Arial" charset="0"/>
              </a:rPr>
              <a:t>goodput</a:t>
            </a:r>
            <a:endParaRPr lang="en-US" sz="2000" b="1" dirty="0" smtClean="0">
              <a:solidFill>
                <a:srgbClr val="651222"/>
              </a:solidFill>
              <a:cs typeface="Arial" charset="0"/>
            </a:endParaRPr>
          </a:p>
          <a:p>
            <a:pPr algn="ctr" defTabSz="914400"/>
            <a:r>
              <a:rPr lang="en-US" sz="2000" dirty="0" smtClean="0">
                <a:solidFill>
                  <a:srgbClr val="000000"/>
                </a:solidFill>
                <a:cs typeface="Arial" charset="0"/>
              </a:rPr>
              <a:t>What percentage of the time is the busy resource (the disk head) doing useful work, i.e., transferring data?</a:t>
            </a:r>
            <a:endParaRPr lang="en-US" dirty="0">
              <a:solidFill>
                <a:srgbClr val="000000"/>
              </a:solidFill>
              <a:cs typeface="Arial" charset="0"/>
            </a:endParaRPr>
          </a:p>
        </p:txBody>
      </p:sp>
      <p:sp>
        <p:nvSpPr>
          <p:cNvPr id="21" name="Rectangle 20"/>
          <p:cNvSpPr/>
          <p:nvPr/>
        </p:nvSpPr>
        <p:spPr>
          <a:xfrm>
            <a:off x="5029200" y="3272135"/>
            <a:ext cx="1500505" cy="461665"/>
          </a:xfrm>
          <a:prstGeom prst="rect">
            <a:avLst/>
          </a:prstGeom>
        </p:spPr>
        <p:txBody>
          <a:bodyPr wrap="none">
            <a:spAutoFit/>
          </a:bodyPr>
          <a:lstStyle/>
          <a:p>
            <a:r>
              <a:rPr lang="en-US" b="1" i="1" dirty="0"/>
              <a:t>b</a:t>
            </a:r>
            <a:r>
              <a:rPr lang="en-US" b="1" dirty="0" smtClean="0"/>
              <a:t>/(</a:t>
            </a:r>
            <a:r>
              <a:rPr lang="en-US" b="1" i="1" dirty="0" err="1" smtClean="0"/>
              <a:t>sB+</a:t>
            </a:r>
            <a:r>
              <a:rPr lang="en-US" b="1" i="1" dirty="0" err="1"/>
              <a:t>b</a:t>
            </a:r>
            <a:r>
              <a:rPr lang="en-US" b="1" i="1" dirty="0" smtClean="0"/>
              <a:t>)</a:t>
            </a:r>
            <a:endParaRPr lang="en-US" b="1" i="1" dirty="0"/>
          </a:p>
        </p:txBody>
      </p:sp>
      <p:sp>
        <p:nvSpPr>
          <p:cNvPr id="22" name="Rectangle 21"/>
          <p:cNvSpPr/>
          <p:nvPr/>
        </p:nvSpPr>
        <p:spPr>
          <a:xfrm>
            <a:off x="5715000" y="4572000"/>
            <a:ext cx="1466508" cy="461665"/>
          </a:xfrm>
          <a:prstGeom prst="rect">
            <a:avLst/>
          </a:prstGeom>
        </p:spPr>
        <p:txBody>
          <a:bodyPr wrap="none">
            <a:spAutoFit/>
          </a:bodyPr>
          <a:lstStyle/>
          <a:p>
            <a:r>
              <a:rPr lang="en-US" b="1" i="1" dirty="0" smtClean="0"/>
              <a:t>b/B       </a:t>
            </a:r>
            <a:r>
              <a:rPr lang="en-US" b="1" dirty="0" smtClean="0"/>
              <a:t>s</a:t>
            </a:r>
            <a:endParaRPr lang="en-US" b="1" dirty="0"/>
          </a:p>
        </p:txBody>
      </p:sp>
      <p:cxnSp>
        <p:nvCxnSpPr>
          <p:cNvPr id="24" name="Straight Arrow Connector 23"/>
          <p:cNvCxnSpPr/>
          <p:nvPr/>
        </p:nvCxnSpPr>
        <p:spPr bwMode="auto">
          <a:xfrm flipH="1">
            <a:off x="4724400" y="4953000"/>
            <a:ext cx="1295400"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6" name="Straight Arrow Connector 25"/>
          <p:cNvCxnSpPr>
            <a:endCxn id="8" idx="0"/>
          </p:cNvCxnSpPr>
          <p:nvPr/>
        </p:nvCxnSpPr>
        <p:spPr bwMode="auto">
          <a:xfrm flipH="1">
            <a:off x="5284788" y="4953000"/>
            <a:ext cx="735012"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9" name="Straight Arrow Connector 28"/>
          <p:cNvCxnSpPr>
            <a:endCxn id="7" idx="0"/>
          </p:cNvCxnSpPr>
          <p:nvPr/>
        </p:nvCxnSpPr>
        <p:spPr bwMode="auto">
          <a:xfrm flipH="1">
            <a:off x="5846763" y="4953000"/>
            <a:ext cx="173037"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a:off x="6019800" y="4953000"/>
            <a:ext cx="304800"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6705600" y="5029200"/>
            <a:ext cx="228600" cy="3048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38" name="Straight Arrow Connector 37"/>
          <p:cNvCxnSpPr>
            <a:endCxn id="17" idx="0"/>
          </p:cNvCxnSpPr>
          <p:nvPr/>
        </p:nvCxnSpPr>
        <p:spPr bwMode="auto">
          <a:xfrm>
            <a:off x="6934200" y="5029200"/>
            <a:ext cx="317500" cy="3048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43" name="Straight Connector 42"/>
          <p:cNvCxnSpPr/>
          <p:nvPr/>
        </p:nvCxnSpPr>
        <p:spPr bwMode="auto">
          <a:xfrm flipH="1">
            <a:off x="3505200" y="4038600"/>
            <a:ext cx="4572000" cy="0"/>
          </a:xfrm>
          <a:prstGeom prst="line">
            <a:avLst/>
          </a:prstGeom>
          <a:solidFill>
            <a:srgbClr val="00B8FF"/>
          </a:solidFill>
          <a:ln w="9525" cap="flat" cmpd="sng" algn="ctr">
            <a:solidFill>
              <a:schemeClr val="tx1"/>
            </a:solidFill>
            <a:prstDash val="sysDash"/>
            <a:round/>
            <a:headEnd type="none" w="med" len="med"/>
            <a:tailEnd type="none" w="med" len="med"/>
          </a:ln>
          <a:effectLst/>
        </p:spPr>
      </p:cxnSp>
      <p:sp>
        <p:nvSpPr>
          <p:cNvPr id="48" name="Rectangle 47"/>
          <p:cNvSpPr/>
          <p:nvPr/>
        </p:nvSpPr>
        <p:spPr>
          <a:xfrm>
            <a:off x="3200400" y="3810000"/>
            <a:ext cx="355837" cy="461665"/>
          </a:xfrm>
          <a:prstGeom prst="rect">
            <a:avLst/>
          </a:prstGeom>
        </p:spPr>
        <p:txBody>
          <a:bodyPr wrap="none">
            <a:spAutoFit/>
          </a:bodyPr>
          <a:lstStyle/>
          <a:p>
            <a:r>
              <a:rPr lang="en-US" b="1" dirty="0" smtClean="0"/>
              <a:t>1</a:t>
            </a:r>
            <a:endParaRPr lang="en-US" b="1" dirty="0"/>
          </a:p>
        </p:txBody>
      </p:sp>
      <p:sp>
        <p:nvSpPr>
          <p:cNvPr id="49" name="Rectangle 48"/>
          <p:cNvSpPr/>
          <p:nvPr/>
        </p:nvSpPr>
        <p:spPr>
          <a:xfrm>
            <a:off x="8019759" y="3733800"/>
            <a:ext cx="971841" cy="461665"/>
          </a:xfrm>
          <a:prstGeom prst="rect">
            <a:avLst/>
          </a:prstGeom>
        </p:spPr>
        <p:txBody>
          <a:bodyPr wrap="none">
            <a:spAutoFit/>
          </a:bodyPr>
          <a:lstStyle/>
          <a:p>
            <a:r>
              <a:rPr lang="en-US" b="1" dirty="0" smtClean="0"/>
              <a:t>100%</a:t>
            </a:r>
            <a:endParaRPr lang="en-US" b="1" dirty="0"/>
          </a:p>
        </p:txBody>
      </p:sp>
      <p:sp>
        <p:nvSpPr>
          <p:cNvPr id="53" name="Rectangle 33"/>
          <p:cNvSpPr>
            <a:spLocks noChangeArrowheads="1"/>
          </p:cNvSpPr>
          <p:nvPr/>
        </p:nvSpPr>
        <p:spPr bwMode="auto">
          <a:xfrm>
            <a:off x="609600" y="15240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solidFill>
                  <a:srgbClr val="000090"/>
                </a:solidFill>
              </a:rPr>
              <a:t>Seeks are </a:t>
            </a:r>
            <a:r>
              <a:rPr lang="en-US" sz="2000" b="1" dirty="0" smtClean="0">
                <a:solidFill>
                  <a:srgbClr val="651222"/>
                </a:solidFill>
              </a:rPr>
              <a:t>overhead</a:t>
            </a:r>
            <a:r>
              <a:rPr lang="en-US" sz="2000" b="1" dirty="0" smtClean="0">
                <a:solidFill>
                  <a:srgbClr val="000090"/>
                </a:solidFill>
              </a:rPr>
              <a:t>: “wasted effort”. </a:t>
            </a:r>
            <a:r>
              <a:rPr lang="en-US" sz="2000" dirty="0" smtClean="0">
                <a:solidFill>
                  <a:srgbClr val="000090"/>
                </a:solidFill>
              </a:rPr>
              <a:t> It is a cost that the device imposes in order to get to the data.  It is not actually transferring data.  </a:t>
            </a:r>
            <a:endParaRPr lang="en-US" sz="2000" b="1" dirty="0" smtClean="0">
              <a:solidFill>
                <a:srgbClr val="000090"/>
              </a:solidFill>
            </a:endParaRPr>
          </a:p>
        </p:txBody>
      </p:sp>
      <p:sp>
        <p:nvSpPr>
          <p:cNvPr id="54" name="Rectangle 33"/>
          <p:cNvSpPr>
            <a:spLocks noChangeArrowheads="1"/>
          </p:cNvSpPr>
          <p:nvPr/>
        </p:nvSpPr>
        <p:spPr bwMode="auto">
          <a:xfrm>
            <a:off x="533400" y="23622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0090"/>
                </a:solidFill>
              </a:rPr>
              <a:t>This graph is obvious. </a:t>
            </a:r>
            <a:r>
              <a:rPr lang="en-US" sz="2000" dirty="0" smtClean="0">
                <a:solidFill>
                  <a:srgbClr val="000090"/>
                </a:solidFill>
              </a:rPr>
              <a:t> It applies to so many things in computer systems and in life.  </a:t>
            </a:r>
            <a:endParaRPr lang="en-US" sz="2000" b="1" dirty="0" smtClean="0">
              <a:solidFill>
                <a:srgbClr val="000090"/>
              </a:solidFill>
            </a:endParaRPr>
          </a:p>
        </p:txBody>
      </p:sp>
      <p:sp>
        <p:nvSpPr>
          <p:cNvPr id="30" name="Rectangle 58"/>
          <p:cNvSpPr>
            <a:spLocks noChangeArrowheads="1"/>
          </p:cNvSpPr>
          <p:nvPr/>
        </p:nvSpPr>
        <p:spPr bwMode="auto">
          <a:xfrm>
            <a:off x="3810000" y="3821668"/>
            <a:ext cx="2286000" cy="369332"/>
          </a:xfrm>
          <a:prstGeom prst="rect">
            <a:avLst/>
          </a:prstGeom>
          <a:solidFill>
            <a:srgbClr val="FFFFFF"/>
          </a:solidFill>
          <a:ln>
            <a:noFill/>
          </a:ln>
          <a:extLst/>
        </p:spPr>
        <p:txBody>
          <a:bodyPr wrap="square" anchor="ctr">
            <a:spAutoFit/>
          </a:bodyPr>
          <a:lstStyle/>
          <a:p>
            <a:pPr algn="ctr" defTabSz="914400"/>
            <a:r>
              <a:rPr lang="en-US" sz="1800" dirty="0" smtClean="0">
                <a:solidFill>
                  <a:srgbClr val="000000"/>
                </a:solidFill>
                <a:cs typeface="Arial" charset="0"/>
              </a:rPr>
              <a:t>Spindle bandwidth B</a:t>
            </a:r>
            <a:endParaRPr lang="en-US" sz="2000" dirty="0">
              <a:solidFill>
                <a:srgbClr val="000000"/>
              </a:solidFill>
              <a:cs typeface="Arial" charset="0"/>
            </a:endParaRPr>
          </a:p>
        </p:txBody>
      </p:sp>
    </p:spTree>
    <p:extLst>
      <p:ext uri="{BB962C8B-B14F-4D97-AF65-F5344CB8AC3E}">
        <p14:creationId xmlns:p14="http://schemas.microsoft.com/office/powerpoint/2010/main" val="390866710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534400" cy="1554163"/>
          </a:xfrm>
        </p:spPr>
        <p:txBody>
          <a:bodyPr/>
          <a:lstStyle/>
          <a:p>
            <a:r>
              <a:rPr lang="en-US" sz="3600" dirty="0" smtClean="0"/>
              <a:t>Effective bandwidth by access time</a:t>
            </a:r>
            <a:endParaRPr lang="en-US" sz="3600" dirty="0"/>
          </a:p>
        </p:txBody>
      </p:sp>
      <p:pic>
        <p:nvPicPr>
          <p:cNvPr id="4" name="Picture 3"/>
          <p:cNvPicPr>
            <a:picLocks noChangeAspect="1"/>
          </p:cNvPicPr>
          <p:nvPr/>
        </p:nvPicPr>
        <p:blipFill>
          <a:blip r:embed="rId2"/>
          <a:stretch>
            <a:fillRect/>
          </a:stretch>
        </p:blipFill>
        <p:spPr>
          <a:xfrm>
            <a:off x="2286000" y="1733490"/>
            <a:ext cx="4572000" cy="3060700"/>
          </a:xfrm>
          <a:prstGeom prst="rect">
            <a:avLst/>
          </a:prstGeom>
        </p:spPr>
      </p:pic>
      <p:sp>
        <p:nvSpPr>
          <p:cNvPr id="5" name="Rectangle 4"/>
          <p:cNvSpPr/>
          <p:nvPr/>
        </p:nvSpPr>
        <p:spPr>
          <a:xfrm>
            <a:off x="3810000" y="1424225"/>
            <a:ext cx="1440660" cy="461665"/>
          </a:xfrm>
          <a:prstGeom prst="rect">
            <a:avLst/>
          </a:prstGeom>
          <a:solidFill>
            <a:srgbClr val="FFFFFF"/>
          </a:solidFill>
        </p:spPr>
        <p:txBody>
          <a:bodyPr wrap="none">
            <a:spAutoFit/>
          </a:bodyPr>
          <a:lstStyle/>
          <a:p>
            <a:r>
              <a:rPr lang="en-US" b="1" i="1" dirty="0"/>
              <a:t>b</a:t>
            </a:r>
            <a:r>
              <a:rPr lang="en-US" b="1" dirty="0" smtClean="0"/>
              <a:t>/(</a:t>
            </a:r>
            <a:r>
              <a:rPr lang="en-US" b="1" i="1" dirty="0" err="1" smtClean="0"/>
              <a:t>sB</a:t>
            </a:r>
            <a:r>
              <a:rPr lang="en-US" b="1" dirty="0" err="1" smtClean="0"/>
              <a:t>+</a:t>
            </a:r>
            <a:r>
              <a:rPr lang="en-US" b="1" dirty="0" err="1"/>
              <a:t>b</a:t>
            </a:r>
            <a:r>
              <a:rPr lang="en-US" b="1" dirty="0" smtClean="0"/>
              <a:t>)</a:t>
            </a:r>
            <a:endParaRPr lang="en-US" b="1" dirty="0"/>
          </a:p>
        </p:txBody>
      </p:sp>
      <p:cxnSp>
        <p:nvCxnSpPr>
          <p:cNvPr id="6" name="Straight Connector 5"/>
          <p:cNvCxnSpPr/>
          <p:nvPr/>
        </p:nvCxnSpPr>
        <p:spPr bwMode="auto">
          <a:xfrm flipH="1">
            <a:off x="2286000" y="2271355"/>
            <a:ext cx="4572000" cy="0"/>
          </a:xfrm>
          <a:prstGeom prst="line">
            <a:avLst/>
          </a:prstGeom>
          <a:solidFill>
            <a:srgbClr val="00B8FF"/>
          </a:solidFill>
          <a:ln w="9525" cap="flat" cmpd="sng" algn="ctr">
            <a:solidFill>
              <a:schemeClr val="tx1"/>
            </a:solidFill>
            <a:prstDash val="sysDash"/>
            <a:round/>
            <a:headEnd type="none" w="med" len="med"/>
            <a:tailEnd type="none" w="med" len="med"/>
          </a:ln>
          <a:effectLst/>
        </p:spPr>
      </p:cxnSp>
      <p:sp>
        <p:nvSpPr>
          <p:cNvPr id="7" name="Rectangle 6"/>
          <p:cNvSpPr/>
          <p:nvPr/>
        </p:nvSpPr>
        <p:spPr>
          <a:xfrm>
            <a:off x="1981200" y="2042755"/>
            <a:ext cx="355837" cy="461665"/>
          </a:xfrm>
          <a:prstGeom prst="rect">
            <a:avLst/>
          </a:prstGeom>
        </p:spPr>
        <p:txBody>
          <a:bodyPr wrap="none">
            <a:spAutoFit/>
          </a:bodyPr>
          <a:lstStyle/>
          <a:p>
            <a:r>
              <a:rPr lang="en-US" b="1" dirty="0" smtClean="0"/>
              <a:t>1</a:t>
            </a:r>
            <a:endParaRPr lang="en-US" b="1" dirty="0"/>
          </a:p>
        </p:txBody>
      </p:sp>
      <p:sp>
        <p:nvSpPr>
          <p:cNvPr id="8" name="Rectangle 7"/>
          <p:cNvSpPr/>
          <p:nvPr/>
        </p:nvSpPr>
        <p:spPr>
          <a:xfrm>
            <a:off x="6800559" y="1966555"/>
            <a:ext cx="971841" cy="461665"/>
          </a:xfrm>
          <a:prstGeom prst="rect">
            <a:avLst/>
          </a:prstGeom>
        </p:spPr>
        <p:txBody>
          <a:bodyPr wrap="none">
            <a:spAutoFit/>
          </a:bodyPr>
          <a:lstStyle/>
          <a:p>
            <a:r>
              <a:rPr lang="en-US" b="1" dirty="0" smtClean="0"/>
              <a:t>100%</a:t>
            </a:r>
            <a:endParaRPr lang="en-US" b="1" dirty="0"/>
          </a:p>
        </p:txBody>
      </p:sp>
      <p:sp>
        <p:nvSpPr>
          <p:cNvPr id="9" name="Rectangle 58"/>
          <p:cNvSpPr>
            <a:spLocks noChangeArrowheads="1"/>
          </p:cNvSpPr>
          <p:nvPr/>
        </p:nvSpPr>
        <p:spPr bwMode="auto">
          <a:xfrm>
            <a:off x="2590800" y="2054423"/>
            <a:ext cx="3352800" cy="369332"/>
          </a:xfrm>
          <a:prstGeom prst="rect">
            <a:avLst/>
          </a:prstGeom>
          <a:solidFill>
            <a:srgbClr val="FFFFFF"/>
          </a:solidFill>
          <a:ln>
            <a:noFill/>
          </a:ln>
          <a:extLst/>
        </p:spPr>
        <p:txBody>
          <a:bodyPr wrap="square" anchor="ctr">
            <a:spAutoFit/>
          </a:bodyPr>
          <a:lstStyle/>
          <a:p>
            <a:pPr algn="ctr" defTabSz="914400"/>
            <a:r>
              <a:rPr lang="en-US" sz="1800" dirty="0" smtClean="0">
                <a:solidFill>
                  <a:srgbClr val="000000"/>
                </a:solidFill>
                <a:cs typeface="Arial" charset="0"/>
              </a:rPr>
              <a:t>Spindle bandwidth B (90 MB/s</a:t>
            </a:r>
            <a:endParaRPr lang="en-US" sz="2000" dirty="0">
              <a:solidFill>
                <a:srgbClr val="000000"/>
              </a:solidFill>
              <a:cs typeface="Arial" charset="0"/>
            </a:endParaRPr>
          </a:p>
        </p:txBody>
      </p:sp>
      <p:sp>
        <p:nvSpPr>
          <p:cNvPr id="10" name="Rectangle 58"/>
          <p:cNvSpPr>
            <a:spLocks noChangeArrowheads="1"/>
          </p:cNvSpPr>
          <p:nvPr/>
        </p:nvSpPr>
        <p:spPr bwMode="auto">
          <a:xfrm>
            <a:off x="3581400" y="4686180"/>
            <a:ext cx="2209800" cy="400110"/>
          </a:xfrm>
          <a:prstGeom prst="rect">
            <a:avLst/>
          </a:prstGeom>
          <a:solidFill>
            <a:srgbClr val="FFFFFF"/>
          </a:solidFill>
          <a:ln>
            <a:noFill/>
          </a:ln>
          <a:extLst/>
        </p:spPr>
        <p:txBody>
          <a:bodyPr wrap="square" anchor="ctr">
            <a:spAutoFit/>
          </a:bodyPr>
          <a:lstStyle/>
          <a:p>
            <a:pPr algn="ctr" defTabSz="914400"/>
            <a:r>
              <a:rPr lang="en-US" sz="2000" b="1" dirty="0">
                <a:solidFill>
                  <a:srgbClr val="000000"/>
                </a:solidFill>
                <a:cs typeface="Arial" charset="0"/>
              </a:rPr>
              <a:t>a</a:t>
            </a:r>
            <a:r>
              <a:rPr lang="en-US" sz="2000" b="1" dirty="0" smtClean="0">
                <a:solidFill>
                  <a:srgbClr val="000000"/>
                </a:solidFill>
                <a:cs typeface="Arial" charset="0"/>
              </a:rPr>
              <a:t>ccess time s</a:t>
            </a:r>
            <a:endParaRPr lang="en-US" b="1" dirty="0">
              <a:solidFill>
                <a:srgbClr val="000000"/>
              </a:solidFill>
              <a:cs typeface="Arial" charset="0"/>
            </a:endParaRPr>
          </a:p>
        </p:txBody>
      </p:sp>
      <p:sp>
        <p:nvSpPr>
          <p:cNvPr id="11" name="Rectangle 58"/>
          <p:cNvSpPr>
            <a:spLocks noChangeArrowheads="1"/>
          </p:cNvSpPr>
          <p:nvPr/>
        </p:nvSpPr>
        <p:spPr bwMode="auto">
          <a:xfrm>
            <a:off x="6096000" y="4705290"/>
            <a:ext cx="990600" cy="400110"/>
          </a:xfrm>
          <a:prstGeom prst="rect">
            <a:avLst/>
          </a:prstGeom>
          <a:noFill/>
          <a:ln>
            <a:noFill/>
          </a:ln>
          <a:extLst/>
        </p:spPr>
        <p:txBody>
          <a:bodyPr wrap="square" anchor="ctr">
            <a:spAutoFit/>
          </a:bodyPr>
          <a:lstStyle/>
          <a:p>
            <a:pPr algn="ctr" defTabSz="914400"/>
            <a:r>
              <a:rPr lang="en-US" sz="2000" b="1" dirty="0" smtClean="0">
                <a:solidFill>
                  <a:srgbClr val="000000"/>
                </a:solidFill>
                <a:cs typeface="Arial" charset="0"/>
              </a:rPr>
              <a:t>5ms</a:t>
            </a:r>
            <a:endParaRPr lang="en-US" b="1" dirty="0">
              <a:solidFill>
                <a:srgbClr val="000000"/>
              </a:solidFill>
              <a:cs typeface="Arial" charset="0"/>
            </a:endParaRPr>
          </a:p>
        </p:txBody>
      </p:sp>
      <p:sp>
        <p:nvSpPr>
          <p:cNvPr id="12" name="Rectangle 58"/>
          <p:cNvSpPr>
            <a:spLocks noChangeArrowheads="1"/>
          </p:cNvSpPr>
          <p:nvPr/>
        </p:nvSpPr>
        <p:spPr bwMode="auto">
          <a:xfrm>
            <a:off x="3810000" y="3105090"/>
            <a:ext cx="1143000" cy="400110"/>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b=256K</a:t>
            </a:r>
            <a:endParaRPr lang="en-US" b="1" dirty="0">
              <a:solidFill>
                <a:srgbClr val="000000"/>
              </a:solidFill>
              <a:cs typeface="Arial" charset="0"/>
            </a:endParaRPr>
          </a:p>
        </p:txBody>
      </p:sp>
      <p:sp>
        <p:nvSpPr>
          <p:cNvPr id="13" name="Rectangle 58"/>
          <p:cNvSpPr>
            <a:spLocks noChangeArrowheads="1"/>
          </p:cNvSpPr>
          <p:nvPr/>
        </p:nvSpPr>
        <p:spPr bwMode="auto">
          <a:xfrm>
            <a:off x="3429000" y="3714690"/>
            <a:ext cx="990600" cy="400110"/>
          </a:xfrm>
          <a:prstGeom prst="rect">
            <a:avLst/>
          </a:prstGeom>
          <a:solidFill>
            <a:srgbClr val="FFFFFF"/>
          </a:solidFill>
          <a:ln>
            <a:noFill/>
          </a:ln>
          <a:extLst/>
        </p:spPr>
        <p:txBody>
          <a:bodyPr wrap="square" anchor="ctr">
            <a:spAutoFit/>
          </a:bodyPr>
          <a:lstStyle/>
          <a:p>
            <a:pPr algn="ctr" defTabSz="914400"/>
            <a:r>
              <a:rPr lang="en-US" sz="2000" b="1" dirty="0">
                <a:solidFill>
                  <a:srgbClr val="000000"/>
                </a:solidFill>
                <a:cs typeface="Arial" charset="0"/>
              </a:rPr>
              <a:t>b</a:t>
            </a:r>
            <a:r>
              <a:rPr lang="en-US" sz="2000" b="1" dirty="0" smtClean="0">
                <a:solidFill>
                  <a:srgbClr val="000000"/>
                </a:solidFill>
                <a:cs typeface="Arial" charset="0"/>
              </a:rPr>
              <a:t>=64K</a:t>
            </a:r>
            <a:endParaRPr lang="en-US" b="1" dirty="0">
              <a:solidFill>
                <a:srgbClr val="000000"/>
              </a:solidFill>
              <a:cs typeface="Arial" charset="0"/>
            </a:endParaRPr>
          </a:p>
        </p:txBody>
      </p:sp>
      <p:sp>
        <p:nvSpPr>
          <p:cNvPr id="14" name="Rectangle 58"/>
          <p:cNvSpPr>
            <a:spLocks noChangeArrowheads="1"/>
          </p:cNvSpPr>
          <p:nvPr/>
        </p:nvSpPr>
        <p:spPr bwMode="auto">
          <a:xfrm>
            <a:off x="2895600" y="4228980"/>
            <a:ext cx="914400" cy="400110"/>
          </a:xfrm>
          <a:prstGeom prst="rect">
            <a:avLst/>
          </a:prstGeom>
          <a:solidFill>
            <a:srgbClr val="FFFFFF"/>
          </a:solidFill>
          <a:ln>
            <a:noFill/>
          </a:ln>
          <a:extLst/>
        </p:spPr>
        <p:txBody>
          <a:bodyPr wrap="square" anchor="ctr">
            <a:spAutoFit/>
          </a:bodyPr>
          <a:lstStyle/>
          <a:p>
            <a:pPr algn="ctr" defTabSz="914400"/>
            <a:r>
              <a:rPr lang="en-US" sz="2000" b="1" dirty="0">
                <a:solidFill>
                  <a:srgbClr val="000000"/>
                </a:solidFill>
                <a:cs typeface="Arial" charset="0"/>
              </a:rPr>
              <a:t>b</a:t>
            </a:r>
            <a:r>
              <a:rPr lang="en-US" sz="2000" b="1" dirty="0" smtClean="0">
                <a:solidFill>
                  <a:srgbClr val="000000"/>
                </a:solidFill>
                <a:cs typeface="Arial" charset="0"/>
              </a:rPr>
              <a:t>=4K</a:t>
            </a:r>
            <a:endParaRPr lang="en-US" b="1" dirty="0">
              <a:solidFill>
                <a:srgbClr val="000000"/>
              </a:solidFill>
              <a:cs typeface="Arial" charset="0"/>
            </a:endParaRPr>
          </a:p>
        </p:txBody>
      </p:sp>
      <p:sp>
        <p:nvSpPr>
          <p:cNvPr id="15" name="Rectangle 33"/>
          <p:cNvSpPr>
            <a:spLocks noChangeArrowheads="1"/>
          </p:cNvSpPr>
          <p:nvPr/>
        </p:nvSpPr>
        <p:spPr bwMode="auto">
          <a:xfrm>
            <a:off x="381000" y="5257800"/>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0090"/>
                </a:solidFill>
              </a:rPr>
              <a:t>Bigger is better. </a:t>
            </a:r>
            <a:r>
              <a:rPr lang="en-US" sz="2000" dirty="0" smtClean="0">
                <a:solidFill>
                  <a:srgbClr val="000090"/>
                </a:solidFill>
              </a:rPr>
              <a:t> Other things being equal, effective bandwidth is higher when access costs can be amortized over larger transfers.   High access cost is the reason we use tapes primarily for backup!  As </a:t>
            </a:r>
            <a:r>
              <a:rPr lang="en-US" sz="2000" b="1" dirty="0" smtClean="0">
                <a:solidFill>
                  <a:srgbClr val="000090"/>
                </a:solidFill>
              </a:rPr>
              <a:t>B</a:t>
            </a:r>
            <a:r>
              <a:rPr lang="en-US" sz="2000" dirty="0" smtClean="0">
                <a:solidFill>
                  <a:srgbClr val="000090"/>
                </a:solidFill>
              </a:rPr>
              <a:t> grows and </a:t>
            </a:r>
            <a:r>
              <a:rPr lang="en-US" sz="2000" b="1" dirty="0" smtClean="0">
                <a:solidFill>
                  <a:srgbClr val="000090"/>
                </a:solidFill>
              </a:rPr>
              <a:t>s</a:t>
            </a:r>
            <a:r>
              <a:rPr lang="en-US" sz="2000" dirty="0" smtClean="0">
                <a:solidFill>
                  <a:srgbClr val="000090"/>
                </a:solidFill>
              </a:rPr>
              <a:t> is unchanged, disks are looking more and more like tapes!   (Jim </a:t>
            </a:r>
            <a:r>
              <a:rPr lang="en-US" sz="2000" dirty="0" smtClean="0">
                <a:solidFill>
                  <a:srgbClr val="000090"/>
                </a:solidFill>
              </a:rPr>
              <a:t>Gray</a:t>
            </a:r>
            <a:r>
              <a:rPr lang="en-US" sz="2000" dirty="0" smtClean="0">
                <a:solidFill>
                  <a:srgbClr val="000090"/>
                </a:solidFill>
              </a:rPr>
              <a:t>)</a:t>
            </a:r>
            <a:endParaRPr lang="en-US" sz="2000" b="1" dirty="0" smtClean="0">
              <a:solidFill>
                <a:srgbClr val="000090"/>
              </a:solidFill>
            </a:endParaRPr>
          </a:p>
        </p:txBody>
      </p:sp>
    </p:spTree>
    <p:extLst>
      <p:ext uri="{BB962C8B-B14F-4D97-AF65-F5344CB8AC3E}">
        <p14:creationId xmlns:p14="http://schemas.microsoft.com/office/powerpoint/2010/main" val="326483036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system performance</a:t>
            </a:r>
            <a:endParaRPr lang="en-US" dirty="0"/>
          </a:p>
        </p:txBody>
      </p:sp>
      <p:sp>
        <p:nvSpPr>
          <p:cNvPr id="4" name="Content Placeholder 3"/>
          <p:cNvSpPr>
            <a:spLocks noGrp="1"/>
          </p:cNvSpPr>
          <p:nvPr>
            <p:ph idx="1"/>
          </p:nvPr>
        </p:nvSpPr>
        <p:spPr>
          <a:xfrm>
            <a:off x="457200" y="1295400"/>
            <a:ext cx="8226425" cy="4111625"/>
          </a:xfrm>
        </p:spPr>
        <p:txBody>
          <a:bodyPr/>
          <a:lstStyle/>
          <a:p>
            <a:pPr marL="0" indent="0" eaLnBrk="1" hangingPunct="1">
              <a:buNone/>
            </a:pPr>
            <a:endParaRPr lang="en-US" sz="2000" dirty="0" smtClean="0"/>
          </a:p>
          <a:p>
            <a:pPr eaLnBrk="1" hangingPunct="1"/>
            <a:r>
              <a:rPr lang="en-US" b="1" dirty="0" smtClean="0"/>
              <a:t>How </a:t>
            </a:r>
            <a:r>
              <a:rPr lang="en-US" b="1" dirty="0"/>
              <a:t>to get better </a:t>
            </a:r>
            <a:r>
              <a:rPr lang="en-US" b="1" dirty="0" smtClean="0"/>
              <a:t>storage performance?</a:t>
            </a:r>
          </a:p>
          <a:p>
            <a:pPr lvl="1" eaLnBrk="1" hangingPunct="1"/>
            <a:r>
              <a:rPr lang="en-US" dirty="0" smtClean="0"/>
              <a:t>Build better disks: new technology, SSD hybrids.</a:t>
            </a:r>
          </a:p>
          <a:p>
            <a:pPr lvl="1" eaLnBrk="1" hangingPunct="1"/>
            <a:r>
              <a:rPr lang="en-US" dirty="0" smtClean="0"/>
              <a:t>Gang disks together into arrays (RAID logical devices).</a:t>
            </a:r>
          </a:p>
          <a:p>
            <a:pPr lvl="1" eaLnBrk="1" hangingPunct="1"/>
            <a:r>
              <a:rPr lang="en-US" dirty="0" smtClean="0"/>
              <a:t>Smart disk head scheduling</a:t>
            </a:r>
            <a:r>
              <a:rPr lang="en-US" dirty="0"/>
              <a:t> </a:t>
            </a:r>
            <a:r>
              <a:rPr lang="en-US" dirty="0" smtClean="0"/>
              <a:t>(when there is a pool of pending requests to choose from).</a:t>
            </a:r>
          </a:p>
          <a:p>
            <a:pPr lvl="1" eaLnBrk="1" hangingPunct="1"/>
            <a:r>
              <a:rPr lang="en-US" dirty="0" smtClean="0"/>
              <a:t>Location, location, location: place data on disk carefully to keep related items close together (smart block allocation).</a:t>
            </a:r>
          </a:p>
          <a:p>
            <a:pPr lvl="1" eaLnBrk="1" hangingPunct="1"/>
            <a:r>
              <a:rPr lang="en-US" dirty="0" smtClean="0"/>
              <a:t>Use larger </a:t>
            </a:r>
            <a:r>
              <a:rPr lang="en-US" dirty="0">
                <a:solidFill>
                  <a:srgbClr val="660066"/>
                </a:solidFill>
              </a:rPr>
              <a:t>b</a:t>
            </a:r>
            <a:r>
              <a:rPr lang="en-US" dirty="0"/>
              <a:t> (larger blocks, clustering, extents, etc.</a:t>
            </a:r>
            <a:r>
              <a:rPr lang="en-US" dirty="0" smtClean="0"/>
              <a:t>)</a:t>
            </a:r>
          </a:p>
          <a:p>
            <a:pPr lvl="1" eaLnBrk="1" hangingPunct="1"/>
            <a:r>
              <a:rPr lang="en-US" dirty="0" smtClean="0"/>
              <a:t>Smaller </a:t>
            </a:r>
            <a:r>
              <a:rPr lang="en-US" dirty="0">
                <a:solidFill>
                  <a:srgbClr val="660066"/>
                </a:solidFill>
              </a:rPr>
              <a:t>s </a:t>
            </a:r>
            <a:r>
              <a:rPr lang="en-US" dirty="0"/>
              <a:t>(placement / ordering, sequential access, logging, etc.</a:t>
            </a:r>
            <a:r>
              <a:rPr lang="en-US" dirty="0" smtClean="0"/>
              <a:t>)</a:t>
            </a:r>
          </a:p>
          <a:p>
            <a:pPr lvl="1" eaLnBrk="1" hangingPunct="1"/>
            <a:r>
              <a:rPr lang="en-US" dirty="0" smtClean="0"/>
              <a:t>Caching</a:t>
            </a:r>
          </a:p>
          <a:p>
            <a:pPr lvl="1" eaLnBrk="1" hangingPunct="1"/>
            <a:r>
              <a:rPr lang="en-US" dirty="0" smtClean="0"/>
              <a:t>Asynchronous I/O: prefetching, read ahead, “write behind”</a:t>
            </a:r>
          </a:p>
          <a:p>
            <a:pPr eaLnBrk="1" hangingPunct="1"/>
            <a:r>
              <a:rPr lang="en-US" b="1" dirty="0" smtClean="0"/>
              <a:t>This is a big part of what storage systems are about.</a:t>
            </a:r>
            <a:endParaRPr lang="en-US" b="1" dirty="0"/>
          </a:p>
          <a:p>
            <a:endParaRPr lang="en-US" dirty="0"/>
          </a:p>
        </p:txBody>
      </p:sp>
      <p:sp>
        <p:nvSpPr>
          <p:cNvPr id="3" name="Rectangle 2"/>
          <p:cNvSpPr/>
          <p:nvPr/>
        </p:nvSpPr>
        <p:spPr>
          <a:xfrm>
            <a:off x="2286000" y="1905506"/>
            <a:ext cx="4572000" cy="830997"/>
          </a:xfrm>
          <a:prstGeom prst="rect">
            <a:avLst/>
          </a:prstGeom>
        </p:spPr>
        <p:txBody>
          <a:bodyPr>
            <a:spAutoFit/>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321577132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p:txBody>
          <a:bodyPr/>
          <a:lstStyle/>
          <a:p>
            <a:r>
              <a:rPr lang="en-US">
                <a:latin typeface="Arial" charset="0"/>
                <a:ea typeface="ＭＳ Ｐゴシック" charset="0"/>
              </a:rPr>
              <a:t>Anatomy of a read</a:t>
            </a:r>
          </a:p>
        </p:txBody>
      </p:sp>
      <p:grpSp>
        <p:nvGrpSpPr>
          <p:cNvPr id="21506" name="Group 9"/>
          <p:cNvGrpSpPr>
            <a:grpSpLocks/>
          </p:cNvGrpSpPr>
          <p:nvPr/>
        </p:nvGrpSpPr>
        <p:grpSpPr bwMode="auto">
          <a:xfrm>
            <a:off x="3048000" y="4087813"/>
            <a:ext cx="4419600" cy="1322387"/>
            <a:chOff x="914400" y="3813175"/>
            <a:chExt cx="2239963" cy="669925"/>
          </a:xfrm>
        </p:grpSpPr>
        <p:sp>
          <p:nvSpPr>
            <p:cNvPr id="5" name="Rectangle 24"/>
            <p:cNvSpPr>
              <a:spLocks noChangeArrowheads="1"/>
            </p:cNvSpPr>
            <p:nvPr/>
          </p:nvSpPr>
          <p:spPr bwMode="auto">
            <a:xfrm>
              <a:off x="1201637" y="3813175"/>
              <a:ext cx="112642" cy="317671"/>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6" name="Rectangle 27"/>
            <p:cNvSpPr>
              <a:spLocks noChangeArrowheads="1"/>
            </p:cNvSpPr>
            <p:nvPr/>
          </p:nvSpPr>
          <p:spPr bwMode="auto">
            <a:xfrm>
              <a:off x="914400" y="3813175"/>
              <a:ext cx="284019" cy="317671"/>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7" name="Rectangle 31"/>
            <p:cNvSpPr>
              <a:spLocks noChangeArrowheads="1"/>
            </p:cNvSpPr>
            <p:nvPr/>
          </p:nvSpPr>
          <p:spPr bwMode="auto">
            <a:xfrm>
              <a:off x="1322325" y="4165429"/>
              <a:ext cx="388614" cy="317671"/>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8" name="Rectangle 34"/>
            <p:cNvSpPr>
              <a:spLocks noChangeArrowheads="1"/>
            </p:cNvSpPr>
            <p:nvPr/>
          </p:nvSpPr>
          <p:spPr bwMode="auto">
            <a:xfrm>
              <a:off x="1710939" y="4165429"/>
              <a:ext cx="1054810" cy="317671"/>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9" name="Rectangle 35"/>
            <p:cNvSpPr>
              <a:spLocks noChangeArrowheads="1"/>
            </p:cNvSpPr>
            <p:nvPr/>
          </p:nvSpPr>
          <p:spPr bwMode="auto">
            <a:xfrm>
              <a:off x="2774599" y="3813175"/>
              <a:ext cx="379764" cy="317671"/>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grpSp>
      <p:sp>
        <p:nvSpPr>
          <p:cNvPr id="21507" name="Text Box 57"/>
          <p:cNvSpPr txBox="1">
            <a:spLocks noChangeArrowheads="1"/>
          </p:cNvSpPr>
          <p:nvPr/>
        </p:nvSpPr>
        <p:spPr bwMode="auto">
          <a:xfrm>
            <a:off x="304800" y="3935413"/>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1. Compute</a:t>
            </a:r>
          </a:p>
          <a:p>
            <a:pPr algn="ctr" defTabSz="914400" eaLnBrk="1" hangingPunct="1"/>
            <a:r>
              <a:rPr lang="en-US" sz="2000" b="1">
                <a:solidFill>
                  <a:srgbClr val="003367"/>
                </a:solidFill>
                <a:cs typeface="Arial" charset="0"/>
              </a:rPr>
              <a:t>(user mode)</a:t>
            </a:r>
            <a:endParaRPr lang="en-US" sz="1800">
              <a:solidFill>
                <a:srgbClr val="003367"/>
              </a:solidFill>
              <a:cs typeface="Arial" charset="0"/>
            </a:endParaRPr>
          </a:p>
        </p:txBody>
      </p:sp>
      <p:cxnSp>
        <p:nvCxnSpPr>
          <p:cNvPr id="21508" name="AutoShape 51"/>
          <p:cNvCxnSpPr>
            <a:cxnSpLocks noChangeShapeType="1"/>
            <a:endCxn id="6" idx="1"/>
          </p:cNvCxnSpPr>
          <p:nvPr/>
        </p:nvCxnSpPr>
        <p:spPr bwMode="auto">
          <a:xfrm>
            <a:off x="2133600" y="4316413"/>
            <a:ext cx="914400" cy="8572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1509" name="Text Box 57"/>
          <p:cNvSpPr txBox="1">
            <a:spLocks noChangeArrowheads="1"/>
          </p:cNvSpPr>
          <p:nvPr/>
        </p:nvSpPr>
        <p:spPr bwMode="auto">
          <a:xfrm>
            <a:off x="914400" y="2133600"/>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2. Enter kernel </a:t>
            </a:r>
            <a:r>
              <a:rPr lang="en-US" sz="2000">
                <a:solidFill>
                  <a:srgbClr val="003367"/>
                </a:solidFill>
                <a:cs typeface="Arial" charset="0"/>
              </a:rPr>
              <a:t>for</a:t>
            </a:r>
            <a:r>
              <a:rPr lang="en-US" sz="2000" b="1">
                <a:solidFill>
                  <a:srgbClr val="003367"/>
                </a:solidFill>
                <a:cs typeface="Arial" charset="0"/>
              </a:rPr>
              <a:t> read </a:t>
            </a:r>
            <a:r>
              <a:rPr lang="en-US" sz="2000">
                <a:solidFill>
                  <a:srgbClr val="003367"/>
                </a:solidFill>
                <a:cs typeface="Arial" charset="0"/>
              </a:rPr>
              <a:t>syscall.</a:t>
            </a:r>
          </a:p>
        </p:txBody>
      </p:sp>
      <p:cxnSp>
        <p:nvCxnSpPr>
          <p:cNvPr id="21510" name="AutoShape 51"/>
          <p:cNvCxnSpPr>
            <a:cxnSpLocks noChangeShapeType="1"/>
            <a:stCxn id="21509" idx="2"/>
          </p:cNvCxnSpPr>
          <p:nvPr/>
        </p:nvCxnSpPr>
        <p:spPr bwMode="auto">
          <a:xfrm>
            <a:off x="1943100" y="2841625"/>
            <a:ext cx="1638300" cy="119697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1511" name="Text Box 57"/>
          <p:cNvSpPr txBox="1">
            <a:spLocks noChangeArrowheads="1"/>
          </p:cNvSpPr>
          <p:nvPr/>
        </p:nvSpPr>
        <p:spPr bwMode="auto">
          <a:xfrm>
            <a:off x="2895600" y="15240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3. getBlock</a:t>
            </a:r>
            <a:r>
              <a:rPr lang="en-US" sz="2000">
                <a:solidFill>
                  <a:srgbClr val="003367"/>
                </a:solidFill>
                <a:cs typeface="Arial" charset="0"/>
              </a:rPr>
              <a:t> for maps,</a:t>
            </a:r>
            <a:r>
              <a:rPr lang="en-US" sz="2000" b="1">
                <a:solidFill>
                  <a:srgbClr val="003367"/>
                </a:solidFill>
                <a:cs typeface="Arial" charset="0"/>
              </a:rPr>
              <a:t> </a:t>
            </a:r>
            <a:r>
              <a:rPr lang="en-US" sz="2000">
                <a:solidFill>
                  <a:srgbClr val="003367"/>
                </a:solidFill>
                <a:cs typeface="Arial" charset="0"/>
              </a:rPr>
              <a:t>traverse cached maps, </a:t>
            </a:r>
            <a:r>
              <a:rPr lang="en-US" sz="2000" b="1">
                <a:solidFill>
                  <a:srgbClr val="003367"/>
                </a:solidFill>
                <a:cs typeface="Arial" charset="0"/>
              </a:rPr>
              <a:t>getBlock</a:t>
            </a:r>
            <a:r>
              <a:rPr lang="en-US" sz="2000">
                <a:solidFill>
                  <a:srgbClr val="003367"/>
                </a:solidFill>
                <a:cs typeface="Arial" charset="0"/>
              </a:rPr>
              <a:t> for data, and</a:t>
            </a:r>
            <a:r>
              <a:rPr lang="en-US" sz="2000" b="1">
                <a:solidFill>
                  <a:srgbClr val="003367"/>
                </a:solidFill>
                <a:cs typeface="Arial" charset="0"/>
              </a:rPr>
              <a:t> </a:t>
            </a:r>
            <a:r>
              <a:rPr lang="en-US" sz="2000">
                <a:solidFill>
                  <a:srgbClr val="003367"/>
                </a:solidFill>
                <a:cs typeface="Arial" charset="0"/>
              </a:rPr>
              <a:t>start</a:t>
            </a:r>
            <a:r>
              <a:rPr lang="en-US" sz="2000" b="1">
                <a:solidFill>
                  <a:srgbClr val="003367"/>
                </a:solidFill>
                <a:cs typeface="Arial" charset="0"/>
              </a:rPr>
              <a:t> fetch</a:t>
            </a:r>
            <a:r>
              <a:rPr lang="en-US" sz="2000">
                <a:solidFill>
                  <a:srgbClr val="003367"/>
                </a:solidFill>
                <a:cs typeface="Arial" charset="0"/>
              </a:rPr>
              <a:t>.</a:t>
            </a:r>
          </a:p>
        </p:txBody>
      </p:sp>
      <p:cxnSp>
        <p:nvCxnSpPr>
          <p:cNvPr id="21512" name="AutoShape 51"/>
          <p:cNvCxnSpPr>
            <a:cxnSpLocks noChangeShapeType="1"/>
            <a:stCxn id="21511" idx="2"/>
          </p:cNvCxnSpPr>
          <p:nvPr/>
        </p:nvCxnSpPr>
        <p:spPr bwMode="auto">
          <a:xfrm flipH="1">
            <a:off x="3733800" y="2540000"/>
            <a:ext cx="990600" cy="1547813"/>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1513" name="Text Box 57"/>
          <p:cNvSpPr txBox="1">
            <a:spLocks noChangeArrowheads="1"/>
          </p:cNvSpPr>
          <p:nvPr/>
        </p:nvSpPr>
        <p:spPr bwMode="auto">
          <a:xfrm>
            <a:off x="3657600" y="4849813"/>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FFFFFF"/>
                </a:solidFill>
                <a:cs typeface="Arial" charset="0"/>
              </a:rPr>
              <a:t>seek</a:t>
            </a:r>
            <a:endParaRPr lang="en-US" sz="1800">
              <a:solidFill>
                <a:srgbClr val="FFFFFF"/>
              </a:solidFill>
              <a:cs typeface="Arial" charset="0"/>
            </a:endParaRPr>
          </a:p>
        </p:txBody>
      </p:sp>
      <p:sp>
        <p:nvSpPr>
          <p:cNvPr id="21514" name="Text Box 57"/>
          <p:cNvSpPr txBox="1">
            <a:spLocks noChangeArrowheads="1"/>
          </p:cNvSpPr>
          <p:nvPr/>
        </p:nvSpPr>
        <p:spPr bwMode="auto">
          <a:xfrm>
            <a:off x="4953000" y="4849813"/>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FFFFFF"/>
                </a:solidFill>
                <a:cs typeface="Arial" charset="0"/>
              </a:rPr>
              <a:t>transfer</a:t>
            </a:r>
            <a:endParaRPr lang="en-US" sz="1800">
              <a:solidFill>
                <a:srgbClr val="FFFFFF"/>
              </a:solidFill>
              <a:cs typeface="Arial" charset="0"/>
            </a:endParaRPr>
          </a:p>
        </p:txBody>
      </p:sp>
      <p:sp>
        <p:nvSpPr>
          <p:cNvPr id="21515" name="Text Box 57"/>
          <p:cNvSpPr txBox="1">
            <a:spLocks noChangeArrowheads="1"/>
          </p:cNvSpPr>
          <p:nvPr/>
        </p:nvSpPr>
        <p:spPr bwMode="auto">
          <a:xfrm>
            <a:off x="3886200" y="4164013"/>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4. sleep </a:t>
            </a:r>
            <a:r>
              <a:rPr lang="en-US" sz="2000">
                <a:solidFill>
                  <a:srgbClr val="003367"/>
                </a:solidFill>
                <a:cs typeface="Arial" charset="0"/>
              </a:rPr>
              <a:t>for I/O (</a:t>
            </a:r>
            <a:r>
              <a:rPr lang="en-US" sz="2000" b="1">
                <a:solidFill>
                  <a:srgbClr val="800000"/>
                </a:solidFill>
                <a:cs typeface="Arial" charset="0"/>
              </a:rPr>
              <a:t>stall</a:t>
            </a:r>
            <a:r>
              <a:rPr lang="en-US" sz="2000">
                <a:solidFill>
                  <a:srgbClr val="003367"/>
                </a:solidFill>
                <a:cs typeface="Arial" charset="0"/>
              </a:rPr>
              <a:t>)</a:t>
            </a:r>
            <a:endParaRPr lang="en-US" sz="1800">
              <a:solidFill>
                <a:srgbClr val="003367"/>
              </a:solidFill>
              <a:cs typeface="Arial" charset="0"/>
            </a:endParaRPr>
          </a:p>
        </p:txBody>
      </p:sp>
      <p:sp>
        <p:nvSpPr>
          <p:cNvPr id="21516" name="Text Box 57"/>
          <p:cNvSpPr txBox="1">
            <a:spLocks noChangeArrowheads="1"/>
          </p:cNvSpPr>
          <p:nvPr/>
        </p:nvSpPr>
        <p:spPr bwMode="auto">
          <a:xfrm>
            <a:off x="4648200" y="2743200"/>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5. </a:t>
            </a:r>
            <a:r>
              <a:rPr lang="en-US" sz="2000">
                <a:solidFill>
                  <a:srgbClr val="003367"/>
                </a:solidFill>
                <a:cs typeface="Arial" charset="0"/>
              </a:rPr>
              <a:t>Copy data to user buffer in </a:t>
            </a:r>
            <a:r>
              <a:rPr lang="en-US" sz="2000" b="1">
                <a:solidFill>
                  <a:srgbClr val="003367"/>
                </a:solidFill>
                <a:cs typeface="Arial" charset="0"/>
              </a:rPr>
              <a:t>read</a:t>
            </a:r>
            <a:r>
              <a:rPr lang="en-US" sz="2000">
                <a:solidFill>
                  <a:srgbClr val="003367"/>
                </a:solidFill>
                <a:cs typeface="Arial" charset="0"/>
              </a:rPr>
              <a:t>.</a:t>
            </a:r>
          </a:p>
        </p:txBody>
      </p:sp>
      <p:cxnSp>
        <p:nvCxnSpPr>
          <p:cNvPr id="21517" name="AutoShape 51"/>
          <p:cNvCxnSpPr>
            <a:cxnSpLocks noChangeShapeType="1"/>
            <a:stCxn id="21516" idx="2"/>
            <a:endCxn id="9" idx="0"/>
          </p:cNvCxnSpPr>
          <p:nvPr/>
        </p:nvCxnSpPr>
        <p:spPr bwMode="auto">
          <a:xfrm>
            <a:off x="5829300" y="3451225"/>
            <a:ext cx="1263650" cy="63658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1518" name="Text Box 57"/>
          <p:cNvSpPr txBox="1">
            <a:spLocks noChangeArrowheads="1"/>
          </p:cNvSpPr>
          <p:nvPr/>
        </p:nvSpPr>
        <p:spPr bwMode="auto">
          <a:xfrm>
            <a:off x="7772400" y="4164013"/>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CPU</a:t>
            </a:r>
            <a:endParaRPr lang="en-US" sz="2000">
              <a:solidFill>
                <a:srgbClr val="003367"/>
              </a:solidFill>
              <a:cs typeface="Arial" charset="0"/>
            </a:endParaRPr>
          </a:p>
        </p:txBody>
      </p:sp>
      <p:sp>
        <p:nvSpPr>
          <p:cNvPr id="21519" name="Text Box 57"/>
          <p:cNvSpPr txBox="1">
            <a:spLocks noChangeArrowheads="1"/>
          </p:cNvSpPr>
          <p:nvPr/>
        </p:nvSpPr>
        <p:spPr bwMode="auto">
          <a:xfrm>
            <a:off x="7772400" y="4846638"/>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Disk</a:t>
            </a:r>
            <a:endParaRPr lang="en-US" sz="2000">
              <a:solidFill>
                <a:srgbClr val="003367"/>
              </a:solidFill>
              <a:cs typeface="Arial" charset="0"/>
            </a:endParaRPr>
          </a:p>
        </p:txBody>
      </p:sp>
      <p:sp>
        <p:nvSpPr>
          <p:cNvPr id="21520" name="Text Box 57"/>
          <p:cNvSpPr txBox="1">
            <a:spLocks noChangeArrowheads="1"/>
          </p:cNvSpPr>
          <p:nvPr/>
        </p:nvSpPr>
        <p:spPr bwMode="auto">
          <a:xfrm>
            <a:off x="6934200" y="1905000"/>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6.</a:t>
            </a:r>
            <a:r>
              <a:rPr lang="en-US" sz="2000">
                <a:solidFill>
                  <a:srgbClr val="003367"/>
                </a:solidFill>
                <a:cs typeface="Arial" charset="0"/>
              </a:rPr>
              <a:t> Return to user program.</a:t>
            </a:r>
          </a:p>
        </p:txBody>
      </p:sp>
      <p:cxnSp>
        <p:nvCxnSpPr>
          <p:cNvPr id="21521" name="AutoShape 51"/>
          <p:cNvCxnSpPr>
            <a:cxnSpLocks noChangeShapeType="1"/>
            <a:stCxn id="21520" idx="2"/>
          </p:cNvCxnSpPr>
          <p:nvPr/>
        </p:nvCxnSpPr>
        <p:spPr bwMode="auto">
          <a:xfrm flipH="1">
            <a:off x="7467600" y="2613025"/>
            <a:ext cx="495300" cy="150177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1522" name="Text Box 57"/>
          <p:cNvSpPr txBox="1">
            <a:spLocks noChangeArrowheads="1"/>
          </p:cNvSpPr>
          <p:nvPr/>
        </p:nvSpPr>
        <p:spPr bwMode="auto">
          <a:xfrm>
            <a:off x="3124200" y="57150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Time</a:t>
            </a:r>
            <a:endParaRPr lang="en-US" sz="2000">
              <a:solidFill>
                <a:srgbClr val="003367"/>
              </a:solidFill>
              <a:cs typeface="Arial" charset="0"/>
            </a:endParaRPr>
          </a:p>
        </p:txBody>
      </p:sp>
      <p:cxnSp>
        <p:nvCxnSpPr>
          <p:cNvPr id="21523" name="AutoShape 51"/>
          <p:cNvCxnSpPr>
            <a:cxnSpLocks noChangeShapeType="1"/>
          </p:cNvCxnSpPr>
          <p:nvPr/>
        </p:nvCxnSpPr>
        <p:spPr bwMode="auto">
          <a:xfrm>
            <a:off x="4343400" y="6019800"/>
            <a:ext cx="914400" cy="0"/>
          </a:xfrm>
          <a:prstGeom prst="straightConnector1">
            <a:avLst/>
          </a:prstGeom>
          <a:noFill/>
          <a:ln w="76200" cmpd="tri">
            <a:solidFill>
              <a:schemeClr val="tx1"/>
            </a:solidFill>
            <a:round/>
            <a:headEnd type="non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96261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943600" y="3502025"/>
            <a:ext cx="2816225" cy="1296988"/>
          </a:xfrm>
          <a:prstGeom prst="rect">
            <a:avLst/>
          </a:prstGeom>
          <a:solidFill>
            <a:srgbClr val="DCE1EC"/>
          </a:solidFill>
          <a:ln>
            <a:noFill/>
          </a:ln>
          <a:extLs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nchor="ctr">
            <a:spAutoFit/>
          </a:bodyPr>
          <a:lstStyle/>
          <a:p>
            <a:endParaRPr lang="en-US"/>
          </a:p>
        </p:txBody>
      </p:sp>
      <p:sp>
        <p:nvSpPr>
          <p:cNvPr id="30723" name="Rectangle 3"/>
          <p:cNvSpPr>
            <a:spLocks noChangeArrowheads="1"/>
          </p:cNvSpPr>
          <p:nvPr/>
        </p:nvSpPr>
        <p:spPr bwMode="auto">
          <a:xfrm>
            <a:off x="5743575" y="4941888"/>
            <a:ext cx="1706563" cy="1154112"/>
          </a:xfrm>
          <a:prstGeom prst="rect">
            <a:avLst/>
          </a:prstGeom>
          <a:solidFill>
            <a:srgbClr val="DCE1EC"/>
          </a:solidFill>
          <a:ln>
            <a:noFill/>
          </a:ln>
          <a:extLs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nchor="ctr">
            <a:spAutoFit/>
          </a:bodyPr>
          <a:lstStyle/>
          <a:p>
            <a:endParaRPr lang="en-US"/>
          </a:p>
        </p:txBody>
      </p:sp>
      <p:sp>
        <p:nvSpPr>
          <p:cNvPr id="30725" name="Rectangle 5"/>
          <p:cNvSpPr>
            <a:spLocks noChangeArrowheads="1"/>
          </p:cNvSpPr>
          <p:nvPr/>
        </p:nvSpPr>
        <p:spPr bwMode="auto">
          <a:xfrm>
            <a:off x="6415088" y="2362200"/>
            <a:ext cx="254000"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a:t>
            </a:r>
            <a:endParaRPr lang="en-US" sz="2400">
              <a:latin typeface="Times New Roman" charset="0"/>
            </a:endParaRPr>
          </a:p>
        </p:txBody>
      </p:sp>
      <p:sp>
        <p:nvSpPr>
          <p:cNvPr id="30726" name="Rectangle 6"/>
          <p:cNvSpPr>
            <a:spLocks noChangeArrowheads="1"/>
          </p:cNvSpPr>
          <p:nvPr/>
        </p:nvSpPr>
        <p:spPr bwMode="auto">
          <a:xfrm>
            <a:off x="6297613" y="3071813"/>
            <a:ext cx="514350"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tmp</a:t>
            </a:r>
            <a:endParaRPr lang="en-US" sz="2400">
              <a:latin typeface="Times New Roman" charset="0"/>
            </a:endParaRPr>
          </a:p>
        </p:txBody>
      </p:sp>
      <p:sp>
        <p:nvSpPr>
          <p:cNvPr id="30727" name="Rectangle 7"/>
          <p:cNvSpPr>
            <a:spLocks noChangeArrowheads="1"/>
          </p:cNvSpPr>
          <p:nvPr/>
        </p:nvSpPr>
        <p:spPr bwMode="auto">
          <a:xfrm>
            <a:off x="7226300" y="3071813"/>
            <a:ext cx="446088"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usr</a:t>
            </a:r>
            <a:endParaRPr lang="en-US" sz="2400">
              <a:latin typeface="Times New Roman" charset="0"/>
            </a:endParaRPr>
          </a:p>
        </p:txBody>
      </p:sp>
      <p:sp>
        <p:nvSpPr>
          <p:cNvPr id="30728" name="Rectangle 8"/>
          <p:cNvSpPr>
            <a:spLocks noChangeArrowheads="1"/>
          </p:cNvSpPr>
          <p:nvPr/>
        </p:nvSpPr>
        <p:spPr bwMode="auto">
          <a:xfrm>
            <a:off x="5526088" y="3071813"/>
            <a:ext cx="434975"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etc</a:t>
            </a:r>
            <a:endParaRPr lang="en-US" sz="2400">
              <a:latin typeface="Times New Roman" charset="0"/>
            </a:endParaRPr>
          </a:p>
        </p:txBody>
      </p:sp>
      <p:cxnSp>
        <p:nvCxnSpPr>
          <p:cNvPr id="30729" name="AutoShape 9"/>
          <p:cNvCxnSpPr>
            <a:cxnSpLocks noChangeShapeType="1"/>
            <a:stCxn id="30725" idx="1"/>
            <a:endCxn id="30728" idx="0"/>
          </p:cNvCxnSpPr>
          <p:nvPr/>
        </p:nvCxnSpPr>
        <p:spPr bwMode="auto">
          <a:xfrm rot="10800000" flipV="1">
            <a:off x="5743575" y="2536825"/>
            <a:ext cx="671513" cy="534988"/>
          </a:xfrm>
          <a:prstGeom prst="curvedConnector2">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30" name="AutoShape 10"/>
          <p:cNvCxnSpPr>
            <a:cxnSpLocks noChangeShapeType="1"/>
            <a:stCxn id="30725" idx="3"/>
            <a:endCxn id="30727" idx="0"/>
          </p:cNvCxnSpPr>
          <p:nvPr/>
        </p:nvCxnSpPr>
        <p:spPr bwMode="auto">
          <a:xfrm>
            <a:off x="6669088" y="2536825"/>
            <a:ext cx="781050" cy="534988"/>
          </a:xfrm>
          <a:prstGeom prst="curvedConnector2">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31" name="AutoShape 11"/>
          <p:cNvCxnSpPr>
            <a:cxnSpLocks noChangeShapeType="1"/>
            <a:stCxn id="30725" idx="2"/>
            <a:endCxn id="30726" idx="0"/>
          </p:cNvCxnSpPr>
          <p:nvPr/>
        </p:nvCxnSpPr>
        <p:spPr bwMode="auto">
          <a:xfrm rot="16200000" flipH="1">
            <a:off x="6368256" y="2885282"/>
            <a:ext cx="360363" cy="12700"/>
          </a:xfrm>
          <a:prstGeom prst="curvedConnector3">
            <a:avLst>
              <a:gd name="adj1" fmla="val 49778"/>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0732" name="Text Box 12"/>
          <p:cNvSpPr txBox="1">
            <a:spLocks noChangeArrowheads="1"/>
          </p:cNvSpPr>
          <p:nvPr/>
        </p:nvSpPr>
        <p:spPr bwMode="auto">
          <a:xfrm>
            <a:off x="490245" y="2416175"/>
            <a:ext cx="3776955" cy="167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5000"/>
              </a:lnSpc>
            </a:pPr>
            <a:r>
              <a:rPr lang="en-US" sz="1800" dirty="0">
                <a:solidFill>
                  <a:srgbClr val="003367"/>
                </a:solidFill>
                <a:latin typeface="+mn-lt"/>
              </a:rPr>
              <a:t>File trees are built by </a:t>
            </a:r>
            <a:r>
              <a:rPr lang="en-US" sz="1800" i="1" dirty="0">
                <a:solidFill>
                  <a:srgbClr val="003367"/>
                </a:solidFill>
                <a:latin typeface="+mn-lt"/>
              </a:rPr>
              <a:t>grafting</a:t>
            </a:r>
            <a:endParaRPr lang="en-US" sz="1800" dirty="0">
              <a:solidFill>
                <a:srgbClr val="003367"/>
              </a:solidFill>
              <a:latin typeface="+mn-lt"/>
            </a:endParaRPr>
          </a:p>
          <a:p>
            <a:pPr>
              <a:lnSpc>
                <a:spcPct val="95000"/>
              </a:lnSpc>
            </a:pPr>
            <a:r>
              <a:rPr lang="en-US" sz="1800" dirty="0">
                <a:solidFill>
                  <a:srgbClr val="003367"/>
                </a:solidFill>
                <a:latin typeface="+mn-lt"/>
              </a:rPr>
              <a:t>FS volumes from different </a:t>
            </a:r>
            <a:r>
              <a:rPr lang="en-US" sz="1800" dirty="0" smtClean="0">
                <a:solidFill>
                  <a:srgbClr val="003367"/>
                </a:solidFill>
                <a:latin typeface="+mn-lt"/>
              </a:rPr>
              <a:t>storage</a:t>
            </a:r>
            <a:endParaRPr lang="en-US" sz="1800" dirty="0">
              <a:solidFill>
                <a:srgbClr val="003367"/>
              </a:solidFill>
              <a:latin typeface="+mn-lt"/>
            </a:endParaRPr>
          </a:p>
          <a:p>
            <a:pPr>
              <a:lnSpc>
                <a:spcPct val="95000"/>
              </a:lnSpc>
            </a:pPr>
            <a:r>
              <a:rPr lang="en-US" sz="1800" dirty="0" smtClean="0">
                <a:solidFill>
                  <a:srgbClr val="003367"/>
                </a:solidFill>
                <a:latin typeface="+mn-lt"/>
              </a:rPr>
              <a:t>volumes </a:t>
            </a:r>
            <a:r>
              <a:rPr lang="en-US" sz="1800" dirty="0">
                <a:solidFill>
                  <a:srgbClr val="003367"/>
                </a:solidFill>
                <a:latin typeface="+mn-lt"/>
              </a:rPr>
              <a:t>or from network servers</a:t>
            </a:r>
            <a:r>
              <a:rPr lang="en-US" sz="1800" dirty="0" smtClean="0">
                <a:solidFill>
                  <a:srgbClr val="003367"/>
                </a:solidFill>
                <a:latin typeface="+mn-lt"/>
              </a:rPr>
              <a:t>.  Each volume contains a tree of directories</a:t>
            </a:r>
            <a:r>
              <a:rPr lang="en-US" sz="1800" dirty="0">
                <a:solidFill>
                  <a:srgbClr val="003367"/>
                </a:solidFill>
                <a:latin typeface="+mn-lt"/>
              </a:rPr>
              <a:t> </a:t>
            </a:r>
            <a:r>
              <a:rPr lang="en-US" sz="1800" dirty="0" smtClean="0">
                <a:solidFill>
                  <a:srgbClr val="003367"/>
                </a:solidFill>
                <a:latin typeface="+mn-lt"/>
              </a:rPr>
              <a:t>and files.  We can graft it onto a node in the file tree.</a:t>
            </a:r>
          </a:p>
        </p:txBody>
      </p:sp>
      <p:sp>
        <p:nvSpPr>
          <p:cNvPr id="30733" name="Text Box 13"/>
          <p:cNvSpPr txBox="1">
            <a:spLocks noChangeArrowheads="1"/>
          </p:cNvSpPr>
          <p:nvPr/>
        </p:nvSpPr>
        <p:spPr bwMode="auto">
          <a:xfrm>
            <a:off x="457200" y="1219200"/>
            <a:ext cx="8152105"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endParaRPr lang="en-US" sz="1800" dirty="0">
              <a:solidFill>
                <a:srgbClr val="333399"/>
              </a:solidFill>
              <a:latin typeface="+mn-lt"/>
            </a:endParaRPr>
          </a:p>
          <a:p>
            <a:r>
              <a:rPr lang="en-US" sz="2000" dirty="0" smtClean="0">
                <a:solidFill>
                  <a:srgbClr val="003367"/>
                </a:solidFill>
                <a:latin typeface="+mn-lt"/>
              </a:rPr>
              <a:t>A host’s </a:t>
            </a:r>
            <a:r>
              <a:rPr lang="en-US" sz="2000" b="1" dirty="0">
                <a:solidFill>
                  <a:srgbClr val="800000"/>
                </a:solidFill>
                <a:latin typeface="+mn-lt"/>
              </a:rPr>
              <a:t>file tree</a:t>
            </a:r>
            <a:r>
              <a:rPr lang="en-US" sz="2000" dirty="0">
                <a:solidFill>
                  <a:srgbClr val="003367"/>
                </a:solidFill>
                <a:latin typeface="+mn-lt"/>
              </a:rPr>
              <a:t> is the set </a:t>
            </a:r>
            <a:r>
              <a:rPr lang="en-US" sz="2000" dirty="0" smtClean="0">
                <a:solidFill>
                  <a:srgbClr val="003367"/>
                </a:solidFill>
                <a:latin typeface="+mn-lt"/>
              </a:rPr>
              <a:t>of directories </a:t>
            </a:r>
            <a:r>
              <a:rPr lang="en-US" sz="2000" dirty="0">
                <a:solidFill>
                  <a:srgbClr val="003367"/>
                </a:solidFill>
                <a:latin typeface="+mn-lt"/>
              </a:rPr>
              <a:t>and files visible to processes on a given host</a:t>
            </a:r>
            <a:r>
              <a:rPr lang="en-US" sz="2000" dirty="0" smtClean="0">
                <a:solidFill>
                  <a:srgbClr val="003367"/>
                </a:solidFill>
                <a:latin typeface="+mn-lt"/>
              </a:rPr>
              <a:t>.  The layout is sort of standardized, but not really.</a:t>
            </a:r>
            <a:endParaRPr lang="en-US" sz="1800" i="1" dirty="0">
              <a:solidFill>
                <a:srgbClr val="003367"/>
              </a:solidFill>
              <a:latin typeface="+mn-lt"/>
            </a:endParaRPr>
          </a:p>
          <a:p>
            <a:endParaRPr lang="en-US" sz="1400" i="1" dirty="0">
              <a:solidFill>
                <a:srgbClr val="003367"/>
              </a:solidFill>
              <a:latin typeface="+mn-lt"/>
            </a:endParaRPr>
          </a:p>
        </p:txBody>
      </p:sp>
      <p:sp>
        <p:nvSpPr>
          <p:cNvPr id="30734" name="Rectangle 14"/>
          <p:cNvSpPr>
            <a:spLocks noChangeArrowheads="1"/>
          </p:cNvSpPr>
          <p:nvPr/>
        </p:nvSpPr>
        <p:spPr bwMode="auto">
          <a:xfrm>
            <a:off x="4676775" y="3071813"/>
            <a:ext cx="457200"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bin</a:t>
            </a:r>
            <a:endParaRPr lang="en-US" sz="2400">
              <a:latin typeface="Times New Roman" charset="0"/>
            </a:endParaRPr>
          </a:p>
        </p:txBody>
      </p:sp>
      <p:cxnSp>
        <p:nvCxnSpPr>
          <p:cNvPr id="30735" name="AutoShape 15"/>
          <p:cNvCxnSpPr>
            <a:cxnSpLocks noChangeShapeType="1"/>
            <a:stCxn id="30725" idx="1"/>
            <a:endCxn id="30734" idx="0"/>
          </p:cNvCxnSpPr>
          <p:nvPr/>
        </p:nvCxnSpPr>
        <p:spPr bwMode="auto">
          <a:xfrm rot="10800000" flipV="1">
            <a:off x="4905375" y="2536825"/>
            <a:ext cx="1509713" cy="534988"/>
          </a:xfrm>
          <a:prstGeom prst="curvedConnector2">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0736" name="Rectangle 16"/>
          <p:cNvSpPr>
            <a:spLocks noChangeArrowheads="1"/>
          </p:cNvSpPr>
          <p:nvPr/>
        </p:nvSpPr>
        <p:spPr bwMode="auto">
          <a:xfrm>
            <a:off x="7972425" y="3071813"/>
            <a:ext cx="696913" cy="338137"/>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kernel</a:t>
            </a:r>
            <a:endParaRPr lang="en-US" sz="2400">
              <a:latin typeface="Times New Roman" charset="0"/>
            </a:endParaRPr>
          </a:p>
        </p:txBody>
      </p:sp>
      <p:cxnSp>
        <p:nvCxnSpPr>
          <p:cNvPr id="30737" name="AutoShape 17"/>
          <p:cNvCxnSpPr>
            <a:cxnSpLocks noChangeShapeType="1"/>
            <a:stCxn id="30725" idx="3"/>
            <a:endCxn id="30736" idx="0"/>
          </p:cNvCxnSpPr>
          <p:nvPr/>
        </p:nvCxnSpPr>
        <p:spPr bwMode="auto">
          <a:xfrm>
            <a:off x="6669088" y="2536825"/>
            <a:ext cx="1652587" cy="534988"/>
          </a:xfrm>
          <a:prstGeom prst="curvedConnector2">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0738" name="Rectangle 18"/>
          <p:cNvSpPr>
            <a:spLocks noChangeArrowheads="1"/>
          </p:cNvSpPr>
          <p:nvPr/>
        </p:nvSpPr>
        <p:spPr bwMode="auto">
          <a:xfrm>
            <a:off x="4419600" y="3767138"/>
            <a:ext cx="333375"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ls</a:t>
            </a:r>
            <a:endParaRPr lang="en-US" sz="2400">
              <a:latin typeface="Times New Roman" charset="0"/>
            </a:endParaRPr>
          </a:p>
        </p:txBody>
      </p:sp>
      <p:sp>
        <p:nvSpPr>
          <p:cNvPr id="30739" name="Rectangle 19"/>
          <p:cNvSpPr>
            <a:spLocks noChangeArrowheads="1"/>
          </p:cNvSpPr>
          <p:nvPr/>
        </p:nvSpPr>
        <p:spPr bwMode="auto">
          <a:xfrm>
            <a:off x="4981575" y="3767138"/>
            <a:ext cx="377825"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sh</a:t>
            </a:r>
            <a:endParaRPr lang="en-US" sz="2400">
              <a:latin typeface="Times New Roman" charset="0"/>
            </a:endParaRPr>
          </a:p>
        </p:txBody>
      </p:sp>
      <p:cxnSp>
        <p:nvCxnSpPr>
          <p:cNvPr id="30740" name="AutoShape 20"/>
          <p:cNvCxnSpPr>
            <a:cxnSpLocks noChangeShapeType="1"/>
            <a:stCxn id="30734" idx="2"/>
            <a:endCxn id="30738" idx="0"/>
          </p:cNvCxnSpPr>
          <p:nvPr/>
        </p:nvCxnSpPr>
        <p:spPr bwMode="auto">
          <a:xfrm flipH="1">
            <a:off x="4586288" y="3421063"/>
            <a:ext cx="319087" cy="34607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41" name="AutoShape 21"/>
          <p:cNvCxnSpPr>
            <a:cxnSpLocks noChangeShapeType="1"/>
            <a:stCxn id="30734" idx="2"/>
            <a:endCxn id="30739" idx="0"/>
          </p:cNvCxnSpPr>
          <p:nvPr/>
        </p:nvCxnSpPr>
        <p:spPr bwMode="auto">
          <a:xfrm>
            <a:off x="4905375" y="3421063"/>
            <a:ext cx="265113" cy="34607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0742" name="Rectangle 22"/>
          <p:cNvSpPr>
            <a:spLocks noChangeArrowheads="1"/>
          </p:cNvSpPr>
          <p:nvPr/>
        </p:nvSpPr>
        <p:spPr bwMode="auto">
          <a:xfrm>
            <a:off x="6205538" y="3798888"/>
            <a:ext cx="763587"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project</a:t>
            </a:r>
            <a:endParaRPr lang="en-US" sz="2400">
              <a:latin typeface="Times New Roman" charset="0"/>
            </a:endParaRPr>
          </a:p>
        </p:txBody>
      </p:sp>
      <p:sp>
        <p:nvSpPr>
          <p:cNvPr id="30743" name="Rectangle 23"/>
          <p:cNvSpPr>
            <a:spLocks noChangeArrowheads="1"/>
          </p:cNvSpPr>
          <p:nvPr/>
        </p:nvSpPr>
        <p:spPr bwMode="auto">
          <a:xfrm>
            <a:off x="8026400" y="3798888"/>
            <a:ext cx="615950"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users</a:t>
            </a:r>
            <a:endParaRPr lang="en-US" sz="2400">
              <a:latin typeface="Times New Roman" charset="0"/>
            </a:endParaRPr>
          </a:p>
        </p:txBody>
      </p:sp>
      <p:cxnSp>
        <p:nvCxnSpPr>
          <p:cNvPr id="30744" name="AutoShape 24"/>
          <p:cNvCxnSpPr>
            <a:cxnSpLocks noChangeShapeType="1"/>
            <a:stCxn id="30727" idx="2"/>
            <a:endCxn id="30742" idx="0"/>
          </p:cNvCxnSpPr>
          <p:nvPr/>
        </p:nvCxnSpPr>
        <p:spPr bwMode="auto">
          <a:xfrm flipH="1">
            <a:off x="6588125" y="3421063"/>
            <a:ext cx="862013" cy="37782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45" name="AutoShape 25"/>
          <p:cNvCxnSpPr>
            <a:cxnSpLocks noChangeShapeType="1"/>
            <a:stCxn id="30727" idx="2"/>
            <a:endCxn id="30743" idx="0"/>
          </p:cNvCxnSpPr>
          <p:nvPr/>
        </p:nvCxnSpPr>
        <p:spPr bwMode="auto">
          <a:xfrm>
            <a:off x="7450138" y="3421063"/>
            <a:ext cx="884237" cy="37782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0746" name="Rectangle 26"/>
          <p:cNvSpPr>
            <a:spLocks noChangeArrowheads="1"/>
          </p:cNvSpPr>
          <p:nvPr/>
        </p:nvSpPr>
        <p:spPr bwMode="auto">
          <a:xfrm>
            <a:off x="6127750" y="4376738"/>
            <a:ext cx="942975"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packages</a:t>
            </a:r>
            <a:endParaRPr lang="en-US" sz="2400">
              <a:latin typeface="Times New Roman" charset="0"/>
            </a:endParaRPr>
          </a:p>
        </p:txBody>
      </p:sp>
      <p:cxnSp>
        <p:nvCxnSpPr>
          <p:cNvPr id="30747" name="AutoShape 27"/>
          <p:cNvCxnSpPr>
            <a:cxnSpLocks noChangeShapeType="1"/>
            <a:stCxn id="30742" idx="2"/>
            <a:endCxn id="30746" idx="0"/>
          </p:cNvCxnSpPr>
          <p:nvPr/>
        </p:nvCxnSpPr>
        <p:spPr bwMode="auto">
          <a:xfrm>
            <a:off x="6588125" y="4148138"/>
            <a:ext cx="11113" cy="22860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0748" name="Rectangle 28"/>
          <p:cNvSpPr>
            <a:spLocks noChangeArrowheads="1"/>
          </p:cNvSpPr>
          <p:nvPr/>
        </p:nvSpPr>
        <p:spPr bwMode="auto">
          <a:xfrm>
            <a:off x="5961063" y="4941888"/>
            <a:ext cx="1323975"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(volume root)</a:t>
            </a:r>
            <a:endParaRPr lang="en-US" sz="2400">
              <a:latin typeface="Times New Roman" charset="0"/>
            </a:endParaRPr>
          </a:p>
        </p:txBody>
      </p:sp>
      <p:cxnSp>
        <p:nvCxnSpPr>
          <p:cNvPr id="30749" name="AutoShape 29"/>
          <p:cNvCxnSpPr>
            <a:cxnSpLocks noChangeShapeType="1"/>
            <a:stCxn id="30746" idx="2"/>
            <a:endCxn id="30748" idx="0"/>
          </p:cNvCxnSpPr>
          <p:nvPr/>
        </p:nvCxnSpPr>
        <p:spPr bwMode="auto">
          <a:xfrm rot="16200000" flipH="1">
            <a:off x="6503194" y="4822032"/>
            <a:ext cx="215900" cy="23812"/>
          </a:xfrm>
          <a:prstGeom prst="curvedConnector3">
            <a:avLst>
              <a:gd name="adj1" fmla="val 50000"/>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0750" name="AutoShape 30"/>
          <p:cNvCxnSpPr>
            <a:cxnSpLocks noChangeShapeType="1"/>
            <a:stCxn id="30748" idx="0"/>
            <a:endCxn id="30746" idx="2"/>
          </p:cNvCxnSpPr>
          <p:nvPr/>
        </p:nvCxnSpPr>
        <p:spPr bwMode="auto">
          <a:xfrm rot="5400000" flipH="1">
            <a:off x="6503194" y="4822032"/>
            <a:ext cx="215900" cy="23812"/>
          </a:xfrm>
          <a:prstGeom prst="curvedConnector3">
            <a:avLst>
              <a:gd name="adj1" fmla="val 50000"/>
            </a:avLst>
          </a:prstGeom>
          <a:noFill/>
          <a:ln w="15875">
            <a:solidFill>
              <a:srgbClr val="333399"/>
            </a:solidFill>
            <a:round/>
            <a:headEnd type="none" w="sm" len="sm"/>
            <a:tailEnd type="triangle" w="sm" len="sm"/>
          </a:ln>
          <a:extLst>
            <a:ext uri="{909E8E84-426E-40dd-AFC4-6F175D3DCCD1}">
              <a14:hiddenFill xmlns:a14="http://schemas.microsoft.com/office/drawing/2010/main">
                <a:noFill/>
              </a14:hiddenFill>
            </a:ext>
          </a:extLst>
        </p:spPr>
      </p:cxnSp>
      <p:sp>
        <p:nvSpPr>
          <p:cNvPr id="30751" name="Rectangle 31"/>
          <p:cNvSpPr>
            <a:spLocks noChangeArrowheads="1"/>
          </p:cNvSpPr>
          <p:nvPr/>
        </p:nvSpPr>
        <p:spPr bwMode="auto">
          <a:xfrm>
            <a:off x="5943600" y="5638800"/>
            <a:ext cx="446088"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tex</a:t>
            </a:r>
            <a:endParaRPr lang="en-US" sz="2400">
              <a:latin typeface="Times New Roman" charset="0"/>
            </a:endParaRPr>
          </a:p>
        </p:txBody>
      </p:sp>
      <p:sp>
        <p:nvSpPr>
          <p:cNvPr id="30752" name="Rectangle 32"/>
          <p:cNvSpPr>
            <a:spLocks noChangeArrowheads="1"/>
          </p:cNvSpPr>
          <p:nvPr/>
        </p:nvSpPr>
        <p:spPr bwMode="auto">
          <a:xfrm>
            <a:off x="6545263" y="5638800"/>
            <a:ext cx="706437" cy="349250"/>
          </a:xfrm>
          <a:prstGeom prst="rect">
            <a:avLst/>
          </a:prstGeom>
          <a:solidFill>
            <a:srgbClr val="FFFFFF"/>
          </a:solidFill>
          <a:ln w="12700">
            <a:solidFill>
              <a:srgbClr val="800080"/>
            </a:solidFill>
            <a:miter lim="800000"/>
            <a:headEnd type="none" w="sm" len="sm"/>
            <a:tailEnd type="none" w="sm" len="sm"/>
          </a:ln>
        </p:spPr>
        <p:txBody>
          <a:bodyPr wrap="none" anchor="ctr">
            <a:spAutoFit/>
          </a:bodyPr>
          <a:lstStyle/>
          <a:p>
            <a:pPr algn="ctr" eaLnBrk="0" hangingPunct="0"/>
            <a:r>
              <a:rPr lang="en-US" sz="1600">
                <a:latin typeface="Times New Roman" charset="0"/>
              </a:rPr>
              <a:t>emacs</a:t>
            </a:r>
            <a:endParaRPr lang="en-US" sz="2400">
              <a:latin typeface="Times New Roman" charset="0"/>
            </a:endParaRPr>
          </a:p>
        </p:txBody>
      </p:sp>
      <p:cxnSp>
        <p:nvCxnSpPr>
          <p:cNvPr id="30753" name="AutoShape 33"/>
          <p:cNvCxnSpPr>
            <a:cxnSpLocks noChangeShapeType="1"/>
            <a:endCxn id="30751" idx="0"/>
          </p:cNvCxnSpPr>
          <p:nvPr/>
        </p:nvCxnSpPr>
        <p:spPr bwMode="auto">
          <a:xfrm flipH="1">
            <a:off x="6167438" y="5292725"/>
            <a:ext cx="319087" cy="34607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54" name="AutoShape 34"/>
          <p:cNvCxnSpPr>
            <a:cxnSpLocks noChangeShapeType="1"/>
            <a:endCxn id="30752" idx="0"/>
          </p:cNvCxnSpPr>
          <p:nvPr/>
        </p:nvCxnSpPr>
        <p:spPr bwMode="auto">
          <a:xfrm>
            <a:off x="6634163" y="5292725"/>
            <a:ext cx="265112" cy="34607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0755" name="AutoShape 35"/>
          <p:cNvSpPr>
            <a:spLocks noChangeArrowheads="1"/>
          </p:cNvSpPr>
          <p:nvPr/>
        </p:nvSpPr>
        <p:spPr bwMode="auto">
          <a:xfrm>
            <a:off x="7781925" y="4148138"/>
            <a:ext cx="1057275" cy="914400"/>
          </a:xfrm>
          <a:prstGeom prst="triangle">
            <a:avLst>
              <a:gd name="adj" fmla="val 50000"/>
            </a:avLst>
          </a:prstGeom>
          <a:solidFill>
            <a:srgbClr val="C0C0C0"/>
          </a:solidFill>
          <a:ln w="15875">
            <a:solidFill>
              <a:srgbClr val="800080"/>
            </a:solidFill>
            <a:miter lim="800000"/>
            <a:headEnd type="none" w="sm" len="sm"/>
            <a:tailEnd type="none" w="sm" len="sm"/>
          </a:ln>
        </p:spPr>
        <p:txBody>
          <a:bodyPr wrap="none" anchor="ctr">
            <a:spAutoFit/>
          </a:bodyPr>
          <a:lstStyle/>
          <a:p>
            <a:endParaRPr lang="en-US"/>
          </a:p>
        </p:txBody>
      </p:sp>
      <p:sp>
        <p:nvSpPr>
          <p:cNvPr id="30756" name="Text Box 36"/>
          <p:cNvSpPr txBox="1">
            <a:spLocks noChangeArrowheads="1"/>
          </p:cNvSpPr>
          <p:nvPr/>
        </p:nvSpPr>
        <p:spPr bwMode="auto">
          <a:xfrm>
            <a:off x="490245" y="4297512"/>
            <a:ext cx="3667007" cy="88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5000"/>
              </a:lnSpc>
            </a:pPr>
            <a:r>
              <a:rPr lang="en-US" sz="1800" dirty="0">
                <a:solidFill>
                  <a:srgbClr val="003367"/>
                </a:solidFill>
                <a:latin typeface="+mn-lt"/>
              </a:rPr>
              <a:t>In Unix, the graft operation is</a:t>
            </a:r>
          </a:p>
          <a:p>
            <a:pPr>
              <a:lnSpc>
                <a:spcPct val="95000"/>
              </a:lnSpc>
            </a:pPr>
            <a:r>
              <a:rPr lang="en-US" sz="1800" dirty="0">
                <a:solidFill>
                  <a:srgbClr val="003367"/>
                </a:solidFill>
                <a:latin typeface="+mn-lt"/>
              </a:rPr>
              <a:t>the privileged </a:t>
            </a:r>
            <a:r>
              <a:rPr lang="en-US" sz="1800" b="1" dirty="0">
                <a:solidFill>
                  <a:schemeClr val="accent2"/>
                </a:solidFill>
                <a:latin typeface="+mn-lt"/>
              </a:rPr>
              <a:t>mount</a:t>
            </a:r>
            <a:r>
              <a:rPr lang="en-US" sz="1800" dirty="0">
                <a:solidFill>
                  <a:schemeClr val="accent2"/>
                </a:solidFill>
                <a:latin typeface="+mn-lt"/>
              </a:rPr>
              <a:t> </a:t>
            </a:r>
            <a:r>
              <a:rPr lang="en-US" sz="1800" dirty="0">
                <a:solidFill>
                  <a:srgbClr val="003367"/>
                </a:solidFill>
                <a:latin typeface="+mn-lt"/>
              </a:rPr>
              <a:t>system call,</a:t>
            </a:r>
          </a:p>
          <a:p>
            <a:pPr>
              <a:lnSpc>
                <a:spcPct val="95000"/>
              </a:lnSpc>
            </a:pPr>
            <a:r>
              <a:rPr lang="en-US" sz="1800" dirty="0">
                <a:solidFill>
                  <a:srgbClr val="003367"/>
                </a:solidFill>
                <a:latin typeface="+mn-lt"/>
              </a:rPr>
              <a:t>and each volume is a </a:t>
            </a:r>
            <a:r>
              <a:rPr lang="en-US" sz="1800" b="1" dirty="0" err="1">
                <a:solidFill>
                  <a:srgbClr val="651222"/>
                </a:solidFill>
                <a:latin typeface="+mn-lt"/>
              </a:rPr>
              <a:t>filesystem</a:t>
            </a:r>
            <a:r>
              <a:rPr lang="en-US" sz="1800" dirty="0">
                <a:solidFill>
                  <a:srgbClr val="003367"/>
                </a:solidFill>
                <a:latin typeface="+mn-lt"/>
              </a:rPr>
              <a:t>.</a:t>
            </a:r>
            <a:endParaRPr lang="en-US" sz="1800" i="1" dirty="0">
              <a:solidFill>
                <a:srgbClr val="003367"/>
              </a:solidFill>
              <a:latin typeface="+mn-lt"/>
            </a:endParaRPr>
          </a:p>
        </p:txBody>
      </p:sp>
      <p:sp>
        <p:nvSpPr>
          <p:cNvPr id="30758" name="Text Box 38"/>
          <p:cNvSpPr txBox="1">
            <a:spLocks noChangeArrowheads="1"/>
          </p:cNvSpPr>
          <p:nvPr/>
        </p:nvSpPr>
        <p:spPr bwMode="auto">
          <a:xfrm>
            <a:off x="430213" y="5558363"/>
            <a:ext cx="6590344" cy="114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5000"/>
              </a:lnSpc>
            </a:pPr>
            <a:r>
              <a:rPr lang="en-US" sz="1800" i="1" dirty="0">
                <a:solidFill>
                  <a:schemeClr val="bg1"/>
                </a:solidFill>
                <a:latin typeface="+mn-lt"/>
              </a:rPr>
              <a:t>mount (</a:t>
            </a:r>
            <a:r>
              <a:rPr lang="en-US" sz="1800" i="1" dirty="0" err="1">
                <a:solidFill>
                  <a:schemeClr val="bg1"/>
                </a:solidFill>
                <a:latin typeface="+mn-lt"/>
              </a:rPr>
              <a:t>coveredDir</a:t>
            </a:r>
            <a:r>
              <a:rPr lang="en-US" sz="1800" i="1" dirty="0">
                <a:solidFill>
                  <a:schemeClr val="bg1"/>
                </a:solidFill>
                <a:latin typeface="+mn-lt"/>
              </a:rPr>
              <a:t>, volume)</a:t>
            </a:r>
          </a:p>
          <a:p>
            <a:pPr lvl="1">
              <a:lnSpc>
                <a:spcPct val="95000"/>
              </a:lnSpc>
            </a:pPr>
            <a:r>
              <a:rPr lang="en-US" sz="1800" i="1" dirty="0" err="1">
                <a:solidFill>
                  <a:schemeClr val="bg1"/>
                </a:solidFill>
                <a:latin typeface="+mn-lt"/>
              </a:rPr>
              <a:t>coveredDir</a:t>
            </a:r>
            <a:r>
              <a:rPr lang="en-US" sz="1800" i="1" dirty="0">
                <a:solidFill>
                  <a:schemeClr val="bg1"/>
                </a:solidFill>
                <a:latin typeface="+mn-lt"/>
              </a:rPr>
              <a:t>: </a:t>
            </a:r>
            <a:r>
              <a:rPr lang="en-US" sz="1800" dirty="0">
                <a:solidFill>
                  <a:schemeClr val="bg1"/>
                </a:solidFill>
                <a:latin typeface="+mn-lt"/>
              </a:rPr>
              <a:t>directory pathname</a:t>
            </a:r>
          </a:p>
          <a:p>
            <a:pPr lvl="1">
              <a:lnSpc>
                <a:spcPct val="95000"/>
              </a:lnSpc>
            </a:pPr>
            <a:r>
              <a:rPr lang="en-US" sz="1800" i="1" dirty="0">
                <a:solidFill>
                  <a:schemeClr val="bg1"/>
                </a:solidFill>
                <a:latin typeface="+mn-lt"/>
              </a:rPr>
              <a:t>volume</a:t>
            </a:r>
            <a:r>
              <a:rPr lang="en-US" sz="1800" dirty="0">
                <a:solidFill>
                  <a:schemeClr val="bg1"/>
                </a:solidFill>
                <a:latin typeface="+mn-lt"/>
              </a:rPr>
              <a:t>: device </a:t>
            </a:r>
            <a:r>
              <a:rPr lang="en-US" sz="1800" dirty="0" err="1">
                <a:solidFill>
                  <a:schemeClr val="bg1"/>
                </a:solidFill>
                <a:latin typeface="+mn-lt"/>
              </a:rPr>
              <a:t>specifier</a:t>
            </a:r>
            <a:r>
              <a:rPr lang="en-US" sz="1800" dirty="0">
                <a:solidFill>
                  <a:schemeClr val="bg1"/>
                </a:solidFill>
                <a:latin typeface="+mn-lt"/>
              </a:rPr>
              <a:t> or network volume</a:t>
            </a:r>
          </a:p>
          <a:p>
            <a:pPr>
              <a:lnSpc>
                <a:spcPct val="95000"/>
              </a:lnSpc>
            </a:pPr>
            <a:r>
              <a:rPr lang="en-US" sz="1800" i="1" dirty="0">
                <a:solidFill>
                  <a:schemeClr val="bg1"/>
                </a:solidFill>
                <a:latin typeface="+mn-lt"/>
              </a:rPr>
              <a:t>volume root contents become visible at pathname </a:t>
            </a:r>
            <a:r>
              <a:rPr lang="en-US" sz="1800" b="1" i="1" dirty="0" err="1">
                <a:solidFill>
                  <a:schemeClr val="bg1"/>
                </a:solidFill>
                <a:latin typeface="+mn-lt"/>
              </a:rPr>
              <a:t>coveredDir</a:t>
            </a:r>
            <a:endParaRPr lang="en-US" sz="1800" i="1" dirty="0">
              <a:solidFill>
                <a:schemeClr val="bg1"/>
              </a:solidFill>
              <a:latin typeface="+mn-lt"/>
            </a:endParaRPr>
          </a:p>
        </p:txBody>
      </p:sp>
      <p:sp>
        <p:nvSpPr>
          <p:cNvPr id="2" name="Title 1"/>
          <p:cNvSpPr>
            <a:spLocks noGrp="1"/>
          </p:cNvSpPr>
          <p:nvPr>
            <p:ph type="title"/>
          </p:nvPr>
        </p:nvSpPr>
        <p:spPr/>
        <p:txBody>
          <a:bodyPr/>
          <a:lstStyle/>
          <a:p>
            <a:r>
              <a:rPr lang="en-US" dirty="0" smtClean="0"/>
              <a:t>A typical Unix file tree</a:t>
            </a:r>
            <a:endParaRPr lang="en-US" dirty="0"/>
          </a:p>
        </p:txBody>
      </p:sp>
      <p:sp>
        <p:nvSpPr>
          <p:cNvPr id="3" name="Rectangle 2"/>
          <p:cNvSpPr/>
          <p:nvPr/>
        </p:nvSpPr>
        <p:spPr>
          <a:xfrm>
            <a:off x="7391400" y="5410200"/>
            <a:ext cx="1289764" cy="646331"/>
          </a:xfrm>
          <a:prstGeom prst="rect">
            <a:avLst/>
          </a:prstGeom>
        </p:spPr>
        <p:txBody>
          <a:bodyPr wrap="square">
            <a:spAutoFit/>
          </a:bodyPr>
          <a:lstStyle/>
          <a:p>
            <a:pPr algn="ctr"/>
            <a:r>
              <a:rPr lang="en-US" sz="1800" b="1" dirty="0">
                <a:solidFill>
                  <a:srgbClr val="800000"/>
                </a:solidFill>
              </a:rPr>
              <a:t>mount point</a:t>
            </a:r>
            <a:endParaRPr lang="en-US" sz="1800" dirty="0"/>
          </a:p>
        </p:txBody>
      </p:sp>
      <p:cxnSp>
        <p:nvCxnSpPr>
          <p:cNvPr id="41" name="AutoShape 25"/>
          <p:cNvCxnSpPr>
            <a:cxnSpLocks noChangeShapeType="1"/>
            <a:stCxn id="3" idx="0"/>
          </p:cNvCxnSpPr>
          <p:nvPr/>
        </p:nvCxnSpPr>
        <p:spPr bwMode="auto">
          <a:xfrm flipH="1" flipV="1">
            <a:off x="6781800" y="4800600"/>
            <a:ext cx="1254482" cy="60960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48" name="Rectangle 47"/>
          <p:cNvSpPr/>
          <p:nvPr/>
        </p:nvSpPr>
        <p:spPr>
          <a:xfrm>
            <a:off x="7620000" y="4724400"/>
            <a:ext cx="1289764" cy="369332"/>
          </a:xfrm>
          <a:prstGeom prst="rect">
            <a:avLst/>
          </a:prstGeom>
        </p:spPr>
        <p:txBody>
          <a:bodyPr wrap="square">
            <a:spAutoFit/>
          </a:bodyPr>
          <a:lstStyle/>
          <a:p>
            <a:pPr algn="ctr"/>
            <a:r>
              <a:rPr lang="en-US" sz="1800" b="1" dirty="0" smtClean="0">
                <a:solidFill>
                  <a:srgbClr val="800000"/>
                </a:solidFill>
              </a:rPr>
              <a:t>volume</a:t>
            </a:r>
            <a:endParaRPr lang="en-US" sz="1800" dirty="0"/>
          </a:p>
        </p:txBody>
      </p:sp>
      <p:sp>
        <p:nvSpPr>
          <p:cNvPr id="49" name="Rectangle 48"/>
          <p:cNvSpPr/>
          <p:nvPr/>
        </p:nvSpPr>
        <p:spPr>
          <a:xfrm>
            <a:off x="6019800" y="5943600"/>
            <a:ext cx="1289764" cy="369332"/>
          </a:xfrm>
          <a:prstGeom prst="rect">
            <a:avLst/>
          </a:prstGeom>
        </p:spPr>
        <p:txBody>
          <a:bodyPr wrap="square">
            <a:spAutoFit/>
          </a:bodyPr>
          <a:lstStyle/>
          <a:p>
            <a:pPr algn="ctr"/>
            <a:r>
              <a:rPr lang="en-US" sz="1800" b="1" dirty="0" smtClean="0"/>
              <a:t>volume</a:t>
            </a:r>
            <a:endParaRPr lang="en-US" sz="1800" dirty="0"/>
          </a:p>
        </p:txBody>
      </p:sp>
    </p:spTree>
    <p:extLst>
      <p:ext uri="{BB962C8B-B14F-4D97-AF65-F5344CB8AC3E}">
        <p14:creationId xmlns:p14="http://schemas.microsoft.com/office/powerpoint/2010/main" val="423300064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600">
                <a:latin typeface="Arial" charset="0"/>
                <a:ea typeface="ＭＳ Ｐゴシック" charset="0"/>
              </a:rPr>
              <a:t>Prefetching for high read throughput</a:t>
            </a:r>
          </a:p>
        </p:txBody>
      </p:sp>
      <p:sp>
        <p:nvSpPr>
          <p:cNvPr id="22530" name="Content Placeholder 2"/>
          <p:cNvSpPr>
            <a:spLocks noGrp="1"/>
          </p:cNvSpPr>
          <p:nvPr>
            <p:ph idx="1"/>
          </p:nvPr>
        </p:nvSpPr>
        <p:spPr>
          <a:xfrm>
            <a:off x="457200" y="1600200"/>
            <a:ext cx="8226425" cy="1447800"/>
          </a:xfrm>
        </p:spPr>
        <p:txBody>
          <a:bodyPr/>
          <a:lstStyle/>
          <a:p>
            <a:r>
              <a:rPr lang="en-US" b="1">
                <a:latin typeface="Arial" charset="0"/>
                <a:ea typeface="ＭＳ Ｐゴシック" charset="0"/>
              </a:rPr>
              <a:t>Read-ahead </a:t>
            </a:r>
            <a:r>
              <a:rPr lang="en-US">
                <a:latin typeface="Arial" charset="0"/>
                <a:ea typeface="ＭＳ Ｐゴシック" charset="0"/>
              </a:rPr>
              <a:t>(prefetching)</a:t>
            </a:r>
          </a:p>
          <a:p>
            <a:pPr lvl="1"/>
            <a:r>
              <a:rPr lang="en-US">
                <a:latin typeface="Arial" charset="0"/>
                <a:ea typeface="ＭＳ Ｐゴシック" charset="0"/>
              </a:rPr>
              <a:t>Fetch blocks into the cache in expectation that they will be used.</a:t>
            </a:r>
          </a:p>
          <a:p>
            <a:pPr lvl="1"/>
            <a:r>
              <a:rPr lang="en-US">
                <a:latin typeface="Arial" charset="0"/>
                <a:ea typeface="ＭＳ Ｐゴシック" charset="0"/>
              </a:rPr>
              <a:t>Requires prediction.  Common for </a:t>
            </a:r>
            <a:r>
              <a:rPr lang="en-US" b="1">
                <a:latin typeface="Arial" charset="0"/>
                <a:ea typeface="ＭＳ Ｐゴシック" charset="0"/>
              </a:rPr>
              <a:t>sequential</a:t>
            </a:r>
            <a:r>
              <a:rPr lang="en-US">
                <a:latin typeface="Arial" charset="0"/>
                <a:ea typeface="ＭＳ Ｐゴシック" charset="0"/>
              </a:rPr>
              <a:t> access.</a:t>
            </a:r>
          </a:p>
        </p:txBody>
      </p:sp>
      <p:sp>
        <p:nvSpPr>
          <p:cNvPr id="4" name="Rectangle 24"/>
          <p:cNvSpPr>
            <a:spLocks noChangeArrowheads="1"/>
          </p:cNvSpPr>
          <p:nvPr/>
        </p:nvSpPr>
        <p:spPr bwMode="auto">
          <a:xfrm>
            <a:off x="790575" y="3276600"/>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5" name="Rectangle 27"/>
          <p:cNvSpPr>
            <a:spLocks noChangeArrowheads="1"/>
          </p:cNvSpPr>
          <p:nvPr/>
        </p:nvSpPr>
        <p:spPr bwMode="auto">
          <a:xfrm>
            <a:off x="304800" y="3276600"/>
            <a:ext cx="503238"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6" name="Rectangle 31"/>
          <p:cNvSpPr>
            <a:spLocks noChangeArrowheads="1"/>
          </p:cNvSpPr>
          <p:nvPr/>
        </p:nvSpPr>
        <p:spPr bwMode="auto">
          <a:xfrm>
            <a:off x="749300" y="3629025"/>
            <a:ext cx="614363"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7" name="Rectangle 34"/>
          <p:cNvSpPr>
            <a:spLocks noChangeArrowheads="1"/>
          </p:cNvSpPr>
          <p:nvPr/>
        </p:nvSpPr>
        <p:spPr bwMode="auto">
          <a:xfrm>
            <a:off x="1371600" y="3629025"/>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8" name="Rectangle 35"/>
          <p:cNvSpPr>
            <a:spLocks noChangeArrowheads="1"/>
          </p:cNvSpPr>
          <p:nvPr/>
        </p:nvSpPr>
        <p:spPr bwMode="auto">
          <a:xfrm>
            <a:off x="1828800" y="3276600"/>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9" name="Rectangle 62"/>
          <p:cNvSpPr>
            <a:spLocks noChangeArrowheads="1"/>
          </p:cNvSpPr>
          <p:nvPr/>
        </p:nvSpPr>
        <p:spPr bwMode="auto">
          <a:xfrm>
            <a:off x="2705100" y="3276600"/>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0" name="Rectangle 63"/>
          <p:cNvSpPr>
            <a:spLocks noChangeArrowheads="1"/>
          </p:cNvSpPr>
          <p:nvPr/>
        </p:nvSpPr>
        <p:spPr bwMode="auto">
          <a:xfrm>
            <a:off x="2201863" y="3276600"/>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1" name="Rectangle 64"/>
          <p:cNvSpPr>
            <a:spLocks noChangeArrowheads="1"/>
          </p:cNvSpPr>
          <p:nvPr/>
        </p:nvSpPr>
        <p:spPr bwMode="auto">
          <a:xfrm>
            <a:off x="2817813" y="3616325"/>
            <a:ext cx="614362"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2" name="Rectangle 65"/>
          <p:cNvSpPr>
            <a:spLocks noChangeArrowheads="1"/>
          </p:cNvSpPr>
          <p:nvPr/>
        </p:nvSpPr>
        <p:spPr bwMode="auto">
          <a:xfrm>
            <a:off x="3440113" y="3616325"/>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55" name="Rectangle 35"/>
          <p:cNvSpPr>
            <a:spLocks noChangeArrowheads="1"/>
          </p:cNvSpPr>
          <p:nvPr/>
        </p:nvSpPr>
        <p:spPr bwMode="auto">
          <a:xfrm>
            <a:off x="3962400" y="3276600"/>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56" name="Rectangle 62"/>
          <p:cNvSpPr>
            <a:spLocks noChangeArrowheads="1"/>
          </p:cNvSpPr>
          <p:nvPr/>
        </p:nvSpPr>
        <p:spPr bwMode="auto">
          <a:xfrm>
            <a:off x="4838700" y="3276600"/>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57" name="Rectangle 63"/>
          <p:cNvSpPr>
            <a:spLocks noChangeArrowheads="1"/>
          </p:cNvSpPr>
          <p:nvPr/>
        </p:nvSpPr>
        <p:spPr bwMode="auto">
          <a:xfrm>
            <a:off x="4335463" y="3276600"/>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58" name="Rectangle 64"/>
          <p:cNvSpPr>
            <a:spLocks noChangeArrowheads="1"/>
          </p:cNvSpPr>
          <p:nvPr/>
        </p:nvSpPr>
        <p:spPr bwMode="auto">
          <a:xfrm>
            <a:off x="4951413" y="3616325"/>
            <a:ext cx="614362"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59" name="Rectangle 65"/>
          <p:cNvSpPr>
            <a:spLocks noChangeArrowheads="1"/>
          </p:cNvSpPr>
          <p:nvPr/>
        </p:nvSpPr>
        <p:spPr bwMode="auto">
          <a:xfrm>
            <a:off x="5573713" y="3616325"/>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60" name="Rectangle 35"/>
          <p:cNvSpPr>
            <a:spLocks noChangeArrowheads="1"/>
          </p:cNvSpPr>
          <p:nvPr/>
        </p:nvSpPr>
        <p:spPr bwMode="auto">
          <a:xfrm>
            <a:off x="6096000" y="3276600"/>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61" name="Rectangle 62"/>
          <p:cNvSpPr>
            <a:spLocks noChangeArrowheads="1"/>
          </p:cNvSpPr>
          <p:nvPr/>
        </p:nvSpPr>
        <p:spPr bwMode="auto">
          <a:xfrm>
            <a:off x="6972300" y="3276600"/>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62" name="Rectangle 63"/>
          <p:cNvSpPr>
            <a:spLocks noChangeArrowheads="1"/>
          </p:cNvSpPr>
          <p:nvPr/>
        </p:nvSpPr>
        <p:spPr bwMode="auto">
          <a:xfrm>
            <a:off x="6469063" y="3276600"/>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63" name="Rectangle 64"/>
          <p:cNvSpPr>
            <a:spLocks noChangeArrowheads="1"/>
          </p:cNvSpPr>
          <p:nvPr/>
        </p:nvSpPr>
        <p:spPr bwMode="auto">
          <a:xfrm>
            <a:off x="6856413" y="3616325"/>
            <a:ext cx="614362"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64" name="Rectangle 65"/>
          <p:cNvSpPr>
            <a:spLocks noChangeArrowheads="1"/>
          </p:cNvSpPr>
          <p:nvPr/>
        </p:nvSpPr>
        <p:spPr bwMode="auto">
          <a:xfrm>
            <a:off x="7478713" y="3616325"/>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84" name="Rectangle 35"/>
          <p:cNvSpPr>
            <a:spLocks noChangeArrowheads="1"/>
          </p:cNvSpPr>
          <p:nvPr/>
        </p:nvSpPr>
        <p:spPr bwMode="auto">
          <a:xfrm>
            <a:off x="8002588" y="3276600"/>
            <a:ext cx="379412"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85" name="Rectangle 62"/>
          <p:cNvSpPr>
            <a:spLocks noChangeArrowheads="1"/>
          </p:cNvSpPr>
          <p:nvPr/>
        </p:nvSpPr>
        <p:spPr bwMode="auto">
          <a:xfrm>
            <a:off x="8878888" y="3276600"/>
            <a:ext cx="112712"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86" name="Rectangle 63"/>
          <p:cNvSpPr>
            <a:spLocks noChangeArrowheads="1"/>
          </p:cNvSpPr>
          <p:nvPr/>
        </p:nvSpPr>
        <p:spPr bwMode="auto">
          <a:xfrm>
            <a:off x="8375650" y="3276600"/>
            <a:ext cx="503238"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87" name="Rectangle 64"/>
          <p:cNvSpPr>
            <a:spLocks noChangeArrowheads="1"/>
          </p:cNvSpPr>
          <p:nvPr/>
        </p:nvSpPr>
        <p:spPr bwMode="auto">
          <a:xfrm>
            <a:off x="8991600" y="3616325"/>
            <a:ext cx="614363"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88" name="Rectangle 65"/>
          <p:cNvSpPr>
            <a:spLocks noChangeArrowheads="1"/>
          </p:cNvSpPr>
          <p:nvPr/>
        </p:nvSpPr>
        <p:spPr bwMode="auto">
          <a:xfrm>
            <a:off x="9613900" y="3616325"/>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14" name="Rectangle 24"/>
          <p:cNvSpPr>
            <a:spLocks noChangeArrowheads="1"/>
          </p:cNvSpPr>
          <p:nvPr/>
        </p:nvSpPr>
        <p:spPr bwMode="auto">
          <a:xfrm>
            <a:off x="790575" y="5883275"/>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15" name="Rectangle 27"/>
          <p:cNvSpPr>
            <a:spLocks noChangeArrowheads="1"/>
          </p:cNvSpPr>
          <p:nvPr/>
        </p:nvSpPr>
        <p:spPr bwMode="auto">
          <a:xfrm>
            <a:off x="304800" y="5883275"/>
            <a:ext cx="503238"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16" name="Rectangle 31"/>
          <p:cNvSpPr>
            <a:spLocks noChangeArrowheads="1"/>
          </p:cNvSpPr>
          <p:nvPr/>
        </p:nvSpPr>
        <p:spPr bwMode="auto">
          <a:xfrm>
            <a:off x="749300" y="6235700"/>
            <a:ext cx="614363"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17" name="Rectangle 34"/>
          <p:cNvSpPr>
            <a:spLocks noChangeArrowheads="1"/>
          </p:cNvSpPr>
          <p:nvPr/>
        </p:nvSpPr>
        <p:spPr bwMode="auto">
          <a:xfrm>
            <a:off x="1371600" y="6235700"/>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18" name="Rectangle 35"/>
          <p:cNvSpPr>
            <a:spLocks noChangeArrowheads="1"/>
          </p:cNvSpPr>
          <p:nvPr/>
        </p:nvSpPr>
        <p:spPr bwMode="auto">
          <a:xfrm>
            <a:off x="1828800" y="5883275"/>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19" name="Rectangle 62"/>
          <p:cNvSpPr>
            <a:spLocks noChangeArrowheads="1"/>
          </p:cNvSpPr>
          <p:nvPr/>
        </p:nvSpPr>
        <p:spPr bwMode="auto">
          <a:xfrm>
            <a:off x="2705100" y="5883275"/>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20" name="Rectangle 63"/>
          <p:cNvSpPr>
            <a:spLocks noChangeArrowheads="1"/>
          </p:cNvSpPr>
          <p:nvPr/>
        </p:nvSpPr>
        <p:spPr bwMode="auto">
          <a:xfrm>
            <a:off x="2201863" y="5883275"/>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21" name="Rectangle 64"/>
          <p:cNvSpPr>
            <a:spLocks noChangeArrowheads="1"/>
          </p:cNvSpPr>
          <p:nvPr/>
        </p:nvSpPr>
        <p:spPr bwMode="auto">
          <a:xfrm>
            <a:off x="2817813" y="6223000"/>
            <a:ext cx="614362"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22" name="Rectangle 65"/>
          <p:cNvSpPr>
            <a:spLocks noChangeArrowheads="1"/>
          </p:cNvSpPr>
          <p:nvPr/>
        </p:nvSpPr>
        <p:spPr bwMode="auto">
          <a:xfrm>
            <a:off x="3440113" y="6223000"/>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23" name="Rectangle 35"/>
          <p:cNvSpPr>
            <a:spLocks noChangeArrowheads="1"/>
          </p:cNvSpPr>
          <p:nvPr/>
        </p:nvSpPr>
        <p:spPr bwMode="auto">
          <a:xfrm>
            <a:off x="3962400" y="5883275"/>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24" name="Rectangle 62"/>
          <p:cNvSpPr>
            <a:spLocks noChangeArrowheads="1"/>
          </p:cNvSpPr>
          <p:nvPr/>
        </p:nvSpPr>
        <p:spPr bwMode="auto">
          <a:xfrm>
            <a:off x="4838700" y="5883275"/>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25" name="Rectangle 63"/>
          <p:cNvSpPr>
            <a:spLocks noChangeArrowheads="1"/>
          </p:cNvSpPr>
          <p:nvPr/>
        </p:nvSpPr>
        <p:spPr bwMode="auto">
          <a:xfrm>
            <a:off x="4335463" y="5883275"/>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26" name="Rectangle 64"/>
          <p:cNvSpPr>
            <a:spLocks noChangeArrowheads="1"/>
          </p:cNvSpPr>
          <p:nvPr/>
        </p:nvSpPr>
        <p:spPr bwMode="auto">
          <a:xfrm>
            <a:off x="4037013" y="6223000"/>
            <a:ext cx="614362"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27" name="Rectangle 65"/>
          <p:cNvSpPr>
            <a:spLocks noChangeArrowheads="1"/>
          </p:cNvSpPr>
          <p:nvPr/>
        </p:nvSpPr>
        <p:spPr bwMode="auto">
          <a:xfrm>
            <a:off x="4659313" y="6223000"/>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28" name="Rectangle 35"/>
          <p:cNvSpPr>
            <a:spLocks noChangeArrowheads="1"/>
          </p:cNvSpPr>
          <p:nvPr/>
        </p:nvSpPr>
        <p:spPr bwMode="auto">
          <a:xfrm>
            <a:off x="5181600" y="5883275"/>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29" name="Rectangle 62"/>
          <p:cNvSpPr>
            <a:spLocks noChangeArrowheads="1"/>
          </p:cNvSpPr>
          <p:nvPr/>
        </p:nvSpPr>
        <p:spPr bwMode="auto">
          <a:xfrm>
            <a:off x="6057900" y="5883275"/>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30" name="Rectangle 63"/>
          <p:cNvSpPr>
            <a:spLocks noChangeArrowheads="1"/>
          </p:cNvSpPr>
          <p:nvPr/>
        </p:nvSpPr>
        <p:spPr bwMode="auto">
          <a:xfrm>
            <a:off x="5554663" y="5883275"/>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31" name="Rectangle 64"/>
          <p:cNvSpPr>
            <a:spLocks noChangeArrowheads="1"/>
          </p:cNvSpPr>
          <p:nvPr/>
        </p:nvSpPr>
        <p:spPr bwMode="auto">
          <a:xfrm>
            <a:off x="5257800" y="6223000"/>
            <a:ext cx="614363"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32" name="Rectangle 65"/>
          <p:cNvSpPr>
            <a:spLocks noChangeArrowheads="1"/>
          </p:cNvSpPr>
          <p:nvPr/>
        </p:nvSpPr>
        <p:spPr bwMode="auto">
          <a:xfrm>
            <a:off x="5880100" y="6223000"/>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33" name="Rectangle 35"/>
          <p:cNvSpPr>
            <a:spLocks noChangeArrowheads="1"/>
          </p:cNvSpPr>
          <p:nvPr/>
        </p:nvSpPr>
        <p:spPr bwMode="auto">
          <a:xfrm>
            <a:off x="6400800" y="5883275"/>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34" name="Rectangle 62"/>
          <p:cNvSpPr>
            <a:spLocks noChangeArrowheads="1"/>
          </p:cNvSpPr>
          <p:nvPr/>
        </p:nvSpPr>
        <p:spPr bwMode="auto">
          <a:xfrm>
            <a:off x="7277100" y="5883275"/>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35" name="Rectangle 63"/>
          <p:cNvSpPr>
            <a:spLocks noChangeArrowheads="1"/>
          </p:cNvSpPr>
          <p:nvPr/>
        </p:nvSpPr>
        <p:spPr bwMode="auto">
          <a:xfrm>
            <a:off x="6773863" y="5883275"/>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36" name="Rectangle 64"/>
          <p:cNvSpPr>
            <a:spLocks noChangeArrowheads="1"/>
          </p:cNvSpPr>
          <p:nvPr/>
        </p:nvSpPr>
        <p:spPr bwMode="auto">
          <a:xfrm>
            <a:off x="6477000" y="6223000"/>
            <a:ext cx="614363"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37" name="Rectangle 65"/>
          <p:cNvSpPr>
            <a:spLocks noChangeArrowheads="1"/>
          </p:cNvSpPr>
          <p:nvPr/>
        </p:nvSpPr>
        <p:spPr bwMode="auto">
          <a:xfrm>
            <a:off x="7099300" y="6223000"/>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22579" name="Text Box 57"/>
          <p:cNvSpPr txBox="1">
            <a:spLocks noChangeArrowheads="1"/>
          </p:cNvSpPr>
          <p:nvPr/>
        </p:nvSpPr>
        <p:spPr bwMode="auto">
          <a:xfrm>
            <a:off x="152400" y="44196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1. Detect access pattern.</a:t>
            </a:r>
            <a:endParaRPr lang="en-US" sz="1800">
              <a:solidFill>
                <a:srgbClr val="003367"/>
              </a:solidFill>
              <a:cs typeface="Arial" charset="0"/>
            </a:endParaRPr>
          </a:p>
        </p:txBody>
      </p:sp>
      <p:cxnSp>
        <p:nvCxnSpPr>
          <p:cNvPr id="22580" name="AutoShape 51"/>
          <p:cNvCxnSpPr>
            <a:cxnSpLocks noChangeShapeType="1"/>
            <a:stCxn id="22579" idx="2"/>
            <a:endCxn id="119" idx="0"/>
          </p:cNvCxnSpPr>
          <p:nvPr/>
        </p:nvCxnSpPr>
        <p:spPr bwMode="auto">
          <a:xfrm>
            <a:off x="1866900" y="4819650"/>
            <a:ext cx="895350" cy="106362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2581" name="Text Box 57"/>
          <p:cNvSpPr txBox="1">
            <a:spLocks noChangeArrowheads="1"/>
          </p:cNvSpPr>
          <p:nvPr/>
        </p:nvSpPr>
        <p:spPr bwMode="auto">
          <a:xfrm>
            <a:off x="1981200" y="48768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2. Start prefetching</a:t>
            </a:r>
            <a:endParaRPr lang="en-US" sz="1800">
              <a:solidFill>
                <a:srgbClr val="003367"/>
              </a:solidFill>
              <a:cs typeface="Arial" charset="0"/>
            </a:endParaRPr>
          </a:p>
        </p:txBody>
      </p:sp>
      <p:cxnSp>
        <p:nvCxnSpPr>
          <p:cNvPr id="22582" name="AutoShape 51"/>
          <p:cNvCxnSpPr>
            <a:cxnSpLocks noChangeShapeType="1"/>
          </p:cNvCxnSpPr>
          <p:nvPr/>
        </p:nvCxnSpPr>
        <p:spPr bwMode="auto">
          <a:xfrm>
            <a:off x="3200400" y="5257800"/>
            <a:ext cx="685800" cy="83820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2583" name="Text Box 57"/>
          <p:cNvSpPr txBox="1">
            <a:spLocks noChangeArrowheads="1"/>
          </p:cNvSpPr>
          <p:nvPr/>
        </p:nvSpPr>
        <p:spPr bwMode="auto">
          <a:xfrm>
            <a:off x="5181600" y="45720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Reduce I/O stalls</a:t>
            </a:r>
            <a:endParaRPr lang="en-US" sz="1800">
              <a:solidFill>
                <a:srgbClr val="003367"/>
              </a:solidFill>
              <a:cs typeface="Arial" charset="0"/>
            </a:endParaRPr>
          </a:p>
        </p:txBody>
      </p:sp>
      <p:cxnSp>
        <p:nvCxnSpPr>
          <p:cNvPr id="22584" name="AutoShape 51"/>
          <p:cNvCxnSpPr>
            <a:cxnSpLocks noChangeShapeType="1"/>
            <a:stCxn id="22583" idx="2"/>
          </p:cNvCxnSpPr>
          <p:nvPr/>
        </p:nvCxnSpPr>
        <p:spPr bwMode="auto">
          <a:xfrm flipH="1">
            <a:off x="5105400" y="4972050"/>
            <a:ext cx="1790700" cy="89535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2585" name="AutoShape 51"/>
          <p:cNvCxnSpPr>
            <a:cxnSpLocks noChangeShapeType="1"/>
            <a:stCxn id="22583" idx="2"/>
          </p:cNvCxnSpPr>
          <p:nvPr/>
        </p:nvCxnSpPr>
        <p:spPr bwMode="auto">
          <a:xfrm flipH="1">
            <a:off x="6324600" y="4972050"/>
            <a:ext cx="571500" cy="89535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2586" name="AutoShape 51"/>
          <p:cNvCxnSpPr>
            <a:cxnSpLocks noChangeShapeType="1"/>
            <a:stCxn id="22583" idx="2"/>
          </p:cNvCxnSpPr>
          <p:nvPr/>
        </p:nvCxnSpPr>
        <p:spPr bwMode="auto">
          <a:xfrm>
            <a:off x="6896100" y="4972050"/>
            <a:ext cx="571500" cy="89535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9088018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Arial" charset="0"/>
                <a:ea typeface="ＭＳ Ｐゴシック" charset="0"/>
              </a:rPr>
              <a:t>Sequential read-ahead</a:t>
            </a:r>
          </a:p>
        </p:txBody>
      </p:sp>
      <p:sp>
        <p:nvSpPr>
          <p:cNvPr id="3" name="Rectangle 5"/>
          <p:cNvSpPr>
            <a:spLocks noChangeArrowheads="1"/>
          </p:cNvSpPr>
          <p:nvPr/>
        </p:nvSpPr>
        <p:spPr bwMode="auto">
          <a:xfrm>
            <a:off x="1222375" y="4262438"/>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4" name="Rectangle 6"/>
          <p:cNvSpPr>
            <a:spLocks noChangeArrowheads="1"/>
          </p:cNvSpPr>
          <p:nvPr/>
        </p:nvSpPr>
        <p:spPr bwMode="auto">
          <a:xfrm>
            <a:off x="935038" y="4262438"/>
            <a:ext cx="284162"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5" name="Rectangle 7"/>
          <p:cNvSpPr>
            <a:spLocks noChangeArrowheads="1"/>
          </p:cNvSpPr>
          <p:nvPr/>
        </p:nvSpPr>
        <p:spPr bwMode="auto">
          <a:xfrm>
            <a:off x="1343025" y="4583113"/>
            <a:ext cx="388938"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6" name="Rectangle 8"/>
          <p:cNvSpPr>
            <a:spLocks noChangeArrowheads="1"/>
          </p:cNvSpPr>
          <p:nvPr/>
        </p:nvSpPr>
        <p:spPr bwMode="auto">
          <a:xfrm>
            <a:off x="1731963" y="4583113"/>
            <a:ext cx="10541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7" name="Rectangle 9"/>
          <p:cNvSpPr>
            <a:spLocks noChangeArrowheads="1"/>
          </p:cNvSpPr>
          <p:nvPr/>
        </p:nvSpPr>
        <p:spPr bwMode="auto">
          <a:xfrm>
            <a:off x="2795588" y="4256088"/>
            <a:ext cx="379412"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8" name="Rectangle 10"/>
          <p:cNvSpPr>
            <a:spLocks noChangeArrowheads="1"/>
          </p:cNvSpPr>
          <p:nvPr/>
        </p:nvSpPr>
        <p:spPr bwMode="auto">
          <a:xfrm>
            <a:off x="3470275" y="4249738"/>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9" name="Rectangle 11"/>
          <p:cNvSpPr>
            <a:spLocks noChangeArrowheads="1"/>
          </p:cNvSpPr>
          <p:nvPr/>
        </p:nvSpPr>
        <p:spPr bwMode="auto">
          <a:xfrm>
            <a:off x="3182938" y="4249738"/>
            <a:ext cx="284162"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0" name="Rectangle 12"/>
          <p:cNvSpPr>
            <a:spLocks noChangeArrowheads="1"/>
          </p:cNvSpPr>
          <p:nvPr/>
        </p:nvSpPr>
        <p:spPr bwMode="auto">
          <a:xfrm>
            <a:off x="3590925" y="4570413"/>
            <a:ext cx="388938"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1" name="Rectangle 13"/>
          <p:cNvSpPr>
            <a:spLocks noChangeArrowheads="1"/>
          </p:cNvSpPr>
          <p:nvPr/>
        </p:nvSpPr>
        <p:spPr bwMode="auto">
          <a:xfrm>
            <a:off x="3979863" y="4570413"/>
            <a:ext cx="10541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2" name="Rectangle 14"/>
          <p:cNvSpPr>
            <a:spLocks noChangeArrowheads="1"/>
          </p:cNvSpPr>
          <p:nvPr/>
        </p:nvSpPr>
        <p:spPr bwMode="auto">
          <a:xfrm>
            <a:off x="5170488" y="4243388"/>
            <a:ext cx="379412"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3" name="Rectangle 15"/>
          <p:cNvSpPr>
            <a:spLocks noChangeArrowheads="1"/>
          </p:cNvSpPr>
          <p:nvPr/>
        </p:nvSpPr>
        <p:spPr bwMode="auto">
          <a:xfrm>
            <a:off x="3584575" y="4249738"/>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4" name="Rectangle 16"/>
          <p:cNvSpPr>
            <a:spLocks noChangeArrowheads="1"/>
          </p:cNvSpPr>
          <p:nvPr/>
        </p:nvSpPr>
        <p:spPr bwMode="auto">
          <a:xfrm>
            <a:off x="5557838" y="4237038"/>
            <a:ext cx="284162"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5" name="Rectangle 17"/>
          <p:cNvSpPr>
            <a:spLocks noChangeArrowheads="1"/>
          </p:cNvSpPr>
          <p:nvPr/>
        </p:nvSpPr>
        <p:spPr bwMode="auto">
          <a:xfrm>
            <a:off x="5026025" y="4570413"/>
            <a:ext cx="388938"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6" name="Rectangle 18"/>
          <p:cNvSpPr>
            <a:spLocks noChangeArrowheads="1"/>
          </p:cNvSpPr>
          <p:nvPr/>
        </p:nvSpPr>
        <p:spPr bwMode="auto">
          <a:xfrm>
            <a:off x="5414963" y="4570413"/>
            <a:ext cx="10541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7" name="Rectangle 19"/>
          <p:cNvSpPr>
            <a:spLocks noChangeArrowheads="1"/>
          </p:cNvSpPr>
          <p:nvPr/>
        </p:nvSpPr>
        <p:spPr bwMode="auto">
          <a:xfrm>
            <a:off x="6605588" y="4243388"/>
            <a:ext cx="379412"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8" name="Rectangle 35"/>
          <p:cNvSpPr>
            <a:spLocks noChangeArrowheads="1"/>
          </p:cNvSpPr>
          <p:nvPr/>
        </p:nvSpPr>
        <p:spPr bwMode="auto">
          <a:xfrm>
            <a:off x="6985000" y="4243388"/>
            <a:ext cx="284163"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19" name="Rectangle 39"/>
          <p:cNvSpPr>
            <a:spLocks noChangeArrowheads="1"/>
          </p:cNvSpPr>
          <p:nvPr/>
        </p:nvSpPr>
        <p:spPr bwMode="auto">
          <a:xfrm>
            <a:off x="2012950" y="4900613"/>
            <a:ext cx="336550" cy="45720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n</a:t>
            </a:r>
          </a:p>
        </p:txBody>
      </p:sp>
      <p:sp>
        <p:nvSpPr>
          <p:cNvPr id="20" name="Rectangle 40"/>
          <p:cNvSpPr>
            <a:spLocks noChangeArrowheads="1"/>
          </p:cNvSpPr>
          <p:nvPr/>
        </p:nvSpPr>
        <p:spPr bwMode="auto">
          <a:xfrm>
            <a:off x="4133850" y="4887913"/>
            <a:ext cx="695325" cy="45720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n+1</a:t>
            </a:r>
          </a:p>
        </p:txBody>
      </p:sp>
      <p:sp>
        <p:nvSpPr>
          <p:cNvPr id="21" name="Rectangle 48"/>
          <p:cNvSpPr>
            <a:spLocks noChangeArrowheads="1"/>
          </p:cNvSpPr>
          <p:nvPr/>
        </p:nvSpPr>
        <p:spPr bwMode="auto">
          <a:xfrm>
            <a:off x="1225550" y="3336925"/>
            <a:ext cx="2305050" cy="39687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t>App requests block n</a:t>
            </a:r>
          </a:p>
        </p:txBody>
      </p:sp>
      <p:cxnSp>
        <p:nvCxnSpPr>
          <p:cNvPr id="22" name="AutoShape 49"/>
          <p:cNvCxnSpPr>
            <a:cxnSpLocks noChangeShapeType="1"/>
            <a:stCxn id="21" idx="2"/>
            <a:endCxn id="3" idx="0"/>
          </p:cNvCxnSpPr>
          <p:nvPr/>
        </p:nvCxnSpPr>
        <p:spPr bwMode="auto">
          <a:xfrm rot="5400000">
            <a:off x="1564481" y="3448844"/>
            <a:ext cx="528638" cy="1098550"/>
          </a:xfrm>
          <a:prstGeom prst="curvedConnector3">
            <a:avLst>
              <a:gd name="adj1" fmla="val 49852"/>
            </a:avLst>
          </a:prstGeom>
          <a:noFill/>
          <a:ln w="25400">
            <a:solidFill>
              <a:schemeClr val="tx1"/>
            </a:solidFill>
            <a:round/>
            <a:headEnd type="none" w="sm" len="sm"/>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Rectangle 50"/>
          <p:cNvSpPr>
            <a:spLocks noChangeArrowheads="1"/>
          </p:cNvSpPr>
          <p:nvPr/>
        </p:nvSpPr>
        <p:spPr bwMode="auto">
          <a:xfrm>
            <a:off x="3321050" y="3616325"/>
            <a:ext cx="2603500" cy="39687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t>App requests block n+1</a:t>
            </a:r>
          </a:p>
        </p:txBody>
      </p:sp>
      <p:cxnSp>
        <p:nvCxnSpPr>
          <p:cNvPr id="24" name="AutoShape 51"/>
          <p:cNvCxnSpPr>
            <a:cxnSpLocks noChangeShapeType="1"/>
            <a:stCxn id="23" idx="2"/>
            <a:endCxn id="8" idx="0"/>
          </p:cNvCxnSpPr>
          <p:nvPr/>
        </p:nvCxnSpPr>
        <p:spPr bwMode="auto">
          <a:xfrm rot="5400000">
            <a:off x="3956844" y="3583781"/>
            <a:ext cx="236538" cy="1095375"/>
          </a:xfrm>
          <a:prstGeom prst="curvedConnector3">
            <a:avLst>
              <a:gd name="adj1" fmla="val 49667"/>
            </a:avLst>
          </a:prstGeom>
          <a:noFill/>
          <a:ln w="25400">
            <a:solidFill>
              <a:schemeClr val="tx1"/>
            </a:solidFill>
            <a:round/>
            <a:headEnd type="none" w="sm" len="sm"/>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Rectangle 52"/>
          <p:cNvSpPr>
            <a:spLocks noChangeArrowheads="1"/>
          </p:cNvSpPr>
          <p:nvPr/>
        </p:nvSpPr>
        <p:spPr bwMode="auto">
          <a:xfrm>
            <a:off x="5045075" y="4237038"/>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26" name="Rectangle 53"/>
          <p:cNvSpPr>
            <a:spLocks noChangeArrowheads="1"/>
          </p:cNvSpPr>
          <p:nvPr/>
        </p:nvSpPr>
        <p:spPr bwMode="auto">
          <a:xfrm>
            <a:off x="6473825" y="4557713"/>
            <a:ext cx="388938"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27" name="Rectangle 54"/>
          <p:cNvSpPr>
            <a:spLocks noChangeArrowheads="1"/>
          </p:cNvSpPr>
          <p:nvPr/>
        </p:nvSpPr>
        <p:spPr bwMode="auto">
          <a:xfrm>
            <a:off x="6862763" y="4557713"/>
            <a:ext cx="10541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28" name="Rectangle 55"/>
          <p:cNvSpPr>
            <a:spLocks noChangeArrowheads="1"/>
          </p:cNvSpPr>
          <p:nvPr/>
        </p:nvSpPr>
        <p:spPr bwMode="auto">
          <a:xfrm>
            <a:off x="6480175" y="4237038"/>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p>
        </p:txBody>
      </p:sp>
      <p:sp>
        <p:nvSpPr>
          <p:cNvPr id="29" name="Rectangle 56"/>
          <p:cNvSpPr>
            <a:spLocks noChangeArrowheads="1"/>
          </p:cNvSpPr>
          <p:nvPr/>
        </p:nvSpPr>
        <p:spPr bwMode="auto">
          <a:xfrm>
            <a:off x="5594350" y="4875213"/>
            <a:ext cx="695325" cy="45720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t>n+2</a:t>
            </a:r>
          </a:p>
        </p:txBody>
      </p:sp>
      <p:sp>
        <p:nvSpPr>
          <p:cNvPr id="30" name="Rectangle 57"/>
          <p:cNvSpPr>
            <a:spLocks noChangeArrowheads="1"/>
          </p:cNvSpPr>
          <p:nvPr/>
        </p:nvSpPr>
        <p:spPr bwMode="auto">
          <a:xfrm>
            <a:off x="641350" y="5711825"/>
            <a:ext cx="3095625" cy="39687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t>System prefetches block n+2</a:t>
            </a:r>
          </a:p>
        </p:txBody>
      </p:sp>
      <p:cxnSp>
        <p:nvCxnSpPr>
          <p:cNvPr id="31" name="AutoShape 58"/>
          <p:cNvCxnSpPr>
            <a:cxnSpLocks noChangeShapeType="1"/>
            <a:stCxn id="30" idx="0"/>
            <a:endCxn id="13" idx="2"/>
          </p:cNvCxnSpPr>
          <p:nvPr/>
        </p:nvCxnSpPr>
        <p:spPr bwMode="auto">
          <a:xfrm rot="16200000">
            <a:off x="2343150" y="4413251"/>
            <a:ext cx="1144587" cy="1452562"/>
          </a:xfrm>
          <a:prstGeom prst="curvedConnector3">
            <a:avLst>
              <a:gd name="adj1" fmla="val 49931"/>
            </a:avLst>
          </a:prstGeom>
          <a:noFill/>
          <a:ln w="25400">
            <a:solidFill>
              <a:schemeClr val="tx1"/>
            </a:solidFill>
            <a:round/>
            <a:headEnd type="none" w="sm" len="sm"/>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 name="Rectangle 59"/>
          <p:cNvSpPr>
            <a:spLocks noChangeArrowheads="1"/>
          </p:cNvSpPr>
          <p:nvPr/>
        </p:nvSpPr>
        <p:spPr bwMode="auto">
          <a:xfrm>
            <a:off x="2924175" y="6156325"/>
            <a:ext cx="3095625" cy="39687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t>System </a:t>
            </a:r>
            <a:r>
              <a:rPr lang="en-US" sz="2000" dirty="0" err="1"/>
              <a:t>prefetches</a:t>
            </a:r>
            <a:r>
              <a:rPr lang="en-US" sz="2000" dirty="0"/>
              <a:t> block n+3</a:t>
            </a:r>
          </a:p>
        </p:txBody>
      </p:sp>
      <p:cxnSp>
        <p:nvCxnSpPr>
          <p:cNvPr id="33" name="AutoShape 60"/>
          <p:cNvCxnSpPr>
            <a:cxnSpLocks noChangeShapeType="1"/>
            <a:stCxn id="32" idx="0"/>
            <a:endCxn id="25" idx="2"/>
          </p:cNvCxnSpPr>
          <p:nvPr/>
        </p:nvCxnSpPr>
        <p:spPr bwMode="auto">
          <a:xfrm rot="5400000" flipH="1" flipV="1">
            <a:off x="3986213" y="5040313"/>
            <a:ext cx="1601787" cy="630237"/>
          </a:xfrm>
          <a:prstGeom prst="curvedConnector3">
            <a:avLst>
              <a:gd name="adj1" fmla="val 50000"/>
            </a:avLst>
          </a:prstGeom>
          <a:noFill/>
          <a:ln w="25400">
            <a:solidFill>
              <a:schemeClr val="tx1"/>
            </a:solidFill>
            <a:round/>
            <a:headEnd type="none" w="sm" len="sm"/>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585" name="Content Placeholder 2"/>
          <p:cNvSpPr txBox="1">
            <a:spLocks/>
          </p:cNvSpPr>
          <p:nvPr/>
        </p:nvSpPr>
        <p:spPr bwMode="auto">
          <a:xfrm>
            <a:off x="457200" y="1600200"/>
            <a:ext cx="8226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spcBef>
                <a:spcPts val="900"/>
              </a:spcBef>
              <a:buClr>
                <a:srgbClr val="000000"/>
              </a:buClr>
              <a:buSzPct val="100000"/>
              <a:buFont typeface="Times New Roman" charset="0"/>
              <a:buChar char="•"/>
            </a:pPr>
            <a:r>
              <a:rPr lang="en-US" b="1">
                <a:solidFill>
                  <a:srgbClr val="00264D"/>
                </a:solidFill>
                <a:cs typeface="Arial" charset="0"/>
              </a:rPr>
              <a:t>Prediction is easy for sequential access.</a:t>
            </a:r>
          </a:p>
          <a:p>
            <a:pPr>
              <a:spcBef>
                <a:spcPts val="900"/>
              </a:spcBef>
              <a:buClr>
                <a:srgbClr val="000000"/>
              </a:buClr>
              <a:buSzPct val="100000"/>
              <a:buFont typeface="Times New Roman" charset="0"/>
              <a:buChar char="•"/>
            </a:pPr>
            <a:r>
              <a:rPr lang="en-US" b="1">
                <a:solidFill>
                  <a:srgbClr val="00264D"/>
                </a:solidFill>
                <a:cs typeface="Arial" charset="0"/>
              </a:rPr>
              <a:t>Read-ahead also helps reduce seeks by reading larger chunks if data is laid out sequentially on disk.</a:t>
            </a:r>
            <a:endParaRPr lang="en-US">
              <a:solidFill>
                <a:srgbClr val="00264D"/>
              </a:solidFill>
              <a:cs typeface="Arial" charset="0"/>
            </a:endParaRPr>
          </a:p>
        </p:txBody>
      </p:sp>
    </p:spTree>
    <p:extLst>
      <p:ext uri="{BB962C8B-B14F-4D97-AF65-F5344CB8AC3E}">
        <p14:creationId xmlns:p14="http://schemas.microsoft.com/office/powerpoint/2010/main" val="287018888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91000" y="2477853"/>
            <a:ext cx="5105400" cy="4380147"/>
          </a:xfrm>
          <a:prstGeom prst="rect">
            <a:avLst/>
          </a:prstGeom>
        </p:spPr>
      </p:pic>
      <p:sp>
        <p:nvSpPr>
          <p:cNvPr id="2" name="Title 1"/>
          <p:cNvSpPr>
            <a:spLocks noGrp="1"/>
          </p:cNvSpPr>
          <p:nvPr>
            <p:ph type="title"/>
          </p:nvPr>
        </p:nvSpPr>
        <p:spPr/>
        <p:txBody>
          <a:bodyPr/>
          <a:lstStyle/>
          <a:p>
            <a:r>
              <a:rPr lang="en-US" dirty="0" smtClean="0"/>
              <a:t>Disk head scheduling</a:t>
            </a:r>
            <a:endParaRPr lang="en-US" dirty="0"/>
          </a:p>
        </p:txBody>
      </p:sp>
      <p:pic>
        <p:nvPicPr>
          <p:cNvPr id="5" name="Picture 4"/>
          <p:cNvPicPr>
            <a:picLocks noChangeAspect="1"/>
          </p:cNvPicPr>
          <p:nvPr/>
        </p:nvPicPr>
        <p:blipFill>
          <a:blip r:embed="rId3"/>
          <a:stretch>
            <a:fillRect/>
          </a:stretch>
        </p:blipFill>
        <p:spPr>
          <a:xfrm>
            <a:off x="0" y="1371600"/>
            <a:ext cx="4953000" cy="3429000"/>
          </a:xfrm>
          <a:prstGeom prst="rect">
            <a:avLst/>
          </a:prstGeom>
        </p:spPr>
      </p:pic>
      <p:sp>
        <p:nvSpPr>
          <p:cNvPr id="6" name="Rectangle 5"/>
          <p:cNvSpPr/>
          <p:nvPr/>
        </p:nvSpPr>
        <p:spPr>
          <a:xfrm>
            <a:off x="5638800" y="1371600"/>
            <a:ext cx="3276600" cy="361637"/>
          </a:xfrm>
          <a:prstGeom prst="rect">
            <a:avLst/>
          </a:prstGeom>
        </p:spPr>
        <p:txBody>
          <a:bodyPr wrap="square">
            <a:spAutoFit/>
          </a:bodyPr>
          <a:lstStyle/>
          <a:p>
            <a:pPr algn="ctr" defTabSz="914400" fontAlgn="auto">
              <a:lnSpc>
                <a:spcPct val="85000"/>
              </a:lnSpc>
              <a:spcBef>
                <a:spcPts val="0"/>
              </a:spcBef>
              <a:spcAft>
                <a:spcPts val="0"/>
              </a:spcAft>
              <a:defRPr/>
            </a:pPr>
            <a:r>
              <a:rPr lang="en-US" sz="2000" b="1" kern="0" dirty="0" smtClean="0">
                <a:solidFill>
                  <a:schemeClr val="accent3"/>
                </a:solidFill>
              </a:rPr>
              <a:t>FCFS: too much seeking.</a:t>
            </a:r>
            <a:endParaRPr lang="en-US" sz="3600" kern="0" dirty="0">
              <a:solidFill>
                <a:schemeClr val="accent3"/>
              </a:solidFill>
            </a:endParaRPr>
          </a:p>
        </p:txBody>
      </p:sp>
      <p:cxnSp>
        <p:nvCxnSpPr>
          <p:cNvPr id="7" name="Straight Connector 292"/>
          <p:cNvCxnSpPr>
            <a:cxnSpLocks noChangeShapeType="1"/>
          </p:cNvCxnSpPr>
          <p:nvPr/>
        </p:nvCxnSpPr>
        <p:spPr bwMode="auto">
          <a:xfrm flipV="1">
            <a:off x="4495800" y="1752600"/>
            <a:ext cx="1447800" cy="7620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9" name="Rectangle 8"/>
          <p:cNvSpPr/>
          <p:nvPr/>
        </p:nvSpPr>
        <p:spPr>
          <a:xfrm>
            <a:off x="152400" y="5221322"/>
            <a:ext cx="4267200" cy="1408078"/>
          </a:xfrm>
          <a:prstGeom prst="rect">
            <a:avLst/>
          </a:prstGeom>
        </p:spPr>
        <p:txBody>
          <a:bodyPr wrap="square">
            <a:spAutoFit/>
          </a:bodyPr>
          <a:lstStyle/>
          <a:p>
            <a:pPr algn="ctr" defTabSz="914400" fontAlgn="auto">
              <a:lnSpc>
                <a:spcPct val="85000"/>
              </a:lnSpc>
              <a:spcBef>
                <a:spcPts val="0"/>
              </a:spcBef>
              <a:spcAft>
                <a:spcPts val="0"/>
              </a:spcAft>
              <a:defRPr/>
            </a:pPr>
            <a:r>
              <a:rPr lang="en-US" sz="2000" b="1" kern="0" dirty="0" smtClean="0">
                <a:solidFill>
                  <a:schemeClr val="accent3"/>
                </a:solidFill>
              </a:rPr>
              <a:t>“Elevator algorithm”: </a:t>
            </a:r>
            <a:r>
              <a:rPr lang="en-US" sz="2000" kern="0" dirty="0" smtClean="0">
                <a:solidFill>
                  <a:schemeClr val="accent3"/>
                </a:solidFill>
              </a:rPr>
              <a:t>sweep back and forth, serving all requests in one direction, then reverse.</a:t>
            </a:r>
          </a:p>
          <a:p>
            <a:pPr algn="ctr" defTabSz="914400" fontAlgn="auto">
              <a:lnSpc>
                <a:spcPct val="85000"/>
              </a:lnSpc>
              <a:spcBef>
                <a:spcPts val="0"/>
              </a:spcBef>
              <a:spcAft>
                <a:spcPts val="0"/>
              </a:spcAft>
              <a:defRPr/>
            </a:pPr>
            <a:r>
              <a:rPr lang="en-US" sz="2000" kern="0" dirty="0" smtClean="0">
                <a:solidFill>
                  <a:schemeClr val="accent3"/>
                </a:solidFill>
              </a:rPr>
              <a:t>Most of today’s drives have smart head scheduling built in.</a:t>
            </a:r>
            <a:endParaRPr lang="en-US" sz="3600" kern="0" dirty="0">
              <a:solidFill>
                <a:schemeClr val="accent3"/>
              </a:solidFill>
            </a:endParaRPr>
          </a:p>
        </p:txBody>
      </p:sp>
      <p:cxnSp>
        <p:nvCxnSpPr>
          <p:cNvPr id="10" name="Straight Connector 292"/>
          <p:cNvCxnSpPr>
            <a:cxnSpLocks noChangeShapeType="1"/>
          </p:cNvCxnSpPr>
          <p:nvPr/>
        </p:nvCxnSpPr>
        <p:spPr bwMode="auto">
          <a:xfrm flipH="1">
            <a:off x="4343400" y="4876800"/>
            <a:ext cx="1066800" cy="457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4" name="Rectangle 13"/>
          <p:cNvSpPr/>
          <p:nvPr/>
        </p:nvSpPr>
        <p:spPr>
          <a:xfrm>
            <a:off x="5638800" y="1905000"/>
            <a:ext cx="3276600" cy="570156"/>
          </a:xfrm>
          <a:prstGeom prst="rect">
            <a:avLst/>
          </a:prstGeom>
        </p:spPr>
        <p:txBody>
          <a:bodyPr wrap="square">
            <a:spAutoFit/>
          </a:bodyPr>
          <a:lstStyle/>
          <a:p>
            <a:pPr algn="ctr" defTabSz="914400" fontAlgn="auto">
              <a:lnSpc>
                <a:spcPct val="85000"/>
              </a:lnSpc>
              <a:spcBef>
                <a:spcPts val="0"/>
              </a:spcBef>
              <a:spcAft>
                <a:spcPts val="0"/>
              </a:spcAft>
              <a:defRPr/>
            </a:pPr>
            <a:r>
              <a:rPr lang="en-US" sz="1800" b="1" kern="0" dirty="0" smtClean="0">
                <a:solidFill>
                  <a:schemeClr val="accent3"/>
                </a:solidFill>
              </a:rPr>
              <a:t>What about Shortest Seek Time First?  (SSTF)</a:t>
            </a:r>
            <a:endParaRPr lang="en-US" sz="3200" kern="0" dirty="0">
              <a:solidFill>
                <a:schemeClr val="accent3"/>
              </a:solidFill>
            </a:endParaRPr>
          </a:p>
        </p:txBody>
      </p:sp>
    </p:spTree>
    <p:extLst>
      <p:ext uri="{BB962C8B-B14F-4D97-AF65-F5344CB8AC3E}">
        <p14:creationId xmlns:p14="http://schemas.microsoft.com/office/powerpoint/2010/main" val="109181346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Fast File System (FFS)</a:t>
            </a:r>
            <a:endParaRPr lang="en-US" dirty="0"/>
          </a:p>
        </p:txBody>
      </p:sp>
      <p:sp>
        <p:nvSpPr>
          <p:cNvPr id="76803" name="Rectangle 3"/>
          <p:cNvSpPr>
            <a:spLocks noGrp="1" noChangeArrowheads="1"/>
          </p:cNvSpPr>
          <p:nvPr>
            <p:ph type="body" idx="1"/>
          </p:nvPr>
        </p:nvSpPr>
        <p:spPr>
          <a:xfrm>
            <a:off x="457200" y="1600200"/>
            <a:ext cx="8226425" cy="4648200"/>
          </a:xfrm>
        </p:spPr>
        <p:txBody>
          <a:bodyPr/>
          <a:lstStyle/>
          <a:p>
            <a:r>
              <a:rPr lang="en-US" sz="2000" dirty="0" smtClean="0"/>
              <a:t>Fast File System</a:t>
            </a:r>
            <a:r>
              <a:rPr lang="en-US" sz="2000" b="0" dirty="0" smtClean="0"/>
              <a:t> (FFS) [McKusick81] is the historical, canonical Unix file system that actually works.</a:t>
            </a:r>
          </a:p>
          <a:p>
            <a:r>
              <a:rPr lang="en-US" sz="2000" b="0" dirty="0" smtClean="0"/>
              <a:t>In the old days (1970s-1980s), file systems delivered only 10% of the available disk bandwidth, even on the old disks.</a:t>
            </a:r>
          </a:p>
          <a:p>
            <a:r>
              <a:rPr lang="en-US" sz="2000" b="0" dirty="0" smtClean="0"/>
              <a:t>FFS extended the classic 1970s Unix file system design with a new focus on performance in the Berkeley Unix release (BSD: 1982).</a:t>
            </a:r>
          </a:p>
          <a:p>
            <a:pPr lvl="1"/>
            <a:r>
              <a:rPr lang="en-US" sz="2000" b="0" dirty="0" smtClean="0"/>
              <a:t>Multiple block sizes: use small blocks called </a:t>
            </a:r>
            <a:r>
              <a:rPr lang="en-US" sz="2000" dirty="0" smtClean="0">
                <a:solidFill>
                  <a:srgbClr val="800000"/>
                </a:solidFill>
              </a:rPr>
              <a:t>frags</a:t>
            </a:r>
            <a:r>
              <a:rPr lang="en-US" sz="2000" b="0" dirty="0" smtClean="0">
                <a:solidFill>
                  <a:srgbClr val="800000"/>
                </a:solidFill>
              </a:rPr>
              <a:t> </a:t>
            </a:r>
            <a:r>
              <a:rPr lang="en-US" sz="2000" b="0" dirty="0" smtClean="0"/>
              <a:t>in small files, to reduce internal fragmentation.</a:t>
            </a:r>
          </a:p>
          <a:p>
            <a:pPr lvl="1"/>
            <a:r>
              <a:rPr lang="en-US" sz="2000" b="0" dirty="0" smtClean="0"/>
              <a:t>Smart block allocation that pays attention to disk locality via </a:t>
            </a:r>
            <a:r>
              <a:rPr lang="en-US" sz="2000" dirty="0" smtClean="0">
                <a:solidFill>
                  <a:srgbClr val="800000"/>
                </a:solidFill>
              </a:rPr>
              <a:t>cylinder groups</a:t>
            </a:r>
            <a:r>
              <a:rPr lang="en-US" sz="2000" b="0" dirty="0" smtClean="0"/>
              <a:t>.</a:t>
            </a:r>
            <a:endParaRPr lang="en-US" sz="2000" b="0" dirty="0"/>
          </a:p>
          <a:p>
            <a:r>
              <a:rPr lang="en-US" sz="2000" b="0" dirty="0" smtClean="0"/>
              <a:t>FFS was still lousy, but it laid the groundwork for development of high-performance file systems over the next 20 years.</a:t>
            </a:r>
          </a:p>
          <a:p>
            <a:endParaRPr lang="en-US" dirty="0"/>
          </a:p>
        </p:txBody>
      </p:sp>
    </p:spTree>
    <p:extLst>
      <p:ext uri="{BB962C8B-B14F-4D97-AF65-F5344CB8AC3E}">
        <p14:creationId xmlns:p14="http://schemas.microsoft.com/office/powerpoint/2010/main" val="387022757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smtClean="0"/>
              <a:t>Building better file systems</a:t>
            </a:r>
            <a:endParaRPr lang="en-US" dirty="0"/>
          </a:p>
        </p:txBody>
      </p:sp>
      <p:sp>
        <p:nvSpPr>
          <p:cNvPr id="76803" name="Rectangle 3"/>
          <p:cNvSpPr>
            <a:spLocks noGrp="1" noChangeArrowheads="1"/>
          </p:cNvSpPr>
          <p:nvPr>
            <p:ph type="body" idx="1"/>
          </p:nvPr>
        </p:nvSpPr>
        <p:spPr>
          <a:xfrm>
            <a:off x="457200" y="1600200"/>
            <a:ext cx="8226425" cy="5029200"/>
          </a:xfrm>
        </p:spPr>
        <p:txBody>
          <a:bodyPr/>
          <a:lstStyle/>
          <a:p>
            <a:r>
              <a:rPr lang="en-US" sz="2000" b="0" dirty="0" smtClean="0"/>
              <a:t>The 1990s was a period of experimentation with new strategies for high-performance file system design.</a:t>
            </a:r>
          </a:p>
          <a:p>
            <a:r>
              <a:rPr lang="en-US" sz="2000" b="0" dirty="0" smtClean="0"/>
              <a:t>The new file systems generally used the FFS </a:t>
            </a:r>
            <a:r>
              <a:rPr lang="en-US" sz="2000" dirty="0" smtClean="0"/>
              <a:t>mechanisms</a:t>
            </a:r>
            <a:r>
              <a:rPr lang="en-US" sz="2000" b="0" dirty="0" smtClean="0"/>
              <a:t> and data structures, but changed the </a:t>
            </a:r>
            <a:r>
              <a:rPr lang="en-US" sz="2000" dirty="0" smtClean="0"/>
              <a:t>policies</a:t>
            </a:r>
            <a:r>
              <a:rPr lang="en-US" sz="2000" b="0" dirty="0" smtClean="0"/>
              <a:t> for </a:t>
            </a:r>
            <a:r>
              <a:rPr lang="en-US" sz="2000" dirty="0" smtClean="0">
                <a:solidFill>
                  <a:srgbClr val="800000"/>
                </a:solidFill>
              </a:rPr>
              <a:t>block allocation</a:t>
            </a:r>
            <a:r>
              <a:rPr lang="en-US" sz="2000" b="0" dirty="0" smtClean="0"/>
              <a:t>.</a:t>
            </a:r>
          </a:p>
          <a:p>
            <a:pPr lvl="1"/>
            <a:r>
              <a:rPr lang="en-US" sz="1800" dirty="0" smtClean="0"/>
              <a:t>Block allocation policy</a:t>
            </a:r>
            <a:r>
              <a:rPr lang="en-US" sz="1800" b="0" dirty="0" smtClean="0"/>
              <a:t>: where to place new data (or modified old data) on the storage volume?   Which block number to choose?</a:t>
            </a:r>
          </a:p>
          <a:p>
            <a:pPr lvl="1"/>
            <a:r>
              <a:rPr lang="en-US" sz="2000" b="0" dirty="0" smtClean="0"/>
              <a:t>“File system design is 99% block allocation.”  </a:t>
            </a:r>
            <a:r>
              <a:rPr lang="en-US" sz="1800" b="0" dirty="0" smtClean="0"/>
              <a:t>- Larry </a:t>
            </a:r>
            <a:r>
              <a:rPr lang="en-US" sz="1800" b="0" dirty="0" err="1" smtClean="0"/>
              <a:t>McVoy</a:t>
            </a:r>
            <a:endParaRPr lang="en-US" sz="1800" b="0" dirty="0"/>
          </a:p>
          <a:p>
            <a:pPr lvl="1"/>
            <a:r>
              <a:rPr lang="en-US" sz="2000" dirty="0" smtClean="0"/>
              <a:t>Example</a:t>
            </a:r>
            <a:r>
              <a:rPr lang="en-US" sz="2000" b="0" dirty="0" smtClean="0"/>
              <a:t>: Group large-file data into big contiguous chunks called </a:t>
            </a:r>
            <a:r>
              <a:rPr lang="en-US" sz="2000" dirty="0" smtClean="0">
                <a:solidFill>
                  <a:srgbClr val="800000"/>
                </a:solidFill>
              </a:rPr>
              <a:t>clusters</a:t>
            </a:r>
            <a:r>
              <a:rPr lang="en-US" sz="2000" b="0" dirty="0" smtClean="0">
                <a:solidFill>
                  <a:srgbClr val="800000"/>
                </a:solidFill>
              </a:rPr>
              <a:t> </a:t>
            </a:r>
            <a:r>
              <a:rPr lang="en-US" sz="2000" b="0" dirty="0" smtClean="0"/>
              <a:t>or </a:t>
            </a:r>
            <a:r>
              <a:rPr lang="en-US" sz="2000" dirty="0" smtClean="0">
                <a:solidFill>
                  <a:srgbClr val="800000"/>
                </a:solidFill>
              </a:rPr>
              <a:t>extents</a:t>
            </a:r>
            <a:r>
              <a:rPr lang="en-US" sz="2000" b="0" dirty="0" smtClean="0"/>
              <a:t>, that can be read or written as a unit. </a:t>
            </a:r>
            <a:r>
              <a:rPr lang="en-US" sz="2000" b="0" dirty="0"/>
              <a:t>[McVoy91] </a:t>
            </a:r>
            <a:r>
              <a:rPr lang="en-US" sz="2000" b="0" dirty="0" smtClean="0"/>
              <a:t>and [Smith</a:t>
            </a:r>
            <a:r>
              <a:rPr lang="en-US" sz="2000" b="0" dirty="0"/>
              <a:t>/Seltzer96</a:t>
            </a:r>
            <a:r>
              <a:rPr lang="en-US" sz="2000" b="0" dirty="0" smtClean="0"/>
              <a:t>]</a:t>
            </a:r>
          </a:p>
          <a:p>
            <a:pPr lvl="1"/>
            <a:r>
              <a:rPr lang="en-US" sz="2000" dirty="0" smtClean="0"/>
              <a:t>Example</a:t>
            </a:r>
            <a:r>
              <a:rPr lang="en-US" sz="2000" b="0" dirty="0" smtClean="0"/>
              <a:t>: Write new data wherever convenient to minimize seeking, at least on the writes: “</a:t>
            </a:r>
            <a:r>
              <a:rPr lang="en-US" sz="2000" dirty="0">
                <a:solidFill>
                  <a:srgbClr val="800000"/>
                </a:solidFill>
              </a:rPr>
              <a:t>l</a:t>
            </a:r>
            <a:r>
              <a:rPr lang="en-US" sz="2000" dirty="0" smtClean="0">
                <a:solidFill>
                  <a:srgbClr val="800000"/>
                </a:solidFill>
              </a:rPr>
              <a:t>og-structured</a:t>
            </a:r>
            <a:r>
              <a:rPr lang="en-US" sz="2000" b="0" dirty="0" smtClean="0"/>
              <a:t>” file systems (LFS) and WAFL. [Rosenblum91] and [Hitz95].  </a:t>
            </a:r>
            <a:r>
              <a:rPr lang="en-US" sz="2000" dirty="0" smtClean="0"/>
              <a:t>Note</a:t>
            </a:r>
            <a:r>
              <a:rPr lang="en-US" sz="2000" b="0" dirty="0" smtClean="0"/>
              <a:t>: requires use of an </a:t>
            </a:r>
            <a:r>
              <a:rPr lang="en-US" sz="2000" dirty="0" err="1" smtClean="0"/>
              <a:t>inode</a:t>
            </a:r>
            <a:r>
              <a:rPr lang="en-US" sz="2000" dirty="0" smtClean="0"/>
              <a:t> file</a:t>
            </a:r>
            <a:r>
              <a:rPr lang="en-US" sz="2000" b="0" dirty="0"/>
              <a:t> </a:t>
            </a:r>
            <a:r>
              <a:rPr lang="en-US" sz="2000" b="0" dirty="0" smtClean="0"/>
              <a:t>so placement of an </a:t>
            </a:r>
            <a:r>
              <a:rPr lang="en-US" sz="2000" b="0" dirty="0" err="1" smtClean="0"/>
              <a:t>inode</a:t>
            </a:r>
            <a:r>
              <a:rPr lang="en-US" sz="2000" b="0" dirty="0" smtClean="0"/>
              <a:t> can change.</a:t>
            </a:r>
          </a:p>
        </p:txBody>
      </p:sp>
    </p:spTree>
    <p:extLst>
      <p:ext uri="{BB962C8B-B14F-4D97-AF65-F5344CB8AC3E}">
        <p14:creationId xmlns:p14="http://schemas.microsoft.com/office/powerpoint/2010/main" val="166934250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FFS block allocation policy</a:t>
            </a:r>
            <a:endParaRPr lang="en-US" dirty="0"/>
          </a:p>
        </p:txBody>
      </p:sp>
      <p:sp>
        <p:nvSpPr>
          <p:cNvPr id="77827" name="Rectangle 3"/>
          <p:cNvSpPr>
            <a:spLocks noGrp="1" noChangeArrowheads="1"/>
          </p:cNvSpPr>
          <p:nvPr>
            <p:ph type="body" idx="1"/>
          </p:nvPr>
        </p:nvSpPr>
        <p:spPr>
          <a:xfrm>
            <a:off x="457200" y="1600200"/>
            <a:ext cx="8226425" cy="4648200"/>
          </a:xfrm>
        </p:spPr>
        <p:txBody>
          <a:bodyPr/>
          <a:lstStyle/>
          <a:p>
            <a:r>
              <a:rPr lang="en-US" sz="2000" b="0" dirty="0" smtClean="0"/>
              <a:t>FFS partitions space on a disk into </a:t>
            </a:r>
            <a:r>
              <a:rPr lang="en-US" sz="2000" dirty="0" smtClean="0"/>
              <a:t>regions</a:t>
            </a:r>
            <a:r>
              <a:rPr lang="en-US" sz="2000" b="0" dirty="0" smtClean="0"/>
              <a:t> as a unit of locality.  When it allocates a block, it chooses the region carefully.</a:t>
            </a:r>
          </a:p>
          <a:p>
            <a:pPr lvl="1"/>
            <a:r>
              <a:rPr lang="en-US" sz="1800" b="0" dirty="0" smtClean="0"/>
              <a:t>A </a:t>
            </a:r>
            <a:r>
              <a:rPr lang="en-US" sz="1800" dirty="0" smtClean="0">
                <a:solidFill>
                  <a:srgbClr val="800000"/>
                </a:solidFill>
              </a:rPr>
              <a:t>cylinder group</a:t>
            </a:r>
            <a:r>
              <a:rPr lang="en-US" sz="1800" b="0" dirty="0" smtClean="0"/>
              <a:t> is a region of contiguously numbered disk blocks that are believed to “probably” reside on a group of adjacent tracks on the disk.  The idea is that seeks within a CG are “short”.</a:t>
            </a:r>
          </a:p>
          <a:p>
            <a:pPr lvl="1"/>
            <a:r>
              <a:rPr lang="en-US" sz="1800" b="0" dirty="0" smtClean="0"/>
              <a:t>Every block is considered to be in exactly one CG.  Blocks in the same CG are “close together”.  Blocks in different CGs are “far apart”.</a:t>
            </a:r>
            <a:endParaRPr lang="en-US" sz="1600" b="0" dirty="0" smtClean="0"/>
          </a:p>
          <a:p>
            <a:r>
              <a:rPr lang="en-US" sz="2000" dirty="0" smtClean="0"/>
              <a:t>Policy</a:t>
            </a:r>
            <a:r>
              <a:rPr lang="en-US" sz="2000" b="0" dirty="0" smtClean="0"/>
              <a:t>: Place </a:t>
            </a:r>
            <a:r>
              <a:rPr lang="ja-JP" altLang="en-US" sz="2000" b="0" dirty="0" smtClean="0"/>
              <a:t>“</a:t>
            </a:r>
            <a:r>
              <a:rPr lang="en-US" sz="2000" b="0" dirty="0" smtClean="0"/>
              <a:t>related</a:t>
            </a:r>
            <a:r>
              <a:rPr lang="ja-JP" altLang="en-US" sz="2000" b="0" dirty="0" smtClean="0"/>
              <a:t>”</a:t>
            </a:r>
            <a:r>
              <a:rPr lang="en-US" sz="2000" b="0" dirty="0" smtClean="0"/>
              <a:t> data in the same CG whenever possible.  </a:t>
            </a:r>
          </a:p>
          <a:p>
            <a:r>
              <a:rPr lang="en-US" sz="2000" dirty="0" smtClean="0"/>
              <a:t>Policy</a:t>
            </a:r>
            <a:r>
              <a:rPr lang="en-US" sz="2000" b="0" dirty="0" smtClean="0"/>
              <a:t>: Smear large files across CGs, so they don’t fill up a CG.</a:t>
            </a:r>
          </a:p>
          <a:p>
            <a:r>
              <a:rPr lang="en-US" sz="2000" dirty="0" smtClean="0"/>
              <a:t>Policy</a:t>
            </a:r>
            <a:r>
              <a:rPr lang="en-US" sz="2000" b="0" dirty="0" smtClean="0"/>
              <a:t>: Reserve space for </a:t>
            </a:r>
            <a:r>
              <a:rPr lang="en-US" sz="2000" b="0" dirty="0" err="1" smtClean="0"/>
              <a:t>inodes</a:t>
            </a:r>
            <a:r>
              <a:rPr lang="en-US" sz="2000" b="0" dirty="0" smtClean="0"/>
              <a:t> in each CG, so </a:t>
            </a:r>
            <a:r>
              <a:rPr lang="en-US" sz="2000" b="0" dirty="0" err="1" smtClean="0"/>
              <a:t>inodes</a:t>
            </a:r>
            <a:r>
              <a:rPr lang="en-US" sz="2000" b="0" dirty="0" smtClean="0"/>
              <a:t> can be close to directory entries that reference them.</a:t>
            </a:r>
          </a:p>
          <a:p>
            <a:pPr lvl="1"/>
            <a:endParaRPr lang="en-US" sz="2000" b="0" dirty="0" smtClean="0"/>
          </a:p>
          <a:p>
            <a:pPr lvl="2"/>
            <a:endParaRPr lang="en-US" sz="2000" dirty="0"/>
          </a:p>
        </p:txBody>
      </p:sp>
      <p:grpSp>
        <p:nvGrpSpPr>
          <p:cNvPr id="77828" name="Group 4"/>
          <p:cNvGrpSpPr>
            <a:grpSpLocks/>
          </p:cNvGrpSpPr>
          <p:nvPr/>
        </p:nvGrpSpPr>
        <p:grpSpPr bwMode="auto">
          <a:xfrm>
            <a:off x="7480300" y="5334000"/>
            <a:ext cx="1130300" cy="1131888"/>
            <a:chOff x="3828" y="1112"/>
            <a:chExt cx="712" cy="713"/>
          </a:xfrm>
        </p:grpSpPr>
        <p:sp>
          <p:nvSpPr>
            <p:cNvPr id="77829" name="Oval 5"/>
            <p:cNvSpPr>
              <a:spLocks noChangeArrowheads="1"/>
            </p:cNvSpPr>
            <p:nvPr/>
          </p:nvSpPr>
          <p:spPr bwMode="auto">
            <a:xfrm>
              <a:off x="3876" y="1161"/>
              <a:ext cx="616" cy="616"/>
            </a:xfrm>
            <a:prstGeom prst="ellipse">
              <a:avLst/>
            </a:prstGeom>
            <a:solidFill>
              <a:schemeClr val="hlink"/>
            </a:solidFill>
            <a:ln w="12700">
              <a:solidFill>
                <a:schemeClr val="tx1"/>
              </a:solidFill>
              <a:round/>
              <a:headEnd/>
              <a:tailEnd/>
            </a:ln>
          </p:spPr>
          <p:txBody>
            <a:bodyPr wrap="none" anchor="ctr"/>
            <a:lstStyle/>
            <a:p>
              <a:endParaRPr lang="en-US"/>
            </a:p>
          </p:txBody>
        </p:sp>
        <p:sp>
          <p:nvSpPr>
            <p:cNvPr id="77830" name="Oval 6"/>
            <p:cNvSpPr>
              <a:spLocks noChangeArrowheads="1"/>
            </p:cNvSpPr>
            <p:nvPr/>
          </p:nvSpPr>
          <p:spPr bwMode="auto">
            <a:xfrm>
              <a:off x="3828" y="1113"/>
              <a:ext cx="712" cy="7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831" name="Oval 7"/>
            <p:cNvSpPr>
              <a:spLocks noChangeArrowheads="1"/>
            </p:cNvSpPr>
            <p:nvPr/>
          </p:nvSpPr>
          <p:spPr bwMode="auto">
            <a:xfrm>
              <a:off x="3924" y="1209"/>
              <a:ext cx="520" cy="520"/>
            </a:xfrm>
            <a:prstGeom prst="ellipse">
              <a:avLst/>
            </a:prstGeom>
            <a:solidFill>
              <a:schemeClr val="bg1"/>
            </a:solidFill>
            <a:ln w="12700">
              <a:solidFill>
                <a:schemeClr val="tx1"/>
              </a:solidFill>
              <a:round/>
              <a:headEnd/>
              <a:tailEnd/>
            </a:ln>
          </p:spPr>
          <p:txBody>
            <a:bodyPr wrap="none" anchor="ctr"/>
            <a:lstStyle/>
            <a:p>
              <a:endParaRPr lang="en-US"/>
            </a:p>
          </p:txBody>
        </p:sp>
        <p:sp>
          <p:nvSpPr>
            <p:cNvPr id="77832" name="Oval 8"/>
            <p:cNvSpPr>
              <a:spLocks noChangeArrowheads="1"/>
            </p:cNvSpPr>
            <p:nvPr/>
          </p:nvSpPr>
          <p:spPr bwMode="auto">
            <a:xfrm>
              <a:off x="3972" y="1257"/>
              <a:ext cx="424" cy="42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833" name="Line 9"/>
            <p:cNvSpPr>
              <a:spLocks noChangeShapeType="1"/>
            </p:cNvSpPr>
            <p:nvPr/>
          </p:nvSpPr>
          <p:spPr bwMode="auto">
            <a:xfrm flipV="1">
              <a:off x="4183" y="1241"/>
              <a:ext cx="287" cy="215"/>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34" name="Line 10"/>
            <p:cNvSpPr>
              <a:spLocks noChangeShapeType="1"/>
            </p:cNvSpPr>
            <p:nvPr/>
          </p:nvSpPr>
          <p:spPr bwMode="auto">
            <a:xfrm flipV="1">
              <a:off x="4183" y="1112"/>
              <a:ext cx="8" cy="336"/>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Rectangle 1"/>
          <p:cNvSpPr/>
          <p:nvPr/>
        </p:nvSpPr>
        <p:spPr>
          <a:xfrm>
            <a:off x="457200" y="5410200"/>
            <a:ext cx="7010400" cy="1066959"/>
          </a:xfrm>
          <a:prstGeom prst="rect">
            <a:avLst/>
          </a:prstGeom>
        </p:spPr>
        <p:txBody>
          <a:bodyPr wrap="square">
            <a:spAutoFit/>
          </a:bodyPr>
          <a:lstStyle/>
          <a:p>
            <a:pPr marL="342900" indent="-342900">
              <a:buFont typeface="Arial"/>
              <a:buChar char="•"/>
            </a:pPr>
            <a:r>
              <a:rPr lang="en-US" sz="2000" b="1" dirty="0">
                <a:solidFill>
                  <a:schemeClr val="tx1">
                    <a:lumMod val="50000"/>
                  </a:schemeClr>
                </a:solidFill>
              </a:rPr>
              <a:t>Policy</a:t>
            </a:r>
            <a:r>
              <a:rPr lang="en-US" sz="2000" dirty="0">
                <a:solidFill>
                  <a:schemeClr val="tx1">
                    <a:lumMod val="50000"/>
                  </a:schemeClr>
                </a:solidFill>
              </a:rPr>
              <a:t>: Place maps (</a:t>
            </a:r>
            <a:r>
              <a:rPr lang="en-US" sz="2000" dirty="0" err="1">
                <a:solidFill>
                  <a:schemeClr val="tx1">
                    <a:lumMod val="50000"/>
                  </a:schemeClr>
                </a:solidFill>
              </a:rPr>
              <a:t>inodes</a:t>
            </a:r>
            <a:r>
              <a:rPr lang="en-US" sz="2000" dirty="0">
                <a:solidFill>
                  <a:schemeClr val="tx1">
                    <a:lumMod val="50000"/>
                  </a:schemeClr>
                </a:solidFill>
              </a:rPr>
              <a:t> or indirect blocks) in the same CG as the data blocks </a:t>
            </a:r>
            <a:r>
              <a:rPr lang="en-US" sz="2000" dirty="0" smtClean="0">
                <a:solidFill>
                  <a:schemeClr val="tx1">
                    <a:lumMod val="50000"/>
                  </a:schemeClr>
                </a:solidFill>
              </a:rPr>
              <a:t>they </a:t>
            </a:r>
            <a:r>
              <a:rPr lang="en-US" sz="2000" dirty="0">
                <a:solidFill>
                  <a:schemeClr val="tx1">
                    <a:lumMod val="50000"/>
                  </a:schemeClr>
                </a:solidFill>
              </a:rPr>
              <a:t>reference</a:t>
            </a:r>
            <a:r>
              <a:rPr lang="en-US" sz="2000" dirty="0" smtClean="0">
                <a:solidFill>
                  <a:schemeClr val="tx1">
                    <a:lumMod val="50000"/>
                  </a:schemeClr>
                </a:solidFill>
              </a:rPr>
              <a:t>.</a:t>
            </a:r>
          </a:p>
          <a:p>
            <a:pPr marL="342900" indent="-342900">
              <a:lnSpc>
                <a:spcPct val="120000"/>
              </a:lnSpc>
              <a:buFont typeface="Arial"/>
              <a:buChar char="•"/>
            </a:pPr>
            <a:r>
              <a:rPr lang="en-US" sz="2000" b="1" dirty="0" smtClean="0">
                <a:solidFill>
                  <a:schemeClr val="tx1"/>
                </a:solidFill>
              </a:rPr>
              <a:t>You can see the impact of these policies in the plots!</a:t>
            </a:r>
            <a:endParaRPr lang="en-US" sz="2000" b="1" dirty="0">
              <a:solidFill>
                <a:schemeClr val="tx1"/>
              </a:solidFill>
            </a:endParaRPr>
          </a:p>
        </p:txBody>
      </p:sp>
    </p:spTree>
    <p:extLst>
      <p:ext uri="{BB962C8B-B14F-4D97-AF65-F5344CB8AC3E}">
        <p14:creationId xmlns:p14="http://schemas.microsoft.com/office/powerpoint/2010/main" val="52779168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z="2800">
                <a:latin typeface="Arial" charset="0"/>
                <a:ea typeface="ＭＳ Ｐゴシック" charset="0"/>
                <a:cs typeface="Arial" charset="0"/>
              </a:rPr>
              <a:t>A quick peek at sequential write</a:t>
            </a:r>
            <a:br>
              <a:rPr lang="en-US" sz="2800">
                <a:latin typeface="Arial" charset="0"/>
                <a:ea typeface="ＭＳ Ｐゴシック" charset="0"/>
                <a:cs typeface="Arial" charset="0"/>
              </a:rPr>
            </a:br>
            <a:r>
              <a:rPr lang="en-US" sz="2800">
                <a:latin typeface="Arial" charset="0"/>
                <a:ea typeface="ＭＳ Ｐゴシック" charset="0"/>
                <a:cs typeface="Arial" charset="0"/>
              </a:rPr>
              <a:t>in BSD Unix “FFS” (Circa 2001)</a:t>
            </a:r>
          </a:p>
        </p:txBody>
      </p:sp>
      <p:pic>
        <p:nvPicPr>
          <p:cNvPr id="70658" name="Picture 3" descr="seqwr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2055813"/>
            <a:ext cx="6380162"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a:off x="350838" y="3251200"/>
            <a:ext cx="1028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defTabSz="914400" eaLnBrk="0" fontAlgn="auto" hangingPunct="0">
              <a:spcBef>
                <a:spcPts val="0"/>
              </a:spcBef>
              <a:spcAft>
                <a:spcPts val="0"/>
              </a:spcAft>
              <a:defRPr/>
            </a:pPr>
            <a:r>
              <a:rPr lang="en-US" sz="2000" kern="0">
                <a:solidFill>
                  <a:srgbClr val="000000"/>
                </a:solidFill>
                <a:latin typeface="Times New Roman" charset="0"/>
              </a:rPr>
              <a:t>physical</a:t>
            </a:r>
          </a:p>
          <a:p>
            <a:pPr algn="ctr" defTabSz="914400" eaLnBrk="0" fontAlgn="auto" hangingPunct="0">
              <a:spcBef>
                <a:spcPts val="0"/>
              </a:spcBef>
              <a:spcAft>
                <a:spcPts val="0"/>
              </a:spcAft>
              <a:defRPr/>
            </a:pPr>
            <a:r>
              <a:rPr lang="en-US" sz="2000" kern="0">
                <a:solidFill>
                  <a:srgbClr val="000000"/>
                </a:solidFill>
                <a:latin typeface="Times New Roman" charset="0"/>
              </a:rPr>
              <a:t>disk</a:t>
            </a:r>
          </a:p>
          <a:p>
            <a:pPr algn="ctr" defTabSz="914400" eaLnBrk="0" fontAlgn="auto" hangingPunct="0">
              <a:spcBef>
                <a:spcPts val="0"/>
              </a:spcBef>
              <a:spcAft>
                <a:spcPts val="0"/>
              </a:spcAft>
              <a:defRPr/>
            </a:pPr>
            <a:r>
              <a:rPr lang="en-US" sz="2000" kern="0">
                <a:solidFill>
                  <a:srgbClr val="000000"/>
                </a:solidFill>
                <a:latin typeface="Times New Roman" charset="0"/>
              </a:rPr>
              <a:t>sector</a:t>
            </a:r>
            <a:endParaRPr lang="en-US" sz="1600" kern="0">
              <a:solidFill>
                <a:srgbClr val="000000"/>
              </a:solidFill>
              <a:latin typeface="Times New Roman" charset="0"/>
            </a:endParaRPr>
          </a:p>
        </p:txBody>
      </p:sp>
      <p:sp>
        <p:nvSpPr>
          <p:cNvPr id="15" name="Rectangle 5"/>
          <p:cNvSpPr>
            <a:spLocks noChangeArrowheads="1"/>
          </p:cNvSpPr>
          <p:nvPr/>
        </p:nvSpPr>
        <p:spPr bwMode="auto">
          <a:xfrm>
            <a:off x="2557463" y="6003925"/>
            <a:ext cx="4821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p>
            <a:pPr algn="ctr" defTabSz="914400" eaLnBrk="0" fontAlgn="auto" hangingPunct="0">
              <a:spcBef>
                <a:spcPts val="0"/>
              </a:spcBef>
              <a:spcAft>
                <a:spcPts val="0"/>
              </a:spcAft>
              <a:defRPr/>
            </a:pPr>
            <a:r>
              <a:rPr lang="en-US" sz="2000" kern="0">
                <a:solidFill>
                  <a:srgbClr val="000000"/>
                </a:solidFill>
                <a:latin typeface="Times New Roman" charset="0"/>
              </a:rPr>
              <a:t>time in milliseconds</a:t>
            </a:r>
            <a:endParaRPr lang="en-US" sz="1800" kern="0">
              <a:solidFill>
                <a:srgbClr val="000000"/>
              </a:solidFill>
              <a:latin typeface="Times New Roman" charset="0"/>
            </a:endParaRPr>
          </a:p>
        </p:txBody>
      </p:sp>
      <p:sp>
        <p:nvSpPr>
          <p:cNvPr id="70661" name="Rectangle 6"/>
          <p:cNvSpPr>
            <a:spLocks noChangeArrowheads="1"/>
          </p:cNvSpPr>
          <p:nvPr/>
        </p:nvSpPr>
        <p:spPr bwMode="auto">
          <a:xfrm>
            <a:off x="2557463" y="2894013"/>
            <a:ext cx="12033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lnSpc>
                <a:spcPct val="90000"/>
              </a:lnSpc>
            </a:pPr>
            <a:r>
              <a:rPr lang="en-US" sz="2000" b="1" i="1" smtClean="0">
                <a:solidFill>
                  <a:srgbClr val="0066FF"/>
                </a:solidFill>
                <a:latin typeface="Times New Roman" charset="0"/>
              </a:rPr>
              <a:t>write</a:t>
            </a:r>
          </a:p>
          <a:p>
            <a:pPr eaLnBrk="0" hangingPunct="0">
              <a:lnSpc>
                <a:spcPct val="90000"/>
              </a:lnSpc>
            </a:pPr>
            <a:r>
              <a:rPr lang="en-US" sz="2000" b="1" i="1" smtClean="0">
                <a:solidFill>
                  <a:srgbClr val="00FF00"/>
                </a:solidFill>
                <a:latin typeface="Times New Roman" charset="0"/>
              </a:rPr>
              <a:t>write stall</a:t>
            </a:r>
          </a:p>
          <a:p>
            <a:pPr eaLnBrk="0" hangingPunct="0">
              <a:lnSpc>
                <a:spcPct val="90000"/>
              </a:lnSpc>
            </a:pPr>
            <a:r>
              <a:rPr lang="en-US" sz="2000" b="1" i="1" smtClean="0">
                <a:solidFill>
                  <a:srgbClr val="FF4013"/>
                </a:solidFill>
                <a:latin typeface="Times New Roman" charset="0"/>
              </a:rPr>
              <a:t>read</a:t>
            </a:r>
            <a:endParaRPr lang="en-US" sz="1400" b="1" i="1" smtClean="0">
              <a:solidFill>
                <a:srgbClr val="FF4013"/>
              </a:solidFill>
              <a:latin typeface="Times New Roman" charset="0"/>
            </a:endParaRPr>
          </a:p>
        </p:txBody>
      </p:sp>
      <p:sp>
        <p:nvSpPr>
          <p:cNvPr id="70662" name="Rectangle 7"/>
          <p:cNvSpPr>
            <a:spLocks noChangeArrowheads="1"/>
          </p:cNvSpPr>
          <p:nvPr/>
        </p:nvSpPr>
        <p:spPr bwMode="auto">
          <a:xfrm>
            <a:off x="6062663" y="3282950"/>
            <a:ext cx="216693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p>
            <a:pPr algn="ctr" eaLnBrk="0" hangingPunct="0">
              <a:lnSpc>
                <a:spcPct val="90000"/>
              </a:lnSpc>
            </a:pPr>
            <a:r>
              <a:rPr lang="en-US" sz="1600" b="1" i="1" smtClean="0">
                <a:solidFill>
                  <a:srgbClr val="990033"/>
                </a:solidFill>
                <a:latin typeface="Times New Roman" charset="0"/>
              </a:rPr>
              <a:t>sync</a:t>
            </a:r>
            <a:r>
              <a:rPr lang="en-US" sz="1600" i="1" smtClean="0">
                <a:solidFill>
                  <a:srgbClr val="990033"/>
                </a:solidFill>
                <a:latin typeface="Times New Roman" charset="0"/>
              </a:rPr>
              <a:t> command</a:t>
            </a:r>
          </a:p>
          <a:p>
            <a:pPr algn="ctr" eaLnBrk="0" hangingPunct="0">
              <a:lnSpc>
                <a:spcPct val="90000"/>
              </a:lnSpc>
            </a:pPr>
            <a:r>
              <a:rPr lang="en-US" sz="1600" i="1" smtClean="0">
                <a:solidFill>
                  <a:srgbClr val="990033"/>
                </a:solidFill>
                <a:latin typeface="Times New Roman" charset="0"/>
              </a:rPr>
              <a:t>(typed to shell)</a:t>
            </a:r>
          </a:p>
          <a:p>
            <a:pPr algn="ctr" eaLnBrk="0" hangingPunct="0">
              <a:lnSpc>
                <a:spcPct val="90000"/>
              </a:lnSpc>
            </a:pPr>
            <a:r>
              <a:rPr lang="en-US" sz="1600" i="1" smtClean="0">
                <a:solidFill>
                  <a:srgbClr val="990033"/>
                </a:solidFill>
                <a:latin typeface="Times New Roman" charset="0"/>
              </a:rPr>
              <a:t>pushes indirect</a:t>
            </a:r>
          </a:p>
          <a:p>
            <a:pPr algn="ctr" eaLnBrk="0" hangingPunct="0">
              <a:lnSpc>
                <a:spcPct val="90000"/>
              </a:lnSpc>
            </a:pPr>
            <a:r>
              <a:rPr lang="en-US" sz="1600" i="1" smtClean="0">
                <a:solidFill>
                  <a:srgbClr val="990033"/>
                </a:solidFill>
                <a:latin typeface="Times New Roman" charset="0"/>
              </a:rPr>
              <a:t>blocks to disk</a:t>
            </a:r>
          </a:p>
        </p:txBody>
      </p:sp>
      <p:sp>
        <p:nvSpPr>
          <p:cNvPr id="70663" name="Rectangle 8"/>
          <p:cNvSpPr>
            <a:spLocks noChangeArrowheads="1"/>
          </p:cNvSpPr>
          <p:nvPr/>
        </p:nvSpPr>
        <p:spPr bwMode="auto">
          <a:xfrm>
            <a:off x="4922838" y="4257675"/>
            <a:ext cx="1139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sz="1600" i="1" smtClean="0">
                <a:solidFill>
                  <a:srgbClr val="990033"/>
                </a:solidFill>
                <a:latin typeface="Times New Roman" charset="0"/>
              </a:rPr>
              <a:t>read next</a:t>
            </a:r>
          </a:p>
          <a:p>
            <a:pPr algn="ctr" eaLnBrk="0" hangingPunct="0"/>
            <a:r>
              <a:rPr lang="en-US" sz="1600" i="1" smtClean="0">
                <a:solidFill>
                  <a:srgbClr val="990033"/>
                </a:solidFill>
                <a:latin typeface="Times New Roman" charset="0"/>
              </a:rPr>
              <a:t>block of</a:t>
            </a:r>
          </a:p>
          <a:p>
            <a:pPr algn="ctr" eaLnBrk="0" hangingPunct="0"/>
            <a:r>
              <a:rPr lang="en-US" sz="1600" i="1" smtClean="0">
                <a:solidFill>
                  <a:srgbClr val="990033"/>
                </a:solidFill>
                <a:latin typeface="Times New Roman" charset="0"/>
              </a:rPr>
              <a:t>free space</a:t>
            </a:r>
          </a:p>
          <a:p>
            <a:pPr algn="ctr" eaLnBrk="0" hangingPunct="0"/>
            <a:r>
              <a:rPr lang="en-US" sz="1600" i="1" smtClean="0">
                <a:solidFill>
                  <a:srgbClr val="990033"/>
                </a:solidFill>
                <a:latin typeface="Times New Roman" charset="0"/>
              </a:rPr>
              <a:t>bitmap (??)</a:t>
            </a:r>
          </a:p>
        </p:txBody>
      </p:sp>
      <p:sp>
        <p:nvSpPr>
          <p:cNvPr id="19" name="Line 9"/>
          <p:cNvSpPr>
            <a:spLocks noChangeShapeType="1"/>
          </p:cNvSpPr>
          <p:nvPr/>
        </p:nvSpPr>
        <p:spPr bwMode="auto">
          <a:xfrm flipH="1">
            <a:off x="4310063" y="5103813"/>
            <a:ext cx="685800" cy="533400"/>
          </a:xfrm>
          <a:prstGeom prst="line">
            <a:avLst/>
          </a:prstGeom>
          <a:noFill/>
          <a:ln w="1587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pPr defTabSz="914400" fontAlgn="auto">
              <a:spcBef>
                <a:spcPts val="0"/>
              </a:spcBef>
              <a:spcAft>
                <a:spcPts val="0"/>
              </a:spcAft>
              <a:defRPr/>
            </a:pPr>
            <a:endParaRPr lang="en-US" sz="1800" kern="0">
              <a:solidFill>
                <a:sysClr val="windowText" lastClr="000000"/>
              </a:solidFill>
            </a:endParaRPr>
          </a:p>
        </p:txBody>
      </p:sp>
      <p:sp>
        <p:nvSpPr>
          <p:cNvPr id="70665" name="Rectangle 10"/>
          <p:cNvSpPr>
            <a:spLocks noChangeArrowheads="1"/>
          </p:cNvSpPr>
          <p:nvPr/>
        </p:nvSpPr>
        <p:spPr bwMode="auto">
          <a:xfrm>
            <a:off x="3692525" y="2276475"/>
            <a:ext cx="21669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p>
            <a:pPr algn="ctr" eaLnBrk="0" hangingPunct="0">
              <a:lnSpc>
                <a:spcPct val="90000"/>
              </a:lnSpc>
            </a:pPr>
            <a:r>
              <a:rPr lang="en-US" i="1" smtClean="0">
                <a:solidFill>
                  <a:srgbClr val="990033"/>
                </a:solidFill>
                <a:latin typeface="Times New Roman" charset="0"/>
              </a:rPr>
              <a:t>note sequential block allocation</a:t>
            </a:r>
          </a:p>
        </p:txBody>
      </p:sp>
      <p:sp>
        <p:nvSpPr>
          <p:cNvPr id="21" name="Rectangle 11"/>
          <p:cNvSpPr>
            <a:spLocks noChangeArrowheads="1"/>
          </p:cNvSpPr>
          <p:nvPr/>
        </p:nvSpPr>
        <p:spPr bwMode="auto">
          <a:xfrm>
            <a:off x="4081463" y="4102100"/>
            <a:ext cx="381000" cy="533400"/>
          </a:xfrm>
          <a:prstGeom prst="rect">
            <a:avLst/>
          </a:prstGeom>
          <a:noFill/>
          <a:ln w="635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pPr defTabSz="914400" fontAlgn="auto">
              <a:spcBef>
                <a:spcPts val="0"/>
              </a:spcBef>
              <a:spcAft>
                <a:spcPts val="0"/>
              </a:spcAft>
              <a:defRPr/>
            </a:pPr>
            <a:endParaRPr lang="en-US" sz="1800" kern="0">
              <a:solidFill>
                <a:sysClr val="windowText" lastClr="000000"/>
              </a:solidFill>
            </a:endParaRPr>
          </a:p>
        </p:txBody>
      </p:sp>
      <p:sp>
        <p:nvSpPr>
          <p:cNvPr id="70667" name="Rectangle 12"/>
          <p:cNvSpPr>
            <a:spLocks noChangeArrowheads="1"/>
          </p:cNvSpPr>
          <p:nvPr/>
        </p:nvSpPr>
        <p:spPr bwMode="auto">
          <a:xfrm>
            <a:off x="3760788" y="4991100"/>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600" b="1" i="1" smtClean="0">
                <a:solidFill>
                  <a:srgbClr val="990033"/>
                </a:solidFill>
                <a:latin typeface="Times New Roman" charset="0"/>
              </a:rPr>
              <a:t>sync</a:t>
            </a:r>
          </a:p>
        </p:txBody>
      </p:sp>
    </p:spTree>
    <p:extLst>
      <p:ext uri="{BB962C8B-B14F-4D97-AF65-F5344CB8AC3E}">
        <p14:creationId xmlns:p14="http://schemas.microsoft.com/office/powerpoint/2010/main" val="193395569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atin typeface="Arial" charset="0"/>
                <a:ea typeface="ＭＳ Ｐゴシック" charset="0"/>
                <a:cs typeface="Arial" charset="0"/>
              </a:rPr>
              <a:t>Sequential writes: a closer look</a:t>
            </a:r>
          </a:p>
        </p:txBody>
      </p:sp>
      <p:pic>
        <p:nvPicPr>
          <p:cNvPr id="71682" name="Picture 3" descr="seqwrite-z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45636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4"/>
          <p:cNvSpPr>
            <a:spLocks noChangeArrowheads="1"/>
          </p:cNvSpPr>
          <p:nvPr/>
        </p:nvSpPr>
        <p:spPr bwMode="auto">
          <a:xfrm>
            <a:off x="7010400" y="4495800"/>
            <a:ext cx="1203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lnSpc>
                <a:spcPct val="90000"/>
              </a:lnSpc>
            </a:pPr>
            <a:r>
              <a:rPr lang="en-US" sz="2000" b="1" i="1" smtClean="0">
                <a:solidFill>
                  <a:srgbClr val="0066FF"/>
                </a:solidFill>
                <a:latin typeface="Times New Roman" charset="0"/>
              </a:rPr>
              <a:t>write</a:t>
            </a:r>
          </a:p>
          <a:p>
            <a:pPr eaLnBrk="0" hangingPunct="0">
              <a:lnSpc>
                <a:spcPct val="90000"/>
              </a:lnSpc>
            </a:pPr>
            <a:r>
              <a:rPr lang="en-US" sz="2000" b="1" i="1" smtClean="0">
                <a:solidFill>
                  <a:srgbClr val="00FF00"/>
                </a:solidFill>
                <a:latin typeface="Times New Roman" charset="0"/>
              </a:rPr>
              <a:t>write stall</a:t>
            </a:r>
          </a:p>
        </p:txBody>
      </p:sp>
      <p:sp>
        <p:nvSpPr>
          <p:cNvPr id="71684" name="Rectangle 5"/>
          <p:cNvSpPr>
            <a:spLocks noChangeArrowheads="1"/>
          </p:cNvSpPr>
          <p:nvPr/>
        </p:nvSpPr>
        <p:spPr bwMode="auto">
          <a:xfrm>
            <a:off x="3314700" y="3894138"/>
            <a:ext cx="12541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sz="1600" i="1" smtClean="0">
                <a:solidFill>
                  <a:srgbClr val="990033"/>
                </a:solidFill>
                <a:latin typeface="Times New Roman" charset="0"/>
              </a:rPr>
              <a:t>140 ms</a:t>
            </a:r>
          </a:p>
          <a:p>
            <a:pPr algn="ctr" eaLnBrk="0" hangingPunct="0"/>
            <a:r>
              <a:rPr lang="en-US" sz="1600" i="1" smtClean="0">
                <a:solidFill>
                  <a:srgbClr val="990033"/>
                </a:solidFill>
                <a:latin typeface="Times New Roman" charset="0"/>
              </a:rPr>
              <a:t>delay for</a:t>
            </a:r>
          </a:p>
          <a:p>
            <a:pPr algn="ctr" eaLnBrk="0" hangingPunct="0"/>
            <a:r>
              <a:rPr lang="en-US" sz="1600" i="1" smtClean="0">
                <a:solidFill>
                  <a:srgbClr val="990033"/>
                </a:solidFill>
                <a:latin typeface="Times New Roman" charset="0"/>
              </a:rPr>
              <a:t>cylinder seek</a:t>
            </a:r>
          </a:p>
          <a:p>
            <a:pPr algn="ctr" eaLnBrk="0" hangingPunct="0"/>
            <a:r>
              <a:rPr lang="en-US" sz="1600" b="1" i="1" smtClean="0">
                <a:solidFill>
                  <a:srgbClr val="990033"/>
                </a:solidFill>
                <a:latin typeface="Times New Roman" charset="0"/>
              </a:rPr>
              <a:t>etc</a:t>
            </a:r>
            <a:r>
              <a:rPr lang="en-US" sz="1600" i="1" smtClean="0">
                <a:solidFill>
                  <a:srgbClr val="990033"/>
                </a:solidFill>
                <a:latin typeface="Times New Roman" charset="0"/>
              </a:rPr>
              <a:t>. (???)</a:t>
            </a:r>
          </a:p>
        </p:txBody>
      </p:sp>
      <p:sp>
        <p:nvSpPr>
          <p:cNvPr id="71685" name="Line 6"/>
          <p:cNvSpPr>
            <a:spLocks noChangeShapeType="1"/>
          </p:cNvSpPr>
          <p:nvPr/>
        </p:nvSpPr>
        <p:spPr bwMode="auto">
          <a:xfrm flipH="1" flipV="1">
            <a:off x="2225675" y="4191000"/>
            <a:ext cx="1203325" cy="152400"/>
          </a:xfrm>
          <a:prstGeom prst="line">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71686" name="Rectangle 7"/>
          <p:cNvSpPr>
            <a:spLocks noChangeArrowheads="1"/>
          </p:cNvSpPr>
          <p:nvPr/>
        </p:nvSpPr>
        <p:spPr bwMode="auto">
          <a:xfrm>
            <a:off x="6705600" y="2976563"/>
            <a:ext cx="17430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sz="1600" i="1" smtClean="0">
                <a:solidFill>
                  <a:srgbClr val="990033"/>
                </a:solidFill>
                <a:latin typeface="Times New Roman" charset="0"/>
              </a:rPr>
              <a:t>longer delay</a:t>
            </a:r>
          </a:p>
          <a:p>
            <a:pPr algn="ctr" eaLnBrk="0" hangingPunct="0"/>
            <a:r>
              <a:rPr lang="en-US" sz="1600" i="1" smtClean="0">
                <a:solidFill>
                  <a:srgbClr val="990033"/>
                </a:solidFill>
                <a:latin typeface="Times New Roman" charset="0"/>
              </a:rPr>
              <a:t>for head movement</a:t>
            </a:r>
          </a:p>
          <a:p>
            <a:pPr algn="ctr" eaLnBrk="0" hangingPunct="0"/>
            <a:r>
              <a:rPr lang="en-US" sz="1600" i="1" smtClean="0">
                <a:solidFill>
                  <a:srgbClr val="990033"/>
                </a:solidFill>
                <a:latin typeface="Times New Roman" charset="0"/>
              </a:rPr>
              <a:t>to push indirect</a:t>
            </a:r>
          </a:p>
          <a:p>
            <a:pPr algn="ctr" eaLnBrk="0" hangingPunct="0"/>
            <a:r>
              <a:rPr lang="en-US" sz="1600" i="1" smtClean="0">
                <a:solidFill>
                  <a:srgbClr val="990033"/>
                </a:solidFill>
                <a:latin typeface="Times New Roman" charset="0"/>
              </a:rPr>
              <a:t>blocks</a:t>
            </a:r>
          </a:p>
        </p:txBody>
      </p:sp>
      <p:sp>
        <p:nvSpPr>
          <p:cNvPr id="71687" name="Line 8"/>
          <p:cNvSpPr>
            <a:spLocks noChangeShapeType="1"/>
          </p:cNvSpPr>
          <p:nvPr/>
        </p:nvSpPr>
        <p:spPr bwMode="auto">
          <a:xfrm flipH="1" flipV="1">
            <a:off x="6172200" y="2590800"/>
            <a:ext cx="533400" cy="533400"/>
          </a:xfrm>
          <a:prstGeom prst="line">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71688" name="Rectangle 9"/>
          <p:cNvSpPr>
            <a:spLocks noChangeArrowheads="1"/>
          </p:cNvSpPr>
          <p:nvPr/>
        </p:nvSpPr>
        <p:spPr bwMode="auto">
          <a:xfrm>
            <a:off x="2362200" y="2482850"/>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i="1" smtClean="0">
                <a:solidFill>
                  <a:srgbClr val="990033"/>
                </a:solidFill>
                <a:latin typeface="Times New Roman" charset="0"/>
              </a:rPr>
              <a:t>16 MB in one second</a:t>
            </a:r>
          </a:p>
          <a:p>
            <a:pPr algn="ctr" eaLnBrk="0" hangingPunct="0"/>
            <a:r>
              <a:rPr lang="en-US" i="1" smtClean="0">
                <a:solidFill>
                  <a:srgbClr val="990033"/>
                </a:solidFill>
                <a:latin typeface="Times New Roman" charset="0"/>
              </a:rPr>
              <a:t>(one indirect block worth)</a:t>
            </a:r>
            <a:endParaRPr lang="en-US" sz="1600" i="1" smtClean="0">
              <a:solidFill>
                <a:srgbClr val="990033"/>
              </a:solidFill>
              <a:latin typeface="Times New Roman" charset="0"/>
            </a:endParaRPr>
          </a:p>
        </p:txBody>
      </p:sp>
      <p:sp>
        <p:nvSpPr>
          <p:cNvPr id="71689" name="Rectangle 10"/>
          <p:cNvSpPr>
            <a:spLocks noChangeArrowheads="1"/>
          </p:cNvSpPr>
          <p:nvPr/>
        </p:nvSpPr>
        <p:spPr bwMode="auto">
          <a:xfrm>
            <a:off x="2362200" y="5727700"/>
            <a:ext cx="4821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p>
            <a:pPr algn="ctr" eaLnBrk="0" hangingPunct="0"/>
            <a:r>
              <a:rPr lang="en-US" sz="2000" smtClean="0">
                <a:solidFill>
                  <a:srgbClr val="195F9E"/>
                </a:solidFill>
                <a:latin typeface="Times New Roman" charset="0"/>
              </a:rPr>
              <a:t>time in milliseconds</a:t>
            </a:r>
            <a:endParaRPr lang="en-US" smtClean="0">
              <a:solidFill>
                <a:srgbClr val="195F9E"/>
              </a:solidFill>
              <a:latin typeface="Times New Roman" charset="0"/>
            </a:endParaRPr>
          </a:p>
        </p:txBody>
      </p:sp>
      <p:sp>
        <p:nvSpPr>
          <p:cNvPr id="71690" name="Rectangle 11"/>
          <p:cNvSpPr>
            <a:spLocks noChangeArrowheads="1"/>
          </p:cNvSpPr>
          <p:nvPr/>
        </p:nvSpPr>
        <p:spPr bwMode="auto">
          <a:xfrm>
            <a:off x="152400" y="2887663"/>
            <a:ext cx="1028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sz="2000" smtClean="0">
                <a:solidFill>
                  <a:srgbClr val="195F9E"/>
                </a:solidFill>
                <a:latin typeface="Times New Roman" charset="0"/>
              </a:rPr>
              <a:t>physical</a:t>
            </a:r>
          </a:p>
          <a:p>
            <a:pPr algn="ctr" eaLnBrk="0" hangingPunct="0"/>
            <a:r>
              <a:rPr lang="en-US" sz="2000" smtClean="0">
                <a:solidFill>
                  <a:srgbClr val="195F9E"/>
                </a:solidFill>
                <a:latin typeface="Times New Roman" charset="0"/>
              </a:rPr>
              <a:t>disk</a:t>
            </a:r>
          </a:p>
          <a:p>
            <a:pPr algn="ctr" eaLnBrk="0" hangingPunct="0"/>
            <a:r>
              <a:rPr lang="en-US" sz="2000" smtClean="0">
                <a:solidFill>
                  <a:srgbClr val="195F9E"/>
                </a:solidFill>
                <a:latin typeface="Times New Roman" charset="0"/>
              </a:rPr>
              <a:t>sector</a:t>
            </a:r>
            <a:endParaRPr lang="en-US" sz="1600" smtClean="0">
              <a:solidFill>
                <a:srgbClr val="195F9E"/>
              </a:solidFill>
              <a:latin typeface="Times New Roman" charset="0"/>
            </a:endParaRPr>
          </a:p>
        </p:txBody>
      </p:sp>
      <p:sp>
        <p:nvSpPr>
          <p:cNvPr id="71691" name="Text Box 57"/>
          <p:cNvSpPr txBox="1">
            <a:spLocks noChangeArrowheads="1"/>
          </p:cNvSpPr>
          <p:nvPr/>
        </p:nvSpPr>
        <p:spPr bwMode="auto">
          <a:xfrm>
            <a:off x="2514600" y="633571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smtClean="0">
                <a:solidFill>
                  <a:srgbClr val="003367"/>
                </a:solidFill>
                <a:cs typeface="Arial" charset="0"/>
              </a:rPr>
              <a:t>Push indirect blocks synchronously.</a:t>
            </a:r>
            <a:endParaRPr lang="en-US" sz="1800" smtClean="0">
              <a:solidFill>
                <a:srgbClr val="003367"/>
              </a:solidFill>
              <a:cs typeface="Arial" charset="0"/>
            </a:endParaRPr>
          </a:p>
        </p:txBody>
      </p:sp>
    </p:spTree>
    <p:extLst>
      <p:ext uri="{BB962C8B-B14F-4D97-AF65-F5344CB8AC3E}">
        <p14:creationId xmlns:p14="http://schemas.microsoft.com/office/powerpoint/2010/main" val="61190388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atin typeface="Arial" charset="0"/>
                <a:ea typeface="ＭＳ Ｐゴシック" charset="0"/>
                <a:cs typeface="Arial" charset="0"/>
              </a:rPr>
              <a:t>Small-File Create Storm</a:t>
            </a:r>
          </a:p>
        </p:txBody>
      </p:sp>
      <p:pic>
        <p:nvPicPr>
          <p:cNvPr id="72706" name="Picture 3" descr="smallfile-coa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01040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4"/>
          <p:cNvSpPr>
            <a:spLocks noChangeArrowheads="1"/>
          </p:cNvSpPr>
          <p:nvPr/>
        </p:nvSpPr>
        <p:spPr bwMode="auto">
          <a:xfrm>
            <a:off x="6248400" y="4724400"/>
            <a:ext cx="1203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defTabSz="914400" eaLnBrk="0" hangingPunct="0">
              <a:lnSpc>
                <a:spcPct val="90000"/>
              </a:lnSpc>
            </a:pPr>
            <a:r>
              <a:rPr lang="en-US" sz="2000" b="1" i="1" smtClean="0">
                <a:solidFill>
                  <a:srgbClr val="195F9E"/>
                </a:solidFill>
                <a:latin typeface="Times New Roman" charset="0"/>
              </a:rPr>
              <a:t>write</a:t>
            </a:r>
            <a:endParaRPr lang="en-US" sz="2000" b="1" i="1" smtClean="0">
              <a:solidFill>
                <a:srgbClr val="00FF00"/>
              </a:solidFill>
              <a:latin typeface="Times New Roman" charset="0"/>
            </a:endParaRPr>
          </a:p>
          <a:p>
            <a:pPr defTabSz="914400" eaLnBrk="0" hangingPunct="0">
              <a:lnSpc>
                <a:spcPct val="90000"/>
              </a:lnSpc>
            </a:pPr>
            <a:r>
              <a:rPr lang="en-US" sz="2000" b="1" i="1" smtClean="0">
                <a:solidFill>
                  <a:srgbClr val="00FF00"/>
                </a:solidFill>
                <a:latin typeface="Times New Roman" charset="0"/>
              </a:rPr>
              <a:t>write stall</a:t>
            </a:r>
          </a:p>
        </p:txBody>
      </p:sp>
      <p:sp>
        <p:nvSpPr>
          <p:cNvPr id="72708" name="Rectangle 5"/>
          <p:cNvSpPr>
            <a:spLocks noChangeArrowheads="1"/>
          </p:cNvSpPr>
          <p:nvPr/>
        </p:nvSpPr>
        <p:spPr bwMode="auto">
          <a:xfrm>
            <a:off x="2362200" y="5851525"/>
            <a:ext cx="4821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p>
            <a:pPr algn="ctr" defTabSz="914400" eaLnBrk="0" hangingPunct="0"/>
            <a:r>
              <a:rPr lang="en-US" sz="2000" smtClean="0">
                <a:solidFill>
                  <a:srgbClr val="195F9E"/>
                </a:solidFill>
                <a:latin typeface="Times New Roman" charset="0"/>
              </a:rPr>
              <a:t>time in milliseconds</a:t>
            </a:r>
            <a:endParaRPr lang="en-US" sz="1800" smtClean="0">
              <a:solidFill>
                <a:srgbClr val="195F9E"/>
              </a:solidFill>
              <a:latin typeface="Times New Roman" charset="0"/>
            </a:endParaRPr>
          </a:p>
        </p:txBody>
      </p:sp>
      <p:sp>
        <p:nvSpPr>
          <p:cNvPr id="72709" name="Rectangle 6"/>
          <p:cNvSpPr>
            <a:spLocks noChangeArrowheads="1"/>
          </p:cNvSpPr>
          <p:nvPr/>
        </p:nvSpPr>
        <p:spPr bwMode="auto">
          <a:xfrm>
            <a:off x="114300" y="2895600"/>
            <a:ext cx="1028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defTabSz="914400" eaLnBrk="0" hangingPunct="0"/>
            <a:r>
              <a:rPr lang="en-US" sz="2000" smtClean="0">
                <a:solidFill>
                  <a:srgbClr val="195F9E"/>
                </a:solidFill>
                <a:latin typeface="Times New Roman" charset="0"/>
              </a:rPr>
              <a:t>physical</a:t>
            </a:r>
          </a:p>
          <a:p>
            <a:pPr algn="ctr" defTabSz="914400" eaLnBrk="0" hangingPunct="0"/>
            <a:r>
              <a:rPr lang="en-US" sz="2000" smtClean="0">
                <a:solidFill>
                  <a:srgbClr val="195F9E"/>
                </a:solidFill>
                <a:latin typeface="Times New Roman" charset="0"/>
              </a:rPr>
              <a:t>disk</a:t>
            </a:r>
          </a:p>
          <a:p>
            <a:pPr algn="ctr" defTabSz="914400" eaLnBrk="0" hangingPunct="0"/>
            <a:r>
              <a:rPr lang="en-US" sz="2000" smtClean="0">
                <a:solidFill>
                  <a:srgbClr val="195F9E"/>
                </a:solidFill>
                <a:latin typeface="Times New Roman" charset="0"/>
              </a:rPr>
              <a:t>sector</a:t>
            </a:r>
            <a:endParaRPr lang="en-US" sz="1600" smtClean="0">
              <a:solidFill>
                <a:srgbClr val="195F9E"/>
              </a:solidFill>
              <a:latin typeface="Times New Roman" charset="0"/>
            </a:endParaRPr>
          </a:p>
        </p:txBody>
      </p:sp>
      <p:sp>
        <p:nvSpPr>
          <p:cNvPr id="72710" name="Rectangle 7"/>
          <p:cNvSpPr>
            <a:spLocks noChangeArrowheads="1"/>
          </p:cNvSpPr>
          <p:nvPr/>
        </p:nvSpPr>
        <p:spPr bwMode="auto">
          <a:xfrm>
            <a:off x="5029200" y="3200400"/>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defTabSz="914400" eaLnBrk="0" hangingPunct="0"/>
            <a:r>
              <a:rPr lang="en-US" sz="1600" b="1" i="1" smtClean="0">
                <a:solidFill>
                  <a:srgbClr val="990033"/>
                </a:solidFill>
                <a:latin typeface="Times New Roman" charset="0"/>
              </a:rPr>
              <a:t>sync</a:t>
            </a:r>
          </a:p>
        </p:txBody>
      </p:sp>
      <p:sp>
        <p:nvSpPr>
          <p:cNvPr id="72711" name="Rectangle 8"/>
          <p:cNvSpPr>
            <a:spLocks noChangeArrowheads="1"/>
          </p:cNvSpPr>
          <p:nvPr/>
        </p:nvSpPr>
        <p:spPr bwMode="auto">
          <a:xfrm>
            <a:off x="2743200" y="4495800"/>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defTabSz="914400" eaLnBrk="0" hangingPunct="0"/>
            <a:r>
              <a:rPr lang="en-US" sz="1600" b="1" i="1" smtClean="0">
                <a:solidFill>
                  <a:srgbClr val="990033"/>
                </a:solidFill>
                <a:latin typeface="Times New Roman" charset="0"/>
              </a:rPr>
              <a:t>sync</a:t>
            </a:r>
          </a:p>
        </p:txBody>
      </p:sp>
      <p:sp>
        <p:nvSpPr>
          <p:cNvPr id="72712" name="Rectangle 9"/>
          <p:cNvSpPr>
            <a:spLocks noChangeArrowheads="1"/>
          </p:cNvSpPr>
          <p:nvPr/>
        </p:nvSpPr>
        <p:spPr bwMode="auto">
          <a:xfrm>
            <a:off x="7183438" y="2057400"/>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defTabSz="914400" eaLnBrk="0" hangingPunct="0"/>
            <a:r>
              <a:rPr lang="en-US" sz="1600" b="1" i="1" smtClean="0">
                <a:solidFill>
                  <a:srgbClr val="990033"/>
                </a:solidFill>
                <a:latin typeface="Times New Roman" charset="0"/>
              </a:rPr>
              <a:t>sync</a:t>
            </a:r>
          </a:p>
        </p:txBody>
      </p:sp>
      <p:sp>
        <p:nvSpPr>
          <p:cNvPr id="72713" name="Rectangle 10"/>
          <p:cNvSpPr>
            <a:spLocks noChangeArrowheads="1"/>
          </p:cNvSpPr>
          <p:nvPr/>
        </p:nvSpPr>
        <p:spPr bwMode="auto">
          <a:xfrm>
            <a:off x="2362200" y="2070100"/>
            <a:ext cx="19351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defTabSz="914400" eaLnBrk="0" hangingPunct="0"/>
            <a:r>
              <a:rPr lang="en-US" sz="1600" i="1" smtClean="0">
                <a:solidFill>
                  <a:srgbClr val="990033"/>
                </a:solidFill>
                <a:latin typeface="Times New Roman" charset="0"/>
              </a:rPr>
              <a:t>inodes and</a:t>
            </a:r>
          </a:p>
          <a:p>
            <a:pPr algn="ctr" defTabSz="914400" eaLnBrk="0" hangingPunct="0"/>
            <a:r>
              <a:rPr lang="en-US" sz="1600" i="1" smtClean="0">
                <a:solidFill>
                  <a:srgbClr val="990033"/>
                </a:solidFill>
                <a:latin typeface="Times New Roman" charset="0"/>
              </a:rPr>
              <a:t>file contents</a:t>
            </a:r>
          </a:p>
          <a:p>
            <a:pPr algn="ctr" defTabSz="914400" eaLnBrk="0" hangingPunct="0"/>
            <a:r>
              <a:rPr lang="en-US" sz="1600" i="1" smtClean="0">
                <a:solidFill>
                  <a:srgbClr val="990033"/>
                </a:solidFill>
                <a:latin typeface="Times New Roman" charset="0"/>
              </a:rPr>
              <a:t>(localized allocation)</a:t>
            </a:r>
          </a:p>
        </p:txBody>
      </p:sp>
      <p:sp>
        <p:nvSpPr>
          <p:cNvPr id="72714" name="Line 11"/>
          <p:cNvSpPr>
            <a:spLocks noChangeShapeType="1"/>
          </p:cNvSpPr>
          <p:nvPr/>
        </p:nvSpPr>
        <p:spPr bwMode="auto">
          <a:xfrm>
            <a:off x="3124200" y="2895600"/>
            <a:ext cx="914400" cy="641350"/>
          </a:xfrm>
          <a:prstGeom prst="line">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spAutoFit/>
          </a:bodyPr>
          <a:lstStyle/>
          <a:p>
            <a:endParaRPr lang="en-US" smtClean="0">
              <a:solidFill>
                <a:prstClr val="white"/>
              </a:solidFill>
            </a:endParaRPr>
          </a:p>
        </p:txBody>
      </p:sp>
      <p:sp>
        <p:nvSpPr>
          <p:cNvPr id="72715" name="Rectangle 12"/>
          <p:cNvSpPr>
            <a:spLocks noChangeArrowheads="1"/>
          </p:cNvSpPr>
          <p:nvPr/>
        </p:nvSpPr>
        <p:spPr bwMode="auto">
          <a:xfrm>
            <a:off x="4419600" y="3990975"/>
            <a:ext cx="1304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defTabSz="914400" eaLnBrk="0" hangingPunct="0"/>
            <a:r>
              <a:rPr lang="en-US" sz="1600" i="1" smtClean="0">
                <a:solidFill>
                  <a:srgbClr val="990033"/>
                </a:solidFill>
                <a:latin typeface="Times New Roman" charset="0"/>
              </a:rPr>
              <a:t>delayed-write</a:t>
            </a:r>
          </a:p>
          <a:p>
            <a:pPr algn="ctr" defTabSz="914400" eaLnBrk="0" hangingPunct="0"/>
            <a:r>
              <a:rPr lang="en-US" sz="1600" i="1" smtClean="0">
                <a:solidFill>
                  <a:srgbClr val="990033"/>
                </a:solidFill>
                <a:latin typeface="Times New Roman" charset="0"/>
              </a:rPr>
              <a:t>metadata</a:t>
            </a:r>
          </a:p>
        </p:txBody>
      </p:sp>
      <p:sp>
        <p:nvSpPr>
          <p:cNvPr id="72716" name="Oval 13"/>
          <p:cNvSpPr>
            <a:spLocks noChangeArrowheads="1"/>
          </p:cNvSpPr>
          <p:nvPr/>
        </p:nvSpPr>
        <p:spPr bwMode="auto">
          <a:xfrm>
            <a:off x="2209800" y="1828800"/>
            <a:ext cx="152400" cy="152400"/>
          </a:xfrm>
          <a:prstGeom prst="ellipse">
            <a:avLst/>
          </a:prstGeom>
          <a:solidFill>
            <a:schemeClr val="tx1"/>
          </a:solidFill>
          <a:ln w="15875">
            <a:solidFill>
              <a:schemeClr val="tx1"/>
            </a:solidFill>
            <a:round/>
            <a:headEnd type="none" w="sm" len="sm"/>
            <a:tailEnd type="none" w="sm" len="sm"/>
          </a:ln>
        </p:spPr>
        <p:txBody>
          <a:bodyPr wrap="none" anchor="ctr">
            <a:spAutoFit/>
          </a:bodyPr>
          <a:lstStyle/>
          <a:p>
            <a:pPr defTabSz="914400"/>
            <a:endParaRPr lang="en-US" sz="1800" smtClean="0">
              <a:solidFill>
                <a:srgbClr val="003367"/>
              </a:solidFill>
            </a:endParaRPr>
          </a:p>
        </p:txBody>
      </p:sp>
      <p:sp>
        <p:nvSpPr>
          <p:cNvPr id="72717" name="Rectangle 14"/>
          <p:cNvSpPr>
            <a:spLocks noChangeArrowheads="1"/>
          </p:cNvSpPr>
          <p:nvPr/>
        </p:nvSpPr>
        <p:spPr bwMode="auto">
          <a:xfrm>
            <a:off x="4633913" y="1568450"/>
            <a:ext cx="16144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defTabSz="914400" eaLnBrk="0" hangingPunct="0"/>
            <a:r>
              <a:rPr lang="en-US" sz="1600" i="1" smtClean="0">
                <a:solidFill>
                  <a:srgbClr val="990033"/>
                </a:solidFill>
                <a:latin typeface="Times New Roman" charset="0"/>
              </a:rPr>
              <a:t>note synchronous</a:t>
            </a:r>
          </a:p>
          <a:p>
            <a:pPr algn="ctr" defTabSz="914400" eaLnBrk="0" hangingPunct="0"/>
            <a:r>
              <a:rPr lang="en-US" sz="1600" i="1" smtClean="0">
                <a:solidFill>
                  <a:srgbClr val="990033"/>
                </a:solidFill>
                <a:latin typeface="Times New Roman" charset="0"/>
              </a:rPr>
              <a:t>writes for some</a:t>
            </a:r>
          </a:p>
          <a:p>
            <a:pPr algn="ctr" defTabSz="914400" eaLnBrk="0" hangingPunct="0"/>
            <a:r>
              <a:rPr lang="en-US" sz="1600" i="1" smtClean="0">
                <a:solidFill>
                  <a:srgbClr val="990033"/>
                </a:solidFill>
                <a:latin typeface="Times New Roman" charset="0"/>
              </a:rPr>
              <a:t>metadata</a:t>
            </a:r>
          </a:p>
        </p:txBody>
      </p:sp>
      <p:sp>
        <p:nvSpPr>
          <p:cNvPr id="72718" name="Rectangle 15"/>
          <p:cNvSpPr>
            <a:spLocks noChangeArrowheads="1"/>
          </p:cNvSpPr>
          <p:nvPr/>
        </p:nvSpPr>
        <p:spPr bwMode="auto">
          <a:xfrm>
            <a:off x="152400" y="1600200"/>
            <a:ext cx="896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defTabSz="914400" eaLnBrk="0" hangingPunct="0"/>
            <a:r>
              <a:rPr lang="en-US" sz="2000" smtClean="0">
                <a:solidFill>
                  <a:srgbClr val="195F9E"/>
                </a:solidFill>
                <a:latin typeface="Times New Roman" charset="0"/>
              </a:rPr>
              <a:t>50 MB</a:t>
            </a:r>
          </a:p>
        </p:txBody>
      </p:sp>
    </p:spTree>
    <p:extLst>
      <p:ext uri="{BB962C8B-B14F-4D97-AF65-F5344CB8AC3E}">
        <p14:creationId xmlns:p14="http://schemas.microsoft.com/office/powerpoint/2010/main" val="2165147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3500"/>
            <a:ext cx="7620000" cy="600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0" y="6362700"/>
            <a:ext cx="3276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1200" b="1">
                <a:solidFill>
                  <a:srgbClr val="000090"/>
                </a:solidFill>
                <a:cs typeface="Arial" charset="0"/>
              </a:rPr>
              <a:t>The UNIX Time-Sharing System* </a:t>
            </a:r>
          </a:p>
          <a:p>
            <a:pPr marL="457200" lvl="1" indent="0" algn="ctr" defTabSz="914400"/>
            <a:r>
              <a:rPr lang="en-US" sz="1200">
                <a:solidFill>
                  <a:srgbClr val="000090"/>
                </a:solidFill>
                <a:cs typeface="Arial" charset="0"/>
              </a:rPr>
              <a:t>D. M. Ritchie and K. Thompson,1974</a:t>
            </a:r>
          </a:p>
          <a:p>
            <a:pPr marL="457200" lvl="1" indent="0" algn="ctr" defTabSz="914400"/>
            <a:endParaRPr lang="en-US" sz="1200">
              <a:solidFill>
                <a:srgbClr val="000090"/>
              </a:solidFill>
              <a:cs typeface="Arial" charset="0"/>
            </a:endParaRPr>
          </a:p>
          <a:p>
            <a:pPr algn="ctr" defTabSz="914400"/>
            <a:endParaRPr lang="en-US" sz="1800">
              <a:solidFill>
                <a:srgbClr val="000090"/>
              </a:solidFill>
              <a:cs typeface="Arial" charset="0"/>
            </a:endParaRPr>
          </a:p>
        </p:txBody>
      </p:sp>
    </p:spTree>
    <p:extLst>
      <p:ext uri="{BB962C8B-B14F-4D97-AF65-F5344CB8AC3E}">
        <p14:creationId xmlns:p14="http://schemas.microsoft.com/office/powerpoint/2010/main" val="34341991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plate">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110159</TotalTime>
  <Words>7746</Words>
  <Application>Microsoft Macintosh PowerPoint</Application>
  <PresentationFormat>On-screen Show (4:3)</PresentationFormat>
  <Paragraphs>1007</Paragraphs>
  <Slides>88</Slides>
  <Notes>4</Notes>
  <HiddenSlides>0</HiddenSlides>
  <MMClips>0</MMClips>
  <ScaleCrop>false</ScaleCrop>
  <HeadingPairs>
    <vt:vector size="4" baseType="variant">
      <vt:variant>
        <vt:lpstr>Theme</vt:lpstr>
      </vt:variant>
      <vt:variant>
        <vt:i4>8</vt:i4>
      </vt:variant>
      <vt:variant>
        <vt:lpstr>Slide Titles</vt:lpstr>
      </vt:variant>
      <vt:variant>
        <vt:i4>88</vt:i4>
      </vt:variant>
    </vt:vector>
  </HeadingPairs>
  <TitlesOfParts>
    <vt:vector size="96" baseType="lpstr">
      <vt:lpstr>Default Design</vt:lpstr>
      <vt:lpstr>1_Default Design</vt:lpstr>
      <vt:lpstr>3_Default Design</vt:lpstr>
      <vt:lpstr>4_Default Design</vt:lpstr>
      <vt:lpstr>template</vt:lpstr>
      <vt:lpstr>Office Theme</vt:lpstr>
      <vt:lpstr>7_Default Design</vt:lpstr>
      <vt:lpstr>8_Default Design</vt:lpstr>
      <vt:lpstr>PowerPoint Presentation</vt:lpstr>
      <vt:lpstr>Unix process view: data</vt:lpstr>
      <vt:lpstr>Files</vt:lpstr>
      <vt:lpstr>Unix file I/O</vt:lpstr>
      <vt:lpstr>Unix file commands</vt:lpstr>
      <vt:lpstr>Names and layers</vt:lpstr>
      <vt:lpstr>Files: hierarchical name space</vt:lpstr>
      <vt:lpstr>A typical Unix file tree</vt:lpstr>
      <vt:lpstr>PowerPoint Presentation</vt:lpstr>
      <vt:lpstr>Unix: “Everything is a file”</vt:lpstr>
      <vt:lpstr>Files as “virtual storage”</vt:lpstr>
      <vt:lpstr>Variable Partitioning</vt:lpstr>
      <vt:lpstr>Fixed Partitioning</vt:lpstr>
      <vt:lpstr>Using block maps</vt:lpstr>
      <vt:lpstr>Page/block maps</vt:lpstr>
      <vt:lpstr>Indirection</vt:lpstr>
      <vt:lpstr>Block maps: overview</vt:lpstr>
      <vt:lpstr>Virtual memory</vt:lpstr>
      <vt:lpstr>Cartoon view of a page table</vt:lpstr>
      <vt:lpstr>Example: Windows/IA32</vt:lpstr>
      <vt:lpstr>PowerPoint Presentation</vt:lpstr>
      <vt:lpstr>Virtual Address Translation</vt:lpstr>
      <vt:lpstr>Representing files: inodes</vt:lpstr>
      <vt:lpstr>Inodes</vt:lpstr>
      <vt:lpstr>Representing Large Files</vt:lpstr>
      <vt:lpstr>Skewed tree block maps</vt:lpstr>
      <vt:lpstr>Post-note: what to know about maps</vt:lpstr>
      <vt:lpstr>Post-note: symbolic name maps</vt:lpstr>
      <vt:lpstr>More pictures</vt:lpstr>
      <vt:lpstr>PowerPoint Presentation</vt:lpstr>
      <vt:lpstr>Copy on write</vt:lpstr>
      <vt:lpstr>Copy on write</vt:lpstr>
      <vt:lpstr>PowerPoint Presentation</vt:lpstr>
      <vt:lpstr>Storage stack</vt:lpstr>
      <vt:lpstr>Names and layers</vt:lpstr>
      <vt:lpstr>Directories</vt:lpstr>
      <vt:lpstr>Unix file naming: hard links</vt:lpstr>
      <vt:lpstr>Unix file naming: soft links</vt:lpstr>
      <vt:lpstr>Unix file naming: links</vt:lpstr>
      <vt:lpstr>Concepts</vt:lpstr>
      <vt:lpstr>Filesystem layout on disk</vt:lpstr>
      <vt:lpstr>A Filesystem On Disk</vt:lpstr>
      <vt:lpstr>A Filesystem On Disk</vt:lpstr>
      <vt:lpstr>Classical Unix inode</vt:lpstr>
      <vt:lpstr>Inodes on disk</vt:lpstr>
      <vt:lpstr>Write Anywhere File Layout (WAFL)</vt:lpstr>
      <vt:lpstr>PowerPoint Presentation</vt:lpstr>
      <vt:lpstr>Memory as a cache</vt:lpstr>
      <vt:lpstr>The block storage abstraction</vt:lpstr>
      <vt:lpstr>Memory/storage hierarchy</vt:lpstr>
      <vt:lpstr>The Buffer Cache</vt:lpstr>
      <vt:lpstr>Editing Ritchie/Thompson </vt:lpstr>
      <vt:lpstr>Lab #4: DFS (“DeFiler”) buffer cache</vt:lpstr>
      <vt:lpstr>DeFiler interfaces: overview</vt:lpstr>
      <vt:lpstr>DBufferCache internals</vt:lpstr>
      <vt:lpstr>Managing files</vt:lpstr>
      <vt:lpstr>Dbuffer (dbuf) states</vt:lpstr>
      <vt:lpstr>Asynchronous I/O on dbufs</vt:lpstr>
      <vt:lpstr>Why “logical” devices/volumes?</vt:lpstr>
      <vt:lpstr>NAS, SAN, and all that</vt:lpstr>
      <vt:lpstr>Logical storage volumes</vt:lpstr>
      <vt:lpstr>A disk</vt:lpstr>
      <vt:lpstr>A disk</vt:lpstr>
      <vt:lpstr>A disk</vt:lpstr>
      <vt:lpstr>PowerPoint Presentation</vt:lpstr>
      <vt:lpstr>A few words about SSDs</vt:lpstr>
      <vt:lpstr>PowerPoint Presentation</vt:lpstr>
      <vt:lpstr>HDD read bandwidth (ideal)</vt:lpstr>
      <vt:lpstr>Enterprise disk bandwidth (2012)</vt:lpstr>
      <vt:lpstr>Areal density (storage capacity)</vt:lpstr>
      <vt:lpstr>Rotational latency</vt:lpstr>
      <vt:lpstr>Access time</vt:lpstr>
      <vt:lpstr>Average seek time</vt:lpstr>
      <vt:lpstr>PowerPoint Presentation</vt:lpstr>
      <vt:lpstr>Effective bandwidth</vt:lpstr>
      <vt:lpstr>Effective bandwidth</vt:lpstr>
      <vt:lpstr>Effective bandwidth by access time</vt:lpstr>
      <vt:lpstr>Storage system performance</vt:lpstr>
      <vt:lpstr>Anatomy of a read</vt:lpstr>
      <vt:lpstr>Prefetching for high read throughput</vt:lpstr>
      <vt:lpstr>Sequential read-ahead</vt:lpstr>
      <vt:lpstr>Disk head scheduling</vt:lpstr>
      <vt:lpstr>Fast File System (FFS)</vt:lpstr>
      <vt:lpstr>Building better file systems</vt:lpstr>
      <vt:lpstr>FFS block allocation policy</vt:lpstr>
      <vt:lpstr>A quick peek at sequential write in BSD Unix “FFS” (Circa 2001)</vt:lpstr>
      <vt:lpstr>Sequential writes: a closer look</vt:lpstr>
      <vt:lpstr>Small-File Create Storm</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About Systems</dc:title>
  <dc:subject/>
  <dc:creator>Jeff Chase</dc:creator>
  <cp:keywords/>
  <dc:description/>
  <cp:lastModifiedBy>Jeff Chase</cp:lastModifiedBy>
  <cp:revision>5423</cp:revision>
  <cp:lastPrinted>2012-11-04T19:04:58Z</cp:lastPrinted>
  <dcterms:created xsi:type="dcterms:W3CDTF">2011-04-11T18:52:21Z</dcterms:created>
  <dcterms:modified xsi:type="dcterms:W3CDTF">2013-04-25T12:00:16Z</dcterms:modified>
  <cp:category/>
</cp:coreProperties>
</file>