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theme/theme1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820" r:id="rId2"/>
    <p:sldMasterId id="2147487867" r:id="rId3"/>
    <p:sldMasterId id="2147487877" r:id="rId4"/>
    <p:sldMasterId id="2147487887" r:id="rId5"/>
    <p:sldMasterId id="2147487911" r:id="rId6"/>
    <p:sldMasterId id="2147487963" r:id="rId7"/>
    <p:sldMasterId id="2147487969" r:id="rId8"/>
    <p:sldMasterId id="2147487974" r:id="rId9"/>
    <p:sldMasterId id="2147487995" r:id="rId10"/>
    <p:sldMasterId id="2147488000" r:id="rId11"/>
    <p:sldMasterId id="2147488006" r:id="rId12"/>
    <p:sldMasterId id="2147488016" r:id="rId13"/>
    <p:sldMasterId id="2147488022" r:id="rId14"/>
    <p:sldMasterId id="2147488026" r:id="rId15"/>
    <p:sldMasterId id="2147488028" r:id="rId16"/>
    <p:sldMasterId id="2147488038" r:id="rId17"/>
    <p:sldMasterId id="2147488046" r:id="rId18"/>
  </p:sldMasterIdLst>
  <p:notesMasterIdLst>
    <p:notesMasterId r:id="rId80"/>
  </p:notesMasterIdLst>
  <p:handoutMasterIdLst>
    <p:handoutMasterId r:id="rId81"/>
  </p:handoutMasterIdLst>
  <p:sldIdLst>
    <p:sldId id="1453" r:id="rId19"/>
    <p:sldId id="1442" r:id="rId20"/>
    <p:sldId id="1485" r:id="rId21"/>
    <p:sldId id="1479" r:id="rId22"/>
    <p:sldId id="1481" r:id="rId23"/>
    <p:sldId id="1482" r:id="rId24"/>
    <p:sldId id="1480" r:id="rId25"/>
    <p:sldId id="1483" r:id="rId26"/>
    <p:sldId id="1484" r:id="rId27"/>
    <p:sldId id="1486" r:id="rId28"/>
    <p:sldId id="1487" r:id="rId29"/>
    <p:sldId id="1383" r:id="rId30"/>
    <p:sldId id="1374" r:id="rId31"/>
    <p:sldId id="1375" r:id="rId32"/>
    <p:sldId id="1377" r:id="rId33"/>
    <p:sldId id="1378" r:id="rId34"/>
    <p:sldId id="1379" r:id="rId35"/>
    <p:sldId id="1457" r:id="rId36"/>
    <p:sldId id="1458" r:id="rId37"/>
    <p:sldId id="1462" r:id="rId38"/>
    <p:sldId id="1460" r:id="rId39"/>
    <p:sldId id="1459" r:id="rId40"/>
    <p:sldId id="1461" r:id="rId41"/>
    <p:sldId id="1465" r:id="rId42"/>
    <p:sldId id="1466" r:id="rId43"/>
    <p:sldId id="1467" r:id="rId44"/>
    <p:sldId id="1468" r:id="rId45"/>
    <p:sldId id="1469" r:id="rId46"/>
    <p:sldId id="1470" r:id="rId47"/>
    <p:sldId id="1471" r:id="rId48"/>
    <p:sldId id="1472" r:id="rId49"/>
    <p:sldId id="1473" r:id="rId50"/>
    <p:sldId id="1488" r:id="rId51"/>
    <p:sldId id="1503" r:id="rId52"/>
    <p:sldId id="1500" r:id="rId53"/>
    <p:sldId id="1501" r:id="rId54"/>
    <p:sldId id="1502" r:id="rId55"/>
    <p:sldId id="1477" r:id="rId56"/>
    <p:sldId id="1445" r:id="rId57"/>
    <p:sldId id="1444" r:id="rId58"/>
    <p:sldId id="1440" r:id="rId59"/>
    <p:sldId id="1491" r:id="rId60"/>
    <p:sldId id="1492" r:id="rId61"/>
    <p:sldId id="1497" r:id="rId62"/>
    <p:sldId id="1505" r:id="rId63"/>
    <p:sldId id="1291" r:id="rId64"/>
    <p:sldId id="1504" r:id="rId65"/>
    <p:sldId id="1454" r:id="rId66"/>
    <p:sldId id="1455" r:id="rId67"/>
    <p:sldId id="1456" r:id="rId68"/>
    <p:sldId id="1506" r:id="rId69"/>
    <p:sldId id="1269" r:id="rId70"/>
    <p:sldId id="1474" r:id="rId71"/>
    <p:sldId id="1475" r:id="rId72"/>
    <p:sldId id="1476" r:id="rId73"/>
    <p:sldId id="1463" r:id="rId74"/>
    <p:sldId id="1363" r:id="rId75"/>
    <p:sldId id="1364" r:id="rId76"/>
    <p:sldId id="1362" r:id="rId77"/>
    <p:sldId id="1319" r:id="rId78"/>
    <p:sldId id="1293" r:id="rId79"/>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3F3F3"/>
    <a:srgbClr val="5A8DFB"/>
    <a:srgbClr val="618FFD"/>
    <a:srgbClr val="00264D"/>
    <a:srgbClr val="636464"/>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80" autoAdjust="0"/>
  </p:normalViewPr>
  <p:slideViewPr>
    <p:cSldViewPr>
      <p:cViewPr>
        <p:scale>
          <a:sx n="130" d="100"/>
          <a:sy n="130" d="100"/>
        </p:scale>
        <p:origin x="-1024" y="-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37" Type="http://schemas.openxmlformats.org/officeDocument/2006/relationships/slide" Target="slides/slide19.xml"/><Relationship Id="rId38" Type="http://schemas.openxmlformats.org/officeDocument/2006/relationships/slide" Target="slides/slide20.xml"/><Relationship Id="rId39" Type="http://schemas.openxmlformats.org/officeDocument/2006/relationships/slide" Target="slides/slide21.xml"/><Relationship Id="rId50" Type="http://schemas.openxmlformats.org/officeDocument/2006/relationships/slide" Target="slides/slide32.xml"/><Relationship Id="rId51" Type="http://schemas.openxmlformats.org/officeDocument/2006/relationships/slide" Target="slides/slide33.xml"/><Relationship Id="rId52" Type="http://schemas.openxmlformats.org/officeDocument/2006/relationships/slide" Target="slides/slide34.xml"/><Relationship Id="rId53" Type="http://schemas.openxmlformats.org/officeDocument/2006/relationships/slide" Target="slides/slide35.xml"/><Relationship Id="rId54" Type="http://schemas.openxmlformats.org/officeDocument/2006/relationships/slide" Target="slides/slide36.xml"/><Relationship Id="rId55" Type="http://schemas.openxmlformats.org/officeDocument/2006/relationships/slide" Target="slides/slide37.xml"/><Relationship Id="rId56" Type="http://schemas.openxmlformats.org/officeDocument/2006/relationships/slide" Target="slides/slide38.xml"/><Relationship Id="rId57" Type="http://schemas.openxmlformats.org/officeDocument/2006/relationships/slide" Target="slides/slide39.xml"/><Relationship Id="rId58" Type="http://schemas.openxmlformats.org/officeDocument/2006/relationships/slide" Target="slides/slide40.xml"/><Relationship Id="rId59" Type="http://schemas.openxmlformats.org/officeDocument/2006/relationships/slide" Target="slides/slide41.xml"/><Relationship Id="rId70" Type="http://schemas.openxmlformats.org/officeDocument/2006/relationships/slide" Target="slides/slide52.xml"/><Relationship Id="rId71" Type="http://schemas.openxmlformats.org/officeDocument/2006/relationships/slide" Target="slides/slide53.xml"/><Relationship Id="rId72" Type="http://schemas.openxmlformats.org/officeDocument/2006/relationships/slide" Target="slides/slide54.xml"/><Relationship Id="rId73" Type="http://schemas.openxmlformats.org/officeDocument/2006/relationships/slide" Target="slides/slide55.xml"/><Relationship Id="rId74" Type="http://schemas.openxmlformats.org/officeDocument/2006/relationships/slide" Target="slides/slide56.xml"/><Relationship Id="rId75" Type="http://schemas.openxmlformats.org/officeDocument/2006/relationships/slide" Target="slides/slide57.xml"/><Relationship Id="rId76" Type="http://schemas.openxmlformats.org/officeDocument/2006/relationships/slide" Target="slides/slide58.xml"/><Relationship Id="rId77" Type="http://schemas.openxmlformats.org/officeDocument/2006/relationships/slide" Target="slides/slide59.xml"/><Relationship Id="rId78" Type="http://schemas.openxmlformats.org/officeDocument/2006/relationships/slide" Target="slides/slide60.xml"/><Relationship Id="rId79" Type="http://schemas.openxmlformats.org/officeDocument/2006/relationships/slide" Target="slides/slide61.xml"/><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40" Type="http://schemas.openxmlformats.org/officeDocument/2006/relationships/slide" Target="slides/slide22.xml"/><Relationship Id="rId41" Type="http://schemas.openxmlformats.org/officeDocument/2006/relationships/slide" Target="slides/slide23.xml"/><Relationship Id="rId42" Type="http://schemas.openxmlformats.org/officeDocument/2006/relationships/slide" Target="slides/slide24.xml"/><Relationship Id="rId43" Type="http://schemas.openxmlformats.org/officeDocument/2006/relationships/slide" Target="slides/slide25.xml"/><Relationship Id="rId44" Type="http://schemas.openxmlformats.org/officeDocument/2006/relationships/slide" Target="slides/slide26.xml"/><Relationship Id="rId45" Type="http://schemas.openxmlformats.org/officeDocument/2006/relationships/slide" Target="slides/slide27.xml"/><Relationship Id="rId46" Type="http://schemas.openxmlformats.org/officeDocument/2006/relationships/slide" Target="slides/slide28.xml"/><Relationship Id="rId47" Type="http://schemas.openxmlformats.org/officeDocument/2006/relationships/slide" Target="slides/slide29.xml"/><Relationship Id="rId48" Type="http://schemas.openxmlformats.org/officeDocument/2006/relationships/slide" Target="slides/slide30.xml"/><Relationship Id="rId49" Type="http://schemas.openxmlformats.org/officeDocument/2006/relationships/slide" Target="slides/slide31.xml"/><Relationship Id="rId60" Type="http://schemas.openxmlformats.org/officeDocument/2006/relationships/slide" Target="slides/slide42.xml"/><Relationship Id="rId61" Type="http://schemas.openxmlformats.org/officeDocument/2006/relationships/slide" Target="slides/slide43.xml"/><Relationship Id="rId62" Type="http://schemas.openxmlformats.org/officeDocument/2006/relationships/slide" Target="slides/slide44.xml"/><Relationship Id="rId63" Type="http://schemas.openxmlformats.org/officeDocument/2006/relationships/slide" Target="slides/slide45.xml"/><Relationship Id="rId64" Type="http://schemas.openxmlformats.org/officeDocument/2006/relationships/slide" Target="slides/slide46.xml"/><Relationship Id="rId65" Type="http://schemas.openxmlformats.org/officeDocument/2006/relationships/slide" Target="slides/slide47.xml"/><Relationship Id="rId66" Type="http://schemas.openxmlformats.org/officeDocument/2006/relationships/slide" Target="slides/slide48.xml"/><Relationship Id="rId67" Type="http://schemas.openxmlformats.org/officeDocument/2006/relationships/slide" Target="slides/slide49.xml"/><Relationship Id="rId68" Type="http://schemas.openxmlformats.org/officeDocument/2006/relationships/slide" Target="slides/slide50.xml"/><Relationship Id="rId69" Type="http://schemas.openxmlformats.org/officeDocument/2006/relationships/slide" Target="slides/slide51.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09A2146B-DAF8-B848-93CC-EAF3C4A7D254}" type="datetime1">
              <a:rPr lang="en-US"/>
              <a:pPr>
                <a:defRPr/>
              </a:pPr>
              <a:t>4/18/13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DE467F69-EAFE-6E4A-A7B7-743D2153CD3E}" type="slidenum">
              <a:rPr lang="en-US"/>
              <a:pPr>
                <a:defRPr/>
              </a:pPr>
              <a:t>‹#›</a:t>
            </a:fld>
            <a:endParaRPr lang="en-US"/>
          </a:p>
        </p:txBody>
      </p:sp>
    </p:spTree>
    <p:extLst>
      <p:ext uri="{BB962C8B-B14F-4D97-AF65-F5344CB8AC3E}">
        <p14:creationId xmlns:p14="http://schemas.microsoft.com/office/powerpoint/2010/main" val="3483996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4"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15366"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5368"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08658CFA-E8ED-ED4D-B937-FA9A3FBB1A22}" type="slidenum">
              <a:rPr lang="en-US"/>
              <a:pPr>
                <a:defRPr/>
              </a:pPr>
              <a:t>‹#›</a:t>
            </a:fld>
            <a:endParaRPr lang="en-US"/>
          </a:p>
        </p:txBody>
      </p:sp>
    </p:spTree>
    <p:extLst>
      <p:ext uri="{BB962C8B-B14F-4D97-AF65-F5344CB8AC3E}">
        <p14:creationId xmlns:p14="http://schemas.microsoft.com/office/powerpoint/2010/main" val="21256540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2</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Green: active file system</a:t>
            </a:r>
          </a:p>
          <a:p>
            <a:pPr>
              <a:defRPr/>
            </a:pPr>
            <a:r>
              <a:rPr lang="en-US" dirty="0" smtClean="0"/>
              <a:t>Key point: never overwrite existing data</a:t>
            </a:r>
          </a:p>
          <a:p>
            <a:pPr>
              <a:defRPr/>
            </a:pPr>
            <a:r>
              <a:rPr lang="en-US" dirty="0" smtClean="0"/>
              <a:t>CP: flush all “dirty” buffers to disk, update the root </a:t>
            </a:r>
            <a:r>
              <a:rPr lang="en-US" dirty="0" err="1" smtClean="0"/>
              <a:t>inode</a:t>
            </a:r>
            <a:r>
              <a:rPr lang="en-US" dirty="0" smtClean="0"/>
              <a:t> (move the active file system forward)</a:t>
            </a:r>
          </a:p>
          <a:p>
            <a:pPr>
              <a:defRPr/>
            </a:pPr>
            <a:r>
              <a:rPr lang="en-US" dirty="0" smtClean="0"/>
              <a:t>Root </a:t>
            </a:r>
            <a:r>
              <a:rPr lang="en-US" dirty="0" err="1" smtClean="0"/>
              <a:t>Inode</a:t>
            </a:r>
            <a:r>
              <a:rPr lang="en-US" dirty="0" smtClean="0"/>
              <a:t> -&gt; </a:t>
            </a:r>
            <a:r>
              <a:rPr lang="en-US" dirty="0" err="1" smtClean="0"/>
              <a:t>Inode</a:t>
            </a:r>
            <a:r>
              <a:rPr lang="en-US" dirty="0" smtClean="0"/>
              <a:t> File -&gt; </a:t>
            </a:r>
            <a:r>
              <a:rPr lang="en-US" dirty="0" err="1" smtClean="0"/>
              <a:t>Blockmap</a:t>
            </a:r>
            <a:endParaRPr lang="en-US" dirty="0" smtClean="0"/>
          </a:p>
          <a:p>
            <a:pPr>
              <a:defRPr/>
            </a:pPr>
            <a:endParaRPr lang="en-US" dirty="0" smtClean="0"/>
          </a:p>
          <a:p>
            <a:pPr>
              <a:defRPr/>
            </a:pPr>
            <a:r>
              <a:rPr lang="en-US" dirty="0" smtClean="0"/>
              <a:t>Nets you:</a:t>
            </a:r>
          </a:p>
          <a:p>
            <a:pPr marL="171450" indent="-171450">
              <a:buFontTx/>
              <a:buChar char="•"/>
              <a:defRPr/>
            </a:pPr>
            <a:r>
              <a:rPr lang="en-US" dirty="0" smtClean="0"/>
              <a:t>Snapshot</a:t>
            </a:r>
          </a:p>
          <a:p>
            <a:pPr marL="171450" indent="-171450">
              <a:buFontTx/>
              <a:buChar char="•"/>
              <a:defRPr/>
            </a:pPr>
            <a:r>
              <a:rPr lang="en-US" dirty="0" err="1" smtClean="0"/>
              <a:t>Dedupe</a:t>
            </a:r>
            <a:endParaRPr lang="en-US" dirty="0"/>
          </a:p>
        </p:txBody>
      </p:sp>
      <p:sp>
        <p:nvSpPr>
          <p:cNvPr id="7680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A8AAF08D-1F6E-D848-AED8-434DE4B9C889}" type="slidenum">
              <a:rPr lang="en-US" sz="1200">
                <a:solidFill>
                  <a:srgbClr val="000000"/>
                </a:solidFill>
                <a:latin typeface="Calibri" charset="0"/>
                <a:cs typeface="Arial" charset="0"/>
              </a:rPr>
              <a:pPr eaLnBrk="1" hangingPunct="1"/>
              <a:t>22</a:t>
            </a:fld>
            <a:endParaRPr lang="en-US" sz="1200">
              <a:solidFill>
                <a:srgbClr val="000000"/>
              </a:solidFill>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33</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Vserver: Logical entity that defines the boundaries of a server.</a:t>
            </a:r>
          </a:p>
          <a:p>
            <a:r>
              <a:rPr lang="en-US">
                <a:latin typeface="Times New Roman" charset="0"/>
                <a:ea typeface="ＭＳ Ｐゴシック" charset="0"/>
                <a:cs typeface="ＭＳ Ｐゴシック" charset="0"/>
              </a:rPr>
              <a:t>Aggregate: Physical entity, owned by a node, that is a collection of “disks” in a RAID group.</a:t>
            </a:r>
          </a:p>
          <a:p>
            <a:r>
              <a:rPr lang="en-US">
                <a:latin typeface="Times New Roman" charset="0"/>
                <a:ea typeface="ＭＳ Ｐゴシック" charset="0"/>
                <a:cs typeface="ＭＳ Ｐゴシック" charset="0"/>
              </a:rPr>
              <a:t>Volume: Logical entity, owned by a Vserver, that is loosely bound to an aggregate.</a:t>
            </a:r>
          </a:p>
        </p:txBody>
      </p:sp>
      <p:sp>
        <p:nvSpPr>
          <p:cNvPr id="5632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2D5D5673-60AB-7F4E-9C4C-0AD2BF4F9594}" type="slidenum">
              <a:rPr lang="en-US" sz="1200">
                <a:solidFill>
                  <a:srgbClr val="000000"/>
                </a:solidFill>
                <a:latin typeface="Calibri" charset="0"/>
                <a:cs typeface="Arial" charset="0"/>
              </a:rPr>
              <a:pPr eaLnBrk="1" hangingPunct="1"/>
              <a:t>53</a:t>
            </a:fld>
            <a:endParaRPr lang="en-US"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Client: *nix, Windows, … SAN, NAS, …</a:t>
            </a:r>
          </a:p>
          <a:p>
            <a:r>
              <a:rPr lang="en-US">
                <a:latin typeface="Times New Roman" charset="0"/>
                <a:ea typeface="ＭＳ Ｐゴシック" charset="0"/>
                <a:cs typeface="ＭＳ Ｐゴシック" charset="0"/>
              </a:rPr>
              <a:t>Network: Ethernet, FC, …</a:t>
            </a:r>
          </a:p>
          <a:p>
            <a:r>
              <a:rPr lang="en-US">
                <a:latin typeface="Times New Roman" charset="0"/>
                <a:ea typeface="ＭＳ Ｐゴシック" charset="0"/>
                <a:cs typeface="ＭＳ Ｐゴシック" charset="0"/>
              </a:rPr>
              <a:t>N-Blade: “Network” blade, kernel module, client protocol &lt;-&gt; SpinNP, state machines</a:t>
            </a:r>
          </a:p>
          <a:p>
            <a:r>
              <a:rPr lang="en-US">
                <a:latin typeface="Times New Roman" charset="0"/>
                <a:ea typeface="ＭＳ Ｐゴシック" charset="0"/>
                <a:cs typeface="ＭＳ Ｐゴシック" charset="0"/>
              </a:rPr>
              <a:t>D-Blade: “Disk” blade, kernel module, SpinNP &lt;-&gt; WAFL/RAID</a:t>
            </a:r>
          </a:p>
        </p:txBody>
      </p:sp>
      <p:sp>
        <p:nvSpPr>
          <p:cNvPr id="5837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EB00354A-B70C-5C44-B532-1732C0A252FD}" type="slidenum">
              <a:rPr lang="en-US" sz="1200">
                <a:solidFill>
                  <a:srgbClr val="000000"/>
                </a:solidFill>
                <a:latin typeface="Calibri" charset="0"/>
                <a:cs typeface="Arial" charset="0"/>
              </a:rPr>
              <a:pPr eaLnBrk="1" hangingPunct="1"/>
              <a:t>54</a:t>
            </a:fld>
            <a:endParaRPr lang="en-US" sz="1200">
              <a:solidFill>
                <a:srgbClr val="000000"/>
              </a:solidFill>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08130A-C971-8442-AE67-2F3DDE5F2200}" type="slidenum">
              <a:rPr lang="en-US" sz="1200"/>
              <a:pPr eaLnBrk="1" hangingPunct="1"/>
              <a:t>61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6.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6.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6.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DE9D1D5-A21C-9F48-A56A-E5DFBC875AF6}" type="slidenum">
              <a:rPr lang="en-US"/>
              <a:pPr>
                <a:defRPr/>
              </a:pPr>
              <a:t>‹#›</a:t>
            </a:fld>
            <a:endParaRPr lang="en-US"/>
          </a:p>
        </p:txBody>
      </p:sp>
    </p:spTree>
    <p:extLst>
      <p:ext uri="{BB962C8B-B14F-4D97-AF65-F5344CB8AC3E}">
        <p14:creationId xmlns:p14="http://schemas.microsoft.com/office/powerpoint/2010/main" val="354100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12568063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46075" y="3073400"/>
            <a:ext cx="38052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uzzle_2_HiR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9700" y="2490788"/>
            <a:ext cx="3575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p:txBody>
          <a:bodyPr/>
          <a:lstStyle>
            <a:lvl1pPr defTabSz="457200">
              <a:defRPr/>
            </a:lvl1pPr>
          </a:lstStyle>
          <a:p>
            <a:pPr>
              <a:defRPr/>
            </a:pPr>
            <a:fld id="{427BD15D-9EF4-F549-8A59-86BAD7D63A3E}" type="slidenum">
              <a:rPr lang="en-US"/>
              <a:pPr>
                <a:defRPr/>
              </a:pPr>
              <a:t>‹#›</a:t>
            </a:fld>
            <a:endParaRPr lang="en-US"/>
          </a:p>
        </p:txBody>
      </p:sp>
      <p:sp>
        <p:nvSpPr>
          <p:cNvPr id="5" name="Footer Placeholder 2"/>
          <p:cNvSpPr>
            <a:spLocks noGrp="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13610100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2" descr="C:\Users\freelance\Desktop\NA_PPT_Template_R1_012511\Collateral\NA_ThankYou.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3005138"/>
            <a:ext cx="3460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Atom_2_HiR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7350" y="2074863"/>
            <a:ext cx="277336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p:txBody>
          <a:bodyPr/>
          <a:lstStyle>
            <a:lvl1pPr defTabSz="457200">
              <a:defRPr/>
            </a:lvl1pPr>
          </a:lstStyle>
          <a:p>
            <a:pPr>
              <a:defRPr/>
            </a:pPr>
            <a:fld id="{B3B17005-9A14-C047-ACAC-FA3010CE59A4}" type="slidenum">
              <a:rPr lang="en-US"/>
              <a:pPr>
                <a:defRPr/>
              </a:pPr>
              <a:t>‹#›</a:t>
            </a:fld>
            <a:endParaRPr lang="en-US"/>
          </a:p>
        </p:txBody>
      </p:sp>
      <p:sp>
        <p:nvSpPr>
          <p:cNvPr id="5" name="Footer Placeholder 2"/>
          <p:cNvSpPr>
            <a:spLocks noGrp="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40724473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6E8CAD39-8DD5-6241-A99D-E3411B7A4C32}"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410716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C9D0213E-C07F-8640-871D-ACE212927BDF}"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37113663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73225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50E7E19-E34D-1F40-A106-AB81B6384FC7}"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783091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69415851-11FD-8F46-A5E3-D2023C609A74}"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787190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D4AAD0E1-97BE-E74D-AF0D-DB7878B73430}" type="slidenum">
              <a:rPr lang="en-US"/>
              <a:pPr/>
              <a:t>‹#›</a:t>
            </a:fld>
            <a:endParaRPr lang="en-US"/>
          </a:p>
        </p:txBody>
      </p:sp>
    </p:spTree>
    <p:extLst>
      <p:ext uri="{BB962C8B-B14F-4D97-AF65-F5344CB8AC3E}">
        <p14:creationId xmlns:p14="http://schemas.microsoft.com/office/powerpoint/2010/main" val="30454944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91D163B0-BFBD-ED41-82D6-F2043A9C2C5A}" type="slidenum">
              <a:rPr lang="en-US"/>
              <a:pPr>
                <a:defRPr/>
              </a:pPr>
              <a:t>‹#›</a:t>
            </a:fld>
            <a:r>
              <a:rPr lang="en-US"/>
              <a:t> of 12</a:t>
            </a:r>
          </a:p>
        </p:txBody>
      </p:sp>
    </p:spTree>
    <p:extLst>
      <p:ext uri="{BB962C8B-B14F-4D97-AF65-F5344CB8AC3E}">
        <p14:creationId xmlns:p14="http://schemas.microsoft.com/office/powerpoint/2010/main" val="2970669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BF261ADA-C025-E94F-862D-037852545F7D}" type="slidenum">
              <a:rPr lang="en-US"/>
              <a:pPr/>
              <a:t>‹#›</a:t>
            </a:fld>
            <a:endParaRPr lang="en-US"/>
          </a:p>
        </p:txBody>
      </p:sp>
    </p:spTree>
    <p:extLst>
      <p:ext uri="{BB962C8B-B14F-4D97-AF65-F5344CB8AC3E}">
        <p14:creationId xmlns:p14="http://schemas.microsoft.com/office/powerpoint/2010/main" val="276968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41332287"/>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03E9B11C-B338-8648-84D4-21F2316BC7A3}" type="slidenum">
              <a:rPr lang="en-US"/>
              <a:pPr/>
              <a:t>‹#›</a:t>
            </a:fld>
            <a:endParaRPr lang="en-US"/>
          </a:p>
        </p:txBody>
      </p:sp>
    </p:spTree>
    <p:extLst>
      <p:ext uri="{BB962C8B-B14F-4D97-AF65-F5344CB8AC3E}">
        <p14:creationId xmlns:p14="http://schemas.microsoft.com/office/powerpoint/2010/main" val="26467786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FB18D7FC-641B-714E-824F-C1532ECFABA9}" type="slidenum">
              <a:rPr lang="en-US"/>
              <a:pPr/>
              <a:t>‹#›</a:t>
            </a:fld>
            <a:endParaRPr lang="en-US"/>
          </a:p>
        </p:txBody>
      </p:sp>
    </p:spTree>
    <p:extLst>
      <p:ext uri="{BB962C8B-B14F-4D97-AF65-F5344CB8AC3E}">
        <p14:creationId xmlns:p14="http://schemas.microsoft.com/office/powerpoint/2010/main" val="34877319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BCB7DBE1-91ED-BB47-82C1-A799A729537B}" type="slidenum">
              <a:rPr lang="en-US"/>
              <a:pPr/>
              <a:t>‹#›</a:t>
            </a:fld>
            <a:endParaRPr lang="en-US"/>
          </a:p>
        </p:txBody>
      </p:sp>
    </p:spTree>
    <p:extLst>
      <p:ext uri="{BB962C8B-B14F-4D97-AF65-F5344CB8AC3E}">
        <p14:creationId xmlns:p14="http://schemas.microsoft.com/office/powerpoint/2010/main" val="21230464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5D6C539-EF09-8249-AE6D-B2781C60784B}" type="slidenum">
              <a:rPr lang="en-US"/>
              <a:pPr/>
              <a:t>‹#›</a:t>
            </a:fld>
            <a:endParaRPr lang="en-US"/>
          </a:p>
        </p:txBody>
      </p:sp>
    </p:spTree>
    <p:extLst>
      <p:ext uri="{BB962C8B-B14F-4D97-AF65-F5344CB8AC3E}">
        <p14:creationId xmlns:p14="http://schemas.microsoft.com/office/powerpoint/2010/main" val="26564988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16211BBA-DE4E-3747-9EC2-D0831D60724D}" type="slidenum">
              <a:rPr lang="en-US"/>
              <a:pPr/>
              <a:t>‹#›</a:t>
            </a:fld>
            <a:endParaRPr lang="en-US"/>
          </a:p>
        </p:txBody>
      </p:sp>
    </p:spTree>
    <p:extLst>
      <p:ext uri="{BB962C8B-B14F-4D97-AF65-F5344CB8AC3E}">
        <p14:creationId xmlns:p14="http://schemas.microsoft.com/office/powerpoint/2010/main" val="2481613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51D7AF15-EEC3-9A4A-8B97-A711AF45326E}" type="slidenum">
              <a:rPr lang="en-US"/>
              <a:pPr/>
              <a:t>‹#›</a:t>
            </a:fld>
            <a:endParaRPr lang="en-US"/>
          </a:p>
        </p:txBody>
      </p:sp>
    </p:spTree>
    <p:extLst>
      <p:ext uri="{BB962C8B-B14F-4D97-AF65-F5344CB8AC3E}">
        <p14:creationId xmlns:p14="http://schemas.microsoft.com/office/powerpoint/2010/main" val="24074573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C760C64E-FAD5-514F-8670-CA261EE69BB5}" type="slidenum">
              <a:rPr lang="en-US"/>
              <a:pPr/>
              <a:t>‹#›</a:t>
            </a:fld>
            <a:endParaRPr lang="en-US"/>
          </a:p>
        </p:txBody>
      </p:sp>
    </p:spTree>
    <p:extLst>
      <p:ext uri="{BB962C8B-B14F-4D97-AF65-F5344CB8AC3E}">
        <p14:creationId xmlns:p14="http://schemas.microsoft.com/office/powerpoint/2010/main" val="36821692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916A4155-7FF0-DC42-B565-6C15E88C516D}" type="slidenum">
              <a:rPr lang="en-US"/>
              <a:pPr/>
              <a:t>‹#›</a:t>
            </a:fld>
            <a:endParaRPr lang="en-US"/>
          </a:p>
        </p:txBody>
      </p:sp>
    </p:spTree>
    <p:extLst>
      <p:ext uri="{BB962C8B-B14F-4D97-AF65-F5344CB8AC3E}">
        <p14:creationId xmlns:p14="http://schemas.microsoft.com/office/powerpoint/2010/main" val="10335192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fld id="{824CE915-1C11-3A4B-9802-123CCCA87846}" type="slidenum">
              <a:rPr lang="en-US"/>
              <a:pPr/>
              <a:t>‹#›</a:t>
            </a:fld>
            <a:endParaRPr lang="en-US"/>
          </a:p>
        </p:txBody>
      </p:sp>
    </p:spTree>
    <p:extLst>
      <p:ext uri="{BB962C8B-B14F-4D97-AF65-F5344CB8AC3E}">
        <p14:creationId xmlns:p14="http://schemas.microsoft.com/office/powerpoint/2010/main" val="24471128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FFD15238-654D-6C4F-A5D2-7AB1BD30D5AB}" type="slidenum">
              <a:rPr lang="en-US"/>
              <a:pPr/>
              <a:t>‹#›</a:t>
            </a:fld>
            <a:endParaRPr lang="en-US"/>
          </a:p>
        </p:txBody>
      </p:sp>
    </p:spTree>
    <p:extLst>
      <p:ext uri="{BB962C8B-B14F-4D97-AF65-F5344CB8AC3E}">
        <p14:creationId xmlns:p14="http://schemas.microsoft.com/office/powerpoint/2010/main" val="96253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8933119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ＭＳ Ｐゴシック" charset="-128"/>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ＭＳ Ｐゴシック" charset="-128"/>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76C4DF2-0952-034C-9778-4940960BC61E}" type="slidenum">
              <a:rPr lang="en-US"/>
              <a:pPr/>
              <a:t>‹#›</a:t>
            </a:fld>
            <a:endParaRPr lang="en-US"/>
          </a:p>
        </p:txBody>
      </p:sp>
    </p:spTree>
    <p:extLst>
      <p:ext uri="{BB962C8B-B14F-4D97-AF65-F5344CB8AC3E}">
        <p14:creationId xmlns:p14="http://schemas.microsoft.com/office/powerpoint/2010/main" val="30561500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xfrm>
            <a:off x="685800" y="6248400"/>
            <a:ext cx="1905000" cy="457200"/>
          </a:xfrm>
          <a:prstGeom prst="rect">
            <a:avLst/>
          </a:prstGeom>
        </p:spPr>
        <p:txBody>
          <a:bodyPr/>
          <a:lstStyle>
            <a:lvl1pPr>
              <a:defRPr>
                <a:solidFill>
                  <a:srgbClr val="40458C"/>
                </a:solidFill>
                <a:ea typeface="ＭＳ Ｐゴシック" charset="-128"/>
                <a:cs typeface="ＭＳ Ｐゴシック" charset="-128"/>
              </a:defRPr>
            </a:lvl1pPr>
          </a:lstStyle>
          <a:p>
            <a:pPr>
              <a:defRPr/>
            </a:pPr>
            <a:endParaRPr lang="en-US"/>
          </a:p>
        </p:txBody>
      </p:sp>
      <p:sp>
        <p:nvSpPr>
          <p:cNvPr id="6" name="Rectangle 66"/>
          <p:cNvSpPr>
            <a:spLocks noGrp="1" noChangeArrowheads="1"/>
          </p:cNvSpPr>
          <p:nvPr>
            <p:ph type="ftr" sz="quarter" idx="11"/>
          </p:nvPr>
        </p:nvSpPr>
        <p:spPr>
          <a:xfrm>
            <a:off x="3124200" y="6248400"/>
            <a:ext cx="2895600" cy="457200"/>
          </a:xfrm>
          <a:prstGeom prst="rect">
            <a:avLst/>
          </a:prstGeom>
        </p:spPr>
        <p:txBody>
          <a:bodyPr/>
          <a:lstStyle>
            <a:lvl1pPr>
              <a:defRPr>
                <a:solidFill>
                  <a:srgbClr val="40458C"/>
                </a:solidFill>
                <a:ea typeface="ＭＳ Ｐゴシック" charset="-128"/>
                <a:cs typeface="ＭＳ Ｐゴシック" charset="-128"/>
              </a:defRPr>
            </a:lvl1pPr>
          </a:lstStyle>
          <a:p>
            <a:pPr>
              <a:defRPr/>
            </a:pPr>
            <a:endParaRPr lang="en-US"/>
          </a:p>
        </p:txBody>
      </p:sp>
      <p:sp>
        <p:nvSpPr>
          <p:cNvPr id="7" name="Rectangle 67"/>
          <p:cNvSpPr>
            <a:spLocks noGrp="1" noChangeArrowheads="1"/>
          </p:cNvSpPr>
          <p:nvPr>
            <p:ph type="sldNum" sz="quarter" idx="12"/>
          </p:nvPr>
        </p:nvSpPr>
        <p:spPr/>
        <p:txBody>
          <a:bodyPr/>
          <a:lstStyle>
            <a:lvl1pPr>
              <a:defRPr>
                <a:solidFill>
                  <a:srgbClr val="40458C"/>
                </a:solidFill>
              </a:defRPr>
            </a:lvl1pPr>
          </a:lstStyle>
          <a:p>
            <a:fld id="{BFD74962-C9DA-B744-867D-D6A1DC553C33}" type="slidenum">
              <a:rPr lang="en-US"/>
              <a:pPr/>
              <a:t>‹#›</a:t>
            </a:fld>
            <a:endParaRPr lang="en-US"/>
          </a:p>
        </p:txBody>
      </p:sp>
    </p:spTree>
    <p:extLst>
      <p:ext uri="{BB962C8B-B14F-4D97-AF65-F5344CB8AC3E}">
        <p14:creationId xmlns:p14="http://schemas.microsoft.com/office/powerpoint/2010/main" val="13126685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6438" y="422275"/>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491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491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smtClean="0">
                <a:ea typeface="ＭＳ Ｐゴシック" charset="-128"/>
                <a:cs typeface="ＭＳ Ｐゴシック" charset="-128"/>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mtClean="0">
                <a:ea typeface="ＭＳ Ｐゴシック" charset="-128"/>
                <a:cs typeface="ＭＳ Ｐゴシック" charset="-128"/>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EE9F78F-E28A-E142-9C37-12DFFA6B75FB}" type="slidenum">
              <a:rPr lang="en-US"/>
              <a:pPr/>
              <a:t>‹#›</a:t>
            </a:fld>
            <a:endParaRPr lang="en-US"/>
          </a:p>
        </p:txBody>
      </p:sp>
    </p:spTree>
    <p:extLst>
      <p:ext uri="{BB962C8B-B14F-4D97-AF65-F5344CB8AC3E}">
        <p14:creationId xmlns:p14="http://schemas.microsoft.com/office/powerpoint/2010/main" val="143014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2410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26274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04542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016594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462220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812036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69216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FAAF964B-F1A5-7A46-8CB1-4A276667945A}" type="slidenum">
              <a:rPr lang="en-US"/>
              <a:pPr>
                <a:defRPr/>
              </a:pPr>
              <a:t>‹#›</a:t>
            </a:fld>
            <a:r>
              <a:rPr lang="en-US"/>
              <a:t> of 12</a:t>
            </a:r>
          </a:p>
        </p:txBody>
      </p:sp>
    </p:spTree>
    <p:extLst>
      <p:ext uri="{BB962C8B-B14F-4D97-AF65-F5344CB8AC3E}">
        <p14:creationId xmlns:p14="http://schemas.microsoft.com/office/powerpoint/2010/main" val="29826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747866147"/>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119508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65635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2264235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996525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963335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18441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295490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682643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425118641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838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9607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649390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1162889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082803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3083437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3740418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1006441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13A2327-2D31-EA49-A162-D66F289AC959}" type="slidenum">
              <a:rPr lang="en-US"/>
              <a:pPr>
                <a:defRPr/>
              </a:pPr>
              <a:t>‹#›</a:t>
            </a:fld>
            <a:endParaRPr lang="en-US"/>
          </a:p>
        </p:txBody>
      </p:sp>
    </p:spTree>
    <p:extLst>
      <p:ext uri="{BB962C8B-B14F-4D97-AF65-F5344CB8AC3E}">
        <p14:creationId xmlns:p14="http://schemas.microsoft.com/office/powerpoint/2010/main" val="2928768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82356F61-EF0C-4640-84C2-914BB73965C8}" type="slidenum">
              <a:rPr lang="en-US"/>
              <a:pPr>
                <a:defRPr/>
              </a:pPr>
              <a:t>‹#›</a:t>
            </a:fld>
            <a:r>
              <a:rPr lang="en-US"/>
              <a:t> of 12</a:t>
            </a:r>
          </a:p>
        </p:txBody>
      </p:sp>
    </p:spTree>
    <p:extLst>
      <p:ext uri="{BB962C8B-B14F-4D97-AF65-F5344CB8AC3E}">
        <p14:creationId xmlns:p14="http://schemas.microsoft.com/office/powerpoint/2010/main" val="1219945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0FE11F6-4324-0A46-92C6-E91241087E94}" type="slidenum">
              <a:rPr lang="en-US"/>
              <a:pPr>
                <a:defRPr/>
              </a:pPr>
              <a:t>‹#›</a:t>
            </a:fld>
            <a:endParaRPr lang="en-US"/>
          </a:p>
        </p:txBody>
      </p:sp>
    </p:spTree>
    <p:extLst>
      <p:ext uri="{BB962C8B-B14F-4D97-AF65-F5344CB8AC3E}">
        <p14:creationId xmlns:p14="http://schemas.microsoft.com/office/powerpoint/2010/main" val="22657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3029877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43B21472-5D2D-5E48-AA9B-C97A4916CE05}" type="slidenum">
              <a:rPr lang="en-US"/>
              <a:pPr>
                <a:defRPr/>
              </a:pPr>
              <a:t>‹#›</a:t>
            </a:fld>
            <a:endParaRPr lang="en-US"/>
          </a:p>
        </p:txBody>
      </p:sp>
    </p:spTree>
    <p:extLst>
      <p:ext uri="{BB962C8B-B14F-4D97-AF65-F5344CB8AC3E}">
        <p14:creationId xmlns:p14="http://schemas.microsoft.com/office/powerpoint/2010/main" val="3520163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81DFE305-38E0-A644-9903-1E047B5D0796}" type="slidenum">
              <a:rPr lang="en-US"/>
              <a:pPr>
                <a:defRPr/>
              </a:pPr>
              <a:t>‹#›</a:t>
            </a:fld>
            <a:endParaRPr lang="en-US"/>
          </a:p>
        </p:txBody>
      </p:sp>
    </p:spTree>
    <p:extLst>
      <p:ext uri="{BB962C8B-B14F-4D97-AF65-F5344CB8AC3E}">
        <p14:creationId xmlns:p14="http://schemas.microsoft.com/office/powerpoint/2010/main" val="3068629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09C6C0F-72A4-CC43-ADB9-BD832F80F549}" type="slidenum">
              <a:rPr lang="en-US"/>
              <a:pPr>
                <a:defRPr/>
              </a:pPr>
              <a:t>‹#›</a:t>
            </a:fld>
            <a:endParaRPr lang="en-US"/>
          </a:p>
        </p:txBody>
      </p:sp>
    </p:spTree>
    <p:extLst>
      <p:ext uri="{BB962C8B-B14F-4D97-AF65-F5344CB8AC3E}">
        <p14:creationId xmlns:p14="http://schemas.microsoft.com/office/powerpoint/2010/main" val="2285745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CAE06C8-F5CD-4C4E-8722-015D7D110AF7}" type="slidenum">
              <a:rPr lang="en-US"/>
              <a:pPr>
                <a:defRPr/>
              </a:pPr>
              <a:t>‹#›</a:t>
            </a:fld>
            <a:endParaRPr lang="en-US"/>
          </a:p>
        </p:txBody>
      </p:sp>
    </p:spTree>
    <p:extLst>
      <p:ext uri="{BB962C8B-B14F-4D97-AF65-F5344CB8AC3E}">
        <p14:creationId xmlns:p14="http://schemas.microsoft.com/office/powerpoint/2010/main" val="2609323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5E5E6D6-B13D-6548-BFCA-17548FA5269B}" type="slidenum">
              <a:rPr lang="en-US"/>
              <a:pPr>
                <a:defRPr/>
              </a:pPr>
              <a:t>‹#›</a:t>
            </a:fld>
            <a:endParaRPr lang="en-US"/>
          </a:p>
        </p:txBody>
      </p:sp>
    </p:spTree>
    <p:extLst>
      <p:ext uri="{BB962C8B-B14F-4D97-AF65-F5344CB8AC3E}">
        <p14:creationId xmlns:p14="http://schemas.microsoft.com/office/powerpoint/2010/main" val="76306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928758-2740-B441-8F82-B38D29024DE0}" type="slidenum">
              <a:rPr lang="en-US"/>
              <a:pPr>
                <a:defRPr/>
              </a:pPr>
              <a:t>‹#›</a:t>
            </a:fld>
            <a:endParaRPr lang="en-US"/>
          </a:p>
        </p:txBody>
      </p:sp>
    </p:spTree>
    <p:extLst>
      <p:ext uri="{BB962C8B-B14F-4D97-AF65-F5344CB8AC3E}">
        <p14:creationId xmlns:p14="http://schemas.microsoft.com/office/powerpoint/2010/main" val="3774616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9307175-A6DC-4D4B-B68F-6451BFA9B108}" type="slidenum">
              <a:rPr lang="en-US"/>
              <a:pPr>
                <a:defRPr/>
              </a:pPr>
              <a:t>‹#›</a:t>
            </a:fld>
            <a:endParaRPr lang="en-US"/>
          </a:p>
        </p:txBody>
      </p:sp>
    </p:spTree>
    <p:extLst>
      <p:ext uri="{BB962C8B-B14F-4D97-AF65-F5344CB8AC3E}">
        <p14:creationId xmlns:p14="http://schemas.microsoft.com/office/powerpoint/2010/main" val="4051344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E35A4BC-259B-DA46-BCFE-2E7FDA1AB9FB}" type="slidenum">
              <a:rPr lang="en-US"/>
              <a:pPr>
                <a:defRPr/>
              </a:pPr>
              <a:t>‹#›</a:t>
            </a:fld>
            <a:endParaRPr lang="en-US"/>
          </a:p>
        </p:txBody>
      </p:sp>
    </p:spTree>
    <p:extLst>
      <p:ext uri="{BB962C8B-B14F-4D97-AF65-F5344CB8AC3E}">
        <p14:creationId xmlns:p14="http://schemas.microsoft.com/office/powerpoint/2010/main" val="877703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8CFFB72D-6160-2349-91EA-F511AC75485A}" type="slidenum">
              <a:rPr lang="en-US"/>
              <a:pPr>
                <a:defRPr/>
              </a:pPr>
              <a:t>‹#›</a:t>
            </a:fld>
            <a:endParaRPr lang="en-US"/>
          </a:p>
        </p:txBody>
      </p:sp>
    </p:spTree>
    <p:extLst>
      <p:ext uri="{BB962C8B-B14F-4D97-AF65-F5344CB8AC3E}">
        <p14:creationId xmlns:p14="http://schemas.microsoft.com/office/powerpoint/2010/main" val="3311007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68E8F0F-6AD0-8947-AB89-78682FBEEEEF}" type="slidenum">
              <a:rPr lang="en-US"/>
              <a:pPr>
                <a:defRPr/>
              </a:pPr>
              <a:t>‹#›</a:t>
            </a:fld>
            <a:endParaRPr lang="en-US"/>
          </a:p>
        </p:txBody>
      </p:sp>
    </p:spTree>
    <p:extLst>
      <p:ext uri="{BB962C8B-B14F-4D97-AF65-F5344CB8AC3E}">
        <p14:creationId xmlns:p14="http://schemas.microsoft.com/office/powerpoint/2010/main" val="292345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8DBBF2A0-7AF6-C644-9FCA-F2493FF20CFD}" type="slidenum">
              <a:rPr lang="en-US"/>
              <a:pPr>
                <a:defRPr/>
              </a:pPr>
              <a:t>‹#›</a:t>
            </a:fld>
            <a:endParaRPr lang="en-US"/>
          </a:p>
        </p:txBody>
      </p:sp>
    </p:spTree>
    <p:extLst>
      <p:ext uri="{BB962C8B-B14F-4D97-AF65-F5344CB8AC3E}">
        <p14:creationId xmlns:p14="http://schemas.microsoft.com/office/powerpoint/2010/main" val="149166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EA62C694-D280-6745-9725-4492902213C8}"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921004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368F924A-E65A-1A49-A684-E3C0EAAD9712}"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3033658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28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51C611BF-EB03-DD4A-B1E7-F74434A0DB29}"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123753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F9389D28-1896-594D-8A87-E4BCE0CBEEE8}"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806551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4A7A3E87-6BD7-3B48-B17D-E488B4CDBF82}" type="slidenum">
              <a:rPr lang="en-US"/>
              <a:pPr>
                <a:defRPr/>
              </a:pPr>
              <a:t>‹#›</a:t>
            </a:fld>
            <a:r>
              <a:rPr lang="en-US"/>
              <a:t> of 12</a:t>
            </a:r>
          </a:p>
        </p:txBody>
      </p:sp>
    </p:spTree>
    <p:extLst>
      <p:ext uri="{BB962C8B-B14F-4D97-AF65-F5344CB8AC3E}">
        <p14:creationId xmlns:p14="http://schemas.microsoft.com/office/powerpoint/2010/main" val="2311313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7F25B3C5-0BCB-6C40-9A37-E16C06FD79E8}" type="slidenum">
              <a:rPr lang="en-US"/>
              <a:pPr>
                <a:defRPr/>
              </a:pPr>
              <a:t>‹#›</a:t>
            </a:fld>
            <a:endParaRPr lang="en-US"/>
          </a:p>
        </p:txBody>
      </p:sp>
    </p:spTree>
    <p:extLst>
      <p:ext uri="{BB962C8B-B14F-4D97-AF65-F5344CB8AC3E}">
        <p14:creationId xmlns:p14="http://schemas.microsoft.com/office/powerpoint/2010/main" val="175748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4976E921-B66C-A642-AA35-C298F8797BEE}" type="slidenum">
              <a:rPr lang="en-US"/>
              <a:pPr>
                <a:defRPr/>
              </a:pPr>
              <a:t>‹#›</a:t>
            </a:fld>
            <a:endParaRPr lang="en-US"/>
          </a:p>
        </p:txBody>
      </p:sp>
    </p:spTree>
    <p:extLst>
      <p:ext uri="{BB962C8B-B14F-4D97-AF65-F5344CB8AC3E}">
        <p14:creationId xmlns:p14="http://schemas.microsoft.com/office/powerpoint/2010/main" val="3284417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prstClr val="white"/>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A8DAB9C-7C96-D14E-93FA-D29DE3718DFB}" type="slidenum">
              <a:rPr lang="en-US"/>
              <a:pPr>
                <a:defRPr/>
              </a:pPr>
              <a:t>‹#›</a:t>
            </a:fld>
            <a:endParaRPr lang="en-US"/>
          </a:p>
        </p:txBody>
      </p:sp>
    </p:spTree>
    <p:extLst>
      <p:ext uri="{BB962C8B-B14F-4D97-AF65-F5344CB8AC3E}">
        <p14:creationId xmlns:p14="http://schemas.microsoft.com/office/powerpoint/2010/main" val="40884535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241423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31094F3B-6033-EA4E-9041-84EA9F910BFA}" type="slidenum">
              <a:rPr lang="en-US"/>
              <a:pPr>
                <a:defRPr/>
              </a:pPr>
              <a:t>‹#›</a:t>
            </a:fld>
            <a:r>
              <a:rPr lang="en-US"/>
              <a:t> of 12</a:t>
            </a:r>
          </a:p>
        </p:txBody>
      </p:sp>
    </p:spTree>
    <p:extLst>
      <p:ext uri="{BB962C8B-B14F-4D97-AF65-F5344CB8AC3E}">
        <p14:creationId xmlns:p14="http://schemas.microsoft.com/office/powerpoint/2010/main" val="2423380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EA62C694-D280-6745-9725-4492902213C8}"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942075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368F924A-E65A-1A49-A684-E3C0EAAD9712}"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762596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959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51C611BF-EB03-DD4A-B1E7-F74434A0DB29}"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2889931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F9389D28-1896-594D-8A87-E4BCE0CBEEE8}"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5041816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97FB1796-1A64-9543-8A35-E1CB5A03D4D6}" type="slidenum">
              <a:rPr lang="en-US"/>
              <a:pPr>
                <a:defRPr/>
              </a:pPr>
              <a:t>‹#›</a:t>
            </a:fld>
            <a:r>
              <a:rPr lang="en-US"/>
              <a:t> of 12</a:t>
            </a:r>
          </a:p>
        </p:txBody>
      </p:sp>
    </p:spTree>
    <p:extLst>
      <p:ext uri="{BB962C8B-B14F-4D97-AF65-F5344CB8AC3E}">
        <p14:creationId xmlns:p14="http://schemas.microsoft.com/office/powerpoint/2010/main" val="1065171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F163ABE0-CB7B-374B-BC66-6FF579BD4EDC}" type="slidenum">
              <a:rPr lang="en-US"/>
              <a:pPr>
                <a:defRPr/>
              </a:pPr>
              <a:t>‹#›</a:t>
            </a:fld>
            <a:endParaRPr lang="en-US"/>
          </a:p>
        </p:txBody>
      </p:sp>
    </p:spTree>
    <p:extLst>
      <p:ext uri="{BB962C8B-B14F-4D97-AF65-F5344CB8AC3E}">
        <p14:creationId xmlns:p14="http://schemas.microsoft.com/office/powerpoint/2010/main" val="1784913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2ED7FD8B-3E9A-4D4E-811C-179165EF9997}" type="slidenum">
              <a:rPr lang="en-US"/>
              <a:pPr>
                <a:defRPr/>
              </a:pPr>
              <a:t>‹#›</a:t>
            </a:fld>
            <a:endParaRPr lang="en-US"/>
          </a:p>
        </p:txBody>
      </p:sp>
    </p:spTree>
    <p:extLst>
      <p:ext uri="{BB962C8B-B14F-4D97-AF65-F5344CB8AC3E}">
        <p14:creationId xmlns:p14="http://schemas.microsoft.com/office/powerpoint/2010/main" val="14572189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prstClr val="white"/>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AE055D3-0723-9F46-BF00-5082CC3894B2}" type="slidenum">
              <a:rPr lang="en-US"/>
              <a:pPr>
                <a:defRPr/>
              </a:pPr>
              <a:t>‹#›</a:t>
            </a:fld>
            <a:endParaRPr lang="en-US"/>
          </a:p>
        </p:txBody>
      </p:sp>
    </p:spTree>
    <p:extLst>
      <p:ext uri="{BB962C8B-B14F-4D97-AF65-F5344CB8AC3E}">
        <p14:creationId xmlns:p14="http://schemas.microsoft.com/office/powerpoint/2010/main" val="512597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6E8CAD39-8DD5-6241-A99D-E3411B7A4C32}"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234720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3F8699C-1001-8441-9221-5416E751180A}" type="slidenum">
              <a:rPr lang="en-US"/>
              <a:pPr/>
              <a:t>‹#›</a:t>
            </a:fld>
            <a:endParaRPr lang="en-US"/>
          </a:p>
        </p:txBody>
      </p:sp>
    </p:spTree>
    <p:extLst>
      <p:ext uri="{BB962C8B-B14F-4D97-AF65-F5344CB8AC3E}">
        <p14:creationId xmlns:p14="http://schemas.microsoft.com/office/powerpoint/2010/main" val="687029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C9D0213E-C07F-8640-871D-ACE212927BDF}"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34957838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7167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50E7E19-E34D-1F40-A106-AB81B6384FC7}"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2716479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69415851-11FD-8F46-A5E3-D2023C609A74}"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4105625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317500"/>
            <a:ext cx="105568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3300" y="427038"/>
            <a:ext cx="1435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ead_1_CMY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4625" y="1281113"/>
            <a:ext cx="310515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725" y="6607175"/>
            <a:ext cx="22669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anchor="b"/>
          <a:lstStyle>
            <a:lvl1pPr>
              <a:lnSpc>
                <a:spcPts val="4000"/>
              </a:lnSpc>
              <a:defRPr sz="3800" b="0">
                <a:solidFill>
                  <a:schemeClr val="accent3"/>
                </a:solidFill>
              </a:defRPr>
            </a:lvl1pPr>
          </a:lstStyle>
          <a:p>
            <a:r>
              <a:rPr lang="en-US" dirty="0"/>
              <a:t>Click to edit Master title style</a:t>
            </a:r>
          </a:p>
        </p:txBody>
      </p:sp>
      <p:sp>
        <p:nvSpPr>
          <p:cNvPr id="8" name="Rectangle 6"/>
          <p:cNvSpPr>
            <a:spLocks noGrp="1" noChangeArrowheads="1"/>
          </p:cNvSpPr>
          <p:nvPr>
            <p:ph type="sldNum" sz="quarter" idx="10"/>
          </p:nvPr>
        </p:nvSpPr>
        <p:spPr/>
        <p:txBody>
          <a:bodyPr/>
          <a:lstStyle>
            <a:lvl1pPr algn="r" defTabSz="457200">
              <a:buClrTx/>
              <a:buFontTx/>
              <a:buNone/>
              <a:defRPr sz="1000" b="1">
                <a:solidFill>
                  <a:srgbClr val="000000"/>
                </a:solidFill>
                <a:ea typeface="ＭＳ Ｐゴシック" charset="0"/>
                <a:cs typeface="ＭＳ Ｐゴシック" charset="0"/>
              </a:defRPr>
            </a:lvl1pPr>
          </a:lstStyle>
          <a:p>
            <a:pPr>
              <a:defRPr/>
            </a:pPr>
            <a:fld id="{34EDA2BA-876C-E245-BCEB-5539F37E1AB6}" type="slidenum">
              <a:rPr lang="en-US"/>
              <a:pPr>
                <a:defRPr/>
              </a:pPr>
              <a:t>‹#›</a:t>
            </a:fld>
            <a:endParaRPr lang="en-US"/>
          </a:p>
        </p:txBody>
      </p:sp>
      <p:sp>
        <p:nvSpPr>
          <p:cNvPr id="9" name="Rectangle 71"/>
          <p:cNvSpPr>
            <a:spLocks noGrp="1" noChangeArrowheads="1"/>
          </p:cNvSpPr>
          <p:nvPr>
            <p:ph type="ftr" sz="quarter" idx="11"/>
          </p:nvPr>
        </p:nvSpPr>
        <p:spPr/>
        <p:txBody>
          <a:bodyPr/>
          <a:lstStyle>
            <a:lvl1pPr algn="ctr" defTabSz="457200">
              <a:buClrTx/>
              <a:buFontTx/>
              <a:buNone/>
              <a:defRPr sz="1000">
                <a:solidFill>
                  <a:srgbClr val="000000"/>
                </a:solidFill>
                <a:ea typeface="ＭＳ Ｐゴシック" charset="0"/>
                <a:cs typeface="ＭＳ Ｐゴシック" charset="0"/>
              </a:defRPr>
            </a:lvl1pPr>
          </a:lstStyle>
          <a:p>
            <a:pPr>
              <a:defRPr/>
            </a:pPr>
            <a:r>
              <a:rPr lang="en-US"/>
              <a:t>NetApp Confidential - Limited Use</a:t>
            </a:r>
            <a:endParaRPr lang="en-US" dirty="0"/>
          </a:p>
        </p:txBody>
      </p:sp>
    </p:spTree>
    <p:extLst>
      <p:ext uri="{BB962C8B-B14F-4D97-AF65-F5344CB8AC3E}">
        <p14:creationId xmlns:p14="http://schemas.microsoft.com/office/powerpoint/2010/main" val="39192125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347663" y="6445250"/>
            <a:ext cx="8448675" cy="107950"/>
            <a:chOff x="347662" y="6160730"/>
            <a:chExt cx="8449056" cy="107486"/>
          </a:xfrm>
        </p:grpSpPr>
        <p:sp>
          <p:nvSpPr>
            <p:cNvPr id="5"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6"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defTabSz="457200">
              <a:defRPr>
                <a:ea typeface="ＭＳ Ｐゴシック" charset="0"/>
                <a:cs typeface="ＭＳ Ｐゴシック" charset="0"/>
              </a:defRPr>
            </a:lvl1pPr>
          </a:lstStyle>
          <a:p>
            <a:pPr>
              <a:defRPr/>
            </a:pPr>
            <a:fld id="{BD34D444-219F-DB46-98D5-FB612B405ACA}" type="slidenum">
              <a:rPr lang="en-US"/>
              <a:pPr>
                <a:defRPr/>
              </a:pPr>
              <a:t>‹#›</a:t>
            </a:fld>
            <a:endParaRPr lang="en-US"/>
          </a:p>
        </p:txBody>
      </p:sp>
      <p:sp>
        <p:nvSpPr>
          <p:cNvPr id="8" name="Rectangle 71"/>
          <p:cNvSpPr>
            <a:spLocks noGrp="1" noChangeArrowheads="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endParaRPr lang="en-US" dirty="0"/>
          </a:p>
        </p:txBody>
      </p:sp>
    </p:spTree>
    <p:extLst>
      <p:ext uri="{BB962C8B-B14F-4D97-AF65-F5344CB8AC3E}">
        <p14:creationId xmlns:p14="http://schemas.microsoft.com/office/powerpoint/2010/main" val="1449799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8"/>
          <p:cNvGrpSpPr>
            <a:grpSpLocks/>
          </p:cNvGrpSpPr>
          <p:nvPr userDrawn="1"/>
        </p:nvGrpSpPr>
        <p:grpSpPr bwMode="auto">
          <a:xfrm>
            <a:off x="347663" y="6445250"/>
            <a:ext cx="8448675" cy="107950"/>
            <a:chOff x="347662" y="6160730"/>
            <a:chExt cx="8449056" cy="107486"/>
          </a:xfrm>
        </p:grpSpPr>
        <p:sp>
          <p:nvSpPr>
            <p:cNvPr id="6"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7" name="Freeform 9"/>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0"/>
          </p:nvPr>
        </p:nvSpPr>
        <p:spPr/>
        <p:txBody>
          <a:bodyPr/>
          <a:lstStyle>
            <a:lvl1pPr defTabSz="457200">
              <a:defRPr>
                <a:ea typeface="ＭＳ Ｐゴシック" charset="0"/>
                <a:cs typeface="ＭＳ Ｐゴシック" charset="0"/>
              </a:defRPr>
            </a:lvl1pPr>
          </a:lstStyle>
          <a:p>
            <a:pPr>
              <a:defRPr/>
            </a:pPr>
            <a:fld id="{D46FDC9E-3FA5-4543-BDD4-1C2BB2342842}" type="slidenum">
              <a:rPr lang="en-US"/>
              <a:pPr>
                <a:defRPr/>
              </a:pPr>
              <a:t>‹#›</a:t>
            </a:fld>
            <a:endParaRPr lang="en-US"/>
          </a:p>
        </p:txBody>
      </p:sp>
      <p:sp>
        <p:nvSpPr>
          <p:cNvPr id="9" name="Rectangle 71"/>
          <p:cNvSpPr>
            <a:spLocks noGrp="1" noChangeArrowheads="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37486945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8"/>
          <p:cNvGrpSpPr>
            <a:grpSpLocks/>
          </p:cNvGrpSpPr>
          <p:nvPr userDrawn="1"/>
        </p:nvGrpSpPr>
        <p:grpSpPr bwMode="auto">
          <a:xfrm>
            <a:off x="347663" y="6445250"/>
            <a:ext cx="8448675" cy="107950"/>
            <a:chOff x="347662" y="6160730"/>
            <a:chExt cx="8449056" cy="107486"/>
          </a:xfrm>
        </p:grpSpPr>
        <p:sp>
          <p:nvSpPr>
            <p:cNvPr id="4"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5"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6"/>
          <p:cNvSpPr>
            <a:spLocks noGrp="1" noChangeArrowheads="1"/>
          </p:cNvSpPr>
          <p:nvPr>
            <p:ph type="sldNum" sz="quarter" idx="10"/>
          </p:nvPr>
        </p:nvSpPr>
        <p:spPr/>
        <p:txBody>
          <a:bodyPr/>
          <a:lstStyle>
            <a:lvl1pPr defTabSz="457200">
              <a:defRPr>
                <a:ea typeface="ＭＳ Ｐゴシック" charset="0"/>
                <a:cs typeface="ＭＳ Ｐゴシック" charset="0"/>
              </a:defRPr>
            </a:lvl1pPr>
          </a:lstStyle>
          <a:p>
            <a:pPr>
              <a:defRPr/>
            </a:pPr>
            <a:fld id="{CAF26A78-53E1-7442-8F60-E219574026A4}" type="slidenum">
              <a:rPr lang="en-US"/>
              <a:pPr>
                <a:defRPr/>
              </a:pPr>
              <a:t>‹#›</a:t>
            </a:fld>
            <a:endParaRPr lang="en-US"/>
          </a:p>
        </p:txBody>
      </p:sp>
      <p:sp>
        <p:nvSpPr>
          <p:cNvPr id="7" name="Rectangle 71"/>
          <p:cNvSpPr>
            <a:spLocks noGrp="1" noChangeArrowheads="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3351087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8" descr="Shapes_2_Hi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1600" y="2452688"/>
            <a:ext cx="3613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
          </p:nvPr>
        </p:nvSpPr>
        <p:spPr>
          <a:xfrm>
            <a:off x="349250" y="3629025"/>
            <a:ext cx="4587875" cy="1639661"/>
          </a:xfrm>
        </p:spPr>
        <p:txBody>
          <a:bodyPr/>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p:ph type="title"/>
          </p:nvPr>
        </p:nvSpPr>
        <p:spPr>
          <a:xfrm>
            <a:off x="349250" y="1736726"/>
            <a:ext cx="4587875" cy="1765300"/>
          </a:xfrm>
        </p:spPr>
        <p:txBody>
          <a:bodyPr anchor="b"/>
          <a:lstStyle>
            <a:lvl1pPr algn="l">
              <a:lnSpc>
                <a:spcPts val="4000"/>
              </a:lnSpc>
              <a:defRPr sz="3800" b="0">
                <a:solidFill>
                  <a:schemeClr val="accent3"/>
                </a:solidFill>
              </a:defRPr>
            </a:lvl1pPr>
          </a:lstStyle>
          <a:p>
            <a:endParaRPr lang="en-US" dirty="0" smtClean="0"/>
          </a:p>
        </p:txBody>
      </p:sp>
      <p:sp>
        <p:nvSpPr>
          <p:cNvPr id="5" name="Rectangle 6"/>
          <p:cNvSpPr>
            <a:spLocks noGrp="1" noChangeArrowheads="1"/>
          </p:cNvSpPr>
          <p:nvPr>
            <p:ph type="sldNum" sz="quarter" idx="13"/>
          </p:nvPr>
        </p:nvSpPr>
        <p:spPr/>
        <p:txBody>
          <a:bodyPr/>
          <a:lstStyle>
            <a:lvl1pPr defTabSz="457200">
              <a:defRPr>
                <a:ea typeface="ＭＳ Ｐゴシック" charset="0"/>
                <a:cs typeface="ＭＳ Ｐゴシック" charset="0"/>
              </a:defRPr>
            </a:lvl1pPr>
          </a:lstStyle>
          <a:p>
            <a:pPr>
              <a:defRPr/>
            </a:pPr>
            <a:fld id="{E6B6231A-7F6B-744D-8056-F42C756E6A80}" type="slidenum">
              <a:rPr lang="en-US"/>
              <a:pPr>
                <a:defRPr/>
              </a:pPr>
              <a:t>‹#›</a:t>
            </a:fld>
            <a:endParaRPr lang="en-US"/>
          </a:p>
        </p:txBody>
      </p:sp>
      <p:sp>
        <p:nvSpPr>
          <p:cNvPr id="6" name="Rectangle 71"/>
          <p:cNvSpPr>
            <a:spLocks noGrp="1" noChangeArrowheads="1"/>
          </p:cNvSpPr>
          <p:nvPr>
            <p:ph type="ftr" sz="quarter" idx="14"/>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3970530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4" name="Picture 8" descr="Shapes_2_Hi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1600" y="2452688"/>
            <a:ext cx="3613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
          </p:nvPr>
        </p:nvSpPr>
        <p:spPr>
          <a:xfrm>
            <a:off x="349251" y="3628572"/>
            <a:ext cx="4587874" cy="1642675"/>
          </a:xfrm>
        </p:spPr>
        <p:txBody>
          <a:bodyPr/>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p:ph type="title"/>
          </p:nvPr>
        </p:nvSpPr>
        <p:spPr>
          <a:xfrm>
            <a:off x="349250" y="1736725"/>
            <a:ext cx="4587875" cy="1766207"/>
          </a:xfrm>
        </p:spPr>
        <p:txBody>
          <a:bodyPr anchor="b"/>
          <a:lstStyle>
            <a:lvl1pPr algn="l">
              <a:lnSpc>
                <a:spcPts val="4000"/>
              </a:lnSpc>
              <a:defRPr sz="3800" b="0">
                <a:solidFill>
                  <a:schemeClr val="accent3"/>
                </a:solidFill>
              </a:defRPr>
            </a:lvl1pPr>
          </a:lstStyle>
          <a:p>
            <a:endParaRPr lang="en-US" dirty="0" smtClean="0"/>
          </a:p>
        </p:txBody>
      </p:sp>
      <p:sp>
        <p:nvSpPr>
          <p:cNvPr id="5" name="Rectangle 6"/>
          <p:cNvSpPr>
            <a:spLocks noGrp="1" noChangeArrowheads="1"/>
          </p:cNvSpPr>
          <p:nvPr>
            <p:ph type="sldNum" sz="quarter" idx="13"/>
          </p:nvPr>
        </p:nvSpPr>
        <p:spPr/>
        <p:txBody>
          <a:bodyPr/>
          <a:lstStyle>
            <a:lvl1pPr defTabSz="457200">
              <a:defRPr>
                <a:ea typeface="ＭＳ Ｐゴシック" charset="0"/>
                <a:cs typeface="ＭＳ Ｐゴシック" charset="0"/>
              </a:defRPr>
            </a:lvl1pPr>
          </a:lstStyle>
          <a:p>
            <a:pPr>
              <a:defRPr/>
            </a:pPr>
            <a:fld id="{E7F8283B-5563-2041-9966-376A2D17D5E1}" type="slidenum">
              <a:rPr lang="en-US"/>
              <a:pPr>
                <a:defRPr/>
              </a:pPr>
              <a:t>‹#›</a:t>
            </a:fld>
            <a:endParaRPr lang="en-US"/>
          </a:p>
        </p:txBody>
      </p:sp>
      <p:sp>
        <p:nvSpPr>
          <p:cNvPr id="6" name="Rectangle 71"/>
          <p:cNvSpPr>
            <a:spLocks noGrp="1" noChangeArrowheads="1"/>
          </p:cNvSpPr>
          <p:nvPr>
            <p:ph type="ftr" sz="quarter" idx="14"/>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125151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fld id="{2C8903FE-A7E4-F841-AD96-0FC7F069689B}" type="slidenum">
              <a:rPr lang="en-US"/>
              <a:pPr/>
              <a:t>‹#›</a:t>
            </a:fld>
            <a:endParaRPr lang="en-US"/>
          </a:p>
        </p:txBody>
      </p:sp>
    </p:spTree>
    <p:extLst>
      <p:ext uri="{BB962C8B-B14F-4D97-AF65-F5344CB8AC3E}">
        <p14:creationId xmlns:p14="http://schemas.microsoft.com/office/powerpoint/2010/main" val="35089925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347663" y="6445250"/>
            <a:ext cx="8448675" cy="107950"/>
            <a:chOff x="347662" y="6160730"/>
            <a:chExt cx="8449056" cy="107486"/>
          </a:xfrm>
        </p:grpSpPr>
        <p:sp>
          <p:nvSpPr>
            <p:cNvPr id="3"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4"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5" name="Rectangle 6"/>
          <p:cNvSpPr>
            <a:spLocks noGrp="1" noChangeArrowheads="1"/>
          </p:cNvSpPr>
          <p:nvPr>
            <p:ph type="sldNum" sz="quarter" idx="10"/>
          </p:nvPr>
        </p:nvSpPr>
        <p:spPr/>
        <p:txBody>
          <a:bodyPr/>
          <a:lstStyle>
            <a:lvl1pPr defTabSz="457200">
              <a:defRPr>
                <a:ea typeface="ＭＳ Ｐゴシック" charset="0"/>
                <a:cs typeface="ＭＳ Ｐゴシック" charset="0"/>
              </a:defRPr>
            </a:lvl1pPr>
          </a:lstStyle>
          <a:p>
            <a:pPr>
              <a:defRPr/>
            </a:pPr>
            <a:fld id="{F1FEB3DB-47E4-EB47-8729-A87BD606FE9B}" type="slidenum">
              <a:rPr lang="en-US"/>
              <a:pPr>
                <a:defRPr/>
              </a:pPr>
              <a:t>‹#›</a:t>
            </a:fld>
            <a:endParaRPr lang="en-US"/>
          </a:p>
        </p:txBody>
      </p:sp>
      <p:sp>
        <p:nvSpPr>
          <p:cNvPr id="6" name="Rectangle 71"/>
          <p:cNvSpPr>
            <a:spLocks noGrp="1" noChangeArrowheads="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23599869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46075" y="3073400"/>
            <a:ext cx="38052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uzzle_2_HiR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9700" y="2490788"/>
            <a:ext cx="3575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p:txBody>
          <a:bodyPr/>
          <a:lstStyle>
            <a:lvl1pPr defTabSz="457200">
              <a:defRPr>
                <a:ea typeface="ＭＳ Ｐゴシック" charset="0"/>
                <a:cs typeface="ＭＳ Ｐゴシック" charset="0"/>
              </a:defRPr>
            </a:lvl1pPr>
          </a:lstStyle>
          <a:p>
            <a:pPr>
              <a:defRPr/>
            </a:pPr>
            <a:fld id="{7CD7B0DA-2925-AE4E-97CB-EF8C651A6D9E}" type="slidenum">
              <a:rPr lang="en-US"/>
              <a:pPr>
                <a:defRPr/>
              </a:pPr>
              <a:t>‹#›</a:t>
            </a:fld>
            <a:endParaRPr lang="en-US"/>
          </a:p>
        </p:txBody>
      </p:sp>
      <p:sp>
        <p:nvSpPr>
          <p:cNvPr id="5" name="Footer Placeholder 2"/>
          <p:cNvSpPr>
            <a:spLocks noGrp="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25412256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2" descr="C:\Users\freelance\Desktop\NA_PPT_Template_R1_012511\Collateral\NA_ThankYou.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3005138"/>
            <a:ext cx="3460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Atom_2_HiR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7350" y="2074863"/>
            <a:ext cx="277336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p:txBody>
          <a:bodyPr/>
          <a:lstStyle>
            <a:lvl1pPr defTabSz="457200">
              <a:defRPr>
                <a:ea typeface="ＭＳ Ｐゴシック" charset="0"/>
                <a:cs typeface="ＭＳ Ｐゴシック" charset="0"/>
              </a:defRPr>
            </a:lvl1pPr>
          </a:lstStyle>
          <a:p>
            <a:pPr>
              <a:defRPr/>
            </a:pPr>
            <a:fld id="{B462EA19-4C9D-414E-AD9A-E2ECA9D799C8}" type="slidenum">
              <a:rPr lang="en-US"/>
              <a:pPr>
                <a:defRPr/>
              </a:pPr>
              <a:t>‹#›</a:t>
            </a:fld>
            <a:endParaRPr lang="en-US"/>
          </a:p>
        </p:txBody>
      </p:sp>
      <p:sp>
        <p:nvSpPr>
          <p:cNvPr id="5" name="Footer Placeholder 2"/>
          <p:cNvSpPr>
            <a:spLocks noGrp="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37589024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6E8CAD39-8DD5-6241-A99D-E3411B7A4C32}"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081755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C9D0213E-C07F-8640-871D-ACE212927BDF}"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803692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9170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50E7E19-E34D-1F40-A106-AB81B6384FC7}"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6393242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69415851-11FD-8F46-A5E3-D2023C609A74}"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21618800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326AD889-93DB-BB49-9290-556BB6A8B604}" type="slidenum">
              <a:rPr lang="en-US"/>
              <a:pPr>
                <a:defRPr/>
              </a:pPr>
              <a:t>‹#›</a:t>
            </a:fld>
            <a:r>
              <a:rPr lang="en-US"/>
              <a:t> of 12</a:t>
            </a:r>
          </a:p>
        </p:txBody>
      </p:sp>
    </p:spTree>
    <p:extLst>
      <p:ext uri="{BB962C8B-B14F-4D97-AF65-F5344CB8AC3E}">
        <p14:creationId xmlns:p14="http://schemas.microsoft.com/office/powerpoint/2010/main" val="12100321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2BFB72EF-60A7-8840-BB62-7A41267D8BE6}" type="slidenum">
              <a:rPr lang="en-US"/>
              <a:pPr>
                <a:defRPr/>
              </a:pPr>
              <a:t>‹#›</a:t>
            </a:fld>
            <a:endParaRPr lang="en-US"/>
          </a:p>
        </p:txBody>
      </p:sp>
    </p:spTree>
    <p:extLst>
      <p:ext uri="{BB962C8B-B14F-4D97-AF65-F5344CB8AC3E}">
        <p14:creationId xmlns:p14="http://schemas.microsoft.com/office/powerpoint/2010/main" val="164413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1E9D1C-2A58-4646-91F1-7181495FD8DF}" type="slidenum">
              <a:rPr lang="en-US"/>
              <a:pPr/>
              <a:t>‹#›</a:t>
            </a:fld>
            <a:endParaRPr lang="en-US"/>
          </a:p>
        </p:txBody>
      </p:sp>
    </p:spTree>
    <p:extLst>
      <p:ext uri="{BB962C8B-B14F-4D97-AF65-F5344CB8AC3E}">
        <p14:creationId xmlns:p14="http://schemas.microsoft.com/office/powerpoint/2010/main" val="25817674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05A79C22-C758-E14B-96D4-5C1C437D1C8A}" type="slidenum">
              <a:rPr lang="en-US"/>
              <a:pPr>
                <a:defRPr/>
              </a:pPr>
              <a:t>‹#›</a:t>
            </a:fld>
            <a:endParaRPr lang="en-US"/>
          </a:p>
        </p:txBody>
      </p:sp>
    </p:spTree>
    <p:extLst>
      <p:ext uri="{BB962C8B-B14F-4D97-AF65-F5344CB8AC3E}">
        <p14:creationId xmlns:p14="http://schemas.microsoft.com/office/powerpoint/2010/main" val="2547876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25503794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cs typeface="ＭＳ Ｐゴシック" charset="-128"/>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cs typeface="ＭＳ Ｐゴシック" charset="-128"/>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smtClean="0"/>
            </a:lvl1pPr>
          </a:lstStyle>
          <a:p>
            <a:pPr>
              <a:defRPr/>
            </a:pPr>
            <a:fld id="{23E624C8-B8F6-9F4D-B35D-161E4BA544F6}" type="slidenum">
              <a:rPr lang="en-US"/>
              <a:pPr>
                <a:defRPr/>
              </a:pPr>
              <a:t>‹#›</a:t>
            </a:fld>
            <a:endParaRPr lang="en-US"/>
          </a:p>
        </p:txBody>
      </p:sp>
    </p:spTree>
    <p:extLst>
      <p:ext uri="{BB962C8B-B14F-4D97-AF65-F5344CB8AC3E}">
        <p14:creationId xmlns:p14="http://schemas.microsoft.com/office/powerpoint/2010/main" val="2635902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317500"/>
            <a:ext cx="105568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3300" y="427038"/>
            <a:ext cx="1435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ead_1_CMY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4625" y="1281113"/>
            <a:ext cx="310515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725" y="6607175"/>
            <a:ext cx="22669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anchor="b"/>
          <a:lstStyle>
            <a:lvl1pPr>
              <a:lnSpc>
                <a:spcPts val="4000"/>
              </a:lnSpc>
              <a:defRPr sz="3800" b="0">
                <a:solidFill>
                  <a:schemeClr val="accent3"/>
                </a:solidFill>
              </a:defRPr>
            </a:lvl1pPr>
          </a:lstStyle>
          <a:p>
            <a:r>
              <a:rPr lang="en-US" dirty="0"/>
              <a:t>Click to edit Master title style</a:t>
            </a:r>
          </a:p>
        </p:txBody>
      </p:sp>
      <p:sp>
        <p:nvSpPr>
          <p:cNvPr id="8" name="Rectangle 6"/>
          <p:cNvSpPr>
            <a:spLocks noGrp="1" noChangeArrowheads="1"/>
          </p:cNvSpPr>
          <p:nvPr>
            <p:ph type="sldNum" sz="quarter" idx="10"/>
          </p:nvPr>
        </p:nvSpPr>
        <p:spPr/>
        <p:txBody>
          <a:bodyPr/>
          <a:lstStyle>
            <a:lvl1pPr algn="r" defTabSz="457200">
              <a:buClrTx/>
              <a:buFontTx/>
              <a:buNone/>
              <a:defRPr sz="1000" b="1">
                <a:solidFill>
                  <a:srgbClr val="000000"/>
                </a:solidFill>
              </a:defRPr>
            </a:lvl1pPr>
          </a:lstStyle>
          <a:p>
            <a:pPr>
              <a:defRPr/>
            </a:pPr>
            <a:fld id="{19A5ACCC-B964-8B40-9954-FF3FE6D0AD34}" type="slidenum">
              <a:rPr lang="en-US"/>
              <a:pPr>
                <a:defRPr/>
              </a:pPr>
              <a:t>‹#›</a:t>
            </a:fld>
            <a:endParaRPr lang="en-US"/>
          </a:p>
        </p:txBody>
      </p:sp>
      <p:sp>
        <p:nvSpPr>
          <p:cNvPr id="9" name="Rectangle 71"/>
          <p:cNvSpPr>
            <a:spLocks noGrp="1" noChangeArrowheads="1"/>
          </p:cNvSpPr>
          <p:nvPr>
            <p:ph type="ftr" sz="quarter" idx="11"/>
          </p:nvPr>
        </p:nvSpPr>
        <p:spPr/>
        <p:txBody>
          <a:bodyPr/>
          <a:lstStyle>
            <a:lvl1pPr algn="ctr" defTabSz="457200">
              <a:buClrTx/>
              <a:buFontTx/>
              <a:buNone/>
              <a:defRPr sz="1000">
                <a:solidFill>
                  <a:srgbClr val="000000"/>
                </a:solidFill>
              </a:defRPr>
            </a:lvl1pPr>
          </a:lstStyle>
          <a:p>
            <a:pPr>
              <a:defRPr/>
            </a:pPr>
            <a:r>
              <a:rPr lang="en-US"/>
              <a:t>NetApp Confidential - Limited Use</a:t>
            </a:r>
            <a:endParaRPr lang="en-US" dirty="0"/>
          </a:p>
        </p:txBody>
      </p:sp>
    </p:spTree>
    <p:extLst>
      <p:ext uri="{BB962C8B-B14F-4D97-AF65-F5344CB8AC3E}">
        <p14:creationId xmlns:p14="http://schemas.microsoft.com/office/powerpoint/2010/main" val="30592701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347663" y="6445250"/>
            <a:ext cx="8448675" cy="107950"/>
            <a:chOff x="347662" y="6160730"/>
            <a:chExt cx="8449056" cy="107486"/>
          </a:xfrm>
        </p:grpSpPr>
        <p:sp>
          <p:nvSpPr>
            <p:cNvPr id="5"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6"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defTabSz="457200">
              <a:defRPr/>
            </a:lvl1pPr>
          </a:lstStyle>
          <a:p>
            <a:pPr>
              <a:defRPr/>
            </a:pPr>
            <a:fld id="{EA36C81E-E7E4-7841-A972-C5B8816AFF8A}" type="slidenum">
              <a:rPr lang="en-US"/>
              <a:pPr>
                <a:defRPr/>
              </a:pPr>
              <a:t>‹#›</a:t>
            </a:fld>
            <a:endParaRPr lang="en-US"/>
          </a:p>
        </p:txBody>
      </p:sp>
      <p:sp>
        <p:nvSpPr>
          <p:cNvPr id="8" name="Rectangle 71"/>
          <p:cNvSpPr>
            <a:spLocks noGrp="1" noChangeArrowheads="1"/>
          </p:cNvSpPr>
          <p:nvPr>
            <p:ph type="ftr" sz="quarter" idx="11"/>
          </p:nvPr>
        </p:nvSpPr>
        <p:spPr/>
        <p:txBody>
          <a:bodyPr/>
          <a:lstStyle>
            <a:lvl1pPr defTabSz="457200">
              <a:defRPr/>
            </a:lvl1pPr>
          </a:lstStyle>
          <a:p>
            <a:pPr>
              <a:defRPr/>
            </a:pPr>
            <a:r>
              <a:rPr lang="en-US"/>
              <a:t>NetApp Confidential - Limited Use</a:t>
            </a:r>
            <a:endParaRPr lang="en-US" dirty="0"/>
          </a:p>
        </p:txBody>
      </p:sp>
    </p:spTree>
    <p:extLst>
      <p:ext uri="{BB962C8B-B14F-4D97-AF65-F5344CB8AC3E}">
        <p14:creationId xmlns:p14="http://schemas.microsoft.com/office/powerpoint/2010/main" val="8289820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8"/>
          <p:cNvGrpSpPr>
            <a:grpSpLocks/>
          </p:cNvGrpSpPr>
          <p:nvPr userDrawn="1"/>
        </p:nvGrpSpPr>
        <p:grpSpPr bwMode="auto">
          <a:xfrm>
            <a:off x="347663" y="6445250"/>
            <a:ext cx="8448675" cy="107950"/>
            <a:chOff x="347662" y="6160730"/>
            <a:chExt cx="8449056" cy="107486"/>
          </a:xfrm>
        </p:grpSpPr>
        <p:sp>
          <p:nvSpPr>
            <p:cNvPr id="6"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7" name="Freeform 9"/>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0"/>
          </p:nvPr>
        </p:nvSpPr>
        <p:spPr/>
        <p:txBody>
          <a:bodyPr/>
          <a:lstStyle>
            <a:lvl1pPr defTabSz="457200">
              <a:defRPr/>
            </a:lvl1pPr>
          </a:lstStyle>
          <a:p>
            <a:pPr>
              <a:defRPr/>
            </a:pPr>
            <a:fld id="{A825937B-18B3-1C42-80D5-15CAFC3B1813}" type="slidenum">
              <a:rPr lang="en-US"/>
              <a:pPr>
                <a:defRPr/>
              </a:pPr>
              <a:t>‹#›</a:t>
            </a:fld>
            <a:endParaRPr lang="en-US"/>
          </a:p>
        </p:txBody>
      </p:sp>
      <p:sp>
        <p:nvSpPr>
          <p:cNvPr id="9" name="Rectangle 71"/>
          <p:cNvSpPr>
            <a:spLocks noGrp="1" noChangeArrowheads="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4231213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8"/>
          <p:cNvGrpSpPr>
            <a:grpSpLocks/>
          </p:cNvGrpSpPr>
          <p:nvPr userDrawn="1"/>
        </p:nvGrpSpPr>
        <p:grpSpPr bwMode="auto">
          <a:xfrm>
            <a:off x="347663" y="6445250"/>
            <a:ext cx="8448675" cy="107950"/>
            <a:chOff x="347662" y="6160730"/>
            <a:chExt cx="8449056" cy="107486"/>
          </a:xfrm>
        </p:grpSpPr>
        <p:sp>
          <p:nvSpPr>
            <p:cNvPr id="4"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5"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6"/>
          <p:cNvSpPr>
            <a:spLocks noGrp="1" noChangeArrowheads="1"/>
          </p:cNvSpPr>
          <p:nvPr>
            <p:ph type="sldNum" sz="quarter" idx="10"/>
          </p:nvPr>
        </p:nvSpPr>
        <p:spPr/>
        <p:txBody>
          <a:bodyPr/>
          <a:lstStyle>
            <a:lvl1pPr defTabSz="457200">
              <a:defRPr/>
            </a:lvl1pPr>
          </a:lstStyle>
          <a:p>
            <a:pPr>
              <a:defRPr/>
            </a:pPr>
            <a:fld id="{59771C43-4898-ED4E-B91B-E2C63767BC3B}" type="slidenum">
              <a:rPr lang="en-US"/>
              <a:pPr>
                <a:defRPr/>
              </a:pPr>
              <a:t>‹#›</a:t>
            </a:fld>
            <a:endParaRPr lang="en-US"/>
          </a:p>
        </p:txBody>
      </p:sp>
      <p:sp>
        <p:nvSpPr>
          <p:cNvPr id="7" name="Rectangle 71"/>
          <p:cNvSpPr>
            <a:spLocks noGrp="1" noChangeArrowheads="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855980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8" descr="Shapes_2_Hi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1600" y="2452688"/>
            <a:ext cx="3613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
          </p:nvPr>
        </p:nvSpPr>
        <p:spPr>
          <a:xfrm>
            <a:off x="349250" y="3629025"/>
            <a:ext cx="4587875" cy="1639661"/>
          </a:xfrm>
        </p:spPr>
        <p:txBody>
          <a:bodyPr/>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p:ph type="title"/>
          </p:nvPr>
        </p:nvSpPr>
        <p:spPr>
          <a:xfrm>
            <a:off x="349250" y="1736726"/>
            <a:ext cx="4587875" cy="1765300"/>
          </a:xfrm>
        </p:spPr>
        <p:txBody>
          <a:bodyPr anchor="b"/>
          <a:lstStyle>
            <a:lvl1pPr algn="l">
              <a:lnSpc>
                <a:spcPts val="4000"/>
              </a:lnSpc>
              <a:defRPr sz="3800" b="0">
                <a:solidFill>
                  <a:schemeClr val="accent3"/>
                </a:solidFill>
              </a:defRPr>
            </a:lvl1pPr>
          </a:lstStyle>
          <a:p>
            <a:endParaRPr lang="en-US" dirty="0" smtClean="0"/>
          </a:p>
        </p:txBody>
      </p:sp>
      <p:sp>
        <p:nvSpPr>
          <p:cNvPr id="5" name="Rectangle 6"/>
          <p:cNvSpPr>
            <a:spLocks noGrp="1" noChangeArrowheads="1"/>
          </p:cNvSpPr>
          <p:nvPr>
            <p:ph type="sldNum" sz="quarter" idx="13"/>
          </p:nvPr>
        </p:nvSpPr>
        <p:spPr/>
        <p:txBody>
          <a:bodyPr/>
          <a:lstStyle>
            <a:lvl1pPr defTabSz="457200">
              <a:defRPr/>
            </a:lvl1pPr>
          </a:lstStyle>
          <a:p>
            <a:pPr>
              <a:defRPr/>
            </a:pPr>
            <a:fld id="{DA76561C-5464-834B-BE6F-44D7C2173E4B}" type="slidenum">
              <a:rPr lang="en-US"/>
              <a:pPr>
                <a:defRPr/>
              </a:pPr>
              <a:t>‹#›</a:t>
            </a:fld>
            <a:endParaRPr lang="en-US"/>
          </a:p>
        </p:txBody>
      </p:sp>
      <p:sp>
        <p:nvSpPr>
          <p:cNvPr id="6" name="Rectangle 71"/>
          <p:cNvSpPr>
            <a:spLocks noGrp="1" noChangeArrowheads="1"/>
          </p:cNvSpPr>
          <p:nvPr>
            <p:ph type="ftr" sz="quarter" idx="14"/>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4052637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4" name="Picture 8" descr="Shapes_2_Hi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1600" y="2452688"/>
            <a:ext cx="3613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
          </p:nvPr>
        </p:nvSpPr>
        <p:spPr>
          <a:xfrm>
            <a:off x="349251" y="3628572"/>
            <a:ext cx="4587874" cy="1642675"/>
          </a:xfrm>
        </p:spPr>
        <p:txBody>
          <a:bodyPr/>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p:ph type="title"/>
          </p:nvPr>
        </p:nvSpPr>
        <p:spPr>
          <a:xfrm>
            <a:off x="349250" y="1736725"/>
            <a:ext cx="4587875" cy="1766207"/>
          </a:xfrm>
        </p:spPr>
        <p:txBody>
          <a:bodyPr anchor="b"/>
          <a:lstStyle>
            <a:lvl1pPr algn="l">
              <a:lnSpc>
                <a:spcPts val="4000"/>
              </a:lnSpc>
              <a:defRPr sz="3800" b="0">
                <a:solidFill>
                  <a:schemeClr val="accent3"/>
                </a:solidFill>
              </a:defRPr>
            </a:lvl1pPr>
          </a:lstStyle>
          <a:p>
            <a:endParaRPr lang="en-US" dirty="0" smtClean="0"/>
          </a:p>
        </p:txBody>
      </p:sp>
      <p:sp>
        <p:nvSpPr>
          <p:cNvPr id="5" name="Rectangle 6"/>
          <p:cNvSpPr>
            <a:spLocks noGrp="1" noChangeArrowheads="1"/>
          </p:cNvSpPr>
          <p:nvPr>
            <p:ph type="sldNum" sz="quarter" idx="13"/>
          </p:nvPr>
        </p:nvSpPr>
        <p:spPr/>
        <p:txBody>
          <a:bodyPr/>
          <a:lstStyle>
            <a:lvl1pPr defTabSz="457200">
              <a:defRPr/>
            </a:lvl1pPr>
          </a:lstStyle>
          <a:p>
            <a:pPr>
              <a:defRPr/>
            </a:pPr>
            <a:fld id="{92AFE77D-A175-F543-993B-C2621092FEA8}" type="slidenum">
              <a:rPr lang="en-US"/>
              <a:pPr>
                <a:defRPr/>
              </a:pPr>
              <a:t>‹#›</a:t>
            </a:fld>
            <a:endParaRPr lang="en-US"/>
          </a:p>
        </p:txBody>
      </p:sp>
      <p:sp>
        <p:nvSpPr>
          <p:cNvPr id="6" name="Rectangle 71"/>
          <p:cNvSpPr>
            <a:spLocks noGrp="1" noChangeArrowheads="1"/>
          </p:cNvSpPr>
          <p:nvPr>
            <p:ph type="ftr" sz="quarter" idx="14"/>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7355454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347663" y="6445250"/>
            <a:ext cx="8448675" cy="107950"/>
            <a:chOff x="347662" y="6160730"/>
            <a:chExt cx="8449056" cy="107486"/>
          </a:xfrm>
        </p:grpSpPr>
        <p:sp>
          <p:nvSpPr>
            <p:cNvPr id="3"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4"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5" name="Rectangle 6"/>
          <p:cNvSpPr>
            <a:spLocks noGrp="1" noChangeArrowheads="1"/>
          </p:cNvSpPr>
          <p:nvPr>
            <p:ph type="sldNum" sz="quarter" idx="10"/>
          </p:nvPr>
        </p:nvSpPr>
        <p:spPr/>
        <p:txBody>
          <a:bodyPr/>
          <a:lstStyle>
            <a:lvl1pPr defTabSz="457200">
              <a:defRPr/>
            </a:lvl1pPr>
          </a:lstStyle>
          <a:p>
            <a:pPr>
              <a:defRPr/>
            </a:pPr>
            <a:fld id="{C7EE0EE9-295E-214D-9F87-8786C7A1D85B}" type="slidenum">
              <a:rPr lang="en-US"/>
              <a:pPr>
                <a:defRPr/>
              </a:pPr>
              <a:t>‹#›</a:t>
            </a:fld>
            <a:endParaRPr lang="en-US"/>
          </a:p>
        </p:txBody>
      </p:sp>
      <p:sp>
        <p:nvSpPr>
          <p:cNvPr id="6" name="Rectangle 71"/>
          <p:cNvSpPr>
            <a:spLocks noGrp="1" noChangeArrowheads="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1787242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theme" Target="../theme/theme10.xml"/><Relationship Id="rId1" Type="http://schemas.openxmlformats.org/officeDocument/2006/relationships/slideLayout" Target="../slideLayouts/slideLayout65.xml"/><Relationship Id="rId2"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theme" Target="../theme/theme11.xml"/><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theme" Target="../theme/theme13.xml"/><Relationship Id="rId1" Type="http://schemas.openxmlformats.org/officeDocument/2006/relationships/slideLayout" Target="../slideLayouts/slideLayout83.xml"/><Relationship Id="rId2" Type="http://schemas.openxmlformats.org/officeDocument/2006/relationships/slideLayout" Target="../slideLayouts/slideLayout8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theme" Target="../theme/theme14.xml"/><Relationship Id="rId1" Type="http://schemas.openxmlformats.org/officeDocument/2006/relationships/slideLayout" Target="../slideLayouts/slideLayout88.xml"/><Relationship Id="rId2" Type="http://schemas.openxmlformats.org/officeDocument/2006/relationships/slideLayout" Target="../slideLayouts/slideLayout89.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theme" Target="../theme/theme15.xml"/><Relationship Id="rId3"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theme" Target="../theme/theme17.xml"/><Relationship Id="rId1" Type="http://schemas.openxmlformats.org/officeDocument/2006/relationships/slideLayout" Target="../slideLayouts/slideLayout102.xml"/><Relationship Id="rId2" Type="http://schemas.openxmlformats.org/officeDocument/2006/relationships/slideLayout" Target="../slideLayouts/slideLayout103.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Relationship Id="rId15" Type="http://schemas.openxmlformats.org/officeDocument/2006/relationships/slideLayout" Target="../slideLayouts/slideLayout121.xml"/><Relationship Id="rId16" Type="http://schemas.openxmlformats.org/officeDocument/2006/relationships/slideLayout" Target="../slideLayouts/slideLayout122.xml"/><Relationship Id="rId17" Type="http://schemas.openxmlformats.org/officeDocument/2006/relationships/theme" Target="../theme/theme18.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theme" Target="../theme/theme6.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theme" Target="../theme/theme7.xml"/><Relationship Id="rId1" Type="http://schemas.openxmlformats.org/officeDocument/2006/relationships/slideLayout" Target="../slideLayouts/slideLayout50.xml"/><Relationship Id="rId2"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theme" Target="../theme/theme8.xml"/><Relationship Id="rId1" Type="http://schemas.openxmlformats.org/officeDocument/2006/relationships/slideLayout" Target="../slideLayouts/slideLayout55.xml"/><Relationship Id="rId2"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theme" Target="../theme/theme9.xml"/><Relationship Id="rId1" Type="http://schemas.openxmlformats.org/officeDocument/2006/relationships/slideLayout" Target="../slideLayouts/slideLayout60.xml"/><Relationship Id="rId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Tree>
  </p:cSld>
  <p:clrMap bg1="lt1" tx1="dk1" bg2="lt2" tx2="dk2" accent1="accent1" accent2="accent2" accent3="accent3" accent4="accent4" accent5="accent5" accent6="accent6" hlink="hlink" folHlink="folHlink"/>
  <p:sldLayoutIdLst>
    <p:sldLayoutId id="2147487856" r:id="rId1"/>
    <p:sldLayoutId id="2147487857" r:id="rId2"/>
    <p:sldLayoutId id="2147487855" r:id="rId3"/>
    <p:sldLayoutId id="2147487858" r:id="rId4"/>
    <p:sldLayoutId id="2147487860"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4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614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33986A4E-728E-6E4C-B95C-7541E64FA667}" type="slidenum">
              <a:rPr lang="en-US"/>
              <a:pPr>
                <a:defRPr/>
              </a:pPr>
              <a:t>‹#›</a:t>
            </a:fld>
            <a:endParaRPr lang="en-US"/>
          </a:p>
        </p:txBody>
      </p:sp>
    </p:spTree>
    <p:extLst>
      <p:ext uri="{BB962C8B-B14F-4D97-AF65-F5344CB8AC3E}">
        <p14:creationId xmlns:p14="http://schemas.microsoft.com/office/powerpoint/2010/main" val="2448896190"/>
      </p:ext>
    </p:extLst>
  </p:cSld>
  <p:clrMap bg1="lt1" tx1="dk1" bg2="lt2" tx2="dk2" accent1="accent1" accent2="accent2" accent3="accent3" accent4="accent4" accent5="accent5" accent6="accent6" hlink="hlink" folHlink="folHlink"/>
  <p:sldLayoutIdLst>
    <p:sldLayoutId id="2147487996" r:id="rId1"/>
    <p:sldLayoutId id="2147487997" r:id="rId2"/>
    <p:sldLayoutId id="2147487998" r:id="rId3"/>
    <p:sldLayoutId id="2147487999"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623460917"/>
      </p:ext>
    </p:extLst>
  </p:cSld>
  <p:clrMap bg1="lt1" tx1="dk1" bg2="lt2" tx2="dk2" accent1="accent1" accent2="accent2" accent3="accent3" accent4="accent4" accent5="accent5" accent6="accent6" hlink="hlink" folHlink="folHlink"/>
  <p:sldLayoutIdLst>
    <p:sldLayoutId id="2147488001" r:id="rId1"/>
    <p:sldLayoutId id="2147488002" r:id="rId2"/>
    <p:sldLayoutId id="2147488003" r:id="rId3"/>
    <p:sldLayoutId id="2147488004" r:id="rId4"/>
    <p:sldLayoutId id="2147488005"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1266" name="Rectangle 12"/>
          <p:cNvSpPr>
            <a:spLocks noGrp="1" noChangeArrowheads="1"/>
          </p:cNvSpPr>
          <p:nvPr>
            <p:ph type="body" idx="1"/>
          </p:nvPr>
        </p:nvSpPr>
        <p:spPr bwMode="auto">
          <a:xfrm>
            <a:off x="1169988" y="1279525"/>
            <a:ext cx="7612062"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095" name="Rectangle 71"/>
          <p:cNvSpPr>
            <a:spLocks noGrp="1" noChangeArrowheads="1"/>
          </p:cNvSpPr>
          <p:nvPr>
            <p:ph type="ftr" sz="quarter" idx="3"/>
          </p:nvPr>
        </p:nvSpPr>
        <p:spPr bwMode="auto">
          <a:xfrm>
            <a:off x="2825750" y="6543675"/>
            <a:ext cx="36480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buClrTx/>
              <a:buFontTx/>
              <a:buNone/>
              <a:defRPr sz="1000">
                <a:solidFill>
                  <a:srgbClr val="000000"/>
                </a:solidFill>
                <a:ea typeface="+mn-ea"/>
                <a:cs typeface="+mn-cs"/>
              </a:defRPr>
            </a:lvl1pPr>
          </a:lstStyle>
          <a:p>
            <a:pPr>
              <a:defRPr/>
            </a:pPr>
            <a:r>
              <a:rPr lang="en-US"/>
              <a:t>NetApp Confidential - Limited Use</a:t>
            </a:r>
            <a:endParaRPr lang="en-US" dirty="0"/>
          </a:p>
        </p:txBody>
      </p:sp>
      <p:sp>
        <p:nvSpPr>
          <p:cNvPr id="11268" name="Rectangle 11"/>
          <p:cNvSpPr>
            <a:spLocks noGrp="1" noChangeArrowheads="1"/>
          </p:cNvSpPr>
          <p:nvPr>
            <p:ph type="title"/>
          </p:nvPr>
        </p:nvSpPr>
        <p:spPr bwMode="auto">
          <a:xfrm>
            <a:off x="1169988" y="352425"/>
            <a:ext cx="76088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pic>
        <p:nvPicPr>
          <p:cNvPr id="11269" name="Picture 1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38138" y="331788"/>
            <a:ext cx="6556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207375" y="65405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buClrTx/>
              <a:buFontTx/>
              <a:buNone/>
              <a:defRPr sz="1000" b="1">
                <a:solidFill>
                  <a:srgbClr val="000000"/>
                </a:solidFill>
                <a:ea typeface="+mn-ea"/>
                <a:cs typeface="+mn-cs"/>
              </a:defRPr>
            </a:lvl1pPr>
          </a:lstStyle>
          <a:p>
            <a:pPr>
              <a:defRPr/>
            </a:pPr>
            <a:fld id="{2E6419AC-972A-0442-B7E6-E5A9DC1F05E4}" type="slidenum">
              <a:rPr lang="en-US"/>
              <a:pPr>
                <a:defRPr/>
              </a:pPr>
              <a:t>‹#›</a:t>
            </a:fld>
            <a:endParaRPr lang="en-US"/>
          </a:p>
        </p:txBody>
      </p:sp>
      <p:pic>
        <p:nvPicPr>
          <p:cNvPr id="11271" name="Picture 7"/>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39725" y="6607175"/>
            <a:ext cx="22669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188079"/>
      </p:ext>
    </p:extLst>
  </p:cSld>
  <p:clrMap bg1="lt1" tx1="dk1" bg2="lt2" tx2="dk2" accent1="accent1" accent2="accent2" accent3="accent3" accent4="accent4" accent5="accent5" accent6="accent6" hlink="hlink" folHlink="folHlink"/>
  <p:sldLayoutIdLst>
    <p:sldLayoutId id="2147488007" r:id="rId1"/>
    <p:sldLayoutId id="2147488008" r:id="rId2"/>
    <p:sldLayoutId id="2147488009" r:id="rId3"/>
    <p:sldLayoutId id="2147488010" r:id="rId4"/>
    <p:sldLayoutId id="2147488011" r:id="rId5"/>
    <p:sldLayoutId id="2147488012" r:id="rId6"/>
    <p:sldLayoutId id="2147488013" r:id="rId7"/>
    <p:sldLayoutId id="2147488014" r:id="rId8"/>
    <p:sldLayoutId id="2147488015"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5"/>
        </a:spcBef>
        <a:spcAft>
          <a:spcPct val="0"/>
        </a:spcAft>
        <a:buClr>
          <a:schemeClr val="accent2"/>
        </a:buClr>
        <a:buFont typeface="Wingdings 2" charset="0"/>
        <a:buChar char="¡"/>
        <a:defRPr sz="2800">
          <a:solidFill>
            <a:schemeClr val="tx1"/>
          </a:solidFill>
          <a:latin typeface="+mn-lt"/>
          <a:ea typeface="ＭＳ Ｐゴシック" charset="0"/>
          <a:cs typeface="ＭＳ Ｐゴシック" charset="0"/>
        </a:defRPr>
      </a:lvl1pPr>
      <a:lvl2pPr marL="636588" indent="-336550" algn="l" rtl="0" eaLnBrk="0" fontAlgn="base" hangingPunct="0">
        <a:spcBef>
          <a:spcPts val="625"/>
        </a:spcBef>
        <a:spcAft>
          <a:spcPct val="0"/>
        </a:spcAft>
        <a:buFont typeface="Arial" charset="0"/>
        <a:buChar char="–"/>
        <a:defRPr sz="2600">
          <a:solidFill>
            <a:schemeClr val="tx1"/>
          </a:solidFill>
          <a:latin typeface="+mn-lt"/>
          <a:ea typeface="ＭＳ Ｐゴシック" charset="0"/>
        </a:defRPr>
      </a:lvl2pPr>
      <a:lvl3pPr marL="927100" indent="-288925" algn="l" rtl="0" eaLnBrk="0" fontAlgn="base" hangingPunct="0">
        <a:spcBef>
          <a:spcPts val="575"/>
        </a:spcBef>
        <a:spcAft>
          <a:spcPct val="0"/>
        </a:spcAft>
        <a:buFont typeface="Wingdings 2" charset="0"/>
        <a:buChar char="¡"/>
        <a:defRPr sz="2400">
          <a:solidFill>
            <a:schemeClr val="tx1"/>
          </a:solidFill>
          <a:latin typeface="+mn-lt"/>
          <a:ea typeface="ＭＳ Ｐゴシック" charset="0"/>
        </a:defRPr>
      </a:lvl3pPr>
      <a:lvl4pPr marL="1236663" indent="-307975" algn="l" rtl="0" eaLnBrk="0" fontAlgn="base" hangingPunct="0">
        <a:spcBef>
          <a:spcPts val="475"/>
        </a:spcBef>
        <a:spcAft>
          <a:spcPct val="0"/>
        </a:spcAft>
        <a:buFont typeface="Arial" charset="0"/>
        <a:buChar char="–"/>
        <a:defRPr sz="2000">
          <a:solidFill>
            <a:schemeClr val="tx1"/>
          </a:solidFill>
          <a:latin typeface="+mn-lt"/>
          <a:ea typeface="ＭＳ Ｐゴシック" charset="0"/>
        </a:defRPr>
      </a:lvl4pPr>
      <a:lvl5pPr marL="1504950" indent="-266700" algn="l" rtl="0" eaLnBrk="0" fontAlgn="base" hangingPunct="0">
        <a:spcBef>
          <a:spcPts val="475"/>
        </a:spcBef>
        <a:spcAft>
          <a:spcPct val="0"/>
        </a:spcAft>
        <a:buFont typeface="Wingdings 2" charset="0"/>
        <a:buChar char="¡"/>
        <a:defRPr sz="2000">
          <a:solidFill>
            <a:schemeClr val="tx1"/>
          </a:solidFill>
          <a:latin typeface="+mn-lt"/>
          <a:ea typeface="ＭＳ Ｐゴシック" charset="0"/>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1827736376"/>
      </p:ext>
    </p:extLst>
  </p:cSld>
  <p:clrMap bg1="lt1" tx1="dk1" bg2="lt2" tx2="dk2" accent1="accent1" accent2="accent2" accent3="accent3" accent4="accent4" accent5="accent5" accent6="accent6" hlink="hlink" folHlink="folHlink"/>
  <p:sldLayoutIdLst>
    <p:sldLayoutId id="2147488017" r:id="rId1"/>
    <p:sldLayoutId id="2147488018" r:id="rId2"/>
    <p:sldLayoutId id="2147488019" r:id="rId3"/>
    <p:sldLayoutId id="2147488020" r:id="rId4"/>
    <p:sldLayoutId id="2147488021"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44035"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4036"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44037"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8E421EC0-CDED-E946-914A-BF9B2B295BDA}" type="slidenum">
              <a:rPr lang="en-US"/>
              <a:pPr>
                <a:defRPr/>
              </a:pPr>
              <a:t>‹#›</a:t>
            </a:fld>
            <a:endParaRPr lang="en-US"/>
          </a:p>
        </p:txBody>
      </p:sp>
    </p:spTree>
    <p:extLst>
      <p:ext uri="{BB962C8B-B14F-4D97-AF65-F5344CB8AC3E}">
        <p14:creationId xmlns:p14="http://schemas.microsoft.com/office/powerpoint/2010/main" val="3517942222"/>
      </p:ext>
    </p:extLst>
  </p:cSld>
  <p:clrMap bg1="lt1" tx1="dk1" bg2="lt2" tx2="dk2" accent1="accent1" accent2="accent2" accent3="accent3" accent4="accent4" accent5="accent5" accent6="accent6" hlink="hlink" folHlink="folHlink"/>
  <p:sldLayoutIdLst>
    <p:sldLayoutId id="2147488023" r:id="rId1"/>
    <p:sldLayoutId id="2147488024" r:id="rId2"/>
    <p:sldLayoutId id="2147488025" r:id="rId3"/>
    <p:sldLayoutId id="2147488044"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41986" name="Title Placeholder 1025"/>
          <p:cNvSpPr>
            <a:spLocks noGrp="1" noChangeArrowheads="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987" name="Text Placeholder 1026"/>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Date Placeholder 1027"/>
          <p:cNvSpPr>
            <a:spLocks noGrp="1" noChangeArrowheads="1"/>
          </p:cNvSpPr>
          <p:nvPr>
            <p:ph type="dt" sz="half" idx="2"/>
          </p:nvPr>
        </p:nvSpPr>
        <p:spPr bwMode="auto">
          <a:xfrm>
            <a:off x="457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Gill Sans MT" charset="0"/>
                <a:ea typeface="Arial" charset="0"/>
                <a:cs typeface="Arial"/>
              </a:defRPr>
            </a:lvl1pPr>
          </a:lstStyle>
          <a:p>
            <a:pPr>
              <a:defRPr/>
            </a:pPr>
            <a:endParaRPr lang="en-US"/>
          </a:p>
        </p:txBody>
      </p:sp>
      <p:sp>
        <p:nvSpPr>
          <p:cNvPr id="1029" name="Footer Placeholder 1028"/>
          <p:cNvSpPr>
            <a:spLocks noGrp="1" noChangeArrowheads="1"/>
          </p:cNvSpPr>
          <p:nvPr>
            <p:ph type="ftr" sz="quarter" idx="3"/>
          </p:nvPr>
        </p:nvSpPr>
        <p:spPr bwMode="auto">
          <a:xfrm>
            <a:off x="5791200" y="6245225"/>
            <a:ext cx="2895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Gill Sans MT" charset="0"/>
                <a:ea typeface="Arial" charset="0"/>
                <a:cs typeface="Arial"/>
              </a:defRPr>
            </a:lvl1pPr>
          </a:lstStyle>
          <a:p>
            <a:pPr>
              <a:defRPr/>
            </a:pPr>
            <a:endParaRPr lang="en-US"/>
          </a:p>
        </p:txBody>
      </p:sp>
      <p:sp>
        <p:nvSpPr>
          <p:cNvPr id="4102" name="Slide Number Placeholder 4101"/>
          <p:cNvSpPr>
            <a:spLocks noGrp="1" noChangeArrowheads="1"/>
          </p:cNvSpPr>
          <p:nvPr>
            <p:ph type="sldNum" sz="quarter" idx="4"/>
          </p:nvPr>
        </p:nvSpPr>
        <p:spPr bwMode="auto">
          <a:xfrm>
            <a:off x="3124200" y="6229350"/>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0B67DB0B-E425-1B44-B9AC-1D376BCACD73}" type="slidenum">
              <a:rPr lang="en-US"/>
              <a:pPr>
                <a:defRPr/>
              </a:pPr>
              <a:t>‹#›</a:t>
            </a:fld>
            <a:endParaRPr lang="en-US"/>
          </a:p>
        </p:txBody>
      </p:sp>
      <p:sp>
        <p:nvSpPr>
          <p:cNvPr id="41991" name="Rectangle 1030"/>
          <p:cNvSpPr>
            <a:spLocks noChangeArrowheads="1"/>
          </p:cNvSpPr>
          <p:nvPr/>
        </p:nvSpPr>
        <p:spPr bwMode="auto">
          <a:xfrm>
            <a:off x="457200" y="6457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pic>
        <p:nvPicPr>
          <p:cNvPr id="41992" name="Rectangl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019800"/>
            <a:ext cx="2590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1032"/>
          <p:cNvSpPr>
            <a:spLocks noChangeArrowheads="1"/>
          </p:cNvSpPr>
          <p:nvPr/>
        </p:nvSpPr>
        <p:spPr bwMode="auto">
          <a:xfrm>
            <a:off x="3886200" y="5715000"/>
            <a:ext cx="2362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Tree>
    <p:extLst>
      <p:ext uri="{BB962C8B-B14F-4D97-AF65-F5344CB8AC3E}">
        <p14:creationId xmlns:p14="http://schemas.microsoft.com/office/powerpoint/2010/main" val="2005146353"/>
      </p:ext>
    </p:extLst>
  </p:cSld>
  <p:clrMap bg1="lt1" tx1="dk1" bg2="lt2" tx2="dk2" accent1="accent1" accent2="accent2" accent3="accent3" accent4="accent4" accent5="accent5" accent6="accent6" hlink="hlink" folHlink="folHlink"/>
  <p:sldLayoutIdLst>
    <p:sldLayoutId id="2147488027" r:id="rId1"/>
  </p:sldLayoutIdLst>
  <p:timing>
    <p:tnLst>
      <p:par>
        <p:cTn xmlns:p14="http://schemas.microsoft.com/office/powerpoint/2010/main" id="1" dur="indefinite" restart="never" nodeType="tmRoot"/>
      </p:par>
    </p:tnLst>
  </p:timing>
  <p:txStyles>
    <p:titleStyle>
      <a:lvl1pPr marL="342900" indent="-342900" algn="l" defTabSz="-13873163" rtl="0" eaLnBrk="0" fontAlgn="base" hangingPunct="0">
        <a:spcBef>
          <a:spcPct val="0"/>
        </a:spcBef>
        <a:spcAft>
          <a:spcPct val="0"/>
        </a:spcAft>
        <a:defRPr sz="4800">
          <a:solidFill>
            <a:srgbClr val="EED7B8"/>
          </a:solidFill>
          <a:latin typeface="+mj-lt"/>
          <a:ea typeface="ＭＳ Ｐゴシック" charset="0"/>
          <a:cs typeface="+mj-cs"/>
        </a:defRPr>
      </a:lvl1pPr>
      <a:lvl2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2pPr>
      <a:lvl3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3pPr>
      <a:lvl4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4pPr>
      <a:lvl5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5pPr>
      <a:lvl6pPr marL="457200" algn="l" fontAlgn="base">
        <a:spcBef>
          <a:spcPct val="0"/>
        </a:spcBef>
        <a:spcAft>
          <a:spcPct val="0"/>
        </a:spcAft>
        <a:defRPr sz="4800">
          <a:solidFill>
            <a:srgbClr val="EED7B8">
              <a:alpha val="100000"/>
            </a:srgbClr>
          </a:solidFill>
          <a:latin typeface="Gill Sans MT"/>
          <a:cs typeface="Arial"/>
        </a:defRPr>
      </a:lvl6pPr>
      <a:lvl7pPr marL="914400" algn="l" fontAlgn="base">
        <a:spcBef>
          <a:spcPct val="0"/>
        </a:spcBef>
        <a:spcAft>
          <a:spcPct val="0"/>
        </a:spcAft>
        <a:defRPr sz="4800">
          <a:solidFill>
            <a:srgbClr val="EED7B8">
              <a:alpha val="100000"/>
            </a:srgbClr>
          </a:solidFill>
          <a:latin typeface="Gill Sans MT"/>
          <a:cs typeface="Arial"/>
        </a:defRPr>
      </a:lvl7pPr>
      <a:lvl8pPr marL="1371600" algn="l" fontAlgn="base">
        <a:spcBef>
          <a:spcPct val="0"/>
        </a:spcBef>
        <a:spcAft>
          <a:spcPct val="0"/>
        </a:spcAft>
        <a:defRPr sz="4800">
          <a:solidFill>
            <a:srgbClr val="EED7B8">
              <a:alpha val="100000"/>
            </a:srgbClr>
          </a:solidFill>
          <a:latin typeface="Gill Sans MT"/>
          <a:cs typeface="Arial"/>
        </a:defRPr>
      </a:lvl8pPr>
      <a:lvl9pPr marL="1828800" algn="l" fontAlgn="base">
        <a:spcBef>
          <a:spcPct val="0"/>
        </a:spcBef>
        <a:spcAft>
          <a:spcPct val="0"/>
        </a:spcAft>
        <a:defRPr sz="4800">
          <a:solidFill>
            <a:srgbClr val="EED7B8">
              <a:alpha val="100000"/>
            </a:srgbClr>
          </a:solidFill>
          <a:latin typeface="Gill Sans MT"/>
          <a:cs typeface="Arial"/>
        </a:defRPr>
      </a:lvl9pPr>
    </p:titleStyle>
    <p:bodyStyle>
      <a:lvl1pPr marL="342900" indent="-342900" algn="l" defTabSz="-13873163" rtl="0" eaLnBrk="0" fontAlgn="base" hangingPunct="0">
        <a:spcBef>
          <a:spcPct val="20000"/>
        </a:spcBef>
        <a:spcAft>
          <a:spcPct val="0"/>
        </a:spcAft>
        <a:buClr>
          <a:srgbClr val="EED7B8"/>
        </a:buClr>
        <a:buFont typeface="Wingdings 3" charset="0"/>
        <a:buChar char="ê"/>
        <a:defRPr sz="3600">
          <a:solidFill>
            <a:schemeClr val="bg1"/>
          </a:solidFill>
          <a:latin typeface="+mn-lt"/>
          <a:ea typeface="ＭＳ Ｐゴシック" charset="0"/>
          <a:cs typeface="+mn-cs"/>
        </a:defRPr>
      </a:lvl1pPr>
      <a:lvl2pPr marL="742950" indent="-285750" algn="l" defTabSz="-13873163" rtl="0" eaLnBrk="0" fontAlgn="base" hangingPunct="0">
        <a:spcBef>
          <a:spcPct val="20000"/>
        </a:spcBef>
        <a:spcAft>
          <a:spcPct val="0"/>
        </a:spcAft>
        <a:buClr>
          <a:srgbClr val="EED7B8"/>
        </a:buClr>
        <a:buFont typeface="Wingdings 3" charset="0"/>
        <a:buChar char="ê"/>
        <a:defRPr sz="3200">
          <a:solidFill>
            <a:schemeClr val="bg1"/>
          </a:solidFill>
          <a:latin typeface="+mn-lt"/>
          <a:ea typeface="Arial" charset="0"/>
          <a:cs typeface="+mn-cs"/>
        </a:defRPr>
      </a:lvl2pPr>
      <a:lvl3pPr marL="1143000" indent="-228600" algn="l" defTabSz="-13873163" rtl="0" eaLnBrk="0" fontAlgn="base" hangingPunct="0">
        <a:spcBef>
          <a:spcPct val="20000"/>
        </a:spcBef>
        <a:spcAft>
          <a:spcPct val="0"/>
        </a:spcAft>
        <a:buClr>
          <a:srgbClr val="EED7B8"/>
        </a:buClr>
        <a:buFont typeface="Wingdings 3" charset="0"/>
        <a:buChar char="ê"/>
        <a:defRPr sz="2800">
          <a:solidFill>
            <a:schemeClr val="bg1"/>
          </a:solidFill>
          <a:latin typeface="+mn-lt"/>
          <a:ea typeface="Arial" charset="0"/>
          <a:cs typeface="+mn-cs"/>
        </a:defRPr>
      </a:lvl3pPr>
      <a:lvl4pPr marL="16002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4pPr>
      <a:lvl5pPr marL="20574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5pPr>
      <a:lvl6pPr marL="25146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6pPr>
      <a:lvl7pPr marL="29718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7pPr>
      <a:lvl8pPr marL="34290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8pPr>
      <a:lvl9pPr marL="38862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31746" name="Rectangle 12"/>
          <p:cNvSpPr>
            <a:spLocks noGrp="1" noChangeArrowheads="1"/>
          </p:cNvSpPr>
          <p:nvPr>
            <p:ph type="body" idx="1"/>
          </p:nvPr>
        </p:nvSpPr>
        <p:spPr bwMode="auto">
          <a:xfrm>
            <a:off x="1169988" y="1279525"/>
            <a:ext cx="7612062"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095" name="Rectangle 71"/>
          <p:cNvSpPr>
            <a:spLocks noGrp="1" noChangeArrowheads="1"/>
          </p:cNvSpPr>
          <p:nvPr>
            <p:ph type="ftr" sz="quarter" idx="3"/>
          </p:nvPr>
        </p:nvSpPr>
        <p:spPr bwMode="auto">
          <a:xfrm>
            <a:off x="2825750" y="6543675"/>
            <a:ext cx="36480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buClrTx/>
              <a:buFontTx/>
              <a:buNone/>
              <a:defRPr sz="1000">
                <a:solidFill>
                  <a:srgbClr val="000000"/>
                </a:solidFill>
              </a:defRPr>
            </a:lvl1pPr>
          </a:lstStyle>
          <a:p>
            <a:pPr>
              <a:defRPr/>
            </a:pPr>
            <a:r>
              <a:rPr lang="en-US"/>
              <a:t>NetApp Confidential - Limited Use</a:t>
            </a:r>
            <a:endParaRPr lang="en-US" dirty="0"/>
          </a:p>
        </p:txBody>
      </p:sp>
      <p:sp>
        <p:nvSpPr>
          <p:cNvPr id="31748" name="Rectangle 11"/>
          <p:cNvSpPr>
            <a:spLocks noGrp="1" noChangeArrowheads="1"/>
          </p:cNvSpPr>
          <p:nvPr>
            <p:ph type="title"/>
          </p:nvPr>
        </p:nvSpPr>
        <p:spPr bwMode="auto">
          <a:xfrm>
            <a:off x="1169988" y="352425"/>
            <a:ext cx="76088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pic>
        <p:nvPicPr>
          <p:cNvPr id="31749" name="Picture 1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38138" y="331788"/>
            <a:ext cx="6556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207375" y="65405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buClrTx/>
              <a:buFontTx/>
              <a:buNone/>
              <a:defRPr sz="1000" b="1">
                <a:solidFill>
                  <a:srgbClr val="000000"/>
                </a:solidFill>
              </a:defRPr>
            </a:lvl1pPr>
          </a:lstStyle>
          <a:p>
            <a:pPr>
              <a:defRPr/>
            </a:pPr>
            <a:fld id="{859D6FBE-AEE4-8847-8E9C-881BEF215E1A}" type="slidenum">
              <a:rPr lang="en-US"/>
              <a:pPr>
                <a:defRPr/>
              </a:pPr>
              <a:t>‹#›</a:t>
            </a:fld>
            <a:endParaRPr lang="en-US"/>
          </a:p>
        </p:txBody>
      </p:sp>
      <p:pic>
        <p:nvPicPr>
          <p:cNvPr id="31751" name="Picture 7"/>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39725" y="6607175"/>
            <a:ext cx="22669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060151"/>
      </p:ext>
    </p:extLst>
  </p:cSld>
  <p:clrMap bg1="lt1" tx1="dk1" bg2="lt2" tx2="dk2" accent1="accent1" accent2="accent2" accent3="accent3" accent4="accent4" accent5="accent5" accent6="accent6" hlink="hlink" folHlink="folHlink"/>
  <p:sldLayoutIdLst>
    <p:sldLayoutId id="2147488029" r:id="rId1"/>
    <p:sldLayoutId id="2147488030" r:id="rId2"/>
    <p:sldLayoutId id="2147488031" r:id="rId3"/>
    <p:sldLayoutId id="2147488032" r:id="rId4"/>
    <p:sldLayoutId id="2147488033" r:id="rId5"/>
    <p:sldLayoutId id="2147488034" r:id="rId6"/>
    <p:sldLayoutId id="2147488035" r:id="rId7"/>
    <p:sldLayoutId id="2147488036" r:id="rId8"/>
    <p:sldLayoutId id="2147488037"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5"/>
        </a:spcBef>
        <a:spcAft>
          <a:spcPct val="0"/>
        </a:spcAft>
        <a:buClr>
          <a:schemeClr val="accent2"/>
        </a:buClr>
        <a:buFont typeface="Wingdings 2" charset="0"/>
        <a:buChar char="¡"/>
        <a:defRPr sz="2800">
          <a:solidFill>
            <a:schemeClr val="tx1"/>
          </a:solidFill>
          <a:latin typeface="+mn-lt"/>
          <a:ea typeface="ＭＳ Ｐゴシック" charset="0"/>
          <a:cs typeface="ＭＳ Ｐゴシック" charset="0"/>
        </a:defRPr>
      </a:lvl1pPr>
      <a:lvl2pPr marL="636588" indent="-336550" algn="l" rtl="0" eaLnBrk="0" fontAlgn="base" hangingPunct="0">
        <a:spcBef>
          <a:spcPts val="625"/>
        </a:spcBef>
        <a:spcAft>
          <a:spcPct val="0"/>
        </a:spcAft>
        <a:buFont typeface="Arial" charset="0"/>
        <a:buChar char="–"/>
        <a:defRPr sz="2600">
          <a:solidFill>
            <a:schemeClr val="tx1"/>
          </a:solidFill>
          <a:latin typeface="+mn-lt"/>
          <a:ea typeface="ＭＳ Ｐゴシック" charset="0"/>
        </a:defRPr>
      </a:lvl2pPr>
      <a:lvl3pPr marL="927100" indent="-288925" algn="l" rtl="0" eaLnBrk="0" fontAlgn="base" hangingPunct="0">
        <a:spcBef>
          <a:spcPts val="575"/>
        </a:spcBef>
        <a:spcAft>
          <a:spcPct val="0"/>
        </a:spcAft>
        <a:buFont typeface="Wingdings 2" charset="0"/>
        <a:buChar char="¡"/>
        <a:defRPr sz="2400">
          <a:solidFill>
            <a:schemeClr val="tx1"/>
          </a:solidFill>
          <a:latin typeface="+mn-lt"/>
          <a:ea typeface="ＭＳ Ｐゴシック" charset="0"/>
        </a:defRPr>
      </a:lvl3pPr>
      <a:lvl4pPr marL="1236663" indent="-307975" algn="l" rtl="0" eaLnBrk="0" fontAlgn="base" hangingPunct="0">
        <a:spcBef>
          <a:spcPts val="475"/>
        </a:spcBef>
        <a:spcAft>
          <a:spcPct val="0"/>
        </a:spcAft>
        <a:buFont typeface="Arial" charset="0"/>
        <a:buChar char="–"/>
        <a:defRPr sz="2000">
          <a:solidFill>
            <a:schemeClr val="tx1"/>
          </a:solidFill>
          <a:latin typeface="+mn-lt"/>
          <a:ea typeface="ＭＳ Ｐゴシック" charset="0"/>
        </a:defRPr>
      </a:lvl4pPr>
      <a:lvl5pPr marL="1504950" indent="-266700" algn="l" rtl="0" eaLnBrk="0" fontAlgn="base" hangingPunct="0">
        <a:spcBef>
          <a:spcPts val="475"/>
        </a:spcBef>
        <a:spcAft>
          <a:spcPct val="0"/>
        </a:spcAft>
        <a:buFont typeface="Wingdings 2" charset="0"/>
        <a:buChar char="¡"/>
        <a:defRPr sz="2000">
          <a:solidFill>
            <a:schemeClr val="tx1"/>
          </a:solidFill>
          <a:latin typeface="+mn-lt"/>
          <a:ea typeface="ＭＳ Ｐゴシック" charset="0"/>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305944577"/>
      </p:ext>
    </p:extLst>
  </p:cSld>
  <p:clrMap bg1="lt1" tx1="dk1" bg2="lt2" tx2="dk2" accent1="accent1" accent2="accent2" accent3="accent3" accent4="accent4" accent5="accent5" accent6="accent6" hlink="hlink" folHlink="folHlink"/>
  <p:sldLayoutIdLst>
    <p:sldLayoutId id="2147488039" r:id="rId1"/>
    <p:sldLayoutId id="2147488040" r:id="rId2"/>
    <p:sldLayoutId id="2147488041" r:id="rId3"/>
    <p:sldLayoutId id="2147488042" r:id="rId4"/>
    <p:sldLayoutId id="2147488043"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8" name="Text Box 4"/>
          <p:cNvSpPr txBox="1">
            <a:spLocks noChangeArrowheads="1"/>
          </p:cNvSpPr>
          <p:nvPr/>
        </p:nvSpPr>
        <p:spPr bwMode="auto">
          <a:xfrm>
            <a:off x="5791200" y="6245225"/>
            <a:ext cx="2895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fld id="{F91A1613-65CE-FB41-9305-4B7A5BACC105}" type="slidenum">
              <a:rPr lang="en-US" smtClean="0"/>
              <a:pPr/>
              <a:t>‹#›</a:t>
            </a:fld>
            <a:endParaRPr lang="en-US" smtClean="0"/>
          </a:p>
        </p:txBody>
      </p:sp>
    </p:spTree>
    <p:extLst>
      <p:ext uri="{BB962C8B-B14F-4D97-AF65-F5344CB8AC3E}">
        <p14:creationId xmlns:p14="http://schemas.microsoft.com/office/powerpoint/2010/main" val="943163414"/>
      </p:ext>
    </p:extLst>
  </p:cSld>
  <p:clrMap bg1="lt1" tx1="dk1" bg2="lt2" tx2="dk2" accent1="accent1" accent2="accent2" accent3="accent3" accent4="accent4" accent5="accent5" accent6="accent6" hlink="hlink" folHlink="folHlink"/>
  <p:sldLayoutIdLst>
    <p:sldLayoutId id="2147488047" r:id="rId1"/>
    <p:sldLayoutId id="2147488048" r:id="rId2"/>
    <p:sldLayoutId id="2147488049" r:id="rId3"/>
    <p:sldLayoutId id="2147488050" r:id="rId4"/>
    <p:sldLayoutId id="2147488051" r:id="rId5"/>
    <p:sldLayoutId id="2147488052" r:id="rId6"/>
    <p:sldLayoutId id="2147488053" r:id="rId7"/>
    <p:sldLayoutId id="2147488054" r:id="rId8"/>
    <p:sldLayoutId id="2147488055" r:id="rId9"/>
    <p:sldLayoutId id="2147488056" r:id="rId10"/>
    <p:sldLayoutId id="2147488057" r:id="rId11"/>
    <p:sldLayoutId id="2147488058" r:id="rId12"/>
    <p:sldLayoutId id="2147488059" r:id="rId13"/>
    <p:sldLayoutId id="2147488060" r:id="rId14"/>
    <p:sldLayoutId id="2147488061" r:id="rId15"/>
    <p:sldLayoutId id="2147488062" r:id="rId16"/>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3"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4"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10245"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2747CD00-4BE7-2640-8DA8-9511AA3C10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3" r:id="rId1"/>
    <p:sldLayoutId id="2147487866" r:id="rId2"/>
    <p:sldLayoutId id="2147487903" r:id="rId3"/>
    <p:sldLayoutId id="2147487904"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512371414"/>
      </p:ext>
    </p:extLst>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225080345"/>
      </p:ext>
    </p:extLst>
  </p:cSld>
  <p:clrMap bg1="lt1" tx1="dk1" bg2="lt2" tx2="dk2" accent1="accent1" accent2="accent2" accent3="accent3" accent4="accent4" accent5="accent5" accent6="accent6" hlink="hlink" folHlink="folHlink"/>
  <p:sldLayoutIdLst>
    <p:sldLayoutId id="2147487878" r:id="rId1"/>
    <p:sldLayoutId id="2147487879" r:id="rId2"/>
    <p:sldLayoutId id="2147487880" r:id="rId3"/>
    <p:sldLayoutId id="2147487881" r:id="rId4"/>
    <p:sldLayoutId id="2147487882" r:id="rId5"/>
    <p:sldLayoutId id="2147487883" r:id="rId6"/>
    <p:sldLayoutId id="2147487884" r:id="rId7"/>
    <p:sldLayoutId id="2147487885" r:id="rId8"/>
    <p:sldLayoutId id="214748788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rPr>
              <a:t>NetApp Confidential - Limited Use</a:t>
            </a:r>
            <a:endParaRPr lang="en-US" dirty="0">
              <a:solidFill>
                <a:srgbClr val="000000"/>
              </a:solidFill>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rPr>
              <a:pPr defTabSz="914400">
                <a:defRPr/>
              </a:pPr>
              <a:t>‹#›</a:t>
            </a:fld>
            <a:endParaRPr lang="en-US">
              <a:solidFill>
                <a:srgbClr val="000000"/>
              </a:solidFill>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909772759"/>
      </p:ext>
    </p:extLst>
  </p:cSld>
  <p:clrMap bg1="lt1" tx1="dk1" bg2="lt2" tx2="dk2" accent1="accent1" accent2="accent2" accent3="accent3" accent4="accent4" accent5="accent5" accent6="accent6" hlink="hlink" folHlink="folHlink"/>
  <p:sldLayoutIdLst>
    <p:sldLayoutId id="2147487888" r:id="rId1"/>
    <p:sldLayoutId id="2147487889" r:id="rId2"/>
    <p:sldLayoutId id="2147487890" r:id="rId3"/>
    <p:sldLayoutId id="2147487891" r:id="rId4"/>
    <p:sldLayoutId id="2147487892" r:id="rId5"/>
    <p:sldLayoutId id="2147487893" r:id="rId6"/>
    <p:sldLayoutId id="2147487894" r:id="rId7"/>
    <p:sldLayoutId id="2147487895" r:id="rId8"/>
    <p:sldLayoutId id="214748789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pPr>
              <a:defRPr/>
            </a:pPr>
            <a:fld id="{F519AAED-58AC-5743-8B10-D454158F6B93}" type="slidenum">
              <a:rPr lang="en-US"/>
              <a:pPr>
                <a:defRPr/>
              </a:pPr>
              <a:t>‹#›</a:t>
            </a:fld>
            <a:endParaRPr lang="en-US"/>
          </a:p>
        </p:txBody>
      </p:sp>
    </p:spTree>
    <p:extLst>
      <p:ext uri="{BB962C8B-B14F-4D97-AF65-F5344CB8AC3E}">
        <p14:creationId xmlns:p14="http://schemas.microsoft.com/office/powerpoint/2010/main" val="2681293004"/>
      </p:ext>
    </p:extLst>
  </p:cSld>
  <p:clrMap bg1="lt1" tx1="dk1" bg2="lt2" tx2="dk2" accent1="accent1" accent2="accent2" accent3="accent3" accent4="accent4" accent5="accent5" accent6="accent6" hlink="hlink" folHlink="folHlink"/>
  <p:sldLayoutIdLst>
    <p:sldLayoutId id="2147487912" r:id="rId1"/>
    <p:sldLayoutId id="2147487913" r:id="rId2"/>
    <p:sldLayoutId id="2147487914" r:id="rId3"/>
    <p:sldLayoutId id="2147487915" r:id="rId4"/>
    <p:sldLayoutId id="2147487916" r:id="rId5"/>
    <p:sldLayoutId id="2147487917" r:id="rId6"/>
    <p:sldLayoutId id="2147487918" r:id="rId7"/>
    <p:sldLayoutId id="2147487919" r:id="rId8"/>
    <p:sldLayoutId id="2147487920" r:id="rId9"/>
    <p:sldLayoutId id="2147487921" r:id="rId10"/>
    <p:sldLayoutId id="2147487922" r:id="rId11"/>
    <p:sldLayoutId id="2147487923" r:id="rId12"/>
    <p:sldLayoutId id="2147487924"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1834422715"/>
      </p:ext>
    </p:extLst>
  </p:cSld>
  <p:clrMap bg1="lt1" tx1="dk1" bg2="lt2" tx2="dk2" accent1="accent1" accent2="accent2" accent3="accent3" accent4="accent4" accent5="accent5" accent6="accent6" hlink="hlink" folHlink="folHlink"/>
  <p:sldLayoutIdLst>
    <p:sldLayoutId id="2147487964" r:id="rId1"/>
    <p:sldLayoutId id="2147487965" r:id="rId2"/>
    <p:sldLayoutId id="2147487966" r:id="rId3"/>
    <p:sldLayoutId id="2147487967" r:id="rId4"/>
    <p:sldLayoutId id="2147487968"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4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614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DCDA83A7-6665-EB4A-95C2-453D68808CFF}" type="slidenum">
              <a:rPr lang="en-US"/>
              <a:pPr>
                <a:defRPr/>
              </a:pPr>
              <a:t>‹#›</a:t>
            </a:fld>
            <a:endParaRPr lang="en-US"/>
          </a:p>
        </p:txBody>
      </p:sp>
    </p:spTree>
    <p:extLst>
      <p:ext uri="{BB962C8B-B14F-4D97-AF65-F5344CB8AC3E}">
        <p14:creationId xmlns:p14="http://schemas.microsoft.com/office/powerpoint/2010/main" val="3591177527"/>
      </p:ext>
    </p:extLst>
  </p:cSld>
  <p:clrMap bg1="lt1" tx1="dk1" bg2="lt2" tx2="dk2" accent1="accent1" accent2="accent2" accent3="accent3" accent4="accent4" accent5="accent5" accent6="accent6" hlink="hlink" folHlink="folHlink"/>
  <p:sldLayoutIdLst>
    <p:sldLayoutId id="2147487970" r:id="rId1"/>
    <p:sldLayoutId id="2147487971" r:id="rId2"/>
    <p:sldLayoutId id="2147487972" r:id="rId3"/>
    <p:sldLayoutId id="2147487973" r:id="rId4"/>
    <p:sldLayoutId id="2147487994"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457254257"/>
      </p:ext>
    </p:extLst>
  </p:cSld>
  <p:clrMap bg1="lt1" tx1="dk1" bg2="lt2" tx2="dk2" accent1="accent1" accent2="accent2" accent3="accent3" accent4="accent4" accent5="accent5" accent6="accent6" hlink="hlink" folHlink="folHlink"/>
  <p:sldLayoutIdLst>
    <p:sldLayoutId id="2147487975" r:id="rId1"/>
    <p:sldLayoutId id="2147487976" r:id="rId2"/>
    <p:sldLayoutId id="2147487977" r:id="rId3"/>
    <p:sldLayoutId id="2147487978" r:id="rId4"/>
    <p:sldLayoutId id="2147487979"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2.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 Short Quiz: HTTPS/SSL</a:t>
            </a:r>
          </a:p>
        </p:txBody>
      </p:sp>
      <p:sp>
        <p:nvSpPr>
          <p:cNvPr id="110594" name="Rectangle 3"/>
          <p:cNvSpPr>
            <a:spLocks noGrp="1" noChangeArrowheads="1"/>
          </p:cNvSpPr>
          <p:nvPr>
            <p:ph type="body" idx="1"/>
          </p:nvPr>
        </p:nvSpPr>
        <p:spPr/>
        <p:txBody>
          <a:bodyPr/>
          <a:lstStyle/>
          <a:p>
            <a:pPr marL="457200" indent="-457200" eaLnBrk="1" hangingPunct="1">
              <a:lnSpc>
                <a:spcPct val="90000"/>
              </a:lnSpc>
              <a:buFontTx/>
              <a:buAutoNum type="arabicPeriod"/>
            </a:pPr>
            <a:r>
              <a:rPr lang="en-US" sz="2400">
                <a:latin typeface="Arial" charset="0"/>
                <a:ea typeface="ＭＳ Ｐゴシック" charset="0"/>
                <a:cs typeface="ＭＳ Ｐゴシック" charset="0"/>
              </a:rPr>
              <a:t>What is the most important advantage of symmetric crypto (DES) relative to asymmetric crypto (RSA)?</a:t>
            </a:r>
          </a:p>
          <a:p>
            <a:pPr marL="457200" indent="-457200" eaLnBrk="1" hangingPunct="1">
              <a:lnSpc>
                <a:spcPct val="90000"/>
              </a:lnSpc>
              <a:buFontTx/>
              <a:buAutoNum type="arabicPeriod"/>
            </a:pPr>
            <a:r>
              <a:rPr lang="en-US" sz="2400">
                <a:latin typeface="Arial" charset="0"/>
                <a:ea typeface="ＭＳ Ｐゴシック" charset="0"/>
                <a:cs typeface="ＭＳ Ｐゴシック" charset="0"/>
              </a:rPr>
              <a:t>What is the most important advantage of asymmetric crypto relative to symmetric crypto?</a:t>
            </a:r>
          </a:p>
          <a:p>
            <a:pPr marL="457200" indent="-457200" eaLnBrk="1" hangingPunct="1">
              <a:lnSpc>
                <a:spcPct val="90000"/>
              </a:lnSpc>
              <a:buFontTx/>
              <a:buAutoNum type="arabicPeriod"/>
            </a:pPr>
            <a:r>
              <a:rPr lang="en-US" sz="2400">
                <a:latin typeface="Arial" charset="0"/>
                <a:ea typeface="ＭＳ Ｐゴシック" charset="0"/>
                <a:cs typeface="ＭＳ Ｐゴシック" charset="0"/>
              </a:rPr>
              <a:t>What is the most important limitation/challenge for asymmetric crypto with respect to security?</a:t>
            </a:r>
          </a:p>
          <a:p>
            <a:pPr marL="457200" indent="-457200" eaLnBrk="1" hangingPunct="1">
              <a:lnSpc>
                <a:spcPct val="90000"/>
              </a:lnSpc>
              <a:buFontTx/>
              <a:buAutoNum type="arabicPeriod"/>
            </a:pPr>
            <a:r>
              <a:rPr lang="en-US" sz="2400">
                <a:latin typeface="Arial" charset="0"/>
                <a:ea typeface="ＭＳ Ｐゴシック" charset="0"/>
                <a:cs typeface="ＭＳ Ｐゴシック" charset="0"/>
              </a:rPr>
              <a:t>Why does SSL “change ciphers” during the handshake? </a:t>
            </a:r>
          </a:p>
          <a:p>
            <a:pPr marL="457200" indent="-457200" eaLnBrk="1" hangingPunct="1">
              <a:lnSpc>
                <a:spcPct val="90000"/>
              </a:lnSpc>
              <a:buFontTx/>
              <a:buAutoNum type="arabicPeriod"/>
            </a:pPr>
            <a:r>
              <a:rPr lang="en-US" sz="2400">
                <a:latin typeface="Arial" charset="0"/>
                <a:ea typeface="ＭＳ Ｐゴシック" charset="0"/>
                <a:cs typeface="ＭＳ Ｐゴシック" charset="0"/>
              </a:rPr>
              <a:t>How does SSL solve the key distribution problem for symmetric crypto?</a:t>
            </a:r>
          </a:p>
          <a:p>
            <a:pPr marL="457200" indent="-457200" eaLnBrk="1" hangingPunct="1">
              <a:lnSpc>
                <a:spcPct val="90000"/>
              </a:lnSpc>
              <a:buFontTx/>
              <a:buAutoNum type="arabicPeriod"/>
            </a:pPr>
            <a:r>
              <a:rPr lang="en-US" sz="2400">
                <a:latin typeface="Arial" charset="0"/>
                <a:ea typeface="ＭＳ Ｐゴシック" charset="0"/>
                <a:cs typeface="ＭＳ Ｐゴシック" charset="0"/>
              </a:rPr>
              <a:t>Is key exchange vulnerable to man-in-the-middle attacks?</a:t>
            </a:r>
          </a:p>
        </p:txBody>
      </p:sp>
    </p:spTree>
    <p:extLst>
      <p:ext uri="{BB962C8B-B14F-4D97-AF65-F5344CB8AC3E}">
        <p14:creationId xmlns:p14="http://schemas.microsoft.com/office/powerpoint/2010/main" val="31999012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r>
              <a:rPr lang="en-US" sz="3600">
                <a:latin typeface="Arial" charset="0"/>
                <a:ea typeface="ＭＳ Ｐゴシック" charset="0"/>
              </a:rPr>
              <a:t>Virtual Addressing: Under the Hood</a:t>
            </a:r>
          </a:p>
        </p:txBody>
      </p:sp>
      <p:sp>
        <p:nvSpPr>
          <p:cNvPr id="33794" name="Rectangle 2"/>
          <p:cNvSpPr>
            <a:spLocks noChangeArrowheads="1"/>
          </p:cNvSpPr>
          <p:nvPr/>
        </p:nvSpPr>
        <p:spPr bwMode="auto">
          <a:xfrm>
            <a:off x="1498600" y="1260475"/>
            <a:ext cx="6269038" cy="2681288"/>
          </a:xfrm>
          <a:prstGeom prst="rect">
            <a:avLst/>
          </a:prstGeom>
          <a:solidFill>
            <a:srgbClr val="969696"/>
          </a:solidFill>
          <a:ln w="15875">
            <a:solidFill>
              <a:srgbClr val="969696"/>
            </a:solidFill>
            <a:miter lim="800000"/>
            <a:headEnd type="none" w="sm" len="sm"/>
            <a:tailEnd type="none" w="sm" len="sm"/>
          </a:ln>
        </p:spPr>
        <p:txBody>
          <a:bodyPr wrap="none" anchor="ctr">
            <a:spAutoFit/>
          </a:bodyPr>
          <a:lstStyle/>
          <a:p>
            <a:pPr algn="ctr" defTabSz="914400"/>
            <a:endParaRPr lang="en-US" sz="1800">
              <a:solidFill>
                <a:srgbClr val="000000"/>
              </a:solidFill>
              <a:cs typeface="Arial" charset="0"/>
            </a:endParaRPr>
          </a:p>
        </p:txBody>
      </p:sp>
      <p:sp>
        <p:nvSpPr>
          <p:cNvPr id="33795" name="AutoShape 4"/>
          <p:cNvSpPr>
            <a:spLocks noChangeArrowheads="1"/>
          </p:cNvSpPr>
          <p:nvPr/>
        </p:nvSpPr>
        <p:spPr bwMode="auto">
          <a:xfrm>
            <a:off x="6126163" y="3068638"/>
            <a:ext cx="992187" cy="596900"/>
          </a:xfrm>
          <a:prstGeom prst="flowChartProcess">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raise</a:t>
            </a:r>
          </a:p>
          <a:p>
            <a:pPr algn="ctr" defTabSz="914400"/>
            <a:r>
              <a:rPr lang="en-US" sz="1600">
                <a:solidFill>
                  <a:srgbClr val="002DB4"/>
                </a:solidFill>
                <a:cs typeface="Arial" charset="0"/>
              </a:rPr>
              <a:t>exception</a:t>
            </a:r>
          </a:p>
        </p:txBody>
      </p:sp>
      <p:sp>
        <p:nvSpPr>
          <p:cNvPr id="33796" name="AutoShape 5"/>
          <p:cNvSpPr>
            <a:spLocks noChangeArrowheads="1"/>
          </p:cNvSpPr>
          <p:nvPr/>
        </p:nvSpPr>
        <p:spPr bwMode="auto">
          <a:xfrm>
            <a:off x="1897063" y="1406525"/>
            <a:ext cx="1863725" cy="1085850"/>
          </a:xfrm>
          <a:prstGeom prst="flowChartDecision">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probe</a:t>
            </a:r>
          </a:p>
          <a:p>
            <a:pPr algn="ctr" defTabSz="914400"/>
            <a:r>
              <a:rPr lang="en-US" sz="1600">
                <a:solidFill>
                  <a:srgbClr val="002DB4"/>
                </a:solidFill>
                <a:cs typeface="Arial" charset="0"/>
              </a:rPr>
              <a:t>page table</a:t>
            </a:r>
            <a:endParaRPr lang="en-US" sz="1800">
              <a:solidFill>
                <a:srgbClr val="002DB4"/>
              </a:solidFill>
              <a:cs typeface="Arial" charset="0"/>
            </a:endParaRPr>
          </a:p>
        </p:txBody>
      </p:sp>
      <p:sp>
        <p:nvSpPr>
          <p:cNvPr id="33797" name="AutoShape 6"/>
          <p:cNvSpPr>
            <a:spLocks noChangeArrowheads="1"/>
          </p:cNvSpPr>
          <p:nvPr/>
        </p:nvSpPr>
        <p:spPr bwMode="auto">
          <a:xfrm>
            <a:off x="4413250" y="1651000"/>
            <a:ext cx="582613" cy="596900"/>
          </a:xfrm>
          <a:prstGeom prst="flowChartProcess">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load</a:t>
            </a:r>
          </a:p>
          <a:p>
            <a:pPr algn="ctr" defTabSz="914400"/>
            <a:r>
              <a:rPr lang="en-US" sz="1600">
                <a:solidFill>
                  <a:srgbClr val="002DB4"/>
                </a:solidFill>
                <a:cs typeface="Arial" charset="0"/>
              </a:rPr>
              <a:t>TLB</a:t>
            </a:r>
          </a:p>
        </p:txBody>
      </p:sp>
      <p:sp>
        <p:nvSpPr>
          <p:cNvPr id="33798" name="AutoShape 7"/>
          <p:cNvSpPr>
            <a:spLocks noChangeArrowheads="1"/>
          </p:cNvSpPr>
          <p:nvPr/>
        </p:nvSpPr>
        <p:spPr bwMode="auto">
          <a:xfrm>
            <a:off x="2036763" y="2832100"/>
            <a:ext cx="1576387" cy="1085850"/>
          </a:xfrm>
          <a:prstGeom prst="flowChartDecision">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probe</a:t>
            </a:r>
          </a:p>
          <a:p>
            <a:pPr algn="ctr" defTabSz="914400"/>
            <a:r>
              <a:rPr lang="en-US" sz="1600">
                <a:solidFill>
                  <a:srgbClr val="002DB4"/>
                </a:solidFill>
                <a:cs typeface="Arial" charset="0"/>
              </a:rPr>
              <a:t>   TLB   </a:t>
            </a:r>
            <a:endParaRPr lang="en-US" sz="1800">
              <a:solidFill>
                <a:srgbClr val="002DB4"/>
              </a:solidFill>
              <a:cs typeface="Arial" charset="0"/>
            </a:endParaRPr>
          </a:p>
        </p:txBody>
      </p:sp>
      <p:sp>
        <p:nvSpPr>
          <p:cNvPr id="33799" name="AutoShape 8"/>
          <p:cNvSpPr>
            <a:spLocks noChangeArrowheads="1"/>
          </p:cNvSpPr>
          <p:nvPr/>
        </p:nvSpPr>
        <p:spPr bwMode="auto">
          <a:xfrm>
            <a:off x="6251575" y="1612900"/>
            <a:ext cx="879475" cy="841375"/>
          </a:xfrm>
          <a:prstGeom prst="flowChartProcess">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FC0128"/>
                </a:solidFill>
                <a:cs typeface="Arial" charset="0"/>
              </a:rPr>
              <a:t>access</a:t>
            </a:r>
          </a:p>
          <a:p>
            <a:pPr algn="ctr" defTabSz="914400"/>
            <a:r>
              <a:rPr lang="en-US" sz="1600">
                <a:solidFill>
                  <a:srgbClr val="FC0128"/>
                </a:solidFill>
                <a:cs typeface="Arial" charset="0"/>
              </a:rPr>
              <a:t>physical</a:t>
            </a:r>
          </a:p>
          <a:p>
            <a:pPr algn="ctr" defTabSz="914400"/>
            <a:r>
              <a:rPr lang="en-US" sz="1600">
                <a:solidFill>
                  <a:srgbClr val="FC0128"/>
                </a:solidFill>
                <a:cs typeface="Arial" charset="0"/>
              </a:rPr>
              <a:t>memory</a:t>
            </a:r>
            <a:endParaRPr lang="en-US" sz="1600">
              <a:solidFill>
                <a:srgbClr val="002DB4"/>
              </a:solidFill>
              <a:cs typeface="Arial" charset="0"/>
            </a:endParaRPr>
          </a:p>
        </p:txBody>
      </p:sp>
      <p:sp>
        <p:nvSpPr>
          <p:cNvPr id="33800" name="AutoShape 9"/>
          <p:cNvSpPr>
            <a:spLocks noChangeArrowheads="1"/>
          </p:cNvSpPr>
          <p:nvPr/>
        </p:nvSpPr>
        <p:spPr bwMode="auto">
          <a:xfrm>
            <a:off x="4083050" y="2832100"/>
            <a:ext cx="1241425" cy="1085850"/>
          </a:xfrm>
          <a:prstGeom prst="flowChartDecision">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access</a:t>
            </a:r>
          </a:p>
          <a:p>
            <a:pPr algn="ctr" defTabSz="914400"/>
            <a:r>
              <a:rPr lang="en-US" sz="1600">
                <a:solidFill>
                  <a:srgbClr val="002DB4"/>
                </a:solidFill>
                <a:cs typeface="Arial" charset="0"/>
              </a:rPr>
              <a:t>valid?</a:t>
            </a:r>
            <a:endParaRPr lang="en-US" sz="1800">
              <a:solidFill>
                <a:srgbClr val="002DB4"/>
              </a:solidFill>
              <a:cs typeface="Arial" charset="0"/>
            </a:endParaRPr>
          </a:p>
        </p:txBody>
      </p:sp>
      <p:sp>
        <p:nvSpPr>
          <p:cNvPr id="33801" name="AutoShape 10"/>
          <p:cNvSpPr>
            <a:spLocks noChangeArrowheads="1"/>
          </p:cNvSpPr>
          <p:nvPr/>
        </p:nvSpPr>
        <p:spPr bwMode="auto">
          <a:xfrm>
            <a:off x="6056313" y="4940300"/>
            <a:ext cx="1131887" cy="1085850"/>
          </a:xfrm>
          <a:prstGeom prst="flowChartDecision">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page</a:t>
            </a:r>
          </a:p>
          <a:p>
            <a:pPr algn="ctr" defTabSz="914400"/>
            <a:r>
              <a:rPr lang="en-US" sz="1600">
                <a:solidFill>
                  <a:srgbClr val="002DB4"/>
                </a:solidFill>
                <a:cs typeface="Arial" charset="0"/>
              </a:rPr>
              <a:t>fault?</a:t>
            </a:r>
            <a:endParaRPr lang="en-US" sz="1800">
              <a:solidFill>
                <a:srgbClr val="002DB4"/>
              </a:solidFill>
              <a:cs typeface="Arial" charset="0"/>
            </a:endParaRPr>
          </a:p>
        </p:txBody>
      </p:sp>
      <p:sp>
        <p:nvSpPr>
          <p:cNvPr id="33802" name="AutoShape 11"/>
          <p:cNvSpPr>
            <a:spLocks noChangeArrowheads="1"/>
          </p:cNvSpPr>
          <p:nvPr/>
        </p:nvSpPr>
        <p:spPr bwMode="auto">
          <a:xfrm>
            <a:off x="7767638" y="5184775"/>
            <a:ext cx="811212" cy="596900"/>
          </a:xfrm>
          <a:prstGeom prst="flowChartProcess">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FC0128"/>
                </a:solidFill>
                <a:cs typeface="Arial" charset="0"/>
              </a:rPr>
              <a:t>signal</a:t>
            </a:r>
          </a:p>
          <a:p>
            <a:pPr algn="ctr" defTabSz="914400"/>
            <a:r>
              <a:rPr lang="en-US" sz="1600">
                <a:solidFill>
                  <a:srgbClr val="FC0128"/>
                </a:solidFill>
                <a:cs typeface="Arial" charset="0"/>
              </a:rPr>
              <a:t>process</a:t>
            </a:r>
            <a:endParaRPr lang="en-US" sz="1600">
              <a:solidFill>
                <a:srgbClr val="002DB4"/>
              </a:solidFill>
              <a:cs typeface="Arial" charset="0"/>
            </a:endParaRPr>
          </a:p>
        </p:txBody>
      </p:sp>
      <p:sp>
        <p:nvSpPr>
          <p:cNvPr id="33803" name="AutoShape 12"/>
          <p:cNvSpPr>
            <a:spLocks noChangeArrowheads="1"/>
          </p:cNvSpPr>
          <p:nvPr/>
        </p:nvSpPr>
        <p:spPr bwMode="auto">
          <a:xfrm>
            <a:off x="4205288" y="5184775"/>
            <a:ext cx="835025" cy="596900"/>
          </a:xfrm>
          <a:prstGeom prst="flowChartProcess">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allocate</a:t>
            </a:r>
          </a:p>
          <a:p>
            <a:pPr algn="ctr" defTabSz="914400"/>
            <a:r>
              <a:rPr lang="en-US" sz="1600">
                <a:solidFill>
                  <a:srgbClr val="002DB4"/>
                </a:solidFill>
                <a:cs typeface="Arial" charset="0"/>
              </a:rPr>
              <a:t>frame</a:t>
            </a:r>
          </a:p>
        </p:txBody>
      </p:sp>
      <p:sp>
        <p:nvSpPr>
          <p:cNvPr id="33804" name="AutoShape 13"/>
          <p:cNvSpPr>
            <a:spLocks noChangeArrowheads="1"/>
          </p:cNvSpPr>
          <p:nvPr/>
        </p:nvSpPr>
        <p:spPr bwMode="auto">
          <a:xfrm>
            <a:off x="2149475" y="4940300"/>
            <a:ext cx="1476375" cy="1085850"/>
          </a:xfrm>
          <a:prstGeom prst="flowChartDecision">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page on</a:t>
            </a:r>
          </a:p>
          <a:p>
            <a:pPr algn="ctr" defTabSz="914400"/>
            <a:r>
              <a:rPr lang="en-US" sz="1600">
                <a:solidFill>
                  <a:srgbClr val="002DB4"/>
                </a:solidFill>
                <a:cs typeface="Arial" charset="0"/>
              </a:rPr>
              <a:t>disk?</a:t>
            </a:r>
            <a:endParaRPr lang="en-US" sz="1800">
              <a:solidFill>
                <a:srgbClr val="002DB4"/>
              </a:solidFill>
              <a:cs typeface="Arial" charset="0"/>
            </a:endParaRPr>
          </a:p>
        </p:txBody>
      </p:sp>
      <p:sp>
        <p:nvSpPr>
          <p:cNvPr id="33805" name="AutoShape 14"/>
          <p:cNvSpPr>
            <a:spLocks noChangeArrowheads="1"/>
          </p:cNvSpPr>
          <p:nvPr/>
        </p:nvSpPr>
        <p:spPr bwMode="auto">
          <a:xfrm>
            <a:off x="706438" y="5184775"/>
            <a:ext cx="987425" cy="596900"/>
          </a:xfrm>
          <a:prstGeom prst="flowChartProcess">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fetch</a:t>
            </a:r>
          </a:p>
          <a:p>
            <a:pPr algn="ctr" defTabSz="914400"/>
            <a:r>
              <a:rPr lang="en-US" sz="1600">
                <a:solidFill>
                  <a:srgbClr val="002DB4"/>
                </a:solidFill>
                <a:cs typeface="Arial" charset="0"/>
              </a:rPr>
              <a:t>from disk</a:t>
            </a:r>
          </a:p>
        </p:txBody>
      </p:sp>
      <p:sp>
        <p:nvSpPr>
          <p:cNvPr id="33806" name="AutoShape 15"/>
          <p:cNvSpPr>
            <a:spLocks noChangeArrowheads="1"/>
          </p:cNvSpPr>
          <p:nvPr/>
        </p:nvSpPr>
        <p:spPr bwMode="auto">
          <a:xfrm>
            <a:off x="2457450" y="4186238"/>
            <a:ext cx="858838" cy="352425"/>
          </a:xfrm>
          <a:prstGeom prst="flowChartProcess">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zero-fill</a:t>
            </a:r>
          </a:p>
        </p:txBody>
      </p:sp>
      <p:sp>
        <p:nvSpPr>
          <p:cNvPr id="33807" name="AutoShape 16"/>
          <p:cNvSpPr>
            <a:spLocks noChangeArrowheads="1"/>
          </p:cNvSpPr>
          <p:nvPr/>
        </p:nvSpPr>
        <p:spPr bwMode="auto">
          <a:xfrm>
            <a:off x="908050" y="4064000"/>
            <a:ext cx="582613" cy="596900"/>
          </a:xfrm>
          <a:prstGeom prst="flowChartProcess">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600">
                <a:solidFill>
                  <a:srgbClr val="002DB4"/>
                </a:solidFill>
                <a:cs typeface="Arial" charset="0"/>
              </a:rPr>
              <a:t>load</a:t>
            </a:r>
          </a:p>
          <a:p>
            <a:pPr algn="ctr" defTabSz="914400"/>
            <a:r>
              <a:rPr lang="en-US" sz="1600">
                <a:solidFill>
                  <a:srgbClr val="002DB4"/>
                </a:solidFill>
                <a:cs typeface="Arial" charset="0"/>
              </a:rPr>
              <a:t>TLB</a:t>
            </a:r>
          </a:p>
        </p:txBody>
      </p:sp>
      <p:cxnSp>
        <p:nvCxnSpPr>
          <p:cNvPr id="33808" name="AutoShape 17"/>
          <p:cNvCxnSpPr>
            <a:cxnSpLocks noChangeShapeType="1"/>
            <a:stCxn id="33798" idx="3"/>
            <a:endCxn id="33800" idx="1"/>
          </p:cNvCxnSpPr>
          <p:nvPr/>
        </p:nvCxnSpPr>
        <p:spPr bwMode="auto">
          <a:xfrm>
            <a:off x="3621088" y="3375025"/>
            <a:ext cx="454025" cy="0"/>
          </a:xfrm>
          <a:prstGeom prst="straightConnector1">
            <a:avLst/>
          </a:prstGeom>
          <a:noFill/>
          <a:ln w="38100" cmpd="sng">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09" name="AutoShape 18"/>
          <p:cNvCxnSpPr>
            <a:cxnSpLocks noChangeShapeType="1"/>
            <a:endCxn id="33796" idx="2"/>
          </p:cNvCxnSpPr>
          <p:nvPr/>
        </p:nvCxnSpPr>
        <p:spPr bwMode="auto">
          <a:xfrm flipH="1" flipV="1">
            <a:off x="2828925" y="2500313"/>
            <a:ext cx="3175" cy="331787"/>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0" name="AutoShape 19"/>
          <p:cNvCxnSpPr>
            <a:cxnSpLocks noChangeShapeType="1"/>
            <a:stCxn id="33796" idx="3"/>
            <a:endCxn id="33797" idx="1"/>
          </p:cNvCxnSpPr>
          <p:nvPr/>
        </p:nvCxnSpPr>
        <p:spPr bwMode="auto">
          <a:xfrm>
            <a:off x="3768725" y="1949450"/>
            <a:ext cx="636588" cy="0"/>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1" name="AutoShape 20"/>
          <p:cNvCxnSpPr>
            <a:cxnSpLocks noChangeShapeType="1"/>
            <a:stCxn id="33797" idx="2"/>
            <a:endCxn id="33800" idx="0"/>
          </p:cNvCxnSpPr>
          <p:nvPr/>
        </p:nvCxnSpPr>
        <p:spPr bwMode="auto">
          <a:xfrm flipH="1">
            <a:off x="4703763" y="2255838"/>
            <a:ext cx="1587" cy="568325"/>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2" name="AutoShape 21"/>
          <p:cNvCxnSpPr>
            <a:cxnSpLocks noChangeShapeType="1"/>
            <a:stCxn id="33800" idx="3"/>
            <a:endCxn id="33799" idx="1"/>
          </p:cNvCxnSpPr>
          <p:nvPr/>
        </p:nvCxnSpPr>
        <p:spPr bwMode="auto">
          <a:xfrm flipV="1">
            <a:off x="5332413" y="2033588"/>
            <a:ext cx="911225" cy="1341437"/>
          </a:xfrm>
          <a:prstGeom prst="straightConnector1">
            <a:avLst/>
          </a:prstGeom>
          <a:noFill/>
          <a:ln w="38100" cmpd="sng">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3" name="AutoShape 22"/>
          <p:cNvCxnSpPr>
            <a:cxnSpLocks noChangeShapeType="1"/>
            <a:stCxn id="33800" idx="3"/>
            <a:endCxn id="33795" idx="1"/>
          </p:cNvCxnSpPr>
          <p:nvPr/>
        </p:nvCxnSpPr>
        <p:spPr bwMode="auto">
          <a:xfrm flipV="1">
            <a:off x="5332413" y="3367088"/>
            <a:ext cx="785812" cy="7937"/>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4" name="AutoShape 23"/>
          <p:cNvCxnSpPr>
            <a:cxnSpLocks noChangeShapeType="1"/>
            <a:stCxn id="33795" idx="2"/>
            <a:endCxn id="33801" idx="0"/>
          </p:cNvCxnSpPr>
          <p:nvPr/>
        </p:nvCxnSpPr>
        <p:spPr bwMode="auto">
          <a:xfrm>
            <a:off x="6623050" y="3673475"/>
            <a:ext cx="0" cy="1258888"/>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5" name="AutoShape 24"/>
          <p:cNvCxnSpPr>
            <a:cxnSpLocks noChangeShapeType="1"/>
            <a:stCxn id="33801" idx="3"/>
          </p:cNvCxnSpPr>
          <p:nvPr/>
        </p:nvCxnSpPr>
        <p:spPr bwMode="auto">
          <a:xfrm>
            <a:off x="7196138" y="5483225"/>
            <a:ext cx="571500" cy="0"/>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6" name="AutoShape 25"/>
          <p:cNvCxnSpPr>
            <a:cxnSpLocks noChangeShapeType="1"/>
            <a:stCxn id="33801" idx="1"/>
            <a:endCxn id="33803" idx="3"/>
          </p:cNvCxnSpPr>
          <p:nvPr/>
        </p:nvCxnSpPr>
        <p:spPr bwMode="auto">
          <a:xfrm flipH="1">
            <a:off x="5048250" y="5483225"/>
            <a:ext cx="1000125" cy="0"/>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7" name="AutoShape 26"/>
          <p:cNvCxnSpPr>
            <a:cxnSpLocks noChangeShapeType="1"/>
            <a:stCxn id="33804" idx="0"/>
            <a:endCxn id="33806" idx="2"/>
          </p:cNvCxnSpPr>
          <p:nvPr/>
        </p:nvCxnSpPr>
        <p:spPr bwMode="auto">
          <a:xfrm flipV="1">
            <a:off x="2887663" y="4546600"/>
            <a:ext cx="0" cy="385763"/>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8" name="AutoShape 27"/>
          <p:cNvCxnSpPr>
            <a:cxnSpLocks noChangeShapeType="1"/>
            <a:stCxn id="33803" idx="1"/>
            <a:endCxn id="33804" idx="3"/>
          </p:cNvCxnSpPr>
          <p:nvPr/>
        </p:nvCxnSpPr>
        <p:spPr bwMode="auto">
          <a:xfrm flipH="1">
            <a:off x="3633788" y="5483225"/>
            <a:ext cx="563562" cy="0"/>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19" name="AutoShape 28"/>
          <p:cNvCxnSpPr>
            <a:cxnSpLocks noChangeShapeType="1"/>
            <a:stCxn id="33804" idx="1"/>
            <a:endCxn id="33805" idx="3"/>
          </p:cNvCxnSpPr>
          <p:nvPr/>
        </p:nvCxnSpPr>
        <p:spPr bwMode="auto">
          <a:xfrm flipH="1">
            <a:off x="1701800" y="5483225"/>
            <a:ext cx="439738" cy="0"/>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20" name="AutoShape 29"/>
          <p:cNvCxnSpPr>
            <a:cxnSpLocks noChangeShapeType="1"/>
            <a:stCxn id="33806" idx="1"/>
            <a:endCxn id="33807" idx="3"/>
          </p:cNvCxnSpPr>
          <p:nvPr/>
        </p:nvCxnSpPr>
        <p:spPr bwMode="auto">
          <a:xfrm flipH="1">
            <a:off x="1498600" y="4362450"/>
            <a:ext cx="950913" cy="0"/>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21" name="AutoShape 30"/>
          <p:cNvCxnSpPr>
            <a:cxnSpLocks noChangeShapeType="1"/>
            <a:stCxn id="33805" idx="0"/>
            <a:endCxn id="33807" idx="2"/>
          </p:cNvCxnSpPr>
          <p:nvPr/>
        </p:nvCxnSpPr>
        <p:spPr bwMode="auto">
          <a:xfrm flipV="1">
            <a:off x="1200150" y="4668838"/>
            <a:ext cx="0" cy="508000"/>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22" name="AutoShape 31"/>
          <p:cNvCxnSpPr>
            <a:cxnSpLocks noChangeShapeType="1"/>
            <a:stCxn id="33824" idx="2"/>
            <a:endCxn id="33798" idx="1"/>
          </p:cNvCxnSpPr>
          <p:nvPr/>
        </p:nvCxnSpPr>
        <p:spPr bwMode="auto">
          <a:xfrm>
            <a:off x="957263" y="3371850"/>
            <a:ext cx="1071562" cy="3175"/>
          </a:xfrm>
          <a:prstGeom prst="straightConnector1">
            <a:avLst/>
          </a:prstGeom>
          <a:noFill/>
          <a:ln w="38100" cmpd="sng">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3823" name="AutoShape 32"/>
          <p:cNvCxnSpPr>
            <a:cxnSpLocks noChangeShapeType="1"/>
            <a:stCxn id="33807" idx="0"/>
          </p:cNvCxnSpPr>
          <p:nvPr/>
        </p:nvCxnSpPr>
        <p:spPr bwMode="auto">
          <a:xfrm flipV="1">
            <a:off x="1200150" y="3375025"/>
            <a:ext cx="1588" cy="681038"/>
          </a:xfrm>
          <a:prstGeom prst="straightConnector1">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sp>
        <p:nvSpPr>
          <p:cNvPr id="33824" name="AutoShape 33"/>
          <p:cNvSpPr>
            <a:spLocks noChangeArrowheads="1"/>
          </p:cNvSpPr>
          <p:nvPr/>
        </p:nvSpPr>
        <p:spPr bwMode="auto">
          <a:xfrm>
            <a:off x="908050" y="2481263"/>
            <a:ext cx="96838" cy="882650"/>
          </a:xfrm>
          <a:prstGeom prst="downArrow">
            <a:avLst>
              <a:gd name="adj1" fmla="val 50000"/>
              <a:gd name="adj2" fmla="val 227868"/>
            </a:avLst>
          </a:prstGeom>
          <a:solidFill>
            <a:srgbClr val="333399"/>
          </a:solidFill>
          <a:ln w="15875">
            <a:solidFill>
              <a:srgbClr val="333399"/>
            </a:solidFill>
            <a:miter lim="800000"/>
            <a:headEnd type="none" w="sm" len="sm"/>
            <a:tailEnd type="none" w="sm" len="sm"/>
          </a:ln>
        </p:spPr>
        <p:txBody>
          <a:bodyPr wrap="none" anchor="ctr">
            <a:spAutoFit/>
          </a:bodyPr>
          <a:lstStyle/>
          <a:p>
            <a:pPr defTabSz="914400"/>
            <a:endParaRPr lang="en-US" sz="1800">
              <a:solidFill>
                <a:srgbClr val="000000"/>
              </a:solidFill>
              <a:cs typeface="Arial" charset="0"/>
            </a:endParaRPr>
          </a:p>
        </p:txBody>
      </p:sp>
      <p:sp>
        <p:nvSpPr>
          <p:cNvPr id="33825" name="Text Box 34"/>
          <p:cNvSpPr txBox="1">
            <a:spLocks noChangeArrowheads="1"/>
          </p:cNvSpPr>
          <p:nvPr/>
        </p:nvSpPr>
        <p:spPr bwMode="auto">
          <a:xfrm>
            <a:off x="614363" y="1674813"/>
            <a:ext cx="742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cs typeface="Arial" charset="0"/>
              </a:rPr>
              <a:t>start</a:t>
            </a:r>
          </a:p>
          <a:p>
            <a:pPr algn="ctr" defTabSz="914400" eaLnBrk="1" hangingPunct="1"/>
            <a:r>
              <a:rPr lang="en-US" sz="1800" b="1">
                <a:solidFill>
                  <a:srgbClr val="000000"/>
                </a:solidFill>
                <a:cs typeface="Arial" charset="0"/>
              </a:rPr>
              <a:t>here</a:t>
            </a:r>
            <a:endParaRPr lang="en-US" sz="1800">
              <a:solidFill>
                <a:srgbClr val="000000"/>
              </a:solidFill>
              <a:cs typeface="Arial" charset="0"/>
            </a:endParaRPr>
          </a:p>
        </p:txBody>
      </p:sp>
      <p:sp>
        <p:nvSpPr>
          <p:cNvPr id="33826" name="Text Box 35"/>
          <p:cNvSpPr txBox="1">
            <a:spLocks noChangeArrowheads="1"/>
          </p:cNvSpPr>
          <p:nvPr/>
        </p:nvSpPr>
        <p:spPr bwMode="auto">
          <a:xfrm>
            <a:off x="5141913" y="1406525"/>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spcBef>
                <a:spcPct val="50000"/>
              </a:spcBef>
            </a:pPr>
            <a:r>
              <a:rPr lang="en-US" sz="1800">
                <a:solidFill>
                  <a:srgbClr val="000000"/>
                </a:solidFill>
                <a:cs typeface="Arial" charset="0"/>
              </a:rPr>
              <a:t>MMU</a:t>
            </a:r>
          </a:p>
        </p:txBody>
      </p:sp>
      <p:sp>
        <p:nvSpPr>
          <p:cNvPr id="33827" name="Text Box 36"/>
          <p:cNvSpPr txBox="1">
            <a:spLocks noChangeArrowheads="1"/>
          </p:cNvSpPr>
          <p:nvPr/>
        </p:nvSpPr>
        <p:spPr bwMode="auto">
          <a:xfrm>
            <a:off x="5303838" y="4211638"/>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spcBef>
                <a:spcPct val="50000"/>
              </a:spcBef>
            </a:pPr>
            <a:r>
              <a:rPr lang="en-US" sz="1800">
                <a:solidFill>
                  <a:srgbClr val="000000"/>
                </a:solidFill>
                <a:cs typeface="Arial" charset="0"/>
              </a:rPr>
              <a:t>OS</a:t>
            </a:r>
          </a:p>
        </p:txBody>
      </p:sp>
      <p:sp>
        <p:nvSpPr>
          <p:cNvPr id="4" name="TextBox 3"/>
          <p:cNvSpPr txBox="1"/>
          <p:nvPr/>
        </p:nvSpPr>
        <p:spPr>
          <a:xfrm>
            <a:off x="6858000" y="5562600"/>
            <a:ext cx="1066800" cy="584776"/>
          </a:xfrm>
          <a:prstGeom prst="rect">
            <a:avLst/>
          </a:prstGeom>
          <a:noFill/>
        </p:spPr>
        <p:txBody>
          <a:bodyPr wrap="square" rtlCol="0">
            <a:spAutoFit/>
          </a:bodyPr>
          <a:lstStyle/>
          <a:p>
            <a:pPr algn="ctr"/>
            <a:r>
              <a:rPr lang="en-US" sz="1600" dirty="0"/>
              <a:t>i</a:t>
            </a:r>
            <a:r>
              <a:rPr lang="en-US" sz="1600" dirty="0" smtClean="0"/>
              <a:t>llegal reference</a:t>
            </a:r>
            <a:endParaRPr lang="en-US" sz="1600" dirty="0"/>
          </a:p>
        </p:txBody>
      </p:sp>
      <p:sp>
        <p:nvSpPr>
          <p:cNvPr id="40" name="TextBox 39"/>
          <p:cNvSpPr txBox="1"/>
          <p:nvPr/>
        </p:nvSpPr>
        <p:spPr>
          <a:xfrm>
            <a:off x="5029200" y="5486400"/>
            <a:ext cx="1066800" cy="584776"/>
          </a:xfrm>
          <a:prstGeom prst="rect">
            <a:avLst/>
          </a:prstGeom>
          <a:noFill/>
        </p:spPr>
        <p:txBody>
          <a:bodyPr wrap="square" rtlCol="0">
            <a:spAutoFit/>
          </a:bodyPr>
          <a:lstStyle/>
          <a:p>
            <a:pPr algn="ctr"/>
            <a:r>
              <a:rPr lang="en-US" sz="1600" dirty="0" smtClean="0"/>
              <a:t>legal reference</a:t>
            </a:r>
            <a:endParaRPr lang="en-US" sz="1600" dirty="0"/>
          </a:p>
        </p:txBody>
      </p:sp>
      <p:sp>
        <p:nvSpPr>
          <p:cNvPr id="41" name="TextBox 40"/>
          <p:cNvSpPr txBox="1"/>
          <p:nvPr/>
        </p:nvSpPr>
        <p:spPr>
          <a:xfrm>
            <a:off x="1447800" y="5410200"/>
            <a:ext cx="1066800" cy="369332"/>
          </a:xfrm>
          <a:prstGeom prst="rect">
            <a:avLst/>
          </a:prstGeom>
          <a:noFill/>
        </p:spPr>
        <p:txBody>
          <a:bodyPr wrap="square" rtlCol="0">
            <a:spAutoFit/>
          </a:bodyPr>
          <a:lstStyle/>
          <a:p>
            <a:pPr algn="ctr"/>
            <a:r>
              <a:rPr lang="en-US" sz="1800" dirty="0" smtClean="0"/>
              <a:t>yes</a:t>
            </a:r>
            <a:endParaRPr lang="en-US" sz="1800" dirty="0"/>
          </a:p>
        </p:txBody>
      </p:sp>
      <p:sp>
        <p:nvSpPr>
          <p:cNvPr id="42" name="TextBox 41"/>
          <p:cNvSpPr txBox="1"/>
          <p:nvPr/>
        </p:nvSpPr>
        <p:spPr>
          <a:xfrm>
            <a:off x="2362200" y="4572000"/>
            <a:ext cx="2209800" cy="369332"/>
          </a:xfrm>
          <a:prstGeom prst="rect">
            <a:avLst/>
          </a:prstGeom>
          <a:noFill/>
        </p:spPr>
        <p:txBody>
          <a:bodyPr wrap="square" rtlCol="0">
            <a:spAutoFit/>
          </a:bodyPr>
          <a:lstStyle/>
          <a:p>
            <a:pPr algn="ctr"/>
            <a:r>
              <a:rPr lang="en-US" sz="1800" dirty="0"/>
              <a:t>n</a:t>
            </a:r>
            <a:r>
              <a:rPr lang="en-US" sz="1800" dirty="0" smtClean="0"/>
              <a:t>o </a:t>
            </a:r>
            <a:r>
              <a:rPr lang="en-US" sz="1600" dirty="0" smtClean="0"/>
              <a:t>(first reference)</a:t>
            </a:r>
            <a:endParaRPr lang="en-US" sz="1600" dirty="0"/>
          </a:p>
        </p:txBody>
      </p:sp>
      <p:sp>
        <p:nvSpPr>
          <p:cNvPr id="43" name="TextBox 42"/>
          <p:cNvSpPr txBox="1"/>
          <p:nvPr/>
        </p:nvSpPr>
        <p:spPr>
          <a:xfrm>
            <a:off x="5029200" y="2373868"/>
            <a:ext cx="1066800" cy="369332"/>
          </a:xfrm>
          <a:prstGeom prst="rect">
            <a:avLst/>
          </a:prstGeom>
          <a:noFill/>
        </p:spPr>
        <p:txBody>
          <a:bodyPr wrap="square" rtlCol="0">
            <a:spAutoFit/>
          </a:bodyPr>
          <a:lstStyle/>
          <a:p>
            <a:pPr algn="ctr"/>
            <a:r>
              <a:rPr lang="en-US" sz="1800" dirty="0" smtClean="0"/>
              <a:t>yes</a:t>
            </a:r>
            <a:endParaRPr lang="en-US" sz="1800" dirty="0"/>
          </a:p>
        </p:txBody>
      </p:sp>
      <p:sp>
        <p:nvSpPr>
          <p:cNvPr id="44" name="TextBox 43"/>
          <p:cNvSpPr txBox="1"/>
          <p:nvPr/>
        </p:nvSpPr>
        <p:spPr>
          <a:xfrm>
            <a:off x="5105400" y="3440668"/>
            <a:ext cx="1066800" cy="369332"/>
          </a:xfrm>
          <a:prstGeom prst="rect">
            <a:avLst/>
          </a:prstGeom>
          <a:noFill/>
        </p:spPr>
        <p:txBody>
          <a:bodyPr wrap="square" rtlCol="0">
            <a:spAutoFit/>
          </a:bodyPr>
          <a:lstStyle/>
          <a:p>
            <a:pPr algn="ctr"/>
            <a:r>
              <a:rPr lang="en-US" sz="1800" dirty="0" smtClean="0"/>
              <a:t>no</a:t>
            </a:r>
            <a:endParaRPr lang="en-US" sz="1800" dirty="0"/>
          </a:p>
        </p:txBody>
      </p:sp>
      <p:sp>
        <p:nvSpPr>
          <p:cNvPr id="45" name="TextBox 44"/>
          <p:cNvSpPr txBox="1"/>
          <p:nvPr/>
        </p:nvSpPr>
        <p:spPr>
          <a:xfrm>
            <a:off x="2590800" y="2514600"/>
            <a:ext cx="1066800" cy="369332"/>
          </a:xfrm>
          <a:prstGeom prst="rect">
            <a:avLst/>
          </a:prstGeom>
          <a:noFill/>
        </p:spPr>
        <p:txBody>
          <a:bodyPr wrap="square" rtlCol="0">
            <a:spAutoFit/>
          </a:bodyPr>
          <a:lstStyle/>
          <a:p>
            <a:pPr algn="ctr"/>
            <a:r>
              <a:rPr lang="en-US" sz="1800" dirty="0" smtClean="0"/>
              <a:t>miss</a:t>
            </a:r>
            <a:endParaRPr lang="en-US" sz="1800" dirty="0"/>
          </a:p>
        </p:txBody>
      </p:sp>
      <p:sp>
        <p:nvSpPr>
          <p:cNvPr id="46" name="TextBox 45"/>
          <p:cNvSpPr txBox="1"/>
          <p:nvPr/>
        </p:nvSpPr>
        <p:spPr>
          <a:xfrm>
            <a:off x="3276600" y="3440668"/>
            <a:ext cx="1066800" cy="369332"/>
          </a:xfrm>
          <a:prstGeom prst="rect">
            <a:avLst/>
          </a:prstGeom>
          <a:noFill/>
        </p:spPr>
        <p:txBody>
          <a:bodyPr wrap="square" rtlCol="0">
            <a:spAutoFit/>
          </a:bodyPr>
          <a:lstStyle/>
          <a:p>
            <a:pPr algn="ctr"/>
            <a:r>
              <a:rPr lang="en-US" sz="1800" dirty="0" smtClean="0"/>
              <a:t>hit</a:t>
            </a:r>
            <a:endParaRPr lang="en-US" sz="1800" dirty="0"/>
          </a:p>
        </p:txBody>
      </p:sp>
      <p:sp>
        <p:nvSpPr>
          <p:cNvPr id="47" name="TextBox 46"/>
          <p:cNvSpPr txBox="1"/>
          <p:nvPr/>
        </p:nvSpPr>
        <p:spPr>
          <a:xfrm>
            <a:off x="838200" y="6324600"/>
            <a:ext cx="7696200" cy="369332"/>
          </a:xfrm>
          <a:prstGeom prst="rect">
            <a:avLst/>
          </a:prstGeom>
          <a:noFill/>
        </p:spPr>
        <p:txBody>
          <a:bodyPr wrap="square" rtlCol="0">
            <a:spAutoFit/>
          </a:bodyPr>
          <a:lstStyle/>
          <a:p>
            <a:pPr algn="ctr"/>
            <a:r>
              <a:rPr lang="en-US" sz="1800" dirty="0" smtClean="0"/>
              <a:t>How to monitor page reference events/frequency along the fast path?</a:t>
            </a:r>
            <a:endParaRPr lang="en-US" sz="1800" dirty="0"/>
          </a:p>
        </p:txBody>
      </p:sp>
    </p:spTree>
    <p:extLst>
      <p:ext uri="{BB962C8B-B14F-4D97-AF65-F5344CB8AC3E}">
        <p14:creationId xmlns:p14="http://schemas.microsoft.com/office/powerpoint/2010/main" val="28861107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Arial" charset="0"/>
                <a:ea typeface="ＭＳ Ｐゴシック" charset="0"/>
              </a:rPr>
              <a:t>VM page replacement</a:t>
            </a:r>
          </a:p>
        </p:txBody>
      </p:sp>
      <p:sp>
        <p:nvSpPr>
          <p:cNvPr id="35842" name="Content Placeholder 5"/>
          <p:cNvSpPr>
            <a:spLocks noGrp="1"/>
          </p:cNvSpPr>
          <p:nvPr>
            <p:ph idx="1"/>
          </p:nvPr>
        </p:nvSpPr>
        <p:spPr>
          <a:xfrm>
            <a:off x="457200" y="1600200"/>
            <a:ext cx="8226425" cy="2057400"/>
          </a:xfrm>
        </p:spPr>
        <p:txBody>
          <a:bodyPr/>
          <a:lstStyle/>
          <a:p>
            <a:r>
              <a:rPr lang="en-US" sz="2000">
                <a:latin typeface="Arial" charset="0"/>
                <a:ea typeface="ＭＳ Ｐゴシック" charset="0"/>
              </a:rPr>
              <a:t>Try to guess the </a:t>
            </a:r>
            <a:r>
              <a:rPr lang="en-US" sz="2000">
                <a:solidFill>
                  <a:srgbClr val="800000"/>
                </a:solidFill>
                <a:latin typeface="Arial" charset="0"/>
                <a:ea typeface="ＭＳ Ｐゴシック" charset="0"/>
              </a:rPr>
              <a:t>working set </a:t>
            </a:r>
            <a:r>
              <a:rPr lang="en-US" sz="2000">
                <a:latin typeface="Arial" charset="0"/>
                <a:ea typeface="ＭＳ Ｐゴシック" charset="0"/>
              </a:rPr>
              <a:t>of pages in active use for each VAS.</a:t>
            </a:r>
          </a:p>
          <a:p>
            <a:r>
              <a:rPr lang="en-US" sz="2000">
                <a:latin typeface="Arial" charset="0"/>
                <a:ea typeface="ＭＳ Ｐゴシック" charset="0"/>
              </a:rPr>
              <a:t>To determine if a page is being used, arrange for MMU to notify OS on next use.</a:t>
            </a:r>
          </a:p>
          <a:p>
            <a:pPr lvl="1"/>
            <a:r>
              <a:rPr lang="en-US" sz="1800">
                <a:latin typeface="Arial" charset="0"/>
                <a:ea typeface="ＭＳ Ｐゴシック" charset="0"/>
              </a:rPr>
              <a:t>E.g., reference bit, or disable read access to trigger a fault.</a:t>
            </a:r>
          </a:p>
          <a:p>
            <a:r>
              <a:rPr lang="en-US" sz="2000">
                <a:latin typeface="Arial" charset="0"/>
                <a:ea typeface="ＭＳ Ｐゴシック" charset="0"/>
              </a:rPr>
              <a:t>Sample pages systematically to approximate LRU: e.g., CLOCK algorithm, or FIFO-with-Second-Chance (FIFO-2C)</a:t>
            </a:r>
          </a:p>
        </p:txBody>
      </p:sp>
      <p:pic>
        <p:nvPicPr>
          <p:cNvPr id="3584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3962400"/>
            <a:ext cx="70993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58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Arial" charset="0"/>
                <a:ea typeface="ＭＳ Ｐゴシック" charset="0"/>
                <a:cs typeface="Arial" charset="0"/>
              </a:rPr>
              <a:t>Writes in the FS buffer cache</a:t>
            </a:r>
          </a:p>
        </p:txBody>
      </p:sp>
      <p:sp>
        <p:nvSpPr>
          <p:cNvPr id="63490" name="Content Placeholder 2"/>
          <p:cNvSpPr>
            <a:spLocks noGrp="1"/>
          </p:cNvSpPr>
          <p:nvPr>
            <p:ph idx="1"/>
          </p:nvPr>
        </p:nvSpPr>
        <p:spPr/>
        <p:txBody>
          <a:bodyPr/>
          <a:lstStyle/>
          <a:p>
            <a:r>
              <a:rPr lang="en-US" b="1" dirty="0">
                <a:latin typeface="Arial" charset="0"/>
                <a:ea typeface="ＭＳ Ｐゴシック" charset="0"/>
                <a:cs typeface="Arial" charset="0"/>
              </a:rPr>
              <a:t>Delayed writes</a:t>
            </a:r>
          </a:p>
          <a:p>
            <a:pPr lvl="1"/>
            <a:r>
              <a:rPr lang="en-US" dirty="0">
                <a:latin typeface="Arial" charset="0"/>
                <a:ea typeface="ＭＳ Ｐゴシック" charset="0"/>
                <a:cs typeface="Arial" charset="0"/>
              </a:rPr>
              <a:t>Partial-block writes may be left dirty in the cache.  The </a:t>
            </a:r>
            <a:r>
              <a:rPr lang="en-US" dirty="0" smtClean="0">
                <a:latin typeface="Arial" charset="0"/>
                <a:ea typeface="ＭＳ Ｐゴシック" charset="0"/>
                <a:cs typeface="Arial" charset="0"/>
              </a:rPr>
              <a:t>“push” to disk </a:t>
            </a:r>
            <a:r>
              <a:rPr lang="en-US" dirty="0">
                <a:latin typeface="Arial" charset="0"/>
                <a:ea typeface="ＭＳ Ｐゴシック" charset="0"/>
                <a:cs typeface="Arial" charset="0"/>
              </a:rPr>
              <a:t>is deferred in expectation of later writes to the same block.</a:t>
            </a:r>
          </a:p>
          <a:p>
            <a:r>
              <a:rPr lang="en-US" b="1" dirty="0">
                <a:latin typeface="Arial" charset="0"/>
                <a:ea typeface="ＭＳ Ｐゴシック" charset="0"/>
                <a:cs typeface="Arial" charset="0"/>
              </a:rPr>
              <a:t>Write-behind</a:t>
            </a:r>
          </a:p>
          <a:p>
            <a:pPr lvl="1"/>
            <a:r>
              <a:rPr lang="en-US" dirty="0">
                <a:latin typeface="Arial" charset="0"/>
                <a:ea typeface="ＭＳ Ｐゴシック" charset="0"/>
                <a:cs typeface="Arial" charset="0"/>
              </a:rPr>
              <a:t>Dirty blocks are pushed asynchronously; </a:t>
            </a:r>
            <a:r>
              <a:rPr lang="en-US" b="1" dirty="0">
                <a:latin typeface="Arial" charset="0"/>
                <a:ea typeface="ＭＳ Ｐゴシック" charset="0"/>
                <a:cs typeface="Arial" charset="0"/>
              </a:rPr>
              <a:t>write</a:t>
            </a:r>
            <a:r>
              <a:rPr lang="en-US" dirty="0">
                <a:latin typeface="Arial" charset="0"/>
                <a:ea typeface="ＭＳ Ｐゴシック" charset="0"/>
                <a:cs typeface="Arial" charset="0"/>
              </a:rPr>
              <a:t> call returns before push is complete.</a:t>
            </a:r>
          </a:p>
          <a:p>
            <a:pPr lvl="1"/>
            <a:r>
              <a:rPr lang="en-US" b="1" dirty="0">
                <a:latin typeface="Arial" charset="0"/>
                <a:ea typeface="ＭＳ Ｐゴシック" charset="0"/>
                <a:cs typeface="Arial" charset="0"/>
              </a:rPr>
              <a:t>May lose data!  </a:t>
            </a:r>
            <a:r>
              <a:rPr lang="en-US" dirty="0">
                <a:latin typeface="Arial" charset="0"/>
                <a:ea typeface="ＭＳ Ｐゴシック" charset="0"/>
                <a:cs typeface="Arial" charset="0"/>
              </a:rPr>
              <a:t>Be sure you know the failure semantics of the file systems you use in your life.  A classic UNIX file system may discard any subset of recent writes on failure.</a:t>
            </a:r>
            <a:endParaRPr lang="en-US" b="1" dirty="0">
              <a:latin typeface="Arial" charset="0"/>
              <a:ea typeface="ＭＳ Ｐゴシック" charset="0"/>
              <a:cs typeface="Arial" charset="0"/>
            </a:endParaRPr>
          </a:p>
          <a:p>
            <a:pPr lvl="1"/>
            <a:r>
              <a:rPr lang="en-US" b="1" dirty="0" err="1">
                <a:latin typeface="Arial" charset="0"/>
                <a:ea typeface="ＭＳ Ｐゴシック" charset="0"/>
                <a:cs typeface="Arial" charset="0"/>
              </a:rPr>
              <a:t>Fsync</a:t>
            </a:r>
            <a:r>
              <a:rPr lang="en-US" dirty="0">
                <a:latin typeface="Arial" charset="0"/>
                <a:ea typeface="ＭＳ Ｐゴシック" charset="0"/>
                <a:cs typeface="Arial" charset="0"/>
              </a:rPr>
              <a:t> system call to wait for push, for use by applications that really want to know their data is “safe”</a:t>
            </a:r>
            <a:r>
              <a:rPr lang="en-US" altLang="ja-JP" dirty="0">
                <a:latin typeface="Arial" charset="0"/>
                <a:ea typeface="ＭＳ Ｐゴシック" charset="0"/>
                <a:cs typeface="Arial" charset="0"/>
              </a:rPr>
              <a:t>.</a:t>
            </a:r>
          </a:p>
          <a:p>
            <a:pPr lvl="1"/>
            <a:r>
              <a:rPr lang="en-US" dirty="0">
                <a:latin typeface="Arial" charset="0"/>
                <a:ea typeface="ＭＳ Ｐゴシック" charset="0"/>
                <a:cs typeface="Arial" charset="0"/>
              </a:rPr>
              <a:t>Good file systems sync-on-close.</a:t>
            </a:r>
          </a:p>
        </p:txBody>
      </p:sp>
    </p:spTree>
    <p:extLst>
      <p:ext uri="{BB962C8B-B14F-4D97-AF65-F5344CB8AC3E}">
        <p14:creationId xmlns:p14="http://schemas.microsoft.com/office/powerpoint/2010/main" val="40592633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a:latin typeface="Arial" charset="0"/>
                <a:ea typeface="ＭＳ Ｐゴシック" charset="0"/>
                <a:cs typeface="Arial" charset="0"/>
              </a:rPr>
              <a:t>Failures, Commits, Atomicity</a:t>
            </a:r>
          </a:p>
        </p:txBody>
      </p:sp>
      <p:sp>
        <p:nvSpPr>
          <p:cNvPr id="64514" name="Rectangle 3"/>
          <p:cNvSpPr>
            <a:spLocks noGrp="1" noChangeArrowheads="1"/>
          </p:cNvSpPr>
          <p:nvPr>
            <p:ph type="body" idx="1"/>
          </p:nvPr>
        </p:nvSpPr>
        <p:spPr/>
        <p:txBody>
          <a:bodyPr/>
          <a:lstStyle/>
          <a:p>
            <a:r>
              <a:rPr lang="en-US" b="1">
                <a:solidFill>
                  <a:srgbClr val="800000"/>
                </a:solidFill>
                <a:latin typeface="Arial" charset="0"/>
                <a:ea typeface="ＭＳ Ｐゴシック" charset="0"/>
                <a:cs typeface="Arial" charset="0"/>
              </a:rPr>
              <a:t>Hard state </a:t>
            </a:r>
            <a:r>
              <a:rPr lang="en-US">
                <a:latin typeface="Arial" charset="0"/>
                <a:ea typeface="ＭＳ Ｐゴシック" charset="0"/>
                <a:cs typeface="Arial" charset="0"/>
              </a:rPr>
              <a:t>is state (data) that the service needs to function correctly.   </a:t>
            </a:r>
            <a:r>
              <a:rPr lang="en-US" b="1">
                <a:solidFill>
                  <a:srgbClr val="800000"/>
                </a:solidFill>
                <a:latin typeface="Arial" charset="0"/>
                <a:ea typeface="ＭＳ Ｐゴシック" charset="0"/>
                <a:cs typeface="Arial" charset="0"/>
              </a:rPr>
              <a:t>Soft state </a:t>
            </a:r>
            <a:r>
              <a:rPr lang="en-US">
                <a:latin typeface="Arial" charset="0"/>
                <a:ea typeface="ＭＳ Ｐゴシック" charset="0"/>
                <a:cs typeface="Arial" charset="0"/>
              </a:rPr>
              <a:t>is non-critical.</a:t>
            </a:r>
          </a:p>
          <a:p>
            <a:r>
              <a:rPr lang="en-US">
                <a:latin typeface="Arial" charset="0"/>
                <a:ea typeface="ＭＳ Ｐゴシック" charset="0"/>
                <a:cs typeface="Arial" charset="0"/>
              </a:rPr>
              <a:t>What guarantees does the system offer about the hard state if the system fails?</a:t>
            </a:r>
          </a:p>
          <a:p>
            <a:pPr lvl="1"/>
            <a:r>
              <a:rPr lang="en-US">
                <a:solidFill>
                  <a:srgbClr val="800000"/>
                </a:solidFill>
                <a:latin typeface="Arial" charset="0"/>
                <a:ea typeface="ＭＳ Ｐゴシック" charset="0"/>
                <a:cs typeface="Arial" charset="0"/>
              </a:rPr>
              <a:t>Durability</a:t>
            </a:r>
          </a:p>
          <a:p>
            <a:pPr lvl="2"/>
            <a:r>
              <a:rPr lang="en-US" sz="2000">
                <a:latin typeface="Arial" charset="0"/>
                <a:ea typeface="ＭＳ Ｐゴシック" charset="0"/>
                <a:cs typeface="Arial" charset="0"/>
              </a:rPr>
              <a:t>Did my writes commit, i.e., are they saved</a:t>
            </a:r>
            <a:r>
              <a:rPr lang="en-US">
                <a:latin typeface="Arial" charset="0"/>
                <a:ea typeface="ＭＳ Ｐゴシック" charset="0"/>
                <a:cs typeface="Arial" charset="0"/>
              </a:rPr>
              <a:t>?  Can I get it back?</a:t>
            </a:r>
          </a:p>
          <a:p>
            <a:pPr lvl="1"/>
            <a:r>
              <a:rPr lang="en-US">
                <a:solidFill>
                  <a:srgbClr val="800000"/>
                </a:solidFill>
                <a:latin typeface="Arial" charset="0"/>
                <a:ea typeface="ＭＳ Ｐゴシック" charset="0"/>
                <a:cs typeface="Arial" charset="0"/>
              </a:rPr>
              <a:t>Failure atomicity</a:t>
            </a:r>
          </a:p>
          <a:p>
            <a:pPr lvl="2"/>
            <a:r>
              <a:rPr lang="en-US" sz="2000">
                <a:latin typeface="Arial" charset="0"/>
                <a:ea typeface="ＭＳ Ｐゴシック" charset="0"/>
                <a:cs typeface="Arial" charset="0"/>
              </a:rPr>
              <a:t>Can a set of writes </a:t>
            </a:r>
            <a:r>
              <a:rPr lang="ja-JP" altLang="en-US" sz="2000">
                <a:latin typeface="Arial" charset="0"/>
                <a:ea typeface="ＭＳ Ｐゴシック" charset="0"/>
                <a:cs typeface="Arial" charset="0"/>
              </a:rPr>
              <a:t>“</a:t>
            </a:r>
            <a:r>
              <a:rPr lang="en-US" altLang="ja-JP" sz="2000">
                <a:latin typeface="Arial" charset="0"/>
                <a:ea typeface="ＭＳ Ｐゴシック" charset="0"/>
                <a:cs typeface="Arial" charset="0"/>
              </a:rPr>
              <a:t>partly commit</a:t>
            </a:r>
            <a:r>
              <a:rPr lang="ja-JP" altLang="en-US" sz="2000">
                <a:latin typeface="Arial" charset="0"/>
                <a:ea typeface="ＭＳ Ｐゴシック" charset="0"/>
                <a:cs typeface="Arial" charset="0"/>
              </a:rPr>
              <a:t>”</a:t>
            </a:r>
            <a:r>
              <a:rPr lang="en-US" altLang="ja-JP" sz="2000">
                <a:latin typeface="Arial" charset="0"/>
                <a:ea typeface="ＭＳ Ｐゴシック" charset="0"/>
                <a:cs typeface="Arial" charset="0"/>
              </a:rPr>
              <a:t>?</a:t>
            </a:r>
          </a:p>
          <a:p>
            <a:pPr lvl="1"/>
            <a:r>
              <a:rPr lang="en-US">
                <a:solidFill>
                  <a:srgbClr val="800000"/>
                </a:solidFill>
                <a:latin typeface="Arial" charset="0"/>
                <a:ea typeface="ＭＳ Ｐゴシック" charset="0"/>
                <a:cs typeface="Arial" charset="0"/>
              </a:rPr>
              <a:t>Recoverability and Corruption</a:t>
            </a:r>
          </a:p>
          <a:p>
            <a:pPr lvl="2"/>
            <a:r>
              <a:rPr lang="en-US" sz="2000">
                <a:latin typeface="Arial" charset="0"/>
                <a:ea typeface="ＭＳ Ｐゴシック" charset="0"/>
                <a:cs typeface="Arial" charset="0"/>
              </a:rPr>
              <a:t>Can we recover a previous state?</a:t>
            </a:r>
          </a:p>
          <a:p>
            <a:pPr lvl="2"/>
            <a:r>
              <a:rPr lang="en-US" sz="2000">
                <a:latin typeface="Arial" charset="0"/>
                <a:ea typeface="ＭＳ Ｐゴシック" charset="0"/>
                <a:cs typeface="Arial" charset="0"/>
              </a:rPr>
              <a:t>Is the state consistent?</a:t>
            </a:r>
          </a:p>
          <a:p>
            <a:pPr lvl="2"/>
            <a:r>
              <a:rPr lang="en-US" sz="2000">
                <a:latin typeface="Arial" charset="0"/>
                <a:ea typeface="ＭＳ Ｐゴシック" charset="0"/>
                <a:cs typeface="Arial" charset="0"/>
              </a:rPr>
              <a:t>Is the metadata well-formed?</a:t>
            </a:r>
          </a:p>
        </p:txBody>
      </p:sp>
      <p:pic>
        <p:nvPicPr>
          <p:cNvPr id="6451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3359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471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Arial" charset="0"/>
                <a:ea typeface="ＭＳ Ｐゴシック" charset="0"/>
                <a:cs typeface="Arial" charset="0"/>
              </a:rPr>
              <a:t>Failure/Atomicity</a:t>
            </a:r>
          </a:p>
        </p:txBody>
      </p:sp>
      <p:sp>
        <p:nvSpPr>
          <p:cNvPr id="65538" name="Rectangle 3"/>
          <p:cNvSpPr>
            <a:spLocks noGrp="1" noChangeArrowheads="1"/>
          </p:cNvSpPr>
          <p:nvPr>
            <p:ph type="body" idx="1"/>
          </p:nvPr>
        </p:nvSpPr>
        <p:spPr>
          <a:xfrm>
            <a:off x="457200" y="1600200"/>
            <a:ext cx="8534400" cy="4953000"/>
          </a:xfrm>
        </p:spPr>
        <p:txBody>
          <a:bodyPr/>
          <a:lstStyle/>
          <a:p>
            <a:pPr eaLnBrk="1" hangingPunct="1">
              <a:lnSpc>
                <a:spcPct val="90000"/>
              </a:lnSpc>
            </a:pPr>
            <a:r>
              <a:rPr lang="en-US">
                <a:latin typeface="Arial" charset="0"/>
                <a:ea typeface="ＭＳ Ｐゴシック" charset="0"/>
                <a:cs typeface="Arial" charset="0"/>
              </a:rPr>
              <a:t>File writes are not guaranteed to commit until close.</a:t>
            </a:r>
          </a:p>
          <a:p>
            <a:pPr lvl="1" eaLnBrk="1" hangingPunct="1">
              <a:lnSpc>
                <a:spcPct val="90000"/>
              </a:lnSpc>
            </a:pPr>
            <a:r>
              <a:rPr lang="en-US">
                <a:latin typeface="Arial" charset="0"/>
                <a:ea typeface="ＭＳ Ｐゴシック" charset="0"/>
                <a:cs typeface="Arial" charset="0"/>
              </a:rPr>
              <a:t>A process can force commit with a </a:t>
            </a:r>
            <a:r>
              <a:rPr lang="en-US" i="1">
                <a:latin typeface="Arial" charset="0"/>
                <a:ea typeface="ＭＳ Ｐゴシック" charset="0"/>
                <a:cs typeface="Arial" charset="0"/>
              </a:rPr>
              <a:t>sync</a:t>
            </a:r>
            <a:r>
              <a:rPr lang="en-US">
                <a:latin typeface="Arial" charset="0"/>
                <a:ea typeface="ＭＳ Ｐゴシック" charset="0"/>
                <a:cs typeface="Arial" charset="0"/>
              </a:rPr>
              <a:t>.</a:t>
            </a:r>
          </a:p>
          <a:p>
            <a:pPr lvl="1" eaLnBrk="1" hangingPunct="1">
              <a:lnSpc>
                <a:spcPct val="90000"/>
              </a:lnSpc>
            </a:pPr>
            <a:r>
              <a:rPr lang="en-US">
                <a:latin typeface="Arial" charset="0"/>
                <a:ea typeface="ＭＳ Ｐゴシック" charset="0"/>
                <a:cs typeface="Arial" charset="0"/>
              </a:rPr>
              <a:t>The system forces commit every (say) 30 seconds.</a:t>
            </a:r>
          </a:p>
          <a:p>
            <a:pPr lvl="1" eaLnBrk="1" hangingPunct="1">
              <a:lnSpc>
                <a:spcPct val="90000"/>
              </a:lnSpc>
            </a:pPr>
            <a:r>
              <a:rPr lang="en-US">
                <a:latin typeface="Arial" charset="0"/>
                <a:ea typeface="ＭＳ Ｐゴシック" charset="0"/>
                <a:cs typeface="Arial" charset="0"/>
              </a:rPr>
              <a:t>Failure may lose an arbitrary subset of writes.</a:t>
            </a:r>
          </a:p>
          <a:p>
            <a:pPr lvl="1" eaLnBrk="1" hangingPunct="1">
              <a:lnSpc>
                <a:spcPct val="90000"/>
              </a:lnSpc>
            </a:pPr>
            <a:r>
              <a:rPr lang="en-US">
                <a:latin typeface="Arial" charset="0"/>
                <a:ea typeface="ＭＳ Ｐゴシック" charset="0"/>
                <a:cs typeface="Arial" charset="0"/>
              </a:rPr>
              <a:t>Want better reliability?  Use a database.</a:t>
            </a:r>
          </a:p>
          <a:p>
            <a:pPr eaLnBrk="1" hangingPunct="1">
              <a:lnSpc>
                <a:spcPct val="90000"/>
              </a:lnSpc>
            </a:pPr>
            <a:r>
              <a:rPr lang="en-US">
                <a:latin typeface="Arial" charset="0"/>
                <a:ea typeface="ＭＳ Ｐゴシック" charset="0"/>
                <a:cs typeface="Arial" charset="0"/>
              </a:rPr>
              <a:t>Problem: </a:t>
            </a:r>
            <a:r>
              <a:rPr lang="en-US" b="1">
                <a:latin typeface="Arial" charset="0"/>
                <a:ea typeface="ＭＳ Ｐゴシック" charset="0"/>
                <a:cs typeface="Arial" charset="0"/>
              </a:rPr>
              <a:t>safety of metadata</a:t>
            </a:r>
            <a:r>
              <a:rPr lang="en-US">
                <a:latin typeface="Arial" charset="0"/>
                <a:ea typeface="ＭＳ Ｐゴシック" charset="0"/>
                <a:cs typeface="Arial" charset="0"/>
              </a:rPr>
              <a:t>.</a:t>
            </a:r>
          </a:p>
          <a:p>
            <a:pPr lvl="1" eaLnBrk="1" hangingPunct="1">
              <a:lnSpc>
                <a:spcPct val="90000"/>
              </a:lnSpc>
            </a:pPr>
            <a:r>
              <a:rPr lang="en-US">
                <a:latin typeface="Arial" charset="0"/>
                <a:ea typeface="ＭＳ Ｐゴシック" charset="0"/>
                <a:cs typeface="Arial" charset="0"/>
              </a:rPr>
              <a:t>How to protect the integrity of the metadata structures?</a:t>
            </a:r>
          </a:p>
          <a:p>
            <a:pPr lvl="1" eaLnBrk="1" hangingPunct="1">
              <a:lnSpc>
                <a:spcPct val="90000"/>
              </a:lnSpc>
            </a:pPr>
            <a:r>
              <a:rPr lang="en-US">
                <a:latin typeface="Arial" charset="0"/>
                <a:ea typeface="ＭＳ Ｐゴシック" charset="0"/>
                <a:cs typeface="Arial" charset="0"/>
              </a:rPr>
              <a:t>E.g., directory tree, inodes, block map trees</a:t>
            </a:r>
          </a:p>
          <a:p>
            <a:pPr lvl="1" eaLnBrk="1" hangingPunct="1">
              <a:lnSpc>
                <a:spcPct val="90000"/>
              </a:lnSpc>
            </a:pPr>
            <a:r>
              <a:rPr lang="en-US">
                <a:latin typeface="Arial" charset="0"/>
                <a:ea typeface="ＭＳ Ｐゴシック" charset="0"/>
                <a:cs typeface="Arial" charset="0"/>
              </a:rPr>
              <a:t>Metadata is a complex linked data structure, e.g., a tree.</a:t>
            </a:r>
          </a:p>
          <a:p>
            <a:pPr lvl="1" eaLnBrk="1" hangingPunct="1">
              <a:lnSpc>
                <a:spcPct val="90000"/>
              </a:lnSpc>
            </a:pPr>
            <a:r>
              <a:rPr lang="en-US">
                <a:latin typeface="Arial" charset="0"/>
                <a:ea typeface="ＭＳ Ｐゴシック" charset="0"/>
                <a:cs typeface="Arial" charset="0"/>
              </a:rPr>
              <a:t>Must be possible to restore with a scrub (</a:t>
            </a:r>
            <a:r>
              <a:rPr lang="ja-JP" altLang="en-US">
                <a:latin typeface="Arial" charset="0"/>
                <a:ea typeface="ＭＳ Ｐゴシック" charset="0"/>
                <a:cs typeface="Arial" charset="0"/>
              </a:rPr>
              <a:t>“</a:t>
            </a:r>
            <a:r>
              <a:rPr lang="en-US" altLang="ja-JP">
                <a:latin typeface="Arial" charset="0"/>
                <a:ea typeface="ＭＳ Ｐゴシック" charset="0"/>
                <a:cs typeface="Arial" charset="0"/>
              </a:rPr>
              <a:t>fsck</a:t>
            </a:r>
            <a:r>
              <a:rPr lang="ja-JP" altLang="en-US">
                <a:latin typeface="Arial" charset="0"/>
                <a:ea typeface="ＭＳ Ｐゴシック" charset="0"/>
                <a:cs typeface="Arial" charset="0"/>
              </a:rPr>
              <a:t>”</a:t>
            </a:r>
            <a:r>
              <a:rPr lang="en-US" altLang="ja-JP">
                <a:latin typeface="Arial" charset="0"/>
                <a:ea typeface="ＭＳ Ｐゴシック" charset="0"/>
                <a:cs typeface="Arial" charset="0"/>
              </a:rPr>
              <a:t>) on restart.</a:t>
            </a:r>
          </a:p>
        </p:txBody>
      </p:sp>
    </p:spTree>
    <p:extLst>
      <p:ext uri="{BB962C8B-B14F-4D97-AF65-F5344CB8AC3E}">
        <p14:creationId xmlns:p14="http://schemas.microsoft.com/office/powerpoint/2010/main" val="21258788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z="3600">
                <a:latin typeface="Arial" charset="0"/>
                <a:ea typeface="ＭＳ Ｐゴシック" charset="0"/>
                <a:cs typeface="Arial" charset="0"/>
              </a:rPr>
              <a:t>Metadata updates and recovery</a:t>
            </a:r>
          </a:p>
        </p:txBody>
      </p:sp>
      <p:sp>
        <p:nvSpPr>
          <p:cNvPr id="67586" name="Rectangle 3"/>
          <p:cNvSpPr>
            <a:spLocks noGrp="1" noChangeArrowheads="1"/>
          </p:cNvSpPr>
          <p:nvPr>
            <p:ph type="body" idx="1"/>
          </p:nvPr>
        </p:nvSpPr>
        <p:spPr>
          <a:xfrm>
            <a:off x="685800" y="1604963"/>
            <a:ext cx="7772400" cy="4491037"/>
          </a:xfrm>
        </p:spPr>
        <p:txBody>
          <a:bodyPr/>
          <a:lstStyle/>
          <a:p>
            <a:pPr eaLnBrk="1" hangingPunct="1">
              <a:lnSpc>
                <a:spcPct val="90000"/>
              </a:lnSpc>
            </a:pPr>
            <a:r>
              <a:rPr lang="en-US">
                <a:latin typeface="Arial" charset="0"/>
                <a:ea typeface="ＭＳ Ｐゴシック" charset="0"/>
                <a:cs typeface="Arial" charset="0"/>
              </a:rPr>
              <a:t>Metadata updates incur extra seek overhead.</a:t>
            </a:r>
          </a:p>
          <a:p>
            <a:pPr lvl="1" eaLnBrk="1" hangingPunct="1">
              <a:lnSpc>
                <a:spcPct val="90000"/>
              </a:lnSpc>
            </a:pPr>
            <a:r>
              <a:rPr lang="en-US">
                <a:latin typeface="Arial" charset="0"/>
                <a:ea typeface="ＭＳ Ｐゴシック" charset="0"/>
                <a:cs typeface="Arial" charset="0"/>
              </a:rPr>
              <a:t>E.g., extending a file requires writes to the inode, direct and/or indirect blocks, cylinder group bit maps and summaries, and the file block itself.</a:t>
            </a:r>
          </a:p>
          <a:p>
            <a:pPr eaLnBrk="1" hangingPunct="1">
              <a:lnSpc>
                <a:spcPct val="90000"/>
              </a:lnSpc>
            </a:pPr>
            <a:r>
              <a:rPr lang="en-US">
                <a:latin typeface="Arial" charset="0"/>
                <a:ea typeface="ＭＳ Ｐゴシック" charset="0"/>
                <a:cs typeface="Arial" charset="0"/>
              </a:rPr>
              <a:t>Metadata items are often updated repeatedly, so delayed writes help.</a:t>
            </a:r>
          </a:p>
          <a:p>
            <a:pPr eaLnBrk="1" hangingPunct="1">
              <a:lnSpc>
                <a:spcPct val="90000"/>
              </a:lnSpc>
            </a:pPr>
            <a:r>
              <a:rPr lang="en-US">
                <a:latin typeface="Arial" charset="0"/>
                <a:ea typeface="ＭＳ Ｐゴシック" charset="0"/>
                <a:cs typeface="Arial" charset="0"/>
              </a:rPr>
              <a:t>But delayed writes incur a higher risk of file system corruption in a crash.</a:t>
            </a:r>
          </a:p>
          <a:p>
            <a:pPr lvl="1" eaLnBrk="1" hangingPunct="1">
              <a:lnSpc>
                <a:spcPct val="90000"/>
              </a:lnSpc>
            </a:pPr>
            <a:r>
              <a:rPr lang="en-US">
                <a:latin typeface="Arial" charset="0"/>
                <a:ea typeface="ＭＳ Ｐゴシック" charset="0"/>
                <a:cs typeface="Arial" charset="0"/>
              </a:rPr>
              <a:t>If you lose your metadata, you are dead in the water.</a:t>
            </a:r>
          </a:p>
          <a:p>
            <a:pPr eaLnBrk="1" hangingPunct="1">
              <a:lnSpc>
                <a:spcPct val="90000"/>
              </a:lnSpc>
            </a:pPr>
            <a:r>
              <a:rPr lang="en-US" altLang="ja-JP" sz="2000" b="1">
                <a:latin typeface="Arial" charset="0"/>
                <a:ea typeface="ＭＳ Ｐゴシック" charset="0"/>
                <a:cs typeface="Arial" charset="0"/>
              </a:rPr>
              <a:t>Option 1</a:t>
            </a:r>
            <a:r>
              <a:rPr lang="en-US" altLang="ja-JP" sz="2000">
                <a:latin typeface="Arial" charset="0"/>
                <a:ea typeface="ＭＳ Ｐゴシック" charset="0"/>
                <a:cs typeface="Arial" charset="0"/>
              </a:rPr>
              <a:t>: careful write ordering, with scrub on recovery</a:t>
            </a:r>
          </a:p>
          <a:p>
            <a:pPr eaLnBrk="1" hangingPunct="1">
              <a:lnSpc>
                <a:spcPct val="90000"/>
              </a:lnSpc>
            </a:pPr>
            <a:r>
              <a:rPr lang="en-US" altLang="ja-JP" sz="2000" b="1">
                <a:latin typeface="Arial" charset="0"/>
                <a:ea typeface="ＭＳ Ｐゴシック" charset="0"/>
                <a:cs typeface="Arial" charset="0"/>
              </a:rPr>
              <a:t>Option 2</a:t>
            </a:r>
            <a:r>
              <a:rPr lang="en-US" altLang="ja-JP" sz="2000">
                <a:latin typeface="Arial" charset="0"/>
                <a:ea typeface="ＭＳ Ｐゴシック" charset="0"/>
                <a:cs typeface="Arial" charset="0"/>
              </a:rPr>
              <a:t>: shadowing (e.g., WAFL)</a:t>
            </a:r>
          </a:p>
          <a:p>
            <a:pPr eaLnBrk="1" hangingPunct="1">
              <a:lnSpc>
                <a:spcPct val="90000"/>
              </a:lnSpc>
            </a:pPr>
            <a:r>
              <a:rPr lang="en-US" altLang="ja-JP" sz="2000" b="1">
                <a:latin typeface="Arial" charset="0"/>
                <a:ea typeface="ＭＳ Ｐゴシック" charset="0"/>
                <a:cs typeface="Arial" charset="0"/>
              </a:rPr>
              <a:t>Option 3</a:t>
            </a:r>
            <a:r>
              <a:rPr lang="en-US" altLang="ja-JP" sz="2000">
                <a:latin typeface="Arial" charset="0"/>
                <a:ea typeface="ＭＳ Ｐゴシック" charset="0"/>
                <a:cs typeface="Arial" charset="0"/>
              </a:rPr>
              <a:t>: logging/journaling (used in databases)</a:t>
            </a:r>
          </a:p>
          <a:p>
            <a:pPr lvl="1" eaLnBrk="1" hangingPunct="1">
              <a:lnSpc>
                <a:spcPct val="90000"/>
              </a:lnSpc>
            </a:pPr>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3689806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z="3200">
                <a:latin typeface="Arial" charset="0"/>
                <a:ea typeface="ＭＳ Ｐゴシック" charset="0"/>
                <a:cs typeface="Arial" charset="0"/>
              </a:rPr>
              <a:t>Disk write behavior (cartoon version)</a:t>
            </a:r>
          </a:p>
        </p:txBody>
      </p:sp>
      <p:sp>
        <p:nvSpPr>
          <p:cNvPr id="68610" name="Content Placeholder 2"/>
          <p:cNvSpPr>
            <a:spLocks noGrp="1"/>
          </p:cNvSpPr>
          <p:nvPr>
            <p:ph idx="1"/>
          </p:nvPr>
        </p:nvSpPr>
        <p:spPr/>
        <p:txBody>
          <a:bodyPr/>
          <a:lstStyle/>
          <a:p>
            <a:r>
              <a:rPr lang="en-US">
                <a:latin typeface="Arial" charset="0"/>
                <a:ea typeface="ＭＳ Ｐゴシック" charset="0"/>
                <a:cs typeface="Arial" charset="0"/>
              </a:rPr>
              <a:t>Disk may reorder pending writes.</a:t>
            </a:r>
          </a:p>
          <a:p>
            <a:pPr lvl="1"/>
            <a:r>
              <a:rPr lang="en-US">
                <a:latin typeface="Arial" charset="0"/>
                <a:ea typeface="ＭＳ Ｐゴシック" charset="0"/>
                <a:cs typeface="Arial" charset="0"/>
              </a:rPr>
              <a:t>Limited ordering support (“do X before Y”).</a:t>
            </a:r>
          </a:p>
          <a:p>
            <a:pPr lvl="1"/>
            <a:r>
              <a:rPr lang="en-US">
                <a:latin typeface="Arial" charset="0"/>
                <a:ea typeface="ＭＳ Ｐゴシック" charset="0"/>
                <a:cs typeface="Arial" charset="0"/>
              </a:rPr>
              <a:t>Can enforce ordering by writing X </a:t>
            </a:r>
            <a:r>
              <a:rPr lang="en-US" b="1">
                <a:solidFill>
                  <a:srgbClr val="800000"/>
                </a:solidFill>
                <a:latin typeface="Arial" charset="0"/>
                <a:ea typeface="ＭＳ Ｐゴシック" charset="0"/>
                <a:cs typeface="Arial" charset="0"/>
              </a:rPr>
              <a:t>synchronously</a:t>
            </a:r>
            <a:r>
              <a:rPr lang="en-US">
                <a:latin typeface="Arial" charset="0"/>
                <a:ea typeface="ＭＳ Ｐゴシック" charset="0"/>
                <a:cs typeface="Arial" charset="0"/>
              </a:rPr>
              <a:t>: wait for write of X to complete before issuing Y.</a:t>
            </a:r>
          </a:p>
          <a:p>
            <a:r>
              <a:rPr lang="en-US">
                <a:latin typeface="Arial" charset="0"/>
                <a:ea typeface="ＭＳ Ｐゴシック" charset="0"/>
                <a:cs typeface="Arial" charset="0"/>
              </a:rPr>
              <a:t>Writes at </a:t>
            </a:r>
            <a:r>
              <a:rPr lang="en-US" b="1">
                <a:solidFill>
                  <a:srgbClr val="800000"/>
                </a:solidFill>
                <a:latin typeface="Arial" charset="0"/>
                <a:ea typeface="ＭＳ Ｐゴシック" charset="0"/>
                <a:cs typeface="Arial" charset="0"/>
              </a:rPr>
              <a:t>sector</a:t>
            </a:r>
            <a:r>
              <a:rPr lang="en-US">
                <a:latin typeface="Arial" charset="0"/>
                <a:ea typeface="ＭＳ Ｐゴシック" charset="0"/>
                <a:cs typeface="Arial" charset="0"/>
              </a:rPr>
              <a:t> grain are atomic (512 bytes?).</a:t>
            </a:r>
          </a:p>
          <a:p>
            <a:r>
              <a:rPr lang="en-US">
                <a:latin typeface="Arial" charset="0"/>
                <a:ea typeface="ＭＳ Ｐゴシック" charset="0"/>
                <a:cs typeface="Arial" charset="0"/>
              </a:rPr>
              <a:t>Writes of larger blocks may fail “in the middle”.</a:t>
            </a:r>
          </a:p>
          <a:p>
            <a:r>
              <a:rPr lang="en-US">
                <a:latin typeface="Arial" charset="0"/>
                <a:ea typeface="ＭＳ Ｐゴシック" charset="0"/>
                <a:cs typeface="Arial" charset="0"/>
              </a:rPr>
              <a:t>Disk may itself have a writeback cache.</a:t>
            </a:r>
          </a:p>
          <a:p>
            <a:pPr lvl="1"/>
            <a:r>
              <a:rPr lang="en-US">
                <a:latin typeface="Arial" charset="0"/>
                <a:ea typeface="ＭＳ Ｐゴシック" charset="0"/>
                <a:cs typeface="Arial" charset="0"/>
              </a:rPr>
              <a:t>Even “old” writes may be lost.</a:t>
            </a:r>
          </a:p>
          <a:p>
            <a:pPr lvl="1"/>
            <a:r>
              <a:rPr lang="en-US">
                <a:latin typeface="Arial" charset="0"/>
                <a:ea typeface="ＭＳ Ｐゴシック" charset="0"/>
                <a:cs typeface="Arial" charset="0"/>
              </a:rPr>
              <a:t>(Can be disabled.)</a:t>
            </a:r>
          </a:p>
        </p:txBody>
      </p:sp>
      <p:grpSp>
        <p:nvGrpSpPr>
          <p:cNvPr id="68611" name="Group 72"/>
          <p:cNvGrpSpPr>
            <a:grpSpLocks/>
          </p:cNvGrpSpPr>
          <p:nvPr/>
        </p:nvGrpSpPr>
        <p:grpSpPr bwMode="auto">
          <a:xfrm>
            <a:off x="5105400" y="4800600"/>
            <a:ext cx="3275013" cy="1639888"/>
            <a:chOff x="883" y="1284"/>
            <a:chExt cx="1184" cy="592"/>
          </a:xfrm>
        </p:grpSpPr>
        <p:sp useBgFill="1">
          <p:nvSpPr>
            <p:cNvPr id="68612" name="Oval 73"/>
            <p:cNvSpPr>
              <a:spLocks noChangeArrowheads="1"/>
            </p:cNvSpPr>
            <p:nvPr/>
          </p:nvSpPr>
          <p:spPr bwMode="auto">
            <a:xfrm>
              <a:off x="1284" y="1636"/>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p:nvSpPr>
            <p:cNvPr id="68613" name="Oval 74"/>
            <p:cNvSpPr>
              <a:spLocks noChangeArrowheads="1"/>
            </p:cNvSpPr>
            <p:nvPr/>
          </p:nvSpPr>
          <p:spPr bwMode="auto">
            <a:xfrm>
              <a:off x="1403" y="1669"/>
              <a:ext cx="503"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smtClean="0">
                <a:solidFill>
                  <a:srgbClr val="000000"/>
                </a:solidFill>
              </a:endParaRPr>
            </a:p>
          </p:txBody>
        </p:sp>
        <p:sp useBgFill="1">
          <p:nvSpPr>
            <p:cNvPr id="68614" name="Oval 75"/>
            <p:cNvSpPr>
              <a:spLocks noChangeArrowheads="1"/>
            </p:cNvSpPr>
            <p:nvPr/>
          </p:nvSpPr>
          <p:spPr bwMode="auto">
            <a:xfrm>
              <a:off x="1284" y="1492"/>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useBgFill="1">
          <p:nvSpPr>
            <p:cNvPr id="68615" name="Oval 76"/>
            <p:cNvSpPr>
              <a:spLocks noChangeArrowheads="1"/>
            </p:cNvSpPr>
            <p:nvPr/>
          </p:nvSpPr>
          <p:spPr bwMode="auto">
            <a:xfrm>
              <a:off x="1267" y="1380"/>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useBgFill="1">
          <p:nvSpPr>
            <p:cNvPr id="68616" name="Oval 77"/>
            <p:cNvSpPr>
              <a:spLocks noChangeArrowheads="1"/>
            </p:cNvSpPr>
            <p:nvPr/>
          </p:nvSpPr>
          <p:spPr bwMode="auto">
            <a:xfrm>
              <a:off x="1267" y="1284"/>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p:nvSpPr>
            <p:cNvPr id="10" name="Line 78"/>
            <p:cNvSpPr>
              <a:spLocks noChangeShapeType="1"/>
            </p:cNvSpPr>
            <p:nvPr/>
          </p:nvSpPr>
          <p:spPr bwMode="auto">
            <a:xfrm>
              <a:off x="1643" y="1388"/>
              <a:ext cx="166" cy="127"/>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1" name="Line 79"/>
            <p:cNvSpPr>
              <a:spLocks noChangeShapeType="1"/>
            </p:cNvSpPr>
            <p:nvPr/>
          </p:nvSpPr>
          <p:spPr bwMode="auto">
            <a:xfrm>
              <a:off x="1627" y="1372"/>
              <a:ext cx="389" cy="64"/>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8619" name="Oval 80"/>
            <p:cNvSpPr>
              <a:spLocks noChangeArrowheads="1"/>
            </p:cNvSpPr>
            <p:nvPr/>
          </p:nvSpPr>
          <p:spPr bwMode="auto">
            <a:xfrm>
              <a:off x="1406" y="1335"/>
              <a:ext cx="505"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smtClean="0">
                <a:solidFill>
                  <a:srgbClr val="000000"/>
                </a:solidFill>
              </a:endParaRPr>
            </a:p>
          </p:txBody>
        </p:sp>
        <p:sp>
          <p:nvSpPr>
            <p:cNvPr id="13" name="Line 81"/>
            <p:cNvSpPr>
              <a:spLocks noChangeShapeType="1"/>
            </p:cNvSpPr>
            <p:nvPr/>
          </p:nvSpPr>
          <p:spPr bwMode="auto">
            <a:xfrm>
              <a:off x="1411" y="1403"/>
              <a:ext cx="0" cy="341"/>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4" name="Line 82"/>
            <p:cNvSpPr>
              <a:spLocks noChangeShapeType="1"/>
            </p:cNvSpPr>
            <p:nvPr/>
          </p:nvSpPr>
          <p:spPr bwMode="auto">
            <a:xfrm>
              <a:off x="1915" y="1396"/>
              <a:ext cx="0" cy="35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5" name="Line 83"/>
            <p:cNvSpPr>
              <a:spLocks noChangeShapeType="1"/>
            </p:cNvSpPr>
            <p:nvPr/>
          </p:nvSpPr>
          <p:spPr bwMode="auto">
            <a:xfrm>
              <a:off x="1140" y="1357"/>
              <a:ext cx="0" cy="415"/>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 name="Line 84"/>
            <p:cNvSpPr>
              <a:spLocks noChangeShapeType="1"/>
            </p:cNvSpPr>
            <p:nvPr/>
          </p:nvSpPr>
          <p:spPr bwMode="auto">
            <a:xfrm>
              <a:off x="1123" y="1357"/>
              <a:ext cx="263"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7" name="Line 85"/>
            <p:cNvSpPr>
              <a:spLocks noChangeShapeType="1"/>
            </p:cNvSpPr>
            <p:nvPr/>
          </p:nvSpPr>
          <p:spPr bwMode="auto">
            <a:xfrm>
              <a:off x="1140" y="1532"/>
              <a:ext cx="199"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 name="Line 86"/>
            <p:cNvSpPr>
              <a:spLocks noChangeShapeType="1"/>
            </p:cNvSpPr>
            <p:nvPr/>
          </p:nvSpPr>
          <p:spPr bwMode="auto">
            <a:xfrm>
              <a:off x="1140" y="1653"/>
              <a:ext cx="240"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9" name="Line 87"/>
            <p:cNvSpPr>
              <a:spLocks noChangeShapeType="1"/>
            </p:cNvSpPr>
            <p:nvPr/>
          </p:nvSpPr>
          <p:spPr bwMode="auto">
            <a:xfrm>
              <a:off x="1140" y="1788"/>
              <a:ext cx="24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20" name="Line 88"/>
            <p:cNvSpPr>
              <a:spLocks noChangeShapeType="1"/>
            </p:cNvSpPr>
            <p:nvPr/>
          </p:nvSpPr>
          <p:spPr bwMode="auto">
            <a:xfrm flipH="1">
              <a:off x="883" y="1597"/>
              <a:ext cx="25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grpSp>
    </p:spTree>
    <p:extLst>
      <p:ext uri="{BB962C8B-B14F-4D97-AF65-F5344CB8AC3E}">
        <p14:creationId xmlns:p14="http://schemas.microsoft.com/office/powerpoint/2010/main" val="11212893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atin typeface="Arial" charset="0"/>
                <a:ea typeface="ＭＳ Ｐゴシック" charset="0"/>
                <a:cs typeface="Arial" charset="0"/>
              </a:rPr>
              <a:t>Metadata write ordering</a:t>
            </a:r>
          </a:p>
        </p:txBody>
      </p:sp>
      <p:sp>
        <p:nvSpPr>
          <p:cNvPr id="3" name="Content Placeholder 2"/>
          <p:cNvSpPr>
            <a:spLocks noGrp="1"/>
          </p:cNvSpPr>
          <p:nvPr>
            <p:ph idx="1"/>
          </p:nvPr>
        </p:nvSpPr>
        <p:spPr>
          <a:xfrm>
            <a:off x="457200" y="1447800"/>
            <a:ext cx="8226425" cy="4111625"/>
          </a:xfrm>
        </p:spPr>
        <p:txBody>
          <a:bodyPr/>
          <a:lstStyle/>
          <a:p>
            <a:pPr marL="0" indent="0">
              <a:buFont typeface="Times New Roman" charset="0"/>
              <a:buNone/>
              <a:defRPr/>
            </a:pPr>
            <a:r>
              <a:rPr lang="en-US" dirty="0" smtClean="0"/>
              <a:t>A common approach to safety of file system metadata:</a:t>
            </a:r>
          </a:p>
          <a:p>
            <a:pPr>
              <a:defRPr/>
            </a:pPr>
            <a:r>
              <a:rPr lang="en-US" b="1" dirty="0" smtClean="0"/>
              <a:t>Order essential metadata writes carefully.</a:t>
            </a:r>
          </a:p>
          <a:p>
            <a:pPr lvl="1">
              <a:defRPr/>
            </a:pPr>
            <a:r>
              <a:rPr lang="en-US" dirty="0" smtClean="0"/>
              <a:t>Various techniques to enforce a partial order of writes to the disk, i.e., ensure that write A completes before write B begins.</a:t>
            </a:r>
          </a:p>
          <a:p>
            <a:pPr>
              <a:defRPr/>
            </a:pPr>
            <a:r>
              <a:rPr lang="en-US" b="1" dirty="0" smtClean="0"/>
              <a:t>Maintain invariants!  </a:t>
            </a:r>
            <a:r>
              <a:rPr lang="en-US" dirty="0" smtClean="0"/>
              <a:t>E.g., avoid dangling references.</a:t>
            </a:r>
          </a:p>
          <a:p>
            <a:pPr lvl="1">
              <a:defRPr/>
            </a:pPr>
            <a:r>
              <a:rPr lang="en-US" dirty="0" smtClean="0"/>
              <a:t>Never recycle a structure (block or </a:t>
            </a:r>
            <a:r>
              <a:rPr lang="en-US" dirty="0" err="1" smtClean="0"/>
              <a:t>inode</a:t>
            </a:r>
            <a:r>
              <a:rPr lang="en-US" dirty="0" smtClean="0"/>
              <a:t>) before zeroing all pointers to it (truncate, unlink, </a:t>
            </a:r>
            <a:r>
              <a:rPr lang="en-US" dirty="0" err="1" smtClean="0"/>
              <a:t>rmdir</a:t>
            </a:r>
            <a:r>
              <a:rPr lang="en-US" dirty="0" smtClean="0"/>
              <a:t>).</a:t>
            </a:r>
          </a:p>
          <a:p>
            <a:pPr lvl="1">
              <a:defRPr/>
            </a:pPr>
            <a:r>
              <a:rPr lang="en-US" dirty="0" smtClean="0"/>
              <a:t>Never point to a new structure before it has been initialized.  E.g., sync </a:t>
            </a:r>
            <a:r>
              <a:rPr lang="en-US" dirty="0" err="1" smtClean="0"/>
              <a:t>inode</a:t>
            </a:r>
            <a:r>
              <a:rPr lang="en-US" dirty="0" smtClean="0"/>
              <a:t> on </a:t>
            </a:r>
            <a:r>
              <a:rPr lang="en-US" dirty="0" err="1" smtClean="0"/>
              <a:t>creat</a:t>
            </a:r>
            <a:r>
              <a:rPr lang="en-US" dirty="0" smtClean="0"/>
              <a:t> before filling directory entry, and sync a new block before writing the block map.</a:t>
            </a:r>
          </a:p>
          <a:p>
            <a:pPr>
              <a:defRPr/>
            </a:pPr>
            <a:r>
              <a:rPr lang="en-US" dirty="0" smtClean="0"/>
              <a:t>Traverse the metadata tree to rebuild derived structures.</a:t>
            </a:r>
          </a:p>
          <a:p>
            <a:pPr lvl="1">
              <a:defRPr/>
            </a:pPr>
            <a:r>
              <a:rPr lang="en-US" dirty="0" smtClean="0"/>
              <a:t>Can rebuild e.g., free block bitmaps, free </a:t>
            </a:r>
            <a:r>
              <a:rPr lang="en-US" dirty="0" err="1" smtClean="0"/>
              <a:t>inode</a:t>
            </a:r>
            <a:r>
              <a:rPr lang="en-US" dirty="0" smtClean="0"/>
              <a:t> bitmaps.</a:t>
            </a:r>
          </a:p>
          <a:p>
            <a:pPr>
              <a:defRPr/>
            </a:pPr>
            <a:endParaRPr lang="en-US" dirty="0"/>
          </a:p>
        </p:txBody>
      </p:sp>
    </p:spTree>
    <p:extLst>
      <p:ext uri="{BB962C8B-B14F-4D97-AF65-F5344CB8AC3E}">
        <p14:creationId xmlns:p14="http://schemas.microsoft.com/office/powerpoint/2010/main" val="27972655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Arial" charset="0"/>
                <a:ea typeface="ＭＳ Ｐゴシック" charset="0"/>
                <a:cs typeface="Arial" charset="0"/>
              </a:rPr>
              <a:t>WAFL and Writes</a:t>
            </a:r>
          </a:p>
        </p:txBody>
      </p:sp>
      <p:sp>
        <p:nvSpPr>
          <p:cNvPr id="73730" name="Content Placeholder 2"/>
          <p:cNvSpPr>
            <a:spLocks noGrp="1"/>
          </p:cNvSpPr>
          <p:nvPr>
            <p:ph idx="1"/>
          </p:nvPr>
        </p:nvSpPr>
        <p:spPr>
          <a:xfrm>
            <a:off x="228600" y="1600200"/>
            <a:ext cx="8686800" cy="4111625"/>
          </a:xfrm>
        </p:spPr>
        <p:txBody>
          <a:bodyPr/>
          <a:lstStyle/>
          <a:p>
            <a:r>
              <a:rPr lang="en-US" sz="2400" b="0" dirty="0">
                <a:latin typeface="Arial" charset="0"/>
                <a:ea typeface="ＭＳ Ｐゴシック" charset="0"/>
                <a:cs typeface="Arial" charset="0"/>
              </a:rPr>
              <a:t>In WAFL, any modified data or metadata can go </a:t>
            </a:r>
            <a:r>
              <a:rPr lang="en-US" sz="2400" dirty="0">
                <a:latin typeface="Arial" charset="0"/>
                <a:ea typeface="ＭＳ Ｐゴシック" charset="0"/>
                <a:cs typeface="Arial" charset="0"/>
              </a:rPr>
              <a:t>anywhere</a:t>
            </a:r>
            <a:r>
              <a:rPr lang="en-US" sz="2400" b="0" dirty="0">
                <a:latin typeface="Arial" charset="0"/>
                <a:ea typeface="ＭＳ Ｐゴシック" charset="0"/>
                <a:cs typeface="Arial" charset="0"/>
              </a:rPr>
              <a:t> on the disk.</a:t>
            </a:r>
          </a:p>
          <a:p>
            <a:pPr lvl="1"/>
            <a:r>
              <a:rPr lang="en-US" b="0" dirty="0">
                <a:latin typeface="Arial" charset="0"/>
                <a:ea typeface="ＭＳ Ｐゴシック" charset="0"/>
                <a:cs typeface="Arial" charset="0"/>
              </a:rPr>
              <a:t>Don</a:t>
            </a:r>
            <a:r>
              <a:rPr lang="ja-JP" altLang="en-US" b="0" dirty="0">
                <a:latin typeface="Arial" charset="0"/>
                <a:ea typeface="ＭＳ Ｐゴシック" charset="0"/>
                <a:cs typeface="Arial" charset="0"/>
              </a:rPr>
              <a:t>’</a:t>
            </a:r>
            <a:r>
              <a:rPr lang="en-US" altLang="ja-JP" b="0" dirty="0">
                <a:latin typeface="Arial" charset="0"/>
                <a:ea typeface="ＭＳ Ｐゴシック" charset="0"/>
                <a:cs typeface="Arial" charset="0"/>
              </a:rPr>
              <a:t>t overwrite the </a:t>
            </a:r>
            <a:r>
              <a:rPr lang="ja-JP" altLang="en-US" b="0" dirty="0">
                <a:latin typeface="Arial" charset="0"/>
                <a:ea typeface="ＭＳ Ｐゴシック" charset="0"/>
                <a:cs typeface="Arial" charset="0"/>
              </a:rPr>
              <a:t>“</a:t>
            </a:r>
            <a:r>
              <a:rPr lang="en-US" altLang="ja-JP" b="0" dirty="0">
                <a:latin typeface="Arial" charset="0"/>
                <a:ea typeface="ＭＳ Ｐゴシック" charset="0"/>
                <a:cs typeface="Arial" charset="0"/>
              </a:rPr>
              <a:t>old</a:t>
            </a:r>
            <a:r>
              <a:rPr lang="ja-JP" altLang="en-US" b="0" dirty="0">
                <a:latin typeface="Arial" charset="0"/>
                <a:ea typeface="ＭＳ Ｐゴシック" charset="0"/>
                <a:cs typeface="Arial" charset="0"/>
              </a:rPr>
              <a:t>”</a:t>
            </a:r>
            <a:r>
              <a:rPr lang="en-US" altLang="ja-JP" b="0" dirty="0">
                <a:latin typeface="Arial" charset="0"/>
                <a:ea typeface="ＭＳ Ｐゴシック" charset="0"/>
                <a:cs typeface="Arial" charset="0"/>
              </a:rPr>
              <a:t> copies!</a:t>
            </a:r>
          </a:p>
          <a:p>
            <a:pPr lvl="1"/>
            <a:r>
              <a:rPr lang="en-US" b="0" dirty="0">
                <a:latin typeface="Arial" charset="0"/>
                <a:ea typeface="ＭＳ Ｐゴシック" charset="0"/>
                <a:cs typeface="Arial" charset="0"/>
              </a:rPr>
              <a:t>Group writes together and write them in bursts!</a:t>
            </a:r>
          </a:p>
          <a:p>
            <a:pPr lvl="1"/>
            <a:r>
              <a:rPr lang="en-US" b="0" dirty="0">
                <a:latin typeface="Arial" charset="0"/>
                <a:ea typeface="ＭＳ Ｐゴシック" charset="0"/>
                <a:cs typeface="Arial" charset="0"/>
              </a:rPr>
              <a:t>Avoid small writes!  </a:t>
            </a:r>
            <a:r>
              <a:rPr lang="en-US" b="0" dirty="0">
                <a:latin typeface="Arial" charset="0"/>
                <a:ea typeface="ＭＳ Ｐゴシック" charset="0"/>
                <a:cs typeface="Arial" charset="0"/>
                <a:sym typeface="Wingdings" charset="0"/>
              </a:rPr>
              <a:t> better </a:t>
            </a:r>
            <a:r>
              <a:rPr lang="en-US" b="0" dirty="0" smtClean="0">
                <a:latin typeface="Arial" charset="0"/>
                <a:ea typeface="ＭＳ Ｐゴシック" charset="0"/>
                <a:cs typeface="Arial" charset="0"/>
                <a:sym typeface="Wingdings" charset="0"/>
              </a:rPr>
              <a:t>performance, esp. on RAID</a:t>
            </a:r>
            <a:endParaRPr lang="en-US" b="0" dirty="0">
              <a:latin typeface="Arial" charset="0"/>
              <a:ea typeface="ＭＳ Ｐゴシック" charset="0"/>
              <a:cs typeface="Arial" charset="0"/>
            </a:endParaRPr>
          </a:p>
          <a:p>
            <a:r>
              <a:rPr lang="en-US" sz="2400" b="0" dirty="0">
                <a:latin typeface="Arial" charset="0"/>
                <a:ea typeface="ＭＳ Ｐゴシック" charset="0"/>
                <a:cs typeface="Arial" charset="0"/>
              </a:rPr>
              <a:t>An arbitrary stream of updates can be installed </a:t>
            </a:r>
            <a:r>
              <a:rPr lang="en-US" sz="2400" dirty="0">
                <a:solidFill>
                  <a:srgbClr val="651222"/>
                </a:solidFill>
                <a:latin typeface="Arial" charset="0"/>
                <a:ea typeface="ＭＳ Ｐゴシック" charset="0"/>
                <a:cs typeface="Arial" charset="0"/>
              </a:rPr>
              <a:t>atomically</a:t>
            </a:r>
            <a:r>
              <a:rPr lang="en-US" sz="2400" b="0" dirty="0">
                <a:latin typeface="Arial" charset="0"/>
                <a:ea typeface="ＭＳ Ｐゴシック" charset="0"/>
                <a:cs typeface="Arial" charset="0"/>
              </a:rPr>
              <a:t>.</a:t>
            </a:r>
          </a:p>
          <a:p>
            <a:pPr lvl="1"/>
            <a:r>
              <a:rPr lang="en-US" b="0" dirty="0">
                <a:latin typeface="Arial" charset="0"/>
                <a:ea typeface="ＭＳ Ｐゴシック" charset="0"/>
                <a:cs typeface="Arial" charset="0"/>
              </a:rPr>
              <a:t>Retain the old copy, switch to new copy with a single write to the root of the tree (</a:t>
            </a:r>
            <a:r>
              <a:rPr lang="en-US" dirty="0">
                <a:solidFill>
                  <a:srgbClr val="651222"/>
                </a:solidFill>
                <a:latin typeface="Arial" charset="0"/>
                <a:ea typeface="ＭＳ Ｐゴシック" charset="0"/>
                <a:cs typeface="Arial" charset="0"/>
              </a:rPr>
              <a:t>shadowing</a:t>
            </a:r>
            <a:r>
              <a:rPr lang="en-US" b="0" dirty="0">
                <a:latin typeface="Arial" charset="0"/>
                <a:ea typeface="ＭＳ Ｐゴシック" charset="0"/>
                <a:cs typeface="Arial" charset="0"/>
              </a:rPr>
              <a:t>).</a:t>
            </a:r>
          </a:p>
          <a:p>
            <a:pPr lvl="1"/>
            <a:r>
              <a:rPr lang="en-US" b="0" dirty="0">
                <a:latin typeface="Arial" charset="0"/>
                <a:ea typeface="ＭＳ Ｐゴシック" charset="0"/>
                <a:cs typeface="Arial" charset="0"/>
              </a:rPr>
              <a:t>Old copy lives on as a point-in-time </a:t>
            </a:r>
            <a:r>
              <a:rPr lang="en-US" dirty="0">
                <a:solidFill>
                  <a:srgbClr val="651222"/>
                </a:solidFill>
                <a:latin typeface="Arial" charset="0"/>
                <a:ea typeface="ＭＳ Ｐゴシック" charset="0"/>
                <a:cs typeface="Arial" charset="0"/>
              </a:rPr>
              <a:t>snapshot</a:t>
            </a:r>
            <a:r>
              <a:rPr lang="en-US" b="0" dirty="0">
                <a:latin typeface="Arial" charset="0"/>
                <a:ea typeface="ＭＳ Ｐゴシック" charset="0"/>
                <a:cs typeface="Arial" charset="0"/>
              </a:rPr>
              <a:t>.</a:t>
            </a:r>
          </a:p>
          <a:p>
            <a:endParaRPr lang="en-US" dirty="0">
              <a:latin typeface="Arial" charset="0"/>
              <a:ea typeface="ＭＳ Ｐゴシック" charset="0"/>
              <a:cs typeface="Arial" charset="0"/>
            </a:endParaRPr>
          </a:p>
          <a:p>
            <a:pPr lvl="1"/>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120971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dirty="0" smtClean="0">
                <a:latin typeface="Arial" charset="0"/>
                <a:ea typeface="ＭＳ Ｐゴシック" charset="0"/>
                <a:cs typeface="Arial" charset="0"/>
              </a:rPr>
              <a:t>Concept: shadowing</a:t>
            </a:r>
            <a:endParaRPr lang="en-US" dirty="0">
              <a:latin typeface="Arial" charset="0"/>
              <a:ea typeface="ＭＳ Ｐゴシック" charset="0"/>
              <a:cs typeface="Arial" charset="0"/>
            </a:endParaRPr>
          </a:p>
        </p:txBody>
      </p:sp>
      <p:grpSp>
        <p:nvGrpSpPr>
          <p:cNvPr id="74754" name="Group 3"/>
          <p:cNvGrpSpPr>
            <a:grpSpLocks/>
          </p:cNvGrpSpPr>
          <p:nvPr/>
        </p:nvGrpSpPr>
        <p:grpSpPr bwMode="auto">
          <a:xfrm>
            <a:off x="1136650" y="1843088"/>
            <a:ext cx="1212850" cy="1333500"/>
            <a:chOff x="384" y="3216"/>
            <a:chExt cx="480" cy="528"/>
          </a:xfrm>
        </p:grpSpPr>
        <p:grpSp>
          <p:nvGrpSpPr>
            <p:cNvPr id="74798" name="Group 4"/>
            <p:cNvGrpSpPr>
              <a:grpSpLocks/>
            </p:cNvGrpSpPr>
            <p:nvPr/>
          </p:nvGrpSpPr>
          <p:grpSpPr bwMode="auto">
            <a:xfrm>
              <a:off x="384" y="3286"/>
              <a:ext cx="144" cy="384"/>
              <a:chOff x="1296" y="1680"/>
              <a:chExt cx="144" cy="384"/>
            </a:xfrm>
          </p:grpSpPr>
          <p:sp>
            <p:nvSpPr>
              <p:cNvPr id="74808"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74809"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74810"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74799" name="Oval 8"/>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74800" name="Oval 9"/>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74801" name="Oval 10"/>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sp>
          <p:nvSpPr>
            <p:cNvPr id="74802" name="Rectangle 11"/>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sp>
          <p:nvSpPr>
            <p:cNvPr id="74803" name="Rectangle 12"/>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74804" name="Rectangle 13"/>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cxnSp>
          <p:nvCxnSpPr>
            <p:cNvPr id="74805" name="AutoShape 14"/>
            <p:cNvCxnSpPr>
              <a:cxnSpLocks noChangeShapeType="1"/>
              <a:stCxn id="74799" idx="6"/>
              <a:endCxn id="74802"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806" name="AutoShape 15"/>
            <p:cNvCxnSpPr>
              <a:cxnSpLocks noChangeShapeType="1"/>
              <a:stCxn id="74800" idx="6"/>
              <a:endCxn id="74803"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807" name="AutoShape 16"/>
            <p:cNvCxnSpPr>
              <a:cxnSpLocks noChangeShapeType="1"/>
              <a:stCxn id="74801" idx="6"/>
              <a:endCxn id="74804"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74755" name="Group 17"/>
          <p:cNvGrpSpPr>
            <a:grpSpLocks/>
          </p:cNvGrpSpPr>
          <p:nvPr/>
        </p:nvGrpSpPr>
        <p:grpSpPr bwMode="auto">
          <a:xfrm>
            <a:off x="3454400" y="2019300"/>
            <a:ext cx="363538" cy="969963"/>
            <a:chOff x="1296" y="1680"/>
            <a:chExt cx="144" cy="384"/>
          </a:xfrm>
        </p:grpSpPr>
        <p:sp>
          <p:nvSpPr>
            <p:cNvPr id="74795" name="Rectangle 1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74796" name="Line 1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74797" name="Line 2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74756" name="Oval 21"/>
          <p:cNvSpPr>
            <a:spLocks noChangeArrowheads="1"/>
          </p:cNvSpPr>
          <p:nvPr/>
        </p:nvSpPr>
        <p:spPr bwMode="auto">
          <a:xfrm>
            <a:off x="3575050" y="2141538"/>
            <a:ext cx="122238" cy="120650"/>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74757" name="Oval 22"/>
          <p:cNvSpPr>
            <a:spLocks noChangeArrowheads="1"/>
          </p:cNvSpPr>
          <p:nvPr/>
        </p:nvSpPr>
        <p:spPr bwMode="auto">
          <a:xfrm>
            <a:off x="3575050" y="2424113"/>
            <a:ext cx="122238" cy="12065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74758" name="Oval 23"/>
          <p:cNvSpPr>
            <a:spLocks noChangeArrowheads="1"/>
          </p:cNvSpPr>
          <p:nvPr/>
        </p:nvSpPr>
        <p:spPr bwMode="auto">
          <a:xfrm>
            <a:off x="3575050" y="2747963"/>
            <a:ext cx="122238" cy="120650"/>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sp>
        <p:nvSpPr>
          <p:cNvPr id="74759" name="Rectangle 24"/>
          <p:cNvSpPr>
            <a:spLocks noChangeArrowheads="1"/>
          </p:cNvSpPr>
          <p:nvPr/>
        </p:nvSpPr>
        <p:spPr bwMode="auto">
          <a:xfrm>
            <a:off x="4303713" y="1843088"/>
            <a:ext cx="363537" cy="307975"/>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sp>
        <p:nvSpPr>
          <p:cNvPr id="74760" name="Rectangle 25"/>
          <p:cNvSpPr>
            <a:spLocks noChangeArrowheads="1"/>
          </p:cNvSpPr>
          <p:nvPr/>
        </p:nvSpPr>
        <p:spPr bwMode="auto">
          <a:xfrm>
            <a:off x="4303713" y="2327275"/>
            <a:ext cx="363537" cy="309563"/>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74761" name="Rectangle 26"/>
          <p:cNvSpPr>
            <a:spLocks noChangeArrowheads="1"/>
          </p:cNvSpPr>
          <p:nvPr/>
        </p:nvSpPr>
        <p:spPr bwMode="auto">
          <a:xfrm>
            <a:off x="4303713" y="2868613"/>
            <a:ext cx="363537" cy="307975"/>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cxnSp>
        <p:nvCxnSpPr>
          <p:cNvPr id="74762" name="AutoShape 27"/>
          <p:cNvCxnSpPr>
            <a:cxnSpLocks noChangeShapeType="1"/>
            <a:stCxn id="74756" idx="6"/>
            <a:endCxn id="74759" idx="1"/>
          </p:cNvCxnSpPr>
          <p:nvPr/>
        </p:nvCxnSpPr>
        <p:spPr bwMode="auto">
          <a:xfrm flipV="1">
            <a:off x="3709988" y="1997075"/>
            <a:ext cx="581025" cy="2047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63" name="AutoShape 28"/>
          <p:cNvCxnSpPr>
            <a:cxnSpLocks noChangeShapeType="1"/>
            <a:stCxn id="74757" idx="6"/>
            <a:endCxn id="74760" idx="1"/>
          </p:cNvCxnSpPr>
          <p:nvPr/>
        </p:nvCxnSpPr>
        <p:spPr bwMode="auto">
          <a:xfrm flipV="1">
            <a:off x="3709988" y="2482850"/>
            <a:ext cx="581025" cy="15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64" name="AutoShape 29"/>
          <p:cNvCxnSpPr>
            <a:cxnSpLocks noChangeShapeType="1"/>
            <a:stCxn id="74758" idx="6"/>
            <a:endCxn id="74761" idx="1"/>
          </p:cNvCxnSpPr>
          <p:nvPr/>
        </p:nvCxnSpPr>
        <p:spPr bwMode="auto">
          <a:xfrm>
            <a:off x="3709988" y="2808288"/>
            <a:ext cx="581025" cy="214312"/>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65" name="Rectangle 30"/>
          <p:cNvSpPr>
            <a:spLocks noChangeArrowheads="1"/>
          </p:cNvSpPr>
          <p:nvPr/>
        </p:nvSpPr>
        <p:spPr bwMode="auto">
          <a:xfrm>
            <a:off x="4443413" y="1646238"/>
            <a:ext cx="363537" cy="307975"/>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grpSp>
        <p:nvGrpSpPr>
          <p:cNvPr id="74766" name="Group 31"/>
          <p:cNvGrpSpPr>
            <a:grpSpLocks/>
          </p:cNvGrpSpPr>
          <p:nvPr/>
        </p:nvGrpSpPr>
        <p:grpSpPr bwMode="auto">
          <a:xfrm flipH="1">
            <a:off x="5124450" y="2027238"/>
            <a:ext cx="363538" cy="969962"/>
            <a:chOff x="1296" y="1680"/>
            <a:chExt cx="144" cy="384"/>
          </a:xfrm>
        </p:grpSpPr>
        <p:sp>
          <p:nvSpPr>
            <p:cNvPr id="74792" name="Rectangle 32"/>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74793" name="Line 33"/>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74794" name="Line 34"/>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74767" name="Oval 35"/>
          <p:cNvSpPr>
            <a:spLocks noChangeArrowheads="1"/>
          </p:cNvSpPr>
          <p:nvPr/>
        </p:nvSpPr>
        <p:spPr bwMode="auto">
          <a:xfrm flipH="1">
            <a:off x="5245100" y="2149475"/>
            <a:ext cx="122238" cy="120650"/>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74768" name="Oval 36"/>
          <p:cNvSpPr>
            <a:spLocks noChangeArrowheads="1"/>
          </p:cNvSpPr>
          <p:nvPr/>
        </p:nvSpPr>
        <p:spPr bwMode="auto">
          <a:xfrm flipH="1">
            <a:off x="5245100" y="2432050"/>
            <a:ext cx="122238" cy="12065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74769" name="Oval 37"/>
          <p:cNvSpPr>
            <a:spLocks noChangeArrowheads="1"/>
          </p:cNvSpPr>
          <p:nvPr/>
        </p:nvSpPr>
        <p:spPr bwMode="auto">
          <a:xfrm flipH="1">
            <a:off x="5245100" y="2755900"/>
            <a:ext cx="122238" cy="120650"/>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cxnSp>
        <p:nvCxnSpPr>
          <p:cNvPr id="74770" name="AutoShape 38"/>
          <p:cNvCxnSpPr>
            <a:cxnSpLocks noChangeShapeType="1"/>
            <a:stCxn id="74767" idx="6"/>
            <a:endCxn id="74765" idx="3"/>
          </p:cNvCxnSpPr>
          <p:nvPr/>
        </p:nvCxnSpPr>
        <p:spPr bwMode="auto">
          <a:xfrm flipH="1" flipV="1">
            <a:off x="4814888" y="1800225"/>
            <a:ext cx="423862" cy="4079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71" name="AutoShape 39"/>
          <p:cNvCxnSpPr>
            <a:cxnSpLocks noChangeShapeType="1"/>
            <a:stCxn id="74768" idx="6"/>
            <a:endCxn id="74785" idx="3"/>
          </p:cNvCxnSpPr>
          <p:nvPr/>
        </p:nvCxnSpPr>
        <p:spPr bwMode="auto">
          <a:xfrm flipH="1" flipV="1">
            <a:off x="4797425" y="2368550"/>
            <a:ext cx="441325" cy="12223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72" name="AutoShape 40"/>
          <p:cNvCxnSpPr>
            <a:cxnSpLocks noChangeShapeType="1"/>
            <a:stCxn id="74769" idx="6"/>
          </p:cNvCxnSpPr>
          <p:nvPr/>
        </p:nvCxnSpPr>
        <p:spPr bwMode="auto">
          <a:xfrm flipH="1">
            <a:off x="4657725" y="2814638"/>
            <a:ext cx="581025" cy="214312"/>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73" name="AutoShape 41"/>
          <p:cNvSpPr>
            <a:spLocks noChangeArrowheads="1"/>
          </p:cNvSpPr>
          <p:nvPr/>
        </p:nvSpPr>
        <p:spPr bwMode="auto">
          <a:xfrm>
            <a:off x="2638425" y="2312988"/>
            <a:ext cx="603250" cy="300037"/>
          </a:xfrm>
          <a:prstGeom prst="rightArrow">
            <a:avLst>
              <a:gd name="adj1" fmla="val 50000"/>
              <a:gd name="adj2" fmla="val 50265"/>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37305A"/>
              </a:solidFill>
            </a:endParaRPr>
          </a:p>
        </p:txBody>
      </p:sp>
      <p:sp>
        <p:nvSpPr>
          <p:cNvPr id="74774" name="AutoShape 42"/>
          <p:cNvSpPr>
            <a:spLocks noChangeArrowheads="1"/>
          </p:cNvSpPr>
          <p:nvPr/>
        </p:nvSpPr>
        <p:spPr bwMode="auto">
          <a:xfrm>
            <a:off x="5743575" y="2328863"/>
            <a:ext cx="603250" cy="300037"/>
          </a:xfrm>
          <a:prstGeom prst="rightArrow">
            <a:avLst>
              <a:gd name="adj1" fmla="val 50000"/>
              <a:gd name="adj2" fmla="val 50265"/>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37305A"/>
              </a:solidFill>
            </a:endParaRPr>
          </a:p>
        </p:txBody>
      </p:sp>
      <p:sp>
        <p:nvSpPr>
          <p:cNvPr id="74775" name="Rectangle 43"/>
          <p:cNvSpPr>
            <a:spLocks noChangeArrowheads="1"/>
          </p:cNvSpPr>
          <p:nvPr/>
        </p:nvSpPr>
        <p:spPr bwMode="auto">
          <a:xfrm>
            <a:off x="6718300" y="2822575"/>
            <a:ext cx="363538" cy="307975"/>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sp>
        <p:nvSpPr>
          <p:cNvPr id="74776" name="Rectangle 44"/>
          <p:cNvSpPr>
            <a:spLocks noChangeArrowheads="1"/>
          </p:cNvSpPr>
          <p:nvPr/>
        </p:nvSpPr>
        <p:spPr bwMode="auto">
          <a:xfrm>
            <a:off x="6858000" y="1600200"/>
            <a:ext cx="363538" cy="307975"/>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grpSp>
        <p:nvGrpSpPr>
          <p:cNvPr id="74777" name="Group 45"/>
          <p:cNvGrpSpPr>
            <a:grpSpLocks/>
          </p:cNvGrpSpPr>
          <p:nvPr/>
        </p:nvGrpSpPr>
        <p:grpSpPr bwMode="auto">
          <a:xfrm flipH="1">
            <a:off x="7539038" y="1981200"/>
            <a:ext cx="363537" cy="969963"/>
            <a:chOff x="1296" y="1680"/>
            <a:chExt cx="144" cy="384"/>
          </a:xfrm>
        </p:grpSpPr>
        <p:sp>
          <p:nvSpPr>
            <p:cNvPr id="74789" name="Rectangle 46"/>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74790" name="Line 47"/>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74791" name="Line 48"/>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74778" name="Oval 49"/>
          <p:cNvSpPr>
            <a:spLocks noChangeArrowheads="1"/>
          </p:cNvSpPr>
          <p:nvPr/>
        </p:nvSpPr>
        <p:spPr bwMode="auto">
          <a:xfrm flipH="1">
            <a:off x="7659688" y="2103438"/>
            <a:ext cx="122237" cy="120650"/>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74779" name="Oval 50"/>
          <p:cNvSpPr>
            <a:spLocks noChangeArrowheads="1"/>
          </p:cNvSpPr>
          <p:nvPr/>
        </p:nvSpPr>
        <p:spPr bwMode="auto">
          <a:xfrm flipH="1">
            <a:off x="7659688" y="2709863"/>
            <a:ext cx="122237" cy="120650"/>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cxnSp>
        <p:nvCxnSpPr>
          <p:cNvPr id="74780" name="AutoShape 51"/>
          <p:cNvCxnSpPr>
            <a:cxnSpLocks noChangeShapeType="1"/>
            <a:stCxn id="74778" idx="6"/>
            <a:endCxn id="74776" idx="3"/>
          </p:cNvCxnSpPr>
          <p:nvPr/>
        </p:nvCxnSpPr>
        <p:spPr bwMode="auto">
          <a:xfrm flipH="1" flipV="1">
            <a:off x="7229475" y="1754188"/>
            <a:ext cx="423863" cy="407987"/>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81" name="AutoShape 52"/>
          <p:cNvCxnSpPr>
            <a:cxnSpLocks noChangeShapeType="1"/>
            <a:stCxn id="74779" idx="6"/>
          </p:cNvCxnSpPr>
          <p:nvPr/>
        </p:nvCxnSpPr>
        <p:spPr bwMode="auto">
          <a:xfrm flipH="1">
            <a:off x="7072313" y="2768600"/>
            <a:ext cx="581025" cy="214313"/>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82" name="Rectangle 53"/>
          <p:cNvSpPr>
            <a:spLocks noChangeArrowheads="1"/>
          </p:cNvSpPr>
          <p:nvPr/>
        </p:nvSpPr>
        <p:spPr bwMode="auto">
          <a:xfrm>
            <a:off x="368300" y="3446463"/>
            <a:ext cx="286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1. starting point</a:t>
            </a:r>
          </a:p>
          <a:p>
            <a:pPr algn="ctr"/>
            <a:r>
              <a:rPr lang="en-US" sz="1800" smtClean="0">
                <a:solidFill>
                  <a:srgbClr val="003367"/>
                </a:solidFill>
              </a:rPr>
              <a:t>modify purple/grey blocks</a:t>
            </a:r>
          </a:p>
        </p:txBody>
      </p:sp>
      <p:sp>
        <p:nvSpPr>
          <p:cNvPr id="74783" name="Rectangle 54"/>
          <p:cNvSpPr>
            <a:spLocks noChangeArrowheads="1"/>
          </p:cNvSpPr>
          <p:nvPr/>
        </p:nvSpPr>
        <p:spPr bwMode="auto">
          <a:xfrm>
            <a:off x="3108325" y="3451225"/>
            <a:ext cx="286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2. write new blocks to disk</a:t>
            </a:r>
          </a:p>
          <a:p>
            <a:pPr algn="ctr"/>
            <a:r>
              <a:rPr lang="en-US" sz="1800" smtClean="0">
                <a:solidFill>
                  <a:srgbClr val="003367"/>
                </a:solidFill>
              </a:rPr>
              <a:t>prepare new block map</a:t>
            </a:r>
          </a:p>
        </p:txBody>
      </p:sp>
      <p:sp>
        <p:nvSpPr>
          <p:cNvPr id="74784" name="Rectangle 55"/>
          <p:cNvSpPr>
            <a:spLocks noChangeArrowheads="1"/>
          </p:cNvSpPr>
          <p:nvPr/>
        </p:nvSpPr>
        <p:spPr bwMode="auto">
          <a:xfrm>
            <a:off x="6096830" y="3467100"/>
            <a:ext cx="24938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dirty="0" smtClean="0">
                <a:solidFill>
                  <a:srgbClr val="003367"/>
                </a:solidFill>
              </a:rPr>
              <a:t>3. overwrite block map</a:t>
            </a:r>
          </a:p>
          <a:p>
            <a:pPr algn="ctr"/>
            <a:r>
              <a:rPr lang="en-US" sz="1800" dirty="0" smtClean="0">
                <a:solidFill>
                  <a:srgbClr val="003367"/>
                </a:solidFill>
              </a:rPr>
              <a:t>(</a:t>
            </a:r>
            <a:r>
              <a:rPr lang="en-US" sz="1800" b="1" dirty="0" smtClean="0">
                <a:solidFill>
                  <a:srgbClr val="003367"/>
                </a:solidFill>
              </a:rPr>
              <a:t>atomic commit</a:t>
            </a:r>
            <a:r>
              <a:rPr lang="en-US" sz="1800" dirty="0" smtClean="0">
                <a:solidFill>
                  <a:srgbClr val="003367"/>
                </a:solidFill>
              </a:rPr>
              <a:t>)</a:t>
            </a:r>
          </a:p>
          <a:p>
            <a:pPr algn="ctr"/>
            <a:r>
              <a:rPr lang="en-US" sz="1800" dirty="0" smtClean="0">
                <a:solidFill>
                  <a:srgbClr val="003367"/>
                </a:solidFill>
              </a:rPr>
              <a:t>and free old blocks</a:t>
            </a:r>
          </a:p>
          <a:p>
            <a:pPr algn="ctr"/>
            <a:r>
              <a:rPr lang="en-US" sz="1800" dirty="0" smtClean="0">
                <a:solidFill>
                  <a:srgbClr val="003367"/>
                </a:solidFill>
              </a:rPr>
              <a:t>(optional)</a:t>
            </a:r>
          </a:p>
        </p:txBody>
      </p:sp>
      <p:sp>
        <p:nvSpPr>
          <p:cNvPr id="74785" name="Rectangle 56"/>
          <p:cNvSpPr>
            <a:spLocks noChangeArrowheads="1"/>
          </p:cNvSpPr>
          <p:nvPr/>
        </p:nvSpPr>
        <p:spPr bwMode="auto">
          <a:xfrm>
            <a:off x="4425950" y="2212975"/>
            <a:ext cx="363538" cy="309563"/>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74786" name="Oval 57"/>
          <p:cNvSpPr>
            <a:spLocks noChangeArrowheads="1"/>
          </p:cNvSpPr>
          <p:nvPr/>
        </p:nvSpPr>
        <p:spPr bwMode="auto">
          <a:xfrm flipH="1">
            <a:off x="7653338" y="2409825"/>
            <a:ext cx="122237" cy="12065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cxnSp>
        <p:nvCxnSpPr>
          <p:cNvPr id="74787" name="AutoShape 58"/>
          <p:cNvCxnSpPr>
            <a:cxnSpLocks noChangeShapeType="1"/>
            <a:stCxn id="74786" idx="6"/>
            <a:endCxn id="74788" idx="3"/>
          </p:cNvCxnSpPr>
          <p:nvPr/>
        </p:nvCxnSpPr>
        <p:spPr bwMode="auto">
          <a:xfrm flipH="1" flipV="1">
            <a:off x="7205663" y="2346325"/>
            <a:ext cx="441325" cy="12223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88" name="Rectangle 59"/>
          <p:cNvSpPr>
            <a:spLocks noChangeArrowheads="1"/>
          </p:cNvSpPr>
          <p:nvPr/>
        </p:nvSpPr>
        <p:spPr bwMode="auto">
          <a:xfrm>
            <a:off x="6834188" y="2190750"/>
            <a:ext cx="363537" cy="309563"/>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60" name="TextBox 5"/>
          <p:cNvSpPr txBox="1">
            <a:spLocks noChangeArrowheads="1"/>
          </p:cNvSpPr>
          <p:nvPr/>
        </p:nvSpPr>
        <p:spPr bwMode="auto">
          <a:xfrm>
            <a:off x="152401" y="5228272"/>
            <a:ext cx="89153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chemeClr val="accent4"/>
                </a:solidFill>
                <a:cs typeface="Arial" charset="0"/>
              </a:rPr>
              <a:t>Just to spell it out</a:t>
            </a:r>
            <a:r>
              <a:rPr lang="en-US" sz="1800" dirty="0" smtClean="0">
                <a:solidFill>
                  <a:schemeClr val="accent4"/>
                </a:solidFill>
                <a:cs typeface="Arial" charset="0"/>
              </a:rPr>
              <a:t>: if the system crashes before step 3, then the update fails, but the previous version is still intact.  To abort the failed update we just need to free any blocks written in step 2.  Step 3 completes the update: it replaces the old map with the new.  Because it is a single disk write, </a:t>
            </a:r>
            <a:r>
              <a:rPr lang="en-US" sz="1800" dirty="0">
                <a:solidFill>
                  <a:schemeClr val="accent4"/>
                </a:solidFill>
                <a:cs typeface="Arial" charset="0"/>
              </a:rPr>
              <a:t>t</a:t>
            </a:r>
            <a:r>
              <a:rPr lang="en-US" sz="1800" dirty="0" smtClean="0">
                <a:solidFill>
                  <a:schemeClr val="accent4"/>
                </a:solidFill>
                <a:cs typeface="Arial" charset="0"/>
              </a:rPr>
              <a:t>he system cannot fail “in the middle”: it either completes or it does not: it is atomic.  Once it is complete, the new data is safe.</a:t>
            </a:r>
          </a:p>
        </p:txBody>
      </p:sp>
    </p:spTree>
    <p:extLst>
      <p:ext uri="{BB962C8B-B14F-4D97-AF65-F5344CB8AC3E}">
        <p14:creationId xmlns:p14="http://schemas.microsoft.com/office/powerpoint/2010/main" val="8216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File Systems and Storage</a:t>
            </a:r>
          </a:p>
          <a:p>
            <a:pPr algn="ctr" eaLnBrk="1" hangingPunct="1">
              <a:buClr>
                <a:srgbClr val="000000"/>
              </a:buClr>
              <a:buSzPct val="100000"/>
              <a:buFont typeface="Times New Roman" charset="0"/>
              <a:buNone/>
            </a:pPr>
            <a:r>
              <a:rPr lang="en-US" sz="3200" b="1" dirty="0" smtClean="0">
                <a:solidFill>
                  <a:srgbClr val="161645"/>
                </a:solidFill>
                <a:latin typeface="Calibri" charset="0"/>
              </a:rPr>
              <a:t>Day 4: Failures, recovery, atomicity, scale</a:t>
            </a:r>
            <a:endParaRPr lang="en-US" b="1" dirty="0">
              <a:solidFill>
                <a:srgbClr val="161645"/>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extLst>
      <p:ext uri="{BB962C8B-B14F-4D97-AF65-F5344CB8AC3E}">
        <p14:creationId xmlns:p14="http://schemas.microsoft.com/office/powerpoint/2010/main" val="34877350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457200"/>
            <a:ext cx="8226425" cy="1554163"/>
          </a:xfrm>
        </p:spPr>
        <p:txBody>
          <a:bodyPr/>
          <a:lstStyle/>
          <a:p>
            <a:pPr>
              <a:defRPr/>
            </a:pPr>
            <a:r>
              <a:rPr lang="en-US" sz="3600" dirty="0" smtClean="0">
                <a:latin typeface="+mn-lt"/>
                <a:ea typeface="ＭＳ Ｐゴシック" charset="0"/>
                <a:cs typeface="ＭＳ Ｐゴシック" charset="0"/>
              </a:rPr>
              <a:t>Write Anywhere File Layout (WAFL)</a:t>
            </a:r>
            <a:endParaRPr lang="en-US" sz="3600" dirty="0">
              <a:latin typeface="+mn-lt"/>
              <a:ea typeface="ＭＳ Ｐゴシック" charset="0"/>
              <a:cs typeface="ＭＳ Ｐゴシック" charset="0"/>
            </a:endParaRPr>
          </a:p>
        </p:txBody>
      </p:sp>
      <p:pic>
        <p:nvPicPr>
          <p:cNvPr id="798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7638"/>
            <a:ext cx="8915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29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dirty="0">
                <a:latin typeface="+mn-lt"/>
                <a:ea typeface="ＭＳ Ｐゴシック" charset="0"/>
                <a:cs typeface="ＭＳ Ｐゴシック" charset="0"/>
              </a:rPr>
              <a:t>WAFL Snapshots</a:t>
            </a:r>
          </a:p>
        </p:txBody>
      </p:sp>
      <p:pic>
        <p:nvPicPr>
          <p:cNvPr id="77826" name="Picture 3" descr="C:\Documents and Settings\Jeff\Desktop\210-02\wafl_snapsh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668463"/>
            <a:ext cx="8008937"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4"/>
          <p:cNvSpPr>
            <a:spLocks noChangeArrowheads="1"/>
          </p:cNvSpPr>
          <p:nvPr/>
        </p:nvSpPr>
        <p:spPr bwMode="auto">
          <a:xfrm>
            <a:off x="771525" y="5068888"/>
            <a:ext cx="7915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mtClean="0">
                <a:solidFill>
                  <a:srgbClr val="333399"/>
                </a:solidFill>
              </a:rPr>
              <a:t>The snapshot mechanism is used for user-accessible snapshots and for transient consistency points.</a:t>
            </a:r>
          </a:p>
          <a:p>
            <a:endParaRPr lang="en-US" smtClean="0">
              <a:solidFill>
                <a:srgbClr val="800080"/>
              </a:solidFill>
            </a:endParaRPr>
          </a:p>
        </p:txBody>
      </p:sp>
    </p:spTree>
    <p:extLst>
      <p:ext uri="{BB962C8B-B14F-4D97-AF65-F5344CB8AC3E}">
        <p14:creationId xmlns:p14="http://schemas.microsoft.com/office/powerpoint/2010/main" val="4057413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Arial" charset="0"/>
              </a:rPr>
              <a:t>WAFL’s on-disk structure (high level)</a:t>
            </a:r>
          </a:p>
        </p:txBody>
      </p:sp>
      <p:sp>
        <p:nvSpPr>
          <p:cNvPr id="75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D57BC9E-DD16-2043-9BCE-FC6234BC14D7}" type="slidenum">
              <a:rPr lang="en-US"/>
              <a:pPr/>
              <a:t>22</a:t>
            </a:fld>
            <a:endParaRPr lang="en-US"/>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NetApp Confidential - Limited Use</a:t>
            </a:r>
          </a:p>
        </p:txBody>
      </p:sp>
      <p:sp>
        <p:nvSpPr>
          <p:cNvPr id="6" name="Rectangle 4"/>
          <p:cNvSpPr>
            <a:spLocks noChangeArrowheads="1"/>
          </p:cNvSpPr>
          <p:nvPr/>
        </p:nvSpPr>
        <p:spPr bwMode="auto">
          <a:xfrm>
            <a:off x="2514600" y="1524000"/>
            <a:ext cx="1371600" cy="457200"/>
          </a:xfrm>
          <a:prstGeom prst="rect">
            <a:avLst/>
          </a:prstGeom>
          <a:solidFill>
            <a:srgbClr val="CCFFFF"/>
          </a:solidFill>
          <a:ln w="9525">
            <a:solidFill>
              <a:schemeClr val="tx1"/>
            </a:solidFill>
            <a:miter lim="800000"/>
            <a:headEnd/>
            <a:tailEnd/>
          </a:ln>
        </p:spPr>
        <p:txBody>
          <a:bodyPr wrap="none" anchor="ctr"/>
          <a:lstStyle/>
          <a:p>
            <a:pPr defTabSz="914400">
              <a:defRPr/>
            </a:pPr>
            <a:r>
              <a:rPr lang="en-US" sz="2000">
                <a:solidFill>
                  <a:srgbClr val="000000"/>
                </a:solidFill>
              </a:rPr>
              <a:t>Root Inode</a:t>
            </a:r>
          </a:p>
        </p:txBody>
      </p:sp>
      <p:sp>
        <p:nvSpPr>
          <p:cNvPr id="7" name="Rectangle 13"/>
          <p:cNvSpPr>
            <a:spLocks noChangeArrowheads="1"/>
          </p:cNvSpPr>
          <p:nvPr/>
        </p:nvSpPr>
        <p:spPr bwMode="auto">
          <a:xfrm>
            <a:off x="1393825" y="2444750"/>
            <a:ext cx="109855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8" name="Rectangle 14"/>
          <p:cNvSpPr>
            <a:spLocks noChangeArrowheads="1"/>
          </p:cNvSpPr>
          <p:nvPr/>
        </p:nvSpPr>
        <p:spPr bwMode="auto">
          <a:xfrm>
            <a:off x="2667000" y="2438400"/>
            <a:ext cx="1084263" cy="457200"/>
          </a:xfrm>
          <a:prstGeom prst="rect">
            <a:avLst/>
          </a:prstGeom>
          <a:solidFill>
            <a:srgbClr val="339966"/>
          </a:solidFill>
          <a:ln w="9525">
            <a:solidFill>
              <a:schemeClr val="tx1"/>
            </a:solidFill>
            <a:miter lim="800000"/>
            <a:headEnd/>
            <a:tailEnd/>
          </a:ln>
        </p:spPr>
        <p:txBody>
          <a:bodyPr wrap="none" anchor="ctr"/>
          <a:lstStyle/>
          <a:p>
            <a:pPr defTabSz="914400">
              <a:defRPr/>
            </a:pPr>
            <a:endParaRPr lang="en-US" sz="2000" dirty="0">
              <a:solidFill>
                <a:srgbClr val="000000"/>
              </a:solidFill>
            </a:endParaRPr>
          </a:p>
        </p:txBody>
      </p:sp>
      <p:sp>
        <p:nvSpPr>
          <p:cNvPr id="9" name="Rectangle 15"/>
          <p:cNvSpPr>
            <a:spLocks noChangeArrowheads="1"/>
          </p:cNvSpPr>
          <p:nvPr/>
        </p:nvSpPr>
        <p:spPr bwMode="auto">
          <a:xfrm>
            <a:off x="3933825" y="2454275"/>
            <a:ext cx="1033463"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0" name="Rectangle 16"/>
          <p:cNvSpPr>
            <a:spLocks noChangeArrowheads="1"/>
          </p:cNvSpPr>
          <p:nvPr/>
        </p:nvSpPr>
        <p:spPr bwMode="auto">
          <a:xfrm>
            <a:off x="914400" y="3352800"/>
            <a:ext cx="882650" cy="457200"/>
          </a:xfrm>
          <a:prstGeom prst="rect">
            <a:avLst/>
          </a:prstGeom>
          <a:solidFill>
            <a:srgbClr val="339966"/>
          </a:solidFill>
          <a:ln w="9525">
            <a:solidFill>
              <a:schemeClr val="tx1"/>
            </a:solidFill>
            <a:miter lim="800000"/>
            <a:headEnd/>
            <a:tailEnd/>
          </a:ln>
        </p:spPr>
        <p:txBody>
          <a:bodyPr wrap="none" anchor="ctr"/>
          <a:lstStyle/>
          <a:p>
            <a:pPr defTabSz="914400">
              <a:defRPr/>
            </a:pPr>
            <a:endParaRPr lang="en-US" sz="2000" dirty="0">
              <a:solidFill>
                <a:srgbClr val="000000"/>
              </a:solidFill>
            </a:endParaRPr>
          </a:p>
        </p:txBody>
      </p:sp>
      <p:sp>
        <p:nvSpPr>
          <p:cNvPr id="11" name="Rectangle 17"/>
          <p:cNvSpPr>
            <a:spLocks noChangeArrowheads="1"/>
          </p:cNvSpPr>
          <p:nvPr/>
        </p:nvSpPr>
        <p:spPr bwMode="auto">
          <a:xfrm>
            <a:off x="1981200" y="3352800"/>
            <a:ext cx="79375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2" name="Rectangle 18"/>
          <p:cNvSpPr>
            <a:spLocks noChangeArrowheads="1"/>
          </p:cNvSpPr>
          <p:nvPr/>
        </p:nvSpPr>
        <p:spPr bwMode="auto">
          <a:xfrm>
            <a:off x="3962400" y="3352800"/>
            <a:ext cx="847725"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3" name="Rectangle 19"/>
          <p:cNvSpPr>
            <a:spLocks noChangeArrowheads="1"/>
          </p:cNvSpPr>
          <p:nvPr/>
        </p:nvSpPr>
        <p:spPr bwMode="auto">
          <a:xfrm>
            <a:off x="3048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4" name="Rectangle 20"/>
          <p:cNvSpPr>
            <a:spLocks noChangeArrowheads="1"/>
          </p:cNvSpPr>
          <p:nvPr/>
        </p:nvSpPr>
        <p:spPr bwMode="auto">
          <a:xfrm>
            <a:off x="11430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5" name="Rectangle 21"/>
          <p:cNvSpPr>
            <a:spLocks noChangeArrowheads="1"/>
          </p:cNvSpPr>
          <p:nvPr/>
        </p:nvSpPr>
        <p:spPr bwMode="auto">
          <a:xfrm>
            <a:off x="1981200" y="4191000"/>
            <a:ext cx="685800" cy="457200"/>
          </a:xfrm>
          <a:prstGeom prst="rect">
            <a:avLst/>
          </a:prstGeom>
          <a:solidFill>
            <a:srgbClr val="339966"/>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6" name="Rectangle 22"/>
          <p:cNvSpPr>
            <a:spLocks noChangeArrowheads="1"/>
          </p:cNvSpPr>
          <p:nvPr/>
        </p:nvSpPr>
        <p:spPr bwMode="auto">
          <a:xfrm>
            <a:off x="16764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7" name="Rectangle 23"/>
          <p:cNvSpPr>
            <a:spLocks noChangeArrowheads="1"/>
          </p:cNvSpPr>
          <p:nvPr/>
        </p:nvSpPr>
        <p:spPr bwMode="auto">
          <a:xfrm>
            <a:off x="2438400" y="4953000"/>
            <a:ext cx="533400" cy="457200"/>
          </a:xfrm>
          <a:prstGeom prst="rect">
            <a:avLst/>
          </a:prstGeom>
          <a:solidFill>
            <a:srgbClr val="339966"/>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8" name="Rectangle 24"/>
          <p:cNvSpPr>
            <a:spLocks noChangeArrowheads="1"/>
          </p:cNvSpPr>
          <p:nvPr/>
        </p:nvSpPr>
        <p:spPr bwMode="auto">
          <a:xfrm>
            <a:off x="45720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cxnSp>
        <p:nvCxnSpPr>
          <p:cNvPr id="75793" name="AutoShape 25"/>
          <p:cNvCxnSpPr>
            <a:cxnSpLocks noChangeShapeType="1"/>
            <a:stCxn id="6" idx="2"/>
            <a:endCxn id="7" idx="0"/>
          </p:cNvCxnSpPr>
          <p:nvPr/>
        </p:nvCxnSpPr>
        <p:spPr bwMode="auto">
          <a:xfrm flipH="1">
            <a:off x="1943100" y="1981200"/>
            <a:ext cx="1257300" cy="4635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4" name="AutoShape 26"/>
          <p:cNvCxnSpPr>
            <a:cxnSpLocks noChangeShapeType="1"/>
            <a:stCxn id="6" idx="2"/>
            <a:endCxn id="8" idx="0"/>
          </p:cNvCxnSpPr>
          <p:nvPr/>
        </p:nvCxnSpPr>
        <p:spPr bwMode="auto">
          <a:xfrm>
            <a:off x="3200400" y="1981200"/>
            <a:ext cx="9525"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5" name="AutoShape 27"/>
          <p:cNvCxnSpPr>
            <a:cxnSpLocks noChangeShapeType="1"/>
            <a:stCxn id="6" idx="2"/>
            <a:endCxn id="9" idx="0"/>
          </p:cNvCxnSpPr>
          <p:nvPr/>
        </p:nvCxnSpPr>
        <p:spPr bwMode="auto">
          <a:xfrm>
            <a:off x="3200400" y="1981200"/>
            <a:ext cx="1250950" cy="4730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6" name="AutoShape 28"/>
          <p:cNvCxnSpPr>
            <a:cxnSpLocks noChangeShapeType="1"/>
            <a:stCxn id="8" idx="2"/>
            <a:endCxn id="10" idx="0"/>
          </p:cNvCxnSpPr>
          <p:nvPr/>
        </p:nvCxnSpPr>
        <p:spPr bwMode="auto">
          <a:xfrm flipH="1">
            <a:off x="1355725" y="2895600"/>
            <a:ext cx="18542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7" name="AutoShape 29"/>
          <p:cNvCxnSpPr>
            <a:cxnSpLocks noChangeShapeType="1"/>
            <a:stCxn id="8" idx="2"/>
            <a:endCxn id="11" idx="0"/>
          </p:cNvCxnSpPr>
          <p:nvPr/>
        </p:nvCxnSpPr>
        <p:spPr bwMode="auto">
          <a:xfrm flipH="1">
            <a:off x="2378075" y="2895600"/>
            <a:ext cx="83185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8" name="AutoShape 30"/>
          <p:cNvCxnSpPr>
            <a:cxnSpLocks noChangeShapeType="1"/>
            <a:stCxn id="8" idx="2"/>
            <a:endCxn id="12" idx="0"/>
          </p:cNvCxnSpPr>
          <p:nvPr/>
        </p:nvCxnSpPr>
        <p:spPr bwMode="auto">
          <a:xfrm>
            <a:off x="3209925" y="2895600"/>
            <a:ext cx="1176338"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9" name="AutoShape 31"/>
          <p:cNvCxnSpPr>
            <a:cxnSpLocks noChangeShapeType="1"/>
            <a:stCxn id="10" idx="2"/>
            <a:endCxn id="13" idx="0"/>
          </p:cNvCxnSpPr>
          <p:nvPr/>
        </p:nvCxnSpPr>
        <p:spPr bwMode="auto">
          <a:xfrm flipH="1">
            <a:off x="647700" y="3810000"/>
            <a:ext cx="70802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0" name="AutoShape 32"/>
          <p:cNvCxnSpPr>
            <a:cxnSpLocks noChangeShapeType="1"/>
            <a:stCxn id="10" idx="2"/>
            <a:endCxn id="14" idx="0"/>
          </p:cNvCxnSpPr>
          <p:nvPr/>
        </p:nvCxnSpPr>
        <p:spPr bwMode="auto">
          <a:xfrm>
            <a:off x="1355725" y="3810000"/>
            <a:ext cx="13017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1" name="AutoShape 33"/>
          <p:cNvCxnSpPr>
            <a:cxnSpLocks noChangeShapeType="1"/>
            <a:stCxn id="10" idx="2"/>
            <a:endCxn id="15" idx="0"/>
          </p:cNvCxnSpPr>
          <p:nvPr/>
        </p:nvCxnSpPr>
        <p:spPr bwMode="auto">
          <a:xfrm>
            <a:off x="1355725" y="3810000"/>
            <a:ext cx="96837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2" name="AutoShape 34"/>
          <p:cNvCxnSpPr>
            <a:cxnSpLocks noChangeShapeType="1"/>
            <a:stCxn id="15" idx="2"/>
            <a:endCxn id="43" idx="0"/>
          </p:cNvCxnSpPr>
          <p:nvPr/>
        </p:nvCxnSpPr>
        <p:spPr bwMode="auto">
          <a:xfrm>
            <a:off x="2324100" y="4648200"/>
            <a:ext cx="10668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3" name="AutoShape 35"/>
          <p:cNvCxnSpPr>
            <a:cxnSpLocks noChangeShapeType="1"/>
            <a:stCxn id="15" idx="2"/>
            <a:endCxn id="17" idx="0"/>
          </p:cNvCxnSpPr>
          <p:nvPr/>
        </p:nvCxnSpPr>
        <p:spPr bwMode="auto">
          <a:xfrm>
            <a:off x="2324100" y="4648200"/>
            <a:ext cx="3810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4" name="AutoShape 36"/>
          <p:cNvCxnSpPr>
            <a:cxnSpLocks noChangeShapeType="1"/>
            <a:stCxn id="15" idx="2"/>
            <a:endCxn id="16" idx="0"/>
          </p:cNvCxnSpPr>
          <p:nvPr/>
        </p:nvCxnSpPr>
        <p:spPr bwMode="auto">
          <a:xfrm flipH="1">
            <a:off x="1981200" y="4648200"/>
            <a:ext cx="3429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 name="Text Box 37"/>
          <p:cNvSpPr txBox="1">
            <a:spLocks noChangeArrowheads="1"/>
          </p:cNvSpPr>
          <p:nvPr/>
        </p:nvSpPr>
        <p:spPr bwMode="auto">
          <a:xfrm>
            <a:off x="5927725" y="2474913"/>
            <a:ext cx="2987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endParaRPr lang="en-US" sz="2000">
              <a:solidFill>
                <a:srgbClr val="000000"/>
              </a:solidFill>
            </a:endParaRPr>
          </a:p>
        </p:txBody>
      </p:sp>
      <p:sp>
        <p:nvSpPr>
          <p:cNvPr id="32" name="Text Box 40"/>
          <p:cNvSpPr txBox="1">
            <a:spLocks noChangeArrowheads="1"/>
          </p:cNvSpPr>
          <p:nvPr/>
        </p:nvSpPr>
        <p:spPr bwMode="auto">
          <a:xfrm>
            <a:off x="6597650" y="4267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endParaRPr lang="en-US" sz="2000">
              <a:solidFill>
                <a:srgbClr val="000000"/>
              </a:solidFill>
            </a:endParaRPr>
          </a:p>
        </p:txBody>
      </p:sp>
      <p:sp>
        <p:nvSpPr>
          <p:cNvPr id="33" name="Text Box 41"/>
          <p:cNvSpPr txBox="1">
            <a:spLocks noChangeArrowheads="1"/>
          </p:cNvSpPr>
          <p:nvPr/>
        </p:nvSpPr>
        <p:spPr bwMode="auto">
          <a:xfrm>
            <a:off x="7162800" y="50292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en-US" sz="2000">
                <a:solidFill>
                  <a:srgbClr val="000000"/>
                </a:solidFill>
              </a:rPr>
              <a:t>File Data Blocks</a:t>
            </a:r>
          </a:p>
        </p:txBody>
      </p:sp>
      <p:sp>
        <p:nvSpPr>
          <p:cNvPr id="34" name="AutoShape 42"/>
          <p:cNvSpPr>
            <a:spLocks/>
          </p:cNvSpPr>
          <p:nvPr/>
        </p:nvSpPr>
        <p:spPr bwMode="auto">
          <a:xfrm>
            <a:off x="6477000" y="2438400"/>
            <a:ext cx="354013" cy="2209800"/>
          </a:xfrm>
          <a:prstGeom prst="rightBrace">
            <a:avLst>
              <a:gd name="adj1" fmla="val 52018"/>
              <a:gd name="adj2"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a:defRPr/>
            </a:pPr>
            <a:endParaRPr lang="en-US" sz="2000">
              <a:solidFill>
                <a:srgbClr val="000000"/>
              </a:solidFill>
            </a:endParaRPr>
          </a:p>
        </p:txBody>
      </p:sp>
      <p:sp>
        <p:nvSpPr>
          <p:cNvPr id="35" name="Rectangle 43"/>
          <p:cNvSpPr>
            <a:spLocks noChangeArrowheads="1"/>
          </p:cNvSpPr>
          <p:nvPr/>
        </p:nvSpPr>
        <p:spPr bwMode="auto">
          <a:xfrm>
            <a:off x="2971800" y="3352800"/>
            <a:ext cx="79375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cxnSp>
        <p:nvCxnSpPr>
          <p:cNvPr id="75810" name="AutoShape 44"/>
          <p:cNvCxnSpPr>
            <a:cxnSpLocks noChangeShapeType="1"/>
            <a:stCxn id="8" idx="2"/>
            <a:endCxn id="35" idx="0"/>
          </p:cNvCxnSpPr>
          <p:nvPr/>
        </p:nvCxnSpPr>
        <p:spPr bwMode="auto">
          <a:xfrm>
            <a:off x="3209925" y="2895600"/>
            <a:ext cx="15875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Rectangle 45"/>
          <p:cNvSpPr>
            <a:spLocks noChangeArrowheads="1"/>
          </p:cNvSpPr>
          <p:nvPr/>
        </p:nvSpPr>
        <p:spPr bwMode="auto">
          <a:xfrm>
            <a:off x="4953000" y="3352800"/>
            <a:ext cx="847725"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38" name="Rectangle 46"/>
          <p:cNvSpPr>
            <a:spLocks noChangeArrowheads="1"/>
          </p:cNvSpPr>
          <p:nvPr/>
        </p:nvSpPr>
        <p:spPr bwMode="auto">
          <a:xfrm>
            <a:off x="53340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39" name="Rectangle 47"/>
          <p:cNvSpPr>
            <a:spLocks noChangeArrowheads="1"/>
          </p:cNvSpPr>
          <p:nvPr/>
        </p:nvSpPr>
        <p:spPr bwMode="auto">
          <a:xfrm>
            <a:off x="44958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0" name="Rectangle 48"/>
          <p:cNvSpPr>
            <a:spLocks noChangeArrowheads="1"/>
          </p:cNvSpPr>
          <p:nvPr/>
        </p:nvSpPr>
        <p:spPr bwMode="auto">
          <a:xfrm>
            <a:off x="36576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1" name="Rectangle 49"/>
          <p:cNvSpPr>
            <a:spLocks noChangeArrowheads="1"/>
          </p:cNvSpPr>
          <p:nvPr/>
        </p:nvSpPr>
        <p:spPr bwMode="auto">
          <a:xfrm>
            <a:off x="28194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2" name="Rectangle 50"/>
          <p:cNvSpPr>
            <a:spLocks noChangeArrowheads="1"/>
          </p:cNvSpPr>
          <p:nvPr/>
        </p:nvSpPr>
        <p:spPr bwMode="auto">
          <a:xfrm>
            <a:off x="9144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3" name="Rectangle 51"/>
          <p:cNvSpPr>
            <a:spLocks noChangeArrowheads="1"/>
          </p:cNvSpPr>
          <p:nvPr/>
        </p:nvSpPr>
        <p:spPr bwMode="auto">
          <a:xfrm>
            <a:off x="3124200" y="4953000"/>
            <a:ext cx="5334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4" name="Rectangle 52"/>
          <p:cNvSpPr>
            <a:spLocks noChangeArrowheads="1"/>
          </p:cNvSpPr>
          <p:nvPr/>
        </p:nvSpPr>
        <p:spPr bwMode="auto">
          <a:xfrm>
            <a:off x="3810000" y="4953000"/>
            <a:ext cx="5334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5" name="Rectangle 53"/>
          <p:cNvSpPr>
            <a:spLocks noChangeArrowheads="1"/>
          </p:cNvSpPr>
          <p:nvPr/>
        </p:nvSpPr>
        <p:spPr bwMode="auto">
          <a:xfrm>
            <a:off x="53340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6" name="Rectangle 54"/>
          <p:cNvSpPr>
            <a:spLocks noChangeArrowheads="1"/>
          </p:cNvSpPr>
          <p:nvPr/>
        </p:nvSpPr>
        <p:spPr bwMode="auto">
          <a:xfrm>
            <a:off x="60960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7" name="Rectangle 55"/>
          <p:cNvSpPr>
            <a:spLocks noChangeArrowheads="1"/>
          </p:cNvSpPr>
          <p:nvPr/>
        </p:nvSpPr>
        <p:spPr bwMode="auto">
          <a:xfrm>
            <a:off x="1524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8" name="Text Box 56"/>
          <p:cNvSpPr txBox="1">
            <a:spLocks noChangeArrowheads="1"/>
          </p:cNvSpPr>
          <p:nvPr/>
        </p:nvSpPr>
        <p:spPr bwMode="auto">
          <a:xfrm>
            <a:off x="7359650" y="3352800"/>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en-US" sz="2000">
                <a:solidFill>
                  <a:srgbClr val="000000"/>
                </a:solidFill>
              </a:rPr>
              <a:t>Metadata</a:t>
            </a:r>
          </a:p>
        </p:txBody>
      </p:sp>
      <p:cxnSp>
        <p:nvCxnSpPr>
          <p:cNvPr id="75823" name="AutoShape 57"/>
          <p:cNvCxnSpPr>
            <a:cxnSpLocks noChangeShapeType="1"/>
            <a:stCxn id="13" idx="2"/>
            <a:endCxn id="47" idx="0"/>
          </p:cNvCxnSpPr>
          <p:nvPr/>
        </p:nvCxnSpPr>
        <p:spPr bwMode="auto">
          <a:xfrm flipH="1">
            <a:off x="457200" y="4648200"/>
            <a:ext cx="1905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4" name="AutoShape 58"/>
          <p:cNvCxnSpPr>
            <a:cxnSpLocks noChangeShapeType="1"/>
            <a:stCxn id="14" idx="2"/>
            <a:endCxn id="42" idx="0"/>
          </p:cNvCxnSpPr>
          <p:nvPr/>
        </p:nvCxnSpPr>
        <p:spPr bwMode="auto">
          <a:xfrm flipH="1">
            <a:off x="1219200" y="4648200"/>
            <a:ext cx="2667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5" name="AutoShape 59"/>
          <p:cNvCxnSpPr>
            <a:cxnSpLocks noChangeShapeType="1"/>
            <a:stCxn id="41" idx="2"/>
            <a:endCxn id="44" idx="0"/>
          </p:cNvCxnSpPr>
          <p:nvPr/>
        </p:nvCxnSpPr>
        <p:spPr bwMode="auto">
          <a:xfrm>
            <a:off x="3162300" y="4648200"/>
            <a:ext cx="9144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6" name="AutoShape 60"/>
          <p:cNvCxnSpPr>
            <a:cxnSpLocks noChangeShapeType="1"/>
            <a:stCxn id="38" idx="2"/>
            <a:endCxn id="18" idx="0"/>
          </p:cNvCxnSpPr>
          <p:nvPr/>
        </p:nvCxnSpPr>
        <p:spPr bwMode="auto">
          <a:xfrm flipH="1">
            <a:off x="4876800" y="4648200"/>
            <a:ext cx="8001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7" name="AutoShape 61"/>
          <p:cNvCxnSpPr>
            <a:cxnSpLocks noChangeShapeType="1"/>
            <a:stCxn id="38" idx="2"/>
            <a:endCxn id="45" idx="0"/>
          </p:cNvCxnSpPr>
          <p:nvPr/>
        </p:nvCxnSpPr>
        <p:spPr bwMode="auto">
          <a:xfrm flipH="1">
            <a:off x="5638800" y="4648200"/>
            <a:ext cx="381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8" name="AutoShape 62"/>
          <p:cNvCxnSpPr>
            <a:cxnSpLocks noChangeShapeType="1"/>
            <a:stCxn id="38" idx="2"/>
            <a:endCxn id="46" idx="0"/>
          </p:cNvCxnSpPr>
          <p:nvPr/>
        </p:nvCxnSpPr>
        <p:spPr bwMode="auto">
          <a:xfrm>
            <a:off x="5676900" y="4648200"/>
            <a:ext cx="7239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9" name="AutoShape 63"/>
          <p:cNvCxnSpPr>
            <a:cxnSpLocks noChangeShapeType="1"/>
            <a:stCxn id="12" idx="2"/>
            <a:endCxn id="38" idx="0"/>
          </p:cNvCxnSpPr>
          <p:nvPr/>
        </p:nvCxnSpPr>
        <p:spPr bwMode="auto">
          <a:xfrm>
            <a:off x="4386263" y="3810000"/>
            <a:ext cx="1290637"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30" name="AutoShape 64"/>
          <p:cNvCxnSpPr>
            <a:cxnSpLocks noChangeShapeType="1"/>
            <a:stCxn id="12" idx="2"/>
            <a:endCxn id="39" idx="0"/>
          </p:cNvCxnSpPr>
          <p:nvPr/>
        </p:nvCxnSpPr>
        <p:spPr bwMode="auto">
          <a:xfrm>
            <a:off x="4386263" y="3810000"/>
            <a:ext cx="452437"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31" name="AutoShape 65"/>
          <p:cNvCxnSpPr>
            <a:cxnSpLocks noChangeShapeType="1"/>
            <a:stCxn id="11" idx="2"/>
            <a:endCxn id="40" idx="0"/>
          </p:cNvCxnSpPr>
          <p:nvPr/>
        </p:nvCxnSpPr>
        <p:spPr bwMode="auto">
          <a:xfrm>
            <a:off x="2378075" y="3810000"/>
            <a:ext cx="162242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32" name="AutoShape 66"/>
          <p:cNvCxnSpPr>
            <a:cxnSpLocks noChangeShapeType="1"/>
            <a:stCxn id="11" idx="2"/>
            <a:endCxn id="41" idx="0"/>
          </p:cNvCxnSpPr>
          <p:nvPr/>
        </p:nvCxnSpPr>
        <p:spPr bwMode="auto">
          <a:xfrm>
            <a:off x="2378075" y="3810000"/>
            <a:ext cx="78422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624077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defRPr/>
            </a:pPr>
            <a:r>
              <a:rPr lang="en-US" dirty="0">
                <a:latin typeface="+mn-lt"/>
                <a:ea typeface="ＭＳ Ｐゴシック" charset="0"/>
                <a:cs typeface="ＭＳ Ｐゴシック" charset="0"/>
              </a:rPr>
              <a:t>Another Look</a:t>
            </a:r>
          </a:p>
        </p:txBody>
      </p:sp>
      <p:pic>
        <p:nvPicPr>
          <p:cNvPr id="788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2296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78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sz="3600">
                <a:latin typeface="Arial" charset="0"/>
                <a:ea typeface="ＭＳ Ｐゴシック" charset="0"/>
                <a:cs typeface="Arial" charset="0"/>
              </a:rPr>
              <a:t>Alternative: Logging/Journaling</a:t>
            </a:r>
          </a:p>
        </p:txBody>
      </p:sp>
      <p:sp>
        <p:nvSpPr>
          <p:cNvPr id="86018" name="Rectangle 3"/>
          <p:cNvSpPr>
            <a:spLocks noGrp="1" noChangeArrowheads="1"/>
          </p:cNvSpPr>
          <p:nvPr>
            <p:ph type="body" idx="1"/>
          </p:nvPr>
        </p:nvSpPr>
        <p:spPr>
          <a:xfrm>
            <a:off x="533400" y="1371600"/>
            <a:ext cx="8229600" cy="4491038"/>
          </a:xfrm>
        </p:spPr>
        <p:txBody>
          <a:bodyPr/>
          <a:lstStyle/>
          <a:p>
            <a:pPr eaLnBrk="1" hangingPunct="1">
              <a:lnSpc>
                <a:spcPct val="90000"/>
              </a:lnSpc>
            </a:pPr>
            <a:r>
              <a:rPr lang="en-US" sz="2400" dirty="0">
                <a:solidFill>
                  <a:srgbClr val="800000"/>
                </a:solidFill>
                <a:latin typeface="Arial" charset="0"/>
                <a:ea typeface="ＭＳ Ｐゴシック" charset="0"/>
                <a:cs typeface="Arial" charset="0"/>
              </a:rPr>
              <a:t>Logging</a:t>
            </a:r>
            <a:r>
              <a:rPr lang="en-US" sz="2400" b="0" dirty="0">
                <a:latin typeface="Arial" charset="0"/>
                <a:ea typeface="ＭＳ Ｐゴシック" charset="0"/>
                <a:cs typeface="Arial" charset="0"/>
              </a:rPr>
              <a:t> </a:t>
            </a:r>
            <a:r>
              <a:rPr lang="en-US" sz="2400" b="0" dirty="0" smtClean="0">
                <a:latin typeface="Arial" charset="0"/>
                <a:ea typeface="ＭＳ Ｐゴシック" charset="0"/>
                <a:cs typeface="Arial" charset="0"/>
              </a:rPr>
              <a:t>is another technique for atomic storage update.  </a:t>
            </a:r>
            <a:endParaRPr lang="en-US" sz="2400" b="0" dirty="0">
              <a:latin typeface="Arial" charset="0"/>
              <a:ea typeface="ＭＳ Ｐゴシック" charset="0"/>
              <a:cs typeface="Arial" charset="0"/>
            </a:endParaRPr>
          </a:p>
          <a:p>
            <a:pPr lvl="2" eaLnBrk="1" hangingPunct="1">
              <a:lnSpc>
                <a:spcPct val="90000"/>
              </a:lnSpc>
            </a:pPr>
            <a:r>
              <a:rPr lang="en-US" sz="2000" b="0" dirty="0">
                <a:latin typeface="Arial" charset="0"/>
                <a:ea typeface="ＭＳ Ｐゴシック" charset="0"/>
                <a:cs typeface="Arial" charset="0"/>
              </a:rPr>
              <a:t>Universally used in database systems.</a:t>
            </a:r>
          </a:p>
          <a:p>
            <a:pPr lvl="2" eaLnBrk="1" hangingPunct="1">
              <a:lnSpc>
                <a:spcPct val="90000"/>
              </a:lnSpc>
            </a:pPr>
            <a:r>
              <a:rPr lang="en-US" sz="2000" b="0" dirty="0">
                <a:latin typeface="Arial" charset="0"/>
                <a:ea typeface="ＭＳ Ｐゴシック" charset="0"/>
                <a:cs typeface="Arial" charset="0"/>
              </a:rPr>
              <a:t>Used for metadata writes in </a:t>
            </a:r>
            <a:r>
              <a:rPr lang="en-US" sz="2000" b="0" dirty="0" smtClean="0">
                <a:latin typeface="Arial" charset="0"/>
                <a:ea typeface="ＭＳ Ｐゴシック" charset="0"/>
                <a:cs typeface="Arial" charset="0"/>
              </a:rPr>
              <a:t>“journaling” </a:t>
            </a:r>
            <a:r>
              <a:rPr lang="en-US" sz="2000" b="0" dirty="0">
                <a:latin typeface="Arial" charset="0"/>
                <a:ea typeface="ＭＳ Ｐゴシック" charset="0"/>
                <a:cs typeface="Arial" charset="0"/>
              </a:rPr>
              <a:t>file systems </a:t>
            </a:r>
          </a:p>
          <a:p>
            <a:pPr eaLnBrk="1" hangingPunct="1">
              <a:lnSpc>
                <a:spcPct val="90000"/>
              </a:lnSpc>
            </a:pPr>
            <a:r>
              <a:rPr lang="en-US" sz="2400" b="0" u="sng" dirty="0">
                <a:latin typeface="Arial" charset="0"/>
                <a:ea typeface="ＭＳ Ｐゴシック" charset="0"/>
                <a:cs typeface="Arial" charset="0"/>
              </a:rPr>
              <a:t>Key idea</a:t>
            </a:r>
            <a:r>
              <a:rPr lang="en-US" sz="2400" b="0" dirty="0">
                <a:latin typeface="Arial" charset="0"/>
                <a:ea typeface="ＭＳ Ｐゴシック" charset="0"/>
                <a:cs typeface="Arial" charset="0"/>
              </a:rPr>
              <a:t>: </a:t>
            </a:r>
            <a:r>
              <a:rPr lang="en-US" sz="2400" b="0" dirty="0" smtClean="0">
                <a:latin typeface="Arial" charset="0"/>
                <a:ea typeface="ＭＳ Ｐゴシック" charset="0"/>
                <a:cs typeface="Arial" charset="0"/>
              </a:rPr>
              <a:t>write each group of </a:t>
            </a:r>
            <a:r>
              <a:rPr lang="en-US" sz="2400" b="0" dirty="0">
                <a:latin typeface="Arial" charset="0"/>
                <a:ea typeface="ＭＳ Ｐゴシック" charset="0"/>
                <a:cs typeface="Arial" charset="0"/>
              </a:rPr>
              <a:t>related updates </a:t>
            </a:r>
            <a:r>
              <a:rPr lang="en-US" sz="2400" b="0" dirty="0" smtClean="0">
                <a:latin typeface="Arial" charset="0"/>
                <a:ea typeface="ＭＳ Ｐゴシック" charset="0"/>
                <a:cs typeface="Arial" charset="0"/>
              </a:rPr>
              <a:t>into a sequential </a:t>
            </a:r>
            <a:r>
              <a:rPr lang="en-US" sz="2400" dirty="0" smtClean="0">
                <a:solidFill>
                  <a:srgbClr val="651222"/>
                </a:solidFill>
                <a:latin typeface="Arial" charset="0"/>
                <a:ea typeface="ＭＳ Ｐゴシック" charset="0"/>
                <a:cs typeface="Arial" charset="0"/>
              </a:rPr>
              <a:t>log file</a:t>
            </a:r>
            <a:r>
              <a:rPr lang="en-US" sz="2400" b="0" dirty="0" smtClean="0">
                <a:latin typeface="Arial" charset="0"/>
                <a:ea typeface="ＭＳ Ｐゴシック" charset="0"/>
                <a:cs typeface="Arial" charset="0"/>
              </a:rPr>
              <a:t>; commit the group </a:t>
            </a:r>
            <a:r>
              <a:rPr lang="en-US" sz="2400" dirty="0" smtClean="0">
                <a:solidFill>
                  <a:schemeClr val="accent2"/>
                </a:solidFill>
                <a:latin typeface="Arial" charset="0"/>
                <a:ea typeface="ＭＳ Ｐゴシック" charset="0"/>
                <a:cs typeface="Arial" charset="0"/>
              </a:rPr>
              <a:t>atomically</a:t>
            </a:r>
            <a:r>
              <a:rPr lang="en-US" sz="2400" b="0" dirty="0" smtClean="0">
                <a:solidFill>
                  <a:schemeClr val="accent2"/>
                </a:solidFill>
                <a:latin typeface="Arial" charset="0"/>
                <a:ea typeface="ＭＳ Ｐゴシック" charset="0"/>
                <a:cs typeface="Arial" charset="0"/>
              </a:rPr>
              <a:t> </a:t>
            </a:r>
            <a:r>
              <a:rPr lang="en-US" sz="2400" b="0" dirty="0" smtClean="0">
                <a:latin typeface="Arial" charset="0"/>
                <a:ea typeface="ＭＳ Ｐゴシック" charset="0"/>
                <a:cs typeface="Arial" charset="0"/>
              </a:rPr>
              <a:t>by writing a single commit record to the log</a:t>
            </a:r>
            <a:r>
              <a:rPr lang="en-US" altLang="ja-JP" sz="2400" b="0" dirty="0" smtClean="0">
                <a:latin typeface="Arial" charset="0"/>
                <a:ea typeface="ＭＳ Ｐゴシック" charset="0"/>
                <a:cs typeface="Arial" charset="0"/>
              </a:rPr>
              <a:t>.</a:t>
            </a:r>
            <a:endParaRPr lang="en-US" altLang="ja-JP" sz="2400" b="0" dirty="0">
              <a:latin typeface="Arial" charset="0"/>
              <a:ea typeface="ＭＳ Ｐゴシック" charset="0"/>
              <a:cs typeface="Arial" charset="0"/>
            </a:endParaRPr>
          </a:p>
          <a:p>
            <a:pPr lvl="1" eaLnBrk="1" hangingPunct="1">
              <a:lnSpc>
                <a:spcPct val="90000"/>
              </a:lnSpc>
            </a:pPr>
            <a:r>
              <a:rPr lang="en-US" sz="2000" b="0" dirty="0">
                <a:latin typeface="Arial" charset="0"/>
                <a:ea typeface="ＭＳ Ｐゴシック" charset="0"/>
                <a:cs typeface="Arial" charset="0"/>
              </a:rPr>
              <a:t>Log records are written to the log file or log </a:t>
            </a:r>
            <a:r>
              <a:rPr lang="en-US" sz="2000" b="0" dirty="0" smtClean="0">
                <a:latin typeface="Arial" charset="0"/>
                <a:ea typeface="ＭＳ Ｐゴシック" charset="0"/>
                <a:cs typeface="Arial" charset="0"/>
              </a:rPr>
              <a:t>disk </a:t>
            </a:r>
            <a:r>
              <a:rPr lang="en-US" sz="2000" b="0" i="1" dirty="0" smtClean="0">
                <a:latin typeface="Arial" charset="0"/>
                <a:ea typeface="ＭＳ Ｐゴシック" charset="0"/>
                <a:cs typeface="Arial" charset="0"/>
              </a:rPr>
              <a:t>synchronously</a:t>
            </a:r>
            <a:r>
              <a:rPr lang="en-US" sz="2000" b="0" dirty="0" smtClean="0">
                <a:latin typeface="Arial" charset="0"/>
                <a:ea typeface="ＭＳ Ｐゴシック" charset="0"/>
                <a:cs typeface="Arial" charset="0"/>
              </a:rPr>
              <a:t> and </a:t>
            </a:r>
            <a:r>
              <a:rPr lang="en-US" sz="2000" b="0" i="1" dirty="0" smtClean="0">
                <a:latin typeface="Arial" charset="0"/>
                <a:ea typeface="ＭＳ Ｐゴシック" charset="0"/>
                <a:cs typeface="Arial" charset="0"/>
              </a:rPr>
              <a:t>sequentially</a:t>
            </a:r>
            <a:r>
              <a:rPr lang="en-US" sz="2000" b="0" dirty="0">
                <a:latin typeface="Arial" charset="0"/>
                <a:ea typeface="ＭＳ Ｐゴシック" charset="0"/>
                <a:cs typeface="Arial" charset="0"/>
              </a:rPr>
              <a:t>.</a:t>
            </a:r>
          </a:p>
          <a:p>
            <a:pPr lvl="2" eaLnBrk="1" hangingPunct="1">
              <a:lnSpc>
                <a:spcPct val="90000"/>
              </a:lnSpc>
            </a:pPr>
            <a:r>
              <a:rPr lang="en-US" sz="2000" b="0" dirty="0">
                <a:latin typeface="Arial" charset="0"/>
                <a:ea typeface="ＭＳ Ｐゴシック" charset="0"/>
                <a:cs typeface="Arial" charset="0"/>
              </a:rPr>
              <a:t>No seeks, and preserves temporal ordering.</a:t>
            </a:r>
          </a:p>
          <a:p>
            <a:pPr lvl="1" eaLnBrk="1" hangingPunct="1">
              <a:lnSpc>
                <a:spcPct val="90000"/>
              </a:lnSpc>
            </a:pPr>
            <a:r>
              <a:rPr lang="en-US" sz="2000" b="0" dirty="0" smtClean="0">
                <a:latin typeface="Arial" charset="0"/>
                <a:ea typeface="ＭＳ Ｐゴシック" charset="0"/>
                <a:cs typeface="Arial" charset="0"/>
              </a:rPr>
              <a:t>Log record writes are atomic: each </a:t>
            </a:r>
            <a:r>
              <a:rPr lang="en-US" sz="2000" b="0" dirty="0">
                <a:latin typeface="Arial" charset="0"/>
                <a:ea typeface="ＭＳ Ｐゴシック" charset="0"/>
                <a:cs typeface="Arial" charset="0"/>
              </a:rPr>
              <a:t>log record is trailed by a marker (e.g., checksum) that says </a:t>
            </a:r>
            <a:r>
              <a:rPr lang="ja-JP" altLang="en-US" sz="2000" b="0" dirty="0">
                <a:latin typeface="Arial" charset="0"/>
                <a:ea typeface="ＭＳ Ｐゴシック" charset="0"/>
                <a:cs typeface="Arial" charset="0"/>
              </a:rPr>
              <a:t>“</a:t>
            </a:r>
            <a:r>
              <a:rPr lang="en-US" altLang="ja-JP" sz="2000" b="0" dirty="0">
                <a:latin typeface="Arial" charset="0"/>
                <a:ea typeface="ＭＳ Ｐゴシック" charset="0"/>
                <a:cs typeface="Arial" charset="0"/>
              </a:rPr>
              <a:t>this log record is complete</a:t>
            </a:r>
            <a:r>
              <a:rPr lang="ja-JP" altLang="en-US" sz="2000" b="0" dirty="0">
                <a:latin typeface="Arial" charset="0"/>
                <a:ea typeface="ＭＳ Ｐゴシック" charset="0"/>
                <a:cs typeface="Arial" charset="0"/>
              </a:rPr>
              <a:t>”</a:t>
            </a:r>
            <a:r>
              <a:rPr lang="en-US" altLang="ja-JP" sz="2000" b="0" dirty="0">
                <a:latin typeface="Arial" charset="0"/>
                <a:ea typeface="ＭＳ Ｐゴシック" charset="0"/>
                <a:cs typeface="Arial" charset="0"/>
              </a:rPr>
              <a:t>.</a:t>
            </a:r>
          </a:p>
          <a:p>
            <a:pPr lvl="1" eaLnBrk="1" hangingPunct="1">
              <a:lnSpc>
                <a:spcPct val="90000"/>
              </a:lnSpc>
            </a:pPr>
            <a:r>
              <a:rPr lang="en-US" sz="2000" b="0" dirty="0">
                <a:latin typeface="Arial" charset="0"/>
                <a:ea typeface="ＭＳ Ｐゴシック" charset="0"/>
                <a:cs typeface="Arial" charset="0"/>
              </a:rPr>
              <a:t>To </a:t>
            </a:r>
            <a:r>
              <a:rPr lang="en-US" sz="2000" b="0" dirty="0" smtClean="0">
                <a:latin typeface="Arial" charset="0"/>
                <a:ea typeface="ＭＳ Ｐゴシック" charset="0"/>
                <a:cs typeface="Arial" charset="0"/>
              </a:rPr>
              <a:t>recover: </a:t>
            </a:r>
            <a:r>
              <a:rPr lang="en-US" sz="2000" b="0" dirty="0">
                <a:latin typeface="Arial" charset="0"/>
                <a:ea typeface="ＭＳ Ｐゴシック" charset="0"/>
                <a:cs typeface="Arial" charset="0"/>
              </a:rPr>
              <a:t>scan the log </a:t>
            </a:r>
            <a:r>
              <a:rPr lang="en-US" sz="2000" b="0" dirty="0" smtClean="0">
                <a:latin typeface="Arial" charset="0"/>
                <a:ea typeface="ＭＳ Ｐゴシック" charset="0"/>
                <a:cs typeface="Arial" charset="0"/>
              </a:rPr>
              <a:t>in order, reapply (or roll back) updates.  </a:t>
            </a:r>
          </a:p>
          <a:p>
            <a:pPr lvl="1" eaLnBrk="1" hangingPunct="1">
              <a:lnSpc>
                <a:spcPct val="90000"/>
              </a:lnSpc>
            </a:pPr>
            <a:r>
              <a:rPr lang="en-US" sz="2000" b="0" dirty="0">
                <a:latin typeface="Arial" charset="0"/>
                <a:ea typeface="ＭＳ Ｐゴシック" charset="0"/>
                <a:cs typeface="Arial" charset="0"/>
              </a:rPr>
              <a:t>R</a:t>
            </a:r>
            <a:r>
              <a:rPr lang="en-US" sz="2000" b="0" dirty="0" smtClean="0">
                <a:latin typeface="Arial" charset="0"/>
                <a:ea typeface="ＭＳ Ｐゴシック" charset="0"/>
                <a:cs typeface="Arial" charset="0"/>
              </a:rPr>
              <a:t>estore a </a:t>
            </a:r>
            <a:r>
              <a:rPr lang="en-US" sz="2000" dirty="0" smtClean="0">
                <a:latin typeface="Arial" charset="0"/>
                <a:ea typeface="ＭＳ Ｐゴシック" charset="0"/>
                <a:cs typeface="Arial" charset="0"/>
              </a:rPr>
              <a:t>consistent state</a:t>
            </a:r>
            <a:r>
              <a:rPr lang="en-US" sz="2000" b="0" dirty="0" smtClean="0">
                <a:latin typeface="Arial" charset="0"/>
                <a:ea typeface="ＭＳ Ｐゴシック" charset="0"/>
                <a:cs typeface="Arial" charset="0"/>
              </a:rPr>
              <a:t>, in which each group of updates either committed in entirety, or had no </a:t>
            </a:r>
            <a:r>
              <a:rPr lang="en-US" sz="2000" b="0" dirty="0">
                <a:latin typeface="Arial" charset="0"/>
                <a:ea typeface="ＭＳ Ｐゴシック" charset="0"/>
                <a:cs typeface="Arial" charset="0"/>
              </a:rPr>
              <a:t>e</a:t>
            </a:r>
            <a:r>
              <a:rPr lang="en-US" sz="2000" b="0" dirty="0" smtClean="0">
                <a:latin typeface="Arial" charset="0"/>
                <a:ea typeface="ＭＳ Ｐゴシック" charset="0"/>
                <a:cs typeface="Arial" charset="0"/>
              </a:rPr>
              <a:t>ffect on the data at all.</a:t>
            </a:r>
            <a:endParaRPr lang="en-US" b="0" dirty="0" smtClean="0">
              <a:latin typeface="Arial" charset="0"/>
              <a:ea typeface="ＭＳ Ｐゴシック" charset="0"/>
              <a:cs typeface="Arial" charset="0"/>
            </a:endParaRPr>
          </a:p>
          <a:p>
            <a:pPr marL="914400" lvl="2" indent="0" eaLnBrk="1" hangingPunct="1">
              <a:lnSpc>
                <a:spcPct val="90000"/>
              </a:lnSpc>
              <a:buNone/>
            </a:pP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25709595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3"/>
          <p:cNvSpPr>
            <a:spLocks noGrp="1"/>
          </p:cNvSpPr>
          <p:nvPr>
            <p:ph type="title"/>
          </p:nvPr>
        </p:nvSpPr>
        <p:spPr/>
        <p:txBody>
          <a:bodyPr/>
          <a:lstStyle/>
          <a:p>
            <a:r>
              <a:rPr lang="en-US">
                <a:latin typeface="Arial" charset="0"/>
                <a:ea typeface="ＭＳ Ｐゴシック" charset="0"/>
                <a:cs typeface="Arial" charset="0"/>
              </a:rPr>
              <a:t>Transactions</a:t>
            </a:r>
          </a:p>
        </p:txBody>
      </p:sp>
      <p:sp>
        <p:nvSpPr>
          <p:cNvPr id="87042" name="TextBox 3"/>
          <p:cNvSpPr txBox="1">
            <a:spLocks noChangeArrowheads="1"/>
          </p:cNvSpPr>
          <p:nvPr/>
        </p:nvSpPr>
        <p:spPr bwMode="auto">
          <a:xfrm>
            <a:off x="1447800" y="2797175"/>
            <a:ext cx="2590800" cy="2308225"/>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b="1" smtClean="0">
                <a:solidFill>
                  <a:srgbClr val="000090"/>
                </a:solidFill>
                <a:latin typeface="Courier New" charset="0"/>
                <a:cs typeface="Courier New" charset="0"/>
              </a:rPr>
              <a:t>BEGIN T1</a:t>
            </a:r>
          </a:p>
          <a:p>
            <a:r>
              <a:rPr lang="en-US" b="1" smtClean="0">
                <a:solidFill>
                  <a:srgbClr val="000090"/>
                </a:solidFill>
                <a:latin typeface="Courier New" charset="0"/>
                <a:cs typeface="Courier New" charset="0"/>
              </a:rPr>
              <a:t>  read X</a:t>
            </a:r>
          </a:p>
          <a:p>
            <a:r>
              <a:rPr lang="en-US" b="1" smtClean="0">
                <a:solidFill>
                  <a:srgbClr val="000090"/>
                </a:solidFill>
                <a:latin typeface="Courier New" charset="0"/>
                <a:cs typeface="Courier New" charset="0"/>
              </a:rPr>
              <a:t>  read Y</a:t>
            </a:r>
          </a:p>
          <a:p>
            <a:r>
              <a:rPr lang="en-US" b="1" smtClean="0">
                <a:solidFill>
                  <a:srgbClr val="000090"/>
                </a:solidFill>
                <a:latin typeface="Courier New" charset="0"/>
                <a:cs typeface="Courier New" charset="0"/>
              </a:rPr>
              <a:t>  …</a:t>
            </a:r>
          </a:p>
          <a:p>
            <a:r>
              <a:rPr lang="en-US" b="1" smtClean="0">
                <a:solidFill>
                  <a:srgbClr val="000090"/>
                </a:solidFill>
                <a:latin typeface="Courier New" charset="0"/>
                <a:cs typeface="Courier New" charset="0"/>
              </a:rPr>
              <a:t>  write X</a:t>
            </a:r>
          </a:p>
          <a:p>
            <a:r>
              <a:rPr lang="en-US" b="1" smtClean="0">
                <a:solidFill>
                  <a:srgbClr val="000090"/>
                </a:solidFill>
                <a:latin typeface="Courier New" charset="0"/>
                <a:cs typeface="Courier New" charset="0"/>
              </a:rPr>
              <a:t>END</a:t>
            </a:r>
          </a:p>
        </p:txBody>
      </p:sp>
      <p:sp>
        <p:nvSpPr>
          <p:cNvPr id="87043" name="Rectangle 5"/>
          <p:cNvSpPr>
            <a:spLocks noChangeArrowheads="1"/>
          </p:cNvSpPr>
          <p:nvPr/>
        </p:nvSpPr>
        <p:spPr bwMode="auto">
          <a:xfrm>
            <a:off x="533400" y="1371600"/>
            <a:ext cx="8229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solidFill>
                  <a:srgbClr val="003367"/>
                </a:solidFill>
              </a:rPr>
              <a:t>Database systems and other systems use a programming construct called </a:t>
            </a:r>
            <a:r>
              <a:rPr lang="en-US" b="1" dirty="0" smtClean="0">
                <a:solidFill>
                  <a:srgbClr val="003367"/>
                </a:solidFill>
              </a:rPr>
              <a:t>atomic transactions</a:t>
            </a:r>
            <a:r>
              <a:rPr lang="en-US" dirty="0" smtClean="0">
                <a:solidFill>
                  <a:srgbClr val="003367"/>
                </a:solidFill>
              </a:rPr>
              <a:t> to represent a group of related reads/writes, often on different data items.</a:t>
            </a:r>
          </a:p>
        </p:txBody>
      </p:sp>
      <p:sp>
        <p:nvSpPr>
          <p:cNvPr id="87044" name="TextBox 3"/>
          <p:cNvSpPr txBox="1">
            <a:spLocks noChangeArrowheads="1"/>
          </p:cNvSpPr>
          <p:nvPr/>
        </p:nvSpPr>
        <p:spPr bwMode="auto">
          <a:xfrm>
            <a:off x="5181600" y="4191000"/>
            <a:ext cx="2590800" cy="2308225"/>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b="1" smtClean="0">
                <a:solidFill>
                  <a:srgbClr val="000090"/>
                </a:solidFill>
                <a:latin typeface="Courier New" charset="0"/>
                <a:cs typeface="Courier New" charset="0"/>
              </a:rPr>
              <a:t>BEGIN T2</a:t>
            </a:r>
          </a:p>
          <a:p>
            <a:r>
              <a:rPr lang="en-US" b="1" smtClean="0">
                <a:solidFill>
                  <a:srgbClr val="000090"/>
                </a:solidFill>
                <a:latin typeface="Courier New" charset="0"/>
                <a:cs typeface="Courier New" charset="0"/>
              </a:rPr>
              <a:t>  read X</a:t>
            </a:r>
          </a:p>
          <a:p>
            <a:r>
              <a:rPr lang="en-US" b="1" smtClean="0">
                <a:solidFill>
                  <a:srgbClr val="000090"/>
                </a:solidFill>
                <a:latin typeface="Courier New" charset="0"/>
                <a:cs typeface="Courier New" charset="0"/>
              </a:rPr>
              <a:t>  write Y</a:t>
            </a:r>
          </a:p>
          <a:p>
            <a:r>
              <a:rPr lang="en-US" b="1" smtClean="0">
                <a:solidFill>
                  <a:srgbClr val="000090"/>
                </a:solidFill>
                <a:latin typeface="Courier New" charset="0"/>
                <a:cs typeface="Courier New" charset="0"/>
              </a:rPr>
              <a:t>  …</a:t>
            </a:r>
          </a:p>
          <a:p>
            <a:r>
              <a:rPr lang="en-US" b="1" smtClean="0">
                <a:solidFill>
                  <a:srgbClr val="000090"/>
                </a:solidFill>
                <a:latin typeface="Courier New" charset="0"/>
                <a:cs typeface="Courier New" charset="0"/>
              </a:rPr>
              <a:t>  write X</a:t>
            </a:r>
          </a:p>
          <a:p>
            <a:r>
              <a:rPr lang="en-US" b="1" smtClean="0">
                <a:solidFill>
                  <a:srgbClr val="000090"/>
                </a:solidFill>
                <a:latin typeface="Courier New" charset="0"/>
                <a:cs typeface="Courier New" charset="0"/>
              </a:rPr>
              <a:t>END</a:t>
            </a:r>
          </a:p>
        </p:txBody>
      </p:sp>
      <p:cxnSp>
        <p:nvCxnSpPr>
          <p:cNvPr id="87045" name="Elbow Connector 6"/>
          <p:cNvCxnSpPr>
            <a:cxnSpLocks noChangeShapeType="1"/>
          </p:cNvCxnSpPr>
          <p:nvPr/>
        </p:nvCxnSpPr>
        <p:spPr bwMode="auto">
          <a:xfrm flipV="1">
            <a:off x="3276600" y="3581400"/>
            <a:ext cx="2590800" cy="2438400"/>
          </a:xfrm>
          <a:prstGeom prst="bentConnector3">
            <a:avLst>
              <a:gd name="adj1" fmla="val 50000"/>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 name="Rectangle 5"/>
          <p:cNvSpPr>
            <a:spLocks noChangeArrowheads="1"/>
          </p:cNvSpPr>
          <p:nvPr/>
        </p:nvSpPr>
        <p:spPr bwMode="auto">
          <a:xfrm>
            <a:off x="304800" y="5715000"/>
            <a:ext cx="3810000" cy="830997"/>
          </a:xfrm>
          <a:prstGeom prst="rect">
            <a:avLst/>
          </a:prstGeom>
          <a:solidFill>
            <a:srgbClr val="FFFFFF"/>
          </a:solidFill>
          <a:ln>
            <a:noFill/>
          </a:ln>
        </p:spPr>
        <p:txBody>
          <a:bodyPr wrap="square">
            <a:spAutoFit/>
          </a:bodyPr>
          <a:lstStyle/>
          <a:p>
            <a:r>
              <a:rPr lang="en-US" dirty="0" smtClean="0">
                <a:solidFill>
                  <a:srgbClr val="003367"/>
                </a:solidFill>
              </a:rPr>
              <a:t>Transactions commit atomically in a serial order.</a:t>
            </a:r>
          </a:p>
        </p:txBody>
      </p:sp>
    </p:spTree>
    <p:extLst>
      <p:ext uri="{BB962C8B-B14F-4D97-AF65-F5344CB8AC3E}">
        <p14:creationId xmlns:p14="http://schemas.microsoft.com/office/powerpoint/2010/main" val="3754848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a:latin typeface="Arial" charset="0"/>
                <a:ea typeface="ＭＳ Ｐゴシック" charset="0"/>
                <a:cs typeface="Arial" charset="0"/>
              </a:rPr>
              <a:t>Recoverable Data with a Log</a:t>
            </a:r>
          </a:p>
        </p:txBody>
      </p:sp>
      <p:sp>
        <p:nvSpPr>
          <p:cNvPr id="88066" name="Rectangle 3"/>
          <p:cNvSpPr>
            <a:spLocks noChangeArrowheads="1"/>
          </p:cNvSpPr>
          <p:nvPr/>
        </p:nvSpPr>
        <p:spPr bwMode="auto">
          <a:xfrm>
            <a:off x="3521075" y="1922463"/>
            <a:ext cx="2117725" cy="1247775"/>
          </a:xfrm>
          <a:prstGeom prst="rect">
            <a:avLst/>
          </a:prstGeom>
          <a:solidFill>
            <a:srgbClr val="DCE1EC"/>
          </a:solidFill>
          <a:ln w="12700">
            <a:solidFill>
              <a:srgbClr val="DCE1EC"/>
            </a:solidFill>
            <a:miter lim="800000"/>
            <a:headEnd type="none" w="sm" len="sm"/>
            <a:tailEnd type="none" w="sm" len="sm"/>
          </a:ln>
        </p:spPr>
        <p:txBody>
          <a:bodyPr wrap="none" anchor="ctr"/>
          <a:lstStyle/>
          <a:p>
            <a:endParaRPr lang="en-US" smtClean="0">
              <a:solidFill>
                <a:srgbClr val="37305A"/>
              </a:solidFill>
            </a:endParaRPr>
          </a:p>
        </p:txBody>
      </p:sp>
      <p:sp>
        <p:nvSpPr>
          <p:cNvPr id="88067" name="Text Box 4"/>
          <p:cNvSpPr txBox="1">
            <a:spLocks noChangeArrowheads="1"/>
          </p:cNvSpPr>
          <p:nvPr/>
        </p:nvSpPr>
        <p:spPr bwMode="auto">
          <a:xfrm>
            <a:off x="2489200" y="1371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volatile memory (e.g., buffer cache)</a:t>
            </a:r>
          </a:p>
        </p:txBody>
      </p:sp>
      <p:sp>
        <p:nvSpPr>
          <p:cNvPr id="88068" name="Rectangle 5"/>
          <p:cNvSpPr>
            <a:spLocks noChangeArrowheads="1"/>
          </p:cNvSpPr>
          <p:nvPr/>
        </p:nvSpPr>
        <p:spPr bwMode="auto">
          <a:xfrm>
            <a:off x="3048000" y="4084638"/>
            <a:ext cx="1371600" cy="1562100"/>
          </a:xfrm>
          <a:prstGeom prst="rect">
            <a:avLst/>
          </a:prstGeom>
          <a:solidFill>
            <a:srgbClr val="DCE1EC"/>
          </a:solidFill>
          <a:ln w="12700">
            <a:solidFill>
              <a:srgbClr val="DCE1EC"/>
            </a:solidFill>
            <a:miter lim="800000"/>
            <a:headEnd type="none" w="sm" len="sm"/>
            <a:tailEnd type="none" w="sm" len="sm"/>
          </a:ln>
        </p:spPr>
        <p:txBody>
          <a:bodyPr wrap="none" anchor="ctr"/>
          <a:lstStyle/>
          <a:p>
            <a:endParaRPr lang="en-US" smtClean="0">
              <a:solidFill>
                <a:srgbClr val="37305A"/>
              </a:solidFill>
            </a:endParaRPr>
          </a:p>
        </p:txBody>
      </p:sp>
      <p:grpSp>
        <p:nvGrpSpPr>
          <p:cNvPr id="88069" name="Group 40"/>
          <p:cNvGrpSpPr>
            <a:grpSpLocks/>
          </p:cNvGrpSpPr>
          <p:nvPr/>
        </p:nvGrpSpPr>
        <p:grpSpPr bwMode="auto">
          <a:xfrm>
            <a:off x="3200400" y="4313238"/>
            <a:ext cx="1052513" cy="1089025"/>
            <a:chOff x="6580188" y="4267200"/>
            <a:chExt cx="1052512" cy="1089025"/>
          </a:xfrm>
        </p:grpSpPr>
        <p:sp>
          <p:nvSpPr>
            <p:cNvPr id="88098" name="Oval 7"/>
            <p:cNvSpPr>
              <a:spLocks noChangeArrowheads="1"/>
            </p:cNvSpPr>
            <p:nvPr/>
          </p:nvSpPr>
          <p:spPr bwMode="auto">
            <a:xfrm>
              <a:off x="6938963" y="4267200"/>
              <a:ext cx="168275" cy="168275"/>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sp>
          <p:nvSpPr>
            <p:cNvPr id="88099" name="Oval 8"/>
            <p:cNvSpPr>
              <a:spLocks noChangeArrowheads="1"/>
            </p:cNvSpPr>
            <p:nvPr/>
          </p:nvSpPr>
          <p:spPr bwMode="auto">
            <a:xfrm>
              <a:off x="7223125" y="4832350"/>
              <a:ext cx="168275" cy="168275"/>
            </a:xfrm>
            <a:prstGeom prst="ellipse">
              <a:avLst/>
            </a:prstGeom>
            <a:solidFill>
              <a:srgbClr val="0000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sp>
          <p:nvSpPr>
            <p:cNvPr id="88100" name="Oval 9"/>
            <p:cNvSpPr>
              <a:spLocks noChangeArrowheads="1"/>
            </p:cNvSpPr>
            <p:nvPr/>
          </p:nvSpPr>
          <p:spPr bwMode="auto">
            <a:xfrm>
              <a:off x="6713538" y="4832350"/>
              <a:ext cx="168275" cy="168275"/>
            </a:xfrm>
            <a:prstGeom prst="ellipse">
              <a:avLst/>
            </a:prstGeom>
            <a:solidFill>
              <a:srgbClr val="9900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cxnSp>
          <p:nvCxnSpPr>
            <p:cNvPr id="88101" name="AutoShape 10"/>
            <p:cNvCxnSpPr>
              <a:cxnSpLocks noChangeShapeType="1"/>
              <a:stCxn id="88098" idx="4"/>
              <a:endCxn id="88099" idx="0"/>
            </p:cNvCxnSpPr>
            <p:nvPr/>
          </p:nvCxnSpPr>
          <p:spPr bwMode="auto">
            <a:xfrm>
              <a:off x="7023100" y="4435475"/>
              <a:ext cx="284163" cy="396875"/>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8102" name="AutoShape 11"/>
            <p:cNvCxnSpPr>
              <a:cxnSpLocks noChangeShapeType="1"/>
              <a:stCxn id="88098" idx="4"/>
              <a:endCxn id="88100" idx="0"/>
            </p:cNvCxnSpPr>
            <p:nvPr/>
          </p:nvCxnSpPr>
          <p:spPr bwMode="auto">
            <a:xfrm flipH="1">
              <a:off x="6797675" y="4435475"/>
              <a:ext cx="225425" cy="396875"/>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88103" name="Oval 12"/>
            <p:cNvSpPr>
              <a:spLocks noChangeArrowheads="1"/>
            </p:cNvSpPr>
            <p:nvPr/>
          </p:nvSpPr>
          <p:spPr bwMode="auto">
            <a:xfrm>
              <a:off x="6875463" y="5162550"/>
              <a:ext cx="168275" cy="168275"/>
            </a:xfrm>
            <a:prstGeom prst="ellipse">
              <a:avLst/>
            </a:prstGeom>
            <a:solidFill>
              <a:srgbClr val="808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sp>
          <p:nvSpPr>
            <p:cNvPr id="88104" name="Oval 13"/>
            <p:cNvSpPr>
              <a:spLocks noChangeArrowheads="1"/>
            </p:cNvSpPr>
            <p:nvPr/>
          </p:nvSpPr>
          <p:spPr bwMode="auto">
            <a:xfrm>
              <a:off x="6580188" y="5162550"/>
              <a:ext cx="168275" cy="168275"/>
            </a:xfrm>
            <a:prstGeom prst="ellipse">
              <a:avLst/>
            </a:prstGeom>
            <a:solidFill>
              <a:srgbClr val="808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cxnSp>
          <p:nvCxnSpPr>
            <p:cNvPr id="88105" name="AutoShape 14"/>
            <p:cNvCxnSpPr>
              <a:cxnSpLocks noChangeShapeType="1"/>
              <a:stCxn id="88100" idx="4"/>
              <a:endCxn id="88103" idx="0"/>
            </p:cNvCxnSpPr>
            <p:nvPr/>
          </p:nvCxnSpPr>
          <p:spPr bwMode="auto">
            <a:xfrm>
              <a:off x="6797675" y="5000625"/>
              <a:ext cx="161925" cy="161925"/>
            </a:xfrm>
            <a:prstGeom prst="straightConnector1">
              <a:avLst/>
            </a:prstGeom>
            <a:noFill/>
            <a:ln w="12700">
              <a:solidFill>
                <a:srgbClr val="808080"/>
              </a:solidFill>
              <a:round/>
              <a:headEnd type="none" w="sm" len="sm"/>
              <a:tailEnd type="triangle" w="sm" len="sm"/>
            </a:ln>
            <a:extLst>
              <a:ext uri="{909E8E84-426E-40dd-AFC4-6F175D3DCCD1}">
                <a14:hiddenFill xmlns:a14="http://schemas.microsoft.com/office/drawing/2010/main">
                  <a:noFill/>
                </a14:hiddenFill>
              </a:ext>
            </a:extLst>
          </p:spPr>
        </p:cxnSp>
        <p:cxnSp>
          <p:nvCxnSpPr>
            <p:cNvPr id="88106" name="AutoShape 15"/>
            <p:cNvCxnSpPr>
              <a:cxnSpLocks noChangeShapeType="1"/>
              <a:stCxn id="88100" idx="4"/>
              <a:endCxn id="88104" idx="0"/>
            </p:cNvCxnSpPr>
            <p:nvPr/>
          </p:nvCxnSpPr>
          <p:spPr bwMode="auto">
            <a:xfrm flipH="1">
              <a:off x="6664325" y="5000625"/>
              <a:ext cx="133350" cy="161925"/>
            </a:xfrm>
            <a:prstGeom prst="straightConnector1">
              <a:avLst/>
            </a:prstGeom>
            <a:noFill/>
            <a:ln w="12700">
              <a:solidFill>
                <a:srgbClr val="808080"/>
              </a:solidFill>
              <a:round/>
              <a:headEnd type="none" w="sm" len="sm"/>
              <a:tailEnd type="triangle" w="sm" len="sm"/>
            </a:ln>
            <a:extLst>
              <a:ext uri="{909E8E84-426E-40dd-AFC4-6F175D3DCCD1}">
                <a14:hiddenFill xmlns:a14="http://schemas.microsoft.com/office/drawing/2010/main">
                  <a:noFill/>
                </a14:hiddenFill>
              </a:ext>
            </a:extLst>
          </p:spPr>
        </p:cxnSp>
        <p:sp>
          <p:nvSpPr>
            <p:cNvPr id="88107" name="Oval 16"/>
            <p:cNvSpPr>
              <a:spLocks noChangeArrowheads="1"/>
            </p:cNvSpPr>
            <p:nvPr/>
          </p:nvSpPr>
          <p:spPr bwMode="auto">
            <a:xfrm>
              <a:off x="7464425" y="5187950"/>
              <a:ext cx="168275" cy="168275"/>
            </a:xfrm>
            <a:prstGeom prst="ellipse">
              <a:avLst/>
            </a:prstGeom>
            <a:solidFill>
              <a:srgbClr val="808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cxnSp>
          <p:nvCxnSpPr>
            <p:cNvPr id="88108" name="AutoShape 17"/>
            <p:cNvCxnSpPr>
              <a:cxnSpLocks noChangeShapeType="1"/>
              <a:stCxn id="88099" idx="5"/>
              <a:endCxn id="88107" idx="0"/>
            </p:cNvCxnSpPr>
            <p:nvPr/>
          </p:nvCxnSpPr>
          <p:spPr bwMode="auto">
            <a:xfrm>
              <a:off x="7366000" y="4975225"/>
              <a:ext cx="182563" cy="212725"/>
            </a:xfrm>
            <a:prstGeom prst="straightConnector1">
              <a:avLst/>
            </a:prstGeom>
            <a:noFill/>
            <a:ln w="12700">
              <a:solidFill>
                <a:srgbClr val="808080"/>
              </a:solidFill>
              <a:round/>
              <a:headEnd type="none" w="sm" len="sm"/>
              <a:tailEnd type="triangle" w="sm" len="sm"/>
            </a:ln>
            <a:extLst>
              <a:ext uri="{909E8E84-426E-40dd-AFC4-6F175D3DCCD1}">
                <a14:hiddenFill xmlns:a14="http://schemas.microsoft.com/office/drawing/2010/main">
                  <a:noFill/>
                </a14:hiddenFill>
              </a:ext>
            </a:extLst>
          </p:spPr>
        </p:cxnSp>
      </p:grpSp>
      <p:sp>
        <p:nvSpPr>
          <p:cNvPr id="88070" name="Oval 18"/>
          <p:cNvSpPr>
            <a:spLocks noChangeArrowheads="1"/>
          </p:cNvSpPr>
          <p:nvPr/>
        </p:nvSpPr>
        <p:spPr bwMode="auto">
          <a:xfrm>
            <a:off x="4460875" y="1990725"/>
            <a:ext cx="168275" cy="168275"/>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sp>
        <p:nvSpPr>
          <p:cNvPr id="88071" name="Oval 19"/>
          <p:cNvSpPr>
            <a:spLocks noChangeArrowheads="1"/>
          </p:cNvSpPr>
          <p:nvPr/>
        </p:nvSpPr>
        <p:spPr bwMode="auto">
          <a:xfrm>
            <a:off x="4745038" y="2555875"/>
            <a:ext cx="168275" cy="168275"/>
          </a:xfrm>
          <a:prstGeom prst="ellipse">
            <a:avLst/>
          </a:prstGeom>
          <a:solidFill>
            <a:srgbClr val="0000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sp>
        <p:nvSpPr>
          <p:cNvPr id="88072" name="Oval 20"/>
          <p:cNvSpPr>
            <a:spLocks noChangeArrowheads="1"/>
          </p:cNvSpPr>
          <p:nvPr/>
        </p:nvSpPr>
        <p:spPr bwMode="auto">
          <a:xfrm>
            <a:off x="4235450" y="2555875"/>
            <a:ext cx="168275" cy="168275"/>
          </a:xfrm>
          <a:prstGeom prst="ellipse">
            <a:avLst/>
          </a:prstGeom>
          <a:solidFill>
            <a:srgbClr val="9900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cxnSp>
        <p:nvCxnSpPr>
          <p:cNvPr id="88073" name="AutoShape 21"/>
          <p:cNvCxnSpPr>
            <a:cxnSpLocks noChangeShapeType="1"/>
            <a:stCxn id="88070" idx="4"/>
            <a:endCxn id="88071" idx="0"/>
          </p:cNvCxnSpPr>
          <p:nvPr/>
        </p:nvCxnSpPr>
        <p:spPr bwMode="auto">
          <a:xfrm>
            <a:off x="4545013" y="2159000"/>
            <a:ext cx="284162" cy="396875"/>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8074" name="AutoShape 22"/>
          <p:cNvCxnSpPr>
            <a:cxnSpLocks noChangeShapeType="1"/>
            <a:stCxn id="88070" idx="4"/>
            <a:endCxn id="88072" idx="0"/>
          </p:cNvCxnSpPr>
          <p:nvPr/>
        </p:nvCxnSpPr>
        <p:spPr bwMode="auto">
          <a:xfrm flipH="1">
            <a:off x="4319588" y="2159000"/>
            <a:ext cx="225425" cy="396875"/>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88075" name="Oval 23"/>
          <p:cNvSpPr>
            <a:spLocks noChangeArrowheads="1"/>
          </p:cNvSpPr>
          <p:nvPr/>
        </p:nvSpPr>
        <p:spPr bwMode="auto">
          <a:xfrm>
            <a:off x="4397375" y="2886075"/>
            <a:ext cx="168275" cy="168275"/>
          </a:xfrm>
          <a:prstGeom prst="ellipse">
            <a:avLst/>
          </a:prstGeom>
          <a:solidFill>
            <a:srgbClr val="808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sp>
        <p:nvSpPr>
          <p:cNvPr id="88076" name="Oval 24"/>
          <p:cNvSpPr>
            <a:spLocks noChangeArrowheads="1"/>
          </p:cNvSpPr>
          <p:nvPr/>
        </p:nvSpPr>
        <p:spPr bwMode="auto">
          <a:xfrm>
            <a:off x="4102100" y="2886075"/>
            <a:ext cx="168275" cy="168275"/>
          </a:xfrm>
          <a:prstGeom prst="ellipse">
            <a:avLst/>
          </a:prstGeom>
          <a:solidFill>
            <a:srgbClr val="808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cxnSp>
        <p:nvCxnSpPr>
          <p:cNvPr id="88077" name="AutoShape 25"/>
          <p:cNvCxnSpPr>
            <a:cxnSpLocks noChangeShapeType="1"/>
            <a:stCxn id="88072" idx="4"/>
            <a:endCxn id="88075" idx="0"/>
          </p:cNvCxnSpPr>
          <p:nvPr/>
        </p:nvCxnSpPr>
        <p:spPr bwMode="auto">
          <a:xfrm>
            <a:off x="4319588" y="2724150"/>
            <a:ext cx="161925" cy="161925"/>
          </a:xfrm>
          <a:prstGeom prst="straightConnector1">
            <a:avLst/>
          </a:prstGeom>
          <a:noFill/>
          <a:ln w="12700">
            <a:solidFill>
              <a:srgbClr val="808080"/>
            </a:solidFill>
            <a:round/>
            <a:headEnd type="none" w="sm" len="sm"/>
            <a:tailEnd type="triangle" w="sm" len="sm"/>
          </a:ln>
          <a:extLst>
            <a:ext uri="{909E8E84-426E-40dd-AFC4-6F175D3DCCD1}">
              <a14:hiddenFill xmlns:a14="http://schemas.microsoft.com/office/drawing/2010/main">
                <a:noFill/>
              </a14:hiddenFill>
            </a:ext>
          </a:extLst>
        </p:spPr>
      </p:cxnSp>
      <p:cxnSp>
        <p:nvCxnSpPr>
          <p:cNvPr id="88078" name="AutoShape 26"/>
          <p:cNvCxnSpPr>
            <a:cxnSpLocks noChangeShapeType="1"/>
            <a:stCxn id="88072" idx="4"/>
            <a:endCxn id="88076" idx="0"/>
          </p:cNvCxnSpPr>
          <p:nvPr/>
        </p:nvCxnSpPr>
        <p:spPr bwMode="auto">
          <a:xfrm flipH="1">
            <a:off x="4186238" y="2724150"/>
            <a:ext cx="133350" cy="161925"/>
          </a:xfrm>
          <a:prstGeom prst="straightConnector1">
            <a:avLst/>
          </a:prstGeom>
          <a:noFill/>
          <a:ln w="12700">
            <a:solidFill>
              <a:srgbClr val="808080"/>
            </a:solidFill>
            <a:round/>
            <a:headEnd type="none" w="sm" len="sm"/>
            <a:tailEnd type="triangle" w="sm" len="sm"/>
          </a:ln>
          <a:extLst>
            <a:ext uri="{909E8E84-426E-40dd-AFC4-6F175D3DCCD1}">
              <a14:hiddenFill xmlns:a14="http://schemas.microsoft.com/office/drawing/2010/main">
                <a:noFill/>
              </a14:hiddenFill>
            </a:ext>
          </a:extLst>
        </p:spPr>
      </p:cxnSp>
      <p:sp>
        <p:nvSpPr>
          <p:cNvPr id="88079" name="Oval 27"/>
          <p:cNvSpPr>
            <a:spLocks noChangeArrowheads="1"/>
          </p:cNvSpPr>
          <p:nvPr/>
        </p:nvSpPr>
        <p:spPr bwMode="auto">
          <a:xfrm>
            <a:off x="4986338" y="2911475"/>
            <a:ext cx="168275" cy="168275"/>
          </a:xfrm>
          <a:prstGeom prst="ellipse">
            <a:avLst/>
          </a:prstGeom>
          <a:solidFill>
            <a:srgbClr val="808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cxnSp>
        <p:nvCxnSpPr>
          <p:cNvPr id="88080" name="AutoShape 28"/>
          <p:cNvCxnSpPr>
            <a:cxnSpLocks noChangeShapeType="1"/>
            <a:stCxn id="88071" idx="5"/>
            <a:endCxn id="88079" idx="0"/>
          </p:cNvCxnSpPr>
          <p:nvPr/>
        </p:nvCxnSpPr>
        <p:spPr bwMode="auto">
          <a:xfrm>
            <a:off x="4887913" y="2698750"/>
            <a:ext cx="182562" cy="212725"/>
          </a:xfrm>
          <a:prstGeom prst="straightConnector1">
            <a:avLst/>
          </a:prstGeom>
          <a:noFill/>
          <a:ln w="12700">
            <a:solidFill>
              <a:srgbClr val="808080"/>
            </a:solidFill>
            <a:round/>
            <a:headEnd type="none" w="sm" len="sm"/>
            <a:tailEnd type="triangle" w="sm" len="sm"/>
          </a:ln>
          <a:extLst>
            <a:ext uri="{909E8E84-426E-40dd-AFC4-6F175D3DCCD1}">
              <a14:hiddenFill xmlns:a14="http://schemas.microsoft.com/office/drawing/2010/main">
                <a:noFill/>
              </a14:hiddenFill>
            </a:ext>
          </a:extLst>
        </p:spPr>
      </p:cxnSp>
      <p:sp>
        <p:nvSpPr>
          <p:cNvPr id="88081" name="AutoShape 29"/>
          <p:cNvSpPr>
            <a:spLocks noChangeArrowheads="1"/>
          </p:cNvSpPr>
          <p:nvPr/>
        </p:nvSpPr>
        <p:spPr bwMode="auto">
          <a:xfrm rot="-1938065">
            <a:off x="4800600" y="3246438"/>
            <a:ext cx="152400" cy="762000"/>
          </a:xfrm>
          <a:prstGeom prst="downArrow">
            <a:avLst>
              <a:gd name="adj1" fmla="val 50000"/>
              <a:gd name="adj2" fmla="val 125000"/>
            </a:avLst>
          </a:prstGeom>
          <a:solidFill>
            <a:schemeClr val="tx1"/>
          </a:solidFill>
          <a:ln w="15875">
            <a:solidFill>
              <a:schemeClr val="tx1"/>
            </a:solidFill>
            <a:miter lim="800000"/>
            <a:headEnd type="none" w="sm" len="sm"/>
            <a:tailEnd type="none" w="sm" len="sm"/>
          </a:ln>
        </p:spPr>
        <p:txBody>
          <a:bodyPr anchor="ctr">
            <a:spAutoFit/>
          </a:bodyPr>
          <a:lstStyle/>
          <a:p>
            <a:endParaRPr lang="en-US" smtClean="0">
              <a:solidFill>
                <a:srgbClr val="37305A"/>
              </a:solidFill>
            </a:endParaRPr>
          </a:p>
        </p:txBody>
      </p:sp>
      <p:grpSp>
        <p:nvGrpSpPr>
          <p:cNvPr id="88082" name="Group 31"/>
          <p:cNvGrpSpPr>
            <a:grpSpLocks/>
          </p:cNvGrpSpPr>
          <p:nvPr/>
        </p:nvGrpSpPr>
        <p:grpSpPr bwMode="auto">
          <a:xfrm>
            <a:off x="5238750" y="4084638"/>
            <a:ext cx="611188" cy="1952625"/>
            <a:chOff x="2688" y="2544"/>
            <a:chExt cx="385" cy="1230"/>
          </a:xfrm>
        </p:grpSpPr>
        <p:sp>
          <p:nvSpPr>
            <p:cNvPr id="88091" name="Rectangle 32"/>
            <p:cNvSpPr>
              <a:spLocks noChangeArrowheads="1"/>
            </p:cNvSpPr>
            <p:nvPr/>
          </p:nvSpPr>
          <p:spPr bwMode="auto">
            <a:xfrm>
              <a:off x="2688" y="2544"/>
              <a:ext cx="336" cy="984"/>
            </a:xfrm>
            <a:prstGeom prst="rect">
              <a:avLst/>
            </a:prstGeom>
            <a:solidFill>
              <a:srgbClr val="DCE1EC"/>
            </a:solidFill>
            <a:ln w="12700">
              <a:solidFill>
                <a:srgbClr val="DCE1EC"/>
              </a:solidFill>
              <a:miter lim="800000"/>
              <a:headEnd type="none" w="sm" len="sm"/>
              <a:tailEnd type="none" w="sm" len="sm"/>
            </a:ln>
          </p:spPr>
          <p:txBody>
            <a:bodyPr wrap="none" anchor="ctr"/>
            <a:lstStyle/>
            <a:p>
              <a:endParaRPr lang="en-US" smtClean="0">
                <a:solidFill>
                  <a:srgbClr val="37305A"/>
                </a:solidFill>
              </a:endParaRPr>
            </a:p>
          </p:txBody>
        </p:sp>
        <p:sp>
          <p:nvSpPr>
            <p:cNvPr id="88092" name="Text Box 33"/>
            <p:cNvSpPr txBox="1">
              <a:spLocks noChangeArrowheads="1"/>
            </p:cNvSpPr>
            <p:nvPr/>
          </p:nvSpPr>
          <p:spPr bwMode="auto">
            <a:xfrm>
              <a:off x="2698" y="3483"/>
              <a:ext cx="37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log</a:t>
              </a:r>
            </a:p>
          </p:txBody>
        </p:sp>
        <p:sp>
          <p:nvSpPr>
            <p:cNvPr id="88093" name="Oval 34"/>
            <p:cNvSpPr>
              <a:spLocks noChangeArrowheads="1"/>
            </p:cNvSpPr>
            <p:nvPr/>
          </p:nvSpPr>
          <p:spPr bwMode="auto">
            <a:xfrm>
              <a:off x="2804" y="2660"/>
              <a:ext cx="106" cy="106"/>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sp>
          <p:nvSpPr>
            <p:cNvPr id="88094" name="Oval 35"/>
            <p:cNvSpPr>
              <a:spLocks noChangeArrowheads="1"/>
            </p:cNvSpPr>
            <p:nvPr/>
          </p:nvSpPr>
          <p:spPr bwMode="auto">
            <a:xfrm>
              <a:off x="2803" y="2997"/>
              <a:ext cx="106" cy="106"/>
            </a:xfrm>
            <a:prstGeom prst="ellipse">
              <a:avLst/>
            </a:prstGeom>
            <a:solidFill>
              <a:srgbClr val="0000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sp>
          <p:nvSpPr>
            <p:cNvPr id="88095" name="Oval 36"/>
            <p:cNvSpPr>
              <a:spLocks noChangeArrowheads="1"/>
            </p:cNvSpPr>
            <p:nvPr/>
          </p:nvSpPr>
          <p:spPr bwMode="auto">
            <a:xfrm>
              <a:off x="2803" y="2828"/>
              <a:ext cx="106" cy="106"/>
            </a:xfrm>
            <a:prstGeom prst="ellipse">
              <a:avLst/>
            </a:prstGeom>
            <a:solidFill>
              <a:srgbClr val="9900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mtClean="0">
                <a:solidFill>
                  <a:srgbClr val="37305A"/>
                </a:solidFill>
              </a:endParaRPr>
            </a:p>
          </p:txBody>
        </p:sp>
        <p:cxnSp>
          <p:nvCxnSpPr>
            <p:cNvPr id="88096" name="AutoShape 37"/>
            <p:cNvCxnSpPr>
              <a:cxnSpLocks noChangeShapeType="1"/>
            </p:cNvCxnSpPr>
            <p:nvPr/>
          </p:nvCxnSpPr>
          <p:spPr bwMode="auto">
            <a:xfrm flipH="1">
              <a:off x="2850" y="3285"/>
              <a:ext cx="3" cy="124"/>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88097" name="Rectangle 38"/>
            <p:cNvSpPr>
              <a:spLocks noChangeArrowheads="1"/>
            </p:cNvSpPr>
            <p:nvPr/>
          </p:nvSpPr>
          <p:spPr bwMode="auto">
            <a:xfrm>
              <a:off x="2824" y="3155"/>
              <a:ext cx="72" cy="63"/>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sp>
        <p:nvSpPr>
          <p:cNvPr id="88083" name="AutoShape 39"/>
          <p:cNvSpPr>
            <a:spLocks noChangeArrowheads="1"/>
          </p:cNvSpPr>
          <p:nvPr/>
        </p:nvSpPr>
        <p:spPr bwMode="auto">
          <a:xfrm rot="1930585" flipH="1">
            <a:off x="4191000" y="3246438"/>
            <a:ext cx="152400" cy="762000"/>
          </a:xfrm>
          <a:prstGeom prst="downArrow">
            <a:avLst>
              <a:gd name="adj1" fmla="val 50000"/>
              <a:gd name="adj2" fmla="val 125000"/>
            </a:avLst>
          </a:prstGeom>
          <a:solidFill>
            <a:schemeClr val="tx1"/>
          </a:solidFill>
          <a:ln w="15875">
            <a:solidFill>
              <a:schemeClr val="tx1"/>
            </a:solidFill>
            <a:miter lim="800000"/>
            <a:headEnd type="none" w="sm" len="sm"/>
            <a:tailEnd type="none" w="sm" len="sm"/>
          </a:ln>
        </p:spPr>
        <p:txBody>
          <a:bodyPr anchor="ctr">
            <a:spAutoFit/>
          </a:bodyPr>
          <a:lstStyle/>
          <a:p>
            <a:endParaRPr lang="en-US" smtClean="0">
              <a:solidFill>
                <a:srgbClr val="37305A"/>
              </a:solidFill>
            </a:endParaRPr>
          </a:p>
        </p:txBody>
      </p:sp>
      <p:sp>
        <p:nvSpPr>
          <p:cNvPr id="88084" name="Text Box 33"/>
          <p:cNvSpPr txBox="1">
            <a:spLocks noChangeArrowheads="1"/>
          </p:cNvSpPr>
          <p:nvPr/>
        </p:nvSpPr>
        <p:spPr bwMode="auto">
          <a:xfrm>
            <a:off x="3048000" y="5603875"/>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snapshot</a:t>
            </a:r>
          </a:p>
        </p:txBody>
      </p:sp>
      <p:sp>
        <p:nvSpPr>
          <p:cNvPr id="88085" name="TextBox 42"/>
          <p:cNvSpPr txBox="1">
            <a:spLocks noChangeArrowheads="1"/>
          </p:cNvSpPr>
          <p:nvPr/>
        </p:nvSpPr>
        <p:spPr bwMode="auto">
          <a:xfrm>
            <a:off x="5664200" y="1990725"/>
            <a:ext cx="3251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smtClean="0">
                <a:solidFill>
                  <a:srgbClr val="003367"/>
                </a:solidFill>
              </a:rPr>
              <a:t>Your program (or file system or database software) executes </a:t>
            </a:r>
            <a:r>
              <a:rPr lang="en-US" sz="1800" smtClean="0">
                <a:solidFill>
                  <a:srgbClr val="651222"/>
                </a:solidFill>
              </a:rPr>
              <a:t>transactions </a:t>
            </a:r>
            <a:r>
              <a:rPr lang="en-US" sz="1800" smtClean="0">
                <a:solidFill>
                  <a:srgbClr val="003367"/>
                </a:solidFill>
              </a:rPr>
              <a:t>that read or change the data structures in memory.</a:t>
            </a:r>
          </a:p>
        </p:txBody>
      </p:sp>
      <p:sp>
        <p:nvSpPr>
          <p:cNvPr id="88086" name="TextBox 43"/>
          <p:cNvSpPr txBox="1">
            <a:spLocks noChangeArrowheads="1"/>
          </p:cNvSpPr>
          <p:nvPr/>
        </p:nvSpPr>
        <p:spPr bwMode="auto">
          <a:xfrm>
            <a:off x="1120775" y="2052638"/>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smtClean="0">
                <a:solidFill>
                  <a:srgbClr val="003367"/>
                </a:solidFill>
              </a:rPr>
              <a:t>Your data structures in memory</a:t>
            </a:r>
          </a:p>
        </p:txBody>
      </p:sp>
      <p:sp>
        <p:nvSpPr>
          <p:cNvPr id="88087" name="TextBox 44"/>
          <p:cNvSpPr txBox="1">
            <a:spLocks noChangeArrowheads="1"/>
          </p:cNvSpPr>
          <p:nvPr/>
        </p:nvSpPr>
        <p:spPr bwMode="auto">
          <a:xfrm>
            <a:off x="381000" y="4389438"/>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smtClean="0">
                <a:solidFill>
                  <a:srgbClr val="003367"/>
                </a:solidFill>
              </a:rPr>
              <a:t>Push a </a:t>
            </a:r>
            <a:r>
              <a:rPr lang="en-US" sz="1800" smtClean="0">
                <a:solidFill>
                  <a:srgbClr val="800000"/>
                </a:solidFill>
              </a:rPr>
              <a:t>checkpoint</a:t>
            </a:r>
            <a:r>
              <a:rPr lang="en-US" sz="1800" smtClean="0">
                <a:solidFill>
                  <a:srgbClr val="003367"/>
                </a:solidFill>
              </a:rPr>
              <a:t> or snapshot to disk periodically</a:t>
            </a:r>
          </a:p>
        </p:txBody>
      </p:sp>
      <p:sp>
        <p:nvSpPr>
          <p:cNvPr id="88088" name="TextBox 45"/>
          <p:cNvSpPr txBox="1">
            <a:spLocks noChangeArrowheads="1"/>
          </p:cNvSpPr>
          <p:nvPr/>
        </p:nvSpPr>
        <p:spPr bwMode="auto">
          <a:xfrm>
            <a:off x="6172200" y="4313238"/>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smtClean="0">
                <a:solidFill>
                  <a:srgbClr val="800000"/>
                </a:solidFill>
              </a:rPr>
              <a:t>Log</a:t>
            </a:r>
            <a:r>
              <a:rPr lang="en-US" sz="1800" smtClean="0">
                <a:solidFill>
                  <a:srgbClr val="003367"/>
                </a:solidFill>
              </a:rPr>
              <a:t> transaction events as they occur</a:t>
            </a:r>
          </a:p>
        </p:txBody>
      </p:sp>
      <p:cxnSp>
        <p:nvCxnSpPr>
          <p:cNvPr id="88089" name="Straight Connector 47"/>
          <p:cNvCxnSpPr>
            <a:cxnSpLocks noChangeShapeType="1"/>
          </p:cNvCxnSpPr>
          <p:nvPr/>
        </p:nvCxnSpPr>
        <p:spPr bwMode="auto">
          <a:xfrm>
            <a:off x="762000" y="4006850"/>
            <a:ext cx="8077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8090" name="Text Box 4"/>
          <p:cNvSpPr txBox="1">
            <a:spLocks noChangeArrowheads="1"/>
          </p:cNvSpPr>
          <p:nvPr/>
        </p:nvSpPr>
        <p:spPr bwMode="auto">
          <a:xfrm>
            <a:off x="457200" y="62595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After a failure, replay the log into the last snapshot to recover the data structure.</a:t>
            </a:r>
          </a:p>
        </p:txBody>
      </p:sp>
    </p:spTree>
    <p:extLst>
      <p:ext uri="{BB962C8B-B14F-4D97-AF65-F5344CB8AC3E}">
        <p14:creationId xmlns:p14="http://schemas.microsoft.com/office/powerpoint/2010/main" val="18646023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Gill Sans MT" charset="0"/>
                <a:cs typeface="Arial" charset="0"/>
              </a:rPr>
              <a:t>Transactions: logging</a:t>
            </a:r>
          </a:p>
        </p:txBody>
      </p:sp>
      <p:sp>
        <p:nvSpPr>
          <p:cNvPr id="89090" name="Content Placeholder 2"/>
          <p:cNvSpPr>
            <a:spLocks noGrp="1"/>
          </p:cNvSpPr>
          <p:nvPr>
            <p:ph idx="1"/>
          </p:nvPr>
        </p:nvSpPr>
        <p:spPr/>
        <p:txBody>
          <a:bodyPr/>
          <a:lstStyle/>
          <a:p>
            <a:pPr marL="742950" indent="-742950">
              <a:buFont typeface="Gill Sans MT" charset="0"/>
              <a:buAutoNum type="arabicPeriod"/>
            </a:pPr>
            <a:r>
              <a:rPr lang="en-US" sz="2800">
                <a:latin typeface="Gill Sans MT" charset="0"/>
                <a:cs typeface="Arial" charset="0"/>
              </a:rPr>
              <a:t>Begin transaction</a:t>
            </a:r>
          </a:p>
          <a:p>
            <a:pPr marL="742950" indent="-742950">
              <a:buFont typeface="Gill Sans MT" charset="0"/>
              <a:buAutoNum type="arabicPeriod"/>
            </a:pPr>
            <a:r>
              <a:rPr lang="en-US" sz="2800">
                <a:latin typeface="Gill Sans MT" charset="0"/>
                <a:cs typeface="Arial" charset="0"/>
              </a:rPr>
              <a:t>Append info about modifications to a log</a:t>
            </a:r>
          </a:p>
          <a:p>
            <a:pPr marL="742950" indent="-742950">
              <a:buFont typeface="Gill Sans MT" charset="0"/>
              <a:buAutoNum type="arabicPeriod"/>
            </a:pPr>
            <a:r>
              <a:rPr lang="en-US" sz="2800">
                <a:latin typeface="Gill Sans MT" charset="0"/>
                <a:cs typeface="Arial" charset="0"/>
              </a:rPr>
              <a:t>Append </a:t>
            </a:r>
            <a:r>
              <a:rPr lang="ja-JP" altLang="en-US" sz="2800">
                <a:latin typeface="Gill Sans MT" charset="0"/>
                <a:cs typeface="Arial" charset="0"/>
              </a:rPr>
              <a:t>“</a:t>
            </a:r>
            <a:r>
              <a:rPr lang="en-US" altLang="ja-JP" sz="2800">
                <a:latin typeface="Gill Sans MT" charset="0"/>
                <a:cs typeface="Arial" charset="0"/>
              </a:rPr>
              <a:t>commit</a:t>
            </a:r>
            <a:r>
              <a:rPr lang="ja-JP" altLang="en-US" sz="2800">
                <a:latin typeface="Gill Sans MT" charset="0"/>
                <a:cs typeface="Arial" charset="0"/>
              </a:rPr>
              <a:t>”</a:t>
            </a:r>
            <a:r>
              <a:rPr lang="en-US" altLang="ja-JP" sz="2800">
                <a:latin typeface="Gill Sans MT" charset="0"/>
                <a:cs typeface="Arial" charset="0"/>
              </a:rPr>
              <a:t> to log to end x-action</a:t>
            </a:r>
          </a:p>
          <a:p>
            <a:pPr marL="742950" indent="-742950">
              <a:buFont typeface="Gill Sans MT" charset="0"/>
              <a:buAutoNum type="arabicPeriod"/>
            </a:pPr>
            <a:r>
              <a:rPr lang="en-US" sz="2800">
                <a:latin typeface="Gill Sans MT" charset="0"/>
                <a:cs typeface="Arial" charset="0"/>
              </a:rPr>
              <a:t>Write new data to normal database</a:t>
            </a:r>
          </a:p>
          <a:p>
            <a:pPr marL="742950" indent="-742950"/>
            <a:r>
              <a:rPr lang="en-US" sz="2800">
                <a:latin typeface="Gill Sans MT" charset="0"/>
                <a:cs typeface="Arial" charset="0"/>
              </a:rPr>
              <a:t>Single-sector write commits x-action (3)</a:t>
            </a:r>
          </a:p>
          <a:p>
            <a:pPr marL="742950" indent="-742950"/>
            <a:endParaRPr lang="en-US" sz="2800">
              <a:latin typeface="Gill Sans MT" charset="0"/>
              <a:cs typeface="Arial" charset="0"/>
            </a:endParaRPr>
          </a:p>
        </p:txBody>
      </p:sp>
      <p:sp>
        <p:nvSpPr>
          <p:cNvPr id="4" name="Rectangle 3"/>
          <p:cNvSpPr>
            <a:spLocks noChangeArrowheads="1"/>
          </p:cNvSpPr>
          <p:nvPr/>
        </p:nvSpPr>
        <p:spPr bwMode="auto">
          <a:xfrm>
            <a:off x="1295400" y="4419600"/>
            <a:ext cx="6629400" cy="1082675"/>
          </a:xfrm>
          <a:prstGeom prst="rect">
            <a:avLst/>
          </a:prstGeom>
          <a:no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6" name="Right Arrow 5"/>
          <p:cNvSpPr>
            <a:spLocks noChangeArrowheads="1"/>
          </p:cNvSpPr>
          <p:nvPr/>
        </p:nvSpPr>
        <p:spPr bwMode="auto">
          <a:xfrm rot="-5400000">
            <a:off x="1638300" y="5464175"/>
            <a:ext cx="609600" cy="685800"/>
          </a:xfrm>
          <a:prstGeom prst="rightArrow">
            <a:avLst>
              <a:gd name="adj1" fmla="val 50000"/>
              <a:gd name="adj2" fmla="val 50000"/>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2" name="Right Arrow 11"/>
          <p:cNvSpPr>
            <a:spLocks noChangeArrowheads="1"/>
          </p:cNvSpPr>
          <p:nvPr/>
        </p:nvSpPr>
        <p:spPr bwMode="auto">
          <a:xfrm rot="-5400000">
            <a:off x="2247900" y="5464175"/>
            <a:ext cx="609600" cy="685800"/>
          </a:xfrm>
          <a:prstGeom prst="rightArrow">
            <a:avLst>
              <a:gd name="adj1" fmla="val 50000"/>
              <a:gd name="adj2" fmla="val 50000"/>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3" name="Right Arrow 12"/>
          <p:cNvSpPr>
            <a:spLocks noChangeArrowheads="1"/>
          </p:cNvSpPr>
          <p:nvPr/>
        </p:nvSpPr>
        <p:spPr bwMode="auto">
          <a:xfrm rot="-5400000">
            <a:off x="2857500" y="5464175"/>
            <a:ext cx="609600" cy="685800"/>
          </a:xfrm>
          <a:prstGeom prst="rightArrow">
            <a:avLst>
              <a:gd name="adj1" fmla="val 50000"/>
              <a:gd name="adj2" fmla="val 50000"/>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4" name="Right Arrow 13"/>
          <p:cNvSpPr>
            <a:spLocks noChangeArrowheads="1"/>
          </p:cNvSpPr>
          <p:nvPr/>
        </p:nvSpPr>
        <p:spPr bwMode="auto">
          <a:xfrm rot="-5400000">
            <a:off x="3467100" y="5464175"/>
            <a:ext cx="609600" cy="685800"/>
          </a:xfrm>
          <a:prstGeom prst="rightArrow">
            <a:avLst>
              <a:gd name="adj1" fmla="val 50000"/>
              <a:gd name="adj2" fmla="val 50000"/>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5" name="Right Arrow 14"/>
          <p:cNvSpPr>
            <a:spLocks noChangeArrowheads="1"/>
          </p:cNvSpPr>
          <p:nvPr/>
        </p:nvSpPr>
        <p:spPr bwMode="auto">
          <a:xfrm rot="-5400000">
            <a:off x="4076700" y="5464175"/>
            <a:ext cx="609600" cy="685800"/>
          </a:xfrm>
          <a:prstGeom prst="rightArrow">
            <a:avLst>
              <a:gd name="adj1" fmla="val 50000"/>
              <a:gd name="adj2" fmla="val 50000"/>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6" name="Right Arrow 15"/>
          <p:cNvSpPr>
            <a:spLocks noChangeArrowheads="1"/>
          </p:cNvSpPr>
          <p:nvPr/>
        </p:nvSpPr>
        <p:spPr bwMode="auto">
          <a:xfrm rot="-5400000">
            <a:off x="4610100" y="5464175"/>
            <a:ext cx="609600" cy="685800"/>
          </a:xfrm>
          <a:prstGeom prst="rightArrow">
            <a:avLst>
              <a:gd name="adj1" fmla="val 50000"/>
              <a:gd name="adj2" fmla="val 50000"/>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9" name="TextBox 18"/>
          <p:cNvSpPr txBox="1">
            <a:spLocks noChangeArrowheads="1"/>
          </p:cNvSpPr>
          <p:nvPr/>
        </p:nvSpPr>
        <p:spPr bwMode="auto">
          <a:xfrm>
            <a:off x="533400" y="5638800"/>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00"/>
                </a:solidFill>
                <a:latin typeface="Calibri" charset="0"/>
                <a:cs typeface="Arial" charset="0"/>
              </a:rPr>
              <a:t>Invariant: append new data to log before applying to DB</a:t>
            </a:r>
          </a:p>
          <a:p>
            <a:pPr defTabSz="914400" eaLnBrk="1" hangingPunct="1"/>
            <a:r>
              <a:rPr lang="en-US" sz="2000" b="1" smtClean="0">
                <a:solidFill>
                  <a:srgbClr val="FFFF00"/>
                </a:solidFill>
                <a:latin typeface="Calibri" charset="0"/>
                <a:cs typeface="Arial" charset="0"/>
              </a:rPr>
              <a:t>Called </a:t>
            </a:r>
            <a:r>
              <a:rPr lang="ja-JP" altLang="en-US" sz="2000" b="1" smtClean="0">
                <a:solidFill>
                  <a:srgbClr val="FFFF00"/>
                </a:solidFill>
                <a:latin typeface="Calibri" charset="0"/>
                <a:cs typeface="Arial" charset="0"/>
              </a:rPr>
              <a:t>“</a:t>
            </a:r>
            <a:r>
              <a:rPr lang="en-US" altLang="ja-JP" sz="2000" b="1" smtClean="0">
                <a:solidFill>
                  <a:srgbClr val="FFFF00"/>
                </a:solidFill>
                <a:latin typeface="Calibri" charset="0"/>
                <a:cs typeface="Arial" charset="0"/>
              </a:rPr>
              <a:t>write-ahead logging</a:t>
            </a:r>
            <a:r>
              <a:rPr lang="ja-JP" altLang="en-US" sz="2000" b="1" smtClean="0">
                <a:solidFill>
                  <a:srgbClr val="FFFF00"/>
                </a:solidFill>
                <a:latin typeface="Calibri" charset="0"/>
                <a:cs typeface="Arial" charset="0"/>
              </a:rPr>
              <a:t>”</a:t>
            </a:r>
            <a:endParaRPr lang="en-US" sz="2000" b="1" smtClean="0">
              <a:solidFill>
                <a:srgbClr val="FFFF00"/>
              </a:solidFill>
              <a:latin typeface="Calibri" charset="0"/>
              <a:cs typeface="Arial" charset="0"/>
            </a:endParaRPr>
          </a:p>
        </p:txBody>
      </p:sp>
      <p:sp>
        <p:nvSpPr>
          <p:cNvPr id="5" name="Rectangle 4"/>
          <p:cNvSpPr>
            <a:spLocks noChangeArrowheads="1"/>
          </p:cNvSpPr>
          <p:nvPr/>
        </p:nvSpPr>
        <p:spPr bwMode="auto">
          <a:xfrm>
            <a:off x="1295400" y="4419600"/>
            <a:ext cx="609600" cy="1082675"/>
          </a:xfrm>
          <a:prstGeom prst="rect">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7" name="Rectangle 6"/>
          <p:cNvSpPr/>
          <p:nvPr/>
        </p:nvSpPr>
        <p:spPr bwMode="auto">
          <a:xfrm>
            <a:off x="19050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Begin</a:t>
            </a:r>
          </a:p>
        </p:txBody>
      </p:sp>
      <p:sp>
        <p:nvSpPr>
          <p:cNvPr id="8" name="Rectangle 7"/>
          <p:cNvSpPr/>
          <p:nvPr/>
        </p:nvSpPr>
        <p:spPr bwMode="auto">
          <a:xfrm>
            <a:off x="25146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Write1</a:t>
            </a:r>
          </a:p>
        </p:txBody>
      </p:sp>
      <p:sp>
        <p:nvSpPr>
          <p:cNvPr id="9" name="Rectangle 8"/>
          <p:cNvSpPr/>
          <p:nvPr/>
        </p:nvSpPr>
        <p:spPr bwMode="auto">
          <a:xfrm>
            <a:off x="31242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a:t>
            </a:r>
          </a:p>
        </p:txBody>
      </p:sp>
      <p:sp>
        <p:nvSpPr>
          <p:cNvPr id="10" name="Rectangle 9"/>
          <p:cNvSpPr/>
          <p:nvPr/>
        </p:nvSpPr>
        <p:spPr bwMode="auto">
          <a:xfrm>
            <a:off x="37338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err="1">
                <a:solidFill>
                  <a:srgbClr val="000000">
                    <a:alpha val="100000"/>
                  </a:srgbClr>
                </a:solidFill>
                <a:latin typeface="Calibri" pitchFamily="34" charset="0"/>
                <a:ea typeface="ＭＳ Ｐゴシック" charset="-128"/>
                <a:cs typeface="Arial"/>
              </a:rPr>
              <a:t>WriteN</a:t>
            </a:r>
            <a:endParaRPr lang="en-US" b="1" dirty="0">
              <a:solidFill>
                <a:srgbClr val="000000">
                  <a:alpha val="100000"/>
                </a:srgbClr>
              </a:solidFill>
              <a:latin typeface="Calibri" pitchFamily="34" charset="0"/>
              <a:ea typeface="ＭＳ Ｐゴシック" charset="-128"/>
              <a:cs typeface="Arial"/>
            </a:endParaRPr>
          </a:p>
        </p:txBody>
      </p:sp>
      <p:sp>
        <p:nvSpPr>
          <p:cNvPr id="17" name="Rectangle 16"/>
          <p:cNvSpPr/>
          <p:nvPr/>
        </p:nvSpPr>
        <p:spPr bwMode="auto">
          <a:xfrm>
            <a:off x="43434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Commit</a:t>
            </a:r>
          </a:p>
        </p:txBody>
      </p:sp>
      <p:sp>
        <p:nvSpPr>
          <p:cNvPr id="18" name="Rectangle 17"/>
          <p:cNvSpPr>
            <a:spLocks noChangeArrowheads="1"/>
          </p:cNvSpPr>
          <p:nvPr/>
        </p:nvSpPr>
        <p:spPr bwMode="auto">
          <a:xfrm>
            <a:off x="1905000" y="4419600"/>
            <a:ext cx="3048000" cy="1082675"/>
          </a:xfrm>
          <a:prstGeom prst="rect">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r>
              <a:rPr lang="en-US" b="1">
                <a:solidFill>
                  <a:srgbClr val="000000"/>
                </a:solidFill>
                <a:latin typeface="Calibri" charset="0"/>
                <a:ea typeface="Arial" charset="0"/>
                <a:cs typeface="Arial"/>
              </a:rPr>
              <a:t>Transaction Complete</a:t>
            </a:r>
          </a:p>
        </p:txBody>
      </p:sp>
    </p:spTree>
    <p:extLst>
      <p:ext uri="{BB962C8B-B14F-4D97-AF65-F5344CB8AC3E}">
        <p14:creationId xmlns:p14="http://schemas.microsoft.com/office/powerpoint/2010/main" val="3457362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atin typeface="Gill Sans MT" charset="0"/>
                <a:cs typeface="Arial" charset="0"/>
              </a:rPr>
              <a:t>Transactions: logging</a:t>
            </a:r>
          </a:p>
        </p:txBody>
      </p:sp>
      <p:sp>
        <p:nvSpPr>
          <p:cNvPr id="90114" name="Content Placeholder 2"/>
          <p:cNvSpPr>
            <a:spLocks noGrp="1"/>
          </p:cNvSpPr>
          <p:nvPr>
            <p:ph idx="1"/>
          </p:nvPr>
        </p:nvSpPr>
        <p:spPr/>
        <p:txBody>
          <a:bodyPr/>
          <a:lstStyle/>
          <a:p>
            <a:pPr marL="742950" indent="-742950">
              <a:buFont typeface="Gill Sans MT" charset="0"/>
              <a:buAutoNum type="arabicPeriod"/>
            </a:pPr>
            <a:r>
              <a:rPr lang="en-US" sz="2800">
                <a:latin typeface="Gill Sans MT" charset="0"/>
                <a:cs typeface="Arial" charset="0"/>
              </a:rPr>
              <a:t>Begin transaction</a:t>
            </a:r>
          </a:p>
          <a:p>
            <a:pPr marL="742950" indent="-742950">
              <a:buFont typeface="Gill Sans MT" charset="0"/>
              <a:buAutoNum type="arabicPeriod"/>
            </a:pPr>
            <a:r>
              <a:rPr lang="en-US" sz="2800">
                <a:latin typeface="Gill Sans MT" charset="0"/>
                <a:cs typeface="Arial" charset="0"/>
              </a:rPr>
              <a:t>Append info about modifications to a log</a:t>
            </a:r>
          </a:p>
          <a:p>
            <a:pPr marL="742950" indent="-742950">
              <a:buFont typeface="Gill Sans MT" charset="0"/>
              <a:buAutoNum type="arabicPeriod"/>
            </a:pPr>
            <a:r>
              <a:rPr lang="en-US" sz="2800">
                <a:latin typeface="Gill Sans MT" charset="0"/>
                <a:cs typeface="Arial" charset="0"/>
              </a:rPr>
              <a:t>Append </a:t>
            </a:r>
            <a:r>
              <a:rPr lang="ja-JP" altLang="en-US" sz="2800">
                <a:latin typeface="Gill Sans MT" charset="0"/>
                <a:cs typeface="Arial" charset="0"/>
              </a:rPr>
              <a:t>“</a:t>
            </a:r>
            <a:r>
              <a:rPr lang="en-US" altLang="ja-JP" sz="2800">
                <a:latin typeface="Gill Sans MT" charset="0"/>
                <a:cs typeface="Arial" charset="0"/>
              </a:rPr>
              <a:t>commit</a:t>
            </a:r>
            <a:r>
              <a:rPr lang="ja-JP" altLang="en-US" sz="2800">
                <a:latin typeface="Gill Sans MT" charset="0"/>
                <a:cs typeface="Arial" charset="0"/>
              </a:rPr>
              <a:t>”</a:t>
            </a:r>
            <a:r>
              <a:rPr lang="en-US" altLang="ja-JP" sz="2800">
                <a:latin typeface="Gill Sans MT" charset="0"/>
                <a:cs typeface="Arial" charset="0"/>
              </a:rPr>
              <a:t> to log to end x-action</a:t>
            </a:r>
          </a:p>
          <a:p>
            <a:pPr marL="742950" indent="-742950">
              <a:buFont typeface="Gill Sans MT" charset="0"/>
              <a:buAutoNum type="arabicPeriod"/>
            </a:pPr>
            <a:r>
              <a:rPr lang="en-US" sz="2800">
                <a:latin typeface="Gill Sans MT" charset="0"/>
                <a:cs typeface="Arial" charset="0"/>
              </a:rPr>
              <a:t>Write new data to normal database</a:t>
            </a:r>
          </a:p>
          <a:p>
            <a:pPr marL="742950" indent="-742950"/>
            <a:r>
              <a:rPr lang="en-US" sz="2800">
                <a:latin typeface="Gill Sans MT" charset="0"/>
                <a:cs typeface="Arial" charset="0"/>
              </a:rPr>
              <a:t>Single-sector write commits x-action (3)</a:t>
            </a:r>
          </a:p>
          <a:p>
            <a:pPr marL="742950" indent="-742950"/>
            <a:endParaRPr lang="en-US" sz="2800">
              <a:latin typeface="Gill Sans MT" charset="0"/>
              <a:cs typeface="Arial" charset="0"/>
            </a:endParaRPr>
          </a:p>
        </p:txBody>
      </p:sp>
      <p:sp>
        <p:nvSpPr>
          <p:cNvPr id="19" name="TextBox 18"/>
          <p:cNvSpPr txBox="1">
            <a:spLocks noChangeArrowheads="1"/>
          </p:cNvSpPr>
          <p:nvPr/>
        </p:nvSpPr>
        <p:spPr bwMode="auto">
          <a:xfrm>
            <a:off x="533400" y="5768975"/>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00"/>
                </a:solidFill>
                <a:latin typeface="Calibri" charset="0"/>
                <a:cs typeface="Arial" charset="0"/>
              </a:rPr>
              <a:t>What if we crash here (between 3,4)?</a:t>
            </a:r>
          </a:p>
          <a:p>
            <a:pPr defTabSz="914400" eaLnBrk="1" hangingPunct="1"/>
            <a:r>
              <a:rPr lang="en-US" sz="2000" b="1" smtClean="0">
                <a:solidFill>
                  <a:srgbClr val="FFFF00"/>
                </a:solidFill>
                <a:latin typeface="Calibri" charset="0"/>
                <a:cs typeface="Arial" charset="0"/>
              </a:rPr>
              <a:t>On reboot, reapply committed updates in log order.</a:t>
            </a:r>
          </a:p>
        </p:txBody>
      </p:sp>
      <p:sp>
        <p:nvSpPr>
          <p:cNvPr id="4" name="Rectangle 3"/>
          <p:cNvSpPr>
            <a:spLocks noChangeArrowheads="1"/>
          </p:cNvSpPr>
          <p:nvPr/>
        </p:nvSpPr>
        <p:spPr bwMode="auto">
          <a:xfrm>
            <a:off x="1295400" y="4419600"/>
            <a:ext cx="6629400" cy="1082675"/>
          </a:xfrm>
          <a:prstGeom prst="rect">
            <a:avLst/>
          </a:prstGeom>
          <a:no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3" name="Right Arrow 12"/>
          <p:cNvSpPr>
            <a:spLocks noChangeArrowheads="1"/>
          </p:cNvSpPr>
          <p:nvPr/>
        </p:nvSpPr>
        <p:spPr bwMode="auto">
          <a:xfrm rot="-5400000">
            <a:off x="4610100" y="5464175"/>
            <a:ext cx="609600" cy="685800"/>
          </a:xfrm>
          <a:prstGeom prst="rightArrow">
            <a:avLst>
              <a:gd name="adj1" fmla="val 50000"/>
              <a:gd name="adj2" fmla="val 50000"/>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5" name="Rectangle 4"/>
          <p:cNvSpPr>
            <a:spLocks noChangeArrowheads="1"/>
          </p:cNvSpPr>
          <p:nvPr/>
        </p:nvSpPr>
        <p:spPr bwMode="auto">
          <a:xfrm>
            <a:off x="1295400" y="4419600"/>
            <a:ext cx="609600" cy="1082675"/>
          </a:xfrm>
          <a:prstGeom prst="rect">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7" name="Rectangle 6"/>
          <p:cNvSpPr/>
          <p:nvPr/>
        </p:nvSpPr>
        <p:spPr bwMode="auto">
          <a:xfrm>
            <a:off x="19050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Begin</a:t>
            </a:r>
          </a:p>
        </p:txBody>
      </p:sp>
      <p:sp>
        <p:nvSpPr>
          <p:cNvPr id="8" name="Rectangle 7"/>
          <p:cNvSpPr/>
          <p:nvPr/>
        </p:nvSpPr>
        <p:spPr bwMode="auto">
          <a:xfrm>
            <a:off x="25146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Write1</a:t>
            </a:r>
          </a:p>
        </p:txBody>
      </p:sp>
      <p:sp>
        <p:nvSpPr>
          <p:cNvPr id="9" name="Rectangle 8"/>
          <p:cNvSpPr/>
          <p:nvPr/>
        </p:nvSpPr>
        <p:spPr bwMode="auto">
          <a:xfrm>
            <a:off x="31242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a:t>
            </a:r>
          </a:p>
        </p:txBody>
      </p:sp>
      <p:sp>
        <p:nvSpPr>
          <p:cNvPr id="10" name="Rectangle 9"/>
          <p:cNvSpPr/>
          <p:nvPr/>
        </p:nvSpPr>
        <p:spPr bwMode="auto">
          <a:xfrm>
            <a:off x="37338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err="1">
                <a:solidFill>
                  <a:srgbClr val="000000">
                    <a:alpha val="100000"/>
                  </a:srgbClr>
                </a:solidFill>
                <a:latin typeface="Calibri" pitchFamily="34" charset="0"/>
                <a:ea typeface="ＭＳ Ｐゴシック" charset="-128"/>
                <a:cs typeface="Arial"/>
              </a:rPr>
              <a:t>WriteN</a:t>
            </a:r>
            <a:endParaRPr lang="en-US" b="1" dirty="0">
              <a:solidFill>
                <a:srgbClr val="000000">
                  <a:alpha val="100000"/>
                </a:srgbClr>
              </a:solidFill>
              <a:latin typeface="Calibri" pitchFamily="34" charset="0"/>
              <a:ea typeface="ＭＳ Ｐゴシック" charset="-128"/>
              <a:cs typeface="Arial"/>
            </a:endParaRPr>
          </a:p>
        </p:txBody>
      </p:sp>
      <p:sp>
        <p:nvSpPr>
          <p:cNvPr id="12" name="Rectangle 11"/>
          <p:cNvSpPr/>
          <p:nvPr/>
        </p:nvSpPr>
        <p:spPr bwMode="auto">
          <a:xfrm>
            <a:off x="43434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Commit</a:t>
            </a:r>
          </a:p>
        </p:txBody>
      </p:sp>
    </p:spTree>
    <p:extLst>
      <p:ext uri="{BB962C8B-B14F-4D97-AF65-F5344CB8AC3E}">
        <p14:creationId xmlns:p14="http://schemas.microsoft.com/office/powerpoint/2010/main" val="456568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Gill Sans MT" charset="0"/>
                <a:cs typeface="Arial" charset="0"/>
              </a:rPr>
              <a:t>Transactions: logging</a:t>
            </a:r>
          </a:p>
        </p:txBody>
      </p:sp>
      <p:sp>
        <p:nvSpPr>
          <p:cNvPr id="91138" name="Content Placeholder 2"/>
          <p:cNvSpPr>
            <a:spLocks noGrp="1"/>
          </p:cNvSpPr>
          <p:nvPr>
            <p:ph idx="1"/>
          </p:nvPr>
        </p:nvSpPr>
        <p:spPr/>
        <p:txBody>
          <a:bodyPr/>
          <a:lstStyle/>
          <a:p>
            <a:pPr marL="742950" indent="-742950">
              <a:buFont typeface="Gill Sans MT" charset="0"/>
              <a:buAutoNum type="arabicPeriod"/>
            </a:pPr>
            <a:r>
              <a:rPr lang="en-US" sz="2800">
                <a:latin typeface="Gill Sans MT" charset="0"/>
                <a:cs typeface="Arial" charset="0"/>
              </a:rPr>
              <a:t>Begin transaction</a:t>
            </a:r>
          </a:p>
          <a:p>
            <a:pPr marL="742950" indent="-742950">
              <a:buFont typeface="Gill Sans MT" charset="0"/>
              <a:buAutoNum type="arabicPeriod"/>
            </a:pPr>
            <a:r>
              <a:rPr lang="en-US" sz="2800">
                <a:latin typeface="Gill Sans MT" charset="0"/>
                <a:cs typeface="Arial" charset="0"/>
              </a:rPr>
              <a:t>Append info about modifications to a log</a:t>
            </a:r>
          </a:p>
          <a:p>
            <a:pPr marL="742950" indent="-742950">
              <a:buFont typeface="Gill Sans MT" charset="0"/>
              <a:buAutoNum type="arabicPeriod"/>
            </a:pPr>
            <a:r>
              <a:rPr lang="en-US" sz="2800">
                <a:latin typeface="Gill Sans MT" charset="0"/>
                <a:cs typeface="Arial" charset="0"/>
              </a:rPr>
              <a:t>Append </a:t>
            </a:r>
            <a:r>
              <a:rPr lang="ja-JP" altLang="en-US" sz="2800">
                <a:latin typeface="Gill Sans MT" charset="0"/>
                <a:cs typeface="Arial" charset="0"/>
              </a:rPr>
              <a:t>“</a:t>
            </a:r>
            <a:r>
              <a:rPr lang="en-US" altLang="ja-JP" sz="2800">
                <a:latin typeface="Gill Sans MT" charset="0"/>
                <a:cs typeface="Arial" charset="0"/>
              </a:rPr>
              <a:t>commit</a:t>
            </a:r>
            <a:r>
              <a:rPr lang="ja-JP" altLang="en-US" sz="2800">
                <a:latin typeface="Gill Sans MT" charset="0"/>
                <a:cs typeface="Arial" charset="0"/>
              </a:rPr>
              <a:t>”</a:t>
            </a:r>
            <a:r>
              <a:rPr lang="en-US" altLang="ja-JP" sz="2800">
                <a:latin typeface="Gill Sans MT" charset="0"/>
                <a:cs typeface="Arial" charset="0"/>
              </a:rPr>
              <a:t> to log to end x-action</a:t>
            </a:r>
          </a:p>
          <a:p>
            <a:pPr marL="742950" indent="-742950">
              <a:buFont typeface="Gill Sans MT" charset="0"/>
              <a:buAutoNum type="arabicPeriod"/>
            </a:pPr>
            <a:r>
              <a:rPr lang="en-US" sz="2800">
                <a:latin typeface="Gill Sans MT" charset="0"/>
                <a:cs typeface="Arial" charset="0"/>
              </a:rPr>
              <a:t>Write new data to normal database</a:t>
            </a:r>
          </a:p>
          <a:p>
            <a:pPr marL="742950" indent="-742950"/>
            <a:r>
              <a:rPr lang="en-US" sz="2800">
                <a:latin typeface="Gill Sans MT" charset="0"/>
                <a:cs typeface="Arial" charset="0"/>
              </a:rPr>
              <a:t>Single-sector write commits x-action (3)</a:t>
            </a:r>
          </a:p>
          <a:p>
            <a:pPr marL="742950" indent="-742950"/>
            <a:endParaRPr lang="en-US" sz="2800">
              <a:latin typeface="Gill Sans MT" charset="0"/>
              <a:cs typeface="Arial" charset="0"/>
            </a:endParaRPr>
          </a:p>
        </p:txBody>
      </p:sp>
      <p:sp>
        <p:nvSpPr>
          <p:cNvPr id="4" name="Rectangle 3"/>
          <p:cNvSpPr>
            <a:spLocks noChangeArrowheads="1"/>
          </p:cNvSpPr>
          <p:nvPr/>
        </p:nvSpPr>
        <p:spPr bwMode="auto">
          <a:xfrm>
            <a:off x="1295400" y="4419600"/>
            <a:ext cx="6629400" cy="1082675"/>
          </a:xfrm>
          <a:prstGeom prst="rect">
            <a:avLst/>
          </a:prstGeom>
          <a:no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5" name="Right Arrow 14"/>
          <p:cNvSpPr>
            <a:spLocks noChangeArrowheads="1"/>
          </p:cNvSpPr>
          <p:nvPr/>
        </p:nvSpPr>
        <p:spPr bwMode="auto">
          <a:xfrm rot="-5400000">
            <a:off x="4076700" y="5464175"/>
            <a:ext cx="609600" cy="685800"/>
          </a:xfrm>
          <a:prstGeom prst="rightArrow">
            <a:avLst>
              <a:gd name="adj1" fmla="val 50000"/>
              <a:gd name="adj2" fmla="val 50000"/>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19" name="TextBox 18"/>
          <p:cNvSpPr txBox="1">
            <a:spLocks noChangeArrowheads="1"/>
          </p:cNvSpPr>
          <p:nvPr/>
        </p:nvSpPr>
        <p:spPr bwMode="auto">
          <a:xfrm>
            <a:off x="533400" y="5768975"/>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00"/>
                </a:solidFill>
                <a:latin typeface="Calibri" charset="0"/>
                <a:cs typeface="Arial" charset="0"/>
              </a:rPr>
              <a:t>What if we crash here?</a:t>
            </a:r>
          </a:p>
          <a:p>
            <a:pPr defTabSz="914400" eaLnBrk="1" hangingPunct="1"/>
            <a:r>
              <a:rPr lang="en-US" sz="2000" b="1" smtClean="0">
                <a:solidFill>
                  <a:srgbClr val="FFFF00"/>
                </a:solidFill>
                <a:latin typeface="Calibri" charset="0"/>
                <a:cs typeface="Arial" charset="0"/>
              </a:rPr>
              <a:t>On reboot, discard uncommitted updates.</a:t>
            </a:r>
          </a:p>
        </p:txBody>
      </p:sp>
      <p:sp>
        <p:nvSpPr>
          <p:cNvPr id="5" name="Rectangle 4"/>
          <p:cNvSpPr>
            <a:spLocks noChangeArrowheads="1"/>
          </p:cNvSpPr>
          <p:nvPr/>
        </p:nvSpPr>
        <p:spPr bwMode="auto">
          <a:xfrm>
            <a:off x="1295400" y="4419600"/>
            <a:ext cx="609600" cy="1082675"/>
          </a:xfrm>
          <a:prstGeom prst="rect">
            <a:avLst/>
          </a:prstGeom>
          <a:solidFill>
            <a:srgbClr val="FFFF00"/>
          </a:solidFill>
          <a:ln w="57150">
            <a:solidFill>
              <a:srgbClr val="FFC000"/>
            </a:solidFill>
            <a:round/>
            <a:headEnd type="triangle" w="med" len="med"/>
            <a:tailEnd type="triangle" w="med" len="med"/>
          </a:ln>
          <a:effectLst>
            <a:outerShdw blurRad="63500" dist="38100" dir="2700000" algn="tl" rotWithShape="0">
              <a:srgbClr val="000000">
                <a:alpha val="39999"/>
              </a:srgbClr>
            </a:outerShdw>
          </a:effectLst>
        </p:spPr>
        <p:txBody>
          <a:bodyPr wrap="none" anchor="ctr"/>
          <a:lstStyle/>
          <a:p>
            <a:pPr algn="ctr" defTabSz="914400">
              <a:defRPr/>
            </a:pPr>
            <a:endParaRPr lang="en-US" sz="1800" b="1">
              <a:solidFill>
                <a:srgbClr val="000000"/>
              </a:solidFill>
              <a:ea typeface="Arial" charset="0"/>
              <a:cs typeface="Arial"/>
            </a:endParaRPr>
          </a:p>
        </p:txBody>
      </p:sp>
      <p:sp>
        <p:nvSpPr>
          <p:cNvPr id="7" name="Rectangle 6"/>
          <p:cNvSpPr/>
          <p:nvPr/>
        </p:nvSpPr>
        <p:spPr bwMode="auto">
          <a:xfrm>
            <a:off x="19050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Begin</a:t>
            </a:r>
          </a:p>
        </p:txBody>
      </p:sp>
      <p:sp>
        <p:nvSpPr>
          <p:cNvPr id="8" name="Rectangle 7"/>
          <p:cNvSpPr/>
          <p:nvPr/>
        </p:nvSpPr>
        <p:spPr bwMode="auto">
          <a:xfrm>
            <a:off x="25146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Write1</a:t>
            </a:r>
          </a:p>
        </p:txBody>
      </p:sp>
      <p:sp>
        <p:nvSpPr>
          <p:cNvPr id="9" name="Rectangle 8"/>
          <p:cNvSpPr/>
          <p:nvPr/>
        </p:nvSpPr>
        <p:spPr bwMode="auto">
          <a:xfrm>
            <a:off x="31242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a:solidFill>
                  <a:srgbClr val="000000">
                    <a:alpha val="100000"/>
                  </a:srgbClr>
                </a:solidFill>
                <a:latin typeface="Calibri" pitchFamily="34" charset="0"/>
                <a:ea typeface="ＭＳ Ｐゴシック" charset="-128"/>
                <a:cs typeface="Arial"/>
              </a:rPr>
              <a:t>…</a:t>
            </a:r>
          </a:p>
        </p:txBody>
      </p:sp>
      <p:sp>
        <p:nvSpPr>
          <p:cNvPr id="10" name="Rectangle 9"/>
          <p:cNvSpPr/>
          <p:nvPr/>
        </p:nvSpPr>
        <p:spPr bwMode="auto">
          <a:xfrm>
            <a:off x="3733800" y="4419600"/>
            <a:ext cx="609600" cy="1082040"/>
          </a:xfrm>
          <a:prstGeom prst="rect">
            <a:avLst/>
          </a:prstGeom>
          <a:solidFill>
            <a:srgbClr val="FF9999"/>
          </a:solidFill>
          <a:ln w="57150"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txBody>
          <a:bodyPr vert="vert270" wrap="none" anchor="ctr" anchorCtr="1"/>
          <a:lstStyle/>
          <a:p>
            <a:pPr defTabSz="914400">
              <a:defRPr/>
            </a:pPr>
            <a:r>
              <a:rPr lang="en-US" b="1" dirty="0" err="1">
                <a:solidFill>
                  <a:srgbClr val="000000">
                    <a:alpha val="100000"/>
                  </a:srgbClr>
                </a:solidFill>
                <a:latin typeface="Calibri" pitchFamily="34" charset="0"/>
                <a:ea typeface="ＭＳ Ｐゴシック" charset="-128"/>
                <a:cs typeface="Arial"/>
              </a:rPr>
              <a:t>WriteN</a:t>
            </a:r>
            <a:endParaRPr lang="en-US" b="1" dirty="0">
              <a:solidFill>
                <a:srgbClr val="000000">
                  <a:alpha val="100000"/>
                </a:srgbClr>
              </a:solidFill>
              <a:latin typeface="Calibri" pitchFamily="34" charset="0"/>
              <a:ea typeface="ＭＳ Ｐゴシック" charset="-128"/>
              <a:cs typeface="Arial"/>
            </a:endParaRPr>
          </a:p>
        </p:txBody>
      </p:sp>
    </p:spTree>
    <p:extLst>
      <p:ext uri="{BB962C8B-B14F-4D97-AF65-F5344CB8AC3E}">
        <p14:creationId xmlns:p14="http://schemas.microsoft.com/office/powerpoint/2010/main" val="2998925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Arial" charset="0"/>
                <a:ea typeface="ＭＳ Ｐゴシック" charset="0"/>
              </a:rPr>
              <a:t>Memory as a cache</a:t>
            </a:r>
          </a:p>
        </p:txBody>
      </p:sp>
      <p:grpSp>
        <p:nvGrpSpPr>
          <p:cNvPr id="17410" name="Group 140"/>
          <p:cNvGrpSpPr>
            <a:grpSpLocks/>
          </p:cNvGrpSpPr>
          <p:nvPr/>
        </p:nvGrpSpPr>
        <p:grpSpPr bwMode="auto">
          <a:xfrm>
            <a:off x="3962400" y="1676400"/>
            <a:ext cx="685800" cy="4267200"/>
            <a:chOff x="5562600" y="1600200"/>
            <a:chExt cx="457200" cy="5181600"/>
          </a:xfrm>
        </p:grpSpPr>
        <p:cxnSp>
          <p:nvCxnSpPr>
            <p:cNvPr id="75" name="Straight Connector 74"/>
            <p:cNvCxnSpPr/>
            <p:nvPr/>
          </p:nvCxnSpPr>
          <p:spPr bwMode="auto">
            <a:xfrm>
              <a:off x="5562600" y="16830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6" name="Straight Connector 75"/>
            <p:cNvCxnSpPr/>
            <p:nvPr/>
          </p:nvCxnSpPr>
          <p:spPr bwMode="auto">
            <a:xfrm>
              <a:off x="5562600" y="16002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7" name="Straight Connector 76"/>
            <p:cNvCxnSpPr/>
            <p:nvPr/>
          </p:nvCxnSpPr>
          <p:spPr bwMode="auto">
            <a:xfrm>
              <a:off x="5562600" y="18469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8" name="Straight Connector 77"/>
            <p:cNvCxnSpPr/>
            <p:nvPr/>
          </p:nvCxnSpPr>
          <p:spPr bwMode="auto">
            <a:xfrm>
              <a:off x="5562600" y="20936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9" name="Straight Connector 78"/>
            <p:cNvCxnSpPr/>
            <p:nvPr/>
          </p:nvCxnSpPr>
          <p:spPr bwMode="auto">
            <a:xfrm>
              <a:off x="5562600" y="23404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0" name="Straight Connector 79"/>
            <p:cNvCxnSpPr/>
            <p:nvPr/>
          </p:nvCxnSpPr>
          <p:spPr bwMode="auto">
            <a:xfrm>
              <a:off x="5562600" y="25871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1" name="Straight Connector 80"/>
            <p:cNvCxnSpPr/>
            <p:nvPr/>
          </p:nvCxnSpPr>
          <p:spPr bwMode="auto">
            <a:xfrm>
              <a:off x="5562600" y="28339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2" name="Straight Connector 81"/>
            <p:cNvCxnSpPr/>
            <p:nvPr/>
          </p:nvCxnSpPr>
          <p:spPr bwMode="auto">
            <a:xfrm>
              <a:off x="5562600" y="30806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3" name="Straight Connector 82"/>
            <p:cNvCxnSpPr/>
            <p:nvPr/>
          </p:nvCxnSpPr>
          <p:spPr bwMode="auto">
            <a:xfrm>
              <a:off x="5562600" y="33274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4" name="Straight Connector 83"/>
            <p:cNvCxnSpPr/>
            <p:nvPr/>
          </p:nvCxnSpPr>
          <p:spPr bwMode="auto">
            <a:xfrm>
              <a:off x="5562600" y="35741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5" name="Straight Connector 84"/>
            <p:cNvCxnSpPr/>
            <p:nvPr/>
          </p:nvCxnSpPr>
          <p:spPr bwMode="auto">
            <a:xfrm>
              <a:off x="5562600" y="38208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6" name="Straight Connector 85"/>
            <p:cNvCxnSpPr/>
            <p:nvPr/>
          </p:nvCxnSpPr>
          <p:spPr bwMode="auto">
            <a:xfrm>
              <a:off x="5562600" y="40676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7" name="Straight Connector 86"/>
            <p:cNvCxnSpPr/>
            <p:nvPr/>
          </p:nvCxnSpPr>
          <p:spPr bwMode="auto">
            <a:xfrm>
              <a:off x="5562600" y="43143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8" name="Straight Connector 87"/>
            <p:cNvCxnSpPr/>
            <p:nvPr/>
          </p:nvCxnSpPr>
          <p:spPr bwMode="auto">
            <a:xfrm>
              <a:off x="5562600" y="45611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9" name="Straight Connector 88"/>
            <p:cNvCxnSpPr/>
            <p:nvPr/>
          </p:nvCxnSpPr>
          <p:spPr bwMode="auto">
            <a:xfrm>
              <a:off x="5562600" y="48078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0" name="Straight Connector 89"/>
            <p:cNvCxnSpPr/>
            <p:nvPr/>
          </p:nvCxnSpPr>
          <p:spPr bwMode="auto">
            <a:xfrm>
              <a:off x="5562600" y="51374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1" name="Straight Connector 90"/>
            <p:cNvCxnSpPr/>
            <p:nvPr/>
          </p:nvCxnSpPr>
          <p:spPr bwMode="auto">
            <a:xfrm>
              <a:off x="5562600" y="17659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2" name="Straight Connector 91"/>
            <p:cNvCxnSpPr/>
            <p:nvPr/>
          </p:nvCxnSpPr>
          <p:spPr bwMode="auto">
            <a:xfrm>
              <a:off x="5562600" y="19279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3" name="Straight Connector 92"/>
            <p:cNvCxnSpPr/>
            <p:nvPr/>
          </p:nvCxnSpPr>
          <p:spPr bwMode="auto">
            <a:xfrm>
              <a:off x="5562600" y="217657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4" name="Straight Connector 93"/>
            <p:cNvCxnSpPr/>
            <p:nvPr/>
          </p:nvCxnSpPr>
          <p:spPr bwMode="auto">
            <a:xfrm>
              <a:off x="5562600" y="24233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5" name="Straight Connector 94"/>
            <p:cNvCxnSpPr/>
            <p:nvPr/>
          </p:nvCxnSpPr>
          <p:spPr bwMode="auto">
            <a:xfrm>
              <a:off x="5562600" y="26700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6" name="Straight Connector 95"/>
            <p:cNvCxnSpPr/>
            <p:nvPr/>
          </p:nvCxnSpPr>
          <p:spPr bwMode="auto">
            <a:xfrm>
              <a:off x="5562600" y="29168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7" name="Straight Connector 96"/>
            <p:cNvCxnSpPr/>
            <p:nvPr/>
          </p:nvCxnSpPr>
          <p:spPr bwMode="auto">
            <a:xfrm>
              <a:off x="5562600" y="31616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8" name="Straight Connector 97"/>
            <p:cNvCxnSpPr/>
            <p:nvPr/>
          </p:nvCxnSpPr>
          <p:spPr bwMode="auto">
            <a:xfrm>
              <a:off x="5562600" y="34102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9" name="Straight Connector 98"/>
            <p:cNvCxnSpPr/>
            <p:nvPr/>
          </p:nvCxnSpPr>
          <p:spPr bwMode="auto">
            <a:xfrm>
              <a:off x="5562600" y="36551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0" name="Straight Connector 99"/>
            <p:cNvCxnSpPr/>
            <p:nvPr/>
          </p:nvCxnSpPr>
          <p:spPr bwMode="auto">
            <a:xfrm>
              <a:off x="5562600" y="390377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1" name="Straight Connector 100"/>
            <p:cNvCxnSpPr/>
            <p:nvPr/>
          </p:nvCxnSpPr>
          <p:spPr bwMode="auto">
            <a:xfrm>
              <a:off x="5562600" y="41505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2" name="Straight Connector 101"/>
            <p:cNvCxnSpPr/>
            <p:nvPr/>
          </p:nvCxnSpPr>
          <p:spPr bwMode="auto">
            <a:xfrm>
              <a:off x="5562600" y="43972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3" name="Straight Connector 102"/>
            <p:cNvCxnSpPr/>
            <p:nvPr/>
          </p:nvCxnSpPr>
          <p:spPr bwMode="auto">
            <a:xfrm>
              <a:off x="5562600" y="46440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4" name="Straight Connector 103"/>
            <p:cNvCxnSpPr/>
            <p:nvPr/>
          </p:nvCxnSpPr>
          <p:spPr bwMode="auto">
            <a:xfrm>
              <a:off x="5562600" y="48888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5" name="Straight Connector 104"/>
            <p:cNvCxnSpPr/>
            <p:nvPr/>
          </p:nvCxnSpPr>
          <p:spPr bwMode="auto">
            <a:xfrm>
              <a:off x="5562600" y="52203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6" name="Straight Connector 105"/>
            <p:cNvCxnSpPr/>
            <p:nvPr/>
          </p:nvCxnSpPr>
          <p:spPr bwMode="auto">
            <a:xfrm>
              <a:off x="5562600" y="54651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7" name="Straight Connector 106"/>
            <p:cNvCxnSpPr/>
            <p:nvPr/>
          </p:nvCxnSpPr>
          <p:spPr bwMode="auto">
            <a:xfrm>
              <a:off x="5562600" y="20107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8" name="Straight Connector 107"/>
            <p:cNvCxnSpPr/>
            <p:nvPr/>
          </p:nvCxnSpPr>
          <p:spPr bwMode="auto">
            <a:xfrm>
              <a:off x="5562600" y="22575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9" name="Straight Connector 108"/>
            <p:cNvCxnSpPr/>
            <p:nvPr/>
          </p:nvCxnSpPr>
          <p:spPr bwMode="auto">
            <a:xfrm>
              <a:off x="5562600" y="25042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0" name="Straight Connector 109"/>
            <p:cNvCxnSpPr/>
            <p:nvPr/>
          </p:nvCxnSpPr>
          <p:spPr bwMode="auto">
            <a:xfrm>
              <a:off x="5562600" y="27510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1" name="Straight Connector 110"/>
            <p:cNvCxnSpPr/>
            <p:nvPr/>
          </p:nvCxnSpPr>
          <p:spPr bwMode="auto">
            <a:xfrm>
              <a:off x="5562600" y="29996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2" name="Straight Connector 111"/>
            <p:cNvCxnSpPr/>
            <p:nvPr/>
          </p:nvCxnSpPr>
          <p:spPr bwMode="auto">
            <a:xfrm>
              <a:off x="5562600" y="32445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3" name="Straight Connector 112"/>
            <p:cNvCxnSpPr/>
            <p:nvPr/>
          </p:nvCxnSpPr>
          <p:spPr bwMode="auto">
            <a:xfrm>
              <a:off x="5562600" y="34931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4" name="Straight Connector 113"/>
            <p:cNvCxnSpPr/>
            <p:nvPr/>
          </p:nvCxnSpPr>
          <p:spPr bwMode="auto">
            <a:xfrm>
              <a:off x="5562600" y="37379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5" name="Straight Connector 114"/>
            <p:cNvCxnSpPr/>
            <p:nvPr/>
          </p:nvCxnSpPr>
          <p:spPr bwMode="auto">
            <a:xfrm>
              <a:off x="5562600" y="39847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6" name="Straight Connector 115"/>
            <p:cNvCxnSpPr/>
            <p:nvPr/>
          </p:nvCxnSpPr>
          <p:spPr bwMode="auto">
            <a:xfrm>
              <a:off x="5562600" y="42314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7" name="Straight Connector 116"/>
            <p:cNvCxnSpPr/>
            <p:nvPr/>
          </p:nvCxnSpPr>
          <p:spPr bwMode="auto">
            <a:xfrm>
              <a:off x="5562600" y="44782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8" name="Straight Connector 117"/>
            <p:cNvCxnSpPr/>
            <p:nvPr/>
          </p:nvCxnSpPr>
          <p:spPr bwMode="auto">
            <a:xfrm>
              <a:off x="5562600" y="47268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9" name="Straight Connector 118"/>
            <p:cNvCxnSpPr/>
            <p:nvPr/>
          </p:nvCxnSpPr>
          <p:spPr bwMode="auto">
            <a:xfrm>
              <a:off x="5562600" y="49717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0" name="Straight Connector 119"/>
            <p:cNvCxnSpPr/>
            <p:nvPr/>
          </p:nvCxnSpPr>
          <p:spPr bwMode="auto">
            <a:xfrm>
              <a:off x="5562600" y="53013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1" name="Straight Connector 120"/>
            <p:cNvCxnSpPr/>
            <p:nvPr/>
          </p:nvCxnSpPr>
          <p:spPr bwMode="auto">
            <a:xfrm>
              <a:off x="5562600" y="55480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2" name="Straight Connector 121"/>
            <p:cNvCxnSpPr/>
            <p:nvPr/>
          </p:nvCxnSpPr>
          <p:spPr bwMode="auto">
            <a:xfrm>
              <a:off x="5562600" y="57119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3" name="Straight Connector 122"/>
            <p:cNvCxnSpPr/>
            <p:nvPr/>
          </p:nvCxnSpPr>
          <p:spPr bwMode="auto">
            <a:xfrm>
              <a:off x="5562600" y="50546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4" name="Straight Connector 123"/>
            <p:cNvCxnSpPr/>
            <p:nvPr/>
          </p:nvCxnSpPr>
          <p:spPr bwMode="auto">
            <a:xfrm>
              <a:off x="5562600" y="53823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5" name="Straight Connector 124"/>
            <p:cNvCxnSpPr/>
            <p:nvPr/>
          </p:nvCxnSpPr>
          <p:spPr bwMode="auto">
            <a:xfrm>
              <a:off x="5562600" y="563097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6" name="Straight Connector 125"/>
            <p:cNvCxnSpPr/>
            <p:nvPr/>
          </p:nvCxnSpPr>
          <p:spPr bwMode="auto">
            <a:xfrm>
              <a:off x="5562600" y="57948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7" name="Straight Connector 126"/>
            <p:cNvCxnSpPr/>
            <p:nvPr/>
          </p:nvCxnSpPr>
          <p:spPr bwMode="auto">
            <a:xfrm>
              <a:off x="5562600" y="58777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8" name="Straight Connector 127"/>
            <p:cNvCxnSpPr/>
            <p:nvPr/>
          </p:nvCxnSpPr>
          <p:spPr bwMode="auto">
            <a:xfrm>
              <a:off x="5562600" y="59586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9" name="Straight Connector 128"/>
            <p:cNvCxnSpPr/>
            <p:nvPr/>
          </p:nvCxnSpPr>
          <p:spPr bwMode="auto">
            <a:xfrm>
              <a:off x="5562600" y="60415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0" name="Straight Connector 129"/>
            <p:cNvCxnSpPr/>
            <p:nvPr/>
          </p:nvCxnSpPr>
          <p:spPr bwMode="auto">
            <a:xfrm>
              <a:off x="5562600" y="61244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1" name="Straight Connector 130"/>
            <p:cNvCxnSpPr/>
            <p:nvPr/>
          </p:nvCxnSpPr>
          <p:spPr bwMode="auto">
            <a:xfrm>
              <a:off x="5562600" y="62054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2" name="Straight Connector 131"/>
            <p:cNvCxnSpPr/>
            <p:nvPr/>
          </p:nvCxnSpPr>
          <p:spPr bwMode="auto">
            <a:xfrm>
              <a:off x="5562600" y="62883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3" name="Straight Connector 132"/>
            <p:cNvCxnSpPr/>
            <p:nvPr/>
          </p:nvCxnSpPr>
          <p:spPr bwMode="auto">
            <a:xfrm>
              <a:off x="5562600" y="63712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4" name="Straight Connector 133"/>
            <p:cNvCxnSpPr/>
            <p:nvPr/>
          </p:nvCxnSpPr>
          <p:spPr bwMode="auto">
            <a:xfrm>
              <a:off x="5562600" y="64540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5" name="Straight Connector 134"/>
            <p:cNvCxnSpPr/>
            <p:nvPr/>
          </p:nvCxnSpPr>
          <p:spPr bwMode="auto">
            <a:xfrm>
              <a:off x="5562600" y="65350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6" name="Straight Connector 135"/>
            <p:cNvCxnSpPr/>
            <p:nvPr/>
          </p:nvCxnSpPr>
          <p:spPr bwMode="auto">
            <a:xfrm>
              <a:off x="5562600" y="66160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7" name="Straight Connector 136"/>
            <p:cNvCxnSpPr/>
            <p:nvPr/>
          </p:nvCxnSpPr>
          <p:spPr bwMode="auto">
            <a:xfrm>
              <a:off x="5562600" y="66989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8" name="Straight Connector 137"/>
            <p:cNvCxnSpPr/>
            <p:nvPr/>
          </p:nvCxnSpPr>
          <p:spPr bwMode="auto">
            <a:xfrm>
              <a:off x="5562600" y="67818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9" name="Straight Connector 138"/>
            <p:cNvCxnSpPr/>
            <p:nvPr/>
          </p:nvCxnSpPr>
          <p:spPr bwMode="auto">
            <a:xfrm flipH="1" flipV="1">
              <a:off x="5562600" y="16002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40" name="Straight Connector 139"/>
            <p:cNvCxnSpPr/>
            <p:nvPr/>
          </p:nvCxnSpPr>
          <p:spPr bwMode="auto">
            <a:xfrm flipH="1" flipV="1">
              <a:off x="6019800" y="16002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grpSp>
      <p:sp>
        <p:nvSpPr>
          <p:cNvPr id="17411" name="Text Box 57"/>
          <p:cNvSpPr txBox="1">
            <a:spLocks noChangeArrowheads="1"/>
          </p:cNvSpPr>
          <p:nvPr/>
        </p:nvSpPr>
        <p:spPr bwMode="auto">
          <a:xfrm>
            <a:off x="3581400" y="5867400"/>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memory</a:t>
            </a:r>
          </a:p>
          <a:p>
            <a:pPr algn="ctr" defTabSz="914400" eaLnBrk="1" hangingPunct="1"/>
            <a:r>
              <a:rPr lang="en-US" sz="2000" b="1">
                <a:solidFill>
                  <a:srgbClr val="003367"/>
                </a:solidFill>
                <a:cs typeface="Arial" charset="0"/>
              </a:rPr>
              <a:t>(frames)</a:t>
            </a:r>
            <a:endParaRPr lang="en-US" sz="1800">
              <a:solidFill>
                <a:srgbClr val="003367"/>
              </a:solidFill>
              <a:cs typeface="Arial" charset="0"/>
            </a:endParaRPr>
          </a:p>
        </p:txBody>
      </p:sp>
      <p:grpSp>
        <p:nvGrpSpPr>
          <p:cNvPr id="17412" name="Group 154"/>
          <p:cNvGrpSpPr>
            <a:grpSpLocks/>
          </p:cNvGrpSpPr>
          <p:nvPr/>
        </p:nvGrpSpPr>
        <p:grpSpPr bwMode="auto">
          <a:xfrm>
            <a:off x="1219200" y="2057400"/>
            <a:ext cx="719138" cy="1217613"/>
            <a:chOff x="1947863" y="1804988"/>
            <a:chExt cx="990600" cy="1676400"/>
          </a:xfrm>
        </p:grpSpPr>
        <p:sp>
          <p:nvSpPr>
            <p:cNvPr id="17457" name="AutoShape 3"/>
            <p:cNvSpPr>
              <a:spLocks noChangeArrowheads="1"/>
            </p:cNvSpPr>
            <p:nvPr/>
          </p:nvSpPr>
          <p:spPr bwMode="auto">
            <a:xfrm>
              <a:off x="1947863" y="1804988"/>
              <a:ext cx="990600" cy="381000"/>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17458" name="AutoShape 4"/>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r>
                <a:rPr lang="en-US" sz="1600"/>
                <a:t>data</a:t>
              </a:r>
              <a:endParaRPr lang="en-US" sz="1400"/>
            </a:p>
          </p:txBody>
        </p:sp>
        <p:sp>
          <p:nvSpPr>
            <p:cNvPr id="17459" name="AutoShape 5"/>
            <p:cNvSpPr>
              <a:spLocks noChangeArrowheads="1"/>
            </p:cNvSpPr>
            <p:nvPr/>
          </p:nvSpPr>
          <p:spPr bwMode="auto">
            <a:xfrm>
              <a:off x="1947863" y="2414588"/>
              <a:ext cx="990600" cy="381000"/>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7460" name="AutoShape 6"/>
            <p:cNvSpPr>
              <a:spLocks noChangeArrowheads="1"/>
            </p:cNvSpPr>
            <p:nvPr/>
          </p:nvSpPr>
          <p:spPr bwMode="auto">
            <a:xfrm>
              <a:off x="1947863" y="2795588"/>
              <a:ext cx="990600" cy="76200"/>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p>
          </p:txBody>
        </p:sp>
        <p:sp>
          <p:nvSpPr>
            <p:cNvPr id="17461" name="AutoShape 7"/>
            <p:cNvSpPr>
              <a:spLocks noChangeArrowheads="1"/>
            </p:cNvSpPr>
            <p:nvPr/>
          </p:nvSpPr>
          <p:spPr bwMode="auto">
            <a:xfrm>
              <a:off x="1947863" y="2871788"/>
              <a:ext cx="990600" cy="381000"/>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p>
          </p:txBody>
        </p:sp>
        <p:sp>
          <p:nvSpPr>
            <p:cNvPr id="17462" name="AutoShape 8"/>
            <p:cNvSpPr>
              <a:spLocks noChangeArrowheads="1"/>
            </p:cNvSpPr>
            <p:nvPr/>
          </p:nvSpPr>
          <p:spPr bwMode="auto">
            <a:xfrm>
              <a:off x="1947863" y="3252788"/>
              <a:ext cx="990600" cy="228600"/>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p>
          </p:txBody>
        </p:sp>
        <p:sp>
          <p:nvSpPr>
            <p:cNvPr id="17463" name="AutoShape 9"/>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grpSp>
      <p:grpSp>
        <p:nvGrpSpPr>
          <p:cNvPr id="17413" name="Group 155"/>
          <p:cNvGrpSpPr>
            <a:grpSpLocks/>
          </p:cNvGrpSpPr>
          <p:nvPr/>
        </p:nvGrpSpPr>
        <p:grpSpPr bwMode="auto">
          <a:xfrm>
            <a:off x="2176463" y="2895600"/>
            <a:ext cx="719137" cy="1217613"/>
            <a:chOff x="1947863" y="1804988"/>
            <a:chExt cx="990600" cy="1676400"/>
          </a:xfrm>
        </p:grpSpPr>
        <p:sp>
          <p:nvSpPr>
            <p:cNvPr id="17450" name="AutoShape 3"/>
            <p:cNvSpPr>
              <a:spLocks noChangeArrowheads="1"/>
            </p:cNvSpPr>
            <p:nvPr/>
          </p:nvSpPr>
          <p:spPr bwMode="auto">
            <a:xfrm>
              <a:off x="1947863" y="1804988"/>
              <a:ext cx="990600" cy="381000"/>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17451" name="AutoShape 4"/>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r>
                <a:rPr lang="en-US" sz="1600"/>
                <a:t>data</a:t>
              </a:r>
              <a:endParaRPr lang="en-US" sz="1400"/>
            </a:p>
          </p:txBody>
        </p:sp>
        <p:sp>
          <p:nvSpPr>
            <p:cNvPr id="17452" name="AutoShape 5"/>
            <p:cNvSpPr>
              <a:spLocks noChangeArrowheads="1"/>
            </p:cNvSpPr>
            <p:nvPr/>
          </p:nvSpPr>
          <p:spPr bwMode="auto">
            <a:xfrm>
              <a:off x="1947863" y="2414588"/>
              <a:ext cx="990600" cy="381000"/>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7453" name="AutoShape 6"/>
            <p:cNvSpPr>
              <a:spLocks noChangeArrowheads="1"/>
            </p:cNvSpPr>
            <p:nvPr/>
          </p:nvSpPr>
          <p:spPr bwMode="auto">
            <a:xfrm>
              <a:off x="1947863" y="2795588"/>
              <a:ext cx="990600" cy="76200"/>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p>
          </p:txBody>
        </p:sp>
        <p:sp>
          <p:nvSpPr>
            <p:cNvPr id="17454" name="AutoShape 7"/>
            <p:cNvSpPr>
              <a:spLocks noChangeArrowheads="1"/>
            </p:cNvSpPr>
            <p:nvPr/>
          </p:nvSpPr>
          <p:spPr bwMode="auto">
            <a:xfrm>
              <a:off x="1947863" y="2871788"/>
              <a:ext cx="990600" cy="381000"/>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p>
          </p:txBody>
        </p:sp>
        <p:sp>
          <p:nvSpPr>
            <p:cNvPr id="17455" name="AutoShape 8"/>
            <p:cNvSpPr>
              <a:spLocks noChangeArrowheads="1"/>
            </p:cNvSpPr>
            <p:nvPr/>
          </p:nvSpPr>
          <p:spPr bwMode="auto">
            <a:xfrm>
              <a:off x="1947863" y="3252788"/>
              <a:ext cx="990600" cy="228600"/>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p>
          </p:txBody>
        </p:sp>
        <p:sp>
          <p:nvSpPr>
            <p:cNvPr id="17456" name="AutoShape 9"/>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grpSp>
      <p:sp>
        <p:nvSpPr>
          <p:cNvPr id="164" name="Rectangle 163"/>
          <p:cNvSpPr/>
          <p:nvPr/>
        </p:nvSpPr>
        <p:spPr bwMode="auto">
          <a:xfrm>
            <a:off x="2074863" y="4481513"/>
            <a:ext cx="973137" cy="133985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5" name="Oval 164"/>
          <p:cNvSpPr/>
          <p:nvPr/>
        </p:nvSpPr>
        <p:spPr bwMode="auto">
          <a:xfrm>
            <a:off x="2076450" y="4435475"/>
            <a:ext cx="969963"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6" name="Oval 165"/>
          <p:cNvSpPr/>
          <p:nvPr/>
        </p:nvSpPr>
        <p:spPr bwMode="auto">
          <a:xfrm>
            <a:off x="2076450" y="5775325"/>
            <a:ext cx="969963"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9144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7" name="Rectangle 166"/>
          <p:cNvSpPr/>
          <p:nvPr/>
        </p:nvSpPr>
        <p:spPr bwMode="auto">
          <a:xfrm>
            <a:off x="2330450" y="4697413"/>
            <a:ext cx="461963"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8" name="Rectangle 167"/>
          <p:cNvSpPr/>
          <p:nvPr/>
        </p:nvSpPr>
        <p:spPr bwMode="auto">
          <a:xfrm>
            <a:off x="2330450" y="5048250"/>
            <a:ext cx="461963" cy="233363"/>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9" name="Rectangle 168"/>
          <p:cNvSpPr/>
          <p:nvPr/>
        </p:nvSpPr>
        <p:spPr bwMode="auto">
          <a:xfrm>
            <a:off x="2330450" y="5400675"/>
            <a:ext cx="461963"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7420" name="Text Box 57"/>
          <p:cNvSpPr txBox="1">
            <a:spLocks noChangeArrowheads="1"/>
          </p:cNvSpPr>
          <p:nvPr/>
        </p:nvSpPr>
        <p:spPr bwMode="auto">
          <a:xfrm>
            <a:off x="2057400" y="16764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virtual address spaces</a:t>
            </a:r>
            <a:endParaRPr lang="en-US" sz="1800">
              <a:solidFill>
                <a:srgbClr val="003367"/>
              </a:solidFill>
              <a:cs typeface="Arial" charset="0"/>
            </a:endParaRPr>
          </a:p>
        </p:txBody>
      </p:sp>
      <p:sp>
        <p:nvSpPr>
          <p:cNvPr id="17421" name="Text Box 57"/>
          <p:cNvSpPr txBox="1">
            <a:spLocks noChangeArrowheads="1"/>
          </p:cNvSpPr>
          <p:nvPr/>
        </p:nvSpPr>
        <p:spPr bwMode="auto">
          <a:xfrm>
            <a:off x="228600" y="3733800"/>
            <a:ext cx="175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files and filesystems,</a:t>
            </a:r>
          </a:p>
          <a:p>
            <a:pPr algn="ctr" defTabSz="914400" eaLnBrk="1" hangingPunct="1"/>
            <a:r>
              <a:rPr lang="en-US" sz="2000" b="1">
                <a:solidFill>
                  <a:srgbClr val="003367"/>
                </a:solidFill>
                <a:cs typeface="Arial" charset="0"/>
              </a:rPr>
              <a:t>databases,</a:t>
            </a:r>
          </a:p>
          <a:p>
            <a:pPr algn="ctr" defTabSz="914400" eaLnBrk="1" hangingPunct="1"/>
            <a:r>
              <a:rPr lang="en-US" sz="2000" b="1">
                <a:solidFill>
                  <a:srgbClr val="003367"/>
                </a:solidFill>
                <a:cs typeface="Arial" charset="0"/>
              </a:rPr>
              <a:t>other storage objects</a:t>
            </a:r>
            <a:endParaRPr lang="en-US" sz="1800">
              <a:solidFill>
                <a:srgbClr val="003367"/>
              </a:solidFill>
              <a:cs typeface="Arial" charset="0"/>
            </a:endParaRPr>
          </a:p>
        </p:txBody>
      </p:sp>
      <p:sp>
        <p:nvSpPr>
          <p:cNvPr id="172" name="Trapezoid 171"/>
          <p:cNvSpPr/>
          <p:nvPr/>
        </p:nvSpPr>
        <p:spPr bwMode="auto">
          <a:xfrm>
            <a:off x="5257800" y="4687888"/>
            <a:ext cx="3505200" cy="609600"/>
          </a:xfrm>
          <a:prstGeom prst="trapezoid">
            <a:avLst>
              <a:gd name="adj" fmla="val 58333"/>
            </a:avLst>
          </a:prstGeom>
          <a:solidFill>
            <a:schemeClr val="bg2"/>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7423" name="Text Box 57"/>
          <p:cNvSpPr txBox="1">
            <a:spLocks noChangeArrowheads="1"/>
          </p:cNvSpPr>
          <p:nvPr/>
        </p:nvSpPr>
        <p:spPr bwMode="auto">
          <a:xfrm>
            <a:off x="5410200" y="4687888"/>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disk and other storage</a:t>
            </a:r>
          </a:p>
          <a:p>
            <a:pPr algn="ctr" defTabSz="914400" eaLnBrk="1" hangingPunct="1"/>
            <a:r>
              <a:rPr lang="en-US" sz="1800" b="1">
                <a:solidFill>
                  <a:srgbClr val="003367"/>
                </a:solidFill>
                <a:cs typeface="Arial" charset="0"/>
              </a:rPr>
              <a:t>network RAM</a:t>
            </a:r>
            <a:endParaRPr lang="en-US" sz="1600">
              <a:solidFill>
                <a:srgbClr val="003367"/>
              </a:solidFill>
              <a:cs typeface="Arial" charset="0"/>
            </a:endParaRPr>
          </a:p>
        </p:txBody>
      </p:sp>
      <p:sp>
        <p:nvSpPr>
          <p:cNvPr id="17424" name="Text Box 57"/>
          <p:cNvSpPr txBox="1">
            <a:spLocks noChangeArrowheads="1"/>
          </p:cNvSpPr>
          <p:nvPr/>
        </p:nvSpPr>
        <p:spPr bwMode="auto">
          <a:xfrm>
            <a:off x="533400" y="5997575"/>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3367"/>
                </a:solidFill>
                <a:cs typeface="Arial" charset="0"/>
              </a:rPr>
              <a:t>page/block read/write accesses</a:t>
            </a:r>
          </a:p>
        </p:txBody>
      </p:sp>
      <p:grpSp>
        <p:nvGrpSpPr>
          <p:cNvPr id="17425" name="Group 72"/>
          <p:cNvGrpSpPr>
            <a:grpSpLocks/>
          </p:cNvGrpSpPr>
          <p:nvPr/>
        </p:nvGrpSpPr>
        <p:grpSpPr bwMode="auto">
          <a:xfrm>
            <a:off x="5867400" y="3470275"/>
            <a:ext cx="1895475" cy="949325"/>
            <a:chOff x="883" y="1284"/>
            <a:chExt cx="1184" cy="592"/>
          </a:xfrm>
        </p:grpSpPr>
        <p:sp useBgFill="1">
          <p:nvSpPr>
            <p:cNvPr id="17434" name="Oval 73"/>
            <p:cNvSpPr>
              <a:spLocks noChangeArrowheads="1"/>
            </p:cNvSpPr>
            <p:nvPr/>
          </p:nvSpPr>
          <p:spPr bwMode="auto">
            <a:xfrm>
              <a:off x="1284" y="1636"/>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p:nvSpPr>
            <p:cNvPr id="17435" name="Oval 74"/>
            <p:cNvSpPr>
              <a:spLocks noChangeArrowheads="1"/>
            </p:cNvSpPr>
            <p:nvPr/>
          </p:nvSpPr>
          <p:spPr bwMode="auto">
            <a:xfrm>
              <a:off x="1403" y="1669"/>
              <a:ext cx="503"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0000"/>
                </a:solidFill>
              </a:endParaRPr>
            </a:p>
          </p:txBody>
        </p:sp>
        <p:sp useBgFill="1">
          <p:nvSpPr>
            <p:cNvPr id="17436" name="Oval 75"/>
            <p:cNvSpPr>
              <a:spLocks noChangeArrowheads="1"/>
            </p:cNvSpPr>
            <p:nvPr/>
          </p:nvSpPr>
          <p:spPr bwMode="auto">
            <a:xfrm>
              <a:off x="1284" y="1492"/>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useBgFill="1">
          <p:nvSpPr>
            <p:cNvPr id="17437" name="Oval 76"/>
            <p:cNvSpPr>
              <a:spLocks noChangeArrowheads="1"/>
            </p:cNvSpPr>
            <p:nvPr/>
          </p:nvSpPr>
          <p:spPr bwMode="auto">
            <a:xfrm>
              <a:off x="1267" y="1380"/>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useBgFill="1">
          <p:nvSpPr>
            <p:cNvPr id="17438" name="Oval 77"/>
            <p:cNvSpPr>
              <a:spLocks noChangeArrowheads="1"/>
            </p:cNvSpPr>
            <p:nvPr/>
          </p:nvSpPr>
          <p:spPr bwMode="auto">
            <a:xfrm>
              <a:off x="1267" y="1284"/>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p:nvSpPr>
            <p:cNvPr id="181" name="Line 78"/>
            <p:cNvSpPr>
              <a:spLocks noChangeShapeType="1"/>
            </p:cNvSpPr>
            <p:nvPr/>
          </p:nvSpPr>
          <p:spPr bwMode="auto">
            <a:xfrm>
              <a:off x="1643" y="1388"/>
              <a:ext cx="166" cy="127"/>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2" name="Line 79"/>
            <p:cNvSpPr>
              <a:spLocks noChangeShapeType="1"/>
            </p:cNvSpPr>
            <p:nvPr/>
          </p:nvSpPr>
          <p:spPr bwMode="auto">
            <a:xfrm>
              <a:off x="1627" y="1372"/>
              <a:ext cx="389" cy="64"/>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7441" name="Oval 80"/>
            <p:cNvSpPr>
              <a:spLocks noChangeArrowheads="1"/>
            </p:cNvSpPr>
            <p:nvPr/>
          </p:nvSpPr>
          <p:spPr bwMode="auto">
            <a:xfrm>
              <a:off x="1406" y="1335"/>
              <a:ext cx="505"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0000"/>
                </a:solidFill>
              </a:endParaRPr>
            </a:p>
          </p:txBody>
        </p:sp>
        <p:sp>
          <p:nvSpPr>
            <p:cNvPr id="184" name="Line 81"/>
            <p:cNvSpPr>
              <a:spLocks noChangeShapeType="1"/>
            </p:cNvSpPr>
            <p:nvPr/>
          </p:nvSpPr>
          <p:spPr bwMode="auto">
            <a:xfrm>
              <a:off x="1411" y="1403"/>
              <a:ext cx="0" cy="341"/>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5" name="Line 82"/>
            <p:cNvSpPr>
              <a:spLocks noChangeShapeType="1"/>
            </p:cNvSpPr>
            <p:nvPr/>
          </p:nvSpPr>
          <p:spPr bwMode="auto">
            <a:xfrm>
              <a:off x="1915" y="1396"/>
              <a:ext cx="0" cy="35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6" name="Line 83"/>
            <p:cNvSpPr>
              <a:spLocks noChangeShapeType="1"/>
            </p:cNvSpPr>
            <p:nvPr/>
          </p:nvSpPr>
          <p:spPr bwMode="auto">
            <a:xfrm>
              <a:off x="1140" y="1357"/>
              <a:ext cx="0" cy="415"/>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7" name="Line 84"/>
            <p:cNvSpPr>
              <a:spLocks noChangeShapeType="1"/>
            </p:cNvSpPr>
            <p:nvPr/>
          </p:nvSpPr>
          <p:spPr bwMode="auto">
            <a:xfrm>
              <a:off x="1123" y="1357"/>
              <a:ext cx="263"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8" name="Line 85"/>
            <p:cNvSpPr>
              <a:spLocks noChangeShapeType="1"/>
            </p:cNvSpPr>
            <p:nvPr/>
          </p:nvSpPr>
          <p:spPr bwMode="auto">
            <a:xfrm>
              <a:off x="1140" y="1532"/>
              <a:ext cx="199"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9" name="Line 86"/>
            <p:cNvSpPr>
              <a:spLocks noChangeShapeType="1"/>
            </p:cNvSpPr>
            <p:nvPr/>
          </p:nvSpPr>
          <p:spPr bwMode="auto">
            <a:xfrm>
              <a:off x="1140" y="1653"/>
              <a:ext cx="240"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90" name="Line 87"/>
            <p:cNvSpPr>
              <a:spLocks noChangeShapeType="1"/>
            </p:cNvSpPr>
            <p:nvPr/>
          </p:nvSpPr>
          <p:spPr bwMode="auto">
            <a:xfrm>
              <a:off x="1140" y="1788"/>
              <a:ext cx="24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91" name="Line 88"/>
            <p:cNvSpPr>
              <a:spLocks noChangeShapeType="1"/>
            </p:cNvSpPr>
            <p:nvPr/>
          </p:nvSpPr>
          <p:spPr bwMode="auto">
            <a:xfrm flipH="1">
              <a:off x="883" y="1597"/>
              <a:ext cx="25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grpSp>
      <p:sp>
        <p:nvSpPr>
          <p:cNvPr id="17426" name="Text Box 57"/>
          <p:cNvSpPr txBox="1">
            <a:spLocks noChangeArrowheads="1"/>
          </p:cNvSpPr>
          <p:nvPr/>
        </p:nvSpPr>
        <p:spPr bwMode="auto">
          <a:xfrm>
            <a:off x="5410200" y="58674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backing storage volumes</a:t>
            </a:r>
          </a:p>
          <a:p>
            <a:pPr algn="ctr" defTabSz="914400" eaLnBrk="1" hangingPunct="1"/>
            <a:r>
              <a:rPr lang="en-US" sz="2000" b="1">
                <a:solidFill>
                  <a:srgbClr val="003367"/>
                </a:solidFill>
                <a:cs typeface="Arial" charset="0"/>
              </a:rPr>
              <a:t>(pages and blocks)</a:t>
            </a:r>
            <a:endParaRPr lang="en-US" sz="1800">
              <a:solidFill>
                <a:srgbClr val="003367"/>
              </a:solidFill>
              <a:cs typeface="Arial" charset="0"/>
            </a:endParaRPr>
          </a:p>
        </p:txBody>
      </p:sp>
      <p:sp>
        <p:nvSpPr>
          <p:cNvPr id="17427" name="Text Box 57"/>
          <p:cNvSpPr txBox="1">
            <a:spLocks noChangeArrowheads="1"/>
          </p:cNvSpPr>
          <p:nvPr/>
        </p:nvSpPr>
        <p:spPr bwMode="auto">
          <a:xfrm>
            <a:off x="5105400" y="1568450"/>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3367"/>
                </a:solidFill>
                <a:cs typeface="Arial" charset="0"/>
              </a:rPr>
              <a:t>Processes access external storage objects through file APIs and VM abstraction.  The OS kernel manages caching of pages/blocks in main memory.</a:t>
            </a:r>
          </a:p>
        </p:txBody>
      </p:sp>
      <p:grpSp>
        <p:nvGrpSpPr>
          <p:cNvPr id="17428" name="Group 5"/>
          <p:cNvGrpSpPr>
            <a:grpSpLocks/>
          </p:cNvGrpSpPr>
          <p:nvPr/>
        </p:nvGrpSpPr>
        <p:grpSpPr bwMode="auto">
          <a:xfrm rot="5400000" flipV="1">
            <a:off x="3192462" y="3513138"/>
            <a:ext cx="473075" cy="609600"/>
            <a:chOff x="4432300" y="5029200"/>
            <a:chExt cx="473075" cy="622300"/>
          </a:xfrm>
        </p:grpSpPr>
        <p:sp>
          <p:nvSpPr>
            <p:cNvPr id="17432"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7433"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grpSp>
        <p:nvGrpSpPr>
          <p:cNvPr id="17429" name="Group 5"/>
          <p:cNvGrpSpPr>
            <a:grpSpLocks/>
          </p:cNvGrpSpPr>
          <p:nvPr/>
        </p:nvGrpSpPr>
        <p:grpSpPr bwMode="auto">
          <a:xfrm rot="5400000" flipV="1">
            <a:off x="4945062" y="3513138"/>
            <a:ext cx="473075" cy="609600"/>
            <a:chOff x="4432300" y="5029200"/>
            <a:chExt cx="473075" cy="622300"/>
          </a:xfrm>
        </p:grpSpPr>
        <p:sp>
          <p:nvSpPr>
            <p:cNvPr id="17430"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7431"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spTree>
    <p:extLst>
      <p:ext uri="{BB962C8B-B14F-4D97-AF65-F5344CB8AC3E}">
        <p14:creationId xmlns:p14="http://schemas.microsoft.com/office/powerpoint/2010/main" val="27972867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a:latin typeface="Arial" charset="0"/>
                <a:ea typeface="ＭＳ Ｐゴシック" charset="0"/>
                <a:cs typeface="Arial" charset="0"/>
              </a:rPr>
              <a:t>Anatomy of a Log</a:t>
            </a:r>
          </a:p>
        </p:txBody>
      </p:sp>
      <p:sp>
        <p:nvSpPr>
          <p:cNvPr id="92162" name="Rectangle 7"/>
          <p:cNvSpPr>
            <a:spLocks noGrp="1" noChangeArrowheads="1"/>
          </p:cNvSpPr>
          <p:nvPr>
            <p:ph type="body" idx="1"/>
          </p:nvPr>
        </p:nvSpPr>
        <p:spPr>
          <a:xfrm>
            <a:off x="457200" y="1447800"/>
            <a:ext cx="5562600" cy="5410200"/>
          </a:xfrm>
        </p:spPr>
        <p:txBody>
          <a:bodyPr/>
          <a:lstStyle/>
          <a:p>
            <a:r>
              <a:rPr lang="en-US" sz="2400">
                <a:latin typeface="Arial" charset="0"/>
                <a:ea typeface="ＭＳ Ｐゴシック" charset="0"/>
                <a:cs typeface="Arial" charset="0"/>
              </a:rPr>
              <a:t>A </a:t>
            </a:r>
            <a:r>
              <a:rPr lang="en-US" sz="2400">
                <a:solidFill>
                  <a:srgbClr val="800000"/>
                </a:solidFill>
                <a:latin typeface="Arial" charset="0"/>
                <a:ea typeface="ＭＳ Ｐゴシック" charset="0"/>
                <a:cs typeface="Arial" charset="0"/>
              </a:rPr>
              <a:t>log </a:t>
            </a:r>
            <a:r>
              <a:rPr lang="en-US" sz="2400">
                <a:latin typeface="Arial" charset="0"/>
                <a:ea typeface="ＭＳ Ｐゴシック" charset="0"/>
                <a:cs typeface="Arial" charset="0"/>
              </a:rPr>
              <a:t>is a sequence of records (</a:t>
            </a:r>
            <a:r>
              <a:rPr lang="en-US" sz="2400">
                <a:solidFill>
                  <a:srgbClr val="800000"/>
                </a:solidFill>
                <a:latin typeface="Arial" charset="0"/>
                <a:ea typeface="ＭＳ Ｐゴシック" charset="0"/>
                <a:cs typeface="Arial" charset="0"/>
              </a:rPr>
              <a:t>entries</a:t>
            </a:r>
            <a:r>
              <a:rPr lang="en-US" sz="2400">
                <a:latin typeface="Arial" charset="0"/>
                <a:ea typeface="ＭＳ Ｐゴシック" charset="0"/>
                <a:cs typeface="Arial" charset="0"/>
              </a:rPr>
              <a:t>) on recoverable storage.</a:t>
            </a:r>
          </a:p>
          <a:p>
            <a:r>
              <a:rPr lang="en-US" sz="2400">
                <a:latin typeface="Arial" charset="0"/>
                <a:ea typeface="ＭＳ Ｐゴシック" charset="0"/>
                <a:cs typeface="Arial" charset="0"/>
              </a:rPr>
              <a:t>Each entry is associated with some transaction.</a:t>
            </a:r>
          </a:p>
          <a:p>
            <a:r>
              <a:rPr lang="en-US" sz="2400">
                <a:latin typeface="Arial" charset="0"/>
                <a:ea typeface="ＭＳ Ｐゴシック" charset="0"/>
                <a:cs typeface="Arial" charset="0"/>
              </a:rPr>
              <a:t>The entries for transaction T record execution progress of T.</a:t>
            </a:r>
          </a:p>
          <a:p>
            <a:r>
              <a:rPr lang="en-US" sz="2400">
                <a:latin typeface="Arial" charset="0"/>
                <a:ea typeface="ＭＳ Ｐゴシック" charset="0"/>
                <a:cs typeface="Arial" charset="0"/>
              </a:rPr>
              <a:t>Atomic operations:</a:t>
            </a:r>
          </a:p>
          <a:p>
            <a:pPr lvl="1"/>
            <a:r>
              <a:rPr lang="en-US" sz="2000">
                <a:solidFill>
                  <a:srgbClr val="800000"/>
                </a:solidFill>
                <a:latin typeface="Arial" charset="0"/>
                <a:ea typeface="ＭＳ Ｐゴシック" charset="0"/>
                <a:cs typeface="Arial" charset="0"/>
              </a:rPr>
              <a:t>Append</a:t>
            </a:r>
            <a:r>
              <a:rPr lang="en-US" sz="2000">
                <a:latin typeface="Arial" charset="0"/>
                <a:ea typeface="ＭＳ Ｐゴシック" charset="0"/>
                <a:cs typeface="Arial" charset="0"/>
              </a:rPr>
              <a:t>/write entry to log tail</a:t>
            </a:r>
          </a:p>
          <a:p>
            <a:pPr lvl="1"/>
            <a:r>
              <a:rPr lang="en-US" sz="2000">
                <a:solidFill>
                  <a:srgbClr val="800000"/>
                </a:solidFill>
                <a:latin typeface="Arial" charset="0"/>
                <a:ea typeface="ＭＳ Ｐゴシック" charset="0"/>
                <a:cs typeface="Arial" charset="0"/>
              </a:rPr>
              <a:t>Truncate </a:t>
            </a:r>
            <a:r>
              <a:rPr lang="en-US" sz="2000">
                <a:latin typeface="Arial" charset="0"/>
                <a:ea typeface="ＭＳ Ｐゴシック" charset="0"/>
                <a:cs typeface="Arial" charset="0"/>
              </a:rPr>
              <a:t>entries from log head</a:t>
            </a:r>
          </a:p>
          <a:p>
            <a:pPr lvl="1"/>
            <a:r>
              <a:rPr lang="en-US" sz="2000">
                <a:latin typeface="Arial" charset="0"/>
                <a:ea typeface="ＭＳ Ｐゴシック" charset="0"/>
                <a:cs typeface="Arial" charset="0"/>
              </a:rPr>
              <a:t>Read/scan entries</a:t>
            </a:r>
          </a:p>
          <a:p>
            <a:r>
              <a:rPr lang="en-US" sz="2400">
                <a:latin typeface="Arial" charset="0"/>
                <a:ea typeface="ＭＳ Ｐゴシック" charset="0"/>
                <a:cs typeface="Arial" charset="0"/>
              </a:rPr>
              <a:t>Log writes are atomic and durable, and complete detectably in order.</a:t>
            </a:r>
          </a:p>
        </p:txBody>
      </p:sp>
      <p:sp>
        <p:nvSpPr>
          <p:cNvPr id="92163" name="Rectangle 3"/>
          <p:cNvSpPr>
            <a:spLocks noChangeArrowheads="1"/>
          </p:cNvSpPr>
          <p:nvPr/>
        </p:nvSpPr>
        <p:spPr bwMode="auto">
          <a:xfrm>
            <a:off x="7358063" y="1285875"/>
            <a:ext cx="1328737" cy="4452938"/>
          </a:xfrm>
          <a:prstGeom prst="rect">
            <a:avLst/>
          </a:prstGeom>
          <a:solidFill>
            <a:srgbClr val="DCE1EC"/>
          </a:solidFill>
          <a:ln w="12700">
            <a:solidFill>
              <a:srgbClr val="DCE1EC"/>
            </a:solidFill>
            <a:miter lim="800000"/>
            <a:headEnd type="none" w="sm" len="sm"/>
            <a:tailEnd type="none" w="sm" len="sm"/>
          </a:ln>
        </p:spPr>
        <p:txBody>
          <a:bodyPr wrap="none" anchor="ctr"/>
          <a:lstStyle/>
          <a:p>
            <a:endParaRPr lang="en-US" sz="3200" smtClean="0">
              <a:solidFill>
                <a:srgbClr val="FFFFFF"/>
              </a:solidFill>
            </a:endParaRPr>
          </a:p>
        </p:txBody>
      </p:sp>
      <p:sp>
        <p:nvSpPr>
          <p:cNvPr id="92164" name="Text Box 4"/>
          <p:cNvSpPr txBox="1">
            <a:spLocks noChangeArrowheads="1"/>
          </p:cNvSpPr>
          <p:nvPr/>
        </p:nvSpPr>
        <p:spPr bwMode="auto">
          <a:xfrm>
            <a:off x="7402513" y="533400"/>
            <a:ext cx="1131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mtClean="0">
                <a:solidFill>
                  <a:srgbClr val="003367"/>
                </a:solidFill>
              </a:rPr>
              <a:t>head (old)</a:t>
            </a:r>
          </a:p>
        </p:txBody>
      </p:sp>
      <p:sp>
        <p:nvSpPr>
          <p:cNvPr id="92165" name="Text Box 5"/>
          <p:cNvSpPr txBox="1">
            <a:spLocks noChangeArrowheads="1"/>
          </p:cNvSpPr>
          <p:nvPr/>
        </p:nvSpPr>
        <p:spPr bwMode="auto">
          <a:xfrm>
            <a:off x="7558088" y="5646738"/>
            <a:ext cx="1052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mtClean="0">
                <a:solidFill>
                  <a:srgbClr val="003367"/>
                </a:solidFill>
              </a:rPr>
              <a:t>tail (new)</a:t>
            </a:r>
          </a:p>
        </p:txBody>
      </p:sp>
      <p:sp>
        <p:nvSpPr>
          <p:cNvPr id="92166" name="AutoShape 6"/>
          <p:cNvSpPr>
            <a:spLocks noChangeArrowheads="1"/>
          </p:cNvSpPr>
          <p:nvPr/>
        </p:nvSpPr>
        <p:spPr bwMode="auto">
          <a:xfrm>
            <a:off x="7820025" y="5183188"/>
            <a:ext cx="485775" cy="488950"/>
          </a:xfrm>
          <a:prstGeom prst="downArrow">
            <a:avLst>
              <a:gd name="adj1" fmla="val 50000"/>
              <a:gd name="adj2" fmla="val 25163"/>
            </a:avLst>
          </a:prstGeom>
          <a:solidFill>
            <a:schemeClr val="tx1"/>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2167" name="Rectangle 10"/>
          <p:cNvSpPr>
            <a:spLocks noChangeArrowheads="1"/>
          </p:cNvSpPr>
          <p:nvPr/>
        </p:nvSpPr>
        <p:spPr bwMode="auto">
          <a:xfrm>
            <a:off x="7494588" y="1516063"/>
            <a:ext cx="1039812"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2168" name="Text Box 11"/>
          <p:cNvSpPr txBox="1">
            <a:spLocks noChangeArrowheads="1"/>
          </p:cNvSpPr>
          <p:nvPr/>
        </p:nvSpPr>
        <p:spPr bwMode="auto">
          <a:xfrm>
            <a:off x="7510463" y="1455738"/>
            <a:ext cx="93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11</a:t>
            </a:r>
          </a:p>
          <a:p>
            <a:pPr algn="ctr"/>
            <a:r>
              <a:rPr lang="en-US" sz="1800" smtClean="0">
                <a:solidFill>
                  <a:srgbClr val="003367"/>
                </a:solidFill>
              </a:rPr>
              <a:t>XID 18</a:t>
            </a:r>
            <a:endParaRPr lang="en-US" sz="3200" smtClean="0">
              <a:solidFill>
                <a:srgbClr val="003367"/>
              </a:solidFill>
            </a:endParaRPr>
          </a:p>
        </p:txBody>
      </p:sp>
      <p:sp>
        <p:nvSpPr>
          <p:cNvPr id="92169" name="Oval 12"/>
          <p:cNvSpPr>
            <a:spLocks noChangeArrowheads="1"/>
          </p:cNvSpPr>
          <p:nvPr/>
        </p:nvSpPr>
        <p:spPr bwMode="auto">
          <a:xfrm>
            <a:off x="7864475" y="2043113"/>
            <a:ext cx="288925" cy="288925"/>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2170" name="Rectangle 15"/>
          <p:cNvSpPr>
            <a:spLocks noChangeArrowheads="1"/>
          </p:cNvSpPr>
          <p:nvPr/>
        </p:nvSpPr>
        <p:spPr bwMode="auto">
          <a:xfrm>
            <a:off x="7508875" y="3340100"/>
            <a:ext cx="1039813"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2171" name="Text Box 16"/>
          <p:cNvSpPr txBox="1">
            <a:spLocks noChangeArrowheads="1"/>
          </p:cNvSpPr>
          <p:nvPr/>
        </p:nvSpPr>
        <p:spPr bwMode="auto">
          <a:xfrm>
            <a:off x="7515225" y="32813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13</a:t>
            </a:r>
          </a:p>
          <a:p>
            <a:pPr algn="ctr"/>
            <a:r>
              <a:rPr lang="en-US" sz="1800" smtClean="0">
                <a:solidFill>
                  <a:srgbClr val="003367"/>
                </a:solidFill>
              </a:rPr>
              <a:t>XID 19</a:t>
            </a:r>
            <a:endParaRPr lang="en-US" sz="3200" smtClean="0">
              <a:solidFill>
                <a:srgbClr val="003367"/>
              </a:solidFill>
            </a:endParaRPr>
          </a:p>
        </p:txBody>
      </p:sp>
      <p:sp>
        <p:nvSpPr>
          <p:cNvPr id="92172" name="Oval 17"/>
          <p:cNvSpPr>
            <a:spLocks noChangeArrowheads="1"/>
          </p:cNvSpPr>
          <p:nvPr/>
        </p:nvSpPr>
        <p:spPr bwMode="auto">
          <a:xfrm>
            <a:off x="7864475" y="3867150"/>
            <a:ext cx="288925" cy="288925"/>
          </a:xfrm>
          <a:prstGeom prst="ellipse">
            <a:avLst/>
          </a:prstGeom>
          <a:solidFill>
            <a:srgbClr val="0033CC"/>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2173" name="Rectangle 20"/>
          <p:cNvSpPr>
            <a:spLocks noChangeArrowheads="1"/>
          </p:cNvSpPr>
          <p:nvPr/>
        </p:nvSpPr>
        <p:spPr bwMode="auto">
          <a:xfrm>
            <a:off x="7508875" y="2427288"/>
            <a:ext cx="1039813"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2174" name="Text Box 21"/>
          <p:cNvSpPr txBox="1">
            <a:spLocks noChangeArrowheads="1"/>
          </p:cNvSpPr>
          <p:nvPr/>
        </p:nvSpPr>
        <p:spPr bwMode="auto">
          <a:xfrm>
            <a:off x="7515225" y="236855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12</a:t>
            </a:r>
          </a:p>
          <a:p>
            <a:pPr algn="ctr"/>
            <a:r>
              <a:rPr lang="en-US" sz="1800" smtClean="0">
                <a:solidFill>
                  <a:srgbClr val="003367"/>
                </a:solidFill>
              </a:rPr>
              <a:t>XID 18</a:t>
            </a:r>
            <a:endParaRPr lang="en-US" sz="3200" smtClean="0">
              <a:solidFill>
                <a:srgbClr val="003367"/>
              </a:solidFill>
            </a:endParaRPr>
          </a:p>
        </p:txBody>
      </p:sp>
      <p:sp>
        <p:nvSpPr>
          <p:cNvPr id="92175" name="Oval 22"/>
          <p:cNvSpPr>
            <a:spLocks noChangeArrowheads="1"/>
          </p:cNvSpPr>
          <p:nvPr/>
        </p:nvSpPr>
        <p:spPr bwMode="auto">
          <a:xfrm>
            <a:off x="7864475" y="2954338"/>
            <a:ext cx="288925" cy="288925"/>
          </a:xfrm>
          <a:prstGeom prst="ellipse">
            <a:avLst/>
          </a:prstGeom>
          <a:solidFill>
            <a:srgbClr val="9900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2176" name="Rectangle 24"/>
          <p:cNvSpPr>
            <a:spLocks noChangeArrowheads="1"/>
          </p:cNvSpPr>
          <p:nvPr/>
        </p:nvSpPr>
        <p:spPr bwMode="auto">
          <a:xfrm>
            <a:off x="7513638" y="4257675"/>
            <a:ext cx="1039812"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2177" name="Rectangle 25"/>
          <p:cNvSpPr>
            <a:spLocks noChangeArrowheads="1"/>
          </p:cNvSpPr>
          <p:nvPr/>
        </p:nvSpPr>
        <p:spPr bwMode="auto">
          <a:xfrm>
            <a:off x="7967663" y="4949825"/>
            <a:ext cx="195262" cy="17145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2178" name="Text Box 26"/>
          <p:cNvSpPr txBox="1">
            <a:spLocks noChangeArrowheads="1"/>
          </p:cNvSpPr>
          <p:nvPr/>
        </p:nvSpPr>
        <p:spPr bwMode="auto">
          <a:xfrm>
            <a:off x="7473950" y="4116388"/>
            <a:ext cx="1028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14</a:t>
            </a:r>
          </a:p>
          <a:p>
            <a:pPr algn="ctr"/>
            <a:r>
              <a:rPr lang="en-US" sz="1800" smtClean="0">
                <a:solidFill>
                  <a:srgbClr val="003367"/>
                </a:solidFill>
              </a:rPr>
              <a:t>XID 18</a:t>
            </a:r>
          </a:p>
          <a:p>
            <a:pPr algn="ctr"/>
            <a:r>
              <a:rPr lang="en-US" sz="1800" b="1" i="1" smtClean="0">
                <a:solidFill>
                  <a:srgbClr val="0036A6"/>
                </a:solidFill>
              </a:rPr>
              <a:t>commit</a:t>
            </a:r>
            <a:endParaRPr lang="en-US" sz="3200" smtClean="0">
              <a:solidFill>
                <a:srgbClr val="FFFFFF"/>
              </a:solidFill>
            </a:endParaRPr>
          </a:p>
        </p:txBody>
      </p:sp>
      <p:sp>
        <p:nvSpPr>
          <p:cNvPr id="92179" name="Text Box 27"/>
          <p:cNvSpPr txBox="1">
            <a:spLocks noChangeArrowheads="1"/>
          </p:cNvSpPr>
          <p:nvPr/>
        </p:nvSpPr>
        <p:spPr bwMode="auto">
          <a:xfrm>
            <a:off x="7402513" y="1011238"/>
            <a:ext cx="1131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z="3200" smtClean="0">
                <a:solidFill>
                  <a:srgbClr val="003367"/>
                </a:solidFill>
              </a:rPr>
              <a:t>...</a:t>
            </a:r>
          </a:p>
        </p:txBody>
      </p:sp>
      <p:sp>
        <p:nvSpPr>
          <p:cNvPr id="92180" name="AutoShape 28"/>
          <p:cNvSpPr>
            <a:spLocks/>
          </p:cNvSpPr>
          <p:nvPr/>
        </p:nvSpPr>
        <p:spPr bwMode="auto">
          <a:xfrm>
            <a:off x="6011863" y="1311275"/>
            <a:ext cx="1338262" cy="1323975"/>
          </a:xfrm>
          <a:prstGeom prst="borderCallout1">
            <a:avLst>
              <a:gd name="adj1" fmla="val 10556"/>
              <a:gd name="adj2" fmla="val 107806"/>
              <a:gd name="adj3" fmla="val 23755"/>
              <a:gd name="adj4" fmla="val 13431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Log</a:t>
            </a:r>
          </a:p>
          <a:p>
            <a:pPr algn="ctr"/>
            <a:r>
              <a:rPr lang="en-US" sz="2000" smtClean="0">
                <a:solidFill>
                  <a:srgbClr val="990033"/>
                </a:solidFill>
              </a:rPr>
              <a:t>Sequence</a:t>
            </a:r>
          </a:p>
          <a:p>
            <a:pPr algn="ctr"/>
            <a:r>
              <a:rPr lang="en-US" sz="2000" smtClean="0">
                <a:solidFill>
                  <a:srgbClr val="990033"/>
                </a:solidFill>
              </a:rPr>
              <a:t>Number</a:t>
            </a:r>
          </a:p>
          <a:p>
            <a:pPr algn="ctr"/>
            <a:r>
              <a:rPr lang="en-US" sz="2000" smtClean="0">
                <a:solidFill>
                  <a:srgbClr val="990033"/>
                </a:solidFill>
              </a:rPr>
              <a:t>(LSN)</a:t>
            </a:r>
            <a:endParaRPr lang="en-US" sz="3200" smtClean="0">
              <a:solidFill>
                <a:srgbClr val="990033"/>
              </a:solidFill>
            </a:endParaRPr>
          </a:p>
        </p:txBody>
      </p:sp>
      <p:sp>
        <p:nvSpPr>
          <p:cNvPr id="92181" name="AutoShape 29"/>
          <p:cNvSpPr>
            <a:spLocks/>
          </p:cNvSpPr>
          <p:nvPr/>
        </p:nvSpPr>
        <p:spPr bwMode="auto">
          <a:xfrm>
            <a:off x="5959475" y="2930525"/>
            <a:ext cx="1514475" cy="708025"/>
          </a:xfrm>
          <a:prstGeom prst="borderCallout1">
            <a:avLst>
              <a:gd name="adj1" fmla="val 19250"/>
              <a:gd name="adj2" fmla="val 106574"/>
              <a:gd name="adj3" fmla="val -28875"/>
              <a:gd name="adj4" fmla="val 1239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Transaction</a:t>
            </a:r>
          </a:p>
          <a:p>
            <a:pPr algn="ctr"/>
            <a:r>
              <a:rPr lang="en-US" sz="2000" smtClean="0">
                <a:solidFill>
                  <a:srgbClr val="990033"/>
                </a:solidFill>
              </a:rPr>
              <a:t>ID (XID)</a:t>
            </a:r>
            <a:endParaRPr lang="en-US" sz="3200" smtClean="0">
              <a:solidFill>
                <a:srgbClr val="990033"/>
              </a:solidFill>
            </a:endParaRPr>
          </a:p>
        </p:txBody>
      </p:sp>
      <p:sp>
        <p:nvSpPr>
          <p:cNvPr id="92182" name="AutoShape 30"/>
          <p:cNvSpPr>
            <a:spLocks/>
          </p:cNvSpPr>
          <p:nvPr/>
        </p:nvSpPr>
        <p:spPr bwMode="auto">
          <a:xfrm>
            <a:off x="6196013" y="4244975"/>
            <a:ext cx="1011237" cy="708025"/>
          </a:xfrm>
          <a:prstGeom prst="borderCallout1">
            <a:avLst>
              <a:gd name="adj1" fmla="val 19250"/>
              <a:gd name="adj2" fmla="val 109282"/>
              <a:gd name="adj3" fmla="val 125134"/>
              <a:gd name="adj4" fmla="val 1483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commit</a:t>
            </a:r>
          </a:p>
          <a:p>
            <a:pPr algn="ctr"/>
            <a:r>
              <a:rPr lang="en-US" sz="2000" smtClean="0">
                <a:solidFill>
                  <a:srgbClr val="990033"/>
                </a:solidFill>
              </a:rPr>
              <a:t>record</a:t>
            </a:r>
            <a:endParaRPr lang="en-US" sz="3200" smtClean="0">
              <a:solidFill>
                <a:srgbClr val="990033"/>
              </a:solidFill>
            </a:endParaRPr>
          </a:p>
        </p:txBody>
      </p:sp>
    </p:spTree>
    <p:extLst>
      <p:ext uri="{BB962C8B-B14F-4D97-AF65-F5344CB8AC3E}">
        <p14:creationId xmlns:p14="http://schemas.microsoft.com/office/powerpoint/2010/main" val="17098384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a:latin typeface="Arial" charset="0"/>
                <a:ea typeface="ＭＳ Ｐゴシック" charset="0"/>
                <a:cs typeface="Arial" charset="0"/>
              </a:rPr>
              <a:t>Using a Log</a:t>
            </a:r>
          </a:p>
        </p:txBody>
      </p:sp>
      <p:sp>
        <p:nvSpPr>
          <p:cNvPr id="93186" name="Rectangle 7"/>
          <p:cNvSpPr>
            <a:spLocks noGrp="1" noChangeArrowheads="1"/>
          </p:cNvSpPr>
          <p:nvPr>
            <p:ph type="body" idx="1"/>
          </p:nvPr>
        </p:nvSpPr>
        <p:spPr>
          <a:xfrm>
            <a:off x="457200" y="1600200"/>
            <a:ext cx="5486400" cy="4111625"/>
          </a:xfrm>
          <a:ln>
            <a:noFill/>
          </a:ln>
        </p:spPr>
        <p:txBody>
          <a:bodyPr/>
          <a:lstStyle/>
          <a:p>
            <a:r>
              <a:rPr lang="en-US" sz="2400" dirty="0">
                <a:latin typeface="Arial" charset="0"/>
                <a:ea typeface="ＭＳ Ｐゴシック" charset="0"/>
                <a:cs typeface="Arial" charset="0"/>
              </a:rPr>
              <a:t>Log entries for T record the writes by T (</a:t>
            </a:r>
            <a:r>
              <a:rPr lang="en-US" sz="2400" dirty="0" smtClean="0">
                <a:latin typeface="Arial" charset="0"/>
                <a:ea typeface="ＭＳ Ｐゴシック" charset="0"/>
                <a:cs typeface="Arial" charset="0"/>
              </a:rPr>
              <a:t>or operations </a:t>
            </a:r>
            <a:r>
              <a:rPr lang="en-US" sz="2400" dirty="0">
                <a:latin typeface="Arial" charset="0"/>
                <a:ea typeface="ＭＳ Ｐゴシック" charset="0"/>
                <a:cs typeface="Arial" charset="0"/>
              </a:rPr>
              <a:t>in </a:t>
            </a:r>
            <a:r>
              <a:rPr lang="en-US" sz="2400" dirty="0" smtClean="0">
                <a:latin typeface="Arial" charset="0"/>
                <a:ea typeface="ＭＳ Ｐゴシック" charset="0"/>
                <a:cs typeface="Arial" charset="0"/>
              </a:rPr>
              <a:t>T).</a:t>
            </a:r>
            <a:endParaRPr lang="en-US" sz="2400" dirty="0">
              <a:latin typeface="Arial" charset="0"/>
              <a:ea typeface="ＭＳ Ｐゴシック" charset="0"/>
              <a:cs typeface="Arial" charset="0"/>
            </a:endParaRPr>
          </a:p>
          <a:p>
            <a:pPr lvl="1"/>
            <a:r>
              <a:rPr lang="en-US" sz="2000" dirty="0">
                <a:solidFill>
                  <a:schemeClr val="accent2"/>
                </a:solidFill>
                <a:latin typeface="Arial" charset="0"/>
                <a:ea typeface="ＭＳ Ｐゴシック" charset="0"/>
                <a:cs typeface="Arial" charset="0"/>
              </a:rPr>
              <a:t>Redo logging</a:t>
            </a:r>
          </a:p>
          <a:p>
            <a:r>
              <a:rPr lang="en-US" sz="2400" dirty="0">
                <a:latin typeface="Arial" charset="0"/>
                <a:ea typeface="ＭＳ Ｐゴシック" charset="0"/>
                <a:cs typeface="Arial" charset="0"/>
              </a:rPr>
              <a:t>To recover, read the checkpoint and replay committed</a:t>
            </a:r>
            <a:r>
              <a:rPr lang="en-US" sz="2400" i="1" dirty="0">
                <a:latin typeface="Arial" charset="0"/>
                <a:ea typeface="ＭＳ Ｐゴシック" charset="0"/>
                <a:cs typeface="Arial" charset="0"/>
              </a:rPr>
              <a:t> </a:t>
            </a:r>
            <a:r>
              <a:rPr lang="en-US" sz="2400" dirty="0">
                <a:latin typeface="Arial" charset="0"/>
                <a:ea typeface="ＭＳ Ｐゴシック" charset="0"/>
                <a:cs typeface="Arial" charset="0"/>
              </a:rPr>
              <a:t>log entries.  </a:t>
            </a:r>
          </a:p>
          <a:p>
            <a:pPr lvl="1"/>
            <a:r>
              <a:rPr lang="ja-JP" altLang="en-US" sz="2000" dirty="0">
                <a:latin typeface="Arial" charset="0"/>
                <a:ea typeface="ＭＳ Ｐゴシック" charset="0"/>
                <a:cs typeface="Arial" charset="0"/>
              </a:rPr>
              <a:t>“</a:t>
            </a:r>
            <a:r>
              <a:rPr lang="en-US" altLang="ja-JP" sz="2000" dirty="0">
                <a:latin typeface="Arial" charset="0"/>
                <a:ea typeface="ＭＳ Ｐゴシック" charset="0"/>
                <a:cs typeface="Arial" charset="0"/>
              </a:rPr>
              <a:t>Redo</a:t>
            </a:r>
            <a:r>
              <a:rPr lang="ja-JP" altLang="en-US" sz="2000" dirty="0">
                <a:latin typeface="Arial" charset="0"/>
                <a:ea typeface="ＭＳ Ｐゴシック" charset="0"/>
                <a:cs typeface="Arial" charset="0"/>
              </a:rPr>
              <a:t>”</a:t>
            </a:r>
            <a:r>
              <a:rPr lang="en-US" altLang="ja-JP" sz="2000" dirty="0">
                <a:latin typeface="Arial" charset="0"/>
                <a:ea typeface="ＭＳ Ｐゴシック" charset="0"/>
                <a:cs typeface="Arial" charset="0"/>
              </a:rPr>
              <a:t> by reissuing writes or </a:t>
            </a:r>
            <a:r>
              <a:rPr lang="en-US" altLang="ja-JP" sz="2000" dirty="0" err="1">
                <a:latin typeface="Arial" charset="0"/>
                <a:ea typeface="ＭＳ Ｐゴシック" charset="0"/>
                <a:cs typeface="Arial" charset="0"/>
              </a:rPr>
              <a:t>reinvoking</a:t>
            </a:r>
            <a:r>
              <a:rPr lang="en-US" altLang="ja-JP" sz="2000" dirty="0">
                <a:latin typeface="Arial" charset="0"/>
                <a:ea typeface="ＭＳ Ｐゴシック" charset="0"/>
                <a:cs typeface="Arial" charset="0"/>
              </a:rPr>
              <a:t> the methods.</a:t>
            </a:r>
          </a:p>
          <a:p>
            <a:pPr lvl="1"/>
            <a:r>
              <a:rPr lang="en-US" sz="2000" dirty="0">
                <a:latin typeface="Arial" charset="0"/>
                <a:ea typeface="ＭＳ Ｐゴシック" charset="0"/>
                <a:cs typeface="Arial" charset="0"/>
              </a:rPr>
              <a:t>Redo in order (head to tail)</a:t>
            </a:r>
          </a:p>
          <a:p>
            <a:pPr lvl="1"/>
            <a:r>
              <a:rPr lang="en-US" sz="2000" dirty="0">
                <a:latin typeface="Arial" charset="0"/>
                <a:ea typeface="ＭＳ Ｐゴシック" charset="0"/>
                <a:cs typeface="Arial" charset="0"/>
              </a:rPr>
              <a:t>Skip the records of uncommitted </a:t>
            </a:r>
            <a:r>
              <a:rPr lang="en-US" sz="2000" dirty="0" err="1">
                <a:latin typeface="Arial" charset="0"/>
                <a:ea typeface="ＭＳ Ｐゴシック" charset="0"/>
                <a:cs typeface="Arial" charset="0"/>
              </a:rPr>
              <a:t>Ts</a:t>
            </a:r>
            <a:endParaRPr lang="en-US" sz="2000" dirty="0">
              <a:latin typeface="Arial" charset="0"/>
              <a:ea typeface="ＭＳ Ｐゴシック" charset="0"/>
              <a:cs typeface="Arial" charset="0"/>
            </a:endParaRPr>
          </a:p>
          <a:p>
            <a:r>
              <a:rPr lang="en-US" sz="2400" dirty="0">
                <a:latin typeface="Arial" charset="0"/>
                <a:ea typeface="ＭＳ Ｐゴシック" charset="0"/>
                <a:cs typeface="Arial" charset="0"/>
              </a:rPr>
              <a:t>No T can </a:t>
            </a:r>
            <a:r>
              <a:rPr lang="en-US" sz="2400" dirty="0" smtClean="0">
                <a:latin typeface="Arial" charset="0"/>
                <a:ea typeface="ＭＳ Ｐゴシック" charset="0"/>
                <a:cs typeface="Arial" charset="0"/>
              </a:rPr>
              <a:t>be allowed to affect </a:t>
            </a:r>
            <a:r>
              <a:rPr lang="en-US" sz="2400" dirty="0">
                <a:latin typeface="Arial" charset="0"/>
                <a:ea typeface="ＭＳ Ｐゴシック" charset="0"/>
                <a:cs typeface="Arial" charset="0"/>
              </a:rPr>
              <a:t>the checkpoint until </a:t>
            </a:r>
            <a:r>
              <a:rPr lang="en-US" sz="2400" dirty="0" smtClean="0">
                <a:latin typeface="Arial" charset="0"/>
                <a:ea typeface="ＭＳ Ｐゴシック" charset="0"/>
                <a:cs typeface="Arial" charset="0"/>
              </a:rPr>
              <a:t>T commits.</a:t>
            </a:r>
          </a:p>
          <a:p>
            <a:pPr lvl="1"/>
            <a:r>
              <a:rPr lang="en-US" sz="2000" dirty="0" smtClean="0">
                <a:latin typeface="Arial" charset="0"/>
                <a:ea typeface="ＭＳ Ｐゴシック" charset="0"/>
                <a:cs typeface="Arial" charset="0"/>
              </a:rPr>
              <a:t>Technique:</a:t>
            </a:r>
            <a:r>
              <a:rPr lang="en-US" sz="2000" b="0" dirty="0" smtClean="0">
                <a:solidFill>
                  <a:srgbClr val="651222"/>
                </a:solidFill>
                <a:latin typeface="Arial" charset="0"/>
                <a:ea typeface="ＭＳ Ｐゴシック" charset="0"/>
                <a:cs typeface="Arial" charset="0"/>
              </a:rPr>
              <a:t> </a:t>
            </a:r>
            <a:r>
              <a:rPr lang="en-US" sz="2000" dirty="0" smtClean="0">
                <a:solidFill>
                  <a:srgbClr val="651222"/>
                </a:solidFill>
                <a:latin typeface="Arial" charset="0"/>
                <a:ea typeface="ＭＳ Ｐゴシック" charset="0"/>
                <a:cs typeface="Arial" charset="0"/>
              </a:rPr>
              <a:t>write</a:t>
            </a:r>
            <a:r>
              <a:rPr lang="en-US" sz="2000" dirty="0">
                <a:solidFill>
                  <a:srgbClr val="651222"/>
                </a:solidFill>
                <a:latin typeface="Arial" charset="0"/>
                <a:ea typeface="ＭＳ Ｐゴシック" charset="0"/>
                <a:cs typeface="Arial" charset="0"/>
              </a:rPr>
              <a:t>-ahead logging</a:t>
            </a:r>
          </a:p>
        </p:txBody>
      </p:sp>
      <p:sp>
        <p:nvSpPr>
          <p:cNvPr id="93187" name="Rectangle 3"/>
          <p:cNvSpPr>
            <a:spLocks noChangeArrowheads="1"/>
          </p:cNvSpPr>
          <p:nvPr/>
        </p:nvSpPr>
        <p:spPr bwMode="auto">
          <a:xfrm>
            <a:off x="7358063" y="1285875"/>
            <a:ext cx="1328737" cy="4452938"/>
          </a:xfrm>
          <a:prstGeom prst="rect">
            <a:avLst/>
          </a:prstGeom>
          <a:solidFill>
            <a:srgbClr val="DCE1EC"/>
          </a:solidFill>
          <a:ln w="12700">
            <a:solidFill>
              <a:srgbClr val="DCE1EC"/>
            </a:solidFill>
            <a:miter lim="800000"/>
            <a:headEnd type="none" w="sm" len="sm"/>
            <a:tailEnd type="none" w="sm" len="sm"/>
          </a:ln>
        </p:spPr>
        <p:txBody>
          <a:bodyPr wrap="none" anchor="ctr"/>
          <a:lstStyle/>
          <a:p>
            <a:endParaRPr lang="en-US" sz="3200" smtClean="0">
              <a:solidFill>
                <a:srgbClr val="FFFFFF"/>
              </a:solidFill>
            </a:endParaRPr>
          </a:p>
        </p:txBody>
      </p:sp>
      <p:sp>
        <p:nvSpPr>
          <p:cNvPr id="93188" name="Text Box 4"/>
          <p:cNvSpPr txBox="1">
            <a:spLocks noChangeArrowheads="1"/>
          </p:cNvSpPr>
          <p:nvPr/>
        </p:nvSpPr>
        <p:spPr bwMode="auto">
          <a:xfrm>
            <a:off x="7402513" y="533400"/>
            <a:ext cx="1131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mtClean="0">
                <a:solidFill>
                  <a:srgbClr val="003367"/>
                </a:solidFill>
              </a:rPr>
              <a:t>head (old)</a:t>
            </a:r>
          </a:p>
        </p:txBody>
      </p:sp>
      <p:sp>
        <p:nvSpPr>
          <p:cNvPr id="93189" name="Text Box 5"/>
          <p:cNvSpPr txBox="1">
            <a:spLocks noChangeArrowheads="1"/>
          </p:cNvSpPr>
          <p:nvPr/>
        </p:nvSpPr>
        <p:spPr bwMode="auto">
          <a:xfrm>
            <a:off x="7558088" y="5646738"/>
            <a:ext cx="1052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mtClean="0">
                <a:solidFill>
                  <a:srgbClr val="003367"/>
                </a:solidFill>
              </a:rPr>
              <a:t>tail (new)</a:t>
            </a:r>
          </a:p>
        </p:txBody>
      </p:sp>
      <p:sp>
        <p:nvSpPr>
          <p:cNvPr id="93190" name="AutoShape 6"/>
          <p:cNvSpPr>
            <a:spLocks noChangeArrowheads="1"/>
          </p:cNvSpPr>
          <p:nvPr/>
        </p:nvSpPr>
        <p:spPr bwMode="auto">
          <a:xfrm>
            <a:off x="7820025" y="5183188"/>
            <a:ext cx="485775" cy="488950"/>
          </a:xfrm>
          <a:prstGeom prst="downArrow">
            <a:avLst>
              <a:gd name="adj1" fmla="val 50000"/>
              <a:gd name="adj2" fmla="val 25163"/>
            </a:avLst>
          </a:prstGeom>
          <a:solidFill>
            <a:schemeClr val="tx1"/>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3191" name="Rectangle 10"/>
          <p:cNvSpPr>
            <a:spLocks noChangeArrowheads="1"/>
          </p:cNvSpPr>
          <p:nvPr/>
        </p:nvSpPr>
        <p:spPr bwMode="auto">
          <a:xfrm>
            <a:off x="7494588" y="1516063"/>
            <a:ext cx="1039812"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3192" name="Text Box 11"/>
          <p:cNvSpPr txBox="1">
            <a:spLocks noChangeArrowheads="1"/>
          </p:cNvSpPr>
          <p:nvPr/>
        </p:nvSpPr>
        <p:spPr bwMode="auto">
          <a:xfrm>
            <a:off x="7510463" y="1455738"/>
            <a:ext cx="93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11</a:t>
            </a:r>
          </a:p>
          <a:p>
            <a:pPr algn="ctr"/>
            <a:r>
              <a:rPr lang="en-US" sz="1800" smtClean="0">
                <a:solidFill>
                  <a:srgbClr val="003367"/>
                </a:solidFill>
              </a:rPr>
              <a:t>XID 18</a:t>
            </a:r>
            <a:endParaRPr lang="en-US" sz="3200" smtClean="0">
              <a:solidFill>
                <a:srgbClr val="003367"/>
              </a:solidFill>
            </a:endParaRPr>
          </a:p>
        </p:txBody>
      </p:sp>
      <p:sp>
        <p:nvSpPr>
          <p:cNvPr id="93193" name="Oval 12"/>
          <p:cNvSpPr>
            <a:spLocks noChangeArrowheads="1"/>
          </p:cNvSpPr>
          <p:nvPr/>
        </p:nvSpPr>
        <p:spPr bwMode="auto">
          <a:xfrm>
            <a:off x="7864475" y="2043113"/>
            <a:ext cx="288925" cy="288925"/>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3194" name="Rectangle 15"/>
          <p:cNvSpPr>
            <a:spLocks noChangeArrowheads="1"/>
          </p:cNvSpPr>
          <p:nvPr/>
        </p:nvSpPr>
        <p:spPr bwMode="auto">
          <a:xfrm>
            <a:off x="7508875" y="3340100"/>
            <a:ext cx="1039813"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3195" name="Text Box 16"/>
          <p:cNvSpPr txBox="1">
            <a:spLocks noChangeArrowheads="1"/>
          </p:cNvSpPr>
          <p:nvPr/>
        </p:nvSpPr>
        <p:spPr bwMode="auto">
          <a:xfrm>
            <a:off x="7515225" y="32813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13</a:t>
            </a:r>
          </a:p>
          <a:p>
            <a:pPr algn="ctr"/>
            <a:r>
              <a:rPr lang="en-US" sz="1800" smtClean="0">
                <a:solidFill>
                  <a:srgbClr val="003367"/>
                </a:solidFill>
              </a:rPr>
              <a:t>XID 19</a:t>
            </a:r>
            <a:endParaRPr lang="en-US" sz="3200" smtClean="0">
              <a:solidFill>
                <a:srgbClr val="003367"/>
              </a:solidFill>
            </a:endParaRPr>
          </a:p>
        </p:txBody>
      </p:sp>
      <p:sp>
        <p:nvSpPr>
          <p:cNvPr id="93196" name="Oval 17"/>
          <p:cNvSpPr>
            <a:spLocks noChangeArrowheads="1"/>
          </p:cNvSpPr>
          <p:nvPr/>
        </p:nvSpPr>
        <p:spPr bwMode="auto">
          <a:xfrm>
            <a:off x="7864475" y="3867150"/>
            <a:ext cx="288925" cy="288925"/>
          </a:xfrm>
          <a:prstGeom prst="ellipse">
            <a:avLst/>
          </a:prstGeom>
          <a:solidFill>
            <a:srgbClr val="0033CC"/>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3197" name="Rectangle 20"/>
          <p:cNvSpPr>
            <a:spLocks noChangeArrowheads="1"/>
          </p:cNvSpPr>
          <p:nvPr/>
        </p:nvSpPr>
        <p:spPr bwMode="auto">
          <a:xfrm>
            <a:off x="7508875" y="2427288"/>
            <a:ext cx="1039813"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3198" name="Text Box 21"/>
          <p:cNvSpPr txBox="1">
            <a:spLocks noChangeArrowheads="1"/>
          </p:cNvSpPr>
          <p:nvPr/>
        </p:nvSpPr>
        <p:spPr bwMode="auto">
          <a:xfrm>
            <a:off x="7515225" y="236855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12</a:t>
            </a:r>
          </a:p>
          <a:p>
            <a:pPr algn="ctr"/>
            <a:r>
              <a:rPr lang="en-US" sz="1800" smtClean="0">
                <a:solidFill>
                  <a:srgbClr val="003367"/>
                </a:solidFill>
              </a:rPr>
              <a:t>XID 18</a:t>
            </a:r>
            <a:endParaRPr lang="en-US" sz="3200" smtClean="0">
              <a:solidFill>
                <a:srgbClr val="003367"/>
              </a:solidFill>
            </a:endParaRPr>
          </a:p>
        </p:txBody>
      </p:sp>
      <p:sp>
        <p:nvSpPr>
          <p:cNvPr id="93199" name="Oval 22"/>
          <p:cNvSpPr>
            <a:spLocks noChangeArrowheads="1"/>
          </p:cNvSpPr>
          <p:nvPr/>
        </p:nvSpPr>
        <p:spPr bwMode="auto">
          <a:xfrm>
            <a:off x="7864475" y="2954338"/>
            <a:ext cx="288925" cy="288925"/>
          </a:xfrm>
          <a:prstGeom prst="ellipse">
            <a:avLst/>
          </a:prstGeom>
          <a:solidFill>
            <a:srgbClr val="9900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3200" name="Rectangle 24"/>
          <p:cNvSpPr>
            <a:spLocks noChangeArrowheads="1"/>
          </p:cNvSpPr>
          <p:nvPr/>
        </p:nvSpPr>
        <p:spPr bwMode="auto">
          <a:xfrm>
            <a:off x="7513638" y="4257675"/>
            <a:ext cx="1039812"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3201" name="Rectangle 25"/>
          <p:cNvSpPr>
            <a:spLocks noChangeArrowheads="1"/>
          </p:cNvSpPr>
          <p:nvPr/>
        </p:nvSpPr>
        <p:spPr bwMode="auto">
          <a:xfrm>
            <a:off x="7967663" y="4949825"/>
            <a:ext cx="195262" cy="17145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3202" name="Text Box 26"/>
          <p:cNvSpPr txBox="1">
            <a:spLocks noChangeArrowheads="1"/>
          </p:cNvSpPr>
          <p:nvPr/>
        </p:nvSpPr>
        <p:spPr bwMode="auto">
          <a:xfrm>
            <a:off x="7473950" y="4116388"/>
            <a:ext cx="1028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14</a:t>
            </a:r>
          </a:p>
          <a:p>
            <a:pPr algn="ctr"/>
            <a:r>
              <a:rPr lang="en-US" sz="1800" smtClean="0">
                <a:solidFill>
                  <a:srgbClr val="003367"/>
                </a:solidFill>
              </a:rPr>
              <a:t>XID 18</a:t>
            </a:r>
          </a:p>
          <a:p>
            <a:pPr algn="ctr"/>
            <a:r>
              <a:rPr lang="en-US" sz="1800" b="1" i="1" smtClean="0">
                <a:solidFill>
                  <a:srgbClr val="0036A6"/>
                </a:solidFill>
              </a:rPr>
              <a:t>commit</a:t>
            </a:r>
            <a:endParaRPr lang="en-US" sz="3200" smtClean="0">
              <a:solidFill>
                <a:srgbClr val="FFFFFF"/>
              </a:solidFill>
            </a:endParaRPr>
          </a:p>
        </p:txBody>
      </p:sp>
      <p:sp>
        <p:nvSpPr>
          <p:cNvPr id="93203" name="Text Box 27"/>
          <p:cNvSpPr txBox="1">
            <a:spLocks noChangeArrowheads="1"/>
          </p:cNvSpPr>
          <p:nvPr/>
        </p:nvSpPr>
        <p:spPr bwMode="auto">
          <a:xfrm>
            <a:off x="7402513" y="1011238"/>
            <a:ext cx="1131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z="3200" smtClean="0">
                <a:solidFill>
                  <a:srgbClr val="003367"/>
                </a:solidFill>
              </a:rPr>
              <a:t>...</a:t>
            </a:r>
          </a:p>
        </p:txBody>
      </p:sp>
      <p:sp>
        <p:nvSpPr>
          <p:cNvPr id="93204" name="AutoShape 28"/>
          <p:cNvSpPr>
            <a:spLocks/>
          </p:cNvSpPr>
          <p:nvPr/>
        </p:nvSpPr>
        <p:spPr bwMode="auto">
          <a:xfrm>
            <a:off x="6011863" y="1311275"/>
            <a:ext cx="1338262" cy="1323975"/>
          </a:xfrm>
          <a:prstGeom prst="borderCallout1">
            <a:avLst>
              <a:gd name="adj1" fmla="val 10556"/>
              <a:gd name="adj2" fmla="val 107806"/>
              <a:gd name="adj3" fmla="val 23755"/>
              <a:gd name="adj4" fmla="val 13431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Log</a:t>
            </a:r>
          </a:p>
          <a:p>
            <a:pPr algn="ctr"/>
            <a:r>
              <a:rPr lang="en-US" sz="2000" smtClean="0">
                <a:solidFill>
                  <a:srgbClr val="990033"/>
                </a:solidFill>
              </a:rPr>
              <a:t>Sequence</a:t>
            </a:r>
          </a:p>
          <a:p>
            <a:pPr algn="ctr"/>
            <a:r>
              <a:rPr lang="en-US" sz="2000" smtClean="0">
                <a:solidFill>
                  <a:srgbClr val="990033"/>
                </a:solidFill>
              </a:rPr>
              <a:t>Number</a:t>
            </a:r>
          </a:p>
          <a:p>
            <a:pPr algn="ctr"/>
            <a:r>
              <a:rPr lang="en-US" sz="2000" smtClean="0">
                <a:solidFill>
                  <a:srgbClr val="990033"/>
                </a:solidFill>
              </a:rPr>
              <a:t>(LSN)</a:t>
            </a:r>
            <a:endParaRPr lang="en-US" sz="3200" smtClean="0">
              <a:solidFill>
                <a:srgbClr val="990033"/>
              </a:solidFill>
            </a:endParaRPr>
          </a:p>
        </p:txBody>
      </p:sp>
      <p:sp>
        <p:nvSpPr>
          <p:cNvPr id="93205" name="AutoShape 29"/>
          <p:cNvSpPr>
            <a:spLocks/>
          </p:cNvSpPr>
          <p:nvPr/>
        </p:nvSpPr>
        <p:spPr bwMode="auto">
          <a:xfrm>
            <a:off x="5959475" y="2930525"/>
            <a:ext cx="1514475" cy="708025"/>
          </a:xfrm>
          <a:prstGeom prst="borderCallout1">
            <a:avLst>
              <a:gd name="adj1" fmla="val 19250"/>
              <a:gd name="adj2" fmla="val 106574"/>
              <a:gd name="adj3" fmla="val -28875"/>
              <a:gd name="adj4" fmla="val 1239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Transaction</a:t>
            </a:r>
          </a:p>
          <a:p>
            <a:pPr algn="ctr"/>
            <a:r>
              <a:rPr lang="en-US" sz="2000" smtClean="0">
                <a:solidFill>
                  <a:srgbClr val="990033"/>
                </a:solidFill>
              </a:rPr>
              <a:t>ID (XID)</a:t>
            </a:r>
            <a:endParaRPr lang="en-US" sz="3200" smtClean="0">
              <a:solidFill>
                <a:srgbClr val="990033"/>
              </a:solidFill>
            </a:endParaRPr>
          </a:p>
        </p:txBody>
      </p:sp>
      <p:sp>
        <p:nvSpPr>
          <p:cNvPr id="93206" name="AutoShape 30"/>
          <p:cNvSpPr>
            <a:spLocks/>
          </p:cNvSpPr>
          <p:nvPr/>
        </p:nvSpPr>
        <p:spPr bwMode="auto">
          <a:xfrm>
            <a:off x="6196013" y="4244975"/>
            <a:ext cx="1011237" cy="708025"/>
          </a:xfrm>
          <a:prstGeom prst="borderCallout1">
            <a:avLst>
              <a:gd name="adj1" fmla="val 19250"/>
              <a:gd name="adj2" fmla="val 109282"/>
              <a:gd name="adj3" fmla="val 125134"/>
              <a:gd name="adj4" fmla="val 1483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commit</a:t>
            </a:r>
          </a:p>
          <a:p>
            <a:pPr algn="ctr"/>
            <a:r>
              <a:rPr lang="en-US" sz="2000" smtClean="0">
                <a:solidFill>
                  <a:srgbClr val="990033"/>
                </a:solidFill>
              </a:rPr>
              <a:t>record</a:t>
            </a:r>
            <a:endParaRPr lang="en-US" sz="3200" smtClean="0">
              <a:solidFill>
                <a:srgbClr val="990033"/>
              </a:solidFill>
            </a:endParaRPr>
          </a:p>
        </p:txBody>
      </p:sp>
    </p:spTree>
    <p:extLst>
      <p:ext uri="{BB962C8B-B14F-4D97-AF65-F5344CB8AC3E}">
        <p14:creationId xmlns:p14="http://schemas.microsoft.com/office/powerpoint/2010/main" val="12325723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a:latin typeface="Arial" charset="0"/>
                <a:ea typeface="ＭＳ Ｐゴシック" charset="0"/>
                <a:cs typeface="Arial" charset="0"/>
              </a:rPr>
              <a:t>Managing a Log</a:t>
            </a:r>
          </a:p>
        </p:txBody>
      </p:sp>
      <p:sp>
        <p:nvSpPr>
          <p:cNvPr id="94210" name="Rectangle 7"/>
          <p:cNvSpPr>
            <a:spLocks noGrp="1" noChangeArrowheads="1"/>
          </p:cNvSpPr>
          <p:nvPr>
            <p:ph type="body" idx="1"/>
          </p:nvPr>
        </p:nvSpPr>
        <p:spPr>
          <a:xfrm>
            <a:off x="457200" y="1600200"/>
            <a:ext cx="5638800" cy="4111625"/>
          </a:xfrm>
        </p:spPr>
        <p:txBody>
          <a:bodyPr/>
          <a:lstStyle/>
          <a:p>
            <a:r>
              <a:rPr lang="en-US" sz="2400">
                <a:latin typeface="Arial" charset="0"/>
                <a:ea typeface="ＭＳ Ｐゴシック" charset="0"/>
                <a:cs typeface="Arial" charset="0"/>
              </a:rPr>
              <a:t>On checkpoint, truncate the log</a:t>
            </a:r>
          </a:p>
          <a:p>
            <a:pPr lvl="1"/>
            <a:r>
              <a:rPr lang="en-US" sz="2000">
                <a:latin typeface="Arial" charset="0"/>
                <a:ea typeface="ＭＳ Ｐゴシック" charset="0"/>
                <a:cs typeface="Arial" charset="0"/>
              </a:rPr>
              <a:t>No longer need the entries to recover</a:t>
            </a:r>
          </a:p>
          <a:p>
            <a:r>
              <a:rPr lang="en-US" sz="2400">
                <a:latin typeface="Arial" charset="0"/>
                <a:ea typeface="ＭＳ Ｐゴシック" charset="0"/>
                <a:cs typeface="Arial" charset="0"/>
              </a:rPr>
              <a:t>Checkpoint how often?  Tradeoff:</a:t>
            </a:r>
          </a:p>
          <a:p>
            <a:pPr lvl="1"/>
            <a:r>
              <a:rPr lang="en-US" sz="2000">
                <a:latin typeface="Arial" charset="0"/>
                <a:ea typeface="ＭＳ Ｐゴシック" charset="0"/>
                <a:cs typeface="Arial" charset="0"/>
              </a:rPr>
              <a:t>Checkpoints are expensive, BUT</a:t>
            </a:r>
          </a:p>
          <a:p>
            <a:pPr lvl="1"/>
            <a:r>
              <a:rPr lang="en-US" sz="2000">
                <a:latin typeface="Arial" charset="0"/>
                <a:ea typeface="ＭＳ Ｐゴシック" charset="0"/>
                <a:cs typeface="Arial" charset="0"/>
              </a:rPr>
              <a:t>Long logs take up space</a:t>
            </a:r>
          </a:p>
          <a:p>
            <a:pPr lvl="1"/>
            <a:r>
              <a:rPr lang="en-US" sz="2000">
                <a:latin typeface="Arial" charset="0"/>
                <a:ea typeface="ＭＳ Ｐゴシック" charset="0"/>
                <a:cs typeface="Arial" charset="0"/>
              </a:rPr>
              <a:t>Long logs increase recovery time</a:t>
            </a:r>
          </a:p>
          <a:p>
            <a:r>
              <a:rPr lang="en-US" sz="2400">
                <a:latin typeface="Arial" charset="0"/>
                <a:ea typeface="ＭＳ Ｐゴシック" charset="0"/>
                <a:cs typeface="Arial" charset="0"/>
              </a:rPr>
              <a:t>Checkpoint+truncate is </a:t>
            </a:r>
            <a:r>
              <a:rPr lang="ja-JP" altLang="en-US" sz="2400">
                <a:latin typeface="Arial" charset="0"/>
                <a:ea typeface="ＭＳ Ｐゴシック" charset="0"/>
                <a:cs typeface="Arial" charset="0"/>
              </a:rPr>
              <a:t>“</a:t>
            </a:r>
            <a:r>
              <a:rPr lang="en-US" altLang="ja-JP" sz="2400">
                <a:latin typeface="Arial" charset="0"/>
                <a:ea typeface="ＭＳ Ｐゴシック" charset="0"/>
                <a:cs typeface="Arial" charset="0"/>
              </a:rPr>
              <a:t>atomic</a:t>
            </a:r>
            <a:r>
              <a:rPr lang="ja-JP" altLang="en-US" sz="2400">
                <a:latin typeface="Arial" charset="0"/>
                <a:ea typeface="ＭＳ Ｐゴシック" charset="0"/>
                <a:cs typeface="Arial" charset="0"/>
              </a:rPr>
              <a:t>”</a:t>
            </a:r>
            <a:endParaRPr lang="en-US" altLang="ja-JP" sz="2400">
              <a:latin typeface="Arial" charset="0"/>
              <a:ea typeface="ＭＳ Ｐゴシック" charset="0"/>
              <a:cs typeface="Arial" charset="0"/>
            </a:endParaRPr>
          </a:p>
          <a:p>
            <a:pPr lvl="1"/>
            <a:r>
              <a:rPr lang="en-US" sz="2000">
                <a:latin typeface="Arial" charset="0"/>
                <a:ea typeface="ＭＳ Ｐゴシック" charset="0"/>
                <a:cs typeface="Arial" charset="0"/>
              </a:rPr>
              <a:t>Is it safe to redo/replay records whose effect is already in the checkpoint?</a:t>
            </a:r>
          </a:p>
          <a:p>
            <a:pPr lvl="1"/>
            <a:r>
              <a:rPr lang="en-US" sz="2000">
                <a:latin typeface="Arial" charset="0"/>
                <a:ea typeface="ＭＳ Ｐゴシック" charset="0"/>
                <a:cs typeface="Arial" charset="0"/>
              </a:rPr>
              <a:t>Checkpoint </a:t>
            </a:r>
            <a:r>
              <a:rPr lang="ja-JP" altLang="en-US" sz="2000">
                <a:latin typeface="Arial" charset="0"/>
                <a:ea typeface="ＭＳ Ｐゴシック" charset="0"/>
                <a:cs typeface="Arial" charset="0"/>
              </a:rPr>
              <a:t>“</a:t>
            </a:r>
            <a:r>
              <a:rPr lang="en-US" altLang="ja-JP" sz="2000">
                <a:latin typeface="Arial" charset="0"/>
                <a:ea typeface="ＭＳ Ｐゴシック" charset="0"/>
                <a:cs typeface="Arial" charset="0"/>
              </a:rPr>
              <a:t>between</a:t>
            </a:r>
            <a:r>
              <a:rPr lang="ja-JP" altLang="en-US" sz="2000">
                <a:latin typeface="Arial" charset="0"/>
                <a:ea typeface="ＭＳ Ｐゴシック" charset="0"/>
                <a:cs typeface="Arial" charset="0"/>
              </a:rPr>
              <a:t>”</a:t>
            </a:r>
            <a:r>
              <a:rPr lang="en-US" altLang="ja-JP" sz="2000">
                <a:latin typeface="Arial" charset="0"/>
                <a:ea typeface="ＭＳ Ｐゴシック" charset="0"/>
                <a:cs typeface="Arial" charset="0"/>
              </a:rPr>
              <a:t> transactions, so checkpoint is a consistent state.</a:t>
            </a:r>
          </a:p>
          <a:p>
            <a:pPr lvl="1"/>
            <a:r>
              <a:rPr lang="en-US" sz="2000">
                <a:latin typeface="Arial" charset="0"/>
                <a:ea typeface="ＭＳ Ｐゴシック" charset="0"/>
                <a:cs typeface="Arial" charset="0"/>
              </a:rPr>
              <a:t>Lots of approaches</a:t>
            </a:r>
          </a:p>
          <a:p>
            <a:pPr lvl="1">
              <a:buFont typeface="Times New Roman" charset="0"/>
              <a:buNone/>
            </a:pPr>
            <a:endParaRPr lang="en-US" sz="2000">
              <a:latin typeface="Arial" charset="0"/>
              <a:ea typeface="ＭＳ Ｐゴシック" charset="0"/>
              <a:cs typeface="Arial" charset="0"/>
            </a:endParaRPr>
          </a:p>
        </p:txBody>
      </p:sp>
      <p:sp>
        <p:nvSpPr>
          <p:cNvPr id="94211" name="Rectangle 3"/>
          <p:cNvSpPr>
            <a:spLocks noChangeArrowheads="1"/>
          </p:cNvSpPr>
          <p:nvPr/>
        </p:nvSpPr>
        <p:spPr bwMode="auto">
          <a:xfrm>
            <a:off x="7358063" y="1285875"/>
            <a:ext cx="1328737" cy="4452938"/>
          </a:xfrm>
          <a:prstGeom prst="rect">
            <a:avLst/>
          </a:prstGeom>
          <a:solidFill>
            <a:srgbClr val="DCE1EC"/>
          </a:solidFill>
          <a:ln w="12700">
            <a:solidFill>
              <a:srgbClr val="DCE1EC"/>
            </a:solidFill>
            <a:miter lim="800000"/>
            <a:headEnd type="none" w="sm" len="sm"/>
            <a:tailEnd type="none" w="sm" len="sm"/>
          </a:ln>
        </p:spPr>
        <p:txBody>
          <a:bodyPr wrap="none" anchor="ctr"/>
          <a:lstStyle/>
          <a:p>
            <a:endParaRPr lang="en-US" sz="3200" smtClean="0">
              <a:solidFill>
                <a:srgbClr val="FFFFFF"/>
              </a:solidFill>
            </a:endParaRPr>
          </a:p>
        </p:txBody>
      </p:sp>
      <p:sp>
        <p:nvSpPr>
          <p:cNvPr id="94212" name="Text Box 4"/>
          <p:cNvSpPr txBox="1">
            <a:spLocks noChangeArrowheads="1"/>
          </p:cNvSpPr>
          <p:nvPr/>
        </p:nvSpPr>
        <p:spPr bwMode="auto">
          <a:xfrm>
            <a:off x="7402513" y="533400"/>
            <a:ext cx="1131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mtClean="0">
                <a:solidFill>
                  <a:srgbClr val="003367"/>
                </a:solidFill>
              </a:rPr>
              <a:t>head (old)</a:t>
            </a:r>
          </a:p>
        </p:txBody>
      </p:sp>
      <p:sp>
        <p:nvSpPr>
          <p:cNvPr id="94213" name="Text Box 5"/>
          <p:cNvSpPr txBox="1">
            <a:spLocks noChangeArrowheads="1"/>
          </p:cNvSpPr>
          <p:nvPr/>
        </p:nvSpPr>
        <p:spPr bwMode="auto">
          <a:xfrm>
            <a:off x="7558088" y="5646738"/>
            <a:ext cx="1052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mtClean="0">
                <a:solidFill>
                  <a:srgbClr val="003367"/>
                </a:solidFill>
              </a:rPr>
              <a:t>tail (new)</a:t>
            </a:r>
          </a:p>
        </p:txBody>
      </p:sp>
      <p:sp>
        <p:nvSpPr>
          <p:cNvPr id="94214" name="AutoShape 6"/>
          <p:cNvSpPr>
            <a:spLocks noChangeArrowheads="1"/>
          </p:cNvSpPr>
          <p:nvPr/>
        </p:nvSpPr>
        <p:spPr bwMode="auto">
          <a:xfrm>
            <a:off x="7820025" y="5183188"/>
            <a:ext cx="485775" cy="488950"/>
          </a:xfrm>
          <a:prstGeom prst="downArrow">
            <a:avLst>
              <a:gd name="adj1" fmla="val 50000"/>
              <a:gd name="adj2" fmla="val 25163"/>
            </a:avLst>
          </a:prstGeom>
          <a:solidFill>
            <a:schemeClr val="tx1"/>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4215" name="Rectangle 10"/>
          <p:cNvSpPr>
            <a:spLocks noChangeArrowheads="1"/>
          </p:cNvSpPr>
          <p:nvPr/>
        </p:nvSpPr>
        <p:spPr bwMode="auto">
          <a:xfrm>
            <a:off x="7494588" y="1516063"/>
            <a:ext cx="1039812"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4216" name="Text Box 11"/>
          <p:cNvSpPr txBox="1">
            <a:spLocks noChangeArrowheads="1"/>
          </p:cNvSpPr>
          <p:nvPr/>
        </p:nvSpPr>
        <p:spPr bwMode="auto">
          <a:xfrm>
            <a:off x="7510463" y="1455738"/>
            <a:ext cx="93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11</a:t>
            </a:r>
          </a:p>
          <a:p>
            <a:pPr algn="ctr"/>
            <a:r>
              <a:rPr lang="en-US" sz="1800" smtClean="0">
                <a:solidFill>
                  <a:srgbClr val="003367"/>
                </a:solidFill>
              </a:rPr>
              <a:t>XID 18</a:t>
            </a:r>
            <a:endParaRPr lang="en-US" sz="3200" smtClean="0">
              <a:solidFill>
                <a:srgbClr val="003367"/>
              </a:solidFill>
            </a:endParaRPr>
          </a:p>
        </p:txBody>
      </p:sp>
      <p:sp>
        <p:nvSpPr>
          <p:cNvPr id="94217" name="Oval 12"/>
          <p:cNvSpPr>
            <a:spLocks noChangeArrowheads="1"/>
          </p:cNvSpPr>
          <p:nvPr/>
        </p:nvSpPr>
        <p:spPr bwMode="auto">
          <a:xfrm>
            <a:off x="7864475" y="2043113"/>
            <a:ext cx="288925" cy="288925"/>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4218" name="Rectangle 15"/>
          <p:cNvSpPr>
            <a:spLocks noChangeArrowheads="1"/>
          </p:cNvSpPr>
          <p:nvPr/>
        </p:nvSpPr>
        <p:spPr bwMode="auto">
          <a:xfrm>
            <a:off x="7508875" y="3340100"/>
            <a:ext cx="1039813"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4219" name="Text Box 16"/>
          <p:cNvSpPr txBox="1">
            <a:spLocks noChangeArrowheads="1"/>
          </p:cNvSpPr>
          <p:nvPr/>
        </p:nvSpPr>
        <p:spPr bwMode="auto">
          <a:xfrm>
            <a:off x="7515225" y="32813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13</a:t>
            </a:r>
          </a:p>
          <a:p>
            <a:pPr algn="ctr"/>
            <a:r>
              <a:rPr lang="en-US" sz="1800" smtClean="0">
                <a:solidFill>
                  <a:srgbClr val="003367"/>
                </a:solidFill>
              </a:rPr>
              <a:t>XID 19</a:t>
            </a:r>
            <a:endParaRPr lang="en-US" sz="3200" smtClean="0">
              <a:solidFill>
                <a:srgbClr val="003367"/>
              </a:solidFill>
            </a:endParaRPr>
          </a:p>
        </p:txBody>
      </p:sp>
      <p:sp>
        <p:nvSpPr>
          <p:cNvPr id="94220" name="Oval 17"/>
          <p:cNvSpPr>
            <a:spLocks noChangeArrowheads="1"/>
          </p:cNvSpPr>
          <p:nvPr/>
        </p:nvSpPr>
        <p:spPr bwMode="auto">
          <a:xfrm>
            <a:off x="7864475" y="3867150"/>
            <a:ext cx="288925" cy="288925"/>
          </a:xfrm>
          <a:prstGeom prst="ellipse">
            <a:avLst/>
          </a:prstGeom>
          <a:solidFill>
            <a:srgbClr val="0033CC"/>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4221" name="Rectangle 20"/>
          <p:cNvSpPr>
            <a:spLocks noChangeArrowheads="1"/>
          </p:cNvSpPr>
          <p:nvPr/>
        </p:nvSpPr>
        <p:spPr bwMode="auto">
          <a:xfrm>
            <a:off x="7508875" y="2427288"/>
            <a:ext cx="1039813"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2800" smtClean="0">
              <a:solidFill>
                <a:srgbClr val="FFFFFF"/>
              </a:solidFill>
            </a:endParaRPr>
          </a:p>
        </p:txBody>
      </p:sp>
      <p:sp>
        <p:nvSpPr>
          <p:cNvPr id="94222" name="Text Box 21"/>
          <p:cNvSpPr txBox="1">
            <a:spLocks noChangeArrowheads="1"/>
          </p:cNvSpPr>
          <p:nvPr/>
        </p:nvSpPr>
        <p:spPr bwMode="auto">
          <a:xfrm>
            <a:off x="7515225" y="236855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12</a:t>
            </a:r>
          </a:p>
          <a:p>
            <a:pPr algn="ctr"/>
            <a:r>
              <a:rPr lang="en-US" sz="1800" smtClean="0">
                <a:solidFill>
                  <a:srgbClr val="003367"/>
                </a:solidFill>
              </a:rPr>
              <a:t>XID 18</a:t>
            </a:r>
            <a:endParaRPr lang="en-US" sz="3200" smtClean="0">
              <a:solidFill>
                <a:srgbClr val="003367"/>
              </a:solidFill>
            </a:endParaRPr>
          </a:p>
        </p:txBody>
      </p:sp>
      <p:sp>
        <p:nvSpPr>
          <p:cNvPr id="94223" name="Oval 22"/>
          <p:cNvSpPr>
            <a:spLocks noChangeArrowheads="1"/>
          </p:cNvSpPr>
          <p:nvPr/>
        </p:nvSpPr>
        <p:spPr bwMode="auto">
          <a:xfrm>
            <a:off x="7864475" y="2954338"/>
            <a:ext cx="288925" cy="288925"/>
          </a:xfrm>
          <a:prstGeom prst="ellipse">
            <a:avLst/>
          </a:prstGeom>
          <a:solidFill>
            <a:srgbClr val="9900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sz="3200" smtClean="0">
              <a:solidFill>
                <a:srgbClr val="FFFFFF"/>
              </a:solidFill>
            </a:endParaRPr>
          </a:p>
        </p:txBody>
      </p:sp>
      <p:sp>
        <p:nvSpPr>
          <p:cNvPr id="94224" name="Rectangle 24"/>
          <p:cNvSpPr>
            <a:spLocks noChangeArrowheads="1"/>
          </p:cNvSpPr>
          <p:nvPr/>
        </p:nvSpPr>
        <p:spPr bwMode="auto">
          <a:xfrm>
            <a:off x="7513638" y="4257675"/>
            <a:ext cx="1039812"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4225" name="Rectangle 25"/>
          <p:cNvSpPr>
            <a:spLocks noChangeArrowheads="1"/>
          </p:cNvSpPr>
          <p:nvPr/>
        </p:nvSpPr>
        <p:spPr bwMode="auto">
          <a:xfrm>
            <a:off x="7967663" y="4949825"/>
            <a:ext cx="195262" cy="17145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sz="3200" smtClean="0">
              <a:solidFill>
                <a:srgbClr val="FFFFFF"/>
              </a:solidFill>
            </a:endParaRPr>
          </a:p>
        </p:txBody>
      </p:sp>
      <p:sp>
        <p:nvSpPr>
          <p:cNvPr id="94226" name="Text Box 26"/>
          <p:cNvSpPr txBox="1">
            <a:spLocks noChangeArrowheads="1"/>
          </p:cNvSpPr>
          <p:nvPr/>
        </p:nvSpPr>
        <p:spPr bwMode="auto">
          <a:xfrm>
            <a:off x="7473950" y="4116388"/>
            <a:ext cx="1028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LSN 14</a:t>
            </a:r>
          </a:p>
          <a:p>
            <a:pPr algn="ctr"/>
            <a:r>
              <a:rPr lang="en-US" sz="1800" smtClean="0">
                <a:solidFill>
                  <a:srgbClr val="003367"/>
                </a:solidFill>
              </a:rPr>
              <a:t>XID 18</a:t>
            </a:r>
          </a:p>
          <a:p>
            <a:pPr algn="ctr"/>
            <a:r>
              <a:rPr lang="en-US" sz="1800" b="1" i="1" smtClean="0">
                <a:solidFill>
                  <a:srgbClr val="0036A6"/>
                </a:solidFill>
              </a:rPr>
              <a:t>commit</a:t>
            </a:r>
            <a:endParaRPr lang="en-US" sz="3200" smtClean="0">
              <a:solidFill>
                <a:srgbClr val="FFFFFF"/>
              </a:solidFill>
            </a:endParaRPr>
          </a:p>
        </p:txBody>
      </p:sp>
      <p:sp>
        <p:nvSpPr>
          <p:cNvPr id="94227" name="Text Box 27"/>
          <p:cNvSpPr txBox="1">
            <a:spLocks noChangeArrowheads="1"/>
          </p:cNvSpPr>
          <p:nvPr/>
        </p:nvSpPr>
        <p:spPr bwMode="auto">
          <a:xfrm>
            <a:off x="7402513" y="1011238"/>
            <a:ext cx="1131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z="3200" smtClean="0">
                <a:solidFill>
                  <a:srgbClr val="003367"/>
                </a:solidFill>
              </a:rPr>
              <a:t>...</a:t>
            </a:r>
          </a:p>
        </p:txBody>
      </p:sp>
      <p:sp>
        <p:nvSpPr>
          <p:cNvPr id="94228" name="AutoShape 28"/>
          <p:cNvSpPr>
            <a:spLocks/>
          </p:cNvSpPr>
          <p:nvPr/>
        </p:nvSpPr>
        <p:spPr bwMode="auto">
          <a:xfrm>
            <a:off x="6011863" y="1311275"/>
            <a:ext cx="1338262" cy="1323975"/>
          </a:xfrm>
          <a:prstGeom prst="borderCallout1">
            <a:avLst>
              <a:gd name="adj1" fmla="val 10556"/>
              <a:gd name="adj2" fmla="val 107806"/>
              <a:gd name="adj3" fmla="val 23755"/>
              <a:gd name="adj4" fmla="val 13431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Log</a:t>
            </a:r>
          </a:p>
          <a:p>
            <a:pPr algn="ctr"/>
            <a:r>
              <a:rPr lang="en-US" sz="2000" smtClean="0">
                <a:solidFill>
                  <a:srgbClr val="990033"/>
                </a:solidFill>
              </a:rPr>
              <a:t>Sequence</a:t>
            </a:r>
          </a:p>
          <a:p>
            <a:pPr algn="ctr"/>
            <a:r>
              <a:rPr lang="en-US" sz="2000" smtClean="0">
                <a:solidFill>
                  <a:srgbClr val="990033"/>
                </a:solidFill>
              </a:rPr>
              <a:t>Number</a:t>
            </a:r>
          </a:p>
          <a:p>
            <a:pPr algn="ctr"/>
            <a:r>
              <a:rPr lang="en-US" sz="2000" smtClean="0">
                <a:solidFill>
                  <a:srgbClr val="990033"/>
                </a:solidFill>
              </a:rPr>
              <a:t>(LSN)</a:t>
            </a:r>
            <a:endParaRPr lang="en-US" sz="3200" smtClean="0">
              <a:solidFill>
                <a:srgbClr val="990033"/>
              </a:solidFill>
            </a:endParaRPr>
          </a:p>
        </p:txBody>
      </p:sp>
      <p:sp>
        <p:nvSpPr>
          <p:cNvPr id="94229" name="AutoShape 29"/>
          <p:cNvSpPr>
            <a:spLocks/>
          </p:cNvSpPr>
          <p:nvPr/>
        </p:nvSpPr>
        <p:spPr bwMode="auto">
          <a:xfrm>
            <a:off x="5959475" y="2930525"/>
            <a:ext cx="1514475" cy="708025"/>
          </a:xfrm>
          <a:prstGeom prst="borderCallout1">
            <a:avLst>
              <a:gd name="adj1" fmla="val 19250"/>
              <a:gd name="adj2" fmla="val 106574"/>
              <a:gd name="adj3" fmla="val -28875"/>
              <a:gd name="adj4" fmla="val 1239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Transaction</a:t>
            </a:r>
          </a:p>
          <a:p>
            <a:pPr algn="ctr"/>
            <a:r>
              <a:rPr lang="en-US" sz="2000" smtClean="0">
                <a:solidFill>
                  <a:srgbClr val="990033"/>
                </a:solidFill>
              </a:rPr>
              <a:t>ID (XID)</a:t>
            </a:r>
            <a:endParaRPr lang="en-US" sz="3200" smtClean="0">
              <a:solidFill>
                <a:srgbClr val="990033"/>
              </a:solidFill>
            </a:endParaRPr>
          </a:p>
        </p:txBody>
      </p:sp>
      <p:sp>
        <p:nvSpPr>
          <p:cNvPr id="94230" name="AutoShape 30"/>
          <p:cNvSpPr>
            <a:spLocks/>
          </p:cNvSpPr>
          <p:nvPr/>
        </p:nvSpPr>
        <p:spPr bwMode="auto">
          <a:xfrm>
            <a:off x="6196013" y="4244975"/>
            <a:ext cx="1011237" cy="708025"/>
          </a:xfrm>
          <a:prstGeom prst="borderCallout1">
            <a:avLst>
              <a:gd name="adj1" fmla="val 19250"/>
              <a:gd name="adj2" fmla="val 109282"/>
              <a:gd name="adj3" fmla="val 125134"/>
              <a:gd name="adj4" fmla="val 1483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smtClean="0">
                <a:solidFill>
                  <a:srgbClr val="990033"/>
                </a:solidFill>
              </a:rPr>
              <a:t>commit</a:t>
            </a:r>
          </a:p>
          <a:p>
            <a:pPr algn="ctr"/>
            <a:r>
              <a:rPr lang="en-US" sz="2000" smtClean="0">
                <a:solidFill>
                  <a:srgbClr val="990033"/>
                </a:solidFill>
              </a:rPr>
              <a:t>record</a:t>
            </a:r>
            <a:endParaRPr lang="en-US" sz="3200" smtClean="0">
              <a:solidFill>
                <a:srgbClr val="990033"/>
              </a:solidFill>
            </a:endParaRPr>
          </a:p>
        </p:txBody>
      </p:sp>
    </p:spTree>
    <p:extLst>
      <p:ext uri="{BB962C8B-B14F-4D97-AF65-F5344CB8AC3E}">
        <p14:creationId xmlns:p14="http://schemas.microsoft.com/office/powerpoint/2010/main" val="4601200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File Systems and Storage</a:t>
            </a:r>
          </a:p>
          <a:p>
            <a:pPr algn="ctr" eaLnBrk="1" hangingPunct="1">
              <a:buClr>
                <a:srgbClr val="000000"/>
              </a:buClr>
              <a:buSzPct val="100000"/>
              <a:buFont typeface="Times New Roman" charset="0"/>
              <a:buNone/>
            </a:pPr>
            <a:r>
              <a:rPr lang="en-US" sz="3200" b="1" dirty="0" smtClean="0">
                <a:solidFill>
                  <a:srgbClr val="161645"/>
                </a:solidFill>
                <a:latin typeface="Calibri" charset="0"/>
              </a:rPr>
              <a:t>Day 5: Network File Service</a:t>
            </a:r>
          </a:p>
          <a:p>
            <a:pPr algn="ctr" eaLnBrk="1" hangingPunct="1">
              <a:buClr>
                <a:srgbClr val="000000"/>
              </a:buClr>
              <a:buSzPct val="100000"/>
              <a:buFont typeface="Times New Roman" charset="0"/>
              <a:buNone/>
            </a:pPr>
            <a:r>
              <a:rPr lang="en-US" sz="3200" b="1" dirty="0" smtClean="0">
                <a:solidFill>
                  <a:srgbClr val="161645"/>
                </a:solidFill>
                <a:latin typeface="Calibri" charset="0"/>
              </a:rPr>
              <a:t>(And Surrounding Topics)</a:t>
            </a:r>
            <a:endParaRPr lang="en-US" b="1" dirty="0">
              <a:solidFill>
                <a:srgbClr val="161645"/>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extLst>
      <p:ext uri="{BB962C8B-B14F-4D97-AF65-F5344CB8AC3E}">
        <p14:creationId xmlns:p14="http://schemas.microsoft.com/office/powerpoint/2010/main" val="12798411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0"/>
          <p:cNvSpPr>
            <a:spLocks noChangeShapeType="1"/>
          </p:cNvSpPr>
          <p:nvPr/>
        </p:nvSpPr>
        <p:spPr bwMode="auto">
          <a:xfrm>
            <a:off x="1828800" y="5248275"/>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5" name="Line 10"/>
          <p:cNvSpPr>
            <a:spLocks noChangeShapeType="1"/>
          </p:cNvSpPr>
          <p:nvPr/>
        </p:nvSpPr>
        <p:spPr bwMode="auto">
          <a:xfrm>
            <a:off x="5638800" y="5248275"/>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9459" name="Text Box 57"/>
          <p:cNvSpPr txBox="1">
            <a:spLocks noChangeArrowheads="1"/>
          </p:cNvSpPr>
          <p:nvPr/>
        </p:nvSpPr>
        <p:spPr bwMode="auto">
          <a:xfrm>
            <a:off x="5715000" y="5248275"/>
            <a:ext cx="281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read</a:t>
            </a:r>
            <a:r>
              <a:rPr lang="en-US" sz="1800" smtClean="0">
                <a:solidFill>
                  <a:srgbClr val="003367"/>
                </a:solidFill>
                <a:cs typeface="Arial" charset="0"/>
              </a:rPr>
              <a:t>(), </a:t>
            </a:r>
            <a:r>
              <a:rPr lang="en-US" sz="1800" b="1" smtClean="0">
                <a:solidFill>
                  <a:srgbClr val="003367"/>
                </a:solidFill>
                <a:cs typeface="Arial" charset="0"/>
              </a:rPr>
              <a:t>write</a:t>
            </a:r>
            <a:r>
              <a:rPr lang="en-US" sz="1800" smtClean="0">
                <a:solidFill>
                  <a:srgbClr val="003367"/>
                </a:solidFill>
                <a:cs typeface="Arial" charset="0"/>
              </a:rPr>
              <a:t>()</a:t>
            </a:r>
          </a:p>
          <a:p>
            <a:pPr defTabSz="914400" eaLnBrk="1" hangingPunct="1"/>
            <a:r>
              <a:rPr lang="en-US" sz="1800" b="1" smtClean="0">
                <a:solidFill>
                  <a:srgbClr val="003367"/>
                </a:solidFill>
                <a:cs typeface="Arial" charset="0"/>
              </a:rPr>
              <a:t>startFetch</a:t>
            </a:r>
            <a:r>
              <a:rPr lang="en-US" sz="1800" smtClean="0">
                <a:solidFill>
                  <a:srgbClr val="003367"/>
                </a:solidFill>
                <a:cs typeface="Arial" charset="0"/>
              </a:rPr>
              <a:t>(), </a:t>
            </a:r>
            <a:r>
              <a:rPr lang="en-US" sz="1800" b="1" smtClean="0">
                <a:solidFill>
                  <a:srgbClr val="003367"/>
                </a:solidFill>
                <a:cs typeface="Arial" charset="0"/>
              </a:rPr>
              <a:t>startPush</a:t>
            </a:r>
            <a:r>
              <a:rPr lang="en-US" sz="1800" smtClean="0">
                <a:solidFill>
                  <a:srgbClr val="003367"/>
                </a:solidFill>
                <a:cs typeface="Arial" charset="0"/>
              </a:rPr>
              <a:t>()</a:t>
            </a:r>
          </a:p>
          <a:p>
            <a:pPr defTabSz="914400" eaLnBrk="1" hangingPunct="1"/>
            <a:r>
              <a:rPr lang="en-US" sz="1800" b="1" smtClean="0">
                <a:solidFill>
                  <a:srgbClr val="003367"/>
                </a:solidFill>
                <a:cs typeface="Arial" charset="0"/>
              </a:rPr>
              <a:t>waitValid</a:t>
            </a:r>
            <a:r>
              <a:rPr lang="en-US" sz="1800" smtClean="0">
                <a:solidFill>
                  <a:srgbClr val="003367"/>
                </a:solidFill>
                <a:cs typeface="Arial" charset="0"/>
              </a:rPr>
              <a:t>(), </a:t>
            </a:r>
            <a:r>
              <a:rPr lang="en-US" sz="1800" b="1" smtClean="0">
                <a:solidFill>
                  <a:srgbClr val="003367"/>
                </a:solidFill>
                <a:cs typeface="Arial" charset="0"/>
              </a:rPr>
              <a:t>waitClean</a:t>
            </a:r>
            <a:r>
              <a:rPr lang="en-US" sz="1800" smtClean="0">
                <a:solidFill>
                  <a:srgbClr val="003367"/>
                </a:solidFill>
                <a:cs typeface="Arial" charset="0"/>
              </a:rPr>
              <a:t>()</a:t>
            </a:r>
            <a:endParaRPr lang="en-US" sz="1600" smtClean="0">
              <a:solidFill>
                <a:srgbClr val="003367"/>
              </a:solidFill>
              <a:cs typeface="Arial" charset="0"/>
            </a:endParaRPr>
          </a:p>
        </p:txBody>
      </p:sp>
      <p:sp>
        <p:nvSpPr>
          <p:cNvPr id="19460" name="Text Box 57"/>
          <p:cNvSpPr txBox="1">
            <a:spLocks noChangeArrowheads="1"/>
          </p:cNvSpPr>
          <p:nvPr/>
        </p:nvSpPr>
        <p:spPr bwMode="auto">
          <a:xfrm>
            <a:off x="1905000" y="5324475"/>
            <a:ext cx="3638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DBuffer dbuf = </a:t>
            </a:r>
            <a:r>
              <a:rPr lang="en-US" sz="1800" b="1" smtClean="0">
                <a:solidFill>
                  <a:srgbClr val="003367"/>
                </a:solidFill>
                <a:cs typeface="Arial" charset="0"/>
              </a:rPr>
              <a:t>getBlock</a:t>
            </a:r>
            <a:r>
              <a:rPr lang="en-US" sz="1800" smtClean="0">
                <a:solidFill>
                  <a:srgbClr val="003367"/>
                </a:solidFill>
                <a:cs typeface="Arial" charset="0"/>
              </a:rPr>
              <a:t>(blockID)</a:t>
            </a:r>
          </a:p>
          <a:p>
            <a:pPr defTabSz="914400" eaLnBrk="1" hangingPunct="1"/>
            <a:r>
              <a:rPr lang="en-US" sz="1800" b="1" smtClean="0">
                <a:solidFill>
                  <a:srgbClr val="003367"/>
                </a:solidFill>
                <a:cs typeface="Arial" charset="0"/>
              </a:rPr>
              <a:t>releaseBlock</a:t>
            </a:r>
            <a:r>
              <a:rPr lang="en-US" sz="1800" smtClean="0">
                <a:solidFill>
                  <a:srgbClr val="003367"/>
                </a:solidFill>
                <a:cs typeface="Arial" charset="0"/>
              </a:rPr>
              <a:t>(dbuf)</a:t>
            </a:r>
          </a:p>
          <a:p>
            <a:pPr defTabSz="914400" eaLnBrk="1" hangingPunct="1"/>
            <a:r>
              <a:rPr lang="en-US" sz="1800" b="1" smtClean="0">
                <a:solidFill>
                  <a:srgbClr val="003367"/>
                </a:solidFill>
                <a:cs typeface="Arial" charset="0"/>
              </a:rPr>
              <a:t>sync</a:t>
            </a:r>
            <a:r>
              <a:rPr lang="en-US" sz="1800" smtClean="0">
                <a:solidFill>
                  <a:srgbClr val="003367"/>
                </a:solidFill>
                <a:cs typeface="Arial" charset="0"/>
              </a:rPr>
              <a:t>()</a:t>
            </a:r>
          </a:p>
        </p:txBody>
      </p:sp>
      <p:sp>
        <p:nvSpPr>
          <p:cNvPr id="24" name="Line 10"/>
          <p:cNvSpPr>
            <a:spLocks noChangeShapeType="1"/>
          </p:cNvSpPr>
          <p:nvPr/>
        </p:nvSpPr>
        <p:spPr bwMode="auto">
          <a:xfrm>
            <a:off x="1828800" y="1447800"/>
            <a:ext cx="0" cy="10668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9462" name="Text Box 57"/>
          <p:cNvSpPr txBox="1">
            <a:spLocks noChangeArrowheads="1"/>
          </p:cNvSpPr>
          <p:nvPr/>
        </p:nvSpPr>
        <p:spPr bwMode="auto">
          <a:xfrm>
            <a:off x="2058988" y="1371600"/>
            <a:ext cx="378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create</a:t>
            </a:r>
            <a:r>
              <a:rPr lang="en-US" sz="1800" smtClean="0">
                <a:solidFill>
                  <a:srgbClr val="003367"/>
                </a:solidFill>
                <a:cs typeface="Arial" charset="0"/>
              </a:rPr>
              <a:t>, </a:t>
            </a:r>
            <a:r>
              <a:rPr lang="en-US" sz="1800" b="1" smtClean="0">
                <a:solidFill>
                  <a:srgbClr val="003367"/>
                </a:solidFill>
                <a:cs typeface="Arial" charset="0"/>
              </a:rPr>
              <a:t>destroy</a:t>
            </a:r>
            <a:r>
              <a:rPr lang="en-US" sz="1800" smtClean="0">
                <a:solidFill>
                  <a:srgbClr val="003367"/>
                </a:solidFill>
                <a:cs typeface="Arial" charset="0"/>
              </a:rPr>
              <a:t>, </a:t>
            </a:r>
            <a:r>
              <a:rPr lang="en-US" sz="1800" b="1" smtClean="0">
                <a:solidFill>
                  <a:srgbClr val="003367"/>
                </a:solidFill>
                <a:cs typeface="Arial" charset="0"/>
              </a:rPr>
              <a:t>read</a:t>
            </a:r>
            <a:r>
              <a:rPr lang="en-US" sz="1800" smtClean="0">
                <a:solidFill>
                  <a:srgbClr val="003367"/>
                </a:solidFill>
                <a:cs typeface="Arial" charset="0"/>
              </a:rPr>
              <a:t>, </a:t>
            </a:r>
            <a:r>
              <a:rPr lang="en-US" sz="1800" b="1" smtClean="0">
                <a:solidFill>
                  <a:srgbClr val="003367"/>
                </a:solidFill>
                <a:cs typeface="Arial" charset="0"/>
              </a:rPr>
              <a:t>write</a:t>
            </a:r>
            <a:r>
              <a:rPr lang="en-US" sz="1800" smtClean="0">
                <a:solidFill>
                  <a:srgbClr val="003367"/>
                </a:solidFill>
                <a:cs typeface="Arial" charset="0"/>
              </a:rPr>
              <a:t> a dfile</a:t>
            </a:r>
          </a:p>
        </p:txBody>
      </p:sp>
      <p:sp>
        <p:nvSpPr>
          <p:cNvPr id="19463" name="Text Box 57"/>
          <p:cNvSpPr txBox="1">
            <a:spLocks noChangeArrowheads="1"/>
          </p:cNvSpPr>
          <p:nvPr/>
        </p:nvSpPr>
        <p:spPr bwMode="auto">
          <a:xfrm>
            <a:off x="2057400" y="163988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list</a:t>
            </a:r>
            <a:r>
              <a:rPr lang="en-US" sz="1800" smtClean="0">
                <a:solidFill>
                  <a:srgbClr val="003367"/>
                </a:solidFill>
                <a:cs typeface="Arial" charset="0"/>
              </a:rPr>
              <a:t> dfiles</a:t>
            </a:r>
          </a:p>
        </p:txBody>
      </p:sp>
      <p:sp>
        <p:nvSpPr>
          <p:cNvPr id="19464" name="Title 1"/>
          <p:cNvSpPr>
            <a:spLocks noGrp="1"/>
          </p:cNvSpPr>
          <p:nvPr>
            <p:ph type="title"/>
          </p:nvPr>
        </p:nvSpPr>
        <p:spPr/>
        <p:txBody>
          <a:bodyPr/>
          <a:lstStyle/>
          <a:p>
            <a:r>
              <a:rPr lang="en-US" dirty="0" smtClean="0">
                <a:latin typeface="Arial" charset="0"/>
                <a:ea typeface="ＭＳ Ｐゴシック" charset="0"/>
              </a:rPr>
              <a:t>Defiler: overview</a:t>
            </a:r>
            <a:endParaRPr lang="en-US" dirty="0">
              <a:latin typeface="Arial" charset="0"/>
              <a:ea typeface="ＭＳ Ｐゴシック" charset="0"/>
            </a:endParaRPr>
          </a:p>
        </p:txBody>
      </p:sp>
      <p:sp>
        <p:nvSpPr>
          <p:cNvPr id="22" name="Rectangle 5"/>
          <p:cNvSpPr>
            <a:spLocks noChangeArrowheads="1"/>
          </p:cNvSpPr>
          <p:nvPr/>
        </p:nvSpPr>
        <p:spPr bwMode="auto">
          <a:xfrm>
            <a:off x="1295400" y="6249988"/>
            <a:ext cx="2819400" cy="45085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23" name="Rectangle 5"/>
          <p:cNvSpPr>
            <a:spLocks noChangeArrowheads="1"/>
          </p:cNvSpPr>
          <p:nvPr/>
        </p:nvSpPr>
        <p:spPr bwMode="auto">
          <a:xfrm>
            <a:off x="4267200" y="6246813"/>
            <a:ext cx="2819400" cy="449262"/>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9467" name="Text Box 57"/>
          <p:cNvSpPr txBox="1">
            <a:spLocks noChangeArrowheads="1"/>
          </p:cNvSpPr>
          <p:nvPr/>
        </p:nvSpPr>
        <p:spPr bwMode="auto">
          <a:xfrm>
            <a:off x="1497013" y="6238875"/>
            <a:ext cx="223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DBufferCache</a:t>
            </a:r>
            <a:endParaRPr lang="en-US" sz="2000" smtClean="0">
              <a:solidFill>
                <a:srgbClr val="003367"/>
              </a:solidFill>
              <a:cs typeface="Arial" charset="0"/>
            </a:endParaRPr>
          </a:p>
        </p:txBody>
      </p:sp>
      <p:sp>
        <p:nvSpPr>
          <p:cNvPr id="19468" name="Text Box 57"/>
          <p:cNvSpPr txBox="1">
            <a:spLocks noChangeArrowheads="1"/>
          </p:cNvSpPr>
          <p:nvPr/>
        </p:nvSpPr>
        <p:spPr bwMode="auto">
          <a:xfrm>
            <a:off x="4402138" y="6243638"/>
            <a:ext cx="1312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DBuffer</a:t>
            </a:r>
            <a:endParaRPr lang="en-US" sz="2000" smtClean="0">
              <a:solidFill>
                <a:srgbClr val="003367"/>
              </a:solidFill>
              <a:cs typeface="Arial" charset="0"/>
            </a:endParaRPr>
          </a:p>
        </p:txBody>
      </p:sp>
      <p:cxnSp>
        <p:nvCxnSpPr>
          <p:cNvPr id="27" name="Straight Connector 26"/>
          <p:cNvCxnSpPr>
            <a:cxnSpLocks noChangeShapeType="1"/>
          </p:cNvCxnSpPr>
          <p:nvPr/>
        </p:nvCxnSpPr>
        <p:spPr bwMode="auto">
          <a:xfrm>
            <a:off x="533400" y="19812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533400" y="53340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grpSp>
        <p:nvGrpSpPr>
          <p:cNvPr id="19471" name="Group 3"/>
          <p:cNvGrpSpPr>
            <a:grpSpLocks/>
          </p:cNvGrpSpPr>
          <p:nvPr/>
        </p:nvGrpSpPr>
        <p:grpSpPr bwMode="auto">
          <a:xfrm>
            <a:off x="1371600" y="3009900"/>
            <a:ext cx="1212850" cy="1333500"/>
            <a:chOff x="384" y="3216"/>
            <a:chExt cx="480" cy="528"/>
          </a:xfrm>
        </p:grpSpPr>
        <p:grpSp>
          <p:nvGrpSpPr>
            <p:cNvPr id="19474" name="Group 4"/>
            <p:cNvGrpSpPr>
              <a:grpSpLocks/>
            </p:cNvGrpSpPr>
            <p:nvPr/>
          </p:nvGrpSpPr>
          <p:grpSpPr bwMode="auto">
            <a:xfrm>
              <a:off x="384" y="3286"/>
              <a:ext cx="144" cy="384"/>
              <a:chOff x="1296" y="1680"/>
              <a:chExt cx="144" cy="384"/>
            </a:xfrm>
          </p:grpSpPr>
          <p:sp>
            <p:nvSpPr>
              <p:cNvPr id="19484"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19485"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9486"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19475" name="Oval 8"/>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19476" name="Oval 9"/>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19477" name="Oval 10"/>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sp>
          <p:nvSpPr>
            <p:cNvPr id="19478" name="Rectangle 11"/>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sp>
          <p:nvSpPr>
            <p:cNvPr id="19479" name="Rectangle 12"/>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19480" name="Rectangle 13"/>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cxnSp>
          <p:nvCxnSpPr>
            <p:cNvPr id="19481" name="AutoShape 14"/>
            <p:cNvCxnSpPr>
              <a:cxnSpLocks noChangeShapeType="1"/>
              <a:stCxn id="19475" idx="6"/>
              <a:endCxn id="19478"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9482" name="AutoShape 15"/>
            <p:cNvCxnSpPr>
              <a:cxnSpLocks noChangeShapeType="1"/>
              <a:stCxn id="19476" idx="6"/>
              <a:endCxn id="19479"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9483" name="AutoShape 16"/>
            <p:cNvCxnSpPr>
              <a:cxnSpLocks noChangeShapeType="1"/>
              <a:stCxn id="19477" idx="6"/>
              <a:endCxn id="19480"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19472" name="Text Box 57"/>
          <p:cNvSpPr txBox="1">
            <a:spLocks noChangeArrowheads="1"/>
          </p:cNvSpPr>
          <p:nvPr/>
        </p:nvSpPr>
        <p:spPr bwMode="auto">
          <a:xfrm>
            <a:off x="1066800" y="4343400"/>
            <a:ext cx="131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a:t>
            </a:r>
            <a:r>
              <a:rPr lang="en-US" altLang="ja-JP" sz="1800" b="1" smtClean="0">
                <a:solidFill>
                  <a:srgbClr val="003367"/>
                </a:solidFill>
                <a:cs typeface="Arial" charset="0"/>
              </a:rPr>
              <a:t>inode</a:t>
            </a:r>
            <a:r>
              <a:rPr lang="en-US" sz="1800" b="1" smtClean="0">
                <a:solidFill>
                  <a:srgbClr val="003367"/>
                </a:solidFill>
                <a:cs typeface="Arial" charset="0"/>
              </a:rPr>
              <a:t>”</a:t>
            </a:r>
            <a:endParaRPr lang="en-US" altLang="ja-JP" sz="1800" b="1" smtClean="0">
              <a:solidFill>
                <a:srgbClr val="003367"/>
              </a:solidFill>
              <a:cs typeface="Arial" charset="0"/>
            </a:endParaRPr>
          </a:p>
          <a:p>
            <a:pPr defTabSz="914400" eaLnBrk="1" hangingPunct="1"/>
            <a:r>
              <a:rPr lang="en-US" sz="1800" smtClean="0">
                <a:solidFill>
                  <a:srgbClr val="003367"/>
                </a:solidFill>
                <a:cs typeface="Arial" charset="0"/>
              </a:rPr>
              <a:t>for </a:t>
            </a:r>
            <a:r>
              <a:rPr lang="en-US" sz="1800" b="1" smtClean="0">
                <a:solidFill>
                  <a:srgbClr val="003367"/>
                </a:solidFill>
                <a:cs typeface="Arial" charset="0"/>
              </a:rPr>
              <a:t>DFileID</a:t>
            </a:r>
          </a:p>
        </p:txBody>
      </p:sp>
      <p:sp>
        <p:nvSpPr>
          <p:cNvPr id="19473" name="Text Box 57"/>
          <p:cNvSpPr txBox="1">
            <a:spLocks noChangeArrowheads="1"/>
          </p:cNvSpPr>
          <p:nvPr/>
        </p:nvSpPr>
        <p:spPr bwMode="auto">
          <a:xfrm>
            <a:off x="3352800" y="2243138"/>
            <a:ext cx="5486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1.</a:t>
            </a:r>
            <a:r>
              <a:rPr lang="en-US" sz="1800" b="1" smtClean="0">
                <a:solidFill>
                  <a:srgbClr val="003367"/>
                </a:solidFill>
                <a:cs typeface="Arial" charset="0"/>
              </a:rPr>
              <a:t> Fetch</a:t>
            </a:r>
            <a:r>
              <a:rPr lang="en-US" sz="1800" smtClean="0">
                <a:solidFill>
                  <a:srgbClr val="003367"/>
                </a:solidFill>
                <a:cs typeface="Arial" charset="0"/>
              </a:rPr>
              <a:t> blocks for data and metadata (or zero new ones fresh) into cache buffers (dbufs).</a:t>
            </a:r>
          </a:p>
          <a:p>
            <a:pPr defTabSz="914400" eaLnBrk="1" hangingPunct="1"/>
            <a:endParaRPr lang="en-US" sz="1800" b="1" smtClean="0">
              <a:solidFill>
                <a:srgbClr val="003367"/>
              </a:solidFill>
              <a:cs typeface="Arial" charset="0"/>
            </a:endParaRPr>
          </a:p>
          <a:p>
            <a:pPr defTabSz="914400" eaLnBrk="1" hangingPunct="1"/>
            <a:r>
              <a:rPr lang="en-US" sz="1800" smtClean="0">
                <a:solidFill>
                  <a:srgbClr val="003367"/>
                </a:solidFill>
                <a:cs typeface="Arial" charset="0"/>
              </a:rPr>
              <a:t>2. Copy bytes to/from dbufs with </a:t>
            </a:r>
            <a:r>
              <a:rPr lang="en-US" sz="1800" b="1" smtClean="0">
                <a:solidFill>
                  <a:srgbClr val="003367"/>
                </a:solidFill>
                <a:cs typeface="Arial" charset="0"/>
              </a:rPr>
              <a:t>read</a:t>
            </a:r>
            <a:r>
              <a:rPr lang="en-US" sz="1800" smtClean="0">
                <a:solidFill>
                  <a:srgbClr val="003367"/>
                </a:solidFill>
                <a:cs typeface="Arial" charset="0"/>
              </a:rPr>
              <a:t> and </a:t>
            </a:r>
            <a:r>
              <a:rPr lang="en-US" sz="1800" b="1" smtClean="0">
                <a:solidFill>
                  <a:srgbClr val="003367"/>
                </a:solidFill>
                <a:cs typeface="Arial" charset="0"/>
              </a:rPr>
              <a:t>write</a:t>
            </a:r>
            <a:r>
              <a:rPr lang="en-US" sz="1800" smtClean="0">
                <a:solidFill>
                  <a:srgbClr val="003367"/>
                </a:solidFill>
                <a:cs typeface="Arial" charset="0"/>
              </a:rPr>
              <a:t>.</a:t>
            </a:r>
          </a:p>
          <a:p>
            <a:pPr defTabSz="914400" eaLnBrk="1" hangingPunct="1"/>
            <a:endParaRPr lang="en-US" sz="1800" smtClean="0">
              <a:solidFill>
                <a:srgbClr val="003367"/>
              </a:solidFill>
              <a:cs typeface="Arial" charset="0"/>
            </a:endParaRPr>
          </a:p>
          <a:p>
            <a:pPr defTabSz="914400" eaLnBrk="1" hangingPunct="1"/>
            <a:r>
              <a:rPr lang="en-US" sz="1800" smtClean="0">
                <a:solidFill>
                  <a:srgbClr val="003367"/>
                </a:solidFill>
                <a:cs typeface="Arial" charset="0"/>
              </a:rPr>
              <a:t>3. Track which data/metadata blocks are </a:t>
            </a:r>
            <a:r>
              <a:rPr lang="en-US" sz="1800" b="1" smtClean="0">
                <a:solidFill>
                  <a:srgbClr val="003367"/>
                </a:solidFill>
                <a:cs typeface="Arial" charset="0"/>
              </a:rPr>
              <a:t>valid</a:t>
            </a:r>
            <a:r>
              <a:rPr lang="en-US" sz="1800" smtClean="0">
                <a:solidFill>
                  <a:srgbClr val="003367"/>
                </a:solidFill>
                <a:cs typeface="Arial" charset="0"/>
              </a:rPr>
              <a:t>, and which valid blocks are </a:t>
            </a:r>
            <a:r>
              <a:rPr lang="en-US" sz="1800" b="1" smtClean="0">
                <a:solidFill>
                  <a:srgbClr val="003367"/>
                </a:solidFill>
                <a:cs typeface="Arial" charset="0"/>
              </a:rPr>
              <a:t>clean</a:t>
            </a:r>
            <a:r>
              <a:rPr lang="en-US" sz="1800" smtClean="0">
                <a:solidFill>
                  <a:srgbClr val="003367"/>
                </a:solidFill>
                <a:cs typeface="Arial" charset="0"/>
              </a:rPr>
              <a:t> and which are </a:t>
            </a:r>
            <a:r>
              <a:rPr lang="en-US" sz="1800" b="1" smtClean="0">
                <a:solidFill>
                  <a:srgbClr val="003367"/>
                </a:solidFill>
                <a:cs typeface="Arial" charset="0"/>
              </a:rPr>
              <a:t>dirty</a:t>
            </a:r>
            <a:r>
              <a:rPr lang="en-US" sz="1800" smtClean="0">
                <a:solidFill>
                  <a:srgbClr val="003367"/>
                </a:solidFill>
                <a:cs typeface="Arial" charset="0"/>
              </a:rPr>
              <a:t>.</a:t>
            </a:r>
          </a:p>
          <a:p>
            <a:pPr defTabSz="914400" eaLnBrk="1" hangingPunct="1"/>
            <a:endParaRPr lang="en-US" sz="1800" smtClean="0">
              <a:solidFill>
                <a:srgbClr val="003367"/>
              </a:solidFill>
              <a:cs typeface="Arial" charset="0"/>
            </a:endParaRPr>
          </a:p>
          <a:p>
            <a:pPr defTabSz="914400" eaLnBrk="1" hangingPunct="1"/>
            <a:r>
              <a:rPr lang="en-US" sz="1800" smtClean="0">
                <a:solidFill>
                  <a:srgbClr val="003367"/>
                </a:solidFill>
                <a:cs typeface="Arial" charset="0"/>
              </a:rPr>
              <a:t>4. Clean the dirty blocks by writing them back to the disk with </a:t>
            </a:r>
            <a:r>
              <a:rPr lang="en-US" sz="1800" b="1" smtClean="0">
                <a:solidFill>
                  <a:srgbClr val="003367"/>
                </a:solidFill>
                <a:cs typeface="Arial" charset="0"/>
              </a:rPr>
              <a:t>push</a:t>
            </a:r>
            <a:r>
              <a:rPr lang="en-US" sz="1800" smtClean="0">
                <a:solidFill>
                  <a:srgbClr val="003367"/>
                </a:solidFill>
                <a:cs typeface="Arial" charset="0"/>
              </a:rPr>
              <a:t>.</a:t>
            </a:r>
          </a:p>
        </p:txBody>
      </p:sp>
    </p:spTree>
    <p:extLst>
      <p:ext uri="{BB962C8B-B14F-4D97-AF65-F5344CB8AC3E}">
        <p14:creationId xmlns:p14="http://schemas.microsoft.com/office/powerpoint/2010/main" val="5622405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charset="0"/>
                <a:ea typeface="ＭＳ Ｐゴシック" charset="0"/>
              </a:rPr>
              <a:t>Filesystem layout on disk</a:t>
            </a:r>
          </a:p>
        </p:txBody>
      </p:sp>
      <p:grpSp>
        <p:nvGrpSpPr>
          <p:cNvPr id="33794" name="Group 3"/>
          <p:cNvGrpSpPr>
            <a:grpSpLocks/>
          </p:cNvGrpSpPr>
          <p:nvPr/>
        </p:nvGrpSpPr>
        <p:grpSpPr bwMode="auto">
          <a:xfrm>
            <a:off x="1371600" y="1676400"/>
            <a:ext cx="2867025" cy="2103438"/>
            <a:chOff x="432" y="720"/>
            <a:chExt cx="1806" cy="1325"/>
          </a:xfrm>
        </p:grpSpPr>
        <p:grpSp>
          <p:nvGrpSpPr>
            <p:cNvPr id="33861" name="Group 4"/>
            <p:cNvGrpSpPr>
              <a:grpSpLocks/>
            </p:cNvGrpSpPr>
            <p:nvPr/>
          </p:nvGrpSpPr>
          <p:grpSpPr bwMode="auto">
            <a:xfrm>
              <a:off x="1824" y="1152"/>
              <a:ext cx="144" cy="384"/>
              <a:chOff x="1296" y="1680"/>
              <a:chExt cx="144" cy="384"/>
            </a:xfrm>
          </p:grpSpPr>
          <p:sp>
            <p:nvSpPr>
              <p:cNvPr id="33868"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69"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70"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62"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3"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4"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5"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11100010</a:t>
              </a:r>
            </a:p>
            <a:p>
              <a:pPr defTabSz="914400"/>
              <a:r>
                <a:rPr lang="en-US" sz="1200" b="1" i="1">
                  <a:solidFill>
                    <a:srgbClr val="000000"/>
                  </a:solidFill>
                  <a:latin typeface="Times New Roman" charset="0"/>
                </a:rPr>
                <a:t>00101101</a:t>
              </a:r>
            </a:p>
            <a:p>
              <a:pPr defTabSz="914400"/>
              <a:r>
                <a:rPr lang="en-US" sz="1200" b="1" i="1">
                  <a:solidFill>
                    <a:srgbClr val="000000"/>
                  </a:solidFill>
                  <a:latin typeface="Times New Roman" charset="0"/>
                </a:rPr>
                <a:t>10111101</a:t>
              </a:r>
              <a:endParaRPr lang="en-US" sz="1200">
                <a:solidFill>
                  <a:srgbClr val="000000"/>
                </a:solidFill>
                <a:latin typeface="Times New Roman" charset="0"/>
              </a:endParaRPr>
            </a:p>
          </p:txBody>
        </p:sp>
        <p:cxnSp>
          <p:nvCxnSpPr>
            <p:cNvPr id="33866" name="AutoShape 14"/>
            <p:cNvCxnSpPr>
              <a:cxnSpLocks noChangeShapeType="1"/>
              <a:stCxn id="33862" idx="2"/>
              <a:endCxn id="33865"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3867" name="Text Box 17"/>
            <p:cNvSpPr txBox="1">
              <a:spLocks noChangeArrowheads="1"/>
            </p:cNvSpPr>
            <p:nvPr/>
          </p:nvSpPr>
          <p:spPr bwMode="auto">
            <a:xfrm>
              <a:off x="1488" y="720"/>
              <a:ext cx="7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0</a:t>
              </a:r>
            </a:p>
            <a:p>
              <a:pPr algn="ctr" defTabSz="914400"/>
              <a:r>
                <a:rPr lang="en-US" sz="1800">
                  <a:solidFill>
                    <a:srgbClr val="000000"/>
                  </a:solidFill>
                  <a:latin typeface="Times New Roman" charset="0"/>
                </a:rPr>
                <a:t>bitmap file</a:t>
              </a:r>
              <a:endParaRPr lang="en-US" sz="2000">
                <a:solidFill>
                  <a:srgbClr val="000000"/>
                </a:solidFill>
                <a:latin typeface="Times New Roman" charset="0"/>
              </a:endParaRPr>
            </a:p>
          </p:txBody>
        </p:sp>
      </p:grpSp>
      <p:grpSp>
        <p:nvGrpSpPr>
          <p:cNvPr id="33795" name="Group 19"/>
          <p:cNvGrpSpPr>
            <a:grpSpLocks/>
          </p:cNvGrpSpPr>
          <p:nvPr/>
        </p:nvGrpSpPr>
        <p:grpSpPr bwMode="auto">
          <a:xfrm>
            <a:off x="6172200" y="3692525"/>
            <a:ext cx="658813" cy="803275"/>
            <a:chOff x="3550" y="1798"/>
            <a:chExt cx="415" cy="506"/>
          </a:xfrm>
        </p:grpSpPr>
        <p:grpSp>
          <p:nvGrpSpPr>
            <p:cNvPr id="33854" name="Group 20"/>
            <p:cNvGrpSpPr>
              <a:grpSpLocks/>
            </p:cNvGrpSpPr>
            <p:nvPr/>
          </p:nvGrpSpPr>
          <p:grpSpPr bwMode="auto">
            <a:xfrm>
              <a:off x="3552" y="1805"/>
              <a:ext cx="384" cy="499"/>
              <a:chOff x="1296" y="1680"/>
              <a:chExt cx="144" cy="384"/>
            </a:xfrm>
          </p:grpSpPr>
          <p:sp>
            <p:nvSpPr>
              <p:cNvPr id="33858"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59"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60"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55"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0</a:t>
              </a:r>
            </a:p>
          </p:txBody>
        </p:sp>
        <p:sp>
          <p:nvSpPr>
            <p:cNvPr id="33856"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rain: 32</a:t>
              </a:r>
            </a:p>
          </p:txBody>
        </p:sp>
        <p:sp>
          <p:nvSpPr>
            <p:cNvPr id="33857"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hail: 48</a:t>
              </a:r>
            </a:p>
          </p:txBody>
        </p:sp>
      </p:grpSp>
      <p:cxnSp>
        <p:nvCxnSpPr>
          <p:cNvPr id="33796" name="AutoShape 36"/>
          <p:cNvCxnSpPr>
            <a:cxnSpLocks noChangeShapeType="1"/>
            <a:stCxn id="33846" idx="6"/>
            <a:endCxn id="33855" idx="0"/>
          </p:cNvCxnSpPr>
          <p:nvPr/>
        </p:nvCxnSpPr>
        <p:spPr bwMode="auto">
          <a:xfrm>
            <a:off x="5494338" y="2654300"/>
            <a:ext cx="979487" cy="10382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797" name="Group 37"/>
          <p:cNvGrpSpPr>
            <a:grpSpLocks/>
          </p:cNvGrpSpPr>
          <p:nvPr/>
        </p:nvGrpSpPr>
        <p:grpSpPr bwMode="auto">
          <a:xfrm>
            <a:off x="5334000" y="4618038"/>
            <a:ext cx="228600" cy="609600"/>
            <a:chOff x="1296" y="1680"/>
            <a:chExt cx="144" cy="384"/>
          </a:xfrm>
        </p:grpSpPr>
        <p:sp>
          <p:nvSpPr>
            <p:cNvPr id="33851"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52"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53"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798"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799"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00"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once upo</a:t>
            </a:r>
          </a:p>
          <a:p>
            <a:pPr defTabSz="914400"/>
            <a:r>
              <a:rPr lang="en-US" sz="1200" b="1" i="1">
                <a:solidFill>
                  <a:srgbClr val="000000"/>
                </a:solidFill>
                <a:latin typeface="Times New Roman" charset="0"/>
              </a:rPr>
              <a:t>n a time</a:t>
            </a:r>
          </a:p>
          <a:p>
            <a:pPr defTabSz="914400"/>
            <a:r>
              <a:rPr lang="en-US" sz="1200" b="1" i="1">
                <a:solidFill>
                  <a:srgbClr val="009999"/>
                </a:solidFill>
                <a:latin typeface="Times New Roman" charset="0"/>
              </a:rPr>
              <a:t>/n</a:t>
            </a:r>
            <a:r>
              <a:rPr lang="en-US" sz="1200" b="1" i="1">
                <a:solidFill>
                  <a:srgbClr val="000000"/>
                </a:solidFill>
                <a:latin typeface="Times New Roman" charset="0"/>
              </a:rPr>
              <a:t> in a l</a:t>
            </a:r>
            <a:endParaRPr lang="en-US" sz="1200">
              <a:solidFill>
                <a:srgbClr val="000000"/>
              </a:solidFill>
              <a:latin typeface="Times New Roman" charset="0"/>
            </a:endParaRPr>
          </a:p>
        </p:txBody>
      </p:sp>
      <p:sp>
        <p:nvSpPr>
          <p:cNvPr id="33801"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and far </a:t>
            </a:r>
          </a:p>
          <a:p>
            <a:pPr defTabSz="914400"/>
            <a:r>
              <a:rPr lang="en-US" sz="1200" b="1" i="1">
                <a:solidFill>
                  <a:srgbClr val="000000"/>
                </a:solidFill>
                <a:latin typeface="Times New Roman" charset="0"/>
              </a:rPr>
              <a:t>far away</a:t>
            </a:r>
          </a:p>
          <a:p>
            <a:pPr defTabSz="914400"/>
            <a:r>
              <a:rPr lang="en-US" sz="1200" b="1" i="1">
                <a:solidFill>
                  <a:srgbClr val="000000"/>
                </a:solidFill>
                <a:latin typeface="Times New Roman" charset="0"/>
              </a:rPr>
              <a:t>, lived th</a:t>
            </a:r>
            <a:endParaRPr lang="en-US" sz="1200">
              <a:solidFill>
                <a:srgbClr val="000000"/>
              </a:solidFill>
              <a:latin typeface="Times New Roman" charset="0"/>
            </a:endParaRPr>
          </a:p>
        </p:txBody>
      </p:sp>
      <p:cxnSp>
        <p:nvCxnSpPr>
          <p:cNvPr id="33802" name="AutoShape 45"/>
          <p:cNvCxnSpPr>
            <a:cxnSpLocks noChangeShapeType="1"/>
            <a:stCxn id="33798" idx="2"/>
            <a:endCxn id="33800"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03" name="AutoShape 46"/>
          <p:cNvCxnSpPr>
            <a:cxnSpLocks noChangeShapeType="1"/>
            <a:stCxn id="33799" idx="2"/>
            <a:endCxn id="33801"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04" name="AutoShape 47"/>
          <p:cNvCxnSpPr>
            <a:cxnSpLocks noChangeShapeType="1"/>
            <a:stCxn id="33856" idx="1"/>
            <a:endCxn id="33851" idx="0"/>
          </p:cNvCxnSpPr>
          <p:nvPr/>
        </p:nvCxnSpPr>
        <p:spPr bwMode="auto">
          <a:xfrm rot="10800000" flipV="1">
            <a:off x="5448300" y="4105275"/>
            <a:ext cx="727075" cy="5048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805" name="Group 48"/>
          <p:cNvGrpSpPr>
            <a:grpSpLocks/>
          </p:cNvGrpSpPr>
          <p:nvPr/>
        </p:nvGrpSpPr>
        <p:grpSpPr bwMode="auto">
          <a:xfrm>
            <a:off x="4743450" y="1676400"/>
            <a:ext cx="1454150" cy="1295400"/>
            <a:chOff x="2988" y="720"/>
            <a:chExt cx="916" cy="816"/>
          </a:xfrm>
        </p:grpSpPr>
        <p:grpSp>
          <p:nvGrpSpPr>
            <p:cNvPr id="33844" name="Group 49"/>
            <p:cNvGrpSpPr>
              <a:grpSpLocks/>
            </p:cNvGrpSpPr>
            <p:nvPr/>
          </p:nvGrpSpPr>
          <p:grpSpPr bwMode="auto">
            <a:xfrm>
              <a:off x="3360" y="1152"/>
              <a:ext cx="144" cy="384"/>
              <a:chOff x="1296" y="1680"/>
              <a:chExt cx="144" cy="384"/>
            </a:xfrm>
          </p:grpSpPr>
          <p:sp>
            <p:nvSpPr>
              <p:cNvPr id="33848"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49"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50"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45"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46"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47" name="Text Box 55"/>
            <p:cNvSpPr txBox="1">
              <a:spLocks noChangeArrowheads="1"/>
            </p:cNvSpPr>
            <p:nvPr/>
          </p:nvSpPr>
          <p:spPr bwMode="auto">
            <a:xfrm>
              <a:off x="2988" y="720"/>
              <a:ext cx="9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1</a:t>
              </a:r>
            </a:p>
            <a:p>
              <a:pPr algn="ctr" defTabSz="914400"/>
              <a:r>
                <a:rPr lang="en-US" sz="1800">
                  <a:solidFill>
                    <a:srgbClr val="000000"/>
                  </a:solidFill>
                  <a:latin typeface="Times New Roman" charset="0"/>
                </a:rPr>
                <a:t>root directory</a:t>
              </a:r>
              <a:endParaRPr lang="en-US" sz="2000">
                <a:solidFill>
                  <a:srgbClr val="000000"/>
                </a:solidFill>
                <a:latin typeface="Times New Roman" charset="0"/>
              </a:endParaRPr>
            </a:p>
          </p:txBody>
        </p:sp>
      </p:grpSp>
      <p:sp>
        <p:nvSpPr>
          <p:cNvPr id="33806" name="Text Box 56"/>
          <p:cNvSpPr txBox="1">
            <a:spLocks noChangeArrowheads="1"/>
          </p:cNvSpPr>
          <p:nvPr/>
        </p:nvSpPr>
        <p:spPr bwMode="auto">
          <a:xfrm>
            <a:off x="4800600" y="53340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a:solidFill>
                  <a:srgbClr val="000000"/>
                </a:solidFill>
                <a:latin typeface="Times New Roman" charset="0"/>
              </a:rPr>
              <a:t>inode</a:t>
            </a:r>
            <a:endParaRPr lang="en-US" sz="2000" b="1">
              <a:solidFill>
                <a:srgbClr val="000000"/>
              </a:solidFill>
              <a:latin typeface="Times New Roman" charset="0"/>
            </a:endParaRPr>
          </a:p>
        </p:txBody>
      </p:sp>
      <p:sp>
        <p:nvSpPr>
          <p:cNvPr id="33807" name="Text Box 56"/>
          <p:cNvSpPr txBox="1">
            <a:spLocks noChangeArrowheads="1"/>
          </p:cNvSpPr>
          <p:nvPr/>
        </p:nvSpPr>
        <p:spPr bwMode="auto">
          <a:xfrm>
            <a:off x="3821113" y="4618038"/>
            <a:ext cx="865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file blocks</a:t>
            </a:r>
            <a:endParaRPr lang="en-US" sz="2000">
              <a:solidFill>
                <a:srgbClr val="000000"/>
              </a:solidFill>
              <a:latin typeface="Times New Roman" charset="0"/>
            </a:endParaRPr>
          </a:p>
        </p:txBody>
      </p:sp>
      <p:grpSp>
        <p:nvGrpSpPr>
          <p:cNvPr id="33808" name="Group 3"/>
          <p:cNvGrpSpPr>
            <a:grpSpLocks/>
          </p:cNvGrpSpPr>
          <p:nvPr/>
        </p:nvGrpSpPr>
        <p:grpSpPr bwMode="auto">
          <a:xfrm>
            <a:off x="457200" y="2362200"/>
            <a:ext cx="3352800" cy="4389438"/>
            <a:chOff x="-144" y="1152"/>
            <a:chExt cx="2112" cy="2765"/>
          </a:xfrm>
        </p:grpSpPr>
        <p:grpSp>
          <p:nvGrpSpPr>
            <p:cNvPr id="33830" name="Group 4"/>
            <p:cNvGrpSpPr>
              <a:grpSpLocks/>
            </p:cNvGrpSpPr>
            <p:nvPr/>
          </p:nvGrpSpPr>
          <p:grpSpPr bwMode="auto">
            <a:xfrm>
              <a:off x="1824" y="1152"/>
              <a:ext cx="144" cy="384"/>
              <a:chOff x="1296" y="1680"/>
              <a:chExt cx="144" cy="384"/>
            </a:xfrm>
          </p:grpSpPr>
          <p:sp>
            <p:nvSpPr>
              <p:cNvPr id="33841"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42"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43"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31"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2"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3"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4"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11100010</a:t>
              </a:r>
            </a:p>
            <a:p>
              <a:pPr defTabSz="914400"/>
              <a:r>
                <a:rPr lang="en-US" sz="1200" b="1" i="1">
                  <a:solidFill>
                    <a:srgbClr val="000000"/>
                  </a:solidFill>
                  <a:latin typeface="Times New Roman" charset="0"/>
                </a:rPr>
                <a:t>00101101</a:t>
              </a:r>
            </a:p>
            <a:p>
              <a:pPr defTabSz="914400"/>
              <a:r>
                <a:rPr lang="en-US" sz="1200" b="1" i="1">
                  <a:solidFill>
                    <a:srgbClr val="000000"/>
                  </a:solidFill>
                  <a:latin typeface="Times New Roman" charset="0"/>
                </a:rPr>
                <a:t>10111101</a:t>
              </a:r>
              <a:endParaRPr lang="en-US" sz="1200">
                <a:solidFill>
                  <a:srgbClr val="000000"/>
                </a:solidFill>
                <a:latin typeface="Times New Roman" charset="0"/>
              </a:endParaRPr>
            </a:p>
          </p:txBody>
        </p:sp>
        <p:sp>
          <p:nvSpPr>
            <p:cNvPr id="33835" name="Text Box 12"/>
            <p:cNvSpPr txBox="1">
              <a:spLocks noChangeArrowheads="1"/>
            </p:cNvSpPr>
            <p:nvPr/>
          </p:nvSpPr>
          <p:spPr bwMode="auto">
            <a:xfrm>
              <a:off x="768" y="2285"/>
              <a:ext cx="510" cy="413"/>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10011010</a:t>
              </a:r>
            </a:p>
            <a:p>
              <a:pPr defTabSz="914400"/>
              <a:r>
                <a:rPr lang="en-US" sz="1200" b="1" i="1">
                  <a:solidFill>
                    <a:srgbClr val="000000"/>
                  </a:solidFill>
                  <a:latin typeface="Times New Roman" charset="0"/>
                </a:rPr>
                <a:t>00110001</a:t>
              </a:r>
            </a:p>
            <a:p>
              <a:pPr defTabSz="914400"/>
              <a:r>
                <a:rPr lang="en-US" sz="1200" b="1" i="1">
                  <a:solidFill>
                    <a:srgbClr val="000000"/>
                  </a:solidFill>
                  <a:latin typeface="Times New Roman" charset="0"/>
                </a:rPr>
                <a:t>00010101</a:t>
              </a:r>
              <a:endParaRPr lang="en-US" sz="1200">
                <a:solidFill>
                  <a:srgbClr val="000000"/>
                </a:solidFill>
                <a:latin typeface="Times New Roman" charset="0"/>
              </a:endParaRPr>
            </a:p>
          </p:txBody>
        </p:sp>
        <p:sp>
          <p:nvSpPr>
            <p:cNvPr id="33836" name="Text Box 13"/>
            <p:cNvSpPr txBox="1">
              <a:spLocks noChangeArrowheads="1"/>
            </p:cNvSpPr>
            <p:nvPr/>
          </p:nvSpPr>
          <p:spPr bwMode="auto">
            <a:xfrm>
              <a:off x="1152" y="2995"/>
              <a:ext cx="510" cy="413"/>
            </a:xfrm>
            <a:prstGeom prst="rect">
              <a:avLst/>
            </a:prstGeom>
            <a:noFill/>
            <a:ln w="15875">
              <a:solidFill>
                <a:srgbClr val="9900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00101110</a:t>
              </a:r>
            </a:p>
            <a:p>
              <a:pPr defTabSz="914400"/>
              <a:r>
                <a:rPr lang="en-US" sz="1200" b="1" i="1">
                  <a:solidFill>
                    <a:srgbClr val="000000"/>
                  </a:solidFill>
                  <a:latin typeface="Times New Roman" charset="0"/>
                </a:rPr>
                <a:t>00011001</a:t>
              </a:r>
            </a:p>
            <a:p>
              <a:pPr defTabSz="914400"/>
              <a:r>
                <a:rPr lang="en-US" sz="1200" b="1" i="1">
                  <a:solidFill>
                    <a:srgbClr val="000000"/>
                  </a:solidFill>
                  <a:latin typeface="Times New Roman" charset="0"/>
                </a:rPr>
                <a:t>01000100</a:t>
              </a:r>
              <a:endParaRPr lang="en-US" sz="1200">
                <a:solidFill>
                  <a:srgbClr val="000000"/>
                </a:solidFill>
                <a:latin typeface="Times New Roman" charset="0"/>
              </a:endParaRPr>
            </a:p>
          </p:txBody>
        </p:sp>
        <p:cxnSp>
          <p:nvCxnSpPr>
            <p:cNvPr id="33837" name="AutoShape 14"/>
            <p:cNvCxnSpPr>
              <a:cxnSpLocks noChangeShapeType="1"/>
              <a:stCxn id="33831" idx="2"/>
              <a:endCxn id="33834"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38" name="AutoShape 15"/>
            <p:cNvCxnSpPr>
              <a:cxnSpLocks noChangeShapeType="1"/>
              <a:stCxn id="33832" idx="2"/>
              <a:endCxn id="33835" idx="0"/>
            </p:cNvCxnSpPr>
            <p:nvPr/>
          </p:nvCxnSpPr>
          <p:spPr bwMode="auto">
            <a:xfrm rot="10800000" flipV="1">
              <a:off x="1023" y="1336"/>
              <a:ext cx="844" cy="944"/>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39" name="AutoShape 16"/>
            <p:cNvCxnSpPr>
              <a:cxnSpLocks noChangeShapeType="1"/>
              <a:stCxn id="33833" idx="4"/>
            </p:cNvCxnSpPr>
            <p:nvPr/>
          </p:nvCxnSpPr>
          <p:spPr bwMode="auto">
            <a:xfrm rot="5400000">
              <a:off x="911" y="2010"/>
              <a:ext cx="1502" cy="468"/>
            </a:xfrm>
            <a:prstGeom prst="curvedConnector3">
              <a:avLst>
                <a:gd name="adj1" fmla="val 1531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3840" name="Text Box 18"/>
            <p:cNvSpPr txBox="1">
              <a:spLocks noChangeArrowheads="1"/>
            </p:cNvSpPr>
            <p:nvPr/>
          </p:nvSpPr>
          <p:spPr bwMode="auto">
            <a:xfrm>
              <a:off x="-144" y="2812"/>
              <a:ext cx="139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a:solidFill>
                    <a:srgbClr val="000000"/>
                  </a:solidFill>
                  <a:latin typeface="Times New Roman" charset="0"/>
                </a:rPr>
                <a:t>allocation</a:t>
              </a:r>
            </a:p>
            <a:p>
              <a:pPr algn="ctr" defTabSz="914400"/>
              <a:r>
                <a:rPr lang="en-US" sz="1800" b="1">
                  <a:solidFill>
                    <a:srgbClr val="000000"/>
                  </a:solidFill>
                  <a:latin typeface="Times New Roman" charset="0"/>
                </a:rPr>
                <a:t>bitmap file</a:t>
              </a:r>
            </a:p>
            <a:p>
              <a:pPr algn="ctr" defTabSz="914400"/>
              <a:r>
                <a:rPr lang="en-US" sz="1800">
                  <a:solidFill>
                    <a:srgbClr val="000000"/>
                  </a:solidFill>
                  <a:latin typeface="Times New Roman" charset="0"/>
                </a:rPr>
                <a:t>for disk blocks</a:t>
              </a:r>
            </a:p>
            <a:p>
              <a:pPr algn="ctr" defTabSz="914400"/>
              <a:r>
                <a:rPr lang="en-US" sz="1800">
                  <a:solidFill>
                    <a:srgbClr val="000000"/>
                  </a:solidFill>
                  <a:latin typeface="Times New Roman" charset="0"/>
                </a:rPr>
                <a:t>bit is set iff the corresponding block is in use</a:t>
              </a:r>
              <a:endParaRPr lang="en-US" sz="2000">
                <a:solidFill>
                  <a:srgbClr val="000000"/>
                </a:solidFill>
                <a:latin typeface="Times New Roman" charset="0"/>
              </a:endParaRPr>
            </a:p>
          </p:txBody>
        </p:sp>
      </p:grpSp>
      <p:grpSp>
        <p:nvGrpSpPr>
          <p:cNvPr id="33809" name="Group 27"/>
          <p:cNvGrpSpPr>
            <a:grpSpLocks/>
          </p:cNvGrpSpPr>
          <p:nvPr/>
        </p:nvGrpSpPr>
        <p:grpSpPr bwMode="auto">
          <a:xfrm>
            <a:off x="6881813" y="2941638"/>
            <a:ext cx="738187" cy="792162"/>
            <a:chOff x="4239" y="1632"/>
            <a:chExt cx="465" cy="499"/>
          </a:xfrm>
        </p:grpSpPr>
        <p:grpSp>
          <p:nvGrpSpPr>
            <p:cNvPr id="33823" name="Group 28"/>
            <p:cNvGrpSpPr>
              <a:grpSpLocks/>
            </p:cNvGrpSpPr>
            <p:nvPr/>
          </p:nvGrpSpPr>
          <p:grpSpPr bwMode="auto">
            <a:xfrm>
              <a:off x="4277" y="1632"/>
              <a:ext cx="384" cy="499"/>
              <a:chOff x="1296" y="1680"/>
              <a:chExt cx="144" cy="384"/>
            </a:xfrm>
          </p:grpSpPr>
          <p:sp>
            <p:nvSpPr>
              <p:cNvPr id="33827"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28"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29"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24"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0</a:t>
              </a:r>
            </a:p>
          </p:txBody>
        </p:sp>
        <p:sp>
          <p:nvSpPr>
            <p:cNvPr id="33825"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wind: 18</a:t>
              </a:r>
            </a:p>
          </p:txBody>
        </p:sp>
        <p:sp>
          <p:nvSpPr>
            <p:cNvPr id="33826"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snow: 62</a:t>
              </a:r>
            </a:p>
          </p:txBody>
        </p:sp>
      </p:grpSp>
      <p:cxnSp>
        <p:nvCxnSpPr>
          <p:cNvPr id="33810" name="AutoShape 35"/>
          <p:cNvCxnSpPr>
            <a:cxnSpLocks noChangeShapeType="1"/>
            <a:stCxn id="33816" idx="6"/>
            <a:endCxn id="33827" idx="0"/>
          </p:cNvCxnSpPr>
          <p:nvPr/>
        </p:nvCxnSpPr>
        <p:spPr bwMode="auto">
          <a:xfrm>
            <a:off x="5494338" y="2476500"/>
            <a:ext cx="1752600" cy="457200"/>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811" name="Group 48"/>
          <p:cNvGrpSpPr>
            <a:grpSpLocks/>
          </p:cNvGrpSpPr>
          <p:nvPr/>
        </p:nvGrpSpPr>
        <p:grpSpPr bwMode="auto">
          <a:xfrm>
            <a:off x="4013200" y="1676400"/>
            <a:ext cx="2184400" cy="2066925"/>
            <a:chOff x="2528" y="720"/>
            <a:chExt cx="1376" cy="1302"/>
          </a:xfrm>
        </p:grpSpPr>
        <p:grpSp>
          <p:nvGrpSpPr>
            <p:cNvPr id="33815" name="Group 49"/>
            <p:cNvGrpSpPr>
              <a:grpSpLocks/>
            </p:cNvGrpSpPr>
            <p:nvPr/>
          </p:nvGrpSpPr>
          <p:grpSpPr bwMode="auto">
            <a:xfrm>
              <a:off x="3360" y="1152"/>
              <a:ext cx="144" cy="384"/>
              <a:chOff x="1296" y="1680"/>
              <a:chExt cx="144" cy="384"/>
            </a:xfrm>
          </p:grpSpPr>
          <p:sp>
            <p:nvSpPr>
              <p:cNvPr id="33820"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21"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22"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16"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17"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18" name="Text Box 55"/>
            <p:cNvSpPr txBox="1">
              <a:spLocks noChangeArrowheads="1"/>
            </p:cNvSpPr>
            <p:nvPr/>
          </p:nvSpPr>
          <p:spPr bwMode="auto">
            <a:xfrm>
              <a:off x="2988" y="720"/>
              <a:ext cx="9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1</a:t>
              </a:r>
            </a:p>
            <a:p>
              <a:pPr algn="ctr" defTabSz="914400"/>
              <a:r>
                <a:rPr lang="en-US" sz="1800">
                  <a:solidFill>
                    <a:srgbClr val="000000"/>
                  </a:solidFill>
                  <a:latin typeface="Times New Roman" charset="0"/>
                </a:rPr>
                <a:t>root directory</a:t>
              </a:r>
              <a:endParaRPr lang="en-US" sz="2000">
                <a:solidFill>
                  <a:srgbClr val="000000"/>
                </a:solidFill>
                <a:latin typeface="Times New Roman" charset="0"/>
              </a:endParaRPr>
            </a:p>
          </p:txBody>
        </p:sp>
        <p:sp>
          <p:nvSpPr>
            <p:cNvPr id="33819" name="Text Box 56"/>
            <p:cNvSpPr txBox="1">
              <a:spLocks noChangeArrowheads="1"/>
            </p:cNvSpPr>
            <p:nvPr/>
          </p:nvSpPr>
          <p:spPr bwMode="auto">
            <a:xfrm>
              <a:off x="2528" y="1440"/>
              <a:ext cx="78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fixed locations on disk</a:t>
              </a:r>
              <a:endParaRPr lang="en-US" sz="2000">
                <a:solidFill>
                  <a:srgbClr val="000000"/>
                </a:solidFill>
                <a:latin typeface="Times New Roman" charset="0"/>
              </a:endParaRPr>
            </a:p>
          </p:txBody>
        </p:sp>
      </p:grpSp>
      <p:cxnSp>
        <p:nvCxnSpPr>
          <p:cNvPr id="33812" name="Straight Connector 292"/>
          <p:cNvCxnSpPr>
            <a:cxnSpLocks noChangeShapeType="1"/>
            <a:endCxn id="33819" idx="0"/>
          </p:cNvCxnSpPr>
          <p:nvPr/>
        </p:nvCxnSpPr>
        <p:spPr bwMode="auto">
          <a:xfrm>
            <a:off x="4238625" y="2322513"/>
            <a:ext cx="396875" cy="496887"/>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33813" name="Straight Connector 292"/>
          <p:cNvCxnSpPr>
            <a:cxnSpLocks noChangeShapeType="1"/>
            <a:endCxn id="33819" idx="0"/>
          </p:cNvCxnSpPr>
          <p:nvPr/>
        </p:nvCxnSpPr>
        <p:spPr bwMode="auto">
          <a:xfrm flipH="1">
            <a:off x="4635500" y="2286000"/>
            <a:ext cx="393700" cy="5334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3814" name="Text Box 60"/>
          <p:cNvSpPr txBox="1">
            <a:spLocks noChangeArrowheads="1"/>
          </p:cNvSpPr>
          <p:nvPr/>
        </p:nvSpPr>
        <p:spPr bwMode="auto">
          <a:xfrm>
            <a:off x="5497513" y="6411913"/>
            <a:ext cx="341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000000"/>
                </a:solidFill>
              </a:rPr>
              <a:t>This is a toy example (Nachos).</a:t>
            </a:r>
          </a:p>
        </p:txBody>
      </p:sp>
    </p:spTree>
    <p:extLst>
      <p:ext uri="{BB962C8B-B14F-4D97-AF65-F5344CB8AC3E}">
        <p14:creationId xmlns:p14="http://schemas.microsoft.com/office/powerpoint/2010/main" val="13811701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Arial" charset="0"/>
                <a:ea typeface="ＭＳ Ｐゴシック" charset="0"/>
              </a:rPr>
              <a:t>Filesystem layout on disk</a:t>
            </a:r>
          </a:p>
        </p:txBody>
      </p:sp>
      <p:grpSp>
        <p:nvGrpSpPr>
          <p:cNvPr id="34818" name="Group 3"/>
          <p:cNvGrpSpPr>
            <a:grpSpLocks/>
          </p:cNvGrpSpPr>
          <p:nvPr/>
        </p:nvGrpSpPr>
        <p:grpSpPr bwMode="auto">
          <a:xfrm>
            <a:off x="1371600" y="1676400"/>
            <a:ext cx="2867025" cy="2103438"/>
            <a:chOff x="432" y="720"/>
            <a:chExt cx="1806" cy="1325"/>
          </a:xfrm>
        </p:grpSpPr>
        <p:grpSp>
          <p:nvGrpSpPr>
            <p:cNvPr id="34856" name="Group 4"/>
            <p:cNvGrpSpPr>
              <a:grpSpLocks/>
            </p:cNvGrpSpPr>
            <p:nvPr/>
          </p:nvGrpSpPr>
          <p:grpSpPr bwMode="auto">
            <a:xfrm>
              <a:off x="1824" y="1152"/>
              <a:ext cx="144" cy="384"/>
              <a:chOff x="1296" y="1680"/>
              <a:chExt cx="144" cy="384"/>
            </a:xfrm>
          </p:grpSpPr>
          <p:sp>
            <p:nvSpPr>
              <p:cNvPr id="34863"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4864"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4865"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4857"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4858"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4859"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4860"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11100010</a:t>
              </a:r>
            </a:p>
            <a:p>
              <a:pPr defTabSz="914400"/>
              <a:r>
                <a:rPr lang="en-US" sz="1200" b="1" i="1">
                  <a:solidFill>
                    <a:srgbClr val="000000"/>
                  </a:solidFill>
                  <a:latin typeface="Times New Roman" charset="0"/>
                </a:rPr>
                <a:t>00101101</a:t>
              </a:r>
            </a:p>
            <a:p>
              <a:pPr defTabSz="914400"/>
              <a:r>
                <a:rPr lang="en-US" sz="1200" b="1" i="1">
                  <a:solidFill>
                    <a:srgbClr val="000000"/>
                  </a:solidFill>
                  <a:latin typeface="Times New Roman" charset="0"/>
                </a:rPr>
                <a:t>10111101</a:t>
              </a:r>
              <a:endParaRPr lang="en-US" sz="1200">
                <a:solidFill>
                  <a:srgbClr val="000000"/>
                </a:solidFill>
                <a:latin typeface="Times New Roman" charset="0"/>
              </a:endParaRPr>
            </a:p>
          </p:txBody>
        </p:sp>
        <p:cxnSp>
          <p:nvCxnSpPr>
            <p:cNvPr id="34861" name="AutoShape 14"/>
            <p:cNvCxnSpPr>
              <a:cxnSpLocks noChangeShapeType="1"/>
              <a:stCxn id="34857" idx="2"/>
              <a:endCxn id="34860"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4862" name="Text Box 17"/>
            <p:cNvSpPr txBox="1">
              <a:spLocks noChangeArrowheads="1"/>
            </p:cNvSpPr>
            <p:nvPr/>
          </p:nvSpPr>
          <p:spPr bwMode="auto">
            <a:xfrm>
              <a:off x="1488" y="720"/>
              <a:ext cx="7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0</a:t>
              </a:r>
            </a:p>
            <a:p>
              <a:pPr algn="ctr" defTabSz="914400"/>
              <a:r>
                <a:rPr lang="en-US" sz="1800">
                  <a:solidFill>
                    <a:srgbClr val="000000"/>
                  </a:solidFill>
                  <a:latin typeface="Times New Roman" charset="0"/>
                </a:rPr>
                <a:t>bitmap file</a:t>
              </a:r>
              <a:endParaRPr lang="en-US" sz="2000">
                <a:solidFill>
                  <a:srgbClr val="000000"/>
                </a:solidFill>
                <a:latin typeface="Times New Roman" charset="0"/>
              </a:endParaRPr>
            </a:p>
          </p:txBody>
        </p:sp>
      </p:grpSp>
      <p:grpSp>
        <p:nvGrpSpPr>
          <p:cNvPr id="34819" name="Group 19"/>
          <p:cNvGrpSpPr>
            <a:grpSpLocks/>
          </p:cNvGrpSpPr>
          <p:nvPr/>
        </p:nvGrpSpPr>
        <p:grpSpPr bwMode="auto">
          <a:xfrm>
            <a:off x="6172200" y="3692525"/>
            <a:ext cx="658813" cy="803275"/>
            <a:chOff x="3550" y="1798"/>
            <a:chExt cx="415" cy="506"/>
          </a:xfrm>
        </p:grpSpPr>
        <p:grpSp>
          <p:nvGrpSpPr>
            <p:cNvPr id="34849" name="Group 20"/>
            <p:cNvGrpSpPr>
              <a:grpSpLocks/>
            </p:cNvGrpSpPr>
            <p:nvPr/>
          </p:nvGrpSpPr>
          <p:grpSpPr bwMode="auto">
            <a:xfrm>
              <a:off x="3552" y="1805"/>
              <a:ext cx="384" cy="499"/>
              <a:chOff x="1296" y="1680"/>
              <a:chExt cx="144" cy="384"/>
            </a:xfrm>
          </p:grpSpPr>
          <p:sp>
            <p:nvSpPr>
              <p:cNvPr id="34853"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4854"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4855"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4850"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0</a:t>
              </a:r>
            </a:p>
          </p:txBody>
        </p:sp>
        <p:sp>
          <p:nvSpPr>
            <p:cNvPr id="34851"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rain: 32</a:t>
              </a:r>
            </a:p>
          </p:txBody>
        </p:sp>
        <p:sp>
          <p:nvSpPr>
            <p:cNvPr id="34852"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hail: 48</a:t>
              </a:r>
            </a:p>
          </p:txBody>
        </p:sp>
      </p:grpSp>
      <p:cxnSp>
        <p:nvCxnSpPr>
          <p:cNvPr id="34820" name="AutoShape 36"/>
          <p:cNvCxnSpPr>
            <a:cxnSpLocks noChangeShapeType="1"/>
            <a:stCxn id="34841" idx="6"/>
            <a:endCxn id="34850" idx="0"/>
          </p:cNvCxnSpPr>
          <p:nvPr/>
        </p:nvCxnSpPr>
        <p:spPr bwMode="auto">
          <a:xfrm>
            <a:off x="5494338" y="2654300"/>
            <a:ext cx="979487" cy="10382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4821" name="Group 37"/>
          <p:cNvGrpSpPr>
            <a:grpSpLocks/>
          </p:cNvGrpSpPr>
          <p:nvPr/>
        </p:nvGrpSpPr>
        <p:grpSpPr bwMode="auto">
          <a:xfrm>
            <a:off x="5334000" y="4618038"/>
            <a:ext cx="228600" cy="609600"/>
            <a:chOff x="1296" y="1680"/>
            <a:chExt cx="144" cy="384"/>
          </a:xfrm>
        </p:grpSpPr>
        <p:sp>
          <p:nvSpPr>
            <p:cNvPr id="34846"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4847"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4848"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4822"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4823"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4824"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once upo</a:t>
            </a:r>
          </a:p>
          <a:p>
            <a:pPr defTabSz="914400"/>
            <a:r>
              <a:rPr lang="en-US" sz="1200" b="1" i="1">
                <a:solidFill>
                  <a:srgbClr val="000000"/>
                </a:solidFill>
                <a:latin typeface="Times New Roman" charset="0"/>
              </a:rPr>
              <a:t>n a time</a:t>
            </a:r>
          </a:p>
          <a:p>
            <a:pPr defTabSz="914400"/>
            <a:r>
              <a:rPr lang="en-US" sz="1200" b="1" i="1">
                <a:solidFill>
                  <a:srgbClr val="009999"/>
                </a:solidFill>
                <a:latin typeface="Times New Roman" charset="0"/>
              </a:rPr>
              <a:t>/n</a:t>
            </a:r>
            <a:r>
              <a:rPr lang="en-US" sz="1200" b="1" i="1">
                <a:solidFill>
                  <a:srgbClr val="000000"/>
                </a:solidFill>
                <a:latin typeface="Times New Roman" charset="0"/>
              </a:rPr>
              <a:t> in a l</a:t>
            </a:r>
            <a:endParaRPr lang="en-US" sz="1200">
              <a:solidFill>
                <a:srgbClr val="000000"/>
              </a:solidFill>
              <a:latin typeface="Times New Roman" charset="0"/>
            </a:endParaRPr>
          </a:p>
        </p:txBody>
      </p:sp>
      <p:sp>
        <p:nvSpPr>
          <p:cNvPr id="34825"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and far </a:t>
            </a:r>
          </a:p>
          <a:p>
            <a:pPr defTabSz="914400"/>
            <a:r>
              <a:rPr lang="en-US" sz="1200" b="1" i="1">
                <a:solidFill>
                  <a:srgbClr val="000000"/>
                </a:solidFill>
                <a:latin typeface="Times New Roman" charset="0"/>
              </a:rPr>
              <a:t>far away</a:t>
            </a:r>
          </a:p>
          <a:p>
            <a:pPr defTabSz="914400"/>
            <a:r>
              <a:rPr lang="en-US" sz="1200" b="1" i="1">
                <a:solidFill>
                  <a:srgbClr val="000000"/>
                </a:solidFill>
                <a:latin typeface="Times New Roman" charset="0"/>
              </a:rPr>
              <a:t>, lived th</a:t>
            </a:r>
            <a:endParaRPr lang="en-US" sz="1200">
              <a:solidFill>
                <a:srgbClr val="000000"/>
              </a:solidFill>
              <a:latin typeface="Times New Roman" charset="0"/>
            </a:endParaRPr>
          </a:p>
        </p:txBody>
      </p:sp>
      <p:cxnSp>
        <p:nvCxnSpPr>
          <p:cNvPr id="34826" name="AutoShape 45"/>
          <p:cNvCxnSpPr>
            <a:cxnSpLocks noChangeShapeType="1"/>
            <a:stCxn id="34822" idx="2"/>
            <a:endCxn id="34824"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4827" name="AutoShape 46"/>
          <p:cNvCxnSpPr>
            <a:cxnSpLocks noChangeShapeType="1"/>
            <a:stCxn id="34823" idx="2"/>
            <a:endCxn id="34825"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4828" name="AutoShape 47"/>
          <p:cNvCxnSpPr>
            <a:cxnSpLocks noChangeShapeType="1"/>
            <a:stCxn id="34851" idx="1"/>
            <a:endCxn id="34846" idx="0"/>
          </p:cNvCxnSpPr>
          <p:nvPr/>
        </p:nvCxnSpPr>
        <p:spPr bwMode="auto">
          <a:xfrm rot="10800000" flipV="1">
            <a:off x="5448300" y="4105275"/>
            <a:ext cx="727075" cy="5048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4829" name="Group 48"/>
          <p:cNvGrpSpPr>
            <a:grpSpLocks/>
          </p:cNvGrpSpPr>
          <p:nvPr/>
        </p:nvGrpSpPr>
        <p:grpSpPr bwMode="auto">
          <a:xfrm>
            <a:off x="4743450" y="1676400"/>
            <a:ext cx="1454150" cy="1295400"/>
            <a:chOff x="2988" y="720"/>
            <a:chExt cx="916" cy="816"/>
          </a:xfrm>
        </p:grpSpPr>
        <p:grpSp>
          <p:nvGrpSpPr>
            <p:cNvPr id="34839" name="Group 49"/>
            <p:cNvGrpSpPr>
              <a:grpSpLocks/>
            </p:cNvGrpSpPr>
            <p:nvPr/>
          </p:nvGrpSpPr>
          <p:grpSpPr bwMode="auto">
            <a:xfrm>
              <a:off x="3360" y="1152"/>
              <a:ext cx="144" cy="384"/>
              <a:chOff x="1296" y="1680"/>
              <a:chExt cx="144" cy="384"/>
            </a:xfrm>
          </p:grpSpPr>
          <p:sp>
            <p:nvSpPr>
              <p:cNvPr id="34843"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4844"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4845"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4840"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4841"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4842" name="Text Box 55"/>
            <p:cNvSpPr txBox="1">
              <a:spLocks noChangeArrowheads="1"/>
            </p:cNvSpPr>
            <p:nvPr/>
          </p:nvSpPr>
          <p:spPr bwMode="auto">
            <a:xfrm>
              <a:off x="2988" y="720"/>
              <a:ext cx="9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1</a:t>
              </a:r>
            </a:p>
            <a:p>
              <a:pPr algn="ctr" defTabSz="914400"/>
              <a:r>
                <a:rPr lang="en-US" sz="1800">
                  <a:solidFill>
                    <a:srgbClr val="000000"/>
                  </a:solidFill>
                  <a:latin typeface="Times New Roman" charset="0"/>
                </a:rPr>
                <a:t>root directory</a:t>
              </a:r>
              <a:endParaRPr lang="en-US" sz="2000">
                <a:solidFill>
                  <a:srgbClr val="000000"/>
                </a:solidFill>
                <a:latin typeface="Times New Roman" charset="0"/>
              </a:endParaRPr>
            </a:p>
          </p:txBody>
        </p:sp>
      </p:grpSp>
      <p:sp>
        <p:nvSpPr>
          <p:cNvPr id="34830" name="Text Box 56"/>
          <p:cNvSpPr txBox="1">
            <a:spLocks noChangeArrowheads="1"/>
          </p:cNvSpPr>
          <p:nvPr/>
        </p:nvSpPr>
        <p:spPr bwMode="auto">
          <a:xfrm>
            <a:off x="4800600" y="53340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a:solidFill>
                  <a:srgbClr val="000000"/>
                </a:solidFill>
                <a:latin typeface="Times New Roman" charset="0"/>
              </a:rPr>
              <a:t>inode</a:t>
            </a:r>
            <a:endParaRPr lang="en-US" sz="2000" b="1">
              <a:solidFill>
                <a:srgbClr val="000000"/>
              </a:solidFill>
              <a:latin typeface="Times New Roman" charset="0"/>
            </a:endParaRPr>
          </a:p>
        </p:txBody>
      </p:sp>
      <p:sp>
        <p:nvSpPr>
          <p:cNvPr id="34831" name="Text Box 56"/>
          <p:cNvSpPr txBox="1">
            <a:spLocks noChangeArrowheads="1"/>
          </p:cNvSpPr>
          <p:nvPr/>
        </p:nvSpPr>
        <p:spPr bwMode="auto">
          <a:xfrm>
            <a:off x="3821113" y="4618038"/>
            <a:ext cx="865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file blocks</a:t>
            </a:r>
            <a:endParaRPr lang="en-US" sz="2000">
              <a:solidFill>
                <a:srgbClr val="000000"/>
              </a:solidFill>
              <a:latin typeface="Times New Roman" charset="0"/>
            </a:endParaRPr>
          </a:p>
        </p:txBody>
      </p:sp>
      <p:sp>
        <p:nvSpPr>
          <p:cNvPr id="34832" name="Text Box 57"/>
          <p:cNvSpPr txBox="1">
            <a:spLocks noChangeArrowheads="1"/>
          </p:cNvSpPr>
          <p:nvPr/>
        </p:nvSpPr>
        <p:spPr bwMode="auto">
          <a:xfrm>
            <a:off x="228600" y="4092575"/>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Your DeFiler volume is small. </a:t>
            </a:r>
            <a:r>
              <a:rPr lang="en-US" sz="1800">
                <a:solidFill>
                  <a:srgbClr val="003367"/>
                </a:solidFill>
                <a:cs typeface="Arial" charset="0"/>
              </a:rPr>
              <a:t>You can keep the free block/inode maps in memory.   You don’t need metadata structures on disk for that.  But you have to scan the disk to rebuild the in-memory structures on initialization.</a:t>
            </a:r>
          </a:p>
        </p:txBody>
      </p:sp>
      <p:sp>
        <p:nvSpPr>
          <p:cNvPr id="34833" name="Text Box 57"/>
          <p:cNvSpPr txBox="1">
            <a:spLocks noChangeArrowheads="1"/>
          </p:cNvSpPr>
          <p:nvPr/>
        </p:nvSpPr>
        <p:spPr bwMode="auto">
          <a:xfrm>
            <a:off x="1295400" y="2667000"/>
            <a:ext cx="609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8800">
                <a:solidFill>
                  <a:srgbClr val="E8161F"/>
                </a:solidFill>
                <a:cs typeface="Arial" charset="0"/>
              </a:rPr>
              <a:t>X</a:t>
            </a:r>
            <a:endParaRPr lang="en-US" sz="2000">
              <a:solidFill>
                <a:srgbClr val="E8161F"/>
              </a:solidFill>
              <a:cs typeface="Arial" charset="0"/>
            </a:endParaRPr>
          </a:p>
        </p:txBody>
      </p:sp>
      <p:sp>
        <p:nvSpPr>
          <p:cNvPr id="34834" name="Text Box 57"/>
          <p:cNvSpPr txBox="1">
            <a:spLocks noChangeArrowheads="1"/>
          </p:cNvSpPr>
          <p:nvPr/>
        </p:nvSpPr>
        <p:spPr bwMode="auto">
          <a:xfrm>
            <a:off x="6019800" y="3276600"/>
            <a:ext cx="609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8800">
                <a:solidFill>
                  <a:srgbClr val="E8161F"/>
                </a:solidFill>
                <a:cs typeface="Arial" charset="0"/>
              </a:rPr>
              <a:t>X</a:t>
            </a:r>
            <a:endParaRPr lang="en-US" sz="2000">
              <a:solidFill>
                <a:srgbClr val="E8161F"/>
              </a:solidFill>
              <a:cs typeface="Arial" charset="0"/>
            </a:endParaRPr>
          </a:p>
        </p:txBody>
      </p:sp>
      <p:sp>
        <p:nvSpPr>
          <p:cNvPr id="34835" name="Text Box 57"/>
          <p:cNvSpPr txBox="1">
            <a:spLocks noChangeArrowheads="1"/>
          </p:cNvSpPr>
          <p:nvPr/>
        </p:nvSpPr>
        <p:spPr bwMode="auto">
          <a:xfrm>
            <a:off x="5105400" y="1600200"/>
            <a:ext cx="60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6600">
                <a:solidFill>
                  <a:srgbClr val="E8161F"/>
                </a:solidFill>
                <a:cs typeface="Arial" charset="0"/>
              </a:rPr>
              <a:t>X</a:t>
            </a:r>
            <a:endParaRPr lang="en-US" sz="2000">
              <a:solidFill>
                <a:srgbClr val="E8161F"/>
              </a:solidFill>
              <a:cs typeface="Arial" charset="0"/>
            </a:endParaRPr>
          </a:p>
        </p:txBody>
      </p:sp>
      <p:sp>
        <p:nvSpPr>
          <p:cNvPr id="34836" name="Text Box 57"/>
          <p:cNvSpPr txBox="1">
            <a:spLocks noChangeArrowheads="1"/>
          </p:cNvSpPr>
          <p:nvPr/>
        </p:nvSpPr>
        <p:spPr bwMode="auto">
          <a:xfrm>
            <a:off x="3200400" y="1752600"/>
            <a:ext cx="60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6600">
                <a:solidFill>
                  <a:srgbClr val="E8161F"/>
                </a:solidFill>
                <a:cs typeface="Arial" charset="0"/>
              </a:rPr>
              <a:t>X</a:t>
            </a:r>
            <a:endParaRPr lang="en-US" sz="2000">
              <a:solidFill>
                <a:srgbClr val="E8161F"/>
              </a:solidFill>
              <a:cs typeface="Arial" charset="0"/>
            </a:endParaRPr>
          </a:p>
        </p:txBody>
      </p:sp>
      <p:sp>
        <p:nvSpPr>
          <p:cNvPr id="34837" name="Text Box 57"/>
          <p:cNvSpPr txBox="1">
            <a:spLocks noChangeArrowheads="1"/>
          </p:cNvSpPr>
          <p:nvPr/>
        </p:nvSpPr>
        <p:spPr bwMode="auto">
          <a:xfrm>
            <a:off x="5943600" y="4800600"/>
            <a:ext cx="3124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DeFiler has no directories</a:t>
            </a:r>
            <a:r>
              <a:rPr lang="en-US" sz="1800">
                <a:solidFill>
                  <a:srgbClr val="003367"/>
                </a:solidFill>
                <a:cs typeface="Arial" charset="0"/>
              </a:rPr>
              <a:t>.</a:t>
            </a:r>
          </a:p>
          <a:p>
            <a:pPr defTabSz="914400" eaLnBrk="1" hangingPunct="1"/>
            <a:r>
              <a:rPr lang="en-US" sz="1800">
                <a:solidFill>
                  <a:srgbClr val="003367"/>
                </a:solidFill>
                <a:cs typeface="Arial" charset="0"/>
              </a:rPr>
              <a:t>You just need to keep track of which DFileIDs are currently valid, and return a list.</a:t>
            </a:r>
          </a:p>
        </p:txBody>
      </p:sp>
      <p:sp>
        <p:nvSpPr>
          <p:cNvPr id="34838" name="Text Box 57"/>
          <p:cNvSpPr txBox="1">
            <a:spLocks noChangeArrowheads="1"/>
          </p:cNvSpPr>
          <p:nvPr/>
        </p:nvSpPr>
        <p:spPr bwMode="auto">
          <a:xfrm>
            <a:off x="6781800" y="18288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DeFiler must be able to find all valid inodes on disk.</a:t>
            </a:r>
            <a:endParaRPr lang="en-US" sz="1800">
              <a:solidFill>
                <a:srgbClr val="003367"/>
              </a:solidFill>
              <a:cs typeface="Arial" charset="0"/>
            </a:endParaRPr>
          </a:p>
        </p:txBody>
      </p:sp>
    </p:spTree>
    <p:extLst>
      <p:ext uri="{BB962C8B-B14F-4D97-AF65-F5344CB8AC3E}">
        <p14:creationId xmlns:p14="http://schemas.microsoft.com/office/powerpoint/2010/main" val="20526764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Arial" charset="0"/>
                <a:ea typeface="ＭＳ Ｐゴシック" charset="0"/>
              </a:rPr>
              <a:t>Disk layout: the easy way</a:t>
            </a:r>
          </a:p>
        </p:txBody>
      </p:sp>
      <p:grpSp>
        <p:nvGrpSpPr>
          <p:cNvPr id="35842" name="Group 37"/>
          <p:cNvGrpSpPr>
            <a:grpSpLocks/>
          </p:cNvGrpSpPr>
          <p:nvPr/>
        </p:nvGrpSpPr>
        <p:grpSpPr bwMode="auto">
          <a:xfrm>
            <a:off x="5334000" y="4618038"/>
            <a:ext cx="228600" cy="609600"/>
            <a:chOff x="1296" y="1680"/>
            <a:chExt cx="144" cy="384"/>
          </a:xfrm>
        </p:grpSpPr>
        <p:sp>
          <p:nvSpPr>
            <p:cNvPr id="35854"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5855"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5856"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5843"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5844"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5845"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once upo</a:t>
            </a:r>
          </a:p>
          <a:p>
            <a:pPr defTabSz="914400"/>
            <a:r>
              <a:rPr lang="en-US" sz="1200" b="1" i="1">
                <a:solidFill>
                  <a:srgbClr val="000000"/>
                </a:solidFill>
                <a:latin typeface="Times New Roman" charset="0"/>
              </a:rPr>
              <a:t>n a time</a:t>
            </a:r>
          </a:p>
          <a:p>
            <a:pPr defTabSz="914400"/>
            <a:r>
              <a:rPr lang="en-US" sz="1200" b="1" i="1">
                <a:solidFill>
                  <a:srgbClr val="009999"/>
                </a:solidFill>
                <a:latin typeface="Times New Roman" charset="0"/>
              </a:rPr>
              <a:t>/n</a:t>
            </a:r>
            <a:r>
              <a:rPr lang="en-US" sz="1200" b="1" i="1">
                <a:solidFill>
                  <a:srgbClr val="000000"/>
                </a:solidFill>
                <a:latin typeface="Times New Roman" charset="0"/>
              </a:rPr>
              <a:t> in a l</a:t>
            </a:r>
            <a:endParaRPr lang="en-US" sz="1200">
              <a:solidFill>
                <a:srgbClr val="000000"/>
              </a:solidFill>
              <a:latin typeface="Times New Roman" charset="0"/>
            </a:endParaRPr>
          </a:p>
        </p:txBody>
      </p:sp>
      <p:sp>
        <p:nvSpPr>
          <p:cNvPr id="35846"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and far </a:t>
            </a:r>
          </a:p>
          <a:p>
            <a:pPr defTabSz="914400"/>
            <a:r>
              <a:rPr lang="en-US" sz="1200" b="1" i="1">
                <a:solidFill>
                  <a:srgbClr val="000000"/>
                </a:solidFill>
                <a:latin typeface="Times New Roman" charset="0"/>
              </a:rPr>
              <a:t>far away</a:t>
            </a:r>
          </a:p>
          <a:p>
            <a:pPr defTabSz="914400"/>
            <a:r>
              <a:rPr lang="en-US" sz="1200" b="1" i="1">
                <a:solidFill>
                  <a:srgbClr val="000000"/>
                </a:solidFill>
                <a:latin typeface="Times New Roman" charset="0"/>
              </a:rPr>
              <a:t>, lived th</a:t>
            </a:r>
            <a:endParaRPr lang="en-US" sz="1200">
              <a:solidFill>
                <a:srgbClr val="000000"/>
              </a:solidFill>
              <a:latin typeface="Times New Roman" charset="0"/>
            </a:endParaRPr>
          </a:p>
        </p:txBody>
      </p:sp>
      <p:cxnSp>
        <p:nvCxnSpPr>
          <p:cNvPr id="35847" name="AutoShape 45"/>
          <p:cNvCxnSpPr>
            <a:cxnSpLocks noChangeShapeType="1"/>
            <a:stCxn id="35843" idx="2"/>
            <a:endCxn id="35845"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48" name="AutoShape 46"/>
          <p:cNvCxnSpPr>
            <a:cxnSpLocks noChangeShapeType="1"/>
            <a:stCxn id="35844" idx="2"/>
            <a:endCxn id="35846"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49" name="AutoShape 47"/>
          <p:cNvCxnSpPr>
            <a:cxnSpLocks noChangeShapeType="1"/>
            <a:stCxn id="35853" idx="1"/>
            <a:endCxn id="35854" idx="0"/>
          </p:cNvCxnSpPr>
          <p:nvPr/>
        </p:nvCxnSpPr>
        <p:spPr bwMode="auto">
          <a:xfrm rot="10800000" flipV="1">
            <a:off x="5448300" y="2290763"/>
            <a:ext cx="876300" cy="232727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5850" name="Text Box 56"/>
          <p:cNvSpPr txBox="1">
            <a:spLocks noChangeArrowheads="1"/>
          </p:cNvSpPr>
          <p:nvPr/>
        </p:nvSpPr>
        <p:spPr bwMode="auto">
          <a:xfrm>
            <a:off x="4800600" y="53340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a:solidFill>
                  <a:srgbClr val="000000"/>
                </a:solidFill>
                <a:latin typeface="Times New Roman" charset="0"/>
              </a:rPr>
              <a:t>inode</a:t>
            </a:r>
            <a:endParaRPr lang="en-US" sz="2000" b="1">
              <a:solidFill>
                <a:srgbClr val="000000"/>
              </a:solidFill>
              <a:latin typeface="Times New Roman" charset="0"/>
            </a:endParaRPr>
          </a:p>
        </p:txBody>
      </p:sp>
      <p:sp>
        <p:nvSpPr>
          <p:cNvPr id="35851" name="Text Box 56"/>
          <p:cNvSpPr txBox="1">
            <a:spLocks noChangeArrowheads="1"/>
          </p:cNvSpPr>
          <p:nvPr/>
        </p:nvSpPr>
        <p:spPr bwMode="auto">
          <a:xfrm>
            <a:off x="3821113" y="4618038"/>
            <a:ext cx="865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file blocks</a:t>
            </a:r>
            <a:endParaRPr lang="en-US" sz="2000">
              <a:solidFill>
                <a:srgbClr val="000000"/>
              </a:solidFill>
              <a:latin typeface="Times New Roman" charset="0"/>
            </a:endParaRPr>
          </a:p>
        </p:txBody>
      </p:sp>
      <p:sp>
        <p:nvSpPr>
          <p:cNvPr id="35852" name="Text Box 57"/>
          <p:cNvSpPr txBox="1">
            <a:spLocks noChangeArrowheads="1"/>
          </p:cNvSpPr>
          <p:nvPr/>
        </p:nvSpPr>
        <p:spPr bwMode="auto">
          <a:xfrm>
            <a:off x="914400" y="19050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Given a list of valid inodes,</a:t>
            </a:r>
          </a:p>
          <a:p>
            <a:pPr defTabSz="914400" eaLnBrk="1" hangingPunct="1"/>
            <a:r>
              <a:rPr lang="en-US" sz="1800">
                <a:solidFill>
                  <a:srgbClr val="003367"/>
                </a:solidFill>
                <a:cs typeface="Arial" charset="0"/>
              </a:rPr>
              <a:t>you can determine which inodes and blocks are free and which are in use.</a:t>
            </a:r>
          </a:p>
        </p:txBody>
      </p:sp>
      <p:sp>
        <p:nvSpPr>
          <p:cNvPr id="35853" name="Text Box 57"/>
          <p:cNvSpPr txBox="1">
            <a:spLocks noChangeArrowheads="1"/>
          </p:cNvSpPr>
          <p:nvPr/>
        </p:nvSpPr>
        <p:spPr bwMode="auto">
          <a:xfrm>
            <a:off x="6324600" y="1828800"/>
            <a:ext cx="251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DeFiler must be able to find all valid inodes on disk.</a:t>
            </a:r>
            <a:endParaRPr lang="en-US" sz="1800">
              <a:solidFill>
                <a:srgbClr val="003367"/>
              </a:solidFill>
              <a:cs typeface="Arial" charset="0"/>
            </a:endParaRPr>
          </a:p>
        </p:txBody>
      </p:sp>
    </p:spTree>
    <p:extLst>
      <p:ext uri="{BB962C8B-B14F-4D97-AF65-F5344CB8AC3E}">
        <p14:creationId xmlns:p14="http://schemas.microsoft.com/office/powerpoint/2010/main" val="40846494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 few words on VFS/NFS/RPC</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7577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dirty="0" err="1" smtClean="0"/>
              <a:t>Filesystems</a:t>
            </a:r>
            <a:r>
              <a:rPr lang="en-US" sz="3600" dirty="0" smtClean="0"/>
              <a:t> and pseudo-</a:t>
            </a:r>
            <a:r>
              <a:rPr lang="en-US" sz="3600" dirty="0" err="1" smtClean="0"/>
              <a:t>filesystems</a:t>
            </a:r>
            <a:endParaRPr lang="en-US" dirty="0"/>
          </a:p>
        </p:txBody>
      </p:sp>
      <p:sp>
        <p:nvSpPr>
          <p:cNvPr id="31747" name="Rectangle 3"/>
          <p:cNvSpPr>
            <a:spLocks noGrp="1" noChangeArrowheads="1"/>
          </p:cNvSpPr>
          <p:nvPr>
            <p:ph type="body" idx="1"/>
          </p:nvPr>
        </p:nvSpPr>
        <p:spPr/>
        <p:txBody>
          <a:bodyPr/>
          <a:lstStyle/>
          <a:p>
            <a:r>
              <a:rPr lang="en-US" sz="2000" dirty="0" smtClean="0"/>
              <a:t>A host’s file tree (name space) is built from a set of file </a:t>
            </a:r>
            <a:r>
              <a:rPr lang="en-US" sz="2000" b="1" dirty="0" smtClean="0"/>
              <a:t>volumes</a:t>
            </a:r>
            <a:r>
              <a:rPr lang="en-US" sz="2000" dirty="0" smtClean="0"/>
              <a:t>.</a:t>
            </a:r>
          </a:p>
          <a:p>
            <a:pPr lvl="1"/>
            <a:r>
              <a:rPr lang="en-US" sz="1800" dirty="0"/>
              <a:t>Each volume (“</a:t>
            </a:r>
            <a:r>
              <a:rPr lang="en-US" sz="1800" b="1" dirty="0" err="1"/>
              <a:t>filesystem</a:t>
            </a:r>
            <a:r>
              <a:rPr lang="en-US" sz="1800" dirty="0"/>
              <a:t>”) covers a </a:t>
            </a:r>
            <a:r>
              <a:rPr lang="en-US" sz="1800" dirty="0" err="1"/>
              <a:t>subtree</a:t>
            </a:r>
            <a:r>
              <a:rPr lang="en-US" sz="1800" dirty="0"/>
              <a:t> of the name space.</a:t>
            </a:r>
          </a:p>
          <a:p>
            <a:pPr lvl="1"/>
            <a:r>
              <a:rPr lang="en-US" sz="1800" dirty="0"/>
              <a:t>Use </a:t>
            </a:r>
            <a:r>
              <a:rPr lang="en-US" sz="1800" b="1" dirty="0"/>
              <a:t>mount</a:t>
            </a:r>
            <a:r>
              <a:rPr lang="en-US" sz="1800" dirty="0"/>
              <a:t> to graft </a:t>
            </a:r>
            <a:r>
              <a:rPr lang="en-US" sz="1800" dirty="0" err="1"/>
              <a:t>subtrees</a:t>
            </a:r>
            <a:r>
              <a:rPr lang="en-US" sz="1800" dirty="0"/>
              <a:t> onto the name tree.  E.g., the tree is built automatically from a configuration file on </a:t>
            </a:r>
            <a:r>
              <a:rPr lang="en-US" sz="1800" dirty="0" err="1"/>
              <a:t>init</a:t>
            </a:r>
            <a:r>
              <a:rPr lang="en-US" sz="1800" dirty="0" err="1" smtClean="0"/>
              <a:t>.</a:t>
            </a:r>
            <a:endParaRPr lang="en-US" sz="2000" dirty="0" smtClean="0"/>
          </a:p>
          <a:p>
            <a:r>
              <a:rPr lang="en-US" sz="2000" dirty="0" smtClean="0"/>
              <a:t>Each mounted volume </a:t>
            </a:r>
            <a:r>
              <a:rPr lang="en-US" sz="2000" dirty="0"/>
              <a:t>has </a:t>
            </a:r>
            <a:r>
              <a:rPr lang="en-US" sz="2000" dirty="0" smtClean="0"/>
              <a:t>a </a:t>
            </a:r>
            <a:r>
              <a:rPr lang="en-US" sz="2000" b="1" dirty="0" err="1" smtClean="0"/>
              <a:t>filesystem</a:t>
            </a:r>
            <a:r>
              <a:rPr lang="en-US" sz="2000" dirty="0" smtClean="0"/>
              <a:t> </a:t>
            </a:r>
            <a:r>
              <a:rPr lang="en-US" sz="2000" b="1" dirty="0"/>
              <a:t>type</a:t>
            </a:r>
            <a:r>
              <a:rPr lang="en-US" sz="2000" dirty="0"/>
              <a:t>, </a:t>
            </a:r>
            <a:r>
              <a:rPr lang="en-US" sz="2000" dirty="0" smtClean="0"/>
              <a:t>associated with its </a:t>
            </a:r>
            <a:r>
              <a:rPr lang="en-US" sz="2000" dirty="0"/>
              <a:t>disk layout or the network protocol used to access it. </a:t>
            </a:r>
          </a:p>
          <a:p>
            <a:r>
              <a:rPr lang="en-US" sz="2000" dirty="0" smtClean="0"/>
              <a:t>Each </a:t>
            </a:r>
            <a:r>
              <a:rPr lang="en-US" sz="2000" dirty="0" err="1" smtClean="0"/>
              <a:t>filesystem</a:t>
            </a:r>
            <a:r>
              <a:rPr lang="en-US" sz="2000" dirty="0" smtClean="0"/>
              <a:t> type has a module (“</a:t>
            </a:r>
            <a:r>
              <a:rPr lang="en-US" sz="2000" b="1" dirty="0" smtClean="0"/>
              <a:t>file system driver</a:t>
            </a:r>
            <a:r>
              <a:rPr lang="en-US" sz="2000" dirty="0" smtClean="0"/>
              <a:t>”) that implements the operations on that type of </a:t>
            </a:r>
            <a:r>
              <a:rPr lang="en-US" sz="2000" dirty="0" err="1" smtClean="0"/>
              <a:t>filesystem</a:t>
            </a:r>
            <a:r>
              <a:rPr lang="en-US" sz="2000" dirty="0" smtClean="0"/>
              <a:t>.</a:t>
            </a:r>
          </a:p>
          <a:p>
            <a:endParaRPr lang="en-US" sz="1800" dirty="0" smtClean="0"/>
          </a:p>
        </p:txBody>
      </p:sp>
      <p:grpSp>
        <p:nvGrpSpPr>
          <p:cNvPr id="3" name="Group 2"/>
          <p:cNvGrpSpPr/>
          <p:nvPr/>
        </p:nvGrpSpPr>
        <p:grpSpPr>
          <a:xfrm>
            <a:off x="6096000" y="4800600"/>
            <a:ext cx="2768600" cy="1524000"/>
            <a:chOff x="6934200" y="5867400"/>
            <a:chExt cx="1384300" cy="762000"/>
          </a:xfrm>
        </p:grpSpPr>
        <p:sp>
          <p:nvSpPr>
            <p:cNvPr id="5" name="AutoShape 2105"/>
            <p:cNvSpPr>
              <a:spLocks noChangeArrowheads="1"/>
            </p:cNvSpPr>
            <p:nvPr/>
          </p:nvSpPr>
          <p:spPr bwMode="auto">
            <a:xfrm>
              <a:off x="7315200" y="5867400"/>
              <a:ext cx="762000" cy="304800"/>
            </a:xfrm>
            <a:prstGeom prst="triangle">
              <a:avLst>
                <a:gd name="adj" fmla="val 50000"/>
              </a:avLst>
            </a:prstGeom>
            <a:solidFill>
              <a:srgbClr val="CC0000">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6" name="AutoShape 2106"/>
            <p:cNvSpPr>
              <a:spLocks noChangeArrowheads="1"/>
            </p:cNvSpPr>
            <p:nvPr/>
          </p:nvSpPr>
          <p:spPr bwMode="auto">
            <a:xfrm>
              <a:off x="6934200" y="6096000"/>
              <a:ext cx="914400" cy="533400"/>
            </a:xfrm>
            <a:prstGeom prst="triangle">
              <a:avLst>
                <a:gd name="adj" fmla="val 50000"/>
              </a:avLst>
            </a:prstGeom>
            <a:solidFill>
              <a:srgbClr val="6600CC">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7" name="AutoShape 2107"/>
            <p:cNvSpPr>
              <a:spLocks noChangeArrowheads="1"/>
            </p:cNvSpPr>
            <p:nvPr/>
          </p:nvSpPr>
          <p:spPr bwMode="auto">
            <a:xfrm>
              <a:off x="7696200" y="6096000"/>
              <a:ext cx="622300" cy="381000"/>
            </a:xfrm>
            <a:prstGeom prst="triangle">
              <a:avLst>
                <a:gd name="adj" fmla="val 50000"/>
              </a:avLst>
            </a:prstGeom>
            <a:solidFill>
              <a:srgbClr val="00AE00">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8" name="Oval 2108"/>
            <p:cNvSpPr>
              <a:spLocks noChangeArrowheads="1"/>
            </p:cNvSpPr>
            <p:nvPr/>
          </p:nvSpPr>
          <p:spPr bwMode="auto">
            <a:xfrm>
              <a:off x="7315200" y="6477000"/>
              <a:ext cx="152400" cy="152400"/>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9" name="Oval 2109"/>
            <p:cNvSpPr>
              <a:spLocks noChangeArrowheads="1"/>
            </p:cNvSpPr>
            <p:nvPr/>
          </p:nvSpPr>
          <p:spPr bwMode="auto">
            <a:xfrm>
              <a:off x="7315200" y="6172200"/>
              <a:ext cx="152400" cy="152400"/>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0" name="Oval 2110"/>
            <p:cNvSpPr>
              <a:spLocks noChangeArrowheads="1"/>
            </p:cNvSpPr>
            <p:nvPr/>
          </p:nvSpPr>
          <p:spPr bwMode="auto">
            <a:xfrm>
              <a:off x="7010400" y="6477000"/>
              <a:ext cx="152400" cy="152400"/>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 name="Oval 2111"/>
            <p:cNvSpPr>
              <a:spLocks noChangeArrowheads="1"/>
            </p:cNvSpPr>
            <p:nvPr/>
          </p:nvSpPr>
          <p:spPr bwMode="auto">
            <a:xfrm>
              <a:off x="7162800" y="6324600"/>
              <a:ext cx="152400" cy="152400"/>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 name="Oval 2112"/>
            <p:cNvSpPr>
              <a:spLocks noChangeArrowheads="1"/>
            </p:cNvSpPr>
            <p:nvPr/>
          </p:nvSpPr>
          <p:spPr bwMode="auto">
            <a:xfrm>
              <a:off x="7620000" y="5867400"/>
              <a:ext cx="152400" cy="152400"/>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3" name="Oval 2113"/>
            <p:cNvSpPr>
              <a:spLocks noChangeArrowheads="1"/>
            </p:cNvSpPr>
            <p:nvPr/>
          </p:nvSpPr>
          <p:spPr bwMode="auto">
            <a:xfrm>
              <a:off x="7467600" y="6324600"/>
              <a:ext cx="152400" cy="152400"/>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4" name="Oval 2114"/>
            <p:cNvSpPr>
              <a:spLocks noChangeArrowheads="1"/>
            </p:cNvSpPr>
            <p:nvPr/>
          </p:nvSpPr>
          <p:spPr bwMode="auto">
            <a:xfrm>
              <a:off x="7467600" y="6019800"/>
              <a:ext cx="152400" cy="152400"/>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5" name="Oval 2115"/>
            <p:cNvSpPr>
              <a:spLocks noChangeArrowheads="1"/>
            </p:cNvSpPr>
            <p:nvPr/>
          </p:nvSpPr>
          <p:spPr bwMode="auto">
            <a:xfrm>
              <a:off x="7620000" y="6477000"/>
              <a:ext cx="152400" cy="152400"/>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6" name="Oval 2116"/>
            <p:cNvSpPr>
              <a:spLocks noChangeArrowheads="1"/>
            </p:cNvSpPr>
            <p:nvPr/>
          </p:nvSpPr>
          <p:spPr bwMode="auto">
            <a:xfrm>
              <a:off x="7772400" y="6324600"/>
              <a:ext cx="152400" cy="152400"/>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7" name="Oval 2117"/>
            <p:cNvSpPr>
              <a:spLocks noChangeArrowheads="1"/>
            </p:cNvSpPr>
            <p:nvPr/>
          </p:nvSpPr>
          <p:spPr bwMode="auto">
            <a:xfrm>
              <a:off x="8077200" y="6324600"/>
              <a:ext cx="152400" cy="152400"/>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8" name="Oval 2118"/>
            <p:cNvSpPr>
              <a:spLocks noChangeArrowheads="1"/>
            </p:cNvSpPr>
            <p:nvPr/>
          </p:nvSpPr>
          <p:spPr bwMode="auto">
            <a:xfrm>
              <a:off x="7924800" y="6172200"/>
              <a:ext cx="152400" cy="152400"/>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sp>
        <p:nvSpPr>
          <p:cNvPr id="19" name="Oval 2124"/>
          <p:cNvSpPr>
            <a:spLocks noChangeArrowheads="1"/>
          </p:cNvSpPr>
          <p:nvPr/>
        </p:nvSpPr>
        <p:spPr bwMode="auto">
          <a:xfrm>
            <a:off x="7772400" y="5105400"/>
            <a:ext cx="304800" cy="304800"/>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2" name="TextBox 1"/>
          <p:cNvSpPr txBox="1"/>
          <p:nvPr/>
        </p:nvSpPr>
        <p:spPr>
          <a:xfrm>
            <a:off x="685800" y="4572000"/>
            <a:ext cx="5638800" cy="1261884"/>
          </a:xfrm>
          <a:prstGeom prst="rect">
            <a:avLst/>
          </a:prstGeom>
          <a:noFill/>
        </p:spPr>
        <p:txBody>
          <a:bodyPr wrap="square" rtlCol="0">
            <a:spAutoFit/>
          </a:bodyPr>
          <a:lstStyle/>
          <a:p>
            <a:r>
              <a:rPr lang="en-US" sz="2000" dirty="0"/>
              <a:t>M</a:t>
            </a:r>
            <a:r>
              <a:rPr lang="en-US" sz="2000" dirty="0" smtClean="0"/>
              <a:t>ay also include </a:t>
            </a:r>
            <a:r>
              <a:rPr lang="ja-JP" altLang="en-US" sz="2000" dirty="0"/>
              <a:t>“</a:t>
            </a:r>
            <a:r>
              <a:rPr lang="en-US" sz="2000" dirty="0"/>
              <a:t>logical</a:t>
            </a:r>
            <a:r>
              <a:rPr lang="ja-JP" altLang="en-US" sz="2000" dirty="0"/>
              <a:t>”</a:t>
            </a:r>
            <a:r>
              <a:rPr lang="en-US" sz="2000" dirty="0"/>
              <a:t> </a:t>
            </a:r>
            <a:r>
              <a:rPr lang="en-US" sz="2000" b="1" dirty="0">
                <a:solidFill>
                  <a:srgbClr val="800000"/>
                </a:solidFill>
              </a:rPr>
              <a:t>pseudo-</a:t>
            </a:r>
            <a:r>
              <a:rPr lang="en-US" sz="2000" b="1" dirty="0" err="1">
                <a:solidFill>
                  <a:srgbClr val="800000"/>
                </a:solidFill>
              </a:rPr>
              <a:t>filesystems</a:t>
            </a:r>
            <a:r>
              <a:rPr lang="en-US" sz="2000" dirty="0"/>
              <a:t> in the </a:t>
            </a:r>
            <a:r>
              <a:rPr lang="en-US" sz="2000" dirty="0" smtClean="0"/>
              <a:t>tree.</a:t>
            </a:r>
            <a:endParaRPr lang="en-US" sz="2000" dirty="0"/>
          </a:p>
          <a:p>
            <a:pPr lvl="1">
              <a:buFont typeface="Arial"/>
              <a:buChar char="•"/>
            </a:pPr>
            <a:r>
              <a:rPr lang="en-US" sz="1800" b="1" dirty="0" err="1" smtClean="0"/>
              <a:t>procfs</a:t>
            </a:r>
            <a:r>
              <a:rPr lang="en-US" sz="1800" dirty="0" smtClean="0"/>
              <a:t>: (/</a:t>
            </a:r>
            <a:r>
              <a:rPr lang="en-US" sz="1800" dirty="0" err="1" smtClean="0"/>
              <a:t>proc</a:t>
            </a:r>
            <a:r>
              <a:rPr lang="en-US" sz="1800" dirty="0" smtClean="0"/>
              <a:t>) for access </a:t>
            </a:r>
            <a:r>
              <a:rPr lang="en-US" sz="1800" dirty="0"/>
              <a:t>to process </a:t>
            </a:r>
            <a:r>
              <a:rPr lang="en-US" sz="1800" dirty="0" smtClean="0"/>
              <a:t>status</a:t>
            </a:r>
            <a:endParaRPr lang="en-US" sz="1800" dirty="0"/>
          </a:p>
          <a:p>
            <a:pPr lvl="1">
              <a:buFont typeface="Arial"/>
              <a:buChar char="•"/>
            </a:pPr>
            <a:r>
              <a:rPr lang="en-US" sz="1800" b="1" dirty="0" err="1"/>
              <a:t>mfs</a:t>
            </a:r>
            <a:r>
              <a:rPr lang="en-US" sz="1800" dirty="0"/>
              <a:t>: </a:t>
            </a:r>
            <a:r>
              <a:rPr lang="en-US" sz="1800" dirty="0" smtClean="0"/>
              <a:t>a </a:t>
            </a:r>
            <a:r>
              <a:rPr lang="en-US" sz="1800" dirty="0"/>
              <a:t>memory-based scratch </a:t>
            </a:r>
            <a:r>
              <a:rPr lang="en-US" sz="1800" dirty="0" smtClean="0"/>
              <a:t>store</a:t>
            </a:r>
            <a:endParaRPr lang="en-US" dirty="0"/>
          </a:p>
        </p:txBody>
      </p:sp>
    </p:spTree>
    <p:extLst>
      <p:ext uri="{BB962C8B-B14F-4D97-AF65-F5344CB8AC3E}">
        <p14:creationId xmlns:p14="http://schemas.microsoft.com/office/powerpoint/2010/main" val="22584947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0"/>
          <p:cNvSpPr>
            <a:spLocks noChangeShapeType="1"/>
          </p:cNvSpPr>
          <p:nvPr/>
        </p:nvSpPr>
        <p:spPr bwMode="auto">
          <a:xfrm>
            <a:off x="1828800" y="5248275"/>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5" name="Line 10"/>
          <p:cNvSpPr>
            <a:spLocks noChangeShapeType="1"/>
          </p:cNvSpPr>
          <p:nvPr/>
        </p:nvSpPr>
        <p:spPr bwMode="auto">
          <a:xfrm>
            <a:off x="5638800" y="5248275"/>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9459" name="Text Box 57"/>
          <p:cNvSpPr txBox="1">
            <a:spLocks noChangeArrowheads="1"/>
          </p:cNvSpPr>
          <p:nvPr/>
        </p:nvSpPr>
        <p:spPr bwMode="auto">
          <a:xfrm>
            <a:off x="5715000" y="5248275"/>
            <a:ext cx="281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read</a:t>
            </a:r>
            <a:r>
              <a:rPr lang="en-US" sz="1800" smtClean="0">
                <a:solidFill>
                  <a:srgbClr val="003367"/>
                </a:solidFill>
                <a:cs typeface="Arial" charset="0"/>
              </a:rPr>
              <a:t>(), </a:t>
            </a:r>
            <a:r>
              <a:rPr lang="en-US" sz="1800" b="1" smtClean="0">
                <a:solidFill>
                  <a:srgbClr val="003367"/>
                </a:solidFill>
                <a:cs typeface="Arial" charset="0"/>
              </a:rPr>
              <a:t>write</a:t>
            </a:r>
            <a:r>
              <a:rPr lang="en-US" sz="1800" smtClean="0">
                <a:solidFill>
                  <a:srgbClr val="003367"/>
                </a:solidFill>
                <a:cs typeface="Arial" charset="0"/>
              </a:rPr>
              <a:t>()</a:t>
            </a:r>
          </a:p>
          <a:p>
            <a:pPr defTabSz="914400" eaLnBrk="1" hangingPunct="1"/>
            <a:r>
              <a:rPr lang="en-US" sz="1800" b="1" smtClean="0">
                <a:solidFill>
                  <a:srgbClr val="003367"/>
                </a:solidFill>
                <a:cs typeface="Arial" charset="0"/>
              </a:rPr>
              <a:t>startFetch</a:t>
            </a:r>
            <a:r>
              <a:rPr lang="en-US" sz="1800" smtClean="0">
                <a:solidFill>
                  <a:srgbClr val="003367"/>
                </a:solidFill>
                <a:cs typeface="Arial" charset="0"/>
              </a:rPr>
              <a:t>(), </a:t>
            </a:r>
            <a:r>
              <a:rPr lang="en-US" sz="1800" b="1" smtClean="0">
                <a:solidFill>
                  <a:srgbClr val="003367"/>
                </a:solidFill>
                <a:cs typeface="Arial" charset="0"/>
              </a:rPr>
              <a:t>startPush</a:t>
            </a:r>
            <a:r>
              <a:rPr lang="en-US" sz="1800" smtClean="0">
                <a:solidFill>
                  <a:srgbClr val="003367"/>
                </a:solidFill>
                <a:cs typeface="Arial" charset="0"/>
              </a:rPr>
              <a:t>()</a:t>
            </a:r>
          </a:p>
          <a:p>
            <a:pPr defTabSz="914400" eaLnBrk="1" hangingPunct="1"/>
            <a:r>
              <a:rPr lang="en-US" sz="1800" b="1" smtClean="0">
                <a:solidFill>
                  <a:srgbClr val="003367"/>
                </a:solidFill>
                <a:cs typeface="Arial" charset="0"/>
              </a:rPr>
              <a:t>waitValid</a:t>
            </a:r>
            <a:r>
              <a:rPr lang="en-US" sz="1800" smtClean="0">
                <a:solidFill>
                  <a:srgbClr val="003367"/>
                </a:solidFill>
                <a:cs typeface="Arial" charset="0"/>
              </a:rPr>
              <a:t>(), </a:t>
            </a:r>
            <a:r>
              <a:rPr lang="en-US" sz="1800" b="1" smtClean="0">
                <a:solidFill>
                  <a:srgbClr val="003367"/>
                </a:solidFill>
                <a:cs typeface="Arial" charset="0"/>
              </a:rPr>
              <a:t>waitClean</a:t>
            </a:r>
            <a:r>
              <a:rPr lang="en-US" sz="1800" smtClean="0">
                <a:solidFill>
                  <a:srgbClr val="003367"/>
                </a:solidFill>
                <a:cs typeface="Arial" charset="0"/>
              </a:rPr>
              <a:t>()</a:t>
            </a:r>
            <a:endParaRPr lang="en-US" sz="1600" smtClean="0">
              <a:solidFill>
                <a:srgbClr val="003367"/>
              </a:solidFill>
              <a:cs typeface="Arial" charset="0"/>
            </a:endParaRPr>
          </a:p>
        </p:txBody>
      </p:sp>
      <p:sp>
        <p:nvSpPr>
          <p:cNvPr id="19460" name="Text Box 57"/>
          <p:cNvSpPr txBox="1">
            <a:spLocks noChangeArrowheads="1"/>
          </p:cNvSpPr>
          <p:nvPr/>
        </p:nvSpPr>
        <p:spPr bwMode="auto">
          <a:xfrm>
            <a:off x="1905000" y="5324475"/>
            <a:ext cx="3638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DBuffer dbuf = </a:t>
            </a:r>
            <a:r>
              <a:rPr lang="en-US" sz="1800" b="1" smtClean="0">
                <a:solidFill>
                  <a:srgbClr val="003367"/>
                </a:solidFill>
                <a:cs typeface="Arial" charset="0"/>
              </a:rPr>
              <a:t>getBlock</a:t>
            </a:r>
            <a:r>
              <a:rPr lang="en-US" sz="1800" smtClean="0">
                <a:solidFill>
                  <a:srgbClr val="003367"/>
                </a:solidFill>
                <a:cs typeface="Arial" charset="0"/>
              </a:rPr>
              <a:t>(blockID)</a:t>
            </a:r>
          </a:p>
          <a:p>
            <a:pPr defTabSz="914400" eaLnBrk="1" hangingPunct="1"/>
            <a:r>
              <a:rPr lang="en-US" sz="1800" b="1" smtClean="0">
                <a:solidFill>
                  <a:srgbClr val="003367"/>
                </a:solidFill>
                <a:cs typeface="Arial" charset="0"/>
              </a:rPr>
              <a:t>releaseBlock</a:t>
            </a:r>
            <a:r>
              <a:rPr lang="en-US" sz="1800" smtClean="0">
                <a:solidFill>
                  <a:srgbClr val="003367"/>
                </a:solidFill>
                <a:cs typeface="Arial" charset="0"/>
              </a:rPr>
              <a:t>(dbuf)</a:t>
            </a:r>
          </a:p>
          <a:p>
            <a:pPr defTabSz="914400" eaLnBrk="1" hangingPunct="1"/>
            <a:r>
              <a:rPr lang="en-US" sz="1800" b="1" smtClean="0">
                <a:solidFill>
                  <a:srgbClr val="003367"/>
                </a:solidFill>
                <a:cs typeface="Arial" charset="0"/>
              </a:rPr>
              <a:t>sync</a:t>
            </a:r>
            <a:r>
              <a:rPr lang="en-US" sz="1800" smtClean="0">
                <a:solidFill>
                  <a:srgbClr val="003367"/>
                </a:solidFill>
                <a:cs typeface="Arial" charset="0"/>
              </a:rPr>
              <a:t>()</a:t>
            </a:r>
          </a:p>
        </p:txBody>
      </p:sp>
      <p:sp>
        <p:nvSpPr>
          <p:cNvPr id="24" name="Line 10"/>
          <p:cNvSpPr>
            <a:spLocks noChangeShapeType="1"/>
          </p:cNvSpPr>
          <p:nvPr/>
        </p:nvSpPr>
        <p:spPr bwMode="auto">
          <a:xfrm>
            <a:off x="1828800" y="1447800"/>
            <a:ext cx="0" cy="10668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9462" name="Text Box 57"/>
          <p:cNvSpPr txBox="1">
            <a:spLocks noChangeArrowheads="1"/>
          </p:cNvSpPr>
          <p:nvPr/>
        </p:nvSpPr>
        <p:spPr bwMode="auto">
          <a:xfrm>
            <a:off x="2058988" y="1371600"/>
            <a:ext cx="378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create</a:t>
            </a:r>
            <a:r>
              <a:rPr lang="en-US" sz="1800" smtClean="0">
                <a:solidFill>
                  <a:srgbClr val="003367"/>
                </a:solidFill>
                <a:cs typeface="Arial" charset="0"/>
              </a:rPr>
              <a:t>, </a:t>
            </a:r>
            <a:r>
              <a:rPr lang="en-US" sz="1800" b="1" smtClean="0">
                <a:solidFill>
                  <a:srgbClr val="003367"/>
                </a:solidFill>
                <a:cs typeface="Arial" charset="0"/>
              </a:rPr>
              <a:t>destroy</a:t>
            </a:r>
            <a:r>
              <a:rPr lang="en-US" sz="1800" smtClean="0">
                <a:solidFill>
                  <a:srgbClr val="003367"/>
                </a:solidFill>
                <a:cs typeface="Arial" charset="0"/>
              </a:rPr>
              <a:t>, </a:t>
            </a:r>
            <a:r>
              <a:rPr lang="en-US" sz="1800" b="1" smtClean="0">
                <a:solidFill>
                  <a:srgbClr val="003367"/>
                </a:solidFill>
                <a:cs typeface="Arial" charset="0"/>
              </a:rPr>
              <a:t>read</a:t>
            </a:r>
            <a:r>
              <a:rPr lang="en-US" sz="1800" smtClean="0">
                <a:solidFill>
                  <a:srgbClr val="003367"/>
                </a:solidFill>
                <a:cs typeface="Arial" charset="0"/>
              </a:rPr>
              <a:t>, </a:t>
            </a:r>
            <a:r>
              <a:rPr lang="en-US" sz="1800" b="1" smtClean="0">
                <a:solidFill>
                  <a:srgbClr val="003367"/>
                </a:solidFill>
                <a:cs typeface="Arial" charset="0"/>
              </a:rPr>
              <a:t>write</a:t>
            </a:r>
            <a:r>
              <a:rPr lang="en-US" sz="1800" smtClean="0">
                <a:solidFill>
                  <a:srgbClr val="003367"/>
                </a:solidFill>
                <a:cs typeface="Arial" charset="0"/>
              </a:rPr>
              <a:t> a dfile</a:t>
            </a:r>
          </a:p>
        </p:txBody>
      </p:sp>
      <p:sp>
        <p:nvSpPr>
          <p:cNvPr id="19463" name="Text Box 57"/>
          <p:cNvSpPr txBox="1">
            <a:spLocks noChangeArrowheads="1"/>
          </p:cNvSpPr>
          <p:nvPr/>
        </p:nvSpPr>
        <p:spPr bwMode="auto">
          <a:xfrm>
            <a:off x="2057400" y="163988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list</a:t>
            </a:r>
            <a:r>
              <a:rPr lang="en-US" sz="1800" smtClean="0">
                <a:solidFill>
                  <a:srgbClr val="003367"/>
                </a:solidFill>
                <a:cs typeface="Arial" charset="0"/>
              </a:rPr>
              <a:t> dfiles</a:t>
            </a:r>
          </a:p>
        </p:txBody>
      </p:sp>
      <p:sp>
        <p:nvSpPr>
          <p:cNvPr id="19464" name="Title 1"/>
          <p:cNvSpPr>
            <a:spLocks noGrp="1"/>
          </p:cNvSpPr>
          <p:nvPr>
            <p:ph type="title"/>
          </p:nvPr>
        </p:nvSpPr>
        <p:spPr/>
        <p:txBody>
          <a:bodyPr/>
          <a:lstStyle/>
          <a:p>
            <a:r>
              <a:rPr lang="en-US" dirty="0" smtClean="0">
                <a:latin typeface="Arial" charset="0"/>
                <a:ea typeface="ＭＳ Ｐゴシック" charset="0"/>
              </a:rPr>
              <a:t>Defiler: overview</a:t>
            </a:r>
            <a:endParaRPr lang="en-US" dirty="0">
              <a:latin typeface="Arial" charset="0"/>
              <a:ea typeface="ＭＳ Ｐゴシック" charset="0"/>
            </a:endParaRPr>
          </a:p>
        </p:txBody>
      </p:sp>
      <p:sp>
        <p:nvSpPr>
          <p:cNvPr id="22" name="Rectangle 5"/>
          <p:cNvSpPr>
            <a:spLocks noChangeArrowheads="1"/>
          </p:cNvSpPr>
          <p:nvPr/>
        </p:nvSpPr>
        <p:spPr bwMode="auto">
          <a:xfrm>
            <a:off x="1295400" y="6249988"/>
            <a:ext cx="2819400" cy="45085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23" name="Rectangle 5"/>
          <p:cNvSpPr>
            <a:spLocks noChangeArrowheads="1"/>
          </p:cNvSpPr>
          <p:nvPr/>
        </p:nvSpPr>
        <p:spPr bwMode="auto">
          <a:xfrm>
            <a:off x="4267200" y="6246813"/>
            <a:ext cx="2819400" cy="449262"/>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9467" name="Text Box 57"/>
          <p:cNvSpPr txBox="1">
            <a:spLocks noChangeArrowheads="1"/>
          </p:cNvSpPr>
          <p:nvPr/>
        </p:nvSpPr>
        <p:spPr bwMode="auto">
          <a:xfrm>
            <a:off x="1497013" y="6238875"/>
            <a:ext cx="223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DBufferCache</a:t>
            </a:r>
            <a:endParaRPr lang="en-US" sz="2000" smtClean="0">
              <a:solidFill>
                <a:srgbClr val="003367"/>
              </a:solidFill>
              <a:cs typeface="Arial" charset="0"/>
            </a:endParaRPr>
          </a:p>
        </p:txBody>
      </p:sp>
      <p:sp>
        <p:nvSpPr>
          <p:cNvPr id="19468" name="Text Box 57"/>
          <p:cNvSpPr txBox="1">
            <a:spLocks noChangeArrowheads="1"/>
          </p:cNvSpPr>
          <p:nvPr/>
        </p:nvSpPr>
        <p:spPr bwMode="auto">
          <a:xfrm>
            <a:off x="4402138" y="6243638"/>
            <a:ext cx="1312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DBuffer</a:t>
            </a:r>
            <a:endParaRPr lang="en-US" sz="2000" smtClean="0">
              <a:solidFill>
                <a:srgbClr val="003367"/>
              </a:solidFill>
              <a:cs typeface="Arial" charset="0"/>
            </a:endParaRPr>
          </a:p>
        </p:txBody>
      </p:sp>
      <p:cxnSp>
        <p:nvCxnSpPr>
          <p:cNvPr id="27" name="Straight Connector 26"/>
          <p:cNvCxnSpPr>
            <a:cxnSpLocks noChangeShapeType="1"/>
          </p:cNvCxnSpPr>
          <p:nvPr/>
        </p:nvCxnSpPr>
        <p:spPr bwMode="auto">
          <a:xfrm>
            <a:off x="533400" y="19812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533400" y="53340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grpSp>
        <p:nvGrpSpPr>
          <p:cNvPr id="19471" name="Group 3"/>
          <p:cNvGrpSpPr>
            <a:grpSpLocks/>
          </p:cNvGrpSpPr>
          <p:nvPr/>
        </p:nvGrpSpPr>
        <p:grpSpPr bwMode="auto">
          <a:xfrm>
            <a:off x="1371600" y="3009900"/>
            <a:ext cx="1212850" cy="1333500"/>
            <a:chOff x="384" y="3216"/>
            <a:chExt cx="480" cy="528"/>
          </a:xfrm>
        </p:grpSpPr>
        <p:grpSp>
          <p:nvGrpSpPr>
            <p:cNvPr id="19474" name="Group 4"/>
            <p:cNvGrpSpPr>
              <a:grpSpLocks/>
            </p:cNvGrpSpPr>
            <p:nvPr/>
          </p:nvGrpSpPr>
          <p:grpSpPr bwMode="auto">
            <a:xfrm>
              <a:off x="384" y="3286"/>
              <a:ext cx="144" cy="384"/>
              <a:chOff x="1296" y="1680"/>
              <a:chExt cx="144" cy="384"/>
            </a:xfrm>
          </p:grpSpPr>
          <p:sp>
            <p:nvSpPr>
              <p:cNvPr id="19484"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19485"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9486"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19475" name="Oval 8"/>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19476" name="Oval 9"/>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19477" name="Oval 10"/>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sp>
          <p:nvSpPr>
            <p:cNvPr id="19478" name="Rectangle 11"/>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sp>
          <p:nvSpPr>
            <p:cNvPr id="19479" name="Rectangle 12"/>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19480" name="Rectangle 13"/>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cxnSp>
          <p:nvCxnSpPr>
            <p:cNvPr id="19481" name="AutoShape 14"/>
            <p:cNvCxnSpPr>
              <a:cxnSpLocks noChangeShapeType="1"/>
              <a:stCxn id="19475" idx="6"/>
              <a:endCxn id="19478"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9482" name="AutoShape 15"/>
            <p:cNvCxnSpPr>
              <a:cxnSpLocks noChangeShapeType="1"/>
              <a:stCxn id="19476" idx="6"/>
              <a:endCxn id="19479"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9483" name="AutoShape 16"/>
            <p:cNvCxnSpPr>
              <a:cxnSpLocks noChangeShapeType="1"/>
              <a:stCxn id="19477" idx="6"/>
              <a:endCxn id="19480"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19472" name="Text Box 57"/>
          <p:cNvSpPr txBox="1">
            <a:spLocks noChangeArrowheads="1"/>
          </p:cNvSpPr>
          <p:nvPr/>
        </p:nvSpPr>
        <p:spPr bwMode="auto">
          <a:xfrm>
            <a:off x="1066800" y="4343400"/>
            <a:ext cx="131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a:t>
            </a:r>
            <a:r>
              <a:rPr lang="en-US" altLang="ja-JP" sz="1800" b="1" smtClean="0">
                <a:solidFill>
                  <a:srgbClr val="003367"/>
                </a:solidFill>
                <a:cs typeface="Arial" charset="0"/>
              </a:rPr>
              <a:t>inode</a:t>
            </a:r>
            <a:r>
              <a:rPr lang="en-US" sz="1800" b="1" smtClean="0">
                <a:solidFill>
                  <a:srgbClr val="003367"/>
                </a:solidFill>
                <a:cs typeface="Arial" charset="0"/>
              </a:rPr>
              <a:t>”</a:t>
            </a:r>
            <a:endParaRPr lang="en-US" altLang="ja-JP" sz="1800" b="1" smtClean="0">
              <a:solidFill>
                <a:srgbClr val="003367"/>
              </a:solidFill>
              <a:cs typeface="Arial" charset="0"/>
            </a:endParaRPr>
          </a:p>
          <a:p>
            <a:pPr defTabSz="914400" eaLnBrk="1" hangingPunct="1"/>
            <a:r>
              <a:rPr lang="en-US" sz="1800" smtClean="0">
                <a:solidFill>
                  <a:srgbClr val="003367"/>
                </a:solidFill>
                <a:cs typeface="Arial" charset="0"/>
              </a:rPr>
              <a:t>for </a:t>
            </a:r>
            <a:r>
              <a:rPr lang="en-US" sz="1800" b="1" smtClean="0">
                <a:solidFill>
                  <a:srgbClr val="003367"/>
                </a:solidFill>
                <a:cs typeface="Arial" charset="0"/>
              </a:rPr>
              <a:t>DFileID</a:t>
            </a:r>
          </a:p>
        </p:txBody>
      </p:sp>
      <p:sp>
        <p:nvSpPr>
          <p:cNvPr id="19473" name="Text Box 57"/>
          <p:cNvSpPr txBox="1">
            <a:spLocks noChangeArrowheads="1"/>
          </p:cNvSpPr>
          <p:nvPr/>
        </p:nvSpPr>
        <p:spPr bwMode="auto">
          <a:xfrm>
            <a:off x="3352800" y="2243138"/>
            <a:ext cx="5486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1.</a:t>
            </a:r>
            <a:r>
              <a:rPr lang="en-US" sz="1800" b="1" smtClean="0">
                <a:solidFill>
                  <a:srgbClr val="003367"/>
                </a:solidFill>
                <a:cs typeface="Arial" charset="0"/>
              </a:rPr>
              <a:t> Fetch</a:t>
            </a:r>
            <a:r>
              <a:rPr lang="en-US" sz="1800" smtClean="0">
                <a:solidFill>
                  <a:srgbClr val="003367"/>
                </a:solidFill>
                <a:cs typeface="Arial" charset="0"/>
              </a:rPr>
              <a:t> blocks for data and metadata (or zero new ones fresh) into cache buffers (dbufs).</a:t>
            </a:r>
          </a:p>
          <a:p>
            <a:pPr defTabSz="914400" eaLnBrk="1" hangingPunct="1"/>
            <a:endParaRPr lang="en-US" sz="1800" b="1" smtClean="0">
              <a:solidFill>
                <a:srgbClr val="003367"/>
              </a:solidFill>
              <a:cs typeface="Arial" charset="0"/>
            </a:endParaRPr>
          </a:p>
          <a:p>
            <a:pPr defTabSz="914400" eaLnBrk="1" hangingPunct="1"/>
            <a:r>
              <a:rPr lang="en-US" sz="1800" smtClean="0">
                <a:solidFill>
                  <a:srgbClr val="003367"/>
                </a:solidFill>
                <a:cs typeface="Arial" charset="0"/>
              </a:rPr>
              <a:t>2. Copy bytes to/from dbufs with </a:t>
            </a:r>
            <a:r>
              <a:rPr lang="en-US" sz="1800" b="1" smtClean="0">
                <a:solidFill>
                  <a:srgbClr val="003367"/>
                </a:solidFill>
                <a:cs typeface="Arial" charset="0"/>
              </a:rPr>
              <a:t>read</a:t>
            </a:r>
            <a:r>
              <a:rPr lang="en-US" sz="1800" smtClean="0">
                <a:solidFill>
                  <a:srgbClr val="003367"/>
                </a:solidFill>
                <a:cs typeface="Arial" charset="0"/>
              </a:rPr>
              <a:t> and </a:t>
            </a:r>
            <a:r>
              <a:rPr lang="en-US" sz="1800" b="1" smtClean="0">
                <a:solidFill>
                  <a:srgbClr val="003367"/>
                </a:solidFill>
                <a:cs typeface="Arial" charset="0"/>
              </a:rPr>
              <a:t>write</a:t>
            </a:r>
            <a:r>
              <a:rPr lang="en-US" sz="1800" smtClean="0">
                <a:solidFill>
                  <a:srgbClr val="003367"/>
                </a:solidFill>
                <a:cs typeface="Arial" charset="0"/>
              </a:rPr>
              <a:t>.</a:t>
            </a:r>
          </a:p>
          <a:p>
            <a:pPr defTabSz="914400" eaLnBrk="1" hangingPunct="1"/>
            <a:endParaRPr lang="en-US" sz="1800" smtClean="0">
              <a:solidFill>
                <a:srgbClr val="003367"/>
              </a:solidFill>
              <a:cs typeface="Arial" charset="0"/>
            </a:endParaRPr>
          </a:p>
          <a:p>
            <a:pPr defTabSz="914400" eaLnBrk="1" hangingPunct="1"/>
            <a:r>
              <a:rPr lang="en-US" sz="1800" smtClean="0">
                <a:solidFill>
                  <a:srgbClr val="003367"/>
                </a:solidFill>
                <a:cs typeface="Arial" charset="0"/>
              </a:rPr>
              <a:t>3. Track which data/metadata blocks are </a:t>
            </a:r>
            <a:r>
              <a:rPr lang="en-US" sz="1800" b="1" smtClean="0">
                <a:solidFill>
                  <a:srgbClr val="003367"/>
                </a:solidFill>
                <a:cs typeface="Arial" charset="0"/>
              </a:rPr>
              <a:t>valid</a:t>
            </a:r>
            <a:r>
              <a:rPr lang="en-US" sz="1800" smtClean="0">
                <a:solidFill>
                  <a:srgbClr val="003367"/>
                </a:solidFill>
                <a:cs typeface="Arial" charset="0"/>
              </a:rPr>
              <a:t>, and which valid blocks are </a:t>
            </a:r>
            <a:r>
              <a:rPr lang="en-US" sz="1800" b="1" smtClean="0">
                <a:solidFill>
                  <a:srgbClr val="003367"/>
                </a:solidFill>
                <a:cs typeface="Arial" charset="0"/>
              </a:rPr>
              <a:t>clean</a:t>
            </a:r>
            <a:r>
              <a:rPr lang="en-US" sz="1800" smtClean="0">
                <a:solidFill>
                  <a:srgbClr val="003367"/>
                </a:solidFill>
                <a:cs typeface="Arial" charset="0"/>
              </a:rPr>
              <a:t> and which are </a:t>
            </a:r>
            <a:r>
              <a:rPr lang="en-US" sz="1800" b="1" smtClean="0">
                <a:solidFill>
                  <a:srgbClr val="003367"/>
                </a:solidFill>
                <a:cs typeface="Arial" charset="0"/>
              </a:rPr>
              <a:t>dirty</a:t>
            </a:r>
            <a:r>
              <a:rPr lang="en-US" sz="1800" smtClean="0">
                <a:solidFill>
                  <a:srgbClr val="003367"/>
                </a:solidFill>
                <a:cs typeface="Arial" charset="0"/>
              </a:rPr>
              <a:t>.</a:t>
            </a:r>
          </a:p>
          <a:p>
            <a:pPr defTabSz="914400" eaLnBrk="1" hangingPunct="1"/>
            <a:endParaRPr lang="en-US" sz="1800" smtClean="0">
              <a:solidFill>
                <a:srgbClr val="003367"/>
              </a:solidFill>
              <a:cs typeface="Arial" charset="0"/>
            </a:endParaRPr>
          </a:p>
          <a:p>
            <a:pPr defTabSz="914400" eaLnBrk="1" hangingPunct="1"/>
            <a:r>
              <a:rPr lang="en-US" sz="1800" smtClean="0">
                <a:solidFill>
                  <a:srgbClr val="003367"/>
                </a:solidFill>
                <a:cs typeface="Arial" charset="0"/>
              </a:rPr>
              <a:t>4. Clean the dirty blocks by writing them back to the disk with </a:t>
            </a:r>
            <a:r>
              <a:rPr lang="en-US" sz="1800" b="1" smtClean="0">
                <a:solidFill>
                  <a:srgbClr val="003367"/>
                </a:solidFill>
                <a:cs typeface="Arial" charset="0"/>
              </a:rPr>
              <a:t>push</a:t>
            </a:r>
            <a:r>
              <a:rPr lang="en-US" sz="1800" smtClean="0">
                <a:solidFill>
                  <a:srgbClr val="003367"/>
                </a:solidFill>
                <a:cs typeface="Arial" charset="0"/>
              </a:rPr>
              <a:t>.</a:t>
            </a:r>
          </a:p>
        </p:txBody>
      </p:sp>
    </p:spTree>
    <p:extLst>
      <p:ext uri="{BB962C8B-B14F-4D97-AF65-F5344CB8AC3E}">
        <p14:creationId xmlns:p14="http://schemas.microsoft.com/office/powerpoint/2010/main" val="4508566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VFS: the Filesystem Switch</a:t>
            </a:r>
            <a:endParaRPr lang="en-US"/>
          </a:p>
        </p:txBody>
      </p:sp>
      <p:sp>
        <p:nvSpPr>
          <p:cNvPr id="32772" name="Rectangle 16"/>
          <p:cNvSpPr>
            <a:spLocks noGrp="1" noChangeArrowheads="1"/>
          </p:cNvSpPr>
          <p:nvPr>
            <p:ph type="body" idx="1"/>
          </p:nvPr>
        </p:nvSpPr>
        <p:spPr>
          <a:xfrm>
            <a:off x="457200" y="1600201"/>
            <a:ext cx="8226425" cy="2057400"/>
          </a:xfrm>
        </p:spPr>
        <p:txBody>
          <a:bodyPr/>
          <a:lstStyle/>
          <a:p>
            <a:r>
              <a:rPr lang="en-US" sz="2000" dirty="0" smtClean="0"/>
              <a:t>Sun Microsystems introduced the Virtual File </a:t>
            </a:r>
            <a:r>
              <a:rPr lang="en-US" sz="2000" dirty="0"/>
              <a:t>S</a:t>
            </a:r>
            <a:r>
              <a:rPr lang="en-US" sz="2000" dirty="0" smtClean="0"/>
              <a:t>ystem interface in 1985 to accommodate diverse </a:t>
            </a:r>
            <a:r>
              <a:rPr lang="en-US" sz="2000" dirty="0" err="1" smtClean="0"/>
              <a:t>filesystem</a:t>
            </a:r>
            <a:r>
              <a:rPr lang="en-US" sz="2000" dirty="0" smtClean="0"/>
              <a:t> types cleanly.</a:t>
            </a:r>
          </a:p>
          <a:p>
            <a:r>
              <a:rPr lang="en-US" sz="2000" dirty="0" smtClean="0"/>
              <a:t>VFS allows diverse specific file systems to coexist in a file tree, isolating all FS-dependencies in pluggable </a:t>
            </a:r>
            <a:r>
              <a:rPr lang="en-US" sz="2000" dirty="0" err="1" smtClean="0"/>
              <a:t>filesystem</a:t>
            </a:r>
            <a:r>
              <a:rPr lang="en-US" sz="2000" dirty="0" smtClean="0"/>
              <a:t> modules.</a:t>
            </a:r>
            <a:endParaRPr lang="en-US" sz="2000" dirty="0"/>
          </a:p>
        </p:txBody>
      </p:sp>
      <p:grpSp>
        <p:nvGrpSpPr>
          <p:cNvPr id="32771" name="Group 3"/>
          <p:cNvGrpSpPr>
            <a:grpSpLocks/>
          </p:cNvGrpSpPr>
          <p:nvPr/>
        </p:nvGrpSpPr>
        <p:grpSpPr bwMode="auto">
          <a:xfrm>
            <a:off x="1901824" y="3852091"/>
            <a:ext cx="6162117" cy="2323422"/>
            <a:chOff x="768" y="969"/>
            <a:chExt cx="2928" cy="1104"/>
          </a:xfrm>
        </p:grpSpPr>
        <p:sp>
          <p:nvSpPr>
            <p:cNvPr id="32773" name="Rectangle 4"/>
            <p:cNvSpPr>
              <a:spLocks noChangeArrowheads="1"/>
            </p:cNvSpPr>
            <p:nvPr/>
          </p:nvSpPr>
          <p:spPr bwMode="auto">
            <a:xfrm>
              <a:off x="1053" y="1210"/>
              <a:ext cx="2445" cy="219"/>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eaLnBrk="0" hangingPunct="0"/>
              <a:r>
                <a:rPr lang="en-US">
                  <a:latin typeface="+mn-lt"/>
                </a:rPr>
                <a:t>syscall layer (file, uio, etc.)</a:t>
              </a:r>
              <a:endParaRPr lang="en-US" sz="2400">
                <a:latin typeface="+mn-lt"/>
              </a:endParaRPr>
            </a:p>
          </p:txBody>
        </p:sp>
        <p:sp>
          <p:nvSpPr>
            <p:cNvPr id="32774" name="Rectangle 5"/>
            <p:cNvSpPr>
              <a:spLocks noChangeArrowheads="1"/>
            </p:cNvSpPr>
            <p:nvPr/>
          </p:nvSpPr>
          <p:spPr bwMode="auto">
            <a:xfrm>
              <a:off x="1053" y="969"/>
              <a:ext cx="2445" cy="219"/>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eaLnBrk="0" hangingPunct="0"/>
              <a:r>
                <a:rPr lang="en-US" dirty="0">
                  <a:latin typeface="+mn-lt"/>
                </a:rPr>
                <a:t>user space</a:t>
              </a:r>
              <a:endParaRPr lang="en-US" sz="2800" dirty="0">
                <a:latin typeface="+mn-lt"/>
              </a:endParaRPr>
            </a:p>
          </p:txBody>
        </p:sp>
        <p:sp>
          <p:nvSpPr>
            <p:cNvPr id="32775" name="Rectangle 6"/>
            <p:cNvSpPr>
              <a:spLocks noChangeArrowheads="1"/>
            </p:cNvSpPr>
            <p:nvPr/>
          </p:nvSpPr>
          <p:spPr bwMode="auto">
            <a:xfrm>
              <a:off x="1530" y="1434"/>
              <a:ext cx="1919" cy="190"/>
            </a:xfrm>
            <a:prstGeom prst="rect">
              <a:avLst/>
            </a:prstGeom>
            <a:solidFill>
              <a:srgbClr val="FFFFFF"/>
            </a:solidFill>
            <a:ln w="15875">
              <a:solidFill>
                <a:srgbClr val="003366"/>
              </a:solidFill>
              <a:miter lim="800000"/>
              <a:headEnd type="none" w="sm" len="sm"/>
              <a:tailEnd type="none" w="sm" len="sm"/>
            </a:ln>
          </p:spPr>
          <p:txBody>
            <a:bodyPr wrap="square" anchor="ctr">
              <a:spAutoFit/>
            </a:bodyPr>
            <a:lstStyle/>
            <a:p>
              <a:pPr algn="ctr" eaLnBrk="0" hangingPunct="0"/>
              <a:r>
                <a:rPr lang="en-US" sz="2000" dirty="0">
                  <a:latin typeface="+mn-lt"/>
                </a:rPr>
                <a:t>Virtual File System (VFS)</a:t>
              </a:r>
            </a:p>
          </p:txBody>
        </p:sp>
        <p:sp>
          <p:nvSpPr>
            <p:cNvPr id="32776" name="Rectangle 7"/>
            <p:cNvSpPr>
              <a:spLocks noChangeArrowheads="1"/>
            </p:cNvSpPr>
            <p:nvPr/>
          </p:nvSpPr>
          <p:spPr bwMode="auto">
            <a:xfrm>
              <a:off x="1052" y="1432"/>
              <a:ext cx="478" cy="422"/>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eaLnBrk="0" hangingPunct="0">
                <a:lnSpc>
                  <a:spcPct val="80000"/>
                </a:lnSpc>
              </a:pPr>
              <a:r>
                <a:rPr lang="en-US" sz="1600" dirty="0">
                  <a:latin typeface="+mn-lt"/>
                </a:rPr>
                <a:t>network</a:t>
              </a:r>
            </a:p>
            <a:p>
              <a:pPr algn="ctr" eaLnBrk="0" hangingPunct="0">
                <a:lnSpc>
                  <a:spcPct val="80000"/>
                </a:lnSpc>
              </a:pPr>
              <a:r>
                <a:rPr lang="en-US" sz="1600" dirty="0">
                  <a:latin typeface="+mn-lt"/>
                </a:rPr>
                <a:t>protocol</a:t>
              </a:r>
            </a:p>
            <a:p>
              <a:pPr algn="ctr" eaLnBrk="0" hangingPunct="0">
                <a:lnSpc>
                  <a:spcPct val="80000"/>
                </a:lnSpc>
              </a:pPr>
              <a:r>
                <a:rPr lang="en-US" sz="1600" dirty="0">
                  <a:latin typeface="+mn-lt"/>
                </a:rPr>
                <a:t>stack</a:t>
              </a:r>
            </a:p>
            <a:p>
              <a:pPr algn="ctr" eaLnBrk="0" hangingPunct="0">
                <a:lnSpc>
                  <a:spcPct val="80000"/>
                </a:lnSpc>
              </a:pPr>
              <a:r>
                <a:rPr lang="en-US" sz="1600" dirty="0">
                  <a:latin typeface="+mn-lt"/>
                </a:rPr>
                <a:t>(TCP/IP)</a:t>
              </a:r>
            </a:p>
          </p:txBody>
        </p:sp>
        <p:sp>
          <p:nvSpPr>
            <p:cNvPr id="32777" name="Rectangle 8"/>
            <p:cNvSpPr>
              <a:spLocks noChangeArrowheads="1"/>
            </p:cNvSpPr>
            <p:nvPr/>
          </p:nvSpPr>
          <p:spPr bwMode="auto">
            <a:xfrm>
              <a:off x="1530" y="1628"/>
              <a:ext cx="331" cy="190"/>
            </a:xfrm>
            <a:prstGeom prst="rect">
              <a:avLst/>
            </a:prstGeom>
            <a:solidFill>
              <a:srgbClr val="FFFFFF"/>
            </a:solidFill>
            <a:ln w="15875">
              <a:solidFill>
                <a:srgbClr val="003366"/>
              </a:solidFill>
              <a:miter lim="800000"/>
              <a:headEnd type="none" w="sm" len="sm"/>
              <a:tailEnd type="none" w="sm" len="sm"/>
            </a:ln>
          </p:spPr>
          <p:txBody>
            <a:bodyPr wrap="none" anchor="ctr">
              <a:spAutoFit/>
            </a:bodyPr>
            <a:lstStyle/>
            <a:p>
              <a:pPr algn="ctr" eaLnBrk="0" hangingPunct="0"/>
              <a:r>
                <a:rPr lang="en-US" sz="2000" dirty="0">
                  <a:latin typeface="+mn-lt"/>
                </a:rPr>
                <a:t>NFS</a:t>
              </a:r>
              <a:endParaRPr lang="en-US" sz="3200" dirty="0">
                <a:latin typeface="+mn-lt"/>
              </a:endParaRPr>
            </a:p>
          </p:txBody>
        </p:sp>
        <p:sp>
          <p:nvSpPr>
            <p:cNvPr id="32778" name="Rectangle 9"/>
            <p:cNvSpPr>
              <a:spLocks noChangeArrowheads="1"/>
            </p:cNvSpPr>
            <p:nvPr/>
          </p:nvSpPr>
          <p:spPr bwMode="auto">
            <a:xfrm>
              <a:off x="1856" y="1628"/>
              <a:ext cx="318" cy="190"/>
            </a:xfrm>
            <a:prstGeom prst="rect">
              <a:avLst/>
            </a:prstGeom>
            <a:solidFill>
              <a:srgbClr val="FFFFFF"/>
            </a:solidFill>
            <a:ln w="15875">
              <a:solidFill>
                <a:srgbClr val="003366"/>
              </a:solidFill>
              <a:miter lim="800000"/>
              <a:headEnd type="none" w="sm" len="sm"/>
              <a:tailEnd type="none" w="sm" len="sm"/>
            </a:ln>
          </p:spPr>
          <p:txBody>
            <a:bodyPr wrap="none" anchor="ctr">
              <a:spAutoFit/>
            </a:bodyPr>
            <a:lstStyle/>
            <a:p>
              <a:pPr algn="ctr" eaLnBrk="0" hangingPunct="0"/>
              <a:r>
                <a:rPr lang="en-US" sz="2000">
                  <a:latin typeface="+mn-lt"/>
                </a:rPr>
                <a:t>FFS</a:t>
              </a:r>
              <a:endParaRPr lang="en-US" sz="3200">
                <a:latin typeface="+mn-lt"/>
              </a:endParaRPr>
            </a:p>
          </p:txBody>
        </p:sp>
        <p:sp>
          <p:nvSpPr>
            <p:cNvPr id="32779" name="Rectangle 10"/>
            <p:cNvSpPr>
              <a:spLocks noChangeArrowheads="1"/>
            </p:cNvSpPr>
            <p:nvPr/>
          </p:nvSpPr>
          <p:spPr bwMode="auto">
            <a:xfrm>
              <a:off x="2160" y="1628"/>
              <a:ext cx="311" cy="190"/>
            </a:xfrm>
            <a:prstGeom prst="rect">
              <a:avLst/>
            </a:prstGeom>
            <a:solidFill>
              <a:srgbClr val="FFFFFF"/>
            </a:solidFill>
            <a:ln w="15875">
              <a:solidFill>
                <a:srgbClr val="003366"/>
              </a:solidFill>
              <a:miter lim="800000"/>
              <a:headEnd type="none" w="sm" len="sm"/>
              <a:tailEnd type="none" w="sm" len="sm"/>
            </a:ln>
          </p:spPr>
          <p:txBody>
            <a:bodyPr wrap="none" anchor="ctr">
              <a:spAutoFit/>
            </a:bodyPr>
            <a:lstStyle/>
            <a:p>
              <a:pPr algn="ctr" eaLnBrk="0" hangingPunct="0"/>
              <a:r>
                <a:rPr lang="en-US" sz="2000">
                  <a:latin typeface="+mn-lt"/>
                </a:rPr>
                <a:t>LFS</a:t>
              </a:r>
              <a:endParaRPr lang="en-US" sz="3200">
                <a:latin typeface="+mn-lt"/>
              </a:endParaRPr>
            </a:p>
          </p:txBody>
        </p:sp>
        <p:sp>
          <p:nvSpPr>
            <p:cNvPr id="32780" name="Rectangle 11"/>
            <p:cNvSpPr>
              <a:spLocks noChangeArrowheads="1"/>
            </p:cNvSpPr>
            <p:nvPr/>
          </p:nvSpPr>
          <p:spPr bwMode="auto">
            <a:xfrm>
              <a:off x="2761" y="1628"/>
              <a:ext cx="291" cy="190"/>
            </a:xfrm>
            <a:prstGeom prst="rect">
              <a:avLst/>
            </a:prstGeom>
            <a:solidFill>
              <a:srgbClr val="FFFFFF"/>
            </a:solidFill>
            <a:ln w="15875">
              <a:solidFill>
                <a:srgbClr val="003366"/>
              </a:solidFill>
              <a:miter lim="800000"/>
              <a:headEnd type="none" w="sm" len="sm"/>
              <a:tailEnd type="none" w="sm" len="sm"/>
            </a:ln>
          </p:spPr>
          <p:txBody>
            <a:bodyPr wrap="none" anchor="ctr">
              <a:spAutoFit/>
            </a:bodyPr>
            <a:lstStyle/>
            <a:p>
              <a:pPr algn="ctr" eaLnBrk="0" hangingPunct="0"/>
              <a:r>
                <a:rPr lang="en-US" sz="2000" i="1">
                  <a:latin typeface="+mn-lt"/>
                </a:rPr>
                <a:t>etc.</a:t>
              </a:r>
              <a:endParaRPr lang="en-US" sz="3200">
                <a:latin typeface="+mn-lt"/>
              </a:endParaRPr>
            </a:p>
          </p:txBody>
        </p:sp>
        <p:sp>
          <p:nvSpPr>
            <p:cNvPr id="32781" name="Rectangle 12"/>
            <p:cNvSpPr>
              <a:spLocks noChangeArrowheads="1"/>
            </p:cNvSpPr>
            <p:nvPr/>
          </p:nvSpPr>
          <p:spPr bwMode="auto">
            <a:xfrm>
              <a:off x="2471" y="1628"/>
              <a:ext cx="297" cy="190"/>
            </a:xfrm>
            <a:prstGeom prst="rect">
              <a:avLst/>
            </a:prstGeom>
            <a:solidFill>
              <a:srgbClr val="FFFFFF"/>
            </a:solidFill>
            <a:ln w="15875">
              <a:solidFill>
                <a:srgbClr val="003366"/>
              </a:solidFill>
              <a:miter lim="800000"/>
              <a:headEnd type="none" w="sm" len="sm"/>
              <a:tailEnd type="none" w="sm" len="sm"/>
            </a:ln>
          </p:spPr>
          <p:txBody>
            <a:bodyPr wrap="none" anchor="ctr">
              <a:spAutoFit/>
            </a:bodyPr>
            <a:lstStyle/>
            <a:p>
              <a:pPr algn="ctr" eaLnBrk="0" hangingPunct="0"/>
              <a:r>
                <a:rPr lang="en-US" sz="2000" i="1">
                  <a:latin typeface="+mn-lt"/>
                </a:rPr>
                <a:t>*FS</a:t>
              </a:r>
              <a:endParaRPr lang="en-US" sz="3200">
                <a:latin typeface="+mn-lt"/>
              </a:endParaRPr>
            </a:p>
          </p:txBody>
        </p:sp>
        <p:sp>
          <p:nvSpPr>
            <p:cNvPr id="32782" name="Rectangle 13"/>
            <p:cNvSpPr>
              <a:spLocks noChangeArrowheads="1"/>
            </p:cNvSpPr>
            <p:nvPr/>
          </p:nvSpPr>
          <p:spPr bwMode="auto">
            <a:xfrm>
              <a:off x="3049" y="1628"/>
              <a:ext cx="400" cy="190"/>
            </a:xfrm>
            <a:prstGeom prst="rect">
              <a:avLst/>
            </a:prstGeom>
            <a:solidFill>
              <a:srgbClr val="FFFFFF"/>
            </a:solidFill>
            <a:ln w="15875">
              <a:solidFill>
                <a:srgbClr val="003366"/>
              </a:solidFill>
              <a:miter lim="800000"/>
              <a:headEnd type="none" w="sm" len="sm"/>
              <a:tailEnd type="none" w="sm" len="sm"/>
            </a:ln>
          </p:spPr>
          <p:txBody>
            <a:bodyPr wrap="square" anchor="ctr">
              <a:spAutoFit/>
            </a:bodyPr>
            <a:lstStyle/>
            <a:p>
              <a:pPr algn="ctr" eaLnBrk="0" hangingPunct="0"/>
              <a:r>
                <a:rPr lang="en-US" sz="2000" i="1">
                  <a:latin typeface="+mn-lt"/>
                </a:rPr>
                <a:t>etc.</a:t>
              </a:r>
              <a:endParaRPr lang="en-US" sz="3200">
                <a:latin typeface="+mn-lt"/>
              </a:endParaRPr>
            </a:p>
          </p:txBody>
        </p:sp>
        <p:sp>
          <p:nvSpPr>
            <p:cNvPr id="32783" name="Rectangle 14"/>
            <p:cNvSpPr>
              <a:spLocks noChangeArrowheads="1"/>
            </p:cNvSpPr>
            <p:nvPr/>
          </p:nvSpPr>
          <p:spPr bwMode="auto">
            <a:xfrm>
              <a:off x="1059" y="1854"/>
              <a:ext cx="2439" cy="219"/>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eaLnBrk="0" hangingPunct="0"/>
              <a:r>
                <a:rPr lang="en-US">
                  <a:latin typeface="+mn-lt"/>
                </a:rPr>
                <a:t>device drivers</a:t>
              </a:r>
            </a:p>
          </p:txBody>
        </p:sp>
        <p:sp>
          <p:nvSpPr>
            <p:cNvPr id="32784" name="Line 15"/>
            <p:cNvSpPr>
              <a:spLocks noChangeShapeType="1"/>
            </p:cNvSpPr>
            <p:nvPr/>
          </p:nvSpPr>
          <p:spPr bwMode="auto">
            <a:xfrm>
              <a:off x="768" y="1199"/>
              <a:ext cx="2928"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latin typeface="+mn-lt"/>
              </a:endParaRPr>
            </a:p>
          </p:txBody>
        </p:sp>
      </p:grpSp>
    </p:spTree>
    <p:extLst>
      <p:ext uri="{BB962C8B-B14F-4D97-AF65-F5344CB8AC3E}">
        <p14:creationId xmlns:p14="http://schemas.microsoft.com/office/powerpoint/2010/main" val="38044411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US" dirty="0">
                <a:latin typeface="+mn-lt"/>
                <a:ea typeface="ＭＳ Ｐゴシック" charset="0"/>
                <a:cs typeface="ＭＳ Ｐゴシック" charset="0"/>
              </a:rPr>
              <a:t>File System Modules/Drivers</a:t>
            </a:r>
          </a:p>
        </p:txBody>
      </p:sp>
      <p:pic>
        <p:nvPicPr>
          <p:cNvPr id="337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89088"/>
            <a:ext cx="67056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5"/>
          <p:cNvSpPr txBox="1">
            <a:spLocks noChangeArrowheads="1"/>
          </p:cNvSpPr>
          <p:nvPr/>
        </p:nvSpPr>
        <p:spPr bwMode="auto">
          <a:xfrm>
            <a:off x="8274050" y="6445250"/>
            <a:ext cx="82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inria.fr</a:t>
            </a:r>
          </a:p>
        </p:txBody>
      </p:sp>
    </p:spTree>
    <p:extLst>
      <p:ext uri="{BB962C8B-B14F-4D97-AF65-F5344CB8AC3E}">
        <p14:creationId xmlns:p14="http://schemas.microsoft.com/office/powerpoint/2010/main" val="1392919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ＭＳ Ｐゴシック" charset="0"/>
              </a:rPr>
              <a:t>Network File System (NFS)</a:t>
            </a:r>
          </a:p>
        </p:txBody>
      </p:sp>
      <p:grpSp>
        <p:nvGrpSpPr>
          <p:cNvPr id="71683" name="Group 3"/>
          <p:cNvGrpSpPr>
            <a:grpSpLocks/>
          </p:cNvGrpSpPr>
          <p:nvPr/>
        </p:nvGrpSpPr>
        <p:grpSpPr bwMode="auto">
          <a:xfrm>
            <a:off x="6823075" y="3363913"/>
            <a:ext cx="306388" cy="455612"/>
            <a:chOff x="2544" y="2880"/>
            <a:chExt cx="336" cy="501"/>
          </a:xfrm>
        </p:grpSpPr>
        <p:sp>
          <p:nvSpPr>
            <p:cNvPr id="36920" name="Oval 4"/>
            <p:cNvSpPr>
              <a:spLocks noChangeArrowheads="1"/>
            </p:cNvSpPr>
            <p:nvPr/>
          </p:nvSpPr>
          <p:spPr bwMode="auto">
            <a:xfrm>
              <a:off x="2640" y="3189"/>
              <a:ext cx="192" cy="192"/>
            </a:xfrm>
            <a:prstGeom prst="ellipse">
              <a:avLst/>
            </a:prstGeom>
            <a:solidFill>
              <a:srgbClr val="FFFFFF"/>
            </a:solidFill>
            <a:ln w="15875">
              <a:solidFill>
                <a:srgbClr val="993366"/>
              </a:solid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sp>
          <p:nvSpPr>
            <p:cNvPr id="36921" name="Oval 5"/>
            <p:cNvSpPr>
              <a:spLocks noChangeArrowheads="1"/>
            </p:cNvSpPr>
            <p:nvPr/>
          </p:nvSpPr>
          <p:spPr bwMode="auto">
            <a:xfrm>
              <a:off x="2544" y="2880"/>
              <a:ext cx="336" cy="143"/>
            </a:xfrm>
            <a:prstGeom prst="ellipse">
              <a:avLst/>
            </a:prstGeom>
            <a:solidFill>
              <a:srgbClr val="CC99FF"/>
            </a:solidFill>
            <a:ln w="15875">
              <a:no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cxnSp>
          <p:nvCxnSpPr>
            <p:cNvPr id="71739" name="AutoShape 6"/>
            <p:cNvCxnSpPr>
              <a:cxnSpLocks noChangeShapeType="1"/>
              <a:stCxn id="36921" idx="3"/>
              <a:endCxn id="36920" idx="0"/>
            </p:cNvCxnSpPr>
            <p:nvPr/>
          </p:nvCxnSpPr>
          <p:spPr bwMode="auto">
            <a:xfrm rot="16200000" flipH="1">
              <a:off x="2573" y="3023"/>
              <a:ext cx="181" cy="142"/>
            </a:xfrm>
            <a:prstGeom prst="curvedConnector3">
              <a:avLst>
                <a:gd name="adj1" fmla="val 56907"/>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40" name="AutoShape 7"/>
            <p:cNvCxnSpPr>
              <a:cxnSpLocks noChangeShapeType="1"/>
              <a:stCxn id="36920" idx="0"/>
              <a:endCxn id="36921" idx="5"/>
            </p:cNvCxnSpPr>
            <p:nvPr/>
          </p:nvCxnSpPr>
          <p:spPr bwMode="auto">
            <a:xfrm rot="-5400000">
              <a:off x="2692" y="3046"/>
              <a:ext cx="181" cy="96"/>
            </a:xfrm>
            <a:prstGeom prst="curvedConnector3">
              <a:avLst>
                <a:gd name="adj1" fmla="val 42542"/>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71684" name="Group 8"/>
          <p:cNvGrpSpPr>
            <a:grpSpLocks/>
          </p:cNvGrpSpPr>
          <p:nvPr/>
        </p:nvGrpSpPr>
        <p:grpSpPr bwMode="auto">
          <a:xfrm>
            <a:off x="7348538" y="3363913"/>
            <a:ext cx="306387" cy="455612"/>
            <a:chOff x="2016" y="2715"/>
            <a:chExt cx="336" cy="501"/>
          </a:xfrm>
        </p:grpSpPr>
        <p:sp>
          <p:nvSpPr>
            <p:cNvPr id="36916" name="Oval 9"/>
            <p:cNvSpPr>
              <a:spLocks noChangeArrowheads="1"/>
            </p:cNvSpPr>
            <p:nvPr/>
          </p:nvSpPr>
          <p:spPr bwMode="auto">
            <a:xfrm>
              <a:off x="2112" y="3024"/>
              <a:ext cx="192" cy="192"/>
            </a:xfrm>
            <a:prstGeom prst="ellipse">
              <a:avLst/>
            </a:prstGeom>
            <a:solidFill>
              <a:srgbClr val="FFFFFF"/>
            </a:solidFill>
            <a:ln w="15875">
              <a:solidFill>
                <a:srgbClr val="993366"/>
              </a:solid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sp>
          <p:nvSpPr>
            <p:cNvPr id="36917" name="Oval 10"/>
            <p:cNvSpPr>
              <a:spLocks noChangeArrowheads="1"/>
            </p:cNvSpPr>
            <p:nvPr/>
          </p:nvSpPr>
          <p:spPr bwMode="auto">
            <a:xfrm>
              <a:off x="2016" y="2715"/>
              <a:ext cx="336" cy="143"/>
            </a:xfrm>
            <a:prstGeom prst="ellipse">
              <a:avLst/>
            </a:prstGeom>
            <a:solidFill>
              <a:srgbClr val="CC99FF"/>
            </a:solidFill>
            <a:ln w="15875">
              <a:no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cxnSp>
          <p:nvCxnSpPr>
            <p:cNvPr id="71735" name="AutoShape 11"/>
            <p:cNvCxnSpPr>
              <a:cxnSpLocks noChangeShapeType="1"/>
              <a:stCxn id="36917" idx="3"/>
              <a:endCxn id="36916" idx="0"/>
            </p:cNvCxnSpPr>
            <p:nvPr/>
          </p:nvCxnSpPr>
          <p:spPr bwMode="auto">
            <a:xfrm rot="16200000" flipH="1">
              <a:off x="2045" y="2858"/>
              <a:ext cx="181" cy="142"/>
            </a:xfrm>
            <a:prstGeom prst="curvedConnector3">
              <a:avLst>
                <a:gd name="adj1" fmla="val 56907"/>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36" name="AutoShape 12"/>
            <p:cNvCxnSpPr>
              <a:cxnSpLocks noChangeShapeType="1"/>
              <a:stCxn id="36916" idx="0"/>
              <a:endCxn id="36917" idx="5"/>
            </p:cNvCxnSpPr>
            <p:nvPr/>
          </p:nvCxnSpPr>
          <p:spPr bwMode="auto">
            <a:xfrm rot="-5400000">
              <a:off x="2164" y="2881"/>
              <a:ext cx="181" cy="96"/>
            </a:xfrm>
            <a:prstGeom prst="curvedConnector3">
              <a:avLst>
                <a:gd name="adj1" fmla="val 42542"/>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grpSp>
      <p:sp>
        <p:nvSpPr>
          <p:cNvPr id="36869" name="Rectangle 13"/>
          <p:cNvSpPr>
            <a:spLocks noChangeArrowheads="1"/>
          </p:cNvSpPr>
          <p:nvPr/>
        </p:nvSpPr>
        <p:spPr bwMode="auto">
          <a:xfrm>
            <a:off x="5410200" y="2057400"/>
            <a:ext cx="2362200" cy="352425"/>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defTabSz="914400" eaLnBrk="0" hangingPunct="0"/>
            <a:r>
              <a:rPr lang="en-US" sz="1600">
                <a:solidFill>
                  <a:srgbClr val="000000"/>
                </a:solidFill>
                <a:latin typeface="Times New Roman" charset="0"/>
              </a:rPr>
              <a:t>syscall layer</a:t>
            </a:r>
            <a:endParaRPr lang="en-US">
              <a:solidFill>
                <a:srgbClr val="000000"/>
              </a:solidFill>
              <a:latin typeface="Times New Roman" charset="0"/>
            </a:endParaRPr>
          </a:p>
        </p:txBody>
      </p:sp>
      <p:sp>
        <p:nvSpPr>
          <p:cNvPr id="36870" name="Rectangle 14"/>
          <p:cNvSpPr>
            <a:spLocks noChangeArrowheads="1"/>
          </p:cNvSpPr>
          <p:nvPr/>
        </p:nvSpPr>
        <p:spPr bwMode="auto">
          <a:xfrm>
            <a:off x="6880225" y="4238625"/>
            <a:ext cx="760413" cy="473075"/>
          </a:xfrm>
          <a:prstGeom prst="rect">
            <a:avLst/>
          </a:prstGeom>
          <a:solidFill>
            <a:srgbClr val="FFFFFF"/>
          </a:solidFill>
          <a:ln w="15875">
            <a:solidFill>
              <a:srgbClr val="993366"/>
            </a:solidFill>
            <a:miter lim="800000"/>
            <a:headEnd type="none" w="sm" len="sm"/>
            <a:tailEnd type="none" w="sm" len="sm"/>
          </a:ln>
        </p:spPr>
        <p:txBody>
          <a:bodyPr wrap="none" anchor="ctr">
            <a:spAutoFit/>
          </a:bodyPr>
          <a:lstStyle/>
          <a:p>
            <a:pPr algn="ctr" defTabSz="914400" eaLnBrk="0" hangingPunct="0">
              <a:defRPr/>
            </a:pPr>
            <a:r>
              <a:rPr lang="en-US">
                <a:solidFill>
                  <a:srgbClr val="000000"/>
                </a:solidFill>
                <a:latin typeface="Times New Roman" charset="0"/>
                <a:ea typeface="+mn-ea"/>
                <a:cs typeface="+mn-cs"/>
              </a:rPr>
              <a:t>UFS</a:t>
            </a:r>
          </a:p>
        </p:txBody>
      </p:sp>
      <p:cxnSp>
        <p:nvCxnSpPr>
          <p:cNvPr id="71687" name="AutoShape 15"/>
          <p:cNvCxnSpPr>
            <a:cxnSpLocks noChangeShapeType="1"/>
            <a:stCxn id="36893" idx="0"/>
            <a:endCxn id="36921" idx="0"/>
          </p:cNvCxnSpPr>
          <p:nvPr/>
        </p:nvCxnSpPr>
        <p:spPr bwMode="auto">
          <a:xfrm>
            <a:off x="6548438" y="2859088"/>
            <a:ext cx="428625" cy="504825"/>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688" name="AutoShape 16"/>
          <p:cNvCxnSpPr>
            <a:cxnSpLocks noChangeShapeType="1"/>
            <a:stCxn id="36893" idx="7"/>
            <a:endCxn id="36917" idx="0"/>
          </p:cNvCxnSpPr>
          <p:nvPr/>
        </p:nvCxnSpPr>
        <p:spPr bwMode="auto">
          <a:xfrm>
            <a:off x="6602413" y="2835275"/>
            <a:ext cx="900112" cy="528638"/>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689" name="AutoShape 17"/>
          <p:cNvCxnSpPr>
            <a:cxnSpLocks noChangeShapeType="1"/>
            <a:stCxn id="36920" idx="4"/>
            <a:endCxn id="36870" idx="0"/>
          </p:cNvCxnSpPr>
          <p:nvPr/>
        </p:nvCxnSpPr>
        <p:spPr bwMode="auto">
          <a:xfrm>
            <a:off x="6997700" y="3827463"/>
            <a:ext cx="263525" cy="403225"/>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690" name="AutoShape 18"/>
          <p:cNvCxnSpPr>
            <a:cxnSpLocks noChangeShapeType="1"/>
          </p:cNvCxnSpPr>
          <p:nvPr/>
        </p:nvCxnSpPr>
        <p:spPr bwMode="auto">
          <a:xfrm flipH="1">
            <a:off x="7259638" y="3824288"/>
            <a:ext cx="263525" cy="401637"/>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sp>
        <p:nvSpPr>
          <p:cNvPr id="36875" name="Rectangle 19"/>
          <p:cNvSpPr>
            <a:spLocks noChangeArrowheads="1"/>
          </p:cNvSpPr>
          <p:nvPr/>
        </p:nvSpPr>
        <p:spPr bwMode="auto">
          <a:xfrm>
            <a:off x="5410200" y="2762250"/>
            <a:ext cx="1144588" cy="838200"/>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defTabSz="914400" eaLnBrk="0" hangingPunct="0">
              <a:defRPr/>
            </a:pPr>
            <a:r>
              <a:rPr lang="en-US">
                <a:solidFill>
                  <a:srgbClr val="000000"/>
                </a:solidFill>
                <a:latin typeface="Times New Roman" charset="0"/>
                <a:ea typeface="+mn-ea"/>
                <a:cs typeface="+mn-cs"/>
              </a:rPr>
              <a:t>NFS</a:t>
            </a:r>
          </a:p>
          <a:p>
            <a:pPr algn="ctr" defTabSz="914400" eaLnBrk="0" hangingPunct="0">
              <a:defRPr/>
            </a:pPr>
            <a:r>
              <a:rPr lang="en-US">
                <a:solidFill>
                  <a:srgbClr val="000000"/>
                </a:solidFill>
                <a:latin typeface="Times New Roman" charset="0"/>
                <a:ea typeface="+mn-ea"/>
                <a:cs typeface="+mn-cs"/>
              </a:rPr>
              <a:t>server</a:t>
            </a:r>
          </a:p>
        </p:txBody>
      </p:sp>
      <p:sp>
        <p:nvSpPr>
          <p:cNvPr id="36876" name="Rectangle 20"/>
          <p:cNvSpPr>
            <a:spLocks noChangeArrowheads="1"/>
          </p:cNvSpPr>
          <p:nvPr/>
        </p:nvSpPr>
        <p:spPr bwMode="auto">
          <a:xfrm>
            <a:off x="5410200" y="2409825"/>
            <a:ext cx="2362200" cy="352425"/>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defTabSz="914400" eaLnBrk="0" hangingPunct="0"/>
            <a:r>
              <a:rPr lang="en-US" sz="1600">
                <a:solidFill>
                  <a:srgbClr val="000000"/>
                </a:solidFill>
                <a:latin typeface="Times New Roman" charset="0"/>
              </a:rPr>
              <a:t>VFS</a:t>
            </a:r>
            <a:endParaRPr lang="en-US">
              <a:solidFill>
                <a:srgbClr val="000000"/>
              </a:solidFill>
              <a:latin typeface="Times New Roman" charset="0"/>
            </a:endParaRPr>
          </a:p>
        </p:txBody>
      </p:sp>
      <p:grpSp>
        <p:nvGrpSpPr>
          <p:cNvPr id="71693" name="Group 21"/>
          <p:cNvGrpSpPr>
            <a:grpSpLocks/>
          </p:cNvGrpSpPr>
          <p:nvPr/>
        </p:nvGrpSpPr>
        <p:grpSpPr bwMode="auto">
          <a:xfrm flipH="1">
            <a:off x="3563938" y="3709988"/>
            <a:ext cx="306387" cy="455612"/>
            <a:chOff x="3552" y="2475"/>
            <a:chExt cx="336" cy="501"/>
          </a:xfrm>
        </p:grpSpPr>
        <p:sp>
          <p:nvSpPr>
            <p:cNvPr id="36912" name="Oval 22"/>
            <p:cNvSpPr>
              <a:spLocks noChangeArrowheads="1"/>
            </p:cNvSpPr>
            <p:nvPr/>
          </p:nvSpPr>
          <p:spPr bwMode="auto">
            <a:xfrm>
              <a:off x="3648" y="2784"/>
              <a:ext cx="192" cy="192"/>
            </a:xfrm>
            <a:prstGeom prst="ellipse">
              <a:avLst/>
            </a:prstGeom>
            <a:solidFill>
              <a:srgbClr val="FFFFFF"/>
            </a:solidFill>
            <a:ln w="15875">
              <a:solidFill>
                <a:srgbClr val="003366"/>
              </a:solid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sp>
          <p:nvSpPr>
            <p:cNvPr id="36913" name="Oval 23"/>
            <p:cNvSpPr>
              <a:spLocks noChangeArrowheads="1"/>
            </p:cNvSpPr>
            <p:nvPr/>
          </p:nvSpPr>
          <p:spPr bwMode="auto">
            <a:xfrm>
              <a:off x="3552" y="2475"/>
              <a:ext cx="336" cy="143"/>
            </a:xfrm>
            <a:prstGeom prst="ellipse">
              <a:avLst/>
            </a:prstGeom>
            <a:solidFill>
              <a:srgbClr val="CC99FF"/>
            </a:solidFill>
            <a:ln w="15875">
              <a:no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cxnSp>
          <p:nvCxnSpPr>
            <p:cNvPr id="71731" name="AutoShape 24"/>
            <p:cNvCxnSpPr>
              <a:cxnSpLocks noChangeShapeType="1"/>
              <a:stCxn id="36913" idx="3"/>
              <a:endCxn id="36912" idx="0"/>
            </p:cNvCxnSpPr>
            <p:nvPr/>
          </p:nvCxnSpPr>
          <p:spPr bwMode="auto">
            <a:xfrm rot="16200000" flipH="1">
              <a:off x="3581" y="2618"/>
              <a:ext cx="181" cy="142"/>
            </a:xfrm>
            <a:prstGeom prst="curvedConnector3">
              <a:avLst>
                <a:gd name="adj1" fmla="val 56907"/>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32" name="AutoShape 25"/>
            <p:cNvCxnSpPr>
              <a:cxnSpLocks noChangeShapeType="1"/>
              <a:stCxn id="36912" idx="0"/>
              <a:endCxn id="36913" idx="5"/>
            </p:cNvCxnSpPr>
            <p:nvPr/>
          </p:nvCxnSpPr>
          <p:spPr bwMode="auto">
            <a:xfrm rot="-5400000">
              <a:off x="3700" y="2641"/>
              <a:ext cx="181" cy="96"/>
            </a:xfrm>
            <a:prstGeom prst="curvedConnector3">
              <a:avLst>
                <a:gd name="adj1" fmla="val 42542"/>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71694" name="Group 26"/>
          <p:cNvGrpSpPr>
            <a:grpSpLocks/>
          </p:cNvGrpSpPr>
          <p:nvPr/>
        </p:nvGrpSpPr>
        <p:grpSpPr bwMode="auto">
          <a:xfrm flipH="1">
            <a:off x="2208213" y="3709988"/>
            <a:ext cx="306387" cy="455612"/>
            <a:chOff x="2544" y="2880"/>
            <a:chExt cx="336" cy="501"/>
          </a:xfrm>
        </p:grpSpPr>
        <p:sp>
          <p:nvSpPr>
            <p:cNvPr id="36908" name="Oval 27"/>
            <p:cNvSpPr>
              <a:spLocks noChangeArrowheads="1"/>
            </p:cNvSpPr>
            <p:nvPr/>
          </p:nvSpPr>
          <p:spPr bwMode="auto">
            <a:xfrm>
              <a:off x="2640" y="3189"/>
              <a:ext cx="192" cy="192"/>
            </a:xfrm>
            <a:prstGeom prst="ellipse">
              <a:avLst/>
            </a:prstGeom>
            <a:solidFill>
              <a:srgbClr val="FFFFFF"/>
            </a:solidFill>
            <a:ln w="15875">
              <a:solidFill>
                <a:srgbClr val="993366"/>
              </a:solid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sp>
          <p:nvSpPr>
            <p:cNvPr id="36909" name="Oval 28"/>
            <p:cNvSpPr>
              <a:spLocks noChangeArrowheads="1"/>
            </p:cNvSpPr>
            <p:nvPr/>
          </p:nvSpPr>
          <p:spPr bwMode="auto">
            <a:xfrm>
              <a:off x="2544" y="2880"/>
              <a:ext cx="336" cy="143"/>
            </a:xfrm>
            <a:prstGeom prst="ellipse">
              <a:avLst/>
            </a:prstGeom>
            <a:solidFill>
              <a:srgbClr val="CC99FF"/>
            </a:solidFill>
            <a:ln w="15875">
              <a:no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cxnSp>
          <p:nvCxnSpPr>
            <p:cNvPr id="71727" name="AutoShape 29"/>
            <p:cNvCxnSpPr>
              <a:cxnSpLocks noChangeShapeType="1"/>
              <a:stCxn id="36909" idx="3"/>
              <a:endCxn id="36908" idx="0"/>
            </p:cNvCxnSpPr>
            <p:nvPr/>
          </p:nvCxnSpPr>
          <p:spPr bwMode="auto">
            <a:xfrm rot="16200000" flipH="1">
              <a:off x="2573" y="3023"/>
              <a:ext cx="181" cy="142"/>
            </a:xfrm>
            <a:prstGeom prst="curvedConnector3">
              <a:avLst>
                <a:gd name="adj1" fmla="val 56907"/>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28" name="AutoShape 30"/>
            <p:cNvCxnSpPr>
              <a:cxnSpLocks noChangeShapeType="1"/>
              <a:stCxn id="36908" idx="0"/>
              <a:endCxn id="36909" idx="5"/>
            </p:cNvCxnSpPr>
            <p:nvPr/>
          </p:nvCxnSpPr>
          <p:spPr bwMode="auto">
            <a:xfrm rot="-5400000">
              <a:off x="2692" y="3046"/>
              <a:ext cx="181" cy="96"/>
            </a:xfrm>
            <a:prstGeom prst="curvedConnector3">
              <a:avLst>
                <a:gd name="adj1" fmla="val 42542"/>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71695" name="Group 31"/>
          <p:cNvGrpSpPr>
            <a:grpSpLocks/>
          </p:cNvGrpSpPr>
          <p:nvPr/>
        </p:nvGrpSpPr>
        <p:grpSpPr bwMode="auto">
          <a:xfrm flipH="1">
            <a:off x="2995613" y="3709988"/>
            <a:ext cx="306387" cy="455612"/>
            <a:chOff x="3552" y="2475"/>
            <a:chExt cx="336" cy="501"/>
          </a:xfrm>
        </p:grpSpPr>
        <p:sp>
          <p:nvSpPr>
            <p:cNvPr id="36904" name="Oval 32"/>
            <p:cNvSpPr>
              <a:spLocks noChangeArrowheads="1"/>
            </p:cNvSpPr>
            <p:nvPr/>
          </p:nvSpPr>
          <p:spPr bwMode="auto">
            <a:xfrm>
              <a:off x="3648" y="2784"/>
              <a:ext cx="192" cy="192"/>
            </a:xfrm>
            <a:prstGeom prst="ellipse">
              <a:avLst/>
            </a:prstGeom>
            <a:solidFill>
              <a:srgbClr val="FFFFFF"/>
            </a:solidFill>
            <a:ln w="15875">
              <a:solidFill>
                <a:srgbClr val="003366"/>
              </a:solid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sp>
          <p:nvSpPr>
            <p:cNvPr id="36905" name="Oval 33"/>
            <p:cNvSpPr>
              <a:spLocks noChangeArrowheads="1"/>
            </p:cNvSpPr>
            <p:nvPr/>
          </p:nvSpPr>
          <p:spPr bwMode="auto">
            <a:xfrm>
              <a:off x="3552" y="2475"/>
              <a:ext cx="336" cy="143"/>
            </a:xfrm>
            <a:prstGeom prst="ellipse">
              <a:avLst/>
            </a:prstGeom>
            <a:solidFill>
              <a:srgbClr val="CC99FF"/>
            </a:solidFill>
            <a:ln w="15875">
              <a:no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cxnSp>
          <p:nvCxnSpPr>
            <p:cNvPr id="71723" name="AutoShape 34"/>
            <p:cNvCxnSpPr>
              <a:cxnSpLocks noChangeShapeType="1"/>
              <a:stCxn id="36905" idx="3"/>
              <a:endCxn id="36904" idx="0"/>
            </p:cNvCxnSpPr>
            <p:nvPr/>
          </p:nvCxnSpPr>
          <p:spPr bwMode="auto">
            <a:xfrm rot="16200000" flipH="1">
              <a:off x="3581" y="2618"/>
              <a:ext cx="181" cy="142"/>
            </a:xfrm>
            <a:prstGeom prst="curvedConnector3">
              <a:avLst>
                <a:gd name="adj1" fmla="val 56907"/>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24" name="AutoShape 35"/>
            <p:cNvCxnSpPr>
              <a:cxnSpLocks noChangeShapeType="1"/>
              <a:stCxn id="36904" idx="0"/>
              <a:endCxn id="36905" idx="5"/>
            </p:cNvCxnSpPr>
            <p:nvPr/>
          </p:nvCxnSpPr>
          <p:spPr bwMode="auto">
            <a:xfrm rot="-5400000">
              <a:off x="3700" y="2641"/>
              <a:ext cx="181" cy="96"/>
            </a:xfrm>
            <a:prstGeom prst="curvedConnector3">
              <a:avLst>
                <a:gd name="adj1" fmla="val 42542"/>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71696" name="Group 36"/>
          <p:cNvGrpSpPr>
            <a:grpSpLocks/>
          </p:cNvGrpSpPr>
          <p:nvPr/>
        </p:nvGrpSpPr>
        <p:grpSpPr bwMode="auto">
          <a:xfrm flipH="1">
            <a:off x="1682750" y="3709988"/>
            <a:ext cx="306388" cy="455612"/>
            <a:chOff x="2016" y="2715"/>
            <a:chExt cx="336" cy="501"/>
          </a:xfrm>
        </p:grpSpPr>
        <p:sp>
          <p:nvSpPr>
            <p:cNvPr id="36900" name="Oval 37"/>
            <p:cNvSpPr>
              <a:spLocks noChangeArrowheads="1"/>
            </p:cNvSpPr>
            <p:nvPr/>
          </p:nvSpPr>
          <p:spPr bwMode="auto">
            <a:xfrm>
              <a:off x="2112" y="3024"/>
              <a:ext cx="192" cy="192"/>
            </a:xfrm>
            <a:prstGeom prst="ellipse">
              <a:avLst/>
            </a:prstGeom>
            <a:solidFill>
              <a:srgbClr val="FFFFFF"/>
            </a:solidFill>
            <a:ln w="15875">
              <a:solidFill>
                <a:srgbClr val="993366"/>
              </a:solid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sp>
          <p:nvSpPr>
            <p:cNvPr id="36901" name="Oval 38"/>
            <p:cNvSpPr>
              <a:spLocks noChangeArrowheads="1"/>
            </p:cNvSpPr>
            <p:nvPr/>
          </p:nvSpPr>
          <p:spPr bwMode="auto">
            <a:xfrm>
              <a:off x="2016" y="2715"/>
              <a:ext cx="336" cy="143"/>
            </a:xfrm>
            <a:prstGeom prst="ellipse">
              <a:avLst/>
            </a:prstGeom>
            <a:solidFill>
              <a:srgbClr val="CC99FF"/>
            </a:solidFill>
            <a:ln w="15875">
              <a:noFill/>
              <a:round/>
              <a:headEnd type="none" w="sm" len="sm"/>
              <a:tailEnd type="none" w="sm" len="sm"/>
            </a:ln>
          </p:spPr>
          <p:txBody>
            <a:bodyPr anchor="ctr">
              <a:spAutoFit/>
            </a:bodyPr>
            <a:lstStyle/>
            <a:p>
              <a:pPr defTabSz="914400">
                <a:defRPr/>
              </a:pPr>
              <a:endParaRPr lang="en-US" sz="1800">
                <a:solidFill>
                  <a:srgbClr val="000000"/>
                </a:solidFill>
                <a:ea typeface="+mn-ea"/>
                <a:cs typeface="+mn-cs"/>
              </a:endParaRPr>
            </a:p>
          </p:txBody>
        </p:sp>
        <p:cxnSp>
          <p:nvCxnSpPr>
            <p:cNvPr id="71719" name="AutoShape 39"/>
            <p:cNvCxnSpPr>
              <a:cxnSpLocks noChangeShapeType="1"/>
              <a:stCxn id="36901" idx="3"/>
              <a:endCxn id="36900" idx="0"/>
            </p:cNvCxnSpPr>
            <p:nvPr/>
          </p:nvCxnSpPr>
          <p:spPr bwMode="auto">
            <a:xfrm rot="16200000" flipH="1">
              <a:off x="2045" y="2858"/>
              <a:ext cx="181" cy="142"/>
            </a:xfrm>
            <a:prstGeom prst="curvedConnector3">
              <a:avLst>
                <a:gd name="adj1" fmla="val 56907"/>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20" name="AutoShape 40"/>
            <p:cNvCxnSpPr>
              <a:cxnSpLocks noChangeShapeType="1"/>
              <a:stCxn id="36900" idx="0"/>
              <a:endCxn id="36901" idx="5"/>
            </p:cNvCxnSpPr>
            <p:nvPr/>
          </p:nvCxnSpPr>
          <p:spPr bwMode="auto">
            <a:xfrm rot="-5400000">
              <a:off x="2164" y="2881"/>
              <a:ext cx="181" cy="96"/>
            </a:xfrm>
            <a:prstGeom prst="curvedConnector3">
              <a:avLst>
                <a:gd name="adj1" fmla="val 42542"/>
              </a:avLst>
            </a:prstGeom>
            <a:noFill/>
            <a:ln w="9525">
              <a:solidFill>
                <a:srgbClr val="003366"/>
              </a:solidFill>
              <a:round/>
              <a:headEnd type="none" w="sm" len="sm"/>
              <a:tailEnd type="triangle" w="sm" len="sm"/>
            </a:ln>
            <a:extLst>
              <a:ext uri="{909E8E84-426E-40dd-AFC4-6F175D3DCCD1}">
                <a14:hiddenFill xmlns:a14="http://schemas.microsoft.com/office/drawing/2010/main">
                  <a:noFill/>
                </a14:hiddenFill>
              </a:ext>
            </a:extLst>
          </p:spPr>
        </p:cxnSp>
      </p:grpSp>
      <p:sp>
        <p:nvSpPr>
          <p:cNvPr id="36881" name="Rectangle 41"/>
          <p:cNvSpPr>
            <a:spLocks noChangeArrowheads="1"/>
          </p:cNvSpPr>
          <p:nvPr/>
        </p:nvSpPr>
        <p:spPr bwMode="auto">
          <a:xfrm flipH="1">
            <a:off x="1595438" y="2979738"/>
            <a:ext cx="2362200" cy="352425"/>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defTabSz="914400" eaLnBrk="0" hangingPunct="0"/>
            <a:r>
              <a:rPr lang="en-US" sz="1600">
                <a:solidFill>
                  <a:srgbClr val="000000"/>
                </a:solidFill>
                <a:latin typeface="Times New Roman" charset="0"/>
              </a:rPr>
              <a:t>VFS</a:t>
            </a:r>
            <a:endParaRPr lang="en-US">
              <a:solidFill>
                <a:srgbClr val="000000"/>
              </a:solidFill>
              <a:latin typeface="Times New Roman" charset="0"/>
            </a:endParaRPr>
          </a:p>
        </p:txBody>
      </p:sp>
      <p:sp>
        <p:nvSpPr>
          <p:cNvPr id="36882" name="Rectangle 42"/>
          <p:cNvSpPr>
            <a:spLocks noChangeArrowheads="1"/>
          </p:cNvSpPr>
          <p:nvPr/>
        </p:nvSpPr>
        <p:spPr bwMode="auto">
          <a:xfrm flipH="1">
            <a:off x="2971800" y="4572000"/>
            <a:ext cx="874713" cy="838200"/>
          </a:xfrm>
          <a:prstGeom prst="rect">
            <a:avLst/>
          </a:prstGeom>
          <a:solidFill>
            <a:srgbClr val="FFFFFF"/>
          </a:solidFill>
          <a:ln w="15875">
            <a:solidFill>
              <a:srgbClr val="003366"/>
            </a:solidFill>
            <a:miter lim="800000"/>
            <a:headEnd type="none" w="sm" len="sm"/>
            <a:tailEnd type="none" w="sm" len="sm"/>
          </a:ln>
        </p:spPr>
        <p:txBody>
          <a:bodyPr wrap="none" anchor="ctr">
            <a:spAutoFit/>
          </a:bodyPr>
          <a:lstStyle/>
          <a:p>
            <a:pPr algn="ctr" defTabSz="914400" eaLnBrk="0" hangingPunct="0">
              <a:defRPr/>
            </a:pPr>
            <a:r>
              <a:rPr lang="en-US">
                <a:solidFill>
                  <a:srgbClr val="000000"/>
                </a:solidFill>
                <a:latin typeface="Times New Roman" charset="0"/>
                <a:ea typeface="+mn-ea"/>
                <a:cs typeface="+mn-cs"/>
              </a:rPr>
              <a:t>NFS</a:t>
            </a:r>
          </a:p>
          <a:p>
            <a:pPr algn="ctr" defTabSz="914400" eaLnBrk="0" hangingPunct="0">
              <a:defRPr/>
            </a:pPr>
            <a:r>
              <a:rPr lang="en-US">
                <a:solidFill>
                  <a:srgbClr val="000000"/>
                </a:solidFill>
                <a:latin typeface="Times New Roman" charset="0"/>
                <a:ea typeface="+mn-ea"/>
                <a:cs typeface="+mn-cs"/>
              </a:rPr>
              <a:t>client</a:t>
            </a:r>
          </a:p>
        </p:txBody>
      </p:sp>
      <p:sp>
        <p:nvSpPr>
          <p:cNvPr id="36883" name="Rectangle 43"/>
          <p:cNvSpPr>
            <a:spLocks noChangeArrowheads="1"/>
          </p:cNvSpPr>
          <p:nvPr/>
        </p:nvSpPr>
        <p:spPr bwMode="auto">
          <a:xfrm flipH="1">
            <a:off x="1697038" y="4584700"/>
            <a:ext cx="760412" cy="473075"/>
          </a:xfrm>
          <a:prstGeom prst="rect">
            <a:avLst/>
          </a:prstGeom>
          <a:solidFill>
            <a:srgbClr val="FFFFFF"/>
          </a:solidFill>
          <a:ln w="15875">
            <a:solidFill>
              <a:srgbClr val="993366"/>
            </a:solidFill>
            <a:miter lim="800000"/>
            <a:headEnd type="none" w="sm" len="sm"/>
            <a:tailEnd type="none" w="sm" len="sm"/>
          </a:ln>
        </p:spPr>
        <p:txBody>
          <a:bodyPr wrap="none" anchor="ctr">
            <a:spAutoFit/>
          </a:bodyPr>
          <a:lstStyle/>
          <a:p>
            <a:pPr algn="ctr" defTabSz="914400" eaLnBrk="0" hangingPunct="0">
              <a:defRPr/>
            </a:pPr>
            <a:r>
              <a:rPr lang="en-US">
                <a:solidFill>
                  <a:srgbClr val="000000"/>
                </a:solidFill>
                <a:latin typeface="Times New Roman" charset="0"/>
                <a:ea typeface="+mn-ea"/>
                <a:cs typeface="+mn-cs"/>
              </a:rPr>
              <a:t>UFS</a:t>
            </a:r>
          </a:p>
        </p:txBody>
      </p:sp>
      <p:cxnSp>
        <p:nvCxnSpPr>
          <p:cNvPr id="71700" name="AutoShape 44"/>
          <p:cNvCxnSpPr>
            <a:cxnSpLocks noChangeShapeType="1"/>
            <a:stCxn id="36881" idx="2"/>
            <a:endCxn id="36913" idx="0"/>
          </p:cNvCxnSpPr>
          <p:nvPr/>
        </p:nvCxnSpPr>
        <p:spPr bwMode="auto">
          <a:xfrm>
            <a:off x="2776538" y="3338513"/>
            <a:ext cx="941387" cy="371475"/>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01" name="AutoShape 45"/>
          <p:cNvCxnSpPr>
            <a:cxnSpLocks noChangeShapeType="1"/>
            <a:stCxn id="36881" idx="2"/>
            <a:endCxn id="36905" idx="0"/>
          </p:cNvCxnSpPr>
          <p:nvPr/>
        </p:nvCxnSpPr>
        <p:spPr bwMode="auto">
          <a:xfrm>
            <a:off x="2776538" y="3338513"/>
            <a:ext cx="373062" cy="371475"/>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02" name="AutoShape 46"/>
          <p:cNvCxnSpPr>
            <a:cxnSpLocks noChangeShapeType="1"/>
            <a:stCxn id="36881" idx="2"/>
            <a:endCxn id="36909" idx="0"/>
          </p:cNvCxnSpPr>
          <p:nvPr/>
        </p:nvCxnSpPr>
        <p:spPr bwMode="auto">
          <a:xfrm flipH="1">
            <a:off x="2362200" y="3338513"/>
            <a:ext cx="414338" cy="371475"/>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03" name="AutoShape 47"/>
          <p:cNvCxnSpPr>
            <a:cxnSpLocks noChangeShapeType="1"/>
            <a:stCxn id="36881" idx="2"/>
            <a:endCxn id="36901" idx="0"/>
          </p:cNvCxnSpPr>
          <p:nvPr/>
        </p:nvCxnSpPr>
        <p:spPr bwMode="auto">
          <a:xfrm flipH="1">
            <a:off x="1836738" y="3338513"/>
            <a:ext cx="939800" cy="371475"/>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04" name="AutoShape 48"/>
          <p:cNvCxnSpPr>
            <a:cxnSpLocks noChangeShapeType="1"/>
            <a:stCxn id="36912" idx="4"/>
            <a:endCxn id="36882" idx="0"/>
          </p:cNvCxnSpPr>
          <p:nvPr/>
        </p:nvCxnSpPr>
        <p:spPr bwMode="auto">
          <a:xfrm flipH="1">
            <a:off x="3409950" y="4171950"/>
            <a:ext cx="285750" cy="392113"/>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05" name="AutoShape 49"/>
          <p:cNvCxnSpPr>
            <a:cxnSpLocks noChangeShapeType="1"/>
            <a:stCxn id="36904" idx="4"/>
            <a:endCxn id="36882" idx="0"/>
          </p:cNvCxnSpPr>
          <p:nvPr/>
        </p:nvCxnSpPr>
        <p:spPr bwMode="auto">
          <a:xfrm>
            <a:off x="3127375" y="4171950"/>
            <a:ext cx="282575" cy="392113"/>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06" name="AutoShape 50"/>
          <p:cNvCxnSpPr>
            <a:cxnSpLocks noChangeShapeType="1"/>
            <a:stCxn id="36908" idx="4"/>
            <a:endCxn id="36883" idx="0"/>
          </p:cNvCxnSpPr>
          <p:nvPr/>
        </p:nvCxnSpPr>
        <p:spPr bwMode="auto">
          <a:xfrm flipH="1">
            <a:off x="2078038" y="4171950"/>
            <a:ext cx="261937" cy="404813"/>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71707" name="AutoShape 51"/>
          <p:cNvCxnSpPr>
            <a:cxnSpLocks noChangeShapeType="1"/>
          </p:cNvCxnSpPr>
          <p:nvPr/>
        </p:nvCxnSpPr>
        <p:spPr bwMode="auto">
          <a:xfrm>
            <a:off x="1814513" y="4170363"/>
            <a:ext cx="263525" cy="401637"/>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sp>
        <p:nvSpPr>
          <p:cNvPr id="36892" name="Rectangle 52"/>
          <p:cNvSpPr>
            <a:spLocks noChangeArrowheads="1"/>
          </p:cNvSpPr>
          <p:nvPr/>
        </p:nvSpPr>
        <p:spPr bwMode="auto">
          <a:xfrm flipH="1">
            <a:off x="1595438" y="2566988"/>
            <a:ext cx="2362200" cy="412750"/>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defTabSz="914400" eaLnBrk="0" hangingPunct="0"/>
            <a:r>
              <a:rPr lang="en-US" sz="2000">
                <a:solidFill>
                  <a:srgbClr val="000000"/>
                </a:solidFill>
                <a:latin typeface="Times New Roman" charset="0"/>
              </a:rPr>
              <a:t>syscall layer</a:t>
            </a:r>
            <a:endParaRPr lang="en-US">
              <a:solidFill>
                <a:srgbClr val="000000"/>
              </a:solidFill>
              <a:latin typeface="Times New Roman" charset="0"/>
            </a:endParaRPr>
          </a:p>
        </p:txBody>
      </p:sp>
      <p:sp>
        <p:nvSpPr>
          <p:cNvPr id="36893" name="Oval 53"/>
          <p:cNvSpPr>
            <a:spLocks noChangeArrowheads="1"/>
          </p:cNvSpPr>
          <p:nvPr/>
        </p:nvSpPr>
        <p:spPr bwMode="auto">
          <a:xfrm flipV="1">
            <a:off x="6473825" y="2706688"/>
            <a:ext cx="152400" cy="152400"/>
          </a:xfrm>
          <a:prstGeom prst="ellipse">
            <a:avLst/>
          </a:prstGeom>
          <a:solidFill>
            <a:schemeClr val="tx1"/>
          </a:solidFill>
          <a:ln w="12700">
            <a:solidFill>
              <a:schemeClr val="tx1"/>
            </a:solidFill>
            <a:round/>
            <a:headEnd type="none" w="sm" len="sm"/>
            <a:tailEnd type="none" w="sm" len="sm"/>
          </a:ln>
        </p:spPr>
        <p:txBody>
          <a:bodyPr wrap="none" anchor="ctr"/>
          <a:lstStyle/>
          <a:p>
            <a:pPr defTabSz="914400">
              <a:defRPr/>
            </a:pPr>
            <a:endParaRPr lang="en-US" sz="1800">
              <a:solidFill>
                <a:srgbClr val="000000"/>
              </a:solidFill>
              <a:ea typeface="+mn-ea"/>
              <a:cs typeface="+mn-cs"/>
            </a:endParaRPr>
          </a:p>
        </p:txBody>
      </p:sp>
      <p:cxnSp>
        <p:nvCxnSpPr>
          <p:cNvPr id="71710" name="AutoShape 54"/>
          <p:cNvCxnSpPr>
            <a:cxnSpLocks noChangeShapeType="1"/>
            <a:stCxn id="36882" idx="2"/>
            <a:endCxn id="36875" idx="2"/>
          </p:cNvCxnSpPr>
          <p:nvPr/>
        </p:nvCxnSpPr>
        <p:spPr bwMode="auto">
          <a:xfrm rot="5400000" flipH="1" flipV="1">
            <a:off x="3792538" y="3225800"/>
            <a:ext cx="1808162" cy="2573338"/>
          </a:xfrm>
          <a:prstGeom prst="bentConnector3">
            <a:avLst>
              <a:gd name="adj1" fmla="val -12292"/>
            </a:avLst>
          </a:prstGeom>
          <a:noFill/>
          <a:ln w="28575">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36895" name="Text Box 55"/>
          <p:cNvSpPr txBox="1">
            <a:spLocks noChangeArrowheads="1"/>
          </p:cNvSpPr>
          <p:nvPr/>
        </p:nvSpPr>
        <p:spPr bwMode="auto">
          <a:xfrm>
            <a:off x="2427288" y="1676400"/>
            <a:ext cx="858837" cy="457200"/>
          </a:xfrm>
          <a:prstGeom prst="rect">
            <a:avLst/>
          </a:prstGeom>
          <a:noFill/>
          <a:ln w="12700">
            <a:noFill/>
            <a:miter lim="800000"/>
            <a:headEnd type="none" w="sm" len="sm"/>
            <a:tailEnd type="none" w="sm" len="sm"/>
          </a:ln>
        </p:spPr>
        <p:txBody>
          <a:bodyPr wrap="none" anchor="ctr">
            <a:spAutoFit/>
          </a:bodyPr>
          <a:lstStyle/>
          <a:p>
            <a:pPr algn="ctr" defTabSz="914400" eaLnBrk="0" hangingPunct="0">
              <a:defRPr/>
            </a:pPr>
            <a:r>
              <a:rPr lang="en-US" i="1">
                <a:solidFill>
                  <a:srgbClr val="000000"/>
                </a:solidFill>
                <a:latin typeface="Times New Roman" charset="0"/>
                <a:ea typeface="+mn-ea"/>
                <a:cs typeface="+mn-cs"/>
              </a:rPr>
              <a:t>client</a:t>
            </a:r>
          </a:p>
        </p:txBody>
      </p:sp>
      <p:sp>
        <p:nvSpPr>
          <p:cNvPr id="36896" name="Rectangle 56"/>
          <p:cNvSpPr>
            <a:spLocks noChangeArrowheads="1"/>
          </p:cNvSpPr>
          <p:nvPr/>
        </p:nvSpPr>
        <p:spPr bwMode="auto">
          <a:xfrm flipH="1">
            <a:off x="1595438" y="2154238"/>
            <a:ext cx="2362200" cy="412750"/>
          </a:xfrm>
          <a:prstGeom prst="rect">
            <a:avLst/>
          </a:prstGeom>
          <a:solidFill>
            <a:srgbClr val="FFFFFF"/>
          </a:solidFill>
          <a:ln w="15875">
            <a:solidFill>
              <a:srgbClr val="003366"/>
            </a:solidFill>
            <a:miter lim="800000"/>
            <a:headEnd type="none" w="sm" len="sm"/>
            <a:tailEnd type="none" w="sm" len="sm"/>
          </a:ln>
        </p:spPr>
        <p:txBody>
          <a:bodyPr anchor="ctr">
            <a:spAutoFit/>
          </a:bodyPr>
          <a:lstStyle/>
          <a:p>
            <a:pPr algn="ctr" defTabSz="914400" eaLnBrk="0" hangingPunct="0"/>
            <a:r>
              <a:rPr lang="en-US" sz="2000">
                <a:solidFill>
                  <a:srgbClr val="000000"/>
                </a:solidFill>
                <a:latin typeface="Times New Roman" charset="0"/>
              </a:rPr>
              <a:t>user programs</a:t>
            </a:r>
            <a:endParaRPr lang="en-US">
              <a:solidFill>
                <a:srgbClr val="000000"/>
              </a:solidFill>
              <a:latin typeface="Times New Roman" charset="0"/>
            </a:endParaRPr>
          </a:p>
        </p:txBody>
      </p:sp>
      <p:sp>
        <p:nvSpPr>
          <p:cNvPr id="36897" name="Line 57"/>
          <p:cNvSpPr>
            <a:spLocks noChangeShapeType="1"/>
          </p:cNvSpPr>
          <p:nvPr/>
        </p:nvSpPr>
        <p:spPr bwMode="auto">
          <a:xfrm>
            <a:off x="1066800" y="2566988"/>
            <a:ext cx="3352800" cy="0"/>
          </a:xfrm>
          <a:prstGeom prst="line">
            <a:avLst/>
          </a:prstGeom>
          <a:noFill/>
          <a:ln w="38100">
            <a:solidFill>
              <a:schemeClr val="tx1"/>
            </a:solidFill>
            <a:round/>
            <a:headEnd type="none" w="sm" len="sm"/>
            <a:tailEnd type="none" w="sm" len="sm"/>
          </a:ln>
        </p:spPr>
        <p:txBody>
          <a:bodyPr wrap="none" anchor="ctr"/>
          <a:lstStyle/>
          <a:p>
            <a:pPr defTabSz="914400">
              <a:defRPr/>
            </a:pPr>
            <a:endParaRPr lang="en-US" sz="1800">
              <a:solidFill>
                <a:srgbClr val="000000"/>
              </a:solidFill>
              <a:ea typeface="+mn-ea"/>
              <a:cs typeface="+mn-cs"/>
            </a:endParaRPr>
          </a:p>
        </p:txBody>
      </p:sp>
      <p:sp>
        <p:nvSpPr>
          <p:cNvPr id="36898" name="Text Box 58"/>
          <p:cNvSpPr txBox="1">
            <a:spLocks noChangeArrowheads="1"/>
          </p:cNvSpPr>
          <p:nvPr/>
        </p:nvSpPr>
        <p:spPr bwMode="auto">
          <a:xfrm>
            <a:off x="4191000" y="5105400"/>
            <a:ext cx="1165225" cy="457200"/>
          </a:xfrm>
          <a:prstGeom prst="rect">
            <a:avLst/>
          </a:prstGeom>
          <a:noFill/>
          <a:ln w="12700">
            <a:noFill/>
            <a:miter lim="800000"/>
            <a:headEnd type="none" w="sm" len="sm"/>
            <a:tailEnd type="none" w="sm" len="sm"/>
          </a:ln>
        </p:spPr>
        <p:txBody>
          <a:bodyPr wrap="none" anchor="ctr">
            <a:spAutoFit/>
          </a:bodyPr>
          <a:lstStyle/>
          <a:p>
            <a:pPr algn="ctr" defTabSz="914400" eaLnBrk="0" hangingPunct="0">
              <a:defRPr/>
            </a:pPr>
            <a:r>
              <a:rPr lang="en-US" i="1" dirty="0">
                <a:solidFill>
                  <a:srgbClr val="000000"/>
                </a:solidFill>
                <a:latin typeface="Times New Roman" charset="0"/>
                <a:ea typeface="+mn-ea"/>
                <a:cs typeface="+mn-cs"/>
              </a:rPr>
              <a:t>network</a:t>
            </a:r>
          </a:p>
        </p:txBody>
      </p:sp>
      <p:sp>
        <p:nvSpPr>
          <p:cNvPr id="36899" name="Text Box 59"/>
          <p:cNvSpPr txBox="1">
            <a:spLocks noChangeArrowheads="1"/>
          </p:cNvSpPr>
          <p:nvPr/>
        </p:nvSpPr>
        <p:spPr bwMode="auto">
          <a:xfrm>
            <a:off x="6230938" y="1600200"/>
            <a:ext cx="946150" cy="457200"/>
          </a:xfrm>
          <a:prstGeom prst="rect">
            <a:avLst/>
          </a:prstGeom>
          <a:noFill/>
          <a:ln w="12700">
            <a:noFill/>
            <a:miter lim="800000"/>
            <a:headEnd type="none" w="sm" len="sm"/>
            <a:tailEnd type="none" w="sm" len="sm"/>
          </a:ln>
        </p:spPr>
        <p:txBody>
          <a:bodyPr wrap="none" anchor="ctr">
            <a:spAutoFit/>
          </a:bodyPr>
          <a:lstStyle/>
          <a:p>
            <a:pPr algn="ctr" defTabSz="914400" eaLnBrk="0" hangingPunct="0">
              <a:defRPr/>
            </a:pPr>
            <a:r>
              <a:rPr lang="en-US" i="1">
                <a:solidFill>
                  <a:srgbClr val="000000"/>
                </a:solidFill>
                <a:latin typeface="Times New Roman" charset="0"/>
                <a:ea typeface="+mn-ea"/>
                <a:cs typeface="+mn-cs"/>
              </a:rPr>
              <a:t>server</a:t>
            </a:r>
          </a:p>
        </p:txBody>
      </p:sp>
      <p:sp>
        <p:nvSpPr>
          <p:cNvPr id="61" name="TextBox 5"/>
          <p:cNvSpPr txBox="1">
            <a:spLocks noChangeArrowheads="1"/>
          </p:cNvSpPr>
          <p:nvPr/>
        </p:nvSpPr>
        <p:spPr bwMode="auto">
          <a:xfrm>
            <a:off x="609600" y="5867400"/>
            <a:ext cx="434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smtClean="0">
                <a:solidFill>
                  <a:srgbClr val="003367"/>
                </a:solidFill>
                <a:cs typeface="Arial" charset="0"/>
              </a:rPr>
              <a:t>Separate </a:t>
            </a:r>
            <a:r>
              <a:rPr lang="en-US" sz="1800" dirty="0" err="1" smtClean="0">
                <a:solidFill>
                  <a:srgbClr val="003367"/>
                </a:solidFill>
                <a:cs typeface="Arial" charset="0"/>
              </a:rPr>
              <a:t>inode</a:t>
            </a:r>
            <a:r>
              <a:rPr lang="en-US" sz="1800" dirty="0" smtClean="0">
                <a:solidFill>
                  <a:srgbClr val="003367"/>
                </a:solidFill>
                <a:cs typeface="Arial" charset="0"/>
              </a:rPr>
              <a:t> into in-memory common part (</a:t>
            </a:r>
            <a:r>
              <a:rPr lang="en-US" sz="1800" b="1" dirty="0" err="1" smtClean="0">
                <a:solidFill>
                  <a:srgbClr val="003367"/>
                </a:solidFill>
                <a:cs typeface="Arial" charset="0"/>
              </a:rPr>
              <a:t>vnode</a:t>
            </a:r>
            <a:r>
              <a:rPr lang="en-US" sz="1800" dirty="0" smtClean="0">
                <a:solidFill>
                  <a:srgbClr val="003367"/>
                </a:solidFill>
                <a:cs typeface="Arial" charset="0"/>
              </a:rPr>
              <a:t>) and internal representation. </a:t>
            </a:r>
            <a:endParaRPr lang="en-US" sz="1800" dirty="0">
              <a:solidFill>
                <a:srgbClr val="003367"/>
              </a:solidFill>
              <a:cs typeface="Arial" charset="0"/>
            </a:endParaRPr>
          </a:p>
        </p:txBody>
      </p:sp>
      <p:cxnSp>
        <p:nvCxnSpPr>
          <p:cNvPr id="62" name="Straight Arrow Connector 10"/>
          <p:cNvCxnSpPr>
            <a:cxnSpLocks noChangeShapeType="1"/>
          </p:cNvCxnSpPr>
          <p:nvPr/>
        </p:nvCxnSpPr>
        <p:spPr bwMode="auto">
          <a:xfrm flipV="1">
            <a:off x="2286000" y="3886200"/>
            <a:ext cx="762000" cy="1981200"/>
          </a:xfrm>
          <a:prstGeom prst="straightConnector1">
            <a:avLst/>
          </a:prstGeom>
          <a:noFill/>
          <a:ln w="19050">
            <a:solidFill>
              <a:schemeClr val="bg2">
                <a:lumMod val="75000"/>
              </a:schemeClr>
            </a:solidFill>
            <a:round/>
            <a:headEnd/>
            <a:tailEnd type="arrow" w="med" len="med"/>
          </a:ln>
          <a:extLst>
            <a:ext uri="{909E8E84-426E-40dd-AFC4-6F175D3DCCD1}">
              <a14:hiddenFill xmlns:a14="http://schemas.microsoft.com/office/drawing/2010/main">
                <a:noFill/>
              </a14:hiddenFill>
            </a:ext>
          </a:extLst>
        </p:spPr>
      </p:cxnSp>
      <p:sp>
        <p:nvSpPr>
          <p:cNvPr id="69" name="TextBox 5"/>
          <p:cNvSpPr txBox="1">
            <a:spLocks noChangeArrowheads="1"/>
          </p:cNvSpPr>
          <p:nvPr/>
        </p:nvSpPr>
        <p:spPr bwMode="auto">
          <a:xfrm>
            <a:off x="6248400" y="5029200"/>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smtClean="0">
                <a:solidFill>
                  <a:srgbClr val="003367"/>
                </a:solidFill>
                <a:cs typeface="Arial" charset="0"/>
              </a:rPr>
              <a:t>In principle, VFS allows a host to serve any local </a:t>
            </a:r>
            <a:r>
              <a:rPr lang="en-US" sz="1800" dirty="0" err="1" smtClean="0">
                <a:solidFill>
                  <a:srgbClr val="003367"/>
                </a:solidFill>
                <a:cs typeface="Arial" charset="0"/>
              </a:rPr>
              <a:t>filesystem</a:t>
            </a:r>
            <a:r>
              <a:rPr lang="en-US" sz="1800" dirty="0" smtClean="0">
                <a:solidFill>
                  <a:srgbClr val="003367"/>
                </a:solidFill>
                <a:cs typeface="Arial" charset="0"/>
              </a:rPr>
              <a:t> to NFS clients over the network.</a:t>
            </a:r>
            <a:endParaRPr lang="en-US" sz="1800" dirty="0">
              <a:solidFill>
                <a:srgbClr val="003367"/>
              </a:solidFill>
              <a:cs typeface="Arial" charset="0"/>
            </a:endParaRPr>
          </a:p>
        </p:txBody>
      </p:sp>
    </p:spTree>
    <p:extLst>
      <p:ext uri="{BB962C8B-B14F-4D97-AF65-F5344CB8AC3E}">
        <p14:creationId xmlns:p14="http://schemas.microsoft.com/office/powerpoint/2010/main" val="20557381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Delegating the name space</a:t>
            </a:r>
            <a:endParaRPr lang="en-US" dirty="0"/>
          </a:p>
        </p:txBody>
      </p:sp>
      <p:sp>
        <p:nvSpPr>
          <p:cNvPr id="129" name="Content Placeholder 128"/>
          <p:cNvSpPr>
            <a:spLocks noGrp="1"/>
          </p:cNvSpPr>
          <p:nvPr>
            <p:ph idx="1"/>
          </p:nvPr>
        </p:nvSpPr>
        <p:spPr/>
        <p:txBody>
          <a:bodyPr/>
          <a:lstStyle/>
          <a:p>
            <a:r>
              <a:rPr lang="en-US" sz="2000" dirty="0" smtClean="0"/>
              <a:t>An important aspect of NFS is that different servers may have </a:t>
            </a:r>
            <a:r>
              <a:rPr lang="en-US" sz="2000" b="1" dirty="0" smtClean="0"/>
              <a:t>authority</a:t>
            </a:r>
            <a:r>
              <a:rPr lang="en-US" sz="2000" dirty="0" smtClean="0"/>
              <a:t> for different parts of the name space.</a:t>
            </a:r>
          </a:p>
          <a:p>
            <a:r>
              <a:rPr lang="en-US" sz="2000" dirty="0" smtClean="0"/>
              <a:t>A pathname lookup traverses a branch of the tree, issuing lookup ops to the servers encountered along the branch.</a:t>
            </a:r>
          </a:p>
          <a:p>
            <a:r>
              <a:rPr lang="en-US" sz="2000" dirty="0" smtClean="0"/>
              <a:t>The </a:t>
            </a:r>
            <a:r>
              <a:rPr lang="en-US" sz="2000" dirty="0" err="1" smtClean="0"/>
              <a:t>mountpoints</a:t>
            </a:r>
            <a:r>
              <a:rPr lang="en-US" sz="2000" dirty="0" smtClean="0"/>
              <a:t> encountered along the branch indicate which server has authority for the descendent </a:t>
            </a:r>
            <a:r>
              <a:rPr lang="en-US" sz="2000" dirty="0" err="1" smtClean="0"/>
              <a:t>subtree</a:t>
            </a:r>
            <a:r>
              <a:rPr lang="en-US" sz="2000" dirty="0" smtClean="0"/>
              <a:t>.</a:t>
            </a:r>
          </a:p>
        </p:txBody>
      </p:sp>
      <p:sp>
        <p:nvSpPr>
          <p:cNvPr id="67" name="Oval 2050"/>
          <p:cNvSpPr>
            <a:spLocks noChangeArrowheads="1"/>
          </p:cNvSpPr>
          <p:nvPr/>
        </p:nvSpPr>
        <p:spPr bwMode="auto">
          <a:xfrm>
            <a:off x="533400" y="4953000"/>
            <a:ext cx="2286000" cy="609600"/>
          </a:xfrm>
          <a:prstGeom prst="ellipse">
            <a:avLst/>
          </a:prstGeom>
          <a:solidFill>
            <a:srgbClr val="00AE00"/>
          </a:solidFill>
          <a:ln w="9525">
            <a:solidFill>
              <a:srgbClr val="333399"/>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68" name="Line 2051"/>
          <p:cNvSpPr>
            <a:spLocks noChangeShapeType="1"/>
          </p:cNvSpPr>
          <p:nvPr/>
        </p:nvSpPr>
        <p:spPr bwMode="auto">
          <a:xfrm>
            <a:off x="4572000" y="5334000"/>
            <a:ext cx="2286000" cy="762000"/>
          </a:xfrm>
          <a:prstGeom prst="line">
            <a:avLst/>
          </a:prstGeom>
          <a:noFill/>
          <a:ln w="76200">
            <a:solidFill>
              <a:srgbClr val="618FFD"/>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69" name="Line 2052"/>
          <p:cNvSpPr>
            <a:spLocks noChangeShapeType="1"/>
          </p:cNvSpPr>
          <p:nvPr/>
        </p:nvSpPr>
        <p:spPr bwMode="auto">
          <a:xfrm>
            <a:off x="2590800" y="5334000"/>
            <a:ext cx="1981200" cy="0"/>
          </a:xfrm>
          <a:prstGeom prst="line">
            <a:avLst/>
          </a:prstGeom>
          <a:noFill/>
          <a:ln w="76200">
            <a:solidFill>
              <a:srgbClr val="618FFD"/>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nvGrpSpPr>
          <p:cNvPr id="70" name="Group 2071"/>
          <p:cNvGrpSpPr>
            <a:grpSpLocks/>
          </p:cNvGrpSpPr>
          <p:nvPr/>
        </p:nvGrpSpPr>
        <p:grpSpPr bwMode="auto">
          <a:xfrm>
            <a:off x="6324600" y="5791200"/>
            <a:ext cx="1447800" cy="609600"/>
            <a:chOff x="3984" y="2976"/>
            <a:chExt cx="1536" cy="384"/>
          </a:xfrm>
        </p:grpSpPr>
        <p:sp>
          <p:nvSpPr>
            <p:cNvPr id="71" name="Oval 2054"/>
            <p:cNvSpPr>
              <a:spLocks noChangeArrowheads="1"/>
            </p:cNvSpPr>
            <p:nvPr/>
          </p:nvSpPr>
          <p:spPr bwMode="auto">
            <a:xfrm>
              <a:off x="3984" y="2976"/>
              <a:ext cx="1536" cy="384"/>
            </a:xfrm>
            <a:prstGeom prst="ellipse">
              <a:avLst/>
            </a:prstGeom>
            <a:solidFill>
              <a:srgbClr val="00AE00"/>
            </a:solidFill>
            <a:ln w="9525">
              <a:solidFill>
                <a:srgbClr val="333399"/>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72" name="Text Box 2055"/>
            <p:cNvSpPr txBox="1">
              <a:spLocks noChangeArrowheads="1"/>
            </p:cNvSpPr>
            <p:nvPr/>
          </p:nvSpPr>
          <p:spPr bwMode="auto">
            <a:xfrm>
              <a:off x="4137" y="3024"/>
              <a:ext cx="1229" cy="288"/>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Rounded MT Bold" charset="0"/>
                  <a:ea typeface="+mn-ea"/>
                  <a:cs typeface="+mn-cs"/>
                </a:rPr>
                <a:t>server</a:t>
              </a:r>
            </a:p>
          </p:txBody>
        </p:sp>
      </p:grpSp>
      <p:grpSp>
        <p:nvGrpSpPr>
          <p:cNvPr id="73" name="Group 2056"/>
          <p:cNvGrpSpPr>
            <a:grpSpLocks/>
          </p:cNvGrpSpPr>
          <p:nvPr/>
        </p:nvGrpSpPr>
        <p:grpSpPr bwMode="auto">
          <a:xfrm>
            <a:off x="3200400" y="4648200"/>
            <a:ext cx="2819400" cy="1371600"/>
            <a:chOff x="2304" y="2016"/>
            <a:chExt cx="1776" cy="864"/>
          </a:xfrm>
        </p:grpSpPr>
        <p:grpSp>
          <p:nvGrpSpPr>
            <p:cNvPr id="74" name="Group 2057"/>
            <p:cNvGrpSpPr>
              <a:grpSpLocks/>
            </p:cNvGrpSpPr>
            <p:nvPr/>
          </p:nvGrpSpPr>
          <p:grpSpPr bwMode="auto">
            <a:xfrm>
              <a:off x="2304" y="2016"/>
              <a:ext cx="1776" cy="864"/>
              <a:chOff x="2304" y="2016"/>
              <a:chExt cx="1776" cy="864"/>
            </a:xfrm>
          </p:grpSpPr>
          <p:sp>
            <p:nvSpPr>
              <p:cNvPr id="76" name="Oval 2058"/>
              <p:cNvSpPr>
                <a:spLocks noChangeArrowheads="1"/>
              </p:cNvSpPr>
              <p:nvPr/>
            </p:nvSpPr>
            <p:spPr bwMode="auto">
              <a:xfrm>
                <a:off x="3072" y="2016"/>
                <a:ext cx="624" cy="336"/>
              </a:xfrm>
              <a:prstGeom prst="ellipse">
                <a:avLst/>
              </a:prstGeom>
              <a:solidFill>
                <a:srgbClr val="618FFD"/>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77" name="Oval 2059"/>
              <p:cNvSpPr>
                <a:spLocks noChangeArrowheads="1"/>
              </p:cNvSpPr>
              <p:nvPr/>
            </p:nvSpPr>
            <p:spPr bwMode="auto">
              <a:xfrm>
                <a:off x="2832" y="2112"/>
                <a:ext cx="768" cy="672"/>
              </a:xfrm>
              <a:prstGeom prst="ellipse">
                <a:avLst/>
              </a:prstGeom>
              <a:solidFill>
                <a:srgbClr val="618FFD"/>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78" name="Oval 2060"/>
              <p:cNvSpPr>
                <a:spLocks noChangeArrowheads="1"/>
              </p:cNvSpPr>
              <p:nvPr/>
            </p:nvSpPr>
            <p:spPr bwMode="auto">
              <a:xfrm>
                <a:off x="2400" y="2064"/>
                <a:ext cx="624" cy="336"/>
              </a:xfrm>
              <a:prstGeom prst="ellipse">
                <a:avLst/>
              </a:prstGeom>
              <a:solidFill>
                <a:srgbClr val="618FFD"/>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79" name="Oval 2061"/>
              <p:cNvSpPr>
                <a:spLocks noChangeArrowheads="1"/>
              </p:cNvSpPr>
              <p:nvPr/>
            </p:nvSpPr>
            <p:spPr bwMode="auto">
              <a:xfrm>
                <a:off x="2304" y="2256"/>
                <a:ext cx="624" cy="480"/>
              </a:xfrm>
              <a:prstGeom prst="ellipse">
                <a:avLst/>
              </a:prstGeom>
              <a:solidFill>
                <a:srgbClr val="618FFD"/>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80" name="Oval 2062"/>
              <p:cNvSpPr>
                <a:spLocks noChangeArrowheads="1"/>
              </p:cNvSpPr>
              <p:nvPr/>
            </p:nvSpPr>
            <p:spPr bwMode="auto">
              <a:xfrm>
                <a:off x="3456" y="2160"/>
                <a:ext cx="624" cy="480"/>
              </a:xfrm>
              <a:prstGeom prst="ellipse">
                <a:avLst/>
              </a:prstGeom>
              <a:solidFill>
                <a:srgbClr val="618FFD"/>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81" name="Oval 2063"/>
              <p:cNvSpPr>
                <a:spLocks noChangeArrowheads="1"/>
              </p:cNvSpPr>
              <p:nvPr/>
            </p:nvSpPr>
            <p:spPr bwMode="auto">
              <a:xfrm>
                <a:off x="3216" y="2496"/>
                <a:ext cx="624" cy="336"/>
              </a:xfrm>
              <a:prstGeom prst="ellipse">
                <a:avLst/>
              </a:prstGeom>
              <a:solidFill>
                <a:srgbClr val="618FFD"/>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82" name="Oval 2064"/>
              <p:cNvSpPr>
                <a:spLocks noChangeArrowheads="1"/>
              </p:cNvSpPr>
              <p:nvPr/>
            </p:nvSpPr>
            <p:spPr bwMode="auto">
              <a:xfrm>
                <a:off x="2544" y="2544"/>
                <a:ext cx="624" cy="336"/>
              </a:xfrm>
              <a:prstGeom prst="ellipse">
                <a:avLst/>
              </a:prstGeom>
              <a:solidFill>
                <a:srgbClr val="618FFD"/>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sp>
          <p:nvSpPr>
            <p:cNvPr id="75" name="Text Box 2065"/>
            <p:cNvSpPr txBox="1">
              <a:spLocks noChangeArrowheads="1"/>
            </p:cNvSpPr>
            <p:nvPr/>
          </p:nvSpPr>
          <p:spPr bwMode="auto">
            <a:xfrm>
              <a:off x="2304" y="2304"/>
              <a:ext cx="1776" cy="288"/>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Rounded MT Bold" charset="0"/>
                  <a:ea typeface="+mn-ea"/>
                  <a:cs typeface="+mn-cs"/>
                </a:rPr>
                <a:t>Network</a:t>
              </a:r>
            </a:p>
          </p:txBody>
        </p:sp>
      </p:grpSp>
      <p:sp>
        <p:nvSpPr>
          <p:cNvPr id="83" name="Oval 2066"/>
          <p:cNvSpPr>
            <a:spLocks noChangeArrowheads="1"/>
          </p:cNvSpPr>
          <p:nvPr/>
        </p:nvSpPr>
        <p:spPr bwMode="auto">
          <a:xfrm>
            <a:off x="457200" y="5029200"/>
            <a:ext cx="2286000" cy="609600"/>
          </a:xfrm>
          <a:prstGeom prst="ellipse">
            <a:avLst/>
          </a:prstGeom>
          <a:solidFill>
            <a:srgbClr val="00AE00"/>
          </a:solidFill>
          <a:ln w="9525">
            <a:solidFill>
              <a:srgbClr val="333399"/>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nvGrpSpPr>
          <p:cNvPr id="84" name="Group 2067"/>
          <p:cNvGrpSpPr>
            <a:grpSpLocks/>
          </p:cNvGrpSpPr>
          <p:nvPr/>
        </p:nvGrpSpPr>
        <p:grpSpPr bwMode="auto">
          <a:xfrm>
            <a:off x="381000" y="5105400"/>
            <a:ext cx="2286000" cy="609600"/>
            <a:chOff x="240" y="2544"/>
            <a:chExt cx="1440" cy="384"/>
          </a:xfrm>
        </p:grpSpPr>
        <p:sp>
          <p:nvSpPr>
            <p:cNvPr id="85" name="Oval 2068"/>
            <p:cNvSpPr>
              <a:spLocks noChangeArrowheads="1"/>
            </p:cNvSpPr>
            <p:nvPr/>
          </p:nvSpPr>
          <p:spPr bwMode="auto">
            <a:xfrm>
              <a:off x="240" y="2544"/>
              <a:ext cx="1440" cy="384"/>
            </a:xfrm>
            <a:prstGeom prst="ellipse">
              <a:avLst/>
            </a:prstGeom>
            <a:solidFill>
              <a:srgbClr val="00AE00"/>
            </a:solidFill>
            <a:ln w="9525">
              <a:solidFill>
                <a:srgbClr val="333399"/>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86" name="Text Box 2069"/>
            <p:cNvSpPr txBox="1">
              <a:spLocks noChangeArrowheads="1"/>
            </p:cNvSpPr>
            <p:nvPr/>
          </p:nvSpPr>
          <p:spPr bwMode="auto">
            <a:xfrm>
              <a:off x="384" y="2592"/>
              <a:ext cx="1152" cy="250"/>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Rounded MT Bold" charset="0"/>
                  <a:ea typeface="+mn-ea"/>
                  <a:cs typeface="+mn-cs"/>
                </a:rPr>
                <a:t>NFS Clients</a:t>
              </a:r>
            </a:p>
          </p:txBody>
        </p:sp>
      </p:grpSp>
      <p:sp>
        <p:nvSpPr>
          <p:cNvPr id="87" name="Line 2080"/>
          <p:cNvSpPr>
            <a:spLocks noChangeShapeType="1"/>
          </p:cNvSpPr>
          <p:nvPr/>
        </p:nvSpPr>
        <p:spPr bwMode="auto">
          <a:xfrm flipV="1">
            <a:off x="5562600" y="5410200"/>
            <a:ext cx="1447800" cy="0"/>
          </a:xfrm>
          <a:prstGeom prst="line">
            <a:avLst/>
          </a:prstGeom>
          <a:noFill/>
          <a:ln w="76200">
            <a:solidFill>
              <a:srgbClr val="618FFD"/>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nvGrpSpPr>
          <p:cNvPr id="88" name="Group 2081"/>
          <p:cNvGrpSpPr>
            <a:grpSpLocks/>
          </p:cNvGrpSpPr>
          <p:nvPr/>
        </p:nvGrpSpPr>
        <p:grpSpPr bwMode="auto">
          <a:xfrm>
            <a:off x="6324600" y="5029200"/>
            <a:ext cx="1447800" cy="609600"/>
            <a:chOff x="3984" y="2976"/>
            <a:chExt cx="1536" cy="384"/>
          </a:xfrm>
        </p:grpSpPr>
        <p:sp>
          <p:nvSpPr>
            <p:cNvPr id="89" name="Oval 2082"/>
            <p:cNvSpPr>
              <a:spLocks noChangeArrowheads="1"/>
            </p:cNvSpPr>
            <p:nvPr/>
          </p:nvSpPr>
          <p:spPr bwMode="auto">
            <a:xfrm>
              <a:off x="3984" y="2976"/>
              <a:ext cx="1536" cy="384"/>
            </a:xfrm>
            <a:prstGeom prst="ellipse">
              <a:avLst/>
            </a:prstGeom>
            <a:solidFill>
              <a:srgbClr val="00AE00"/>
            </a:solidFill>
            <a:ln w="9525">
              <a:solidFill>
                <a:srgbClr val="333399"/>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90" name="Text Box 2083"/>
            <p:cNvSpPr txBox="1">
              <a:spLocks noChangeArrowheads="1"/>
            </p:cNvSpPr>
            <p:nvPr/>
          </p:nvSpPr>
          <p:spPr bwMode="auto">
            <a:xfrm>
              <a:off x="4137" y="3024"/>
              <a:ext cx="1229" cy="288"/>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Rounded MT Bold" charset="0"/>
                  <a:ea typeface="+mn-ea"/>
                  <a:cs typeface="+mn-cs"/>
                </a:rPr>
                <a:t>server</a:t>
              </a:r>
            </a:p>
          </p:txBody>
        </p:sp>
      </p:grpSp>
      <p:sp>
        <p:nvSpPr>
          <p:cNvPr id="91" name="Line 2084"/>
          <p:cNvSpPr>
            <a:spLocks noChangeShapeType="1"/>
          </p:cNvSpPr>
          <p:nvPr/>
        </p:nvSpPr>
        <p:spPr bwMode="auto">
          <a:xfrm flipV="1">
            <a:off x="5562600" y="4419600"/>
            <a:ext cx="1295400" cy="1066800"/>
          </a:xfrm>
          <a:prstGeom prst="line">
            <a:avLst/>
          </a:prstGeom>
          <a:noFill/>
          <a:ln w="76200">
            <a:solidFill>
              <a:srgbClr val="618FFD"/>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nvGrpSpPr>
          <p:cNvPr id="92" name="Group 2085"/>
          <p:cNvGrpSpPr>
            <a:grpSpLocks/>
          </p:cNvGrpSpPr>
          <p:nvPr/>
        </p:nvGrpSpPr>
        <p:grpSpPr bwMode="auto">
          <a:xfrm>
            <a:off x="6324600" y="4267200"/>
            <a:ext cx="1447800" cy="609600"/>
            <a:chOff x="3984" y="2976"/>
            <a:chExt cx="1536" cy="384"/>
          </a:xfrm>
        </p:grpSpPr>
        <p:sp>
          <p:nvSpPr>
            <p:cNvPr id="93" name="Oval 2086"/>
            <p:cNvSpPr>
              <a:spLocks noChangeArrowheads="1"/>
            </p:cNvSpPr>
            <p:nvPr/>
          </p:nvSpPr>
          <p:spPr bwMode="auto">
            <a:xfrm>
              <a:off x="3984" y="2976"/>
              <a:ext cx="1536" cy="384"/>
            </a:xfrm>
            <a:prstGeom prst="ellipse">
              <a:avLst/>
            </a:prstGeom>
            <a:solidFill>
              <a:srgbClr val="00AE00"/>
            </a:solidFill>
            <a:ln w="9525">
              <a:solidFill>
                <a:srgbClr val="333399"/>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94" name="Text Box 2087"/>
            <p:cNvSpPr txBox="1">
              <a:spLocks noChangeArrowheads="1"/>
            </p:cNvSpPr>
            <p:nvPr/>
          </p:nvSpPr>
          <p:spPr bwMode="auto">
            <a:xfrm>
              <a:off x="4137" y="3024"/>
              <a:ext cx="1229" cy="288"/>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Rounded MT Bold" charset="0"/>
                  <a:ea typeface="+mn-ea"/>
                  <a:cs typeface="+mn-cs"/>
                </a:rPr>
                <a:t>server</a:t>
              </a:r>
            </a:p>
          </p:txBody>
        </p:sp>
      </p:grpSp>
      <p:grpSp>
        <p:nvGrpSpPr>
          <p:cNvPr id="95" name="Group 2103"/>
          <p:cNvGrpSpPr>
            <a:grpSpLocks/>
          </p:cNvGrpSpPr>
          <p:nvPr/>
        </p:nvGrpSpPr>
        <p:grpSpPr bwMode="auto">
          <a:xfrm>
            <a:off x="7924800" y="4343400"/>
            <a:ext cx="762000" cy="304800"/>
            <a:chOff x="4752" y="2784"/>
            <a:chExt cx="480" cy="192"/>
          </a:xfrm>
        </p:grpSpPr>
        <p:sp>
          <p:nvSpPr>
            <p:cNvPr id="96" name="AutoShape 2088"/>
            <p:cNvSpPr>
              <a:spLocks noChangeArrowheads="1"/>
            </p:cNvSpPr>
            <p:nvPr/>
          </p:nvSpPr>
          <p:spPr bwMode="auto">
            <a:xfrm>
              <a:off x="4752" y="2784"/>
              <a:ext cx="480" cy="192"/>
            </a:xfrm>
            <a:prstGeom prst="triangle">
              <a:avLst>
                <a:gd name="adj" fmla="val 50000"/>
              </a:avLst>
            </a:prstGeom>
            <a:solidFill>
              <a:srgbClr val="CC0000">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97" name="Oval 2095"/>
            <p:cNvSpPr>
              <a:spLocks noChangeArrowheads="1"/>
            </p:cNvSpPr>
            <p:nvPr/>
          </p:nvSpPr>
          <p:spPr bwMode="auto">
            <a:xfrm>
              <a:off x="4944" y="2784"/>
              <a:ext cx="96" cy="96"/>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98" name="Oval 2097"/>
            <p:cNvSpPr>
              <a:spLocks noChangeArrowheads="1"/>
            </p:cNvSpPr>
            <p:nvPr/>
          </p:nvSpPr>
          <p:spPr bwMode="auto">
            <a:xfrm>
              <a:off x="4848" y="2880"/>
              <a:ext cx="96" cy="96"/>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grpSp>
        <p:nvGrpSpPr>
          <p:cNvPr id="99" name="Group 2104"/>
          <p:cNvGrpSpPr>
            <a:grpSpLocks/>
          </p:cNvGrpSpPr>
          <p:nvPr/>
        </p:nvGrpSpPr>
        <p:grpSpPr bwMode="auto">
          <a:xfrm>
            <a:off x="7848600" y="5029200"/>
            <a:ext cx="914400" cy="533400"/>
            <a:chOff x="4512" y="2928"/>
            <a:chExt cx="576" cy="336"/>
          </a:xfrm>
        </p:grpSpPr>
        <p:sp>
          <p:nvSpPr>
            <p:cNvPr id="100" name="AutoShape 2089"/>
            <p:cNvSpPr>
              <a:spLocks noChangeArrowheads="1"/>
            </p:cNvSpPr>
            <p:nvPr/>
          </p:nvSpPr>
          <p:spPr bwMode="auto">
            <a:xfrm>
              <a:off x="4512" y="2928"/>
              <a:ext cx="576" cy="336"/>
            </a:xfrm>
            <a:prstGeom prst="triangle">
              <a:avLst>
                <a:gd name="adj" fmla="val 50000"/>
              </a:avLst>
            </a:prstGeom>
            <a:solidFill>
              <a:srgbClr val="6600CC">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01" name="Oval 2091"/>
            <p:cNvSpPr>
              <a:spLocks noChangeArrowheads="1"/>
            </p:cNvSpPr>
            <p:nvPr/>
          </p:nvSpPr>
          <p:spPr bwMode="auto">
            <a:xfrm>
              <a:off x="4752" y="3168"/>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02" name="Oval 2092"/>
            <p:cNvSpPr>
              <a:spLocks noChangeArrowheads="1"/>
            </p:cNvSpPr>
            <p:nvPr/>
          </p:nvSpPr>
          <p:spPr bwMode="auto">
            <a:xfrm>
              <a:off x="4752" y="2976"/>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03" name="Oval 2093"/>
            <p:cNvSpPr>
              <a:spLocks noChangeArrowheads="1"/>
            </p:cNvSpPr>
            <p:nvPr/>
          </p:nvSpPr>
          <p:spPr bwMode="auto">
            <a:xfrm>
              <a:off x="4560" y="3168"/>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04" name="Oval 2094"/>
            <p:cNvSpPr>
              <a:spLocks noChangeArrowheads="1"/>
            </p:cNvSpPr>
            <p:nvPr/>
          </p:nvSpPr>
          <p:spPr bwMode="auto">
            <a:xfrm>
              <a:off x="4656" y="3072"/>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05" name="Oval 2096"/>
            <p:cNvSpPr>
              <a:spLocks noChangeArrowheads="1"/>
            </p:cNvSpPr>
            <p:nvPr/>
          </p:nvSpPr>
          <p:spPr bwMode="auto">
            <a:xfrm>
              <a:off x="4848" y="3072"/>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06" name="Oval 2098"/>
            <p:cNvSpPr>
              <a:spLocks noChangeArrowheads="1"/>
            </p:cNvSpPr>
            <p:nvPr/>
          </p:nvSpPr>
          <p:spPr bwMode="auto">
            <a:xfrm>
              <a:off x="4944" y="3168"/>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grpSp>
        <p:nvGrpSpPr>
          <p:cNvPr id="107" name="Group 2102"/>
          <p:cNvGrpSpPr>
            <a:grpSpLocks/>
          </p:cNvGrpSpPr>
          <p:nvPr/>
        </p:nvGrpSpPr>
        <p:grpSpPr bwMode="auto">
          <a:xfrm>
            <a:off x="8064500" y="5943600"/>
            <a:ext cx="622300" cy="381000"/>
            <a:chOff x="4992" y="2928"/>
            <a:chExt cx="392" cy="240"/>
          </a:xfrm>
        </p:grpSpPr>
        <p:sp>
          <p:nvSpPr>
            <p:cNvPr id="108" name="AutoShape 2090"/>
            <p:cNvSpPr>
              <a:spLocks noChangeArrowheads="1"/>
            </p:cNvSpPr>
            <p:nvPr/>
          </p:nvSpPr>
          <p:spPr bwMode="auto">
            <a:xfrm>
              <a:off x="4992" y="2928"/>
              <a:ext cx="392" cy="240"/>
            </a:xfrm>
            <a:prstGeom prst="triangle">
              <a:avLst>
                <a:gd name="adj" fmla="val 50000"/>
              </a:avLst>
            </a:prstGeom>
            <a:solidFill>
              <a:srgbClr val="00AE00">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09" name="Oval 2099"/>
            <p:cNvSpPr>
              <a:spLocks noChangeArrowheads="1"/>
            </p:cNvSpPr>
            <p:nvPr/>
          </p:nvSpPr>
          <p:spPr bwMode="auto">
            <a:xfrm>
              <a:off x="5040" y="3072"/>
              <a:ext cx="96" cy="96"/>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0" name="Oval 2100"/>
            <p:cNvSpPr>
              <a:spLocks noChangeArrowheads="1"/>
            </p:cNvSpPr>
            <p:nvPr/>
          </p:nvSpPr>
          <p:spPr bwMode="auto">
            <a:xfrm>
              <a:off x="5232" y="3072"/>
              <a:ext cx="96" cy="96"/>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1" name="Oval 2101"/>
            <p:cNvSpPr>
              <a:spLocks noChangeArrowheads="1"/>
            </p:cNvSpPr>
            <p:nvPr/>
          </p:nvSpPr>
          <p:spPr bwMode="auto">
            <a:xfrm>
              <a:off x="5136" y="2976"/>
              <a:ext cx="96" cy="96"/>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grpSp>
        <p:nvGrpSpPr>
          <p:cNvPr id="112" name="Group 2119"/>
          <p:cNvGrpSpPr>
            <a:grpSpLocks/>
          </p:cNvGrpSpPr>
          <p:nvPr/>
        </p:nvGrpSpPr>
        <p:grpSpPr bwMode="auto">
          <a:xfrm>
            <a:off x="838200" y="5791200"/>
            <a:ext cx="1384300" cy="762000"/>
            <a:chOff x="4512" y="2784"/>
            <a:chExt cx="872" cy="480"/>
          </a:xfrm>
        </p:grpSpPr>
        <p:sp>
          <p:nvSpPr>
            <p:cNvPr id="113" name="AutoShape 2105"/>
            <p:cNvSpPr>
              <a:spLocks noChangeArrowheads="1"/>
            </p:cNvSpPr>
            <p:nvPr/>
          </p:nvSpPr>
          <p:spPr bwMode="auto">
            <a:xfrm>
              <a:off x="4752" y="2784"/>
              <a:ext cx="480" cy="192"/>
            </a:xfrm>
            <a:prstGeom prst="triangle">
              <a:avLst>
                <a:gd name="adj" fmla="val 50000"/>
              </a:avLst>
            </a:prstGeom>
            <a:solidFill>
              <a:srgbClr val="CC0000">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4" name="AutoShape 2106"/>
            <p:cNvSpPr>
              <a:spLocks noChangeArrowheads="1"/>
            </p:cNvSpPr>
            <p:nvPr/>
          </p:nvSpPr>
          <p:spPr bwMode="auto">
            <a:xfrm>
              <a:off x="4512" y="2928"/>
              <a:ext cx="576" cy="336"/>
            </a:xfrm>
            <a:prstGeom prst="triangle">
              <a:avLst>
                <a:gd name="adj" fmla="val 50000"/>
              </a:avLst>
            </a:prstGeom>
            <a:solidFill>
              <a:srgbClr val="6600CC">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5" name="AutoShape 2107"/>
            <p:cNvSpPr>
              <a:spLocks noChangeArrowheads="1"/>
            </p:cNvSpPr>
            <p:nvPr/>
          </p:nvSpPr>
          <p:spPr bwMode="auto">
            <a:xfrm>
              <a:off x="4992" y="2928"/>
              <a:ext cx="392" cy="240"/>
            </a:xfrm>
            <a:prstGeom prst="triangle">
              <a:avLst>
                <a:gd name="adj" fmla="val 50000"/>
              </a:avLst>
            </a:prstGeom>
            <a:solidFill>
              <a:srgbClr val="00AE00">
                <a:alpha val="50000"/>
              </a:srgbClr>
            </a:solidFill>
            <a:ln w="9525">
              <a:no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6" name="Oval 2108"/>
            <p:cNvSpPr>
              <a:spLocks noChangeArrowheads="1"/>
            </p:cNvSpPr>
            <p:nvPr/>
          </p:nvSpPr>
          <p:spPr bwMode="auto">
            <a:xfrm>
              <a:off x="4752" y="3168"/>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7" name="Oval 2109"/>
            <p:cNvSpPr>
              <a:spLocks noChangeArrowheads="1"/>
            </p:cNvSpPr>
            <p:nvPr/>
          </p:nvSpPr>
          <p:spPr bwMode="auto">
            <a:xfrm>
              <a:off x="4752" y="2976"/>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8" name="Oval 2110"/>
            <p:cNvSpPr>
              <a:spLocks noChangeArrowheads="1"/>
            </p:cNvSpPr>
            <p:nvPr/>
          </p:nvSpPr>
          <p:spPr bwMode="auto">
            <a:xfrm>
              <a:off x="4560" y="3168"/>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19" name="Oval 2111"/>
            <p:cNvSpPr>
              <a:spLocks noChangeArrowheads="1"/>
            </p:cNvSpPr>
            <p:nvPr/>
          </p:nvSpPr>
          <p:spPr bwMode="auto">
            <a:xfrm>
              <a:off x="4656" y="3072"/>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0" name="Oval 2112"/>
            <p:cNvSpPr>
              <a:spLocks noChangeArrowheads="1"/>
            </p:cNvSpPr>
            <p:nvPr/>
          </p:nvSpPr>
          <p:spPr bwMode="auto">
            <a:xfrm>
              <a:off x="4944" y="2784"/>
              <a:ext cx="96" cy="96"/>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1" name="Oval 2113"/>
            <p:cNvSpPr>
              <a:spLocks noChangeArrowheads="1"/>
            </p:cNvSpPr>
            <p:nvPr/>
          </p:nvSpPr>
          <p:spPr bwMode="auto">
            <a:xfrm>
              <a:off x="4848" y="3072"/>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2" name="Oval 2114"/>
            <p:cNvSpPr>
              <a:spLocks noChangeArrowheads="1"/>
            </p:cNvSpPr>
            <p:nvPr/>
          </p:nvSpPr>
          <p:spPr bwMode="auto">
            <a:xfrm>
              <a:off x="4848" y="2880"/>
              <a:ext cx="96" cy="96"/>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3" name="Oval 2115"/>
            <p:cNvSpPr>
              <a:spLocks noChangeArrowheads="1"/>
            </p:cNvSpPr>
            <p:nvPr/>
          </p:nvSpPr>
          <p:spPr bwMode="auto">
            <a:xfrm>
              <a:off x="4944" y="3168"/>
              <a:ext cx="96" cy="96"/>
            </a:xfrm>
            <a:prstGeom prst="ellipse">
              <a:avLst/>
            </a:prstGeom>
            <a:solidFill>
              <a:srgbClr val="6600CC"/>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4" name="Oval 2116"/>
            <p:cNvSpPr>
              <a:spLocks noChangeArrowheads="1"/>
            </p:cNvSpPr>
            <p:nvPr/>
          </p:nvSpPr>
          <p:spPr bwMode="auto">
            <a:xfrm>
              <a:off x="5040" y="3072"/>
              <a:ext cx="96" cy="96"/>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5" name="Oval 2117"/>
            <p:cNvSpPr>
              <a:spLocks noChangeArrowheads="1"/>
            </p:cNvSpPr>
            <p:nvPr/>
          </p:nvSpPr>
          <p:spPr bwMode="auto">
            <a:xfrm>
              <a:off x="5232" y="3072"/>
              <a:ext cx="96" cy="96"/>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6" name="Oval 2118"/>
            <p:cNvSpPr>
              <a:spLocks noChangeArrowheads="1"/>
            </p:cNvSpPr>
            <p:nvPr/>
          </p:nvSpPr>
          <p:spPr bwMode="auto">
            <a:xfrm>
              <a:off x="5136" y="2976"/>
              <a:ext cx="96" cy="96"/>
            </a:xfrm>
            <a:prstGeom prst="ellipse">
              <a:avLst/>
            </a:prstGeom>
            <a:solidFill>
              <a:srgbClr val="00AE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grpSp>
      <p:sp>
        <p:nvSpPr>
          <p:cNvPr id="127" name="Oval 2123"/>
          <p:cNvSpPr>
            <a:spLocks noChangeArrowheads="1"/>
          </p:cNvSpPr>
          <p:nvPr/>
        </p:nvSpPr>
        <p:spPr bwMode="auto">
          <a:xfrm>
            <a:off x="8382000" y="4495800"/>
            <a:ext cx="152400" cy="152400"/>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28" name="Oval 2124"/>
          <p:cNvSpPr>
            <a:spLocks noChangeArrowheads="1"/>
          </p:cNvSpPr>
          <p:nvPr/>
        </p:nvSpPr>
        <p:spPr bwMode="auto">
          <a:xfrm>
            <a:off x="1676400" y="5943600"/>
            <a:ext cx="152400" cy="152400"/>
          </a:xfrm>
          <a:prstGeom prst="ellipse">
            <a:avLst/>
          </a:prstGeom>
          <a:solidFill>
            <a:srgbClr val="CC0000"/>
          </a:solidFill>
          <a:ln w="12700">
            <a:solidFill>
              <a:srgbClr val="000000"/>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charset="0"/>
              <a:ea typeface="+mn-ea"/>
              <a:cs typeface="+mn-cs"/>
            </a:endParaRPr>
          </a:p>
        </p:txBody>
      </p:sp>
      <p:sp>
        <p:nvSpPr>
          <p:cNvPr id="130" name="Rectangle 129"/>
          <p:cNvSpPr/>
          <p:nvPr/>
        </p:nvSpPr>
        <p:spPr>
          <a:xfrm>
            <a:off x="838200" y="3886200"/>
            <a:ext cx="4572000" cy="646331"/>
          </a:xfrm>
          <a:prstGeom prst="rect">
            <a:avLst/>
          </a:prstGeom>
        </p:spPr>
        <p:txBody>
          <a:bodyPr wrap="square">
            <a:spAutoFit/>
          </a:bodyPr>
          <a:lstStyle/>
          <a:p>
            <a:r>
              <a:rPr lang="en-US" sz="1800" dirty="0"/>
              <a:t>It’s a common concept: the </a:t>
            </a:r>
            <a:r>
              <a:rPr lang="en-US" sz="1800" b="1" dirty="0"/>
              <a:t>Domain Name Service </a:t>
            </a:r>
            <a:r>
              <a:rPr lang="en-US" sz="1800" dirty="0"/>
              <a:t>is </a:t>
            </a:r>
            <a:r>
              <a:rPr lang="en-US" sz="1800" dirty="0" smtClean="0"/>
              <a:t>similar in key respects.</a:t>
            </a:r>
            <a:endParaRPr lang="en-US" sz="1800" dirty="0"/>
          </a:p>
        </p:txBody>
      </p:sp>
    </p:spTree>
    <p:extLst>
      <p:ext uri="{BB962C8B-B14F-4D97-AF65-F5344CB8AC3E}">
        <p14:creationId xmlns:p14="http://schemas.microsoft.com/office/powerpoint/2010/main" val="869243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US" sz="2800" dirty="0" smtClean="0">
                <a:latin typeface="Arial" charset="0"/>
                <a:ea typeface="ＭＳ Ｐゴシック" charset="0"/>
              </a:rPr>
              <a:t>(DNS subdomains</a:t>
            </a:r>
            <a:r>
              <a:rPr lang="en-US" sz="2800" dirty="0">
                <a:latin typeface="Arial" charset="0"/>
                <a:ea typeface="ＭＳ Ｐゴシック" charset="0"/>
              </a:rPr>
              <a:t>, authority, and </a:t>
            </a:r>
            <a:r>
              <a:rPr lang="en-US" sz="2800" dirty="0" smtClean="0">
                <a:latin typeface="Arial" charset="0"/>
                <a:ea typeface="ＭＳ Ｐゴシック" charset="0"/>
              </a:rPr>
              <a:t>delegation)</a:t>
            </a:r>
            <a:endParaRPr lang="en-US" sz="2800" dirty="0">
              <a:latin typeface="Arial" charset="0"/>
              <a:ea typeface="ＭＳ Ｐゴシック" charset="0"/>
            </a:endParaRPr>
          </a:p>
        </p:txBody>
      </p:sp>
      <p:sp>
        <p:nvSpPr>
          <p:cNvPr id="5" name="Isosceles Triangle 4"/>
          <p:cNvSpPr/>
          <p:nvPr/>
        </p:nvSpPr>
        <p:spPr bwMode="auto">
          <a:xfrm>
            <a:off x="1752600" y="2514600"/>
            <a:ext cx="1524000" cy="13716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6" name="Isosceles Triangle 5"/>
          <p:cNvSpPr/>
          <p:nvPr/>
        </p:nvSpPr>
        <p:spPr bwMode="auto">
          <a:xfrm>
            <a:off x="4038600" y="2514600"/>
            <a:ext cx="1524000" cy="13716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7" name="Isosceles Triangle 6"/>
          <p:cNvSpPr/>
          <p:nvPr/>
        </p:nvSpPr>
        <p:spPr bwMode="auto">
          <a:xfrm>
            <a:off x="1981200" y="1981200"/>
            <a:ext cx="3505200" cy="533400"/>
          </a:xfrm>
          <a:prstGeom prst="triangle">
            <a:avLst>
              <a:gd name="adj" fmla="val 46875"/>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8" name="Isosceles Triangle 7"/>
          <p:cNvSpPr/>
          <p:nvPr/>
        </p:nvSpPr>
        <p:spPr bwMode="auto">
          <a:xfrm>
            <a:off x="1828800" y="3886200"/>
            <a:ext cx="609600" cy="13716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9" name="Isosceles Triangle 8"/>
          <p:cNvSpPr/>
          <p:nvPr/>
        </p:nvSpPr>
        <p:spPr bwMode="auto">
          <a:xfrm>
            <a:off x="2667000" y="3886200"/>
            <a:ext cx="609600" cy="13716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10" name="Isosceles Triangle 9"/>
          <p:cNvSpPr/>
          <p:nvPr/>
        </p:nvSpPr>
        <p:spPr bwMode="auto">
          <a:xfrm>
            <a:off x="4114800" y="3886200"/>
            <a:ext cx="609600" cy="13716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61449" name="Rectangle 30"/>
          <p:cNvSpPr>
            <a:spLocks noChangeArrowheads="1"/>
          </p:cNvSpPr>
          <p:nvPr/>
        </p:nvSpPr>
        <p:spPr bwMode="auto">
          <a:xfrm>
            <a:off x="3352800" y="2052638"/>
            <a:ext cx="72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mtClean="0">
                <a:solidFill>
                  <a:srgbClr val="003367"/>
                </a:solidFill>
              </a:rPr>
              <a:t>root</a:t>
            </a:r>
          </a:p>
        </p:txBody>
      </p:sp>
      <p:sp>
        <p:nvSpPr>
          <p:cNvPr id="12" name="Isosceles Triangle 11"/>
          <p:cNvSpPr/>
          <p:nvPr/>
        </p:nvSpPr>
        <p:spPr bwMode="auto">
          <a:xfrm>
            <a:off x="1676400" y="5257800"/>
            <a:ext cx="457200" cy="6858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61451" name="Oval 32"/>
          <p:cNvSpPr>
            <a:spLocks noChangeArrowheads="1"/>
          </p:cNvSpPr>
          <p:nvPr/>
        </p:nvSpPr>
        <p:spPr bwMode="auto">
          <a:xfrm>
            <a:off x="1709738" y="5867400"/>
            <a:ext cx="119062" cy="122238"/>
          </a:xfrm>
          <a:prstGeom prst="ellipse">
            <a:avLst/>
          </a:prstGeom>
          <a:solidFill>
            <a:srgbClr val="800080"/>
          </a:solidFill>
          <a:ln w="12700">
            <a:solidFill>
              <a:schemeClr val="tx1"/>
            </a:solidFill>
            <a:round/>
            <a:headEnd type="none" w="sm" len="sm"/>
            <a:tailEnd type="none" w="sm" len="sm"/>
          </a:ln>
        </p:spPr>
        <p:txBody>
          <a:bodyPr wrap="none" anchor="ctr">
            <a:spAutoFit/>
          </a:bodyPr>
          <a:lstStyle/>
          <a:p>
            <a:endParaRPr lang="en-US" smtClean="0">
              <a:solidFill>
                <a:prstClr val="white"/>
              </a:solidFill>
            </a:endParaRPr>
          </a:p>
        </p:txBody>
      </p:sp>
      <p:sp>
        <p:nvSpPr>
          <p:cNvPr id="15" name="Isosceles Triangle 14"/>
          <p:cNvSpPr/>
          <p:nvPr/>
        </p:nvSpPr>
        <p:spPr bwMode="auto">
          <a:xfrm>
            <a:off x="4419600" y="5257800"/>
            <a:ext cx="457200" cy="6858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61453" name="Oval 32"/>
          <p:cNvSpPr>
            <a:spLocks noChangeArrowheads="1"/>
          </p:cNvSpPr>
          <p:nvPr/>
        </p:nvSpPr>
        <p:spPr bwMode="auto">
          <a:xfrm>
            <a:off x="4452938" y="5867400"/>
            <a:ext cx="119062" cy="122238"/>
          </a:xfrm>
          <a:prstGeom prst="ellipse">
            <a:avLst/>
          </a:prstGeom>
          <a:solidFill>
            <a:srgbClr val="800080"/>
          </a:solidFill>
          <a:ln w="12700">
            <a:solidFill>
              <a:schemeClr val="tx1"/>
            </a:solidFill>
            <a:round/>
            <a:headEnd type="none" w="sm" len="sm"/>
            <a:tailEnd type="none" w="sm" len="sm"/>
          </a:ln>
        </p:spPr>
        <p:txBody>
          <a:bodyPr wrap="none" anchor="ctr">
            <a:spAutoFit/>
          </a:bodyPr>
          <a:lstStyle/>
          <a:p>
            <a:endParaRPr lang="en-US" smtClean="0">
              <a:solidFill>
                <a:prstClr val="white"/>
              </a:solidFill>
            </a:endParaRPr>
          </a:p>
        </p:txBody>
      </p:sp>
      <p:sp>
        <p:nvSpPr>
          <p:cNvPr id="61454" name="Rectangle 30"/>
          <p:cNvSpPr>
            <a:spLocks noChangeArrowheads="1"/>
          </p:cNvSpPr>
          <p:nvPr/>
        </p:nvSpPr>
        <p:spPr bwMode="auto">
          <a:xfrm>
            <a:off x="2070100" y="3276600"/>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mtClean="0">
                <a:solidFill>
                  <a:srgbClr val="003367"/>
                </a:solidFill>
              </a:rPr>
              <a:t>.com</a:t>
            </a:r>
          </a:p>
        </p:txBody>
      </p:sp>
      <p:sp>
        <p:nvSpPr>
          <p:cNvPr id="61455" name="Rectangle 30"/>
          <p:cNvSpPr>
            <a:spLocks noChangeArrowheads="1"/>
          </p:cNvSpPr>
          <p:nvPr/>
        </p:nvSpPr>
        <p:spPr bwMode="auto">
          <a:xfrm>
            <a:off x="4364038" y="32766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mtClean="0">
                <a:solidFill>
                  <a:srgbClr val="003367"/>
                </a:solidFill>
              </a:rPr>
              <a:t>.edu</a:t>
            </a:r>
          </a:p>
        </p:txBody>
      </p:sp>
      <p:sp>
        <p:nvSpPr>
          <p:cNvPr id="61456" name="Rectangle 30"/>
          <p:cNvSpPr>
            <a:spLocks noChangeArrowheads="1"/>
          </p:cNvSpPr>
          <p:nvPr/>
        </p:nvSpPr>
        <p:spPr bwMode="auto">
          <a:xfrm>
            <a:off x="836613" y="4343400"/>
            <a:ext cx="1220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smtClean="0">
                <a:solidFill>
                  <a:srgbClr val="003367"/>
                </a:solidFill>
              </a:rPr>
              <a:t>stuff.com</a:t>
            </a:r>
          </a:p>
        </p:txBody>
      </p:sp>
      <p:sp>
        <p:nvSpPr>
          <p:cNvPr id="61457" name="Rectangle 30"/>
          <p:cNvSpPr>
            <a:spLocks noChangeArrowheads="1"/>
          </p:cNvSpPr>
          <p:nvPr/>
        </p:nvSpPr>
        <p:spPr bwMode="auto">
          <a:xfrm>
            <a:off x="150813" y="5486400"/>
            <a:ext cx="1681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smtClean="0">
                <a:solidFill>
                  <a:srgbClr val="003367"/>
                </a:solidFill>
              </a:rPr>
              <a:t>shop.stuff.com</a:t>
            </a:r>
          </a:p>
        </p:txBody>
      </p:sp>
      <p:sp>
        <p:nvSpPr>
          <p:cNvPr id="61458" name="Rectangle 30"/>
          <p:cNvSpPr>
            <a:spLocks noChangeArrowheads="1"/>
          </p:cNvSpPr>
          <p:nvPr/>
        </p:nvSpPr>
        <p:spPr bwMode="auto">
          <a:xfrm>
            <a:off x="533400" y="6248400"/>
            <a:ext cx="2374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smtClean="0">
                <a:solidFill>
                  <a:srgbClr val="003367"/>
                </a:solidFill>
              </a:rPr>
              <a:t>apps1.shop.stuff.com</a:t>
            </a:r>
          </a:p>
        </p:txBody>
      </p:sp>
      <p:cxnSp>
        <p:nvCxnSpPr>
          <p:cNvPr id="61459" name="Straight Arrow Connector 12"/>
          <p:cNvCxnSpPr>
            <a:cxnSpLocks noChangeShapeType="1"/>
            <a:stCxn id="61458" idx="0"/>
            <a:endCxn id="61451" idx="4"/>
          </p:cNvCxnSpPr>
          <p:nvPr/>
        </p:nvCxnSpPr>
        <p:spPr bwMode="auto">
          <a:xfrm rot="5400000" flipH="1" flipV="1">
            <a:off x="1615282" y="6095206"/>
            <a:ext cx="258762" cy="47625"/>
          </a:xfrm>
          <a:prstGeom prst="straightConnector1">
            <a:avLst/>
          </a:prstGeom>
          <a:noFill/>
          <a:ln w="12700">
            <a:solidFill>
              <a:schemeClr val="tx1"/>
            </a:solidFill>
            <a:round/>
            <a:headEnd/>
            <a:tailEnd type="arrow" w="lg" len="med"/>
          </a:ln>
          <a:extLst>
            <a:ext uri="{909E8E84-426E-40dd-AFC4-6F175D3DCCD1}">
              <a14:hiddenFill xmlns:a14="http://schemas.microsoft.com/office/drawing/2010/main">
                <a:noFill/>
              </a14:hiddenFill>
            </a:ext>
          </a:extLst>
        </p:spPr>
      </p:cxnSp>
      <p:sp>
        <p:nvSpPr>
          <p:cNvPr id="61460" name="Rectangle 30"/>
          <p:cNvSpPr>
            <a:spLocks noChangeArrowheads="1"/>
          </p:cNvSpPr>
          <p:nvPr/>
        </p:nvSpPr>
        <p:spPr bwMode="auto">
          <a:xfrm>
            <a:off x="3124200" y="6248400"/>
            <a:ext cx="199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smtClean="0">
                <a:solidFill>
                  <a:srgbClr val="003367"/>
                </a:solidFill>
              </a:rPr>
              <a:t>www.cs.duke.edu</a:t>
            </a:r>
          </a:p>
        </p:txBody>
      </p:sp>
      <p:cxnSp>
        <p:nvCxnSpPr>
          <p:cNvPr id="61461" name="Straight Arrow Connector 12"/>
          <p:cNvCxnSpPr>
            <a:cxnSpLocks noChangeShapeType="1"/>
            <a:stCxn id="61460" idx="0"/>
            <a:endCxn id="61453" idx="3"/>
          </p:cNvCxnSpPr>
          <p:nvPr/>
        </p:nvCxnSpPr>
        <p:spPr bwMode="auto">
          <a:xfrm rot="5400000" flipH="1" flipV="1">
            <a:off x="4157662" y="5935663"/>
            <a:ext cx="276225" cy="349250"/>
          </a:xfrm>
          <a:prstGeom prst="straightConnector1">
            <a:avLst/>
          </a:prstGeom>
          <a:noFill/>
          <a:ln w="12700">
            <a:solidFill>
              <a:schemeClr val="tx1"/>
            </a:solidFill>
            <a:round/>
            <a:headEnd/>
            <a:tailEnd type="arrow" w="lg" len="med"/>
          </a:ln>
          <a:extLst>
            <a:ext uri="{909E8E84-426E-40dd-AFC4-6F175D3DCCD1}">
              <a14:hiddenFill xmlns:a14="http://schemas.microsoft.com/office/drawing/2010/main">
                <a:noFill/>
              </a14:hiddenFill>
            </a:ext>
          </a:extLst>
        </p:spPr>
      </p:cxnSp>
      <p:sp>
        <p:nvSpPr>
          <p:cNvPr id="61462" name="Rectangle 30"/>
          <p:cNvSpPr>
            <a:spLocks noChangeArrowheads="1"/>
          </p:cNvSpPr>
          <p:nvPr/>
        </p:nvSpPr>
        <p:spPr bwMode="auto">
          <a:xfrm>
            <a:off x="3495675" y="4343400"/>
            <a:ext cx="1239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smtClean="0">
                <a:solidFill>
                  <a:srgbClr val="003367"/>
                </a:solidFill>
              </a:rPr>
              <a:t>duke.edu</a:t>
            </a:r>
          </a:p>
        </p:txBody>
      </p:sp>
      <p:sp>
        <p:nvSpPr>
          <p:cNvPr id="61463" name="Rectangle 30"/>
          <p:cNvSpPr>
            <a:spLocks noChangeArrowheads="1"/>
          </p:cNvSpPr>
          <p:nvPr/>
        </p:nvSpPr>
        <p:spPr bwMode="auto">
          <a:xfrm>
            <a:off x="3295650" y="54864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smtClean="0">
                <a:solidFill>
                  <a:srgbClr val="003367"/>
                </a:solidFill>
              </a:rPr>
              <a:t>cs.duke.edu</a:t>
            </a:r>
          </a:p>
        </p:txBody>
      </p:sp>
      <p:sp>
        <p:nvSpPr>
          <p:cNvPr id="61464" name="TextBox 28"/>
          <p:cNvSpPr txBox="1">
            <a:spLocks noChangeArrowheads="1"/>
          </p:cNvSpPr>
          <p:nvPr/>
        </p:nvSpPr>
        <p:spPr bwMode="auto">
          <a:xfrm>
            <a:off x="5867400" y="1828800"/>
            <a:ext cx="2776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003367"/>
                </a:solidFill>
              </a:rPr>
              <a:t>The DNS name space is a hierarchy of naming domains. </a:t>
            </a:r>
            <a:endParaRPr lang="en-US" smtClean="0">
              <a:solidFill>
                <a:srgbClr val="003367"/>
              </a:solidFill>
            </a:endParaRPr>
          </a:p>
        </p:txBody>
      </p:sp>
      <p:sp>
        <p:nvSpPr>
          <p:cNvPr id="61465" name="TextBox 29"/>
          <p:cNvSpPr txBox="1">
            <a:spLocks noChangeArrowheads="1"/>
          </p:cNvSpPr>
          <p:nvPr/>
        </p:nvSpPr>
        <p:spPr bwMode="auto">
          <a:xfrm>
            <a:off x="5757863" y="3025775"/>
            <a:ext cx="3309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003367"/>
                </a:solidFill>
              </a:rPr>
              <a:t>A </a:t>
            </a:r>
            <a:r>
              <a:rPr lang="en-US" sz="2000" i="1" smtClean="0">
                <a:solidFill>
                  <a:srgbClr val="003367"/>
                </a:solidFill>
              </a:rPr>
              <a:t>domain </a:t>
            </a:r>
            <a:r>
              <a:rPr lang="en-US" sz="2000" smtClean="0">
                <a:solidFill>
                  <a:srgbClr val="003367"/>
                </a:solidFill>
              </a:rPr>
              <a:t>is a zone of administrative control. </a:t>
            </a:r>
            <a:endParaRPr lang="en-US" smtClean="0">
              <a:solidFill>
                <a:srgbClr val="003367"/>
              </a:solidFill>
            </a:endParaRPr>
          </a:p>
        </p:txBody>
      </p:sp>
      <p:sp>
        <p:nvSpPr>
          <p:cNvPr id="61466" name="TextBox 30"/>
          <p:cNvSpPr txBox="1">
            <a:spLocks noChangeArrowheads="1"/>
          </p:cNvSpPr>
          <p:nvPr/>
        </p:nvSpPr>
        <p:spPr bwMode="auto">
          <a:xfrm>
            <a:off x="5486400" y="4038600"/>
            <a:ext cx="304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003367"/>
                </a:solidFill>
              </a:rPr>
              <a:t>A domain is </a:t>
            </a:r>
            <a:r>
              <a:rPr lang="en-US" sz="2000" i="1" smtClean="0">
                <a:solidFill>
                  <a:srgbClr val="003367"/>
                </a:solidFill>
              </a:rPr>
              <a:t>authoritative </a:t>
            </a:r>
            <a:r>
              <a:rPr lang="en-US" sz="2000" smtClean="0">
                <a:solidFill>
                  <a:srgbClr val="003367"/>
                </a:solidFill>
              </a:rPr>
              <a:t>for the names in its part (</a:t>
            </a:r>
            <a:r>
              <a:rPr lang="en-US" sz="2000" i="1" smtClean="0">
                <a:solidFill>
                  <a:srgbClr val="003367"/>
                </a:solidFill>
              </a:rPr>
              <a:t>zone</a:t>
            </a:r>
            <a:r>
              <a:rPr lang="en-US" sz="2000" smtClean="0">
                <a:solidFill>
                  <a:srgbClr val="003367"/>
                </a:solidFill>
              </a:rPr>
              <a:t>) of the tree. </a:t>
            </a:r>
          </a:p>
          <a:p>
            <a:pPr eaLnBrk="1" hangingPunct="1"/>
            <a:endParaRPr lang="en-US" sz="2000" smtClean="0">
              <a:solidFill>
                <a:srgbClr val="003367"/>
              </a:solidFill>
            </a:endParaRPr>
          </a:p>
        </p:txBody>
      </p:sp>
      <p:sp>
        <p:nvSpPr>
          <p:cNvPr id="61467" name="Rectangle 32"/>
          <p:cNvSpPr>
            <a:spLocks noChangeArrowheads="1"/>
          </p:cNvSpPr>
          <p:nvPr/>
        </p:nvSpPr>
        <p:spPr bwMode="auto">
          <a:xfrm>
            <a:off x="5181600" y="53340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rPr>
              <a:t>A domain can </a:t>
            </a:r>
            <a:r>
              <a:rPr lang="en-US" sz="2000" i="1" smtClean="0">
                <a:solidFill>
                  <a:srgbClr val="003367"/>
                </a:solidFill>
              </a:rPr>
              <a:t>delegate </a:t>
            </a:r>
            <a:r>
              <a:rPr lang="en-US" sz="2000" smtClean="0">
                <a:solidFill>
                  <a:srgbClr val="003367"/>
                </a:solidFill>
              </a:rPr>
              <a:t>control of a subtree to a </a:t>
            </a:r>
            <a:r>
              <a:rPr lang="en-US" sz="2000" i="1" smtClean="0">
                <a:solidFill>
                  <a:srgbClr val="003367"/>
                </a:solidFill>
              </a:rPr>
              <a:t>subdomain</a:t>
            </a:r>
            <a:r>
              <a:rPr lang="en-US" sz="2000" smtClean="0">
                <a:solidFill>
                  <a:srgbClr val="003367"/>
                </a:solidFill>
              </a:rPr>
              <a:t>.</a:t>
            </a:r>
          </a:p>
        </p:txBody>
      </p:sp>
    </p:spTree>
    <p:extLst>
      <p:ext uri="{BB962C8B-B14F-4D97-AF65-F5344CB8AC3E}">
        <p14:creationId xmlns:p14="http://schemas.microsoft.com/office/powerpoint/2010/main" val="2689103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google-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30250"/>
            <a:ext cx="726598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2"/>
          <p:cNvSpPr txBox="1">
            <a:spLocks/>
          </p:cNvSpPr>
          <p:nvPr/>
        </p:nvSpPr>
        <p:spPr bwMode="auto">
          <a:xfrm>
            <a:off x="457200" y="273050"/>
            <a:ext cx="30083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buClr>
                <a:srgbClr val="000000"/>
              </a:buClr>
              <a:buSzPct val="100000"/>
              <a:buFont typeface="Times New Roman" charset="0"/>
              <a:buNone/>
            </a:pPr>
            <a:r>
              <a:rPr lang="en-US" sz="3600" b="1" dirty="0" smtClean="0">
                <a:solidFill>
                  <a:srgbClr val="161645"/>
                </a:solidFill>
                <a:cs typeface="Arial" charset="0"/>
              </a:rPr>
              <a:t>DNS Lookup</a:t>
            </a:r>
            <a:endParaRPr lang="en-US" sz="3600" b="1" dirty="0">
              <a:solidFill>
                <a:srgbClr val="161645"/>
              </a:solidFill>
              <a:cs typeface="Arial" charset="0"/>
            </a:endParaRPr>
          </a:p>
        </p:txBody>
      </p:sp>
    </p:spTree>
    <p:extLst>
      <p:ext uri="{BB962C8B-B14F-4D97-AF65-F5344CB8AC3E}">
        <p14:creationId xmlns:p14="http://schemas.microsoft.com/office/powerpoint/2010/main" val="19182016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Arial" charset="0"/>
                <a:ea typeface="ＭＳ Ｐゴシック" charset="0"/>
                <a:cs typeface="ＭＳ Ｐゴシック" charset="0"/>
              </a:rPr>
              <a:t>Network File System (NFS)</a:t>
            </a:r>
            <a:endParaRPr lang="en-US" dirty="0">
              <a:latin typeface="Arial" charset="0"/>
              <a:ea typeface="ＭＳ Ｐゴシック" charset="0"/>
              <a:cs typeface="ＭＳ Ｐゴシック" charset="0"/>
            </a:endParaRPr>
          </a:p>
        </p:txBody>
      </p:sp>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1038"/>
            <a:ext cx="8594725"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5181600" y="6324600"/>
            <a:ext cx="118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rPr>
              <a:t>[ucla.edu]</a:t>
            </a:r>
          </a:p>
        </p:txBody>
      </p:sp>
      <p:sp>
        <p:nvSpPr>
          <p:cNvPr id="5" name="TextBox 5"/>
          <p:cNvSpPr txBox="1">
            <a:spLocks noChangeArrowheads="1"/>
          </p:cNvSpPr>
          <p:nvPr/>
        </p:nvSpPr>
        <p:spPr bwMode="auto">
          <a:xfrm>
            <a:off x="2438400" y="5769114"/>
            <a:ext cx="43329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solidFill>
                  <a:srgbClr val="003367"/>
                </a:solidFill>
                <a:cs typeface="Arial" charset="0"/>
              </a:rPr>
              <a:t>Remote Procedure Call (RPC)</a:t>
            </a:r>
          </a:p>
          <a:p>
            <a:r>
              <a:rPr lang="en-US" sz="2000" dirty="0" smtClean="0">
                <a:solidFill>
                  <a:srgbClr val="003367"/>
                </a:solidFill>
                <a:cs typeface="Arial" charset="0"/>
              </a:rPr>
              <a:t>External Data Representation (XDR)</a:t>
            </a:r>
            <a:endParaRPr lang="en-US" sz="2000" dirty="0">
              <a:solidFill>
                <a:srgbClr val="003367"/>
              </a:solidFill>
              <a:cs typeface="Arial" charset="0"/>
            </a:endParaRPr>
          </a:p>
        </p:txBody>
      </p:sp>
      <p:cxnSp>
        <p:nvCxnSpPr>
          <p:cNvPr id="6" name="Straight Arrow Connector 10"/>
          <p:cNvCxnSpPr>
            <a:cxnSpLocks noChangeShapeType="1"/>
            <a:stCxn id="5" idx="0"/>
          </p:cNvCxnSpPr>
          <p:nvPr/>
        </p:nvCxnSpPr>
        <p:spPr bwMode="auto">
          <a:xfrm flipV="1">
            <a:off x="4604869" y="4191000"/>
            <a:ext cx="271931" cy="1578114"/>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22461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Procedure Call (RPC)</a:t>
            </a:r>
            <a:endParaRPr lang="en-US" dirty="0"/>
          </a:p>
        </p:txBody>
      </p:sp>
      <p:sp>
        <p:nvSpPr>
          <p:cNvPr id="3" name="Content Placeholder 2"/>
          <p:cNvSpPr>
            <a:spLocks noGrp="1"/>
          </p:cNvSpPr>
          <p:nvPr>
            <p:ph idx="1"/>
          </p:nvPr>
        </p:nvSpPr>
        <p:spPr>
          <a:xfrm>
            <a:off x="457200" y="1600201"/>
            <a:ext cx="8226425" cy="1524000"/>
          </a:xfrm>
        </p:spPr>
        <p:txBody>
          <a:bodyPr/>
          <a:lstStyle/>
          <a:p>
            <a:r>
              <a:rPr lang="en-US" sz="2000" b="0" dirty="0" smtClean="0"/>
              <a:t>NFS was an early popular application of RPC.</a:t>
            </a:r>
          </a:p>
          <a:p>
            <a:pPr lvl="1"/>
            <a:r>
              <a:rPr lang="en-US" sz="1800" b="0" dirty="0" smtClean="0"/>
              <a:t>“RPC is a canonical structuring paradigm for client/server request/response services.”</a:t>
            </a:r>
          </a:p>
          <a:p>
            <a:pPr lvl="1"/>
            <a:r>
              <a:rPr lang="en-US" sz="1800" b="0" dirty="0" smtClean="0"/>
              <a:t>Used in .NET, Android, RMI, distributed component frameworks</a:t>
            </a:r>
            <a:endParaRPr lang="en-US" sz="1800" b="0" dirty="0"/>
          </a:p>
        </p:txBody>
      </p:sp>
      <p:sp>
        <p:nvSpPr>
          <p:cNvPr id="5" name="Rectangle 4"/>
          <p:cNvSpPr>
            <a:spLocks noChangeArrowheads="1"/>
          </p:cNvSpPr>
          <p:nvPr/>
        </p:nvSpPr>
        <p:spPr bwMode="auto">
          <a:xfrm>
            <a:off x="685800" y="3505200"/>
            <a:ext cx="1327150" cy="393700"/>
          </a:xfrm>
          <a:prstGeom prst="rect">
            <a:avLst/>
          </a:prstGeom>
          <a:solidFill>
            <a:schemeClr val="tx2">
              <a:lumMod val="75000"/>
            </a:schemeClr>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7" name="Rectangle 6"/>
          <p:cNvSpPr>
            <a:spLocks noChangeArrowheads="1"/>
          </p:cNvSpPr>
          <p:nvPr/>
        </p:nvSpPr>
        <p:spPr bwMode="auto">
          <a:xfrm>
            <a:off x="685800" y="4808539"/>
            <a:ext cx="1327150" cy="39370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8" name="Line 10"/>
          <p:cNvSpPr>
            <a:spLocks noChangeShapeType="1"/>
          </p:cNvSpPr>
          <p:nvPr/>
        </p:nvSpPr>
        <p:spPr bwMode="auto">
          <a:xfrm>
            <a:off x="1012825" y="3898900"/>
            <a:ext cx="0" cy="246063"/>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9" name="Line 10"/>
          <p:cNvSpPr>
            <a:spLocks noChangeShapeType="1"/>
          </p:cNvSpPr>
          <p:nvPr/>
        </p:nvSpPr>
        <p:spPr bwMode="auto">
          <a:xfrm flipV="1">
            <a:off x="1668463" y="3898900"/>
            <a:ext cx="0" cy="246063"/>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0" name="Line 10"/>
          <p:cNvSpPr>
            <a:spLocks noChangeShapeType="1"/>
          </p:cNvSpPr>
          <p:nvPr/>
        </p:nvSpPr>
        <p:spPr bwMode="auto">
          <a:xfrm>
            <a:off x="1012825" y="4554537"/>
            <a:ext cx="0" cy="246063"/>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1" name="Line 10"/>
          <p:cNvSpPr>
            <a:spLocks noChangeShapeType="1"/>
          </p:cNvSpPr>
          <p:nvPr/>
        </p:nvSpPr>
        <p:spPr bwMode="auto">
          <a:xfrm flipV="1">
            <a:off x="1668463" y="4554537"/>
            <a:ext cx="0" cy="246063"/>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2" name="Rectangle 11"/>
          <p:cNvSpPr/>
          <p:nvPr/>
        </p:nvSpPr>
        <p:spPr>
          <a:xfrm>
            <a:off x="914400" y="3505200"/>
            <a:ext cx="854546" cy="400110"/>
          </a:xfrm>
          <a:prstGeom prst="rect">
            <a:avLst/>
          </a:prstGeom>
        </p:spPr>
        <p:txBody>
          <a:bodyPr wrap="none">
            <a:spAutoFit/>
          </a:bodyPr>
          <a:lstStyle/>
          <a:p>
            <a:r>
              <a:rPr lang="en-US" sz="2000" b="1" dirty="0" smtClean="0"/>
              <a:t>client</a:t>
            </a:r>
            <a:endParaRPr lang="en-US" dirty="0"/>
          </a:p>
        </p:txBody>
      </p:sp>
      <p:sp>
        <p:nvSpPr>
          <p:cNvPr id="14" name="Rectangle 13"/>
          <p:cNvSpPr/>
          <p:nvPr/>
        </p:nvSpPr>
        <p:spPr>
          <a:xfrm>
            <a:off x="762000" y="4826001"/>
            <a:ext cx="1139955" cy="400110"/>
          </a:xfrm>
          <a:prstGeom prst="rect">
            <a:avLst/>
          </a:prstGeom>
        </p:spPr>
        <p:txBody>
          <a:bodyPr wrap="none">
            <a:spAutoFit/>
          </a:bodyPr>
          <a:lstStyle/>
          <a:p>
            <a:r>
              <a:rPr lang="en-US" sz="2000" b="1" dirty="0" smtClean="0">
                <a:solidFill>
                  <a:srgbClr val="003367"/>
                </a:solidFill>
              </a:rPr>
              <a:t>sockets</a:t>
            </a:r>
            <a:endParaRPr lang="en-US" dirty="0"/>
          </a:p>
        </p:txBody>
      </p:sp>
      <p:sp>
        <p:nvSpPr>
          <p:cNvPr id="15" name="Rectangle 14"/>
          <p:cNvSpPr>
            <a:spLocks noChangeArrowheads="1"/>
          </p:cNvSpPr>
          <p:nvPr/>
        </p:nvSpPr>
        <p:spPr bwMode="auto">
          <a:xfrm>
            <a:off x="4235450" y="3505200"/>
            <a:ext cx="1327150" cy="393700"/>
          </a:xfrm>
          <a:prstGeom prst="rect">
            <a:avLst/>
          </a:prstGeom>
          <a:solidFill>
            <a:schemeClr val="tx2">
              <a:lumMod val="75000"/>
            </a:schemeClr>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6" name="Rectangle 15"/>
          <p:cNvSpPr>
            <a:spLocks noChangeArrowheads="1"/>
          </p:cNvSpPr>
          <p:nvPr/>
        </p:nvSpPr>
        <p:spPr bwMode="auto">
          <a:xfrm>
            <a:off x="4235450" y="4808539"/>
            <a:ext cx="1327150" cy="39370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7" name="Line 10"/>
          <p:cNvSpPr>
            <a:spLocks noChangeShapeType="1"/>
          </p:cNvSpPr>
          <p:nvPr/>
        </p:nvSpPr>
        <p:spPr bwMode="auto">
          <a:xfrm>
            <a:off x="4562475" y="3898900"/>
            <a:ext cx="0" cy="246063"/>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8" name="Line 10"/>
          <p:cNvSpPr>
            <a:spLocks noChangeShapeType="1"/>
          </p:cNvSpPr>
          <p:nvPr/>
        </p:nvSpPr>
        <p:spPr bwMode="auto">
          <a:xfrm flipV="1">
            <a:off x="5218113" y="3898900"/>
            <a:ext cx="0" cy="246063"/>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9" name="Rectangle 18"/>
          <p:cNvSpPr/>
          <p:nvPr/>
        </p:nvSpPr>
        <p:spPr>
          <a:xfrm>
            <a:off x="4464050" y="3505200"/>
            <a:ext cx="954859" cy="400110"/>
          </a:xfrm>
          <a:prstGeom prst="rect">
            <a:avLst/>
          </a:prstGeom>
        </p:spPr>
        <p:txBody>
          <a:bodyPr wrap="none">
            <a:spAutoFit/>
          </a:bodyPr>
          <a:lstStyle/>
          <a:p>
            <a:r>
              <a:rPr lang="en-US" sz="2000" b="1" dirty="0" smtClean="0">
                <a:solidFill>
                  <a:srgbClr val="FFFFFF"/>
                </a:solidFill>
              </a:rPr>
              <a:t>server</a:t>
            </a:r>
            <a:endParaRPr lang="en-US" dirty="0">
              <a:solidFill>
                <a:srgbClr val="FFFFFF"/>
              </a:solidFill>
            </a:endParaRPr>
          </a:p>
        </p:txBody>
      </p:sp>
      <p:sp>
        <p:nvSpPr>
          <p:cNvPr id="20" name="Rectangle 19"/>
          <p:cNvSpPr/>
          <p:nvPr/>
        </p:nvSpPr>
        <p:spPr>
          <a:xfrm>
            <a:off x="4311650" y="4826001"/>
            <a:ext cx="1139955" cy="400110"/>
          </a:xfrm>
          <a:prstGeom prst="rect">
            <a:avLst/>
          </a:prstGeom>
        </p:spPr>
        <p:txBody>
          <a:bodyPr wrap="none">
            <a:spAutoFit/>
          </a:bodyPr>
          <a:lstStyle/>
          <a:p>
            <a:r>
              <a:rPr lang="en-US" sz="2000" b="1" dirty="0" smtClean="0">
                <a:solidFill>
                  <a:srgbClr val="003367"/>
                </a:solidFill>
              </a:rPr>
              <a:t>sockets</a:t>
            </a:r>
            <a:endParaRPr lang="en-US" dirty="0"/>
          </a:p>
        </p:txBody>
      </p:sp>
      <p:cxnSp>
        <p:nvCxnSpPr>
          <p:cNvPr id="21" name="Elbow Connector 36"/>
          <p:cNvCxnSpPr>
            <a:cxnSpLocks noChangeShapeType="1"/>
          </p:cNvCxnSpPr>
          <p:nvPr/>
        </p:nvCxnSpPr>
        <p:spPr bwMode="auto">
          <a:xfrm>
            <a:off x="1371600" y="5240338"/>
            <a:ext cx="3257550" cy="703262"/>
          </a:xfrm>
          <a:prstGeom prst="bentConnector3">
            <a:avLst>
              <a:gd name="adj1" fmla="val 102"/>
            </a:avLst>
          </a:prstGeom>
          <a:noFill/>
          <a:ln w="57150">
            <a:solidFill>
              <a:srgbClr val="000000"/>
            </a:solidFill>
            <a:round/>
            <a:headEnd type="arrow" w="med" len="lg"/>
            <a:tailEnd type="none" w="med" len="lg"/>
          </a:ln>
          <a:extLst>
            <a:ext uri="{909E8E84-426E-40dd-AFC4-6F175D3DCCD1}">
              <a14:hiddenFill xmlns:a14="http://schemas.microsoft.com/office/drawing/2010/main">
                <a:noFill/>
              </a14:hiddenFill>
            </a:ext>
          </a:extLst>
        </p:spPr>
      </p:cxnSp>
      <p:cxnSp>
        <p:nvCxnSpPr>
          <p:cNvPr id="22" name="Elbow Connector 36"/>
          <p:cNvCxnSpPr>
            <a:cxnSpLocks noChangeShapeType="1"/>
          </p:cNvCxnSpPr>
          <p:nvPr/>
        </p:nvCxnSpPr>
        <p:spPr bwMode="auto">
          <a:xfrm flipV="1">
            <a:off x="2133603" y="5207001"/>
            <a:ext cx="2743197" cy="736599"/>
          </a:xfrm>
          <a:prstGeom prst="bentConnector3">
            <a:avLst>
              <a:gd name="adj1" fmla="val 100000"/>
            </a:avLst>
          </a:prstGeom>
          <a:noFill/>
          <a:ln w="57150">
            <a:solidFill>
              <a:srgbClr val="001934"/>
            </a:solidFill>
            <a:round/>
            <a:headEnd/>
            <a:tailEnd type="arrow" w="med" len="lg"/>
          </a:ln>
          <a:extLst>
            <a:ext uri="{909E8E84-426E-40dd-AFC4-6F175D3DCCD1}">
              <a14:hiddenFill xmlns:a14="http://schemas.microsoft.com/office/drawing/2010/main">
                <a:noFill/>
              </a14:hiddenFill>
            </a:ext>
          </a:extLst>
        </p:spPr>
      </p:cxnSp>
      <p:sp>
        <p:nvSpPr>
          <p:cNvPr id="23" name="Rectangle 22"/>
          <p:cNvSpPr/>
          <p:nvPr/>
        </p:nvSpPr>
        <p:spPr bwMode="auto">
          <a:xfrm>
            <a:off x="685800" y="4191000"/>
            <a:ext cx="48768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4" name="Line 10"/>
          <p:cNvSpPr>
            <a:spLocks noChangeShapeType="1"/>
          </p:cNvSpPr>
          <p:nvPr/>
        </p:nvSpPr>
        <p:spPr bwMode="auto">
          <a:xfrm>
            <a:off x="4570412" y="4572000"/>
            <a:ext cx="0" cy="246063"/>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25" name="Line 10"/>
          <p:cNvSpPr>
            <a:spLocks noChangeShapeType="1"/>
          </p:cNvSpPr>
          <p:nvPr/>
        </p:nvSpPr>
        <p:spPr bwMode="auto">
          <a:xfrm flipV="1">
            <a:off x="5226050" y="4572000"/>
            <a:ext cx="0" cy="246063"/>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38" name="Rectangle 37"/>
          <p:cNvSpPr/>
          <p:nvPr/>
        </p:nvSpPr>
        <p:spPr>
          <a:xfrm>
            <a:off x="2590800" y="4191000"/>
            <a:ext cx="961747" cy="400110"/>
          </a:xfrm>
          <a:prstGeom prst="rect">
            <a:avLst/>
          </a:prstGeom>
        </p:spPr>
        <p:txBody>
          <a:bodyPr wrap="none">
            <a:spAutoFit/>
          </a:bodyPr>
          <a:lstStyle/>
          <a:p>
            <a:r>
              <a:rPr lang="en-US" sz="2000" b="1" dirty="0" smtClean="0">
                <a:solidFill>
                  <a:srgbClr val="003367"/>
                </a:solidFill>
              </a:rPr>
              <a:t>“glue”</a:t>
            </a:r>
            <a:endParaRPr lang="en-US" dirty="0"/>
          </a:p>
        </p:txBody>
      </p:sp>
      <p:sp>
        <p:nvSpPr>
          <p:cNvPr id="39" name="Right Brace 38"/>
          <p:cNvSpPr/>
          <p:nvPr/>
        </p:nvSpPr>
        <p:spPr bwMode="auto">
          <a:xfrm>
            <a:off x="5715000" y="4791670"/>
            <a:ext cx="152400" cy="914400"/>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40" name="Rectangle 39"/>
          <p:cNvSpPr/>
          <p:nvPr/>
        </p:nvSpPr>
        <p:spPr>
          <a:xfrm>
            <a:off x="6096000" y="4791670"/>
            <a:ext cx="2895600" cy="923330"/>
          </a:xfrm>
          <a:prstGeom prst="rect">
            <a:avLst/>
          </a:prstGeom>
        </p:spPr>
        <p:txBody>
          <a:bodyPr wrap="square">
            <a:spAutoFit/>
          </a:bodyPr>
          <a:lstStyle/>
          <a:p>
            <a:r>
              <a:rPr lang="en-US" sz="1800" dirty="0" smtClean="0">
                <a:solidFill>
                  <a:schemeClr val="tx1"/>
                </a:solidFill>
              </a:rPr>
              <a:t>This code is “canned”, independent of the specific application.</a:t>
            </a:r>
            <a:endParaRPr lang="en-US" sz="1800" dirty="0">
              <a:solidFill>
                <a:schemeClr val="tx1"/>
              </a:solidFill>
            </a:endParaRPr>
          </a:p>
        </p:txBody>
      </p:sp>
      <p:sp>
        <p:nvSpPr>
          <p:cNvPr id="41" name="Right Brace 40"/>
          <p:cNvSpPr/>
          <p:nvPr/>
        </p:nvSpPr>
        <p:spPr bwMode="auto">
          <a:xfrm>
            <a:off x="5715000" y="4191000"/>
            <a:ext cx="76200" cy="381000"/>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42" name="Rectangle 41"/>
          <p:cNvSpPr/>
          <p:nvPr/>
        </p:nvSpPr>
        <p:spPr>
          <a:xfrm>
            <a:off x="6096000" y="4038600"/>
            <a:ext cx="2667000" cy="646331"/>
          </a:xfrm>
          <a:prstGeom prst="rect">
            <a:avLst/>
          </a:prstGeom>
        </p:spPr>
        <p:txBody>
          <a:bodyPr wrap="square">
            <a:spAutoFit/>
          </a:bodyPr>
          <a:lstStyle/>
          <a:p>
            <a:r>
              <a:rPr lang="en-US" sz="1800" dirty="0" smtClean="0">
                <a:solidFill>
                  <a:schemeClr val="tx1"/>
                </a:solidFill>
              </a:rPr>
              <a:t>Auto-generate this code from API spec (IDL).</a:t>
            </a:r>
            <a:endParaRPr lang="en-US" sz="1800" dirty="0">
              <a:solidFill>
                <a:schemeClr val="tx1"/>
              </a:solidFill>
            </a:endParaRPr>
          </a:p>
        </p:txBody>
      </p:sp>
      <p:sp>
        <p:nvSpPr>
          <p:cNvPr id="43" name="Right Brace 42"/>
          <p:cNvSpPr/>
          <p:nvPr/>
        </p:nvSpPr>
        <p:spPr bwMode="auto">
          <a:xfrm>
            <a:off x="5715000" y="3544669"/>
            <a:ext cx="76200" cy="381000"/>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44" name="Rectangle 43"/>
          <p:cNvSpPr/>
          <p:nvPr/>
        </p:nvSpPr>
        <p:spPr>
          <a:xfrm>
            <a:off x="6096000" y="3276600"/>
            <a:ext cx="2667000" cy="646331"/>
          </a:xfrm>
          <a:prstGeom prst="rect">
            <a:avLst/>
          </a:prstGeom>
        </p:spPr>
        <p:txBody>
          <a:bodyPr wrap="square">
            <a:spAutoFit/>
          </a:bodyPr>
          <a:lstStyle/>
          <a:p>
            <a:r>
              <a:rPr lang="en-US" sz="1800" dirty="0" smtClean="0">
                <a:solidFill>
                  <a:schemeClr val="tx1"/>
                </a:solidFill>
              </a:rPr>
              <a:t>Humans focus on getting this code right.</a:t>
            </a:r>
            <a:endParaRPr lang="en-US" sz="1800" dirty="0">
              <a:solidFill>
                <a:schemeClr val="tx1"/>
              </a:solidFill>
            </a:endParaRPr>
          </a:p>
        </p:txBody>
      </p:sp>
      <p:sp>
        <p:nvSpPr>
          <p:cNvPr id="45" name="Cloud 12"/>
          <p:cNvSpPr>
            <a:spLocks noChangeArrowheads="1"/>
          </p:cNvSpPr>
          <p:nvPr/>
        </p:nvSpPr>
        <p:spPr bwMode="auto">
          <a:xfrm>
            <a:off x="2514600" y="5562600"/>
            <a:ext cx="1009784" cy="740508"/>
          </a:xfrm>
          <a:custGeom>
            <a:avLst/>
            <a:gdLst>
              <a:gd name="T0" fmla="*/ 2284095 w 43200"/>
              <a:gd name="T1" fmla="*/ 838200 h 43200"/>
              <a:gd name="T2" fmla="*/ 1143000 w 43200"/>
              <a:gd name="T3" fmla="*/ 1674615 h 43200"/>
              <a:gd name="T4" fmla="*/ 7091 w 43200"/>
              <a:gd name="T5" fmla="*/ 838200 h 43200"/>
              <a:gd name="T6" fmla="*/ 1143000 w 43200"/>
              <a:gd name="T7" fmla="*/ 95850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E6E6E6"/>
          </a:solidFill>
          <a:ln w="57150">
            <a:solidFill>
              <a:srgbClr val="7F7F7F"/>
            </a:solidFill>
            <a:round/>
            <a:headEnd/>
            <a:tailEnd/>
          </a:ln>
          <a:effectLst>
            <a:outerShdw blurRad="63500" dist="38100" dir="2700000" algn="tl" rotWithShape="0">
              <a:srgbClr val="000000">
                <a:alpha val="39999"/>
              </a:srgbClr>
            </a:outerShdw>
          </a:effectLst>
        </p:spPr>
        <p:txBody>
          <a:bodyPr wrap="none" anchor="ctr"/>
          <a:lstStyle/>
          <a:p>
            <a:pPr algn="ctr">
              <a:defRPr/>
            </a:pPr>
            <a:endParaRPr lang="en-US" b="1">
              <a:solidFill>
                <a:schemeClr val="tx1">
                  <a:alpha val="100000"/>
                </a:schemeClr>
              </a:solidFill>
              <a:latin typeface="Arial"/>
              <a:ea typeface="+mn-ea"/>
              <a:cs typeface="Arial"/>
            </a:endParaRPr>
          </a:p>
        </p:txBody>
      </p:sp>
    </p:spTree>
    <p:extLst>
      <p:ext uri="{BB962C8B-B14F-4D97-AF65-F5344CB8AC3E}">
        <p14:creationId xmlns:p14="http://schemas.microsoft.com/office/powerpoint/2010/main" val="20262429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Arial" charset="0"/>
                <a:ea typeface="ＭＳ Ｐゴシック" charset="0"/>
              </a:rPr>
              <a:t>RPC</a:t>
            </a:r>
          </a:p>
        </p:txBody>
      </p:sp>
      <p:sp>
        <p:nvSpPr>
          <p:cNvPr id="3" name="Rounded Rectangle 2"/>
          <p:cNvSpPr/>
          <p:nvPr/>
        </p:nvSpPr>
        <p:spPr bwMode="auto">
          <a:xfrm>
            <a:off x="838200" y="1295400"/>
            <a:ext cx="5943600" cy="1676400"/>
          </a:xfrm>
          <a:prstGeom prst="roundRect">
            <a:avLst/>
          </a:prstGeom>
          <a:noFill/>
          <a:ln w="57150" cap="flat" cmpd="sng" algn="ctr">
            <a:solidFill>
              <a:schemeClr val="accent6">
                <a:lumMod val="40000"/>
                <a:lumOff val="60000"/>
              </a:schemeClr>
            </a:solidFill>
            <a:prstDash val="solid"/>
            <a:round/>
            <a:headEnd type="triangle" w="med" len="med"/>
            <a:tailEnd type="triangle" w="med" len="med"/>
          </a:ln>
          <a:effectLst/>
        </p:spPr>
        <p:txBody>
          <a:bodyPr wrap="none" anchor="ctr"/>
          <a:lstStyle/>
          <a:p>
            <a:pPr algn="ctr">
              <a:defRPr/>
            </a:pPr>
            <a:endParaRPr lang="en-US" b="1">
              <a:solidFill>
                <a:schemeClr val="tx1">
                  <a:alpha val="100000"/>
                </a:schemeClr>
              </a:solidFill>
              <a:latin typeface="Arial"/>
              <a:ea typeface="+mn-ea"/>
              <a:cs typeface="Arial"/>
            </a:endParaRPr>
          </a:p>
        </p:txBody>
      </p:sp>
      <p:sp>
        <p:nvSpPr>
          <p:cNvPr id="92163" name="Rounded Rectangle 6"/>
          <p:cNvSpPr>
            <a:spLocks noChangeArrowheads="1"/>
          </p:cNvSpPr>
          <p:nvPr/>
        </p:nvSpPr>
        <p:spPr bwMode="auto">
          <a:xfrm>
            <a:off x="838200" y="4038600"/>
            <a:ext cx="5943600" cy="1676400"/>
          </a:xfrm>
          <a:prstGeom prst="roundRect">
            <a:avLst>
              <a:gd name="adj" fmla="val 16667"/>
            </a:avLst>
          </a:prstGeom>
          <a:noFill/>
          <a:ln w="57150">
            <a:solidFill>
              <a:srgbClr val="99CC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pic>
        <p:nvPicPr>
          <p:cNvPr id="5" name="Picture 4" descr="web_server.png"/>
          <p:cNvPicPr>
            <a:picLocks noChangeAspect="1"/>
          </p:cNvPicPr>
          <p:nvPr/>
        </p:nvPicPr>
        <p:blipFill>
          <a:blip r:embed="rId2"/>
          <a:srcRect/>
          <a:stretch>
            <a:fillRect/>
          </a:stretch>
        </p:blipFill>
        <p:spPr bwMode="auto">
          <a:xfrm>
            <a:off x="1066800" y="4267200"/>
            <a:ext cx="1219200" cy="12192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6" name="Picture 5" descr="laptop.png"/>
          <p:cNvPicPr>
            <a:picLocks noChangeAspect="1"/>
          </p:cNvPicPr>
          <p:nvPr/>
        </p:nvPicPr>
        <p:blipFill>
          <a:blip r:embed="rId3"/>
          <a:srcRect/>
          <a:stretch>
            <a:fillRect/>
          </a:stretch>
        </p:blipFill>
        <p:spPr bwMode="auto">
          <a:xfrm>
            <a:off x="990600" y="1600200"/>
            <a:ext cx="1676400" cy="1177925"/>
          </a:xfrm>
          <a:prstGeom prst="rect">
            <a:avLst/>
          </a:prstGeom>
          <a:noFill/>
          <a:ln w="9525">
            <a:noFill/>
            <a:miter lim="800000"/>
            <a:headEnd/>
            <a:tailEnd/>
          </a:ln>
          <a:effectLst>
            <a:outerShdw blurRad="63500" dist="38100" dir="2700000" algn="tl" rotWithShape="0">
              <a:srgbClr val="000000">
                <a:alpha val="39999"/>
              </a:srgbClr>
            </a:outerShdw>
          </a:effectLst>
        </p:spPr>
      </p:pic>
      <p:cxnSp>
        <p:nvCxnSpPr>
          <p:cNvPr id="7" name="Straight Arrow Connector 6"/>
          <p:cNvCxnSpPr>
            <a:cxnSpLocks noChangeShapeType="1"/>
          </p:cNvCxnSpPr>
          <p:nvPr/>
        </p:nvCxnSpPr>
        <p:spPr bwMode="auto">
          <a:xfrm>
            <a:off x="2514600" y="1828800"/>
            <a:ext cx="1752600" cy="1588"/>
          </a:xfrm>
          <a:prstGeom prst="straightConnector1">
            <a:avLst/>
          </a:prstGeom>
          <a:noFill/>
          <a:ln w="57150">
            <a:solidFill>
              <a:schemeClr val="accent1"/>
            </a:solidFill>
            <a:prstDash val="sysDash"/>
            <a:round/>
            <a:headEnd/>
            <a:tailEnd type="triangle" w="med" len="med"/>
          </a:ln>
          <a:extLst>
            <a:ext uri="{909E8E84-426E-40dd-AFC4-6F175D3DCCD1}">
              <a14:hiddenFill xmlns:a14="http://schemas.microsoft.com/office/drawing/2010/main">
                <a:noFill/>
              </a14:hiddenFill>
            </a:ext>
          </a:extLst>
        </p:spPr>
      </p:cxnSp>
      <p:sp>
        <p:nvSpPr>
          <p:cNvPr id="8" name="TextBox 7"/>
          <p:cNvSpPr txBox="1">
            <a:spLocks noChangeArrowheads="1"/>
          </p:cNvSpPr>
          <p:nvPr/>
        </p:nvSpPr>
        <p:spPr bwMode="auto">
          <a:xfrm>
            <a:off x="2514600" y="1295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chemeClr val="accent1"/>
                </a:solidFill>
                <a:latin typeface="Calibri" charset="0"/>
                <a:cs typeface="Arial" charset="0"/>
              </a:rPr>
              <a:t>call</a:t>
            </a:r>
          </a:p>
        </p:txBody>
      </p:sp>
      <p:sp>
        <p:nvSpPr>
          <p:cNvPr id="9" name="Cloud 12"/>
          <p:cNvSpPr>
            <a:spLocks noChangeArrowheads="1"/>
          </p:cNvSpPr>
          <p:nvPr/>
        </p:nvSpPr>
        <p:spPr bwMode="auto">
          <a:xfrm>
            <a:off x="6629400" y="2590800"/>
            <a:ext cx="2286000" cy="1676400"/>
          </a:xfrm>
          <a:custGeom>
            <a:avLst/>
            <a:gdLst>
              <a:gd name="T0" fmla="*/ 2284095 w 43200"/>
              <a:gd name="T1" fmla="*/ 838200 h 43200"/>
              <a:gd name="T2" fmla="*/ 1143000 w 43200"/>
              <a:gd name="T3" fmla="*/ 1674615 h 43200"/>
              <a:gd name="T4" fmla="*/ 7091 w 43200"/>
              <a:gd name="T5" fmla="*/ 838200 h 43200"/>
              <a:gd name="T6" fmla="*/ 1143000 w 43200"/>
              <a:gd name="T7" fmla="*/ 95850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E6E6E6"/>
          </a:solidFill>
          <a:ln w="57150">
            <a:solidFill>
              <a:srgbClr val="7F7F7F"/>
            </a:solidFill>
            <a:round/>
            <a:headEnd/>
            <a:tailEnd/>
          </a:ln>
          <a:effectLst>
            <a:outerShdw blurRad="63500" dist="38100" dir="2700000" algn="tl" rotWithShape="0">
              <a:srgbClr val="000000">
                <a:alpha val="39999"/>
              </a:srgbClr>
            </a:outerShdw>
          </a:effectLst>
        </p:spPr>
        <p:txBody>
          <a:bodyPr wrap="none" anchor="ctr"/>
          <a:lstStyle/>
          <a:p>
            <a:pPr algn="ctr">
              <a:defRPr/>
            </a:pPr>
            <a:endParaRPr lang="en-US" b="1">
              <a:solidFill>
                <a:schemeClr val="tx1">
                  <a:alpha val="100000"/>
                </a:schemeClr>
              </a:solidFill>
              <a:latin typeface="Arial"/>
              <a:ea typeface="+mn-ea"/>
              <a:cs typeface="Arial"/>
            </a:endParaRPr>
          </a:p>
        </p:txBody>
      </p:sp>
      <p:sp>
        <p:nvSpPr>
          <p:cNvPr id="10" name="TextBox 9"/>
          <p:cNvSpPr txBox="1">
            <a:spLocks noChangeArrowheads="1"/>
          </p:cNvSpPr>
          <p:nvPr/>
        </p:nvSpPr>
        <p:spPr bwMode="auto">
          <a:xfrm>
            <a:off x="4343400" y="4267200"/>
            <a:ext cx="1600200" cy="1200150"/>
          </a:xfrm>
          <a:prstGeom prst="rect">
            <a:avLst/>
          </a:prstGeom>
          <a:solidFill>
            <a:srgbClr val="CCFF99"/>
          </a:solidFill>
          <a:ln w="57150">
            <a:solidFill>
              <a:srgbClr val="99CC00"/>
            </a:solidFill>
            <a:miter lim="800000"/>
            <a:headEnd/>
            <a:tailEnd/>
          </a:ln>
        </p:spPr>
        <p:txBody>
          <a:bodyPr>
            <a:spAutoFit/>
          </a:bodyPr>
          <a:lstStyle/>
          <a:p>
            <a:pPr algn="ctr"/>
            <a:r>
              <a:rPr lang="en-US" sz="3600" b="1">
                <a:solidFill>
                  <a:schemeClr val="tx1"/>
                </a:solidFill>
                <a:latin typeface="Calibri" charset="0"/>
                <a:cs typeface="Arial" charset="0"/>
              </a:rPr>
              <a:t>Server </a:t>
            </a:r>
          </a:p>
          <a:p>
            <a:pPr algn="ctr"/>
            <a:r>
              <a:rPr lang="en-US" sz="3600" b="1">
                <a:solidFill>
                  <a:schemeClr val="tx1"/>
                </a:solidFill>
                <a:latin typeface="Calibri" charset="0"/>
                <a:cs typeface="Arial" charset="0"/>
              </a:rPr>
              <a:t>stub</a:t>
            </a:r>
          </a:p>
        </p:txBody>
      </p:sp>
      <p:sp>
        <p:nvSpPr>
          <p:cNvPr id="11" name="TextBox 10"/>
          <p:cNvSpPr txBox="1"/>
          <p:nvPr/>
        </p:nvSpPr>
        <p:spPr>
          <a:xfrm>
            <a:off x="4343400" y="1524000"/>
            <a:ext cx="1600200" cy="1200150"/>
          </a:xfrm>
          <a:prstGeom prst="rect">
            <a:avLst/>
          </a:prstGeom>
          <a:solidFill>
            <a:schemeClr val="accent1"/>
          </a:solidFill>
          <a:ln w="57150">
            <a:solidFill>
              <a:schemeClr val="accent6">
                <a:lumMod val="40000"/>
                <a:lumOff val="60000"/>
              </a:schemeClr>
            </a:solidFill>
          </a:ln>
        </p:spPr>
        <p:txBody>
          <a:bodyPr>
            <a:spAutoFit/>
          </a:bodyPr>
          <a:lstStyle/>
          <a:p>
            <a:pPr algn="ctr" fontAlgn="auto">
              <a:spcBef>
                <a:spcPts val="0"/>
              </a:spcBef>
              <a:spcAft>
                <a:spcPts val="0"/>
              </a:spcAft>
              <a:defRPr/>
            </a:pPr>
            <a:r>
              <a:rPr lang="en-US" sz="3600" b="1" dirty="0">
                <a:latin typeface="Calibri" pitchFamily="34" charset="0"/>
                <a:ea typeface="+mn-ea"/>
                <a:cs typeface="+mn-cs"/>
              </a:rPr>
              <a:t>Client </a:t>
            </a:r>
          </a:p>
          <a:p>
            <a:pPr algn="ctr" fontAlgn="auto">
              <a:spcBef>
                <a:spcPts val="0"/>
              </a:spcBef>
              <a:spcAft>
                <a:spcPts val="0"/>
              </a:spcAft>
              <a:defRPr/>
            </a:pPr>
            <a:r>
              <a:rPr lang="en-US" sz="3600" b="1" dirty="0">
                <a:latin typeface="Calibri" pitchFamily="34" charset="0"/>
                <a:ea typeface="+mn-ea"/>
                <a:cs typeface="+mn-cs"/>
              </a:rPr>
              <a:t>stub</a:t>
            </a:r>
          </a:p>
        </p:txBody>
      </p:sp>
      <p:sp>
        <p:nvSpPr>
          <p:cNvPr id="12" name="Freeform 11"/>
          <p:cNvSpPr>
            <a:spLocks noChangeArrowheads="1"/>
          </p:cNvSpPr>
          <p:nvPr/>
        </p:nvSpPr>
        <p:spPr bwMode="auto">
          <a:xfrm>
            <a:off x="5791200" y="2438400"/>
            <a:ext cx="1295400" cy="2286000"/>
          </a:xfrm>
          <a:custGeom>
            <a:avLst/>
            <a:gdLst>
              <a:gd name="T0" fmla="*/ 0 w 1021080"/>
              <a:gd name="T1" fmla="*/ 2286000 h 2164080"/>
              <a:gd name="T2" fmla="*/ 908714 w 1021080"/>
              <a:gd name="T3" fmla="*/ 1947929 h 2164080"/>
              <a:gd name="T4" fmla="*/ 1295400 w 1021080"/>
              <a:gd name="T5" fmla="*/ 821028 h 2164080"/>
              <a:gd name="T6" fmla="*/ 19334 w 1021080"/>
              <a:gd name="T7" fmla="*/ 0 h 2164080"/>
              <a:gd name="T8" fmla="*/ 0 60000 65536"/>
              <a:gd name="T9" fmla="*/ 0 60000 65536"/>
              <a:gd name="T10" fmla="*/ 0 60000 65536"/>
              <a:gd name="T11" fmla="*/ 0 60000 65536"/>
              <a:gd name="T12" fmla="*/ 0 w 1021080"/>
              <a:gd name="T13" fmla="*/ 0 h 2164080"/>
              <a:gd name="T14" fmla="*/ 1021080 w 1021080"/>
              <a:gd name="T15" fmla="*/ 2164080 h 2164080"/>
            </a:gdLst>
            <a:ahLst/>
            <a:cxnLst>
              <a:cxn ang="T8">
                <a:pos x="T0" y="T1"/>
              </a:cxn>
              <a:cxn ang="T9">
                <a:pos x="T2" y="T3"/>
              </a:cxn>
              <a:cxn ang="T10">
                <a:pos x="T4" y="T5"/>
              </a:cxn>
              <a:cxn ang="T11">
                <a:pos x="T6" y="T7"/>
              </a:cxn>
            </a:cxnLst>
            <a:rect l="T12" t="T13" r="T14" b="T15"/>
            <a:pathLst>
              <a:path w="1021080" h="2164080">
                <a:moveTo>
                  <a:pt x="0" y="2164080"/>
                </a:moveTo>
                <a:cubicBezTo>
                  <a:pt x="273050" y="2119630"/>
                  <a:pt x="546100" y="2075180"/>
                  <a:pt x="716280" y="1844040"/>
                </a:cubicBezTo>
                <a:cubicBezTo>
                  <a:pt x="886460" y="1612900"/>
                  <a:pt x="1137920" y="1084580"/>
                  <a:pt x="1021080" y="777240"/>
                </a:cubicBezTo>
                <a:cubicBezTo>
                  <a:pt x="904240" y="469900"/>
                  <a:pt x="459740" y="234950"/>
                  <a:pt x="15240" y="0"/>
                </a:cubicBezTo>
              </a:path>
            </a:pathLst>
          </a:custGeom>
          <a:noFill/>
          <a:ln w="57150">
            <a:solidFill>
              <a:srgbClr val="CCFF99"/>
            </a:solidFill>
            <a:prstDash val="sysDash"/>
            <a:round/>
            <a:headEnd/>
            <a:tailEnd type="triangle" w="med" len="me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en-US">
              <a:latin typeface="+mn-lt"/>
              <a:ea typeface="+mn-ea"/>
              <a:cs typeface="+mn-cs"/>
            </a:endParaRPr>
          </a:p>
        </p:txBody>
      </p:sp>
      <p:sp>
        <p:nvSpPr>
          <p:cNvPr id="13" name="Freeform 12"/>
          <p:cNvSpPr>
            <a:spLocks noChangeArrowheads="1"/>
          </p:cNvSpPr>
          <p:nvPr/>
        </p:nvSpPr>
        <p:spPr bwMode="auto">
          <a:xfrm>
            <a:off x="5791200" y="1828800"/>
            <a:ext cx="1782763" cy="3429000"/>
          </a:xfrm>
          <a:custGeom>
            <a:avLst/>
            <a:gdLst>
              <a:gd name="T0" fmla="*/ 0 w 1021080"/>
              <a:gd name="T1" fmla="*/ 3429000 h 2164080"/>
              <a:gd name="T2" fmla="*/ 1250595 w 1021080"/>
              <a:gd name="T3" fmla="*/ 2921894 h 2164080"/>
              <a:gd name="T4" fmla="*/ 1782763 w 1021080"/>
              <a:gd name="T5" fmla="*/ 1231542 h 2164080"/>
              <a:gd name="T6" fmla="*/ 26608 w 1021080"/>
              <a:gd name="T7" fmla="*/ 0 h 2164080"/>
              <a:gd name="T8" fmla="*/ 0 60000 65536"/>
              <a:gd name="T9" fmla="*/ 0 60000 65536"/>
              <a:gd name="T10" fmla="*/ 0 60000 65536"/>
              <a:gd name="T11" fmla="*/ 0 60000 65536"/>
              <a:gd name="T12" fmla="*/ 0 w 1021080"/>
              <a:gd name="T13" fmla="*/ 0 h 2164080"/>
              <a:gd name="T14" fmla="*/ 1021080 w 1021080"/>
              <a:gd name="T15" fmla="*/ 2164080 h 2164080"/>
            </a:gdLst>
            <a:ahLst/>
            <a:cxnLst>
              <a:cxn ang="T8">
                <a:pos x="T0" y="T1"/>
              </a:cxn>
              <a:cxn ang="T9">
                <a:pos x="T2" y="T3"/>
              </a:cxn>
              <a:cxn ang="T10">
                <a:pos x="T4" y="T5"/>
              </a:cxn>
              <a:cxn ang="T11">
                <a:pos x="T6" y="T7"/>
              </a:cxn>
            </a:cxnLst>
            <a:rect l="T12" t="T13" r="T14" b="T15"/>
            <a:pathLst>
              <a:path w="1021080" h="2164080">
                <a:moveTo>
                  <a:pt x="0" y="2164080"/>
                </a:moveTo>
                <a:cubicBezTo>
                  <a:pt x="273050" y="2119630"/>
                  <a:pt x="546100" y="2075180"/>
                  <a:pt x="716280" y="1844040"/>
                </a:cubicBezTo>
                <a:cubicBezTo>
                  <a:pt x="886460" y="1612900"/>
                  <a:pt x="1137920" y="1084580"/>
                  <a:pt x="1021080" y="777240"/>
                </a:cubicBezTo>
                <a:cubicBezTo>
                  <a:pt x="904240" y="469900"/>
                  <a:pt x="459740" y="234950"/>
                  <a:pt x="15240" y="0"/>
                </a:cubicBezTo>
              </a:path>
            </a:pathLst>
          </a:custGeom>
          <a:noFill/>
          <a:ln w="57150">
            <a:solidFill>
              <a:schemeClr val="accent1"/>
            </a:solidFill>
            <a:prstDash val="sysDash"/>
            <a:round/>
            <a:headEnd type="triangle" w="med" len="me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en-US">
              <a:latin typeface="+mn-lt"/>
              <a:ea typeface="+mn-ea"/>
              <a:cs typeface="+mn-cs"/>
            </a:endParaRPr>
          </a:p>
        </p:txBody>
      </p:sp>
      <p:sp>
        <p:nvSpPr>
          <p:cNvPr id="14" name="TextBox 13"/>
          <p:cNvSpPr txBox="1">
            <a:spLocks noChangeArrowheads="1"/>
          </p:cNvSpPr>
          <p:nvPr/>
        </p:nvSpPr>
        <p:spPr bwMode="auto">
          <a:xfrm>
            <a:off x="6019800" y="15192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1"/>
                </a:solidFill>
                <a:latin typeface="Calibri" charset="0"/>
                <a:cs typeface="Arial" charset="0"/>
              </a:rPr>
              <a:t>send</a:t>
            </a:r>
          </a:p>
        </p:txBody>
      </p:sp>
      <p:sp>
        <p:nvSpPr>
          <p:cNvPr id="15" name="TextBox 14"/>
          <p:cNvSpPr txBox="1">
            <a:spLocks noChangeArrowheads="1"/>
          </p:cNvSpPr>
          <p:nvPr/>
        </p:nvSpPr>
        <p:spPr bwMode="auto">
          <a:xfrm>
            <a:off x="6019800" y="5181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CCFF99"/>
                </a:solidFill>
                <a:latin typeface="Calibri" charset="0"/>
                <a:cs typeface="Arial" charset="0"/>
              </a:rPr>
              <a:t>recv</a:t>
            </a:r>
          </a:p>
        </p:txBody>
      </p:sp>
      <p:cxnSp>
        <p:nvCxnSpPr>
          <p:cNvPr id="16" name="Straight Arrow Connector 15"/>
          <p:cNvCxnSpPr>
            <a:cxnSpLocks noChangeShapeType="1"/>
          </p:cNvCxnSpPr>
          <p:nvPr/>
        </p:nvCxnSpPr>
        <p:spPr bwMode="auto">
          <a:xfrm>
            <a:off x="2514600" y="5181600"/>
            <a:ext cx="1752600" cy="1588"/>
          </a:xfrm>
          <a:prstGeom prst="straightConnector1">
            <a:avLst/>
          </a:prstGeom>
          <a:noFill/>
          <a:ln w="57150">
            <a:solidFill>
              <a:srgbClr val="CCFF99"/>
            </a:solidFill>
            <a:prstDash val="sysDash"/>
            <a:round/>
            <a:headEnd type="triangle" w="med" len="med"/>
            <a:tailEnd/>
          </a:ln>
          <a:extLst>
            <a:ext uri="{909E8E84-426E-40dd-AFC4-6F175D3DCCD1}">
              <a14:hiddenFill xmlns:a14="http://schemas.microsoft.com/office/drawing/2010/main">
                <a:noFill/>
              </a14:hiddenFill>
            </a:ext>
          </a:extLst>
        </p:spPr>
      </p:cxnSp>
      <p:sp>
        <p:nvSpPr>
          <p:cNvPr id="17" name="TextBox 16"/>
          <p:cNvSpPr txBox="1">
            <a:spLocks noChangeArrowheads="1"/>
          </p:cNvSpPr>
          <p:nvPr/>
        </p:nvSpPr>
        <p:spPr bwMode="auto">
          <a:xfrm>
            <a:off x="2667000" y="5181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CCFF99"/>
                </a:solidFill>
                <a:latin typeface="Calibri" charset="0"/>
                <a:cs typeface="Arial" charset="0"/>
              </a:rPr>
              <a:t>call</a:t>
            </a:r>
          </a:p>
        </p:txBody>
      </p:sp>
      <p:cxnSp>
        <p:nvCxnSpPr>
          <p:cNvPr id="18" name="Straight Arrow Connector 17"/>
          <p:cNvCxnSpPr>
            <a:cxnSpLocks noChangeShapeType="1"/>
          </p:cNvCxnSpPr>
          <p:nvPr/>
        </p:nvCxnSpPr>
        <p:spPr bwMode="auto">
          <a:xfrm>
            <a:off x="2514600" y="4648200"/>
            <a:ext cx="1752600" cy="1588"/>
          </a:xfrm>
          <a:prstGeom prst="straightConnector1">
            <a:avLst/>
          </a:prstGeom>
          <a:noFill/>
          <a:ln w="57150">
            <a:solidFill>
              <a:srgbClr val="CCFF99"/>
            </a:solidFill>
            <a:prstDash val="sysDash"/>
            <a:round/>
            <a:headEnd/>
            <a:tailEnd type="triangle" w="med" len="med"/>
          </a:ln>
          <a:extLst>
            <a:ext uri="{909E8E84-426E-40dd-AFC4-6F175D3DCCD1}">
              <a14:hiddenFill xmlns:a14="http://schemas.microsoft.com/office/drawing/2010/main">
                <a:noFill/>
              </a14:hiddenFill>
            </a:ext>
          </a:extLst>
        </p:spPr>
      </p:cxnSp>
      <p:sp>
        <p:nvSpPr>
          <p:cNvPr id="19" name="TextBox 18"/>
          <p:cNvSpPr txBox="1">
            <a:spLocks noChangeArrowheads="1"/>
          </p:cNvSpPr>
          <p:nvPr/>
        </p:nvSpPr>
        <p:spPr bwMode="auto">
          <a:xfrm>
            <a:off x="2514600" y="41148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CCFF99"/>
                </a:solidFill>
                <a:latin typeface="Calibri" charset="0"/>
                <a:cs typeface="Arial" charset="0"/>
              </a:rPr>
              <a:t>return</a:t>
            </a:r>
          </a:p>
        </p:txBody>
      </p:sp>
      <p:cxnSp>
        <p:nvCxnSpPr>
          <p:cNvPr id="20" name="Straight Arrow Connector 19"/>
          <p:cNvCxnSpPr>
            <a:cxnSpLocks noChangeShapeType="1"/>
          </p:cNvCxnSpPr>
          <p:nvPr/>
        </p:nvCxnSpPr>
        <p:spPr bwMode="auto">
          <a:xfrm>
            <a:off x="2514600" y="2438400"/>
            <a:ext cx="1752600" cy="1588"/>
          </a:xfrm>
          <a:prstGeom prst="straightConnector1">
            <a:avLst/>
          </a:prstGeom>
          <a:noFill/>
          <a:ln w="57150">
            <a:solidFill>
              <a:schemeClr val="accent1"/>
            </a:solidFill>
            <a:prstDash val="sysDash"/>
            <a:round/>
            <a:headEnd type="triangle" w="med" len="med"/>
            <a:tailEn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2667000" y="2438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chemeClr val="accent1"/>
                </a:solidFill>
                <a:latin typeface="Calibri" charset="0"/>
                <a:cs typeface="Arial" charset="0"/>
              </a:rPr>
              <a:t>return</a:t>
            </a:r>
          </a:p>
        </p:txBody>
      </p:sp>
      <p:sp>
        <p:nvSpPr>
          <p:cNvPr id="22" name="TextBox 21"/>
          <p:cNvSpPr txBox="1">
            <a:spLocks noChangeArrowheads="1"/>
          </p:cNvSpPr>
          <p:nvPr/>
        </p:nvSpPr>
        <p:spPr bwMode="auto">
          <a:xfrm>
            <a:off x="5943600" y="4038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CCFF99"/>
                </a:solidFill>
                <a:latin typeface="Calibri" charset="0"/>
                <a:cs typeface="Arial" charset="0"/>
              </a:rPr>
              <a:t>send</a:t>
            </a:r>
          </a:p>
        </p:txBody>
      </p:sp>
      <p:sp>
        <p:nvSpPr>
          <p:cNvPr id="23" name="TextBox 22"/>
          <p:cNvSpPr txBox="1">
            <a:spLocks noChangeArrowheads="1"/>
          </p:cNvSpPr>
          <p:nvPr/>
        </p:nvSpPr>
        <p:spPr bwMode="auto">
          <a:xfrm>
            <a:off x="6096000" y="22050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1"/>
                </a:solidFill>
                <a:latin typeface="Calibri" charset="0"/>
                <a:cs typeface="Arial" charset="0"/>
              </a:rPr>
              <a:t>recv</a:t>
            </a:r>
          </a:p>
        </p:txBody>
      </p:sp>
      <p:pic>
        <p:nvPicPr>
          <p:cNvPr id="92183" name="Picture 29" descr="firefo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5"/>
          <p:cNvSpPr txBox="1">
            <a:spLocks noChangeArrowheads="1"/>
          </p:cNvSpPr>
          <p:nvPr/>
        </p:nvSpPr>
        <p:spPr bwMode="auto">
          <a:xfrm>
            <a:off x="152400" y="5858470"/>
            <a:ext cx="87629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smtClean="0">
                <a:solidFill>
                  <a:srgbClr val="003367"/>
                </a:solidFill>
                <a:cs typeface="Arial" charset="0"/>
              </a:rPr>
              <a:t>A </a:t>
            </a:r>
            <a:r>
              <a:rPr lang="en-US" sz="1800" b="1" dirty="0" smtClean="0">
                <a:solidFill>
                  <a:schemeClr val="accent2"/>
                </a:solidFill>
                <a:cs typeface="Arial" charset="0"/>
              </a:rPr>
              <a:t>stub</a:t>
            </a:r>
            <a:r>
              <a:rPr lang="en-US" sz="1800" dirty="0" smtClean="0">
                <a:solidFill>
                  <a:schemeClr val="accent2"/>
                </a:solidFill>
                <a:cs typeface="Arial" charset="0"/>
              </a:rPr>
              <a:t> </a:t>
            </a:r>
            <a:r>
              <a:rPr lang="en-US" sz="1800" dirty="0" smtClean="0">
                <a:solidFill>
                  <a:srgbClr val="003367"/>
                </a:solidFill>
                <a:cs typeface="Arial" charset="0"/>
              </a:rPr>
              <a:t>is a procedure that is linked in to the client or server program.  E.g., the client stub exports the service API, and contains code to format a request as a network message, send it to the server, and receive and unpack the response.</a:t>
            </a:r>
            <a:endParaRPr lang="en-US" sz="1800" dirty="0">
              <a:solidFill>
                <a:srgbClr val="003367"/>
              </a:solidFill>
              <a:cs typeface="Arial" charset="0"/>
            </a:endParaRPr>
          </a:p>
        </p:txBody>
      </p:sp>
    </p:spTree>
    <p:extLst>
      <p:ext uri="{BB962C8B-B14F-4D97-AF65-F5344CB8AC3E}">
        <p14:creationId xmlns:p14="http://schemas.microsoft.com/office/powerpoint/2010/main" val="3613230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par>
                                <p:cTn id="34" presetID="22" presetClass="entr" presetSubtype="2"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nodeType="afterGroup">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right)">
                                      <p:cBhvr>
                                        <p:cTn id="61" dur="500"/>
                                        <p:tgtEl>
                                          <p:spTgt spid="21"/>
                                        </p:tgtEl>
                                      </p:cBhvr>
                                    </p:animEffect>
                                  </p:childTnLst>
                                </p:cTn>
                              </p:par>
                              <p:par>
                                <p:cTn id="62" presetID="22" presetClass="entr" presetSubtype="2"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right)">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4" grpId="0"/>
      <p:bldP spid="15" grpId="0"/>
      <p:bldP spid="17" grpId="0"/>
      <p:bldP spid="19" grpId="0"/>
      <p:bldP spid="21" grpId="0"/>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dirty="0">
                <a:latin typeface="Arial" charset="0"/>
                <a:ea typeface="ＭＳ Ｐゴシック" charset="0"/>
              </a:rPr>
              <a:t>RPC: Language i</a:t>
            </a:r>
            <a:r>
              <a:rPr lang="en-US" dirty="0" smtClean="0">
                <a:latin typeface="Arial" charset="0"/>
                <a:ea typeface="ＭＳ Ｐゴシック" charset="0"/>
              </a:rPr>
              <a:t>ntegration</a:t>
            </a:r>
            <a:endParaRPr lang="en-US" dirty="0">
              <a:latin typeface="Arial" charset="0"/>
              <a:ea typeface="ＭＳ Ｐゴシック" charset="0"/>
            </a:endParaRPr>
          </a:p>
        </p:txBody>
      </p:sp>
      <p:sp>
        <p:nvSpPr>
          <p:cNvPr id="93186" name="Content Placeholder 4"/>
          <p:cNvSpPr>
            <a:spLocks noGrp="1"/>
          </p:cNvSpPr>
          <p:nvPr>
            <p:ph idx="1"/>
          </p:nvPr>
        </p:nvSpPr>
        <p:spPr>
          <a:xfrm>
            <a:off x="228600" y="1600200"/>
            <a:ext cx="8229600" cy="4111625"/>
          </a:xfrm>
        </p:spPr>
        <p:txBody>
          <a:bodyPr/>
          <a:lstStyle/>
          <a:p>
            <a:pPr>
              <a:buFont typeface="Times New Roman" charset="0"/>
              <a:buNone/>
            </a:pPr>
            <a:r>
              <a:rPr lang="en-US" sz="1800">
                <a:solidFill>
                  <a:srgbClr val="003367"/>
                </a:solidFill>
                <a:latin typeface="Arial" charset="0"/>
                <a:ea typeface="ＭＳ Ｐゴシック" charset="0"/>
              </a:rPr>
              <a:t>Stubs link with the client/server code to </a:t>
            </a:r>
            <a:r>
              <a:rPr lang="ja-JP" altLang="en-US" sz="1800">
                <a:solidFill>
                  <a:srgbClr val="003367"/>
                </a:solidFill>
                <a:latin typeface="Arial" charset="0"/>
                <a:ea typeface="ＭＳ Ｐゴシック" charset="0"/>
              </a:rPr>
              <a:t>“</a:t>
            </a:r>
            <a:r>
              <a:rPr lang="en-US" altLang="ja-JP" sz="1800">
                <a:solidFill>
                  <a:srgbClr val="003367"/>
                </a:solidFill>
                <a:latin typeface="Arial" charset="0"/>
                <a:ea typeface="ＭＳ Ｐゴシック" charset="0"/>
              </a:rPr>
              <a:t>hide</a:t>
            </a:r>
            <a:r>
              <a:rPr lang="ja-JP" altLang="en-US" sz="1800">
                <a:solidFill>
                  <a:srgbClr val="003367"/>
                </a:solidFill>
                <a:latin typeface="Arial" charset="0"/>
                <a:ea typeface="ＭＳ Ｐゴシック" charset="0"/>
              </a:rPr>
              <a:t>”</a:t>
            </a:r>
            <a:r>
              <a:rPr lang="en-US" altLang="ja-JP" sz="1800">
                <a:solidFill>
                  <a:srgbClr val="003367"/>
                </a:solidFill>
                <a:latin typeface="Arial" charset="0"/>
                <a:ea typeface="ＭＳ Ｐゴシック" charset="0"/>
              </a:rPr>
              <a:t> the boundary crossing.</a:t>
            </a:r>
            <a:endParaRPr lang="en-US" sz="1800">
              <a:solidFill>
                <a:srgbClr val="003367"/>
              </a:solidFill>
              <a:latin typeface="Arial" charset="0"/>
              <a:ea typeface="ＭＳ Ｐゴシック" charset="0"/>
            </a:endParaRPr>
          </a:p>
        </p:txBody>
      </p:sp>
      <p:pic>
        <p:nvPicPr>
          <p:cNvPr id="931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5053013"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Content Placeholder 2"/>
          <p:cNvSpPr txBox="1">
            <a:spLocks/>
          </p:cNvSpPr>
          <p:nvPr/>
        </p:nvSpPr>
        <p:spPr bwMode="auto">
          <a:xfrm>
            <a:off x="-228600" y="22860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lvl="1">
              <a:spcBef>
                <a:spcPts val="800"/>
              </a:spcBef>
              <a:buClr>
                <a:srgbClr val="000000"/>
              </a:buClr>
              <a:buSzPct val="100000"/>
              <a:buFont typeface="Times New Roman" charset="0"/>
              <a:buChar char="–"/>
            </a:pPr>
            <a:r>
              <a:rPr lang="en-US" sz="1800" b="1" dirty="0">
                <a:solidFill>
                  <a:srgbClr val="003367"/>
                </a:solidFill>
                <a:cs typeface="Arial" charset="0"/>
              </a:rPr>
              <a:t>Marshal</a:t>
            </a:r>
            <a:r>
              <a:rPr lang="en-US" sz="1800" dirty="0">
                <a:solidFill>
                  <a:srgbClr val="003367"/>
                </a:solidFill>
                <a:cs typeface="Arial" charset="0"/>
              </a:rPr>
              <a:t> arguments/</a:t>
            </a:r>
            <a:r>
              <a:rPr lang="en-US" sz="1800" dirty="0" smtClean="0">
                <a:solidFill>
                  <a:srgbClr val="003367"/>
                </a:solidFill>
                <a:cs typeface="Arial" charset="0"/>
              </a:rPr>
              <a:t>results into standard data representation.</a:t>
            </a:r>
            <a:endParaRPr lang="en-US" sz="1800" dirty="0">
              <a:solidFill>
                <a:srgbClr val="003367"/>
              </a:solidFill>
              <a:cs typeface="Arial" charset="0"/>
            </a:endParaRPr>
          </a:p>
          <a:p>
            <a:pPr lvl="1">
              <a:spcBef>
                <a:spcPts val="800"/>
              </a:spcBef>
              <a:buClr>
                <a:srgbClr val="000000"/>
              </a:buClr>
              <a:buSzPct val="100000"/>
              <a:buFont typeface="Times New Roman" charset="0"/>
              <a:buChar char="–"/>
            </a:pPr>
            <a:r>
              <a:rPr lang="en-US" sz="1800" dirty="0">
                <a:solidFill>
                  <a:srgbClr val="003367"/>
                </a:solidFill>
                <a:cs typeface="Arial" charset="0"/>
              </a:rPr>
              <a:t>Propagate exceptions</a:t>
            </a:r>
          </a:p>
          <a:p>
            <a:pPr lvl="1">
              <a:spcBef>
                <a:spcPts val="800"/>
              </a:spcBef>
              <a:buClr>
                <a:srgbClr val="000000"/>
              </a:buClr>
              <a:buSzPct val="100000"/>
              <a:buFont typeface="Times New Roman" charset="0"/>
              <a:buChar char="–"/>
            </a:pPr>
            <a:r>
              <a:rPr lang="en-US" sz="1800" b="1" dirty="0">
                <a:solidFill>
                  <a:srgbClr val="003367"/>
                </a:solidFill>
                <a:cs typeface="Arial" charset="0"/>
              </a:rPr>
              <a:t>Binding</a:t>
            </a:r>
            <a:r>
              <a:rPr lang="en-US" sz="1800" dirty="0">
                <a:solidFill>
                  <a:srgbClr val="003367"/>
                </a:solidFill>
                <a:cs typeface="Arial" charset="0"/>
              </a:rPr>
              <a:t>: need some way to name the </a:t>
            </a:r>
            <a:r>
              <a:rPr lang="en-US" sz="1800" dirty="0" smtClean="0">
                <a:solidFill>
                  <a:srgbClr val="003367"/>
                </a:solidFill>
                <a:cs typeface="Arial" charset="0"/>
              </a:rPr>
              <a:t>server and map the name to a network endpoint.</a:t>
            </a:r>
            <a:endParaRPr lang="en-US" sz="1800" dirty="0">
              <a:solidFill>
                <a:srgbClr val="003367"/>
              </a:solidFill>
              <a:cs typeface="Arial" charset="0"/>
            </a:endParaRPr>
          </a:p>
          <a:p>
            <a:pPr lvl="1">
              <a:spcBef>
                <a:spcPts val="800"/>
              </a:spcBef>
              <a:buClr>
                <a:srgbClr val="000000"/>
              </a:buClr>
              <a:buSzPct val="100000"/>
              <a:buFont typeface="Times New Roman" charset="0"/>
              <a:buChar char="–"/>
            </a:pPr>
            <a:r>
              <a:rPr lang="en-US" sz="1800" b="1" dirty="0" smtClean="0">
                <a:solidFill>
                  <a:srgbClr val="003367"/>
                </a:solidFill>
                <a:cs typeface="Arial" charset="0"/>
              </a:rPr>
              <a:t>Stub</a:t>
            </a:r>
            <a:r>
              <a:rPr lang="en-US" sz="1800" dirty="0" smtClean="0">
                <a:solidFill>
                  <a:srgbClr val="003367"/>
                </a:solidFill>
                <a:cs typeface="Arial" charset="0"/>
              </a:rPr>
              <a:t> procedures for each API method are </a:t>
            </a:r>
            <a:r>
              <a:rPr lang="en-US" sz="1800" dirty="0">
                <a:solidFill>
                  <a:srgbClr val="003367"/>
                </a:solidFill>
                <a:cs typeface="Arial" charset="0"/>
              </a:rPr>
              <a:t>auto-generated from an </a:t>
            </a:r>
            <a:r>
              <a:rPr lang="en-US" sz="1800" b="1" dirty="0">
                <a:solidFill>
                  <a:srgbClr val="003367"/>
                </a:solidFill>
                <a:cs typeface="Arial" charset="0"/>
              </a:rPr>
              <a:t>Interface Description Language (IDL) </a:t>
            </a:r>
            <a:r>
              <a:rPr lang="en-US" sz="1800" dirty="0" smtClean="0">
                <a:solidFill>
                  <a:srgbClr val="003367"/>
                </a:solidFill>
                <a:cs typeface="Arial" charset="0"/>
              </a:rPr>
              <a:t>file containing interface declarations in some programming language.</a:t>
            </a:r>
          </a:p>
          <a:p>
            <a:pPr lvl="1">
              <a:spcBef>
                <a:spcPts val="800"/>
              </a:spcBef>
              <a:buClr>
                <a:srgbClr val="000000"/>
              </a:buClr>
              <a:buSzPct val="100000"/>
              <a:buFont typeface="Times New Roman" charset="0"/>
              <a:buChar char="–"/>
            </a:pPr>
            <a:r>
              <a:rPr lang="en-US" sz="1800" dirty="0" smtClean="0">
                <a:solidFill>
                  <a:srgbClr val="003367"/>
                </a:solidFill>
                <a:cs typeface="Arial" charset="0"/>
              </a:rPr>
              <a:t>(e.g., Android’s AIDL) </a:t>
            </a:r>
            <a:endParaRPr lang="en-US" sz="1800" dirty="0">
              <a:solidFill>
                <a:srgbClr val="003367"/>
              </a:solidFill>
              <a:cs typeface="Arial" charset="0"/>
            </a:endParaRPr>
          </a:p>
          <a:p>
            <a:pPr lvl="1">
              <a:spcBef>
                <a:spcPts val="800"/>
              </a:spcBef>
              <a:buClr>
                <a:srgbClr val="000000"/>
              </a:buClr>
              <a:buSzPct val="100000"/>
              <a:buFont typeface="Times New Roman" charset="0"/>
              <a:buChar char="–"/>
            </a:pPr>
            <a:endParaRPr lang="en-US" sz="1400" b="1" dirty="0">
              <a:solidFill>
                <a:srgbClr val="003367"/>
              </a:solidFill>
              <a:cs typeface="Arial" charset="0"/>
            </a:endParaRPr>
          </a:p>
          <a:p>
            <a:pPr marL="0" indent="0">
              <a:spcBef>
                <a:spcPts val="900"/>
              </a:spcBef>
              <a:buClr>
                <a:srgbClr val="000000"/>
              </a:buClr>
              <a:buSzPct val="100000"/>
            </a:pPr>
            <a:endParaRPr lang="en-US" sz="2800" b="1" dirty="0">
              <a:solidFill>
                <a:srgbClr val="00264D"/>
              </a:solidFill>
              <a:cs typeface="Arial" charset="0"/>
            </a:endParaRPr>
          </a:p>
        </p:txBody>
      </p:sp>
      <p:cxnSp>
        <p:nvCxnSpPr>
          <p:cNvPr id="93189" name="Straight Arrow Connector 9"/>
          <p:cNvCxnSpPr>
            <a:cxnSpLocks noChangeShapeType="1"/>
          </p:cNvCxnSpPr>
          <p:nvPr/>
        </p:nvCxnSpPr>
        <p:spPr bwMode="auto">
          <a:xfrm>
            <a:off x="3733800" y="1981200"/>
            <a:ext cx="685800" cy="19050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3190" name="Straight Arrow Connector 10"/>
          <p:cNvCxnSpPr>
            <a:cxnSpLocks noChangeShapeType="1"/>
          </p:cNvCxnSpPr>
          <p:nvPr/>
        </p:nvCxnSpPr>
        <p:spPr bwMode="auto">
          <a:xfrm>
            <a:off x="3733800" y="1981200"/>
            <a:ext cx="3733800" cy="1981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484707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atin typeface="Arial" charset="0"/>
                <a:ea typeface="ＭＳ Ｐゴシック" charset="0"/>
              </a:rPr>
              <a:t>Page/block Caching Policy</a:t>
            </a:r>
          </a:p>
        </p:txBody>
      </p:sp>
      <p:sp>
        <p:nvSpPr>
          <p:cNvPr id="24578" name="Rectangle 3"/>
          <p:cNvSpPr>
            <a:spLocks noGrp="1" noChangeArrowheads="1"/>
          </p:cNvSpPr>
          <p:nvPr>
            <p:ph type="body" idx="1"/>
          </p:nvPr>
        </p:nvSpPr>
        <p:spPr>
          <a:xfrm>
            <a:off x="457200" y="1600200"/>
            <a:ext cx="8226425" cy="4419600"/>
          </a:xfrm>
        </p:spPr>
        <p:txBody>
          <a:bodyPr/>
          <a:lstStyle/>
          <a:p>
            <a:pPr>
              <a:buFontTx/>
              <a:buNone/>
            </a:pPr>
            <a:r>
              <a:rPr lang="en-US">
                <a:latin typeface="Arial" charset="0"/>
                <a:ea typeface="ＭＳ Ｐゴシック" charset="0"/>
              </a:rPr>
              <a:t>Each thread/process/job utters a stream of page/block references.</a:t>
            </a:r>
          </a:p>
          <a:p>
            <a:pPr lvl="1"/>
            <a:r>
              <a:rPr lang="en-US" i="1">
                <a:latin typeface="Arial" charset="0"/>
                <a:ea typeface="ＭＳ Ｐゴシック" charset="0"/>
              </a:rPr>
              <a:t>reference string:</a:t>
            </a:r>
            <a:r>
              <a:rPr lang="en-US">
                <a:latin typeface="Arial" charset="0"/>
                <a:ea typeface="ＭＳ Ｐゴシック" charset="0"/>
              </a:rPr>
              <a:t> e.g., </a:t>
            </a:r>
            <a:r>
              <a:rPr lang="en-US" i="1">
                <a:latin typeface="Arial" charset="0"/>
                <a:ea typeface="ＭＳ Ｐゴシック" charset="0"/>
              </a:rPr>
              <a:t>abcabcdabce</a:t>
            </a:r>
            <a:r>
              <a:rPr lang="en-US">
                <a:latin typeface="Arial" charset="0"/>
                <a:ea typeface="ＭＳ Ｐゴシック" charset="0"/>
              </a:rPr>
              <a:t>..</a:t>
            </a:r>
          </a:p>
          <a:p>
            <a:pPr>
              <a:buFontTx/>
              <a:buNone/>
            </a:pPr>
            <a:r>
              <a:rPr lang="en-US">
                <a:latin typeface="Arial" charset="0"/>
                <a:ea typeface="ＭＳ Ｐゴシック" charset="0"/>
              </a:rPr>
              <a:t>The OS tries to minimize the number of fetches/faults.</a:t>
            </a:r>
          </a:p>
          <a:p>
            <a:pPr lvl="1"/>
            <a:r>
              <a:rPr lang="en-US">
                <a:latin typeface="Arial" charset="0"/>
                <a:ea typeface="ＭＳ Ｐゴシック" charset="0"/>
              </a:rPr>
              <a:t>Try to arrange for the </a:t>
            </a:r>
            <a:r>
              <a:rPr lang="en-US" i="1">
                <a:latin typeface="Arial" charset="0"/>
                <a:ea typeface="ＭＳ Ｐゴシック" charset="0"/>
              </a:rPr>
              <a:t>resident set</a:t>
            </a:r>
            <a:r>
              <a:rPr lang="en-US">
                <a:latin typeface="Arial" charset="0"/>
                <a:ea typeface="ＭＳ Ｐゴシック" charset="0"/>
              </a:rPr>
              <a:t> of blocks to match the set of blocks that will be needed in the near future.</a:t>
            </a:r>
          </a:p>
          <a:p>
            <a:pPr>
              <a:buFontTx/>
              <a:buNone/>
            </a:pPr>
            <a:r>
              <a:rPr lang="en-US">
                <a:latin typeface="Arial" charset="0"/>
                <a:ea typeface="ＭＳ Ｐゴシック" charset="0"/>
              </a:rPr>
              <a:t>Replacement policy is the key.</a:t>
            </a:r>
          </a:p>
          <a:p>
            <a:pPr lvl="1"/>
            <a:r>
              <a:rPr lang="en-US">
                <a:latin typeface="Arial" charset="0"/>
                <a:ea typeface="ＭＳ Ｐゴシック" charset="0"/>
              </a:rPr>
              <a:t>On each access, select a victim block to evict from memory; read the new block into the victim’s frame/dbuf.</a:t>
            </a:r>
          </a:p>
          <a:p>
            <a:pPr lvl="1"/>
            <a:r>
              <a:rPr lang="en-US" b="1">
                <a:latin typeface="Arial" charset="0"/>
                <a:ea typeface="ＭＳ Ｐゴシック" charset="0"/>
              </a:rPr>
              <a:t>Simple</a:t>
            </a:r>
            <a:r>
              <a:rPr lang="en-US">
                <a:latin typeface="Arial" charset="0"/>
                <a:ea typeface="ＭＳ Ｐゴシック" charset="0"/>
              </a:rPr>
              <a:t>: replace the page whose next reference is furthest in the future (</a:t>
            </a:r>
            <a:r>
              <a:rPr lang="en-US" b="1">
                <a:latin typeface="Arial" charset="0"/>
                <a:ea typeface="ＭＳ Ｐゴシック" charset="0"/>
              </a:rPr>
              <a:t>OPT</a:t>
            </a:r>
            <a:r>
              <a:rPr lang="en-US">
                <a:latin typeface="Arial" charset="0"/>
                <a:ea typeface="ＭＳ Ｐゴシック" charset="0"/>
              </a:rPr>
              <a:t>).  It is provably optimal.</a:t>
            </a:r>
          </a:p>
        </p:txBody>
      </p:sp>
    </p:spTree>
    <p:extLst>
      <p:ext uri="{BB962C8B-B14F-4D97-AF65-F5344CB8AC3E}">
        <p14:creationId xmlns:p14="http://schemas.microsoft.com/office/powerpoint/2010/main" val="227297919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p:cNvSpPr>
          <p:nvPr>
            <p:ph type="title"/>
          </p:nvPr>
        </p:nvSpPr>
        <p:spPr/>
        <p:txBody>
          <a:bodyPr/>
          <a:lstStyle/>
          <a:p>
            <a:r>
              <a:rPr lang="en-US" dirty="0">
                <a:latin typeface="Arial" charset="0"/>
                <a:ea typeface="ＭＳ Ｐゴシック" charset="0"/>
              </a:rPr>
              <a:t>RPC </a:t>
            </a:r>
            <a:r>
              <a:rPr lang="en-US" dirty="0" smtClean="0">
                <a:latin typeface="Arial" charset="0"/>
                <a:ea typeface="ＭＳ Ｐゴシック" charset="0"/>
              </a:rPr>
              <a:t>execution</a:t>
            </a:r>
            <a:endParaRPr lang="en-US" dirty="0">
              <a:latin typeface="Arial" charset="0"/>
              <a:ea typeface="ＭＳ Ｐゴシック" charset="0"/>
            </a:endParaRPr>
          </a:p>
        </p:txBody>
      </p:sp>
      <p:sp>
        <p:nvSpPr>
          <p:cNvPr id="94210" name="Content Placeholder 4"/>
          <p:cNvSpPr>
            <a:spLocks noGrp="1"/>
          </p:cNvSpPr>
          <p:nvPr>
            <p:ph idx="1"/>
          </p:nvPr>
        </p:nvSpPr>
        <p:spPr>
          <a:xfrm>
            <a:off x="4800600" y="1295400"/>
            <a:ext cx="3962400" cy="4111625"/>
          </a:xfrm>
        </p:spPr>
        <p:txBody>
          <a:bodyPr/>
          <a:lstStyle/>
          <a:p>
            <a:r>
              <a:rPr lang="en-US" sz="2000" b="0" dirty="0" smtClean="0">
                <a:latin typeface="Arial" charset="0"/>
                <a:ea typeface="ＭＳ Ｐゴシック" charset="0"/>
              </a:rPr>
              <a:t>It “looks like” an ordinary local procedure call.</a:t>
            </a:r>
            <a:endParaRPr lang="en-US" sz="2000" b="0" dirty="0">
              <a:latin typeface="Arial" charset="0"/>
              <a:ea typeface="ＭＳ Ｐゴシック" charset="0"/>
            </a:endParaRPr>
          </a:p>
          <a:p>
            <a:r>
              <a:rPr lang="en-US" sz="2000" b="0" dirty="0" smtClean="0">
                <a:latin typeface="Arial" charset="0"/>
                <a:ea typeface="ＭＳ Ｐゴシック" charset="0"/>
              </a:rPr>
              <a:t>It “is like” a system call: it calls a </a:t>
            </a:r>
            <a:r>
              <a:rPr lang="en-US" sz="2000" dirty="0" smtClean="0">
                <a:latin typeface="Arial" charset="0"/>
                <a:ea typeface="ＭＳ Ｐゴシック" charset="0"/>
              </a:rPr>
              <a:t>stub</a:t>
            </a:r>
            <a:r>
              <a:rPr lang="en-US" sz="2000" b="0" dirty="0" smtClean="0">
                <a:latin typeface="Arial" charset="0"/>
                <a:ea typeface="ＭＳ Ｐゴシック" charset="0"/>
              </a:rPr>
              <a:t> containing code to transmit a message across a boundary and receive reply.</a:t>
            </a:r>
          </a:p>
          <a:p>
            <a:r>
              <a:rPr lang="en-US" sz="2000" b="0" dirty="0" smtClean="0">
                <a:latin typeface="Arial" charset="0"/>
                <a:ea typeface="ＭＳ Ｐゴシック" charset="0"/>
              </a:rPr>
              <a:t>RPC is integrated with thread system: calling thread blocks; server thread receives/handles message; calling thread is awakened on reply.</a:t>
            </a:r>
          </a:p>
          <a:p>
            <a:r>
              <a:rPr lang="en-US" sz="2000" b="0" dirty="0" smtClean="0">
                <a:latin typeface="Arial" charset="0"/>
                <a:ea typeface="ＭＳ Ｐゴシック" charset="0"/>
              </a:rPr>
              <a:t>Performance depends on server capacity and load.</a:t>
            </a:r>
          </a:p>
          <a:p>
            <a:r>
              <a:rPr lang="en-US" sz="2000" b="0" dirty="0" smtClean="0">
                <a:latin typeface="Arial" charset="0"/>
                <a:ea typeface="ＭＳ Ｐゴシック" charset="0"/>
              </a:rPr>
              <a:t>Client and server may fail independently!</a:t>
            </a:r>
          </a:p>
        </p:txBody>
      </p:sp>
      <p:pic>
        <p:nvPicPr>
          <p:cNvPr id="942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367506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304800" y="6400800"/>
            <a:ext cx="299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3367"/>
                </a:solidFill>
                <a:cs typeface="Arial" charset="0"/>
              </a:rPr>
              <a:t>[OpenGroup, late 1980s]</a:t>
            </a:r>
          </a:p>
        </p:txBody>
      </p:sp>
    </p:spTree>
    <p:extLst>
      <p:ext uri="{BB962C8B-B14F-4D97-AF65-F5344CB8AC3E}">
        <p14:creationId xmlns:p14="http://schemas.microsoft.com/office/powerpoint/2010/main" val="23415888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Scaling storage services</a:t>
            </a:r>
            <a:br>
              <a:rPr lang="en-US" dirty="0" smtClean="0"/>
            </a:br>
            <a:r>
              <a:rPr lang="en-US" sz="2400" dirty="0" smtClean="0"/>
              <a:t>Understanding/quantifying service performance</a:t>
            </a:r>
            <a:endParaRPr lang="en-US" sz="2400" dirty="0"/>
          </a:p>
        </p:txBody>
      </p:sp>
    </p:spTree>
    <p:extLst>
      <p:ext uri="{BB962C8B-B14F-4D97-AF65-F5344CB8AC3E}">
        <p14:creationId xmlns:p14="http://schemas.microsoft.com/office/powerpoint/2010/main" val="2945518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ja-JP" altLang="en-US" smtClean="0"/>
              <a:t>“</a:t>
            </a:r>
            <a:r>
              <a:rPr lang="en-US" smtClean="0"/>
              <a:t>Filers</a:t>
            </a:r>
            <a:r>
              <a:rPr lang="ja-JP" altLang="en-US" smtClean="0"/>
              <a:t>”</a:t>
            </a:r>
            <a:endParaRPr lang="en-US"/>
          </a:p>
        </p:txBody>
      </p:sp>
      <p:sp>
        <p:nvSpPr>
          <p:cNvPr id="25603" name="Content Placeholder 4"/>
          <p:cNvSpPr>
            <a:spLocks noGrp="1"/>
          </p:cNvSpPr>
          <p:nvPr>
            <p:ph sz="half" idx="1"/>
          </p:nvPr>
        </p:nvSpPr>
        <p:spPr>
          <a:xfrm>
            <a:off x="457200" y="1600200"/>
            <a:ext cx="7467600" cy="4525963"/>
          </a:xfrm>
        </p:spPr>
        <p:txBody>
          <a:bodyPr/>
          <a:lstStyle/>
          <a:p>
            <a:r>
              <a:rPr lang="en-US" sz="2400" dirty="0" smtClean="0"/>
              <a:t>Network-attached (IP)</a:t>
            </a:r>
          </a:p>
          <a:p>
            <a:r>
              <a:rPr lang="en-US" sz="2400" dirty="0" smtClean="0"/>
              <a:t>RAID appliance</a:t>
            </a:r>
          </a:p>
          <a:p>
            <a:r>
              <a:rPr lang="en-US" sz="2400" dirty="0" smtClean="0"/>
              <a:t>Multiple protocols</a:t>
            </a:r>
          </a:p>
          <a:p>
            <a:pPr lvl="1"/>
            <a:r>
              <a:rPr lang="en-US" sz="2000" dirty="0" err="1" smtClean="0"/>
              <a:t>iSCSI</a:t>
            </a:r>
            <a:r>
              <a:rPr lang="en-US" sz="2000" dirty="0" smtClean="0"/>
              <a:t>, NFS, CIFS</a:t>
            </a:r>
          </a:p>
          <a:p>
            <a:r>
              <a:rPr lang="en-US" sz="2400" dirty="0" smtClean="0"/>
              <a:t>Admin interfaces</a:t>
            </a:r>
          </a:p>
          <a:p>
            <a:r>
              <a:rPr lang="en-US" sz="2400" dirty="0" smtClean="0"/>
              <a:t>Flexible configuration</a:t>
            </a:r>
          </a:p>
          <a:p>
            <a:r>
              <a:rPr lang="en-US" sz="2400" dirty="0" smtClean="0"/>
              <a:t>Lots of virtualization: dynamic volumes</a:t>
            </a:r>
          </a:p>
          <a:p>
            <a:r>
              <a:rPr lang="en-US" sz="2400" dirty="0" smtClean="0"/>
              <a:t>Volume cloning, mirroring, snapshots, etc.</a:t>
            </a:r>
          </a:p>
          <a:p>
            <a:r>
              <a:rPr lang="en-US" sz="2400" dirty="0" err="1" smtClean="0"/>
              <a:t>NetApp</a:t>
            </a:r>
            <a:r>
              <a:rPr lang="en-US" sz="2400" dirty="0" smtClean="0"/>
              <a:t> technology leader since 1994 (WAFL)</a:t>
            </a:r>
            <a:endParaRPr lang="en-US" sz="2400" dirty="0"/>
          </a:p>
        </p:txBody>
      </p:sp>
      <p:pic>
        <p:nvPicPr>
          <p:cNvPr id="5" name="Picture 4" descr="FAS6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066800"/>
            <a:ext cx="3516371" cy="2971800"/>
          </a:xfrm>
          <a:prstGeom prst="rect">
            <a:avLst/>
          </a:prstGeom>
        </p:spPr>
      </p:pic>
    </p:spTree>
    <p:extLst>
      <p:ext uri="{BB962C8B-B14F-4D97-AF65-F5344CB8AC3E}">
        <p14:creationId xmlns:p14="http://schemas.microsoft.com/office/powerpoint/2010/main" val="61972366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Arial" charset="0"/>
              </a:rPr>
              <a:t>What is clustered Data ONTAP?</a:t>
            </a:r>
          </a:p>
        </p:txBody>
      </p:sp>
      <p:sp>
        <p:nvSpPr>
          <p:cNvPr id="55298" name="Content Placeholder 2"/>
          <p:cNvSpPr>
            <a:spLocks noGrp="1"/>
          </p:cNvSpPr>
          <p:nvPr>
            <p:ph idx="1"/>
          </p:nvPr>
        </p:nvSpPr>
        <p:spPr>
          <a:xfrm>
            <a:off x="1169988" y="1281113"/>
            <a:ext cx="7604125" cy="5043487"/>
          </a:xfrm>
        </p:spPr>
        <p:txBody>
          <a:bodyPr/>
          <a:lstStyle/>
          <a:p>
            <a:r>
              <a:rPr lang="en-US">
                <a:latin typeface="Arial" charset="0"/>
              </a:rPr>
              <a:t>NetApp’s “scale-out” clustering solution</a:t>
            </a:r>
          </a:p>
          <a:p>
            <a:r>
              <a:rPr lang="en-US">
                <a:latin typeface="Arial" charset="0"/>
              </a:rPr>
              <a:t>1-24 “nodes” (filers), 10 Gb ethernet interconnect</a:t>
            </a:r>
          </a:p>
          <a:p>
            <a:r>
              <a:rPr lang="en-US">
                <a:latin typeface="Arial" charset="0"/>
              </a:rPr>
              <a:t>Designed for extreme performance and flexibility</a:t>
            </a:r>
          </a:p>
          <a:p>
            <a:endParaRPr lang="en-US">
              <a:latin typeface="Arial" charset="0"/>
            </a:endParaRPr>
          </a:p>
          <a:p>
            <a:r>
              <a:rPr lang="en-US">
                <a:latin typeface="Arial" charset="0"/>
              </a:rPr>
              <a:t>Key concepts:</a:t>
            </a:r>
          </a:p>
          <a:p>
            <a:pPr lvl="1"/>
            <a:r>
              <a:rPr lang="en-US">
                <a:latin typeface="Arial" charset="0"/>
              </a:rPr>
              <a:t>Vserver</a:t>
            </a:r>
          </a:p>
          <a:p>
            <a:pPr lvl="1"/>
            <a:r>
              <a:rPr lang="en-US">
                <a:latin typeface="Arial" charset="0"/>
              </a:rPr>
              <a:t>Aggregate</a:t>
            </a:r>
          </a:p>
          <a:p>
            <a:pPr lvl="1"/>
            <a:r>
              <a:rPr lang="en-US">
                <a:latin typeface="Arial" charset="0"/>
              </a:rPr>
              <a:t>Volume (FlexVol)</a:t>
            </a:r>
          </a:p>
        </p:txBody>
      </p:sp>
      <p:sp>
        <p:nvSpPr>
          <p:cNvPr id="552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BF8E22-A97C-ED4F-82B6-60C74F9478D3}" type="slidenum">
              <a:rPr lang="en-US"/>
              <a:pPr/>
              <a:t>53</a:t>
            </a:fld>
            <a:endParaRPr lang="en-US"/>
          </a:p>
        </p:txBody>
      </p:sp>
      <p:sp>
        <p:nvSpPr>
          <p:cNvPr id="553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NetApp Confidential - Limited Use</a:t>
            </a:r>
          </a:p>
        </p:txBody>
      </p:sp>
    </p:spTree>
    <p:extLst>
      <p:ext uri="{BB962C8B-B14F-4D97-AF65-F5344CB8AC3E}">
        <p14:creationId xmlns:p14="http://schemas.microsoft.com/office/powerpoint/2010/main" val="45278065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Arial" charset="0"/>
              </a:rPr>
              <a:t>Architecture of clustered Data ONTAP</a:t>
            </a:r>
          </a:p>
        </p:txBody>
      </p:sp>
      <p:grpSp>
        <p:nvGrpSpPr>
          <p:cNvPr id="57346" name="Group 65"/>
          <p:cNvGrpSpPr>
            <a:grpSpLocks/>
          </p:cNvGrpSpPr>
          <p:nvPr/>
        </p:nvGrpSpPr>
        <p:grpSpPr bwMode="auto">
          <a:xfrm>
            <a:off x="533400" y="1143000"/>
            <a:ext cx="7924800" cy="5334000"/>
            <a:chOff x="304800" y="1219200"/>
            <a:chExt cx="7924800" cy="5334000"/>
          </a:xfrm>
        </p:grpSpPr>
        <p:sp>
          <p:nvSpPr>
            <p:cNvPr id="67" name="Rectangle 76"/>
            <p:cNvSpPr>
              <a:spLocks noChangeArrowheads="1"/>
            </p:cNvSpPr>
            <p:nvPr/>
          </p:nvSpPr>
          <p:spPr bwMode="auto">
            <a:xfrm>
              <a:off x="4648200" y="2362200"/>
              <a:ext cx="3124200" cy="3276600"/>
            </a:xfrm>
            <a:prstGeom prst="rect">
              <a:avLst/>
            </a:prstGeom>
            <a:noFill/>
            <a:ln w="9525">
              <a:solidFill>
                <a:schemeClr val="bg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sp>
          <p:nvSpPr>
            <p:cNvPr id="68" name="Rectangle 60"/>
            <p:cNvSpPr>
              <a:spLocks noChangeArrowheads="1"/>
            </p:cNvSpPr>
            <p:nvPr/>
          </p:nvSpPr>
          <p:spPr bwMode="auto">
            <a:xfrm>
              <a:off x="1066800" y="2514600"/>
              <a:ext cx="1295400" cy="2971800"/>
            </a:xfrm>
            <a:prstGeom prst="rect">
              <a:avLst/>
            </a:prstGeom>
            <a:noFill/>
            <a:ln w="9525">
              <a:solidFill>
                <a:srgbClr val="FF0000"/>
              </a:solidFill>
              <a:prstDash val="sysDot"/>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sp>
          <p:nvSpPr>
            <p:cNvPr id="69" name="Rectangle 62"/>
            <p:cNvSpPr>
              <a:spLocks noChangeArrowheads="1"/>
            </p:cNvSpPr>
            <p:nvPr/>
          </p:nvSpPr>
          <p:spPr bwMode="auto">
            <a:xfrm>
              <a:off x="838200" y="2362200"/>
              <a:ext cx="3352800" cy="3276600"/>
            </a:xfrm>
            <a:prstGeom prst="rect">
              <a:avLst/>
            </a:prstGeom>
            <a:noFill/>
            <a:ln w="9525">
              <a:solidFill>
                <a:schemeClr val="bg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sp>
          <p:nvSpPr>
            <p:cNvPr id="70" name="AutoShape 7"/>
            <p:cNvSpPr>
              <a:spLocks noChangeArrowheads="1"/>
            </p:cNvSpPr>
            <p:nvPr/>
          </p:nvSpPr>
          <p:spPr bwMode="auto">
            <a:xfrm>
              <a:off x="1600200" y="5791200"/>
              <a:ext cx="457200" cy="685800"/>
            </a:xfrm>
            <a:prstGeom prst="can">
              <a:avLst>
                <a:gd name="adj" fmla="val 375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sp>
          <p:nvSpPr>
            <p:cNvPr id="71" name="Rectangle 15"/>
            <p:cNvSpPr>
              <a:spLocks noChangeArrowheads="1"/>
            </p:cNvSpPr>
            <p:nvPr/>
          </p:nvSpPr>
          <p:spPr bwMode="auto">
            <a:xfrm>
              <a:off x="1371600" y="2667000"/>
              <a:ext cx="914400" cy="12954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800" dirty="0">
                  <a:solidFill>
                    <a:srgbClr val="000000"/>
                  </a:solidFill>
                </a:rPr>
                <a:t>N-Blade</a:t>
              </a:r>
            </a:p>
            <a:p>
              <a:pPr defTabSz="914400">
                <a:defRPr/>
              </a:pPr>
              <a:r>
                <a:rPr lang="en-US" sz="1200" dirty="0">
                  <a:solidFill>
                    <a:srgbClr val="000000"/>
                  </a:solidFill>
                </a:rPr>
                <a:t>Network,</a:t>
              </a:r>
            </a:p>
            <a:p>
              <a:pPr defTabSz="914400">
                <a:defRPr/>
              </a:pPr>
              <a:r>
                <a:rPr lang="en-US" sz="1200" dirty="0">
                  <a:solidFill>
                    <a:srgbClr val="000000"/>
                  </a:solidFill>
                </a:rPr>
                <a:t>Protocols</a:t>
              </a:r>
            </a:p>
          </p:txBody>
        </p:sp>
        <p:sp>
          <p:nvSpPr>
            <p:cNvPr id="72" name="AutoShape 16"/>
            <p:cNvSpPr>
              <a:spLocks noChangeArrowheads="1"/>
            </p:cNvSpPr>
            <p:nvPr/>
          </p:nvSpPr>
          <p:spPr bwMode="auto">
            <a:xfrm>
              <a:off x="1600200" y="1371600"/>
              <a:ext cx="457200" cy="457200"/>
            </a:xfrm>
            <a:prstGeom prst="octagon">
              <a:avLst>
                <a:gd name="adj" fmla="val 2928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200" dirty="0">
                  <a:solidFill>
                    <a:srgbClr val="000000"/>
                  </a:solidFill>
                </a:rPr>
                <a:t>Client</a:t>
              </a:r>
            </a:p>
          </p:txBody>
        </p:sp>
        <p:sp>
          <p:nvSpPr>
            <p:cNvPr id="73" name="AutoShape 17"/>
            <p:cNvSpPr>
              <a:spLocks noChangeArrowheads="1"/>
            </p:cNvSpPr>
            <p:nvPr/>
          </p:nvSpPr>
          <p:spPr bwMode="auto">
            <a:xfrm>
              <a:off x="2514600" y="1371600"/>
              <a:ext cx="457200" cy="457200"/>
            </a:xfrm>
            <a:prstGeom prst="octagon">
              <a:avLst>
                <a:gd name="adj" fmla="val 2928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200">
                  <a:solidFill>
                    <a:srgbClr val="000000"/>
                  </a:solidFill>
                </a:rPr>
                <a:t>Client</a:t>
              </a:r>
            </a:p>
          </p:txBody>
        </p:sp>
        <p:sp>
          <p:nvSpPr>
            <p:cNvPr id="74" name="AutoShape 18"/>
            <p:cNvSpPr>
              <a:spLocks noChangeArrowheads="1"/>
            </p:cNvSpPr>
            <p:nvPr/>
          </p:nvSpPr>
          <p:spPr bwMode="auto">
            <a:xfrm>
              <a:off x="3429000" y="1371600"/>
              <a:ext cx="457200" cy="457200"/>
            </a:xfrm>
            <a:prstGeom prst="octagon">
              <a:avLst>
                <a:gd name="adj" fmla="val 2928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200">
                  <a:solidFill>
                    <a:srgbClr val="000000"/>
                  </a:solidFill>
                </a:rPr>
                <a:t>Client</a:t>
              </a:r>
            </a:p>
          </p:txBody>
        </p:sp>
        <p:sp>
          <p:nvSpPr>
            <p:cNvPr id="75" name="AutoShape 19"/>
            <p:cNvSpPr>
              <a:spLocks noChangeArrowheads="1"/>
            </p:cNvSpPr>
            <p:nvPr/>
          </p:nvSpPr>
          <p:spPr bwMode="auto">
            <a:xfrm>
              <a:off x="4343400" y="1371600"/>
              <a:ext cx="457200" cy="457200"/>
            </a:xfrm>
            <a:prstGeom prst="octagon">
              <a:avLst>
                <a:gd name="adj" fmla="val 2928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200">
                  <a:solidFill>
                    <a:srgbClr val="000000"/>
                  </a:solidFill>
                </a:rPr>
                <a:t>Client</a:t>
              </a:r>
            </a:p>
          </p:txBody>
        </p:sp>
        <p:sp>
          <p:nvSpPr>
            <p:cNvPr id="76" name="AutoShape 20"/>
            <p:cNvSpPr>
              <a:spLocks noChangeArrowheads="1"/>
            </p:cNvSpPr>
            <p:nvPr/>
          </p:nvSpPr>
          <p:spPr bwMode="auto">
            <a:xfrm>
              <a:off x="5257800" y="1371600"/>
              <a:ext cx="457200" cy="457200"/>
            </a:xfrm>
            <a:prstGeom prst="octagon">
              <a:avLst>
                <a:gd name="adj" fmla="val 2928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200">
                  <a:solidFill>
                    <a:srgbClr val="000000"/>
                  </a:solidFill>
                </a:rPr>
                <a:t>Client</a:t>
              </a:r>
            </a:p>
          </p:txBody>
        </p:sp>
        <p:cxnSp>
          <p:nvCxnSpPr>
            <p:cNvPr id="77" name="AutoShape 24"/>
            <p:cNvCxnSpPr>
              <a:cxnSpLocks noChangeShapeType="1"/>
              <a:stCxn id="71" idx="0"/>
              <a:endCxn id="72" idx="2"/>
            </p:cNvCxnSpPr>
            <p:nvPr/>
          </p:nvCxnSpPr>
          <p:spPr bwMode="auto">
            <a:xfrm rot="16200000">
              <a:off x="1409700" y="2247900"/>
              <a:ext cx="838200" cy="0"/>
            </a:xfrm>
            <a:prstGeom prst="straightConnector1">
              <a:avLst/>
            </a:prstGeom>
            <a:noFill/>
            <a:ln w="9525">
              <a:solidFill>
                <a:srgbClr val="8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AutoShape 40"/>
            <p:cNvCxnSpPr>
              <a:cxnSpLocks noChangeShapeType="1"/>
              <a:stCxn id="82" idx="2"/>
              <a:endCxn id="70" idx="1"/>
            </p:cNvCxnSpPr>
            <p:nvPr/>
          </p:nvCxnSpPr>
          <p:spPr bwMode="auto">
            <a:xfrm rot="5400000">
              <a:off x="1600200" y="5562600"/>
              <a:ext cx="457200"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9" name="Text Box 42"/>
            <p:cNvSpPr txBox="1">
              <a:spLocks noChangeArrowheads="1"/>
            </p:cNvSpPr>
            <p:nvPr/>
          </p:nvSpPr>
          <p:spPr bwMode="auto">
            <a:xfrm>
              <a:off x="762000" y="5943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a:spcBef>
                  <a:spcPct val="50000"/>
                </a:spcBef>
                <a:defRPr/>
              </a:pPr>
              <a:r>
                <a:rPr lang="en-US" sz="2000" i="1">
                  <a:solidFill>
                    <a:srgbClr val="512D6D"/>
                  </a:solidFill>
                </a:rPr>
                <a:t>Disks</a:t>
              </a:r>
            </a:p>
          </p:txBody>
        </p:sp>
        <p:sp>
          <p:nvSpPr>
            <p:cNvPr id="80" name="Text Box 43"/>
            <p:cNvSpPr txBox="1">
              <a:spLocks noChangeArrowheads="1"/>
            </p:cNvSpPr>
            <p:nvPr/>
          </p:nvSpPr>
          <p:spPr bwMode="auto">
            <a:xfrm>
              <a:off x="457200" y="1828800"/>
              <a:ext cx="121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a:spcBef>
                  <a:spcPct val="50000"/>
                </a:spcBef>
                <a:defRPr/>
              </a:pPr>
              <a:r>
                <a:rPr lang="en-US" sz="2000" i="1" dirty="0">
                  <a:solidFill>
                    <a:srgbClr val="808000"/>
                  </a:solidFill>
                </a:rPr>
                <a:t>Network</a:t>
              </a:r>
            </a:p>
          </p:txBody>
        </p:sp>
        <p:sp>
          <p:nvSpPr>
            <p:cNvPr id="81" name="Text Box 49"/>
            <p:cNvSpPr txBox="1">
              <a:spLocks noChangeArrowheads="1"/>
            </p:cNvSpPr>
            <p:nvPr/>
          </p:nvSpPr>
          <p:spPr bwMode="auto">
            <a:xfrm rot="16200000">
              <a:off x="2374900" y="42545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a:defRPr/>
              </a:pPr>
              <a:r>
                <a:rPr lang="en-US" sz="1400" i="1">
                  <a:solidFill>
                    <a:srgbClr val="339966"/>
                  </a:solidFill>
                </a:rPr>
                <a:t>HA</a:t>
              </a:r>
            </a:p>
          </p:txBody>
        </p:sp>
        <p:sp>
          <p:nvSpPr>
            <p:cNvPr id="82" name="Rectangle 50"/>
            <p:cNvSpPr>
              <a:spLocks noChangeArrowheads="1"/>
            </p:cNvSpPr>
            <p:nvPr/>
          </p:nvSpPr>
          <p:spPr bwMode="auto">
            <a:xfrm>
              <a:off x="1371600" y="3962400"/>
              <a:ext cx="914400" cy="13716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800" dirty="0">
                  <a:solidFill>
                    <a:srgbClr val="000000"/>
                  </a:solidFill>
                </a:rPr>
                <a:t>D-Blade</a:t>
              </a:r>
            </a:p>
            <a:p>
              <a:pPr defTabSz="914400">
                <a:defRPr/>
              </a:pPr>
              <a:r>
                <a:rPr lang="en-US" sz="1200" dirty="0">
                  <a:solidFill>
                    <a:srgbClr val="000000"/>
                  </a:solidFill>
                </a:rPr>
                <a:t>WAFL,</a:t>
              </a:r>
            </a:p>
            <a:p>
              <a:pPr defTabSz="914400">
                <a:defRPr/>
              </a:pPr>
              <a:r>
                <a:rPr lang="en-US" sz="1200" dirty="0">
                  <a:solidFill>
                    <a:srgbClr val="000000"/>
                  </a:solidFill>
                </a:rPr>
                <a:t>RAID,</a:t>
              </a:r>
            </a:p>
            <a:p>
              <a:pPr defTabSz="914400">
                <a:defRPr/>
              </a:pPr>
              <a:r>
                <a:rPr lang="en-US" sz="1200" dirty="0">
                  <a:solidFill>
                    <a:srgbClr val="000000"/>
                  </a:solidFill>
                </a:rPr>
                <a:t>Storage,</a:t>
              </a:r>
            </a:p>
            <a:p>
              <a:pPr defTabSz="914400">
                <a:defRPr/>
              </a:pPr>
              <a:r>
                <a:rPr lang="en-US" sz="1200" dirty="0">
                  <a:solidFill>
                    <a:srgbClr val="000000"/>
                  </a:solidFill>
                </a:rPr>
                <a:t>HA,</a:t>
              </a:r>
            </a:p>
            <a:p>
              <a:pPr defTabSz="914400">
                <a:defRPr/>
              </a:pPr>
              <a:r>
                <a:rPr lang="en-US" sz="1200" dirty="0">
                  <a:solidFill>
                    <a:srgbClr val="000000"/>
                  </a:solidFill>
                </a:rPr>
                <a:t>NVRAM</a:t>
              </a:r>
            </a:p>
          </p:txBody>
        </p:sp>
        <p:cxnSp>
          <p:nvCxnSpPr>
            <p:cNvPr id="83" name="AutoShape 51"/>
            <p:cNvCxnSpPr>
              <a:cxnSpLocks noChangeShapeType="1"/>
              <a:stCxn id="73" idx="2"/>
              <a:endCxn id="71" idx="0"/>
            </p:cNvCxnSpPr>
            <p:nvPr/>
          </p:nvCxnSpPr>
          <p:spPr bwMode="auto">
            <a:xfrm rot="5400000">
              <a:off x="1866900" y="1790700"/>
              <a:ext cx="838200" cy="914400"/>
            </a:xfrm>
            <a:prstGeom prst="bentConnector3">
              <a:avLst>
                <a:gd name="adj1" fmla="val 50000"/>
              </a:avLst>
            </a:prstGeom>
            <a:noFill/>
            <a:ln w="9525">
              <a:solidFill>
                <a:srgbClr val="808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AutoShape 52"/>
            <p:cNvCxnSpPr>
              <a:cxnSpLocks noChangeShapeType="1"/>
              <a:stCxn id="74" idx="2"/>
              <a:endCxn id="71" idx="0"/>
            </p:cNvCxnSpPr>
            <p:nvPr/>
          </p:nvCxnSpPr>
          <p:spPr bwMode="auto">
            <a:xfrm rot="5400000">
              <a:off x="2324100" y="1333500"/>
              <a:ext cx="838200" cy="1828800"/>
            </a:xfrm>
            <a:prstGeom prst="bentConnector3">
              <a:avLst>
                <a:gd name="adj1" fmla="val 50000"/>
              </a:avLst>
            </a:prstGeom>
            <a:noFill/>
            <a:ln w="9525">
              <a:solidFill>
                <a:srgbClr val="808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 name="Rectangle 53"/>
            <p:cNvSpPr>
              <a:spLocks noChangeArrowheads="1"/>
            </p:cNvSpPr>
            <p:nvPr/>
          </p:nvSpPr>
          <p:spPr bwMode="auto">
            <a:xfrm>
              <a:off x="2743200" y="2667000"/>
              <a:ext cx="914400" cy="12954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800" dirty="0">
                  <a:solidFill>
                    <a:srgbClr val="000000"/>
                  </a:solidFill>
                </a:rPr>
                <a:t>N-Blade</a:t>
              </a:r>
            </a:p>
            <a:p>
              <a:pPr defTabSz="914400">
                <a:defRPr/>
              </a:pPr>
              <a:r>
                <a:rPr lang="en-US" sz="1200" dirty="0">
                  <a:solidFill>
                    <a:srgbClr val="000000"/>
                  </a:solidFill>
                </a:rPr>
                <a:t>Network,</a:t>
              </a:r>
            </a:p>
            <a:p>
              <a:pPr defTabSz="914400">
                <a:defRPr/>
              </a:pPr>
              <a:r>
                <a:rPr lang="en-US" sz="1200" dirty="0">
                  <a:solidFill>
                    <a:srgbClr val="000000"/>
                  </a:solidFill>
                </a:rPr>
                <a:t>Protocols</a:t>
              </a:r>
            </a:p>
          </p:txBody>
        </p:sp>
        <p:sp>
          <p:nvSpPr>
            <p:cNvPr id="86" name="Rectangle 54"/>
            <p:cNvSpPr>
              <a:spLocks noChangeArrowheads="1"/>
            </p:cNvSpPr>
            <p:nvPr/>
          </p:nvSpPr>
          <p:spPr bwMode="auto">
            <a:xfrm>
              <a:off x="2743200" y="3962400"/>
              <a:ext cx="914400" cy="13716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800" dirty="0">
                  <a:solidFill>
                    <a:srgbClr val="000000"/>
                  </a:solidFill>
                </a:rPr>
                <a:t>D-Blade</a:t>
              </a:r>
            </a:p>
            <a:p>
              <a:pPr defTabSz="914400">
                <a:defRPr/>
              </a:pPr>
              <a:r>
                <a:rPr lang="en-US" sz="1200" dirty="0">
                  <a:solidFill>
                    <a:srgbClr val="000000"/>
                  </a:solidFill>
                </a:rPr>
                <a:t>WAFL,</a:t>
              </a:r>
            </a:p>
            <a:p>
              <a:pPr defTabSz="914400">
                <a:defRPr/>
              </a:pPr>
              <a:r>
                <a:rPr lang="en-US" sz="1200" dirty="0">
                  <a:solidFill>
                    <a:srgbClr val="000000"/>
                  </a:solidFill>
                </a:rPr>
                <a:t>RAID,</a:t>
              </a:r>
            </a:p>
            <a:p>
              <a:pPr defTabSz="914400">
                <a:defRPr/>
              </a:pPr>
              <a:r>
                <a:rPr lang="en-US" sz="1200" dirty="0">
                  <a:solidFill>
                    <a:srgbClr val="000000"/>
                  </a:solidFill>
                </a:rPr>
                <a:t>Storage,</a:t>
              </a:r>
            </a:p>
            <a:p>
              <a:pPr defTabSz="914400">
                <a:defRPr/>
              </a:pPr>
              <a:r>
                <a:rPr lang="en-US" sz="1200" dirty="0">
                  <a:solidFill>
                    <a:srgbClr val="000000"/>
                  </a:solidFill>
                </a:rPr>
                <a:t>HA,</a:t>
              </a:r>
            </a:p>
            <a:p>
              <a:pPr defTabSz="914400">
                <a:defRPr/>
              </a:pPr>
              <a:r>
                <a:rPr lang="en-US" sz="1200" dirty="0">
                  <a:solidFill>
                    <a:srgbClr val="000000"/>
                  </a:solidFill>
                </a:rPr>
                <a:t>NVRAM</a:t>
              </a:r>
            </a:p>
          </p:txBody>
        </p:sp>
        <p:cxnSp>
          <p:nvCxnSpPr>
            <p:cNvPr id="87" name="AutoShape 55"/>
            <p:cNvCxnSpPr>
              <a:cxnSpLocks noChangeShapeType="1"/>
              <a:stCxn id="74" idx="2"/>
              <a:endCxn id="85" idx="0"/>
            </p:cNvCxnSpPr>
            <p:nvPr/>
          </p:nvCxnSpPr>
          <p:spPr bwMode="auto">
            <a:xfrm rot="5400000">
              <a:off x="3009900" y="2019300"/>
              <a:ext cx="838200" cy="457200"/>
            </a:xfrm>
            <a:prstGeom prst="bentConnector3">
              <a:avLst>
                <a:gd name="adj1" fmla="val 50000"/>
              </a:avLst>
            </a:prstGeom>
            <a:noFill/>
            <a:ln w="9525">
              <a:solidFill>
                <a:srgbClr val="808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AutoShape 56"/>
            <p:cNvCxnSpPr>
              <a:cxnSpLocks noChangeShapeType="1"/>
              <a:stCxn id="82" idx="3"/>
              <a:endCxn id="86" idx="1"/>
            </p:cNvCxnSpPr>
            <p:nvPr/>
          </p:nvCxnSpPr>
          <p:spPr bwMode="auto">
            <a:xfrm>
              <a:off x="2286000" y="4648200"/>
              <a:ext cx="457200" cy="0"/>
            </a:xfrm>
            <a:prstGeom prst="straightConnector1">
              <a:avLst/>
            </a:prstGeom>
            <a:noFill/>
            <a:ln w="9525">
              <a:solidFill>
                <a:srgbClr val="008000"/>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 name="AutoShape 57"/>
            <p:cNvSpPr>
              <a:spLocks noChangeArrowheads="1"/>
            </p:cNvSpPr>
            <p:nvPr/>
          </p:nvSpPr>
          <p:spPr bwMode="auto">
            <a:xfrm>
              <a:off x="2971800" y="5791200"/>
              <a:ext cx="457200" cy="685800"/>
            </a:xfrm>
            <a:prstGeom prst="can">
              <a:avLst>
                <a:gd name="adj" fmla="val 35764"/>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cxnSp>
          <p:nvCxnSpPr>
            <p:cNvPr id="90" name="AutoShape 58"/>
            <p:cNvCxnSpPr>
              <a:cxnSpLocks noChangeShapeType="1"/>
              <a:stCxn id="86" idx="2"/>
              <a:endCxn id="89" idx="1"/>
            </p:cNvCxnSpPr>
            <p:nvPr/>
          </p:nvCxnSpPr>
          <p:spPr bwMode="auto">
            <a:xfrm rot="5400000">
              <a:off x="2971800" y="5562600"/>
              <a:ext cx="457200"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1" name="Text Box 61"/>
            <p:cNvSpPr txBox="1">
              <a:spLocks noChangeArrowheads="1"/>
            </p:cNvSpPr>
            <p:nvPr/>
          </p:nvSpPr>
          <p:spPr bwMode="auto">
            <a:xfrm rot="16200000">
              <a:off x="915193" y="4647407"/>
              <a:ext cx="608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a:defRPr/>
              </a:pPr>
              <a:r>
                <a:rPr lang="en-US" sz="1400" i="1">
                  <a:solidFill>
                    <a:srgbClr val="FF0000"/>
                  </a:solidFill>
                </a:rPr>
                <a:t>Node</a:t>
              </a:r>
            </a:p>
          </p:txBody>
        </p:sp>
        <p:sp>
          <p:nvSpPr>
            <p:cNvPr id="92" name="Text Box 63"/>
            <p:cNvSpPr txBox="1">
              <a:spLocks noChangeArrowheads="1"/>
            </p:cNvSpPr>
            <p:nvPr/>
          </p:nvSpPr>
          <p:spPr bwMode="auto">
            <a:xfrm rot="16200000">
              <a:off x="3640137" y="3751263"/>
              <a:ext cx="796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a:defRPr/>
              </a:pPr>
              <a:r>
                <a:rPr lang="en-US" sz="1400" i="1">
                  <a:solidFill>
                    <a:srgbClr val="333333"/>
                  </a:solidFill>
                </a:rPr>
                <a:t>HA Pair</a:t>
              </a:r>
            </a:p>
          </p:txBody>
        </p:sp>
        <p:sp>
          <p:nvSpPr>
            <p:cNvPr id="93" name="AutoShape 64"/>
            <p:cNvSpPr>
              <a:spLocks noChangeArrowheads="1"/>
            </p:cNvSpPr>
            <p:nvPr/>
          </p:nvSpPr>
          <p:spPr bwMode="auto">
            <a:xfrm>
              <a:off x="5181600" y="5791200"/>
              <a:ext cx="457200" cy="685800"/>
            </a:xfrm>
            <a:prstGeom prst="can">
              <a:avLst>
                <a:gd name="adj" fmla="val 375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sp>
          <p:nvSpPr>
            <p:cNvPr id="94" name="Rectangle 65"/>
            <p:cNvSpPr>
              <a:spLocks noChangeArrowheads="1"/>
            </p:cNvSpPr>
            <p:nvPr/>
          </p:nvSpPr>
          <p:spPr bwMode="auto">
            <a:xfrm>
              <a:off x="4953000" y="2667000"/>
              <a:ext cx="914400" cy="12954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800" dirty="0">
                  <a:solidFill>
                    <a:srgbClr val="000000"/>
                  </a:solidFill>
                </a:rPr>
                <a:t>N-Blade</a:t>
              </a:r>
            </a:p>
            <a:p>
              <a:pPr defTabSz="914400">
                <a:defRPr/>
              </a:pPr>
              <a:r>
                <a:rPr lang="en-US" sz="1200" dirty="0">
                  <a:solidFill>
                    <a:srgbClr val="000000"/>
                  </a:solidFill>
                </a:rPr>
                <a:t>Network,</a:t>
              </a:r>
            </a:p>
            <a:p>
              <a:pPr defTabSz="914400">
                <a:defRPr/>
              </a:pPr>
              <a:r>
                <a:rPr lang="en-US" sz="1200" dirty="0">
                  <a:solidFill>
                    <a:srgbClr val="000000"/>
                  </a:solidFill>
                </a:rPr>
                <a:t>Protocols</a:t>
              </a:r>
            </a:p>
          </p:txBody>
        </p:sp>
        <p:cxnSp>
          <p:nvCxnSpPr>
            <p:cNvPr id="95" name="AutoShape 66"/>
            <p:cNvCxnSpPr>
              <a:cxnSpLocks noChangeShapeType="1"/>
              <a:stCxn id="96" idx="2"/>
              <a:endCxn id="93" idx="1"/>
            </p:cNvCxnSpPr>
            <p:nvPr/>
          </p:nvCxnSpPr>
          <p:spPr bwMode="auto">
            <a:xfrm rot="5400000">
              <a:off x="5181600" y="5562600"/>
              <a:ext cx="457200"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6" name="Rectangle 68"/>
            <p:cNvSpPr>
              <a:spLocks noChangeArrowheads="1"/>
            </p:cNvSpPr>
            <p:nvPr/>
          </p:nvSpPr>
          <p:spPr bwMode="auto">
            <a:xfrm>
              <a:off x="4953000" y="3962400"/>
              <a:ext cx="914400" cy="13716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800" dirty="0">
                  <a:solidFill>
                    <a:srgbClr val="000000"/>
                  </a:solidFill>
                </a:rPr>
                <a:t>D-Blade</a:t>
              </a:r>
            </a:p>
            <a:p>
              <a:pPr defTabSz="914400">
                <a:defRPr/>
              </a:pPr>
              <a:r>
                <a:rPr lang="en-US" sz="1200" dirty="0">
                  <a:solidFill>
                    <a:srgbClr val="000000"/>
                  </a:solidFill>
                </a:rPr>
                <a:t>WAFL,</a:t>
              </a:r>
            </a:p>
            <a:p>
              <a:pPr defTabSz="914400">
                <a:defRPr/>
              </a:pPr>
              <a:r>
                <a:rPr lang="en-US" sz="1200" dirty="0">
                  <a:solidFill>
                    <a:srgbClr val="000000"/>
                  </a:solidFill>
                </a:rPr>
                <a:t>RAID,</a:t>
              </a:r>
            </a:p>
            <a:p>
              <a:pPr defTabSz="914400">
                <a:defRPr/>
              </a:pPr>
              <a:r>
                <a:rPr lang="en-US" sz="1200" dirty="0">
                  <a:solidFill>
                    <a:srgbClr val="000000"/>
                  </a:solidFill>
                </a:rPr>
                <a:t>Storage,</a:t>
              </a:r>
            </a:p>
            <a:p>
              <a:pPr defTabSz="914400">
                <a:defRPr/>
              </a:pPr>
              <a:r>
                <a:rPr lang="en-US" sz="1200" dirty="0">
                  <a:solidFill>
                    <a:srgbClr val="000000"/>
                  </a:solidFill>
                </a:rPr>
                <a:t>HA,</a:t>
              </a:r>
            </a:p>
            <a:p>
              <a:pPr defTabSz="914400">
                <a:defRPr/>
              </a:pPr>
              <a:r>
                <a:rPr lang="en-US" sz="1200" dirty="0">
                  <a:solidFill>
                    <a:srgbClr val="000000"/>
                  </a:solidFill>
                </a:rPr>
                <a:t>NVRAM</a:t>
              </a:r>
            </a:p>
          </p:txBody>
        </p:sp>
        <p:sp>
          <p:nvSpPr>
            <p:cNvPr id="97" name="Rectangle 69"/>
            <p:cNvSpPr>
              <a:spLocks noChangeArrowheads="1"/>
            </p:cNvSpPr>
            <p:nvPr/>
          </p:nvSpPr>
          <p:spPr bwMode="auto">
            <a:xfrm>
              <a:off x="6324600" y="2667000"/>
              <a:ext cx="914400" cy="12954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800" dirty="0">
                  <a:solidFill>
                    <a:srgbClr val="000000"/>
                  </a:solidFill>
                </a:rPr>
                <a:t>N-Blade</a:t>
              </a:r>
            </a:p>
            <a:p>
              <a:pPr defTabSz="914400">
                <a:defRPr/>
              </a:pPr>
              <a:r>
                <a:rPr lang="en-US" sz="1200" dirty="0">
                  <a:solidFill>
                    <a:srgbClr val="000000"/>
                  </a:solidFill>
                </a:rPr>
                <a:t>Network,</a:t>
              </a:r>
            </a:p>
            <a:p>
              <a:pPr defTabSz="914400">
                <a:defRPr/>
              </a:pPr>
              <a:r>
                <a:rPr lang="en-US" sz="1200" dirty="0">
                  <a:solidFill>
                    <a:srgbClr val="000000"/>
                  </a:solidFill>
                </a:rPr>
                <a:t>Protocols</a:t>
              </a:r>
            </a:p>
          </p:txBody>
        </p:sp>
        <p:sp>
          <p:nvSpPr>
            <p:cNvPr id="98" name="Rectangle 70"/>
            <p:cNvSpPr>
              <a:spLocks noChangeArrowheads="1"/>
            </p:cNvSpPr>
            <p:nvPr/>
          </p:nvSpPr>
          <p:spPr bwMode="auto">
            <a:xfrm>
              <a:off x="6324600" y="3962400"/>
              <a:ext cx="914400" cy="13716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en-US" sz="1800" dirty="0">
                  <a:solidFill>
                    <a:srgbClr val="000000"/>
                  </a:solidFill>
                </a:rPr>
                <a:t>D-Blade</a:t>
              </a:r>
            </a:p>
            <a:p>
              <a:pPr defTabSz="914400">
                <a:defRPr/>
              </a:pPr>
              <a:r>
                <a:rPr lang="en-US" sz="1200" dirty="0">
                  <a:solidFill>
                    <a:srgbClr val="000000"/>
                  </a:solidFill>
                </a:rPr>
                <a:t>WAFL,</a:t>
              </a:r>
            </a:p>
            <a:p>
              <a:pPr defTabSz="914400">
                <a:defRPr/>
              </a:pPr>
              <a:r>
                <a:rPr lang="en-US" sz="1200" dirty="0">
                  <a:solidFill>
                    <a:srgbClr val="000000"/>
                  </a:solidFill>
                </a:rPr>
                <a:t>RAID,</a:t>
              </a:r>
            </a:p>
            <a:p>
              <a:pPr defTabSz="914400">
                <a:defRPr/>
              </a:pPr>
              <a:r>
                <a:rPr lang="en-US" sz="1200" dirty="0">
                  <a:solidFill>
                    <a:srgbClr val="000000"/>
                  </a:solidFill>
                </a:rPr>
                <a:t>Storage,</a:t>
              </a:r>
            </a:p>
            <a:p>
              <a:pPr defTabSz="914400">
                <a:defRPr/>
              </a:pPr>
              <a:r>
                <a:rPr lang="en-US" sz="1200" dirty="0">
                  <a:solidFill>
                    <a:srgbClr val="000000"/>
                  </a:solidFill>
                </a:rPr>
                <a:t>HA,</a:t>
              </a:r>
            </a:p>
            <a:p>
              <a:pPr defTabSz="914400">
                <a:defRPr/>
              </a:pPr>
              <a:r>
                <a:rPr lang="en-US" sz="1200" dirty="0">
                  <a:solidFill>
                    <a:srgbClr val="000000"/>
                  </a:solidFill>
                </a:rPr>
                <a:t>NVRAM</a:t>
              </a:r>
            </a:p>
          </p:txBody>
        </p:sp>
        <p:cxnSp>
          <p:nvCxnSpPr>
            <p:cNvPr id="99" name="AutoShape 71"/>
            <p:cNvCxnSpPr>
              <a:cxnSpLocks noChangeShapeType="1"/>
              <a:stCxn id="96" idx="3"/>
              <a:endCxn id="98" idx="1"/>
            </p:cNvCxnSpPr>
            <p:nvPr/>
          </p:nvCxnSpPr>
          <p:spPr bwMode="auto">
            <a:xfrm>
              <a:off x="5867400" y="4648200"/>
              <a:ext cx="457200" cy="0"/>
            </a:xfrm>
            <a:prstGeom prst="straightConnector1">
              <a:avLst/>
            </a:prstGeom>
            <a:noFill/>
            <a:ln w="9525">
              <a:solidFill>
                <a:srgbClr val="008000"/>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0" name="AutoShape 72"/>
            <p:cNvSpPr>
              <a:spLocks noChangeArrowheads="1"/>
            </p:cNvSpPr>
            <p:nvPr/>
          </p:nvSpPr>
          <p:spPr bwMode="auto">
            <a:xfrm>
              <a:off x="6553200" y="5791200"/>
              <a:ext cx="457200" cy="685800"/>
            </a:xfrm>
            <a:prstGeom prst="can">
              <a:avLst>
                <a:gd name="adj" fmla="val 35764"/>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cxnSp>
          <p:nvCxnSpPr>
            <p:cNvPr id="101" name="AutoShape 73"/>
            <p:cNvCxnSpPr>
              <a:cxnSpLocks noChangeShapeType="1"/>
              <a:stCxn id="98" idx="2"/>
              <a:endCxn id="100" idx="1"/>
            </p:cNvCxnSpPr>
            <p:nvPr/>
          </p:nvCxnSpPr>
          <p:spPr bwMode="auto">
            <a:xfrm rot="5400000">
              <a:off x="6553200" y="5562600"/>
              <a:ext cx="457200"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2" name="AutoShape 74"/>
            <p:cNvCxnSpPr>
              <a:cxnSpLocks noChangeShapeType="1"/>
              <a:stCxn id="82" idx="2"/>
              <a:endCxn id="89" idx="1"/>
            </p:cNvCxnSpPr>
            <p:nvPr/>
          </p:nvCxnSpPr>
          <p:spPr bwMode="auto">
            <a:xfrm rot="16200000" flipH="1">
              <a:off x="2286000" y="4876800"/>
              <a:ext cx="457200" cy="1371600"/>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3" name="AutoShape 75"/>
            <p:cNvCxnSpPr>
              <a:cxnSpLocks noChangeShapeType="1"/>
              <a:stCxn id="96" idx="2"/>
              <a:endCxn id="100" idx="1"/>
            </p:cNvCxnSpPr>
            <p:nvPr/>
          </p:nvCxnSpPr>
          <p:spPr bwMode="auto">
            <a:xfrm rot="16200000" flipH="1">
              <a:off x="5867400" y="4876800"/>
              <a:ext cx="457200" cy="1371600"/>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4" name="Text Box 77"/>
            <p:cNvSpPr txBox="1">
              <a:spLocks noChangeArrowheads="1"/>
            </p:cNvSpPr>
            <p:nvPr/>
          </p:nvSpPr>
          <p:spPr bwMode="auto">
            <a:xfrm rot="16200000">
              <a:off x="7221537" y="3751263"/>
              <a:ext cx="796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a:defRPr/>
              </a:pPr>
              <a:r>
                <a:rPr lang="en-US" sz="1400" i="1">
                  <a:solidFill>
                    <a:srgbClr val="333333"/>
                  </a:solidFill>
                </a:rPr>
                <a:t>HA Pair</a:t>
              </a:r>
            </a:p>
          </p:txBody>
        </p:sp>
        <p:cxnSp>
          <p:nvCxnSpPr>
            <p:cNvPr id="105" name="AutoShape 79"/>
            <p:cNvCxnSpPr>
              <a:cxnSpLocks noChangeShapeType="1"/>
              <a:stCxn id="97" idx="1"/>
              <a:endCxn id="94" idx="3"/>
            </p:cNvCxnSpPr>
            <p:nvPr/>
          </p:nvCxnSpPr>
          <p:spPr bwMode="auto">
            <a:xfrm rot="10800000">
              <a:off x="5867400" y="3314700"/>
              <a:ext cx="457200" cy="0"/>
            </a:xfrm>
            <a:prstGeom prst="straightConnector1">
              <a:avLst/>
            </a:prstGeom>
            <a:noFill/>
            <a:ln w="9525">
              <a:solidFill>
                <a:schemeClr val="hlink"/>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6" name="AutoShape 80"/>
            <p:cNvCxnSpPr>
              <a:cxnSpLocks noChangeShapeType="1"/>
              <a:stCxn id="71" idx="3"/>
              <a:endCxn id="85" idx="1"/>
            </p:cNvCxnSpPr>
            <p:nvPr/>
          </p:nvCxnSpPr>
          <p:spPr bwMode="auto">
            <a:xfrm>
              <a:off x="2286000" y="3314700"/>
              <a:ext cx="457200" cy="0"/>
            </a:xfrm>
            <a:prstGeom prst="straightConnector1">
              <a:avLst/>
            </a:prstGeom>
            <a:noFill/>
            <a:ln w="9525">
              <a:solidFill>
                <a:schemeClr val="hlink"/>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AutoShape 81"/>
            <p:cNvCxnSpPr>
              <a:cxnSpLocks noChangeShapeType="1"/>
              <a:stCxn id="85" idx="3"/>
              <a:endCxn id="94" idx="1"/>
            </p:cNvCxnSpPr>
            <p:nvPr/>
          </p:nvCxnSpPr>
          <p:spPr bwMode="auto">
            <a:xfrm>
              <a:off x="3657600" y="3314700"/>
              <a:ext cx="1295400" cy="0"/>
            </a:xfrm>
            <a:prstGeom prst="straightConnector1">
              <a:avLst/>
            </a:prstGeom>
            <a:noFill/>
            <a:ln w="9525">
              <a:solidFill>
                <a:schemeClr val="hlink"/>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8" name="Text Box 83"/>
            <p:cNvSpPr txBox="1">
              <a:spLocks noChangeArrowheads="1"/>
            </p:cNvSpPr>
            <p:nvPr/>
          </p:nvSpPr>
          <p:spPr bwMode="auto">
            <a:xfrm>
              <a:off x="6629400" y="1828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a:spcBef>
                  <a:spcPct val="50000"/>
                </a:spcBef>
                <a:defRPr/>
              </a:pPr>
              <a:r>
                <a:rPr lang="en-US" sz="2000" i="1">
                  <a:solidFill>
                    <a:srgbClr val="005EB8"/>
                  </a:solidFill>
                </a:rPr>
                <a:t>SpinNP</a:t>
              </a:r>
            </a:p>
          </p:txBody>
        </p:sp>
        <p:cxnSp>
          <p:nvCxnSpPr>
            <p:cNvPr id="109" name="AutoShape 84"/>
            <p:cNvCxnSpPr>
              <a:cxnSpLocks noChangeShapeType="1"/>
              <a:stCxn id="80" idx="3"/>
            </p:cNvCxnSpPr>
            <p:nvPr/>
          </p:nvCxnSpPr>
          <p:spPr bwMode="auto">
            <a:xfrm>
              <a:off x="1676400" y="2028825"/>
              <a:ext cx="152400" cy="28575"/>
            </a:xfrm>
            <a:prstGeom prst="curvedConnector3">
              <a:avLst>
                <a:gd name="adj1" fmla="val 50000"/>
              </a:avLst>
            </a:prstGeom>
            <a:noFill/>
            <a:ln w="9525">
              <a:solidFill>
                <a:srgbClr val="8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0" name="Freeform 92"/>
            <p:cNvSpPr>
              <a:spLocks/>
            </p:cNvSpPr>
            <p:nvPr/>
          </p:nvSpPr>
          <p:spPr bwMode="auto">
            <a:xfrm>
              <a:off x="6172200" y="1981200"/>
              <a:ext cx="457200" cy="1295400"/>
            </a:xfrm>
            <a:custGeom>
              <a:avLst/>
              <a:gdLst>
                <a:gd name="T0" fmla="*/ 288 w 288"/>
                <a:gd name="T1" fmla="*/ 0 h 768"/>
                <a:gd name="T2" fmla="*/ 96 w 288"/>
                <a:gd name="T3" fmla="*/ 144 h 768"/>
                <a:gd name="T4" fmla="*/ 0 w 288"/>
                <a:gd name="T5" fmla="*/ 768 h 768"/>
              </a:gdLst>
              <a:ahLst/>
              <a:cxnLst>
                <a:cxn ang="0">
                  <a:pos x="T0" y="T1"/>
                </a:cxn>
                <a:cxn ang="0">
                  <a:pos x="T2" y="T3"/>
                </a:cxn>
                <a:cxn ang="0">
                  <a:pos x="T4" y="T5"/>
                </a:cxn>
              </a:cxnLst>
              <a:rect l="0" t="0" r="r" b="b"/>
              <a:pathLst>
                <a:path w="288" h="768">
                  <a:moveTo>
                    <a:pt x="288" y="0"/>
                  </a:moveTo>
                  <a:cubicBezTo>
                    <a:pt x="216" y="8"/>
                    <a:pt x="144" y="16"/>
                    <a:pt x="96" y="144"/>
                  </a:cubicBezTo>
                  <a:cubicBezTo>
                    <a:pt x="48" y="272"/>
                    <a:pt x="24" y="520"/>
                    <a:pt x="0" y="768"/>
                  </a:cubicBezTo>
                </a:path>
              </a:pathLst>
            </a:custGeom>
            <a:noFill/>
            <a:ln w="9525"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defTabSz="914400">
                <a:defRPr/>
              </a:pPr>
              <a:endParaRPr lang="en-US" sz="2000">
                <a:solidFill>
                  <a:srgbClr val="000000"/>
                </a:solidFill>
              </a:endParaRPr>
            </a:p>
          </p:txBody>
        </p:sp>
        <p:sp>
          <p:nvSpPr>
            <p:cNvPr id="111" name="AutoShape 93"/>
            <p:cNvSpPr>
              <a:spLocks noChangeArrowheads="1"/>
            </p:cNvSpPr>
            <p:nvPr/>
          </p:nvSpPr>
          <p:spPr bwMode="auto">
            <a:xfrm>
              <a:off x="2286000" y="5791200"/>
              <a:ext cx="457200" cy="685800"/>
            </a:xfrm>
            <a:prstGeom prst="can">
              <a:avLst>
                <a:gd name="adj" fmla="val 375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sp>
          <p:nvSpPr>
            <p:cNvPr id="112" name="AutoShape 94"/>
            <p:cNvSpPr>
              <a:spLocks noChangeArrowheads="1"/>
            </p:cNvSpPr>
            <p:nvPr/>
          </p:nvSpPr>
          <p:spPr bwMode="auto">
            <a:xfrm>
              <a:off x="5867400" y="5791200"/>
              <a:ext cx="457200" cy="685800"/>
            </a:xfrm>
            <a:prstGeom prst="can">
              <a:avLst>
                <a:gd name="adj" fmla="val 375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cxnSp>
          <p:nvCxnSpPr>
            <p:cNvPr id="113" name="AutoShape 95"/>
            <p:cNvCxnSpPr>
              <a:cxnSpLocks noChangeShapeType="1"/>
              <a:stCxn id="74" idx="2"/>
              <a:endCxn id="94" idx="0"/>
            </p:cNvCxnSpPr>
            <p:nvPr/>
          </p:nvCxnSpPr>
          <p:spPr bwMode="auto">
            <a:xfrm rot="16200000" flipH="1">
              <a:off x="4114800" y="1371600"/>
              <a:ext cx="838200" cy="1752600"/>
            </a:xfrm>
            <a:prstGeom prst="bentConnector3">
              <a:avLst>
                <a:gd name="adj1" fmla="val 50000"/>
              </a:avLst>
            </a:prstGeom>
            <a:noFill/>
            <a:ln w="9525">
              <a:solidFill>
                <a:srgbClr val="808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AutoShape 96"/>
            <p:cNvCxnSpPr>
              <a:cxnSpLocks noChangeShapeType="1"/>
              <a:stCxn id="75" idx="2"/>
              <a:endCxn id="94" idx="0"/>
            </p:cNvCxnSpPr>
            <p:nvPr/>
          </p:nvCxnSpPr>
          <p:spPr bwMode="auto">
            <a:xfrm rot="16200000" flipH="1">
              <a:off x="4572000" y="1828800"/>
              <a:ext cx="838200" cy="838200"/>
            </a:xfrm>
            <a:prstGeom prst="bentConnector3">
              <a:avLst>
                <a:gd name="adj1" fmla="val 50000"/>
              </a:avLst>
            </a:prstGeom>
            <a:noFill/>
            <a:ln w="9525">
              <a:solidFill>
                <a:srgbClr val="808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5" name="AutoShape 97"/>
            <p:cNvCxnSpPr>
              <a:cxnSpLocks noChangeShapeType="1"/>
              <a:stCxn id="76" idx="2"/>
              <a:endCxn id="94" idx="0"/>
            </p:cNvCxnSpPr>
            <p:nvPr/>
          </p:nvCxnSpPr>
          <p:spPr bwMode="auto">
            <a:xfrm rot="5400000">
              <a:off x="5029200" y="2209800"/>
              <a:ext cx="838200" cy="76200"/>
            </a:xfrm>
            <a:prstGeom prst="bentConnector3">
              <a:avLst>
                <a:gd name="adj1" fmla="val 50000"/>
              </a:avLst>
            </a:prstGeom>
            <a:noFill/>
            <a:ln w="9525">
              <a:solidFill>
                <a:srgbClr val="808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6" name="AutoShape 98"/>
            <p:cNvCxnSpPr>
              <a:cxnSpLocks noChangeShapeType="1"/>
              <a:stCxn id="76" idx="2"/>
              <a:endCxn id="97" idx="0"/>
            </p:cNvCxnSpPr>
            <p:nvPr/>
          </p:nvCxnSpPr>
          <p:spPr bwMode="auto">
            <a:xfrm rot="16200000" flipH="1">
              <a:off x="5715000" y="1600200"/>
              <a:ext cx="838200" cy="1295400"/>
            </a:xfrm>
            <a:prstGeom prst="bentConnector3">
              <a:avLst>
                <a:gd name="adj1" fmla="val 50000"/>
              </a:avLst>
            </a:prstGeom>
            <a:noFill/>
            <a:ln w="9525">
              <a:solidFill>
                <a:srgbClr val="808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7" name="AutoShape 99"/>
            <p:cNvCxnSpPr>
              <a:cxnSpLocks noChangeShapeType="1"/>
              <a:stCxn id="82" idx="2"/>
              <a:endCxn id="111" idx="1"/>
            </p:cNvCxnSpPr>
            <p:nvPr/>
          </p:nvCxnSpPr>
          <p:spPr bwMode="auto">
            <a:xfrm rot="16200000" flipH="1">
              <a:off x="1943100" y="5219700"/>
              <a:ext cx="457200" cy="685800"/>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AutoShape 100"/>
            <p:cNvCxnSpPr>
              <a:cxnSpLocks noChangeShapeType="1"/>
              <a:stCxn id="96" idx="2"/>
              <a:endCxn id="112" idx="1"/>
            </p:cNvCxnSpPr>
            <p:nvPr/>
          </p:nvCxnSpPr>
          <p:spPr bwMode="auto">
            <a:xfrm rot="16200000" flipH="1">
              <a:off x="5524500" y="5219700"/>
              <a:ext cx="457200" cy="685800"/>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9" name="Rectangle 102"/>
            <p:cNvSpPr>
              <a:spLocks noChangeArrowheads="1"/>
            </p:cNvSpPr>
            <p:nvPr/>
          </p:nvSpPr>
          <p:spPr bwMode="auto">
            <a:xfrm>
              <a:off x="304800" y="1219200"/>
              <a:ext cx="79248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endParaRPr lang="en-US" sz="2000">
                <a:solidFill>
                  <a:srgbClr val="000000"/>
                </a:solidFill>
              </a:endParaRPr>
            </a:p>
          </p:txBody>
        </p:sp>
      </p:gr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NetApp Confidential - Limited Use</a:t>
            </a:r>
          </a:p>
        </p:txBody>
      </p:sp>
      <p:sp>
        <p:nvSpPr>
          <p:cNvPr id="57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B91FE6C-2931-6946-AADD-04581403544A}" type="slidenum">
              <a:rPr lang="en-US"/>
              <a:pPr/>
              <a:t>54</a:t>
            </a:fld>
            <a:endParaRPr lang="en-US"/>
          </a:p>
        </p:txBody>
      </p:sp>
    </p:spTree>
    <p:extLst>
      <p:ext uri="{BB962C8B-B14F-4D97-AF65-F5344CB8AC3E}">
        <p14:creationId xmlns:p14="http://schemas.microsoft.com/office/powerpoint/2010/main" val="298810085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Arial" charset="0"/>
                <a:ea typeface="ＭＳ Ｐゴシック" charset="0"/>
                <a:cs typeface="Arial" charset="0"/>
              </a:rPr>
              <a:t>Notes on “scale-out”</a:t>
            </a:r>
          </a:p>
        </p:txBody>
      </p:sp>
      <p:sp>
        <p:nvSpPr>
          <p:cNvPr id="59394" name="Content Placeholder 2"/>
          <p:cNvSpPr>
            <a:spLocks noGrp="1"/>
          </p:cNvSpPr>
          <p:nvPr>
            <p:ph idx="1"/>
          </p:nvPr>
        </p:nvSpPr>
        <p:spPr/>
        <p:txBody>
          <a:bodyPr/>
          <a:lstStyle/>
          <a:p>
            <a:r>
              <a:rPr lang="en-US">
                <a:latin typeface="Arial" charset="0"/>
                <a:ea typeface="ＭＳ Ｐゴシック" charset="0"/>
                <a:cs typeface="Arial" charset="0"/>
              </a:rPr>
              <a:t>NetApp filer solution is “scalable”.</a:t>
            </a:r>
          </a:p>
          <a:p>
            <a:pPr lvl="1"/>
            <a:r>
              <a:rPr lang="en-US">
                <a:latin typeface="Arial" charset="0"/>
                <a:ea typeface="ＭＳ Ｐゴシック" charset="0"/>
                <a:cs typeface="Arial" charset="0"/>
              </a:rPr>
              <a:t>“Just buy more blades.”</a:t>
            </a:r>
          </a:p>
          <a:p>
            <a:pPr lvl="1"/>
            <a:r>
              <a:rPr lang="en-US">
                <a:latin typeface="Arial" charset="0"/>
                <a:ea typeface="ＭＳ Ｐゴシック" charset="0"/>
                <a:cs typeface="Arial" charset="0"/>
              </a:rPr>
              <a:t>Load is distributed: among the blades, interfaces, disks, etc..</a:t>
            </a:r>
          </a:p>
          <a:p>
            <a:pPr lvl="1"/>
            <a:r>
              <a:rPr lang="en-US">
                <a:latin typeface="Arial" charset="0"/>
                <a:ea typeface="ＭＳ Ｐゴシック" charset="0"/>
                <a:cs typeface="Arial" charset="0"/>
              </a:rPr>
              <a:t>If we add another blade, it adds to the total load we can serve.</a:t>
            </a:r>
          </a:p>
          <a:p>
            <a:r>
              <a:rPr lang="en-US">
                <a:latin typeface="Arial" charset="0"/>
                <a:ea typeface="ＭＳ Ｐゴシック" charset="0"/>
                <a:cs typeface="Arial" charset="0"/>
              </a:rPr>
              <a:t>What about failure?</a:t>
            </a:r>
          </a:p>
          <a:p>
            <a:pPr lvl="1"/>
            <a:r>
              <a:rPr lang="en-US">
                <a:latin typeface="Arial" charset="0"/>
                <a:ea typeface="ＭＳ Ｐゴシック" charset="0"/>
                <a:cs typeface="Arial" charset="0"/>
              </a:rPr>
              <a:t>Redistribute load to the surviving blades.</a:t>
            </a:r>
          </a:p>
          <a:p>
            <a:pPr lvl="1"/>
            <a:r>
              <a:rPr lang="en-US">
                <a:latin typeface="Arial" charset="0"/>
                <a:ea typeface="ＭＳ Ｐゴシック" charset="0"/>
                <a:cs typeface="Arial" charset="0"/>
              </a:rPr>
              <a:t>But what if the failed blade has some critical state?</a:t>
            </a:r>
          </a:p>
          <a:p>
            <a:r>
              <a:rPr lang="en-US">
                <a:latin typeface="Arial" charset="0"/>
                <a:ea typeface="ＭＳ Ｐゴシック" charset="0"/>
                <a:cs typeface="Arial" charset="0"/>
              </a:rPr>
              <a:t>E.g., D-blades have writeback I/O caches.</a:t>
            </a:r>
          </a:p>
          <a:p>
            <a:pPr lvl="1"/>
            <a:r>
              <a:rPr lang="en-US">
                <a:latin typeface="Arial" charset="0"/>
                <a:ea typeface="ＭＳ Ｐゴシック" charset="0"/>
                <a:cs typeface="Arial" charset="0"/>
              </a:rPr>
              <a:t>Replicate nodes in “HA pairs” (Highly Available).</a:t>
            </a:r>
          </a:p>
          <a:p>
            <a:pPr lvl="1"/>
            <a:r>
              <a:rPr lang="en-US">
                <a:latin typeface="Arial" charset="0"/>
                <a:ea typeface="ＭＳ Ｐゴシック" charset="0"/>
                <a:cs typeface="Arial" charset="0"/>
              </a:rPr>
              <a:t>If one fails, the other can take over.  (like the “buddy system”)</a:t>
            </a:r>
          </a:p>
        </p:txBody>
      </p:sp>
    </p:spTree>
    <p:extLst>
      <p:ext uri="{BB962C8B-B14F-4D97-AF65-F5344CB8AC3E}">
        <p14:creationId xmlns:p14="http://schemas.microsoft.com/office/powerpoint/2010/main" val="278435181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atin typeface="Arial" charset="0"/>
                <a:ea typeface="ＭＳ Ｐゴシック" charset="0"/>
                <a:cs typeface="Arial" charset="0"/>
              </a:rPr>
              <a:t>WAFL and the disk system</a:t>
            </a:r>
          </a:p>
        </p:txBody>
      </p:sp>
      <p:sp>
        <p:nvSpPr>
          <p:cNvPr id="80898" name="Content Placeholder 2"/>
          <p:cNvSpPr>
            <a:spLocks noGrp="1"/>
          </p:cNvSpPr>
          <p:nvPr>
            <p:ph idx="1"/>
          </p:nvPr>
        </p:nvSpPr>
        <p:spPr/>
        <p:txBody>
          <a:bodyPr/>
          <a:lstStyle/>
          <a:p>
            <a:r>
              <a:rPr lang="en-US">
                <a:latin typeface="Arial" charset="0"/>
                <a:ea typeface="ＭＳ Ｐゴシック" charset="0"/>
                <a:cs typeface="Arial" charset="0"/>
              </a:rPr>
              <a:t>WAFL generates a continuous stream of large-chunk contiguous writes to the disk system.</a:t>
            </a:r>
          </a:p>
          <a:p>
            <a:pPr lvl="1"/>
            <a:r>
              <a:rPr lang="en-US">
                <a:latin typeface="Arial" charset="0"/>
                <a:ea typeface="ＭＳ Ｐゴシック" charset="0"/>
                <a:cs typeface="Arial" charset="0"/>
              </a:rPr>
              <a:t>WAFL does not overwrite the old copy of a modified structure: it can write a new copy anywhere.  So it gathers them together.</a:t>
            </a:r>
          </a:p>
          <a:p>
            <a:r>
              <a:rPr lang="en-US">
                <a:latin typeface="Arial" charset="0"/>
                <a:ea typeface="ＭＳ Ｐゴシック" charset="0"/>
                <a:cs typeface="Arial" charset="0"/>
              </a:rPr>
              <a:t>Large writes minimize seek overhead and deliver the full bandwidth of the disk.</a:t>
            </a:r>
          </a:p>
          <a:p>
            <a:r>
              <a:rPr lang="en-US">
                <a:latin typeface="Arial" charset="0"/>
                <a:ea typeface="ＭＳ Ｐゴシック" charset="0"/>
                <a:cs typeface="Arial" charset="0"/>
              </a:rPr>
              <a:t>WAFL gets excellent performance by/when using many disks in tandem (“</a:t>
            </a:r>
            <a:r>
              <a:rPr lang="en-US" altLang="ja-JP" b="1">
                <a:latin typeface="Arial" charset="0"/>
                <a:ea typeface="ＭＳ Ｐゴシック" charset="0"/>
                <a:cs typeface="Arial" charset="0"/>
              </a:rPr>
              <a:t>RAID</a:t>
            </a:r>
            <a:r>
              <a:rPr lang="en-US">
                <a:latin typeface="Arial" charset="0"/>
                <a:ea typeface="ＭＳ Ｐゴシック" charset="0"/>
                <a:cs typeface="Arial" charset="0"/>
              </a:rPr>
              <a:t>”</a:t>
            </a:r>
            <a:r>
              <a:rPr lang="en-US" altLang="ja-JP">
                <a:latin typeface="Arial" charset="0"/>
                <a:ea typeface="ＭＳ Ｐゴシック" charset="0"/>
                <a:cs typeface="Arial" charset="0"/>
              </a:rPr>
              <a:t>)…</a:t>
            </a:r>
          </a:p>
          <a:p>
            <a:r>
              <a:rPr lang="en-US">
                <a:latin typeface="Arial" charset="0"/>
                <a:ea typeface="ＭＳ Ｐゴシック" charset="0"/>
                <a:cs typeface="Arial" charset="0"/>
              </a:rPr>
              <a:t>…and writing the chunks in interleaved fashion across the disks (“</a:t>
            </a:r>
            <a:r>
              <a:rPr lang="en-US" altLang="ja-JP" b="1">
                <a:latin typeface="Arial" charset="0"/>
                <a:ea typeface="ＭＳ Ｐゴシック" charset="0"/>
                <a:cs typeface="Arial" charset="0"/>
              </a:rPr>
              <a:t>striping</a:t>
            </a:r>
            <a:r>
              <a:rPr lang="en-US">
                <a:latin typeface="Arial" charset="0"/>
                <a:ea typeface="ＭＳ Ｐゴシック" charset="0"/>
                <a:cs typeface="Arial" charset="0"/>
              </a:rPr>
              <a:t>”</a:t>
            </a:r>
            <a:r>
              <a:rPr lang="en-US" altLang="ja-JP">
                <a:latin typeface="Arial" charset="0"/>
                <a:ea typeface="ＭＳ Ｐゴシック" charset="0"/>
                <a:cs typeface="Arial" charset="0"/>
              </a:rPr>
              <a:t>).</a:t>
            </a:r>
          </a:p>
          <a:p>
            <a:r>
              <a:rPr lang="en-US">
                <a:latin typeface="Arial" charset="0"/>
                <a:ea typeface="ＭＳ Ｐゴシック" charset="0"/>
                <a:cs typeface="Arial" charset="0"/>
              </a:rPr>
              <a:t>Old copies of the data and metadata survive on the disk and are accessible through point-in-time “</a:t>
            </a:r>
            <a:r>
              <a:rPr lang="en-US" altLang="ja-JP" b="1">
                <a:latin typeface="Arial" charset="0"/>
                <a:ea typeface="ＭＳ Ｐゴシック" charset="0"/>
                <a:cs typeface="Arial" charset="0"/>
              </a:rPr>
              <a:t>snapshots</a:t>
            </a:r>
            <a:r>
              <a:rPr lang="en-US">
                <a:latin typeface="Arial" charset="0"/>
                <a:ea typeface="ＭＳ Ｐゴシック" charset="0"/>
                <a:cs typeface="Arial" charset="0"/>
              </a:rPr>
              <a:t>”</a:t>
            </a:r>
            <a:r>
              <a:rPr lang="en-US" altLang="ja-JP">
                <a:latin typeface="Arial" charset="0"/>
                <a:ea typeface="ＭＳ Ｐゴシック" charset="0"/>
                <a:cs typeface="Arial" charset="0"/>
              </a:rPr>
              <a:t>.</a:t>
            </a:r>
          </a:p>
          <a:p>
            <a:endParaRPr lang="en-US">
              <a:latin typeface="Arial" charset="0"/>
              <a:ea typeface="ＭＳ Ｐゴシック" charset="0"/>
              <a:cs typeface="Arial" charset="0"/>
            </a:endParaRPr>
          </a:p>
          <a:p>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3876710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715000" y="76200"/>
            <a:ext cx="3429000" cy="1143000"/>
          </a:xfrm>
        </p:spPr>
        <p:txBody>
          <a:bodyPr/>
          <a:lstStyle/>
          <a:p>
            <a:r>
              <a:rPr lang="en-US" smtClean="0">
                <a:latin typeface="Comic Sans MS" charset="0"/>
                <a:ea typeface="ＭＳ Ｐゴシック" charset="0"/>
                <a:cs typeface="ＭＳ Ｐゴシック" charset="0"/>
              </a:rPr>
              <a:t>RAID 0</a:t>
            </a:r>
            <a:endParaRPr lang="en-US">
              <a:latin typeface="Comic Sans MS" charset="0"/>
              <a:ea typeface="ＭＳ Ｐゴシック" charset="0"/>
              <a:cs typeface="ＭＳ Ｐゴシック" charset="0"/>
            </a:endParaRPr>
          </a:p>
        </p:txBody>
      </p:sp>
      <p:sp>
        <p:nvSpPr>
          <p:cNvPr id="57347" name="TextBox 5"/>
          <p:cNvSpPr txBox="1">
            <a:spLocks noChangeArrowheads="1"/>
          </p:cNvSpPr>
          <p:nvPr/>
        </p:nvSpPr>
        <p:spPr bwMode="auto">
          <a:xfrm>
            <a:off x="8001000" y="6291263"/>
            <a:ext cx="865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67"/>
                </a:solidFill>
              </a:rPr>
              <a:t>Fujitsu</a:t>
            </a:r>
          </a:p>
        </p:txBody>
      </p:sp>
      <p:pic>
        <p:nvPicPr>
          <p:cNvPr id="57348" name="Picture 4" descr="glossary-raid-raid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81000"/>
            <a:ext cx="361156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Content Placeholder 7"/>
          <p:cNvSpPr txBox="1">
            <a:spLocks/>
          </p:cNvSpPr>
          <p:nvPr/>
        </p:nvSpPr>
        <p:spPr bwMode="auto">
          <a:xfrm>
            <a:off x="4648200" y="1600200"/>
            <a:ext cx="42179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r>
              <a:rPr lang="en-US" sz="3200" u="sng">
                <a:solidFill>
                  <a:srgbClr val="651222"/>
                </a:solidFill>
                <a:latin typeface="Comic Sans MS" charset="0"/>
              </a:rPr>
              <a:t>Striping</a:t>
            </a:r>
            <a:endParaRPr lang="en-US" sz="2800" u="sng">
              <a:solidFill>
                <a:srgbClr val="651222"/>
              </a:solidFill>
              <a:latin typeface="Comic Sans MS" charset="0"/>
            </a:endParaRPr>
          </a:p>
          <a:p>
            <a:pPr>
              <a:spcBef>
                <a:spcPct val="20000"/>
              </a:spcBef>
              <a:buFontTx/>
              <a:buChar char="•"/>
            </a:pPr>
            <a:r>
              <a:rPr lang="en-US">
                <a:solidFill>
                  <a:srgbClr val="003367"/>
                </a:solidFill>
                <a:latin typeface="Comic Sans MS" charset="0"/>
              </a:rPr>
              <a:t>Sequential throughput?</a:t>
            </a:r>
          </a:p>
          <a:p>
            <a:pPr>
              <a:spcBef>
                <a:spcPct val="20000"/>
              </a:spcBef>
              <a:buFontTx/>
              <a:buChar char="•"/>
            </a:pPr>
            <a:r>
              <a:rPr lang="en-US">
                <a:solidFill>
                  <a:srgbClr val="003367"/>
                </a:solidFill>
                <a:latin typeface="Comic Sans MS" charset="0"/>
              </a:rPr>
              <a:t>Random throughput?</a:t>
            </a:r>
          </a:p>
          <a:p>
            <a:pPr>
              <a:spcBef>
                <a:spcPct val="20000"/>
              </a:spcBef>
              <a:buFontTx/>
              <a:buChar char="•"/>
            </a:pPr>
            <a:r>
              <a:rPr lang="en-US">
                <a:solidFill>
                  <a:srgbClr val="003367"/>
                </a:solidFill>
                <a:latin typeface="Comic Sans MS" charset="0"/>
              </a:rPr>
              <a:t>Random latency?</a:t>
            </a:r>
          </a:p>
          <a:p>
            <a:pPr>
              <a:spcBef>
                <a:spcPct val="20000"/>
              </a:spcBef>
              <a:buFontTx/>
              <a:buChar char="•"/>
            </a:pPr>
            <a:r>
              <a:rPr lang="en-US">
                <a:solidFill>
                  <a:srgbClr val="003367"/>
                </a:solidFill>
                <a:latin typeface="Comic Sans MS" charset="0"/>
              </a:rPr>
              <a:t>Read vs. write?</a:t>
            </a:r>
          </a:p>
          <a:p>
            <a:pPr>
              <a:spcBef>
                <a:spcPct val="20000"/>
              </a:spcBef>
              <a:buFontTx/>
              <a:buChar char="•"/>
            </a:pPr>
            <a:r>
              <a:rPr lang="en-US">
                <a:solidFill>
                  <a:srgbClr val="003367"/>
                </a:solidFill>
                <a:latin typeface="Comic Sans MS" charset="0"/>
              </a:rPr>
              <a:t>MTTF/MTBF?</a:t>
            </a:r>
          </a:p>
          <a:p>
            <a:pPr>
              <a:spcBef>
                <a:spcPct val="20000"/>
              </a:spcBef>
              <a:buFontTx/>
              <a:buChar char="•"/>
            </a:pPr>
            <a:r>
              <a:rPr lang="en-US">
                <a:solidFill>
                  <a:srgbClr val="003367"/>
                </a:solidFill>
                <a:latin typeface="Comic Sans MS" charset="0"/>
              </a:rPr>
              <a:t>Cost per GB?</a:t>
            </a:r>
          </a:p>
        </p:txBody>
      </p:sp>
    </p:spTree>
    <p:extLst>
      <p:ext uri="{BB962C8B-B14F-4D97-AF65-F5344CB8AC3E}">
        <p14:creationId xmlns:p14="http://schemas.microsoft.com/office/powerpoint/2010/main" val="250185418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715000" y="76200"/>
            <a:ext cx="3429000" cy="1143000"/>
          </a:xfrm>
        </p:spPr>
        <p:txBody>
          <a:bodyPr/>
          <a:lstStyle/>
          <a:p>
            <a:r>
              <a:rPr lang="en-US" smtClean="0">
                <a:latin typeface="Comic Sans MS" charset="0"/>
                <a:ea typeface="ＭＳ Ｐゴシック" charset="0"/>
                <a:cs typeface="ＭＳ Ｐゴシック" charset="0"/>
              </a:rPr>
              <a:t>RAID 1</a:t>
            </a:r>
            <a:endParaRPr lang="en-US">
              <a:latin typeface="Comic Sans MS" charset="0"/>
              <a:ea typeface="ＭＳ Ｐゴシック" charset="0"/>
              <a:cs typeface="ＭＳ Ｐゴシック" charset="0"/>
            </a:endParaRPr>
          </a:p>
        </p:txBody>
      </p:sp>
      <p:sp>
        <p:nvSpPr>
          <p:cNvPr id="58371" name="TextBox 5"/>
          <p:cNvSpPr txBox="1">
            <a:spLocks noChangeArrowheads="1"/>
          </p:cNvSpPr>
          <p:nvPr/>
        </p:nvSpPr>
        <p:spPr bwMode="auto">
          <a:xfrm>
            <a:off x="8001000" y="6291263"/>
            <a:ext cx="865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67"/>
                </a:solidFill>
              </a:rPr>
              <a:t>Fujitsu</a:t>
            </a:r>
          </a:p>
        </p:txBody>
      </p:sp>
      <p:pic>
        <p:nvPicPr>
          <p:cNvPr id="58372" name="Picture 5" descr="glossary-raid-raid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04800"/>
            <a:ext cx="3848100"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Content Placeholder 7"/>
          <p:cNvSpPr txBox="1">
            <a:spLocks/>
          </p:cNvSpPr>
          <p:nvPr/>
        </p:nvSpPr>
        <p:spPr bwMode="auto">
          <a:xfrm>
            <a:off x="4648200" y="1600200"/>
            <a:ext cx="42179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r>
              <a:rPr lang="en-US" sz="3200" u="sng">
                <a:solidFill>
                  <a:srgbClr val="651222"/>
                </a:solidFill>
                <a:latin typeface="Comic Sans MS" charset="0"/>
              </a:rPr>
              <a:t>Mirroring</a:t>
            </a:r>
            <a:endParaRPr lang="en-US" sz="2800" u="sng">
              <a:solidFill>
                <a:srgbClr val="651222"/>
              </a:solidFill>
              <a:latin typeface="Comic Sans MS" charset="0"/>
            </a:endParaRPr>
          </a:p>
          <a:p>
            <a:pPr>
              <a:spcBef>
                <a:spcPct val="20000"/>
              </a:spcBef>
              <a:buFontTx/>
              <a:buChar char="•"/>
            </a:pPr>
            <a:r>
              <a:rPr lang="en-US">
                <a:solidFill>
                  <a:srgbClr val="003367"/>
                </a:solidFill>
                <a:latin typeface="Comic Sans MS" charset="0"/>
              </a:rPr>
              <a:t>Sequential throughput?</a:t>
            </a:r>
          </a:p>
          <a:p>
            <a:pPr>
              <a:spcBef>
                <a:spcPct val="20000"/>
              </a:spcBef>
              <a:buFontTx/>
              <a:buChar char="•"/>
            </a:pPr>
            <a:r>
              <a:rPr lang="en-US">
                <a:solidFill>
                  <a:srgbClr val="003367"/>
                </a:solidFill>
                <a:latin typeface="Comic Sans MS" charset="0"/>
              </a:rPr>
              <a:t>Random throughput?</a:t>
            </a:r>
          </a:p>
          <a:p>
            <a:pPr>
              <a:spcBef>
                <a:spcPct val="20000"/>
              </a:spcBef>
              <a:buFontTx/>
              <a:buChar char="•"/>
            </a:pPr>
            <a:r>
              <a:rPr lang="en-US">
                <a:solidFill>
                  <a:srgbClr val="003367"/>
                </a:solidFill>
                <a:latin typeface="Comic Sans MS" charset="0"/>
              </a:rPr>
              <a:t>Random latency?</a:t>
            </a:r>
          </a:p>
          <a:p>
            <a:pPr>
              <a:spcBef>
                <a:spcPct val="20000"/>
              </a:spcBef>
              <a:buFontTx/>
              <a:buChar char="•"/>
            </a:pPr>
            <a:r>
              <a:rPr lang="en-US">
                <a:solidFill>
                  <a:srgbClr val="003367"/>
                </a:solidFill>
                <a:latin typeface="Comic Sans MS" charset="0"/>
              </a:rPr>
              <a:t>Read vs. write?</a:t>
            </a:r>
          </a:p>
          <a:p>
            <a:pPr>
              <a:spcBef>
                <a:spcPct val="20000"/>
              </a:spcBef>
              <a:buFontTx/>
              <a:buChar char="•"/>
            </a:pPr>
            <a:r>
              <a:rPr lang="en-US">
                <a:solidFill>
                  <a:srgbClr val="003367"/>
                </a:solidFill>
                <a:latin typeface="Comic Sans MS" charset="0"/>
              </a:rPr>
              <a:t>MTTF/MTBF?</a:t>
            </a:r>
          </a:p>
          <a:p>
            <a:pPr>
              <a:spcBef>
                <a:spcPct val="20000"/>
              </a:spcBef>
              <a:buFontTx/>
              <a:buChar char="•"/>
            </a:pPr>
            <a:r>
              <a:rPr lang="en-US">
                <a:solidFill>
                  <a:srgbClr val="003367"/>
                </a:solidFill>
                <a:latin typeface="Comic Sans MS" charset="0"/>
              </a:rPr>
              <a:t>Cost per GB?</a:t>
            </a:r>
          </a:p>
        </p:txBody>
      </p:sp>
    </p:spTree>
    <p:extLst>
      <p:ext uri="{BB962C8B-B14F-4D97-AF65-F5344CB8AC3E}">
        <p14:creationId xmlns:p14="http://schemas.microsoft.com/office/powerpoint/2010/main" val="75377890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5"/>
          <p:cNvSpPr txBox="1">
            <a:spLocks noChangeArrowheads="1"/>
          </p:cNvSpPr>
          <p:nvPr/>
        </p:nvSpPr>
        <p:spPr bwMode="auto">
          <a:xfrm>
            <a:off x="8001000" y="6291263"/>
            <a:ext cx="865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3367"/>
                </a:solidFill>
              </a:rPr>
              <a:t>Fujitsu</a:t>
            </a:r>
          </a:p>
        </p:txBody>
      </p:sp>
      <p:sp>
        <p:nvSpPr>
          <p:cNvPr id="52228" name="Content Placeholder 7"/>
          <p:cNvSpPr txBox="1">
            <a:spLocks/>
          </p:cNvSpPr>
          <p:nvPr/>
        </p:nvSpPr>
        <p:spPr bwMode="auto">
          <a:xfrm>
            <a:off x="5181601" y="19050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000" b="1" dirty="0" smtClean="0">
                <a:solidFill>
                  <a:srgbClr val="003367"/>
                </a:solidFill>
                <a:latin typeface="Arial"/>
              </a:rPr>
              <a:t>R</a:t>
            </a:r>
            <a:r>
              <a:rPr lang="en-US" sz="2000" dirty="0" smtClean="0">
                <a:solidFill>
                  <a:srgbClr val="003367"/>
                </a:solidFill>
                <a:latin typeface="Arial"/>
              </a:rPr>
              <a:t>edundant </a:t>
            </a:r>
            <a:r>
              <a:rPr lang="en-US" sz="2000" b="1" dirty="0" smtClean="0">
                <a:solidFill>
                  <a:srgbClr val="003367"/>
                </a:solidFill>
                <a:latin typeface="Arial"/>
              </a:rPr>
              <a:t>A</a:t>
            </a:r>
            <a:r>
              <a:rPr lang="en-US" sz="2000" dirty="0" smtClean="0">
                <a:solidFill>
                  <a:srgbClr val="003367"/>
                </a:solidFill>
                <a:latin typeface="Arial"/>
              </a:rPr>
              <a:t>rray of </a:t>
            </a:r>
            <a:r>
              <a:rPr lang="en-US" sz="2000" b="1" dirty="0" smtClean="0">
                <a:solidFill>
                  <a:srgbClr val="003367"/>
                </a:solidFill>
                <a:latin typeface="Arial"/>
              </a:rPr>
              <a:t>I</a:t>
            </a:r>
            <a:r>
              <a:rPr lang="en-US" sz="2000" dirty="0" smtClean="0">
                <a:solidFill>
                  <a:srgbClr val="003367"/>
                </a:solidFill>
                <a:latin typeface="Arial"/>
              </a:rPr>
              <a:t>ndependent </a:t>
            </a:r>
            <a:r>
              <a:rPr lang="en-US" sz="2000" b="1" dirty="0" smtClean="0">
                <a:solidFill>
                  <a:srgbClr val="003367"/>
                </a:solidFill>
                <a:latin typeface="Arial"/>
              </a:rPr>
              <a:t>D</a:t>
            </a:r>
            <a:r>
              <a:rPr lang="en-US" sz="2000" dirty="0" smtClean="0">
                <a:solidFill>
                  <a:srgbClr val="003367"/>
                </a:solidFill>
                <a:latin typeface="Arial"/>
              </a:rPr>
              <a:t>isks</a:t>
            </a:r>
          </a:p>
          <a:p>
            <a:pPr>
              <a:spcBef>
                <a:spcPct val="20000"/>
              </a:spcBef>
              <a:buFontTx/>
              <a:buChar char="•"/>
            </a:pPr>
            <a:r>
              <a:rPr lang="en-US" sz="2000" b="1" dirty="0" smtClean="0">
                <a:solidFill>
                  <a:srgbClr val="800000"/>
                </a:solidFill>
                <a:latin typeface="Arial"/>
              </a:rPr>
              <a:t>Striping</a:t>
            </a:r>
            <a:r>
              <a:rPr lang="en-US" sz="2000" dirty="0" smtClean="0">
                <a:solidFill>
                  <a:srgbClr val="003367"/>
                </a:solidFill>
                <a:latin typeface="Arial"/>
              </a:rPr>
              <a:t> for high throughput for pipelined reads.</a:t>
            </a:r>
            <a:endParaRPr lang="en-US" sz="2000" dirty="0">
              <a:solidFill>
                <a:srgbClr val="003367"/>
              </a:solidFill>
              <a:latin typeface="Arial"/>
            </a:endParaRPr>
          </a:p>
          <a:p>
            <a:pPr>
              <a:spcBef>
                <a:spcPct val="20000"/>
              </a:spcBef>
              <a:buFontTx/>
              <a:buChar char="•"/>
            </a:pPr>
            <a:r>
              <a:rPr lang="en-US" sz="2000" dirty="0" smtClean="0">
                <a:solidFill>
                  <a:srgbClr val="003367"/>
                </a:solidFill>
                <a:latin typeface="Arial"/>
              </a:rPr>
              <a:t>Data redundancy: </a:t>
            </a:r>
            <a:r>
              <a:rPr lang="en-US" sz="2000" b="1" dirty="0" smtClean="0">
                <a:solidFill>
                  <a:srgbClr val="800000"/>
                </a:solidFill>
                <a:latin typeface="Arial"/>
              </a:rPr>
              <a:t>parity</a:t>
            </a:r>
          </a:p>
          <a:p>
            <a:pPr>
              <a:spcBef>
                <a:spcPct val="20000"/>
              </a:spcBef>
              <a:buFontTx/>
              <a:buChar char="•"/>
            </a:pPr>
            <a:r>
              <a:rPr lang="en-US" sz="2000" dirty="0" smtClean="0">
                <a:solidFill>
                  <a:srgbClr val="003367"/>
                </a:solidFill>
                <a:latin typeface="Arial"/>
              </a:rPr>
              <a:t>Enables recovery from one disk failure</a:t>
            </a:r>
          </a:p>
          <a:p>
            <a:pPr>
              <a:spcBef>
                <a:spcPct val="20000"/>
              </a:spcBef>
              <a:buFontTx/>
              <a:buChar char="•"/>
            </a:pPr>
            <a:r>
              <a:rPr lang="en-US" sz="2000" dirty="0" smtClean="0">
                <a:solidFill>
                  <a:srgbClr val="003367"/>
                </a:solidFill>
                <a:latin typeface="Arial"/>
              </a:rPr>
              <a:t>RAID5 distributes parity: no</a:t>
            </a:r>
            <a:r>
              <a:rPr lang="ja-JP" altLang="en-US" sz="2000" dirty="0" smtClean="0">
                <a:solidFill>
                  <a:srgbClr val="003367"/>
                </a:solidFill>
                <a:latin typeface="Arial"/>
              </a:rPr>
              <a:t>“</a:t>
            </a:r>
            <a:r>
              <a:rPr lang="en-US" sz="2000" dirty="0">
                <a:solidFill>
                  <a:srgbClr val="003367"/>
                </a:solidFill>
                <a:latin typeface="Arial"/>
              </a:rPr>
              <a:t>hot spot</a:t>
            </a:r>
            <a:r>
              <a:rPr lang="ja-JP" altLang="en-US" sz="2000" dirty="0">
                <a:solidFill>
                  <a:srgbClr val="003367"/>
                </a:solidFill>
                <a:latin typeface="Arial"/>
              </a:rPr>
              <a:t>”</a:t>
            </a:r>
            <a:r>
              <a:rPr lang="en-US" sz="2000" dirty="0">
                <a:solidFill>
                  <a:srgbClr val="003367"/>
                </a:solidFill>
                <a:latin typeface="Arial"/>
              </a:rPr>
              <a:t> for random writes</a:t>
            </a:r>
          </a:p>
          <a:p>
            <a:pPr>
              <a:spcBef>
                <a:spcPct val="20000"/>
              </a:spcBef>
              <a:buFontTx/>
              <a:buChar char="•"/>
            </a:pPr>
            <a:r>
              <a:rPr lang="en-US" sz="2000" dirty="0">
                <a:solidFill>
                  <a:srgbClr val="003367"/>
                </a:solidFill>
                <a:latin typeface="Arial"/>
              </a:rPr>
              <a:t>Market standard</a:t>
            </a:r>
            <a:endParaRPr lang="en-US" dirty="0">
              <a:solidFill>
                <a:srgbClr val="003367"/>
              </a:solidFill>
              <a:latin typeface="Arial"/>
            </a:endParaRPr>
          </a:p>
        </p:txBody>
      </p:sp>
      <p:pic>
        <p:nvPicPr>
          <p:cNvPr id="52229" name="Picture 6" descr="glossary-raid-raid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4976813"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itle 1"/>
          <p:cNvSpPr>
            <a:spLocks noGrp="1"/>
          </p:cNvSpPr>
          <p:nvPr>
            <p:ph type="title"/>
          </p:nvPr>
        </p:nvSpPr>
        <p:spPr>
          <a:xfrm>
            <a:off x="4851400" y="228600"/>
            <a:ext cx="4267200" cy="1143000"/>
          </a:xfrm>
        </p:spPr>
        <p:txBody>
          <a:bodyPr/>
          <a:lstStyle/>
          <a:p>
            <a:r>
              <a:rPr lang="en-US" dirty="0" smtClean="0">
                <a:latin typeface="+mn-lt"/>
                <a:ea typeface="ＭＳ Ｐゴシック" charset="0"/>
                <a:cs typeface="ＭＳ Ｐゴシック" charset="0"/>
              </a:rPr>
              <a:t>Building a better disk: RAID </a:t>
            </a:r>
            <a:r>
              <a:rPr lang="en-US" dirty="0">
                <a:latin typeface="+mn-lt"/>
                <a:ea typeface="ＭＳ Ｐゴシック" charset="0"/>
                <a:cs typeface="ＭＳ Ｐゴシック" charset="0"/>
              </a:rPr>
              <a:t>5</a:t>
            </a:r>
          </a:p>
        </p:txBody>
      </p:sp>
    </p:spTree>
    <p:extLst>
      <p:ext uri="{BB962C8B-B14F-4D97-AF65-F5344CB8AC3E}">
        <p14:creationId xmlns:p14="http://schemas.microsoft.com/office/powerpoint/2010/main" val="38574329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p:txBody>
          <a:bodyPr/>
          <a:lstStyle/>
          <a:p>
            <a:r>
              <a:rPr lang="en-US">
                <a:latin typeface="Arial" charset="0"/>
                <a:ea typeface="ＭＳ Ｐゴシック" charset="0"/>
              </a:rPr>
              <a:t>Selecting a victim: policy</a:t>
            </a:r>
          </a:p>
        </p:txBody>
      </p:sp>
      <p:sp>
        <p:nvSpPr>
          <p:cNvPr id="4" name="Content Placeholder 3"/>
          <p:cNvSpPr>
            <a:spLocks noGrp="1"/>
          </p:cNvSpPr>
          <p:nvPr>
            <p:ph idx="1"/>
          </p:nvPr>
        </p:nvSpPr>
        <p:spPr>
          <a:xfrm>
            <a:off x="457200" y="1603375"/>
            <a:ext cx="8226425" cy="2892425"/>
          </a:xfrm>
        </p:spPr>
        <p:txBody>
          <a:bodyPr/>
          <a:lstStyle/>
          <a:p>
            <a:pPr>
              <a:defRPr/>
            </a:pPr>
            <a:r>
              <a:rPr lang="en-US" dirty="0" smtClean="0"/>
              <a:t>The oldest block? (</a:t>
            </a:r>
            <a:r>
              <a:rPr lang="en-US" b="1" dirty="0" smtClean="0"/>
              <a:t>FIFO</a:t>
            </a:r>
            <a:r>
              <a:rPr lang="en-US" dirty="0" smtClean="0"/>
              <a:t> policy)</a:t>
            </a:r>
          </a:p>
          <a:p>
            <a:pPr>
              <a:defRPr/>
            </a:pPr>
            <a:r>
              <a:rPr lang="en-US" dirty="0" smtClean="0"/>
              <a:t>The coldest block?  (</a:t>
            </a:r>
            <a:r>
              <a:rPr lang="en-US" b="1" dirty="0" smtClean="0"/>
              <a:t>L</a:t>
            </a:r>
            <a:r>
              <a:rPr lang="en-US" dirty="0" smtClean="0"/>
              <a:t>east </a:t>
            </a:r>
            <a:r>
              <a:rPr lang="en-US" b="1" dirty="0" smtClean="0"/>
              <a:t>R</a:t>
            </a:r>
            <a:r>
              <a:rPr lang="en-US" dirty="0" smtClean="0"/>
              <a:t>ecently </a:t>
            </a:r>
            <a:r>
              <a:rPr lang="en-US" b="1" dirty="0" smtClean="0"/>
              <a:t>U</a:t>
            </a:r>
            <a:r>
              <a:rPr lang="en-US" dirty="0" smtClean="0"/>
              <a:t>sed)</a:t>
            </a:r>
          </a:p>
          <a:p>
            <a:pPr>
              <a:defRPr/>
            </a:pPr>
            <a:r>
              <a:rPr lang="en-US" dirty="0"/>
              <a:t>The hottest block?  (</a:t>
            </a:r>
            <a:r>
              <a:rPr lang="en-US" b="1" dirty="0" smtClean="0"/>
              <a:t>M</a:t>
            </a:r>
            <a:r>
              <a:rPr lang="en-US" dirty="0" smtClean="0"/>
              <a:t>ost </a:t>
            </a:r>
            <a:r>
              <a:rPr lang="en-US" b="1" dirty="0" smtClean="0"/>
              <a:t>R</a:t>
            </a:r>
            <a:r>
              <a:rPr lang="en-US" dirty="0" smtClean="0"/>
              <a:t>ecently </a:t>
            </a:r>
            <a:r>
              <a:rPr lang="en-US" b="1" dirty="0" smtClean="0"/>
              <a:t>U</a:t>
            </a:r>
            <a:r>
              <a:rPr lang="en-US" dirty="0" smtClean="0"/>
              <a:t>sed)?</a:t>
            </a:r>
          </a:p>
          <a:p>
            <a:pPr>
              <a:defRPr/>
            </a:pPr>
            <a:r>
              <a:rPr lang="en-US" dirty="0" smtClean="0"/>
              <a:t>The least popular block?  (</a:t>
            </a:r>
            <a:r>
              <a:rPr lang="en-US" b="1" dirty="0" smtClean="0"/>
              <a:t>L</a:t>
            </a:r>
            <a:r>
              <a:rPr lang="en-US" dirty="0" smtClean="0"/>
              <a:t>east </a:t>
            </a:r>
            <a:r>
              <a:rPr lang="en-US" b="1" dirty="0" smtClean="0"/>
              <a:t>F</a:t>
            </a:r>
            <a:r>
              <a:rPr lang="en-US" dirty="0" smtClean="0"/>
              <a:t>requently </a:t>
            </a:r>
            <a:r>
              <a:rPr lang="en-US" b="1" dirty="0" smtClean="0"/>
              <a:t>U</a:t>
            </a:r>
            <a:r>
              <a:rPr lang="en-US" dirty="0" smtClean="0"/>
              <a:t>sed)</a:t>
            </a:r>
          </a:p>
          <a:p>
            <a:pPr>
              <a:defRPr/>
            </a:pPr>
            <a:r>
              <a:rPr lang="en-US" dirty="0" smtClean="0"/>
              <a:t>A random block?</a:t>
            </a:r>
          </a:p>
          <a:p>
            <a:pPr>
              <a:defRPr/>
            </a:pPr>
            <a:r>
              <a:rPr lang="en-US" dirty="0" smtClean="0"/>
              <a:t>A block that has not been used recently?</a:t>
            </a:r>
          </a:p>
          <a:p>
            <a:pPr>
              <a:defRPr/>
            </a:pPr>
            <a:endParaRPr lang="en-US" dirty="0" smtClean="0"/>
          </a:p>
          <a:p>
            <a:pPr marL="0" indent="0">
              <a:buFont typeface="Times New Roman" charset="0"/>
              <a:buNone/>
              <a:defRPr/>
            </a:pPr>
            <a:endParaRPr lang="en-US" dirty="0"/>
          </a:p>
        </p:txBody>
      </p:sp>
      <p:sp>
        <p:nvSpPr>
          <p:cNvPr id="25603" name="TextBox 2"/>
          <p:cNvSpPr txBox="1">
            <a:spLocks noChangeArrowheads="1"/>
          </p:cNvSpPr>
          <p:nvPr/>
        </p:nvSpPr>
        <p:spPr bwMode="auto">
          <a:xfrm>
            <a:off x="2286000" y="5029200"/>
            <a:ext cx="439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X Y Z A Z B C D E Z A B C D E </a:t>
            </a:r>
          </a:p>
        </p:txBody>
      </p:sp>
    </p:spTree>
    <p:extLst>
      <p:ext uri="{BB962C8B-B14F-4D97-AF65-F5344CB8AC3E}">
        <p14:creationId xmlns:p14="http://schemas.microsoft.com/office/powerpoint/2010/main" val="355502185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 and performance</a:t>
            </a:r>
            <a:endParaRPr lang="en-US" dirty="0"/>
          </a:p>
        </p:txBody>
      </p:sp>
      <p:sp>
        <p:nvSpPr>
          <p:cNvPr id="3" name="Content Placeholder 2"/>
          <p:cNvSpPr>
            <a:spLocks noGrp="1"/>
          </p:cNvSpPr>
          <p:nvPr>
            <p:ph idx="1"/>
          </p:nvPr>
        </p:nvSpPr>
        <p:spPr/>
        <p:txBody>
          <a:bodyPr/>
          <a:lstStyle/>
          <a:p>
            <a:r>
              <a:rPr lang="en-US" sz="2400" b="0" dirty="0" smtClean="0"/>
              <a:t>Benchmarks enable standardized comparison under controlled conditions.</a:t>
            </a:r>
          </a:p>
          <a:p>
            <a:pPr lvl="1"/>
            <a:r>
              <a:rPr lang="en-US" sz="2000" b="0" dirty="0" smtClean="0"/>
              <a:t>Compare “apples to apples”, avoid misrepresentation e.g., by vendor selected benchmarks (“atrocities in the marketplace” – Jeff Mogul).</a:t>
            </a:r>
          </a:p>
          <a:p>
            <a:r>
              <a:rPr lang="en-US" sz="2400" b="0" dirty="0" smtClean="0"/>
              <a:t>They embody some specific set of workload assumptions.</a:t>
            </a:r>
          </a:p>
          <a:p>
            <a:r>
              <a:rPr lang="en-US" sz="2400" b="0" dirty="0" smtClean="0"/>
              <a:t>Subject a system to a selected workload, and measure its performance.</a:t>
            </a:r>
          </a:p>
          <a:p>
            <a:r>
              <a:rPr lang="en-US" sz="2400" b="0" dirty="0" smtClean="0"/>
              <a:t>Server/service metrics:</a:t>
            </a:r>
          </a:p>
          <a:p>
            <a:pPr lvl="1"/>
            <a:r>
              <a:rPr lang="en-US" sz="2000" b="0" dirty="0" smtClean="0"/>
              <a:t>Throughput: request/sec at peak (saturation)</a:t>
            </a:r>
          </a:p>
          <a:p>
            <a:pPr lvl="1"/>
            <a:r>
              <a:rPr lang="en-US" sz="2000" b="0" dirty="0" smtClean="0"/>
              <a:t>Response time: t(response) – t(request)</a:t>
            </a:r>
            <a:endParaRPr lang="en-US" sz="2000" b="0" dirty="0"/>
          </a:p>
        </p:txBody>
      </p:sp>
    </p:spTree>
    <p:extLst>
      <p:ext uri="{BB962C8B-B14F-4D97-AF65-F5344CB8AC3E}">
        <p14:creationId xmlns:p14="http://schemas.microsoft.com/office/powerpoint/2010/main" val="3356698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specsfs2008.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4"/>
          <p:cNvSpPr txBox="1">
            <a:spLocks noChangeArrowheads="1"/>
          </p:cNvSpPr>
          <p:nvPr/>
        </p:nvSpPr>
        <p:spPr bwMode="auto">
          <a:xfrm>
            <a:off x="2362200" y="6030913"/>
            <a:ext cx="314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http://www.spec.org/sfs2008/</a:t>
            </a:r>
          </a:p>
        </p:txBody>
      </p:sp>
    </p:spTree>
    <p:extLst>
      <p:ext uri="{BB962C8B-B14F-4D97-AF65-F5344CB8AC3E}">
        <p14:creationId xmlns:p14="http://schemas.microsoft.com/office/powerpoint/2010/main" val="29728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1430338" y="37020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20482" name="Rectangle 3"/>
          <p:cNvSpPr>
            <a:spLocks noChangeArrowheads="1"/>
          </p:cNvSpPr>
          <p:nvPr/>
        </p:nvSpPr>
        <p:spPr bwMode="auto">
          <a:xfrm>
            <a:off x="1430338" y="48450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20483" name="Rectangle 4"/>
          <p:cNvSpPr>
            <a:spLocks noChangeArrowheads="1"/>
          </p:cNvSpPr>
          <p:nvPr/>
        </p:nvSpPr>
        <p:spPr bwMode="auto">
          <a:xfrm>
            <a:off x="1430338" y="40830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20484" name="Rectangle 5"/>
          <p:cNvSpPr>
            <a:spLocks noChangeArrowheads="1"/>
          </p:cNvSpPr>
          <p:nvPr/>
        </p:nvSpPr>
        <p:spPr bwMode="auto">
          <a:xfrm>
            <a:off x="1430338" y="44640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20485" name="Oval 6"/>
          <p:cNvSpPr>
            <a:spLocks noChangeArrowheads="1"/>
          </p:cNvSpPr>
          <p:nvPr/>
        </p:nvSpPr>
        <p:spPr bwMode="auto">
          <a:xfrm>
            <a:off x="2655888" y="3746500"/>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srgbClr val="37305A"/>
              </a:solidFill>
            </a:endParaRPr>
          </a:p>
        </p:txBody>
      </p:sp>
      <p:cxnSp>
        <p:nvCxnSpPr>
          <p:cNvPr id="20486" name="AutoShape 7"/>
          <p:cNvCxnSpPr>
            <a:cxnSpLocks noChangeShapeType="1"/>
            <a:endCxn id="20485" idx="2"/>
          </p:cNvCxnSpPr>
          <p:nvPr/>
        </p:nvCxnSpPr>
        <p:spPr bwMode="auto">
          <a:xfrm>
            <a:off x="1881188" y="3895725"/>
            <a:ext cx="766762"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20487" name="Group 8"/>
          <p:cNvGrpSpPr>
            <a:grpSpLocks/>
          </p:cNvGrpSpPr>
          <p:nvPr/>
        </p:nvGrpSpPr>
        <p:grpSpPr bwMode="auto">
          <a:xfrm>
            <a:off x="1881188" y="4883150"/>
            <a:ext cx="536575" cy="298450"/>
            <a:chOff x="2108" y="3118"/>
            <a:chExt cx="338" cy="188"/>
          </a:xfrm>
        </p:grpSpPr>
        <p:sp>
          <p:nvSpPr>
            <p:cNvPr id="20533" name="Oval 9"/>
            <p:cNvSpPr>
              <a:spLocks noChangeArrowheads="1"/>
            </p:cNvSpPr>
            <p:nvPr/>
          </p:nvSpPr>
          <p:spPr bwMode="auto">
            <a:xfrm>
              <a:off x="2258" y="3118"/>
              <a:ext cx="188" cy="188"/>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20534" name="AutoShape 10"/>
            <p:cNvCxnSpPr>
              <a:cxnSpLocks noChangeShapeType="1"/>
              <a:endCxn id="20533" idx="2"/>
            </p:cNvCxnSpPr>
            <p:nvPr/>
          </p:nvCxnSpPr>
          <p:spPr bwMode="auto">
            <a:xfrm>
              <a:off x="2108" y="3212"/>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20488" name="Rectangle 11"/>
          <p:cNvSpPr>
            <a:spLocks noChangeArrowheads="1"/>
          </p:cNvSpPr>
          <p:nvPr/>
        </p:nvSpPr>
        <p:spPr bwMode="auto">
          <a:xfrm>
            <a:off x="1430338" y="21780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20489" name="Rectangle 12"/>
          <p:cNvSpPr>
            <a:spLocks noChangeArrowheads="1"/>
          </p:cNvSpPr>
          <p:nvPr/>
        </p:nvSpPr>
        <p:spPr bwMode="auto">
          <a:xfrm>
            <a:off x="1430338" y="33210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20490" name="Rectangle 13"/>
          <p:cNvSpPr>
            <a:spLocks noChangeArrowheads="1"/>
          </p:cNvSpPr>
          <p:nvPr/>
        </p:nvSpPr>
        <p:spPr bwMode="auto">
          <a:xfrm>
            <a:off x="1430338" y="25590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20491" name="Rectangle 14"/>
          <p:cNvSpPr>
            <a:spLocks noChangeArrowheads="1"/>
          </p:cNvSpPr>
          <p:nvPr/>
        </p:nvSpPr>
        <p:spPr bwMode="auto">
          <a:xfrm>
            <a:off x="1430338" y="29400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20492" name="Oval 15"/>
          <p:cNvSpPr>
            <a:spLocks noChangeArrowheads="1"/>
          </p:cNvSpPr>
          <p:nvPr/>
        </p:nvSpPr>
        <p:spPr bwMode="auto">
          <a:xfrm>
            <a:off x="2119313" y="2222500"/>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20493" name="AutoShape 16"/>
          <p:cNvCxnSpPr>
            <a:cxnSpLocks noChangeShapeType="1"/>
            <a:stCxn id="20492" idx="6"/>
            <a:endCxn id="20499" idx="2"/>
          </p:cNvCxnSpPr>
          <p:nvPr/>
        </p:nvCxnSpPr>
        <p:spPr bwMode="auto">
          <a:xfrm>
            <a:off x="2417763" y="2371725"/>
            <a:ext cx="766762"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0494" name="AutoShape 17"/>
          <p:cNvCxnSpPr>
            <a:cxnSpLocks noChangeShapeType="1"/>
          </p:cNvCxnSpPr>
          <p:nvPr/>
        </p:nvCxnSpPr>
        <p:spPr bwMode="auto">
          <a:xfrm>
            <a:off x="1881188" y="2371725"/>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495" name="Oval 18"/>
          <p:cNvSpPr>
            <a:spLocks noChangeArrowheads="1"/>
          </p:cNvSpPr>
          <p:nvPr/>
        </p:nvSpPr>
        <p:spPr bwMode="auto">
          <a:xfrm>
            <a:off x="2119313" y="3359150"/>
            <a:ext cx="298450" cy="298450"/>
          </a:xfrm>
          <a:prstGeom prst="ellipse">
            <a:avLst/>
          </a:prstGeom>
          <a:noFill/>
          <a:ln w="15875">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srgbClr val="37305A"/>
              </a:solidFill>
            </a:endParaRPr>
          </a:p>
        </p:txBody>
      </p:sp>
      <p:cxnSp>
        <p:nvCxnSpPr>
          <p:cNvPr id="20496" name="AutoShape 19"/>
          <p:cNvCxnSpPr>
            <a:cxnSpLocks noChangeShapeType="1"/>
            <a:endCxn id="20495" idx="2"/>
          </p:cNvCxnSpPr>
          <p:nvPr/>
        </p:nvCxnSpPr>
        <p:spPr bwMode="auto">
          <a:xfrm>
            <a:off x="1873250" y="3508375"/>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497" name="Oval 20"/>
          <p:cNvSpPr>
            <a:spLocks noChangeArrowheads="1"/>
          </p:cNvSpPr>
          <p:nvPr/>
        </p:nvSpPr>
        <p:spPr bwMode="auto">
          <a:xfrm>
            <a:off x="2119313" y="2641600"/>
            <a:ext cx="298450" cy="29845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20498" name="AutoShape 21"/>
          <p:cNvCxnSpPr>
            <a:cxnSpLocks noChangeShapeType="1"/>
            <a:endCxn id="20497" idx="2"/>
          </p:cNvCxnSpPr>
          <p:nvPr/>
        </p:nvCxnSpPr>
        <p:spPr bwMode="auto">
          <a:xfrm>
            <a:off x="1881188" y="2790825"/>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499" name="Oval 22"/>
          <p:cNvSpPr>
            <a:spLocks noChangeArrowheads="1"/>
          </p:cNvSpPr>
          <p:nvPr/>
        </p:nvSpPr>
        <p:spPr bwMode="auto">
          <a:xfrm>
            <a:off x="3192463" y="2222500"/>
            <a:ext cx="298450" cy="298450"/>
          </a:xfrm>
          <a:prstGeom prst="ellipse">
            <a:avLst/>
          </a:prstGeom>
          <a:noFill/>
          <a:ln w="15875">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srgbClr val="37305A"/>
              </a:solidFill>
            </a:endParaRPr>
          </a:p>
        </p:txBody>
      </p:sp>
      <p:sp>
        <p:nvSpPr>
          <p:cNvPr id="20500" name="Oval 23"/>
          <p:cNvSpPr>
            <a:spLocks noChangeArrowheads="1"/>
          </p:cNvSpPr>
          <p:nvPr/>
        </p:nvSpPr>
        <p:spPr bwMode="auto">
          <a:xfrm>
            <a:off x="2655888" y="2981325"/>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srgbClr val="37305A"/>
              </a:solidFill>
            </a:endParaRPr>
          </a:p>
        </p:txBody>
      </p:sp>
      <p:cxnSp>
        <p:nvCxnSpPr>
          <p:cNvPr id="20501" name="AutoShape 24"/>
          <p:cNvCxnSpPr>
            <a:cxnSpLocks noChangeShapeType="1"/>
            <a:endCxn id="20500" idx="2"/>
          </p:cNvCxnSpPr>
          <p:nvPr/>
        </p:nvCxnSpPr>
        <p:spPr bwMode="auto">
          <a:xfrm>
            <a:off x="1887538" y="3130550"/>
            <a:ext cx="760412"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502" name="Oval 25"/>
          <p:cNvSpPr>
            <a:spLocks noChangeArrowheads="1"/>
          </p:cNvSpPr>
          <p:nvPr/>
        </p:nvSpPr>
        <p:spPr bwMode="auto">
          <a:xfrm>
            <a:off x="3729038" y="4165600"/>
            <a:ext cx="298450" cy="298450"/>
          </a:xfrm>
          <a:prstGeom prst="ellipse">
            <a:avLst/>
          </a:prstGeom>
          <a:noFill/>
          <a:ln w="15875">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srgbClr val="37305A"/>
              </a:solidFill>
            </a:endParaRPr>
          </a:p>
        </p:txBody>
      </p:sp>
      <p:cxnSp>
        <p:nvCxnSpPr>
          <p:cNvPr id="20503" name="AutoShape 26"/>
          <p:cNvCxnSpPr>
            <a:cxnSpLocks noChangeShapeType="1"/>
          </p:cNvCxnSpPr>
          <p:nvPr/>
        </p:nvCxnSpPr>
        <p:spPr bwMode="auto">
          <a:xfrm>
            <a:off x="1887538" y="4314825"/>
            <a:ext cx="1841500" cy="1588"/>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504" name="Oval 27"/>
          <p:cNvSpPr>
            <a:spLocks noChangeArrowheads="1"/>
          </p:cNvSpPr>
          <p:nvPr/>
        </p:nvSpPr>
        <p:spPr bwMode="auto">
          <a:xfrm>
            <a:off x="2655888" y="2641600"/>
            <a:ext cx="298450" cy="298450"/>
          </a:xfrm>
          <a:prstGeom prst="ellipse">
            <a:avLst/>
          </a:prstGeom>
          <a:noFill/>
          <a:ln w="15875">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srgbClr val="37305A"/>
              </a:solidFill>
            </a:endParaRPr>
          </a:p>
        </p:txBody>
      </p:sp>
      <p:sp>
        <p:nvSpPr>
          <p:cNvPr id="20505" name="Oval 28"/>
          <p:cNvSpPr>
            <a:spLocks noChangeArrowheads="1"/>
          </p:cNvSpPr>
          <p:nvPr/>
        </p:nvSpPr>
        <p:spPr bwMode="auto">
          <a:xfrm>
            <a:off x="3192463" y="2641600"/>
            <a:ext cx="298450" cy="29845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20506" name="AutoShape 29"/>
          <p:cNvCxnSpPr>
            <a:cxnSpLocks noChangeShapeType="1"/>
            <a:stCxn id="20504" idx="6"/>
            <a:endCxn id="20505" idx="2"/>
          </p:cNvCxnSpPr>
          <p:nvPr/>
        </p:nvCxnSpPr>
        <p:spPr bwMode="auto">
          <a:xfrm>
            <a:off x="2962275" y="2790825"/>
            <a:ext cx="230188"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0507" name="AutoShape 30"/>
          <p:cNvCxnSpPr>
            <a:cxnSpLocks noChangeShapeType="1"/>
            <a:stCxn id="20497" idx="6"/>
            <a:endCxn id="20504" idx="2"/>
          </p:cNvCxnSpPr>
          <p:nvPr/>
        </p:nvCxnSpPr>
        <p:spPr bwMode="auto">
          <a:xfrm>
            <a:off x="2417763" y="2790825"/>
            <a:ext cx="230187"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508" name="Oval 31"/>
          <p:cNvSpPr>
            <a:spLocks noChangeArrowheads="1"/>
          </p:cNvSpPr>
          <p:nvPr/>
        </p:nvSpPr>
        <p:spPr bwMode="auto">
          <a:xfrm>
            <a:off x="2125663" y="4505325"/>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20509" name="AutoShape 32"/>
          <p:cNvCxnSpPr>
            <a:cxnSpLocks noChangeShapeType="1"/>
          </p:cNvCxnSpPr>
          <p:nvPr/>
        </p:nvCxnSpPr>
        <p:spPr bwMode="auto">
          <a:xfrm>
            <a:off x="1887538" y="4654550"/>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510" name="Oval 33"/>
          <p:cNvSpPr>
            <a:spLocks noChangeArrowheads="1"/>
          </p:cNvSpPr>
          <p:nvPr/>
        </p:nvSpPr>
        <p:spPr bwMode="auto">
          <a:xfrm>
            <a:off x="2655888" y="3359150"/>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20511" name="Oval 34"/>
          <p:cNvSpPr>
            <a:spLocks noChangeArrowheads="1"/>
          </p:cNvSpPr>
          <p:nvPr/>
        </p:nvSpPr>
        <p:spPr bwMode="auto">
          <a:xfrm>
            <a:off x="3192463" y="3359150"/>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srgbClr val="37305A"/>
              </a:solidFill>
            </a:endParaRPr>
          </a:p>
        </p:txBody>
      </p:sp>
      <p:cxnSp>
        <p:nvCxnSpPr>
          <p:cNvPr id="20512" name="AutoShape 35"/>
          <p:cNvCxnSpPr>
            <a:cxnSpLocks noChangeShapeType="1"/>
            <a:stCxn id="20510" idx="6"/>
            <a:endCxn id="20511" idx="2"/>
          </p:cNvCxnSpPr>
          <p:nvPr/>
        </p:nvCxnSpPr>
        <p:spPr bwMode="auto">
          <a:xfrm>
            <a:off x="2954338" y="3508375"/>
            <a:ext cx="230187"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0513" name="AutoShape 36"/>
          <p:cNvCxnSpPr>
            <a:cxnSpLocks noChangeShapeType="1"/>
          </p:cNvCxnSpPr>
          <p:nvPr/>
        </p:nvCxnSpPr>
        <p:spPr bwMode="auto">
          <a:xfrm>
            <a:off x="2417763" y="3508375"/>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20514" name="Group 37"/>
          <p:cNvGrpSpPr>
            <a:grpSpLocks/>
          </p:cNvGrpSpPr>
          <p:nvPr/>
        </p:nvGrpSpPr>
        <p:grpSpPr bwMode="auto">
          <a:xfrm>
            <a:off x="2960688" y="3746500"/>
            <a:ext cx="536575" cy="298450"/>
            <a:chOff x="2108" y="3118"/>
            <a:chExt cx="338" cy="188"/>
          </a:xfrm>
        </p:grpSpPr>
        <p:sp>
          <p:nvSpPr>
            <p:cNvPr id="20531" name="Oval 38"/>
            <p:cNvSpPr>
              <a:spLocks noChangeArrowheads="1"/>
            </p:cNvSpPr>
            <p:nvPr/>
          </p:nvSpPr>
          <p:spPr bwMode="auto">
            <a:xfrm>
              <a:off x="2258" y="3118"/>
              <a:ext cx="188" cy="188"/>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20532" name="AutoShape 39"/>
            <p:cNvCxnSpPr>
              <a:cxnSpLocks noChangeShapeType="1"/>
              <a:endCxn id="20531" idx="2"/>
            </p:cNvCxnSpPr>
            <p:nvPr/>
          </p:nvCxnSpPr>
          <p:spPr bwMode="auto">
            <a:xfrm>
              <a:off x="2108" y="3212"/>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20515" name="Oval 40"/>
          <p:cNvSpPr>
            <a:spLocks noChangeArrowheads="1"/>
          </p:cNvSpPr>
          <p:nvPr/>
        </p:nvSpPr>
        <p:spPr bwMode="auto">
          <a:xfrm>
            <a:off x="3198813" y="4883150"/>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srgbClr val="37305A"/>
              </a:solidFill>
            </a:endParaRPr>
          </a:p>
        </p:txBody>
      </p:sp>
      <p:cxnSp>
        <p:nvCxnSpPr>
          <p:cNvPr id="20516" name="AutoShape 41"/>
          <p:cNvCxnSpPr>
            <a:cxnSpLocks noChangeShapeType="1"/>
            <a:endCxn id="20515" idx="2"/>
          </p:cNvCxnSpPr>
          <p:nvPr/>
        </p:nvCxnSpPr>
        <p:spPr bwMode="auto">
          <a:xfrm>
            <a:off x="2424113" y="5032375"/>
            <a:ext cx="766762"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0517" name="AutoShape 42"/>
          <p:cNvCxnSpPr>
            <a:cxnSpLocks noChangeShapeType="1"/>
            <a:stCxn id="20499" idx="4"/>
            <a:endCxn id="20504" idx="7"/>
          </p:cNvCxnSpPr>
          <p:nvPr/>
        </p:nvCxnSpPr>
        <p:spPr bwMode="auto">
          <a:xfrm rot="5400000">
            <a:off x="3051175" y="2387601"/>
            <a:ext cx="149225" cy="431800"/>
          </a:xfrm>
          <a:prstGeom prst="curvedConnector3">
            <a:avLst>
              <a:gd name="adj1" fmla="val 35106"/>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0518" name="AutoShape 43"/>
          <p:cNvCxnSpPr>
            <a:cxnSpLocks noChangeShapeType="1"/>
            <a:stCxn id="20504" idx="4"/>
            <a:endCxn id="20500" idx="0"/>
          </p:cNvCxnSpPr>
          <p:nvPr/>
        </p:nvCxnSpPr>
        <p:spPr bwMode="auto">
          <a:xfrm rot="5400000">
            <a:off x="2792413" y="2960688"/>
            <a:ext cx="25400" cy="0"/>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0519" name="AutoShape 44"/>
          <p:cNvCxnSpPr>
            <a:cxnSpLocks noChangeShapeType="1"/>
            <a:stCxn id="20500" idx="4"/>
            <a:endCxn id="20495" idx="7"/>
          </p:cNvCxnSpPr>
          <p:nvPr/>
        </p:nvCxnSpPr>
        <p:spPr bwMode="auto">
          <a:xfrm rot="5400000">
            <a:off x="2535238" y="3125788"/>
            <a:ext cx="107950" cy="431800"/>
          </a:xfrm>
          <a:prstGeom prst="curvedConnector3">
            <a:avLst>
              <a:gd name="adj1" fmla="val 29412"/>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0520" name="AutoShape 45"/>
          <p:cNvCxnSpPr>
            <a:cxnSpLocks noChangeShapeType="1"/>
            <a:stCxn id="20495" idx="5"/>
            <a:endCxn id="20485" idx="1"/>
          </p:cNvCxnSpPr>
          <p:nvPr/>
        </p:nvCxnSpPr>
        <p:spPr bwMode="auto">
          <a:xfrm rot="16200000" flipH="1">
            <a:off x="2455863" y="3538538"/>
            <a:ext cx="161925" cy="327025"/>
          </a:xfrm>
          <a:prstGeom prst="curvedConnector3">
            <a:avLst>
              <a:gd name="adj1" fmla="val 50000"/>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0521" name="AutoShape 46"/>
          <p:cNvCxnSpPr>
            <a:cxnSpLocks noChangeShapeType="1"/>
            <a:stCxn id="20485" idx="7"/>
            <a:endCxn id="20511" idx="3"/>
          </p:cNvCxnSpPr>
          <p:nvPr/>
        </p:nvCxnSpPr>
        <p:spPr bwMode="auto">
          <a:xfrm rot="-5400000">
            <a:off x="2992438" y="3538538"/>
            <a:ext cx="161925" cy="327025"/>
          </a:xfrm>
          <a:prstGeom prst="curvedConnector3">
            <a:avLst>
              <a:gd name="adj1" fmla="val 50000"/>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0522" name="AutoShape 47"/>
          <p:cNvCxnSpPr>
            <a:cxnSpLocks noChangeShapeType="1"/>
            <a:stCxn id="20511" idx="5"/>
            <a:endCxn id="20502" idx="0"/>
          </p:cNvCxnSpPr>
          <p:nvPr/>
        </p:nvCxnSpPr>
        <p:spPr bwMode="auto">
          <a:xfrm rot="16200000" flipH="1">
            <a:off x="3394075" y="3673476"/>
            <a:ext cx="536575" cy="431800"/>
          </a:xfrm>
          <a:prstGeom prst="curvedConnector3">
            <a:avLst>
              <a:gd name="adj1" fmla="val 54144"/>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0523" name="AutoShape 48"/>
          <p:cNvCxnSpPr>
            <a:cxnSpLocks noChangeShapeType="1"/>
            <a:stCxn id="20502" idx="3"/>
            <a:endCxn id="20515" idx="7"/>
          </p:cNvCxnSpPr>
          <p:nvPr/>
        </p:nvCxnSpPr>
        <p:spPr bwMode="auto">
          <a:xfrm rot="5400000">
            <a:off x="3367088" y="4513263"/>
            <a:ext cx="492125" cy="320675"/>
          </a:xfrm>
          <a:prstGeom prst="curvedConnector3">
            <a:avLst>
              <a:gd name="adj1" fmla="val 50000"/>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0524" name="AutoShape 49"/>
          <p:cNvCxnSpPr>
            <a:cxnSpLocks noChangeShapeType="1"/>
            <a:stCxn id="20529" idx="1"/>
            <a:endCxn id="20499" idx="0"/>
          </p:cNvCxnSpPr>
          <p:nvPr/>
        </p:nvCxnSpPr>
        <p:spPr bwMode="auto">
          <a:xfrm rot="10800000">
            <a:off x="3341688" y="2222500"/>
            <a:ext cx="925512" cy="346075"/>
          </a:xfrm>
          <a:prstGeom prst="curvedConnector4">
            <a:avLst>
              <a:gd name="adj1" fmla="val 41940"/>
              <a:gd name="adj2" fmla="val 166125"/>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sp>
        <p:nvSpPr>
          <p:cNvPr id="20525" name="AutoShape 50"/>
          <p:cNvSpPr>
            <a:spLocks noChangeArrowheads="1"/>
          </p:cNvSpPr>
          <p:nvPr/>
        </p:nvSpPr>
        <p:spPr bwMode="auto">
          <a:xfrm flipV="1">
            <a:off x="592138" y="2447925"/>
            <a:ext cx="814387" cy="9556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15875">
            <a:solidFill>
              <a:srgbClr val="003366"/>
            </a:solidFill>
            <a:miter lim="800000"/>
            <a:headEnd type="none" w="sm" len="sm"/>
            <a:tailEnd type="none" w="sm" len="sm"/>
          </a:ln>
        </p:spPr>
        <p:txBody>
          <a:bodyPr anchor="ctr">
            <a:spAutoFit/>
          </a:bodyPr>
          <a:lstStyle/>
          <a:p>
            <a:endParaRPr lang="en-US" smtClean="0">
              <a:solidFill>
                <a:srgbClr val="37305A"/>
              </a:solidFill>
            </a:endParaRPr>
          </a:p>
        </p:txBody>
      </p:sp>
      <p:sp>
        <p:nvSpPr>
          <p:cNvPr id="20526" name="Rectangle 51"/>
          <p:cNvSpPr>
            <a:spLocks noGrp="1" noChangeArrowheads="1"/>
          </p:cNvSpPr>
          <p:nvPr>
            <p:ph type="title"/>
          </p:nvPr>
        </p:nvSpPr>
        <p:spPr/>
        <p:txBody>
          <a:bodyPr/>
          <a:lstStyle/>
          <a:p>
            <a:r>
              <a:rPr lang="en-US">
                <a:latin typeface="Arial" charset="0"/>
                <a:ea typeface="ＭＳ Ｐゴシック" charset="0"/>
              </a:rPr>
              <a:t>Page/block cache internals</a:t>
            </a:r>
          </a:p>
        </p:txBody>
      </p:sp>
      <p:sp>
        <p:nvSpPr>
          <p:cNvPr id="20527" name="Text Box 52"/>
          <p:cNvSpPr txBox="1">
            <a:spLocks noChangeArrowheads="1"/>
          </p:cNvSpPr>
          <p:nvPr/>
        </p:nvSpPr>
        <p:spPr bwMode="auto">
          <a:xfrm>
            <a:off x="155575" y="16764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r>
              <a:rPr lang="en-US" sz="1800" smtClean="0">
                <a:solidFill>
                  <a:srgbClr val="37305A"/>
                </a:solidFill>
              </a:rPr>
              <a:t>HASH(</a:t>
            </a:r>
            <a:r>
              <a:rPr lang="en-US" sz="1800" smtClean="0">
                <a:solidFill>
                  <a:srgbClr val="0036A6"/>
                </a:solidFill>
              </a:rPr>
              <a:t>blockID</a:t>
            </a:r>
            <a:r>
              <a:rPr lang="en-US" sz="1800" b="1" smtClean="0">
                <a:solidFill>
                  <a:srgbClr val="37305A"/>
                </a:solidFill>
              </a:rPr>
              <a:t>)</a:t>
            </a:r>
          </a:p>
        </p:txBody>
      </p:sp>
      <p:sp>
        <p:nvSpPr>
          <p:cNvPr id="20528" name="Text Box 57"/>
          <p:cNvSpPr txBox="1">
            <a:spLocks noChangeArrowheads="1"/>
          </p:cNvSpPr>
          <p:nvPr/>
        </p:nvSpPr>
        <p:spPr bwMode="auto">
          <a:xfrm>
            <a:off x="914400" y="56388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003367"/>
                </a:solidFill>
                <a:cs typeface="Arial" charset="0"/>
              </a:rPr>
              <a:t>cache directory</a:t>
            </a:r>
          </a:p>
        </p:txBody>
      </p:sp>
      <p:sp>
        <p:nvSpPr>
          <p:cNvPr id="20529" name="Rectangle 54"/>
          <p:cNvSpPr>
            <a:spLocks noChangeArrowheads="1"/>
          </p:cNvSpPr>
          <p:nvPr/>
        </p:nvSpPr>
        <p:spPr bwMode="auto">
          <a:xfrm>
            <a:off x="4267200" y="1752600"/>
            <a:ext cx="441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3367"/>
                </a:solidFill>
                <a:cs typeface="Arial" charset="0"/>
              </a:rPr>
              <a:t>List(s) of free buffers (</a:t>
            </a:r>
            <a:r>
              <a:rPr lang="en-US" sz="2000" b="1" dirty="0" err="1" smtClean="0">
                <a:solidFill>
                  <a:srgbClr val="003367"/>
                </a:solidFill>
                <a:cs typeface="Arial" charset="0"/>
              </a:rPr>
              <a:t>dbufs</a:t>
            </a:r>
            <a:r>
              <a:rPr lang="en-US" sz="2000" b="1" dirty="0" smtClean="0">
                <a:solidFill>
                  <a:srgbClr val="003367"/>
                </a:solidFill>
                <a:cs typeface="Arial" charset="0"/>
              </a:rPr>
              <a:t>) or eviction candidates</a:t>
            </a:r>
            <a:r>
              <a:rPr lang="en-US" sz="2000" dirty="0" smtClean="0">
                <a:solidFill>
                  <a:srgbClr val="003367"/>
                </a:solidFill>
                <a:cs typeface="Arial" charset="0"/>
              </a:rPr>
              <a:t>.  These </a:t>
            </a:r>
            <a:r>
              <a:rPr lang="en-US" sz="2000" dirty="0" err="1" smtClean="0">
                <a:solidFill>
                  <a:srgbClr val="003367"/>
                </a:solidFill>
                <a:cs typeface="Arial" charset="0"/>
              </a:rPr>
              <a:t>dbufs</a:t>
            </a:r>
            <a:r>
              <a:rPr lang="en-US" sz="2000" dirty="0" smtClean="0">
                <a:solidFill>
                  <a:srgbClr val="003367"/>
                </a:solidFill>
                <a:cs typeface="Arial" charset="0"/>
              </a:rPr>
              <a:t> might be listed in the cache directory if they contain useful data, or not, if they are truly free.</a:t>
            </a:r>
            <a:endParaRPr lang="en-US" sz="2000" dirty="0" smtClean="0">
              <a:solidFill>
                <a:srgbClr val="37305A"/>
              </a:solidFill>
            </a:endParaRPr>
          </a:p>
        </p:txBody>
      </p:sp>
      <p:sp>
        <p:nvSpPr>
          <p:cNvPr id="20530" name="Rectangle 57"/>
          <p:cNvSpPr>
            <a:spLocks noChangeArrowheads="1"/>
          </p:cNvSpPr>
          <p:nvPr/>
        </p:nvSpPr>
        <p:spPr bwMode="auto">
          <a:xfrm>
            <a:off x="4724400" y="4038600"/>
            <a:ext cx="441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smtClean="0">
                <a:solidFill>
                  <a:srgbClr val="003367"/>
                </a:solidFill>
                <a:cs typeface="Arial" charset="0"/>
              </a:rPr>
              <a:t>To replace a dbuf</a:t>
            </a:r>
          </a:p>
          <a:p>
            <a:r>
              <a:rPr lang="en-US" sz="2000" smtClean="0">
                <a:solidFill>
                  <a:srgbClr val="003367"/>
                </a:solidFill>
                <a:cs typeface="Arial" charset="0"/>
              </a:rPr>
              <a:t>Remove from free/eviction list.</a:t>
            </a:r>
          </a:p>
          <a:p>
            <a:r>
              <a:rPr lang="en-US" sz="2000" smtClean="0">
                <a:solidFill>
                  <a:srgbClr val="003367"/>
                </a:solidFill>
                <a:cs typeface="Arial" charset="0"/>
              </a:rPr>
              <a:t>Remove from cache directory.</a:t>
            </a:r>
          </a:p>
          <a:p>
            <a:r>
              <a:rPr lang="en-US" sz="2000" smtClean="0">
                <a:solidFill>
                  <a:srgbClr val="003367"/>
                </a:solidFill>
                <a:cs typeface="Arial" charset="0"/>
              </a:rPr>
              <a:t>Change dbuf blockID and status.</a:t>
            </a:r>
          </a:p>
          <a:p>
            <a:r>
              <a:rPr lang="en-US" sz="2000" smtClean="0">
                <a:solidFill>
                  <a:srgbClr val="003367"/>
                </a:solidFill>
                <a:cs typeface="Arial" charset="0"/>
              </a:rPr>
              <a:t>Enter in directory w/ new blockID.</a:t>
            </a:r>
          </a:p>
          <a:p>
            <a:r>
              <a:rPr lang="en-US" sz="2000" smtClean="0">
                <a:solidFill>
                  <a:srgbClr val="003367"/>
                </a:solidFill>
                <a:cs typeface="Arial" charset="0"/>
              </a:rPr>
              <a:t>Re-register on eviction list.</a:t>
            </a:r>
          </a:p>
          <a:p>
            <a:r>
              <a:rPr lang="en-US" sz="2000" b="1" smtClean="0">
                <a:solidFill>
                  <a:srgbClr val="003367"/>
                </a:solidFill>
                <a:cs typeface="Arial" charset="0"/>
              </a:rPr>
              <a:t>Beware of concurrent accesses.</a:t>
            </a:r>
          </a:p>
        </p:txBody>
      </p:sp>
    </p:spTree>
    <p:extLst>
      <p:ext uri="{BB962C8B-B14F-4D97-AF65-F5344CB8AC3E}">
        <p14:creationId xmlns:p14="http://schemas.microsoft.com/office/powerpoint/2010/main" val="2003179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r>
              <a:rPr lang="en-US">
                <a:latin typeface="Arial" charset="0"/>
                <a:ea typeface="ＭＳ Ｐゴシック" charset="0"/>
              </a:rPr>
              <a:t>Replacement policy: file systems</a:t>
            </a:r>
          </a:p>
        </p:txBody>
      </p:sp>
      <p:sp>
        <p:nvSpPr>
          <p:cNvPr id="4" name="Content Placeholder 3"/>
          <p:cNvSpPr>
            <a:spLocks noGrp="1"/>
          </p:cNvSpPr>
          <p:nvPr>
            <p:ph idx="1"/>
          </p:nvPr>
        </p:nvSpPr>
        <p:spPr>
          <a:xfrm>
            <a:off x="457200" y="1603375"/>
            <a:ext cx="8226425" cy="4111625"/>
          </a:xfrm>
        </p:spPr>
        <p:txBody>
          <a:bodyPr/>
          <a:lstStyle/>
          <a:p>
            <a:pPr>
              <a:defRPr/>
            </a:pPr>
            <a:r>
              <a:rPr lang="en-US" dirty="0" smtClean="0"/>
              <a:t>File systems often use a variant of LRU.</a:t>
            </a:r>
          </a:p>
          <a:p>
            <a:pPr lvl="1">
              <a:defRPr/>
            </a:pPr>
            <a:r>
              <a:rPr lang="en-US" dirty="0" smtClean="0"/>
              <a:t>A file system sees every block access (through </a:t>
            </a:r>
            <a:r>
              <a:rPr lang="en-US" dirty="0" err="1" smtClean="0"/>
              <a:t>syscall</a:t>
            </a:r>
            <a:r>
              <a:rPr lang="en-US" dirty="0" smtClean="0"/>
              <a:t> API), so it can do full LRU: move block to tail of LRU list on each access.</a:t>
            </a:r>
          </a:p>
          <a:p>
            <a:pPr>
              <a:defRPr/>
            </a:pPr>
            <a:r>
              <a:rPr lang="en-US" dirty="0"/>
              <a:t>S</a:t>
            </a:r>
            <a:r>
              <a:rPr lang="en-US" dirty="0" smtClean="0"/>
              <a:t>equential files have a </a:t>
            </a:r>
            <a:r>
              <a:rPr lang="en-US" b="1" dirty="0" smtClean="0"/>
              <a:t>cache wiping </a:t>
            </a:r>
            <a:r>
              <a:rPr lang="en-US" dirty="0" smtClean="0"/>
              <a:t>effect with LRU.</a:t>
            </a:r>
          </a:p>
          <a:p>
            <a:pPr lvl="1">
              <a:defRPr/>
            </a:pPr>
            <a:r>
              <a:rPr lang="en-US" dirty="0" smtClean="0"/>
              <a:t>Most file systems detect sequential access and prefer eviction of blocks from the same file, e.g., using MRU.</a:t>
            </a:r>
          </a:p>
          <a:p>
            <a:pPr lvl="1">
              <a:defRPr/>
            </a:pPr>
            <a:r>
              <a:rPr lang="en-US" dirty="0" smtClean="0"/>
              <a:t>That also prevents any one file/object from consuming more than its “fair share” of the cache.</a:t>
            </a:r>
          </a:p>
          <a:p>
            <a:pPr>
              <a:defRPr/>
            </a:pPr>
            <a:endParaRPr lang="en-US" dirty="0" smtClean="0"/>
          </a:p>
          <a:p>
            <a:pPr>
              <a:defRPr/>
            </a:pPr>
            <a:endParaRPr lang="en-US" dirty="0" smtClean="0"/>
          </a:p>
          <a:p>
            <a:pPr marL="0" indent="0">
              <a:buFont typeface="Times New Roman" charset="0"/>
              <a:buNone/>
              <a:defRPr/>
            </a:pPr>
            <a:endParaRPr lang="en-US" dirty="0"/>
          </a:p>
        </p:txBody>
      </p:sp>
    </p:spTree>
    <p:extLst>
      <p:ext uri="{BB962C8B-B14F-4D97-AF65-F5344CB8AC3E}">
        <p14:creationId xmlns:p14="http://schemas.microsoft.com/office/powerpoint/2010/main" val="17141596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p:txBody>
          <a:bodyPr/>
          <a:lstStyle/>
          <a:p>
            <a:r>
              <a:rPr lang="en-US">
                <a:latin typeface="Arial" charset="0"/>
                <a:ea typeface="ＭＳ Ｐゴシック" charset="0"/>
              </a:rPr>
              <a:t>VM systems</a:t>
            </a:r>
          </a:p>
        </p:txBody>
      </p:sp>
      <p:sp>
        <p:nvSpPr>
          <p:cNvPr id="28674" name="Content Placeholder 3"/>
          <p:cNvSpPr>
            <a:spLocks noGrp="1"/>
          </p:cNvSpPr>
          <p:nvPr>
            <p:ph idx="1"/>
          </p:nvPr>
        </p:nvSpPr>
        <p:spPr>
          <a:xfrm>
            <a:off x="457200" y="1603375"/>
            <a:ext cx="8226425" cy="4111625"/>
          </a:xfrm>
        </p:spPr>
        <p:txBody>
          <a:bodyPr/>
          <a:lstStyle/>
          <a:p>
            <a:r>
              <a:rPr lang="en-US">
                <a:latin typeface="Arial" charset="0"/>
                <a:ea typeface="ＭＳ Ｐゴシック" charset="0"/>
              </a:rPr>
              <a:t>VM memory management is similar to file systems.</a:t>
            </a:r>
          </a:p>
          <a:p>
            <a:pPr lvl="1"/>
            <a:r>
              <a:rPr lang="en-US">
                <a:latin typeface="Arial" charset="0"/>
                <a:ea typeface="ＭＳ Ｐゴシック" charset="0"/>
              </a:rPr>
              <a:t>Page caching in physical memory frames</a:t>
            </a:r>
          </a:p>
          <a:p>
            <a:pPr lvl="1"/>
            <a:r>
              <a:rPr lang="en-US">
                <a:latin typeface="Arial" charset="0"/>
                <a:ea typeface="ＭＳ Ｐゴシック" charset="0"/>
              </a:rPr>
              <a:t>Unified with file block caching in most systems</a:t>
            </a:r>
          </a:p>
          <a:p>
            <a:pPr lvl="1"/>
            <a:r>
              <a:rPr lang="en-US">
                <a:latin typeface="Arial" charset="0"/>
                <a:ea typeface="ＭＳ Ｐゴシック" charset="0"/>
              </a:rPr>
              <a:t>Virtual address space is a collection of regions/segments, which may be considered as “objects” similar to files.</a:t>
            </a:r>
          </a:p>
          <a:p>
            <a:r>
              <a:rPr lang="en-US">
                <a:latin typeface="Arial" charset="0"/>
                <a:ea typeface="ＭＳ Ｐゴシック" charset="0"/>
              </a:rPr>
              <a:t>Only it’s different.</a:t>
            </a:r>
          </a:p>
          <a:p>
            <a:pPr lvl="1"/>
            <a:r>
              <a:rPr lang="en-US">
                <a:latin typeface="Arial" charset="0"/>
                <a:ea typeface="ＭＳ Ｐゴシック" charset="0"/>
              </a:rPr>
              <a:t>Mapped by page tables</a:t>
            </a:r>
          </a:p>
          <a:p>
            <a:pPr lvl="1"/>
            <a:r>
              <a:rPr lang="en-US">
                <a:latin typeface="Arial" charset="0"/>
                <a:ea typeface="ＭＳ Ｐゴシック" charset="0"/>
              </a:rPr>
              <a:t>VM system software does not see most references, since they are accelerated by </a:t>
            </a:r>
            <a:r>
              <a:rPr lang="en-US" b="1">
                <a:latin typeface="Arial" charset="0"/>
                <a:ea typeface="ＭＳ Ｐゴシック" charset="0"/>
              </a:rPr>
              <a:t>M</a:t>
            </a:r>
            <a:r>
              <a:rPr lang="en-US">
                <a:latin typeface="Arial" charset="0"/>
                <a:ea typeface="ＭＳ Ｐゴシック" charset="0"/>
              </a:rPr>
              <a:t>emory </a:t>
            </a:r>
            <a:r>
              <a:rPr lang="en-US" b="1">
                <a:latin typeface="Arial" charset="0"/>
                <a:ea typeface="ＭＳ Ｐゴシック" charset="0"/>
              </a:rPr>
              <a:t>M</a:t>
            </a:r>
            <a:r>
              <a:rPr lang="en-US">
                <a:latin typeface="Arial" charset="0"/>
                <a:ea typeface="ＭＳ Ｐゴシック" charset="0"/>
              </a:rPr>
              <a:t>anagement </a:t>
            </a:r>
            <a:r>
              <a:rPr lang="en-US" b="1">
                <a:latin typeface="Arial" charset="0"/>
                <a:ea typeface="ＭＳ Ｐゴシック" charset="0"/>
              </a:rPr>
              <a:t>U</a:t>
            </a:r>
            <a:r>
              <a:rPr lang="en-US">
                <a:latin typeface="Arial" charset="0"/>
                <a:ea typeface="ＭＳ Ｐゴシック" charset="0"/>
              </a:rPr>
              <a:t>nit hardware.</a:t>
            </a:r>
          </a:p>
          <a:p>
            <a:pPr lvl="1"/>
            <a:r>
              <a:rPr lang="en-US">
                <a:latin typeface="Arial" charset="0"/>
                <a:ea typeface="ＭＳ Ｐゴシック" charset="0"/>
              </a:rPr>
              <a:t>Requires a sampling approximation for page replacement.</a:t>
            </a:r>
          </a:p>
          <a:p>
            <a:pPr lvl="1"/>
            <a:r>
              <a:rPr lang="en-US">
                <a:latin typeface="Arial" charset="0"/>
                <a:ea typeface="ＭＳ Ｐゴシック" charset="0"/>
              </a:rPr>
              <a:t>All data goes away on a system failure: no write atomicity.</a:t>
            </a:r>
          </a:p>
        </p:txBody>
      </p:sp>
    </p:spTree>
    <p:extLst>
      <p:ext uri="{BB962C8B-B14F-4D97-AF65-F5344CB8AC3E}">
        <p14:creationId xmlns:p14="http://schemas.microsoft.com/office/powerpoint/2010/main" val="9527453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ukesystems">
  <a:themeElements>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kesystems">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spDef>
    <a:ln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lnDef>
  </a:objectDefaults>
  <a:extraClrSchemeLst>
    <a:extraClrScheme>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kesystem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kesystem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kesystem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kesystem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kesystem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kesystem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kesystem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kesystem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kesystem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kesystem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kesystem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111177</TotalTime>
  <Words>4708</Words>
  <Application>Microsoft Macintosh PowerPoint</Application>
  <PresentationFormat>On-screen Show (4:3)</PresentationFormat>
  <Paragraphs>747</Paragraphs>
  <Slides>61</Slides>
  <Notes>6</Notes>
  <HiddenSlides>0</HiddenSlides>
  <MMClips>0</MMClips>
  <ScaleCrop>false</ScaleCrop>
  <HeadingPairs>
    <vt:vector size="4" baseType="variant">
      <vt:variant>
        <vt:lpstr>Theme</vt:lpstr>
      </vt:variant>
      <vt:variant>
        <vt:i4>18</vt:i4>
      </vt:variant>
      <vt:variant>
        <vt:lpstr>Slide Titles</vt:lpstr>
      </vt:variant>
      <vt:variant>
        <vt:i4>61</vt:i4>
      </vt:variant>
    </vt:vector>
  </HeadingPairs>
  <TitlesOfParts>
    <vt:vector size="79" baseType="lpstr">
      <vt:lpstr>Default Design</vt:lpstr>
      <vt:lpstr>2_Default Design</vt:lpstr>
      <vt:lpstr>1_Default Design</vt:lpstr>
      <vt:lpstr>3_Default Design</vt:lpstr>
      <vt:lpstr>4_Default Design</vt:lpstr>
      <vt:lpstr>5_Default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1_dukesystems</vt:lpstr>
      <vt:lpstr>15_Default Design</vt:lpstr>
      <vt:lpstr>16_Default Design</vt:lpstr>
      <vt:lpstr>17_Default Design</vt:lpstr>
      <vt:lpstr>A Short Quiz: HTTPS/SSL</vt:lpstr>
      <vt:lpstr>PowerPoint Presentation</vt:lpstr>
      <vt:lpstr>Memory as a cache</vt:lpstr>
      <vt:lpstr>Defiler: overview</vt:lpstr>
      <vt:lpstr>Page/block Caching Policy</vt:lpstr>
      <vt:lpstr>Selecting a victim: policy</vt:lpstr>
      <vt:lpstr>Page/block cache internals</vt:lpstr>
      <vt:lpstr>Replacement policy: file systems</vt:lpstr>
      <vt:lpstr>VM systems</vt:lpstr>
      <vt:lpstr>Virtual Addressing: Under the Hood</vt:lpstr>
      <vt:lpstr>VM page replacement</vt:lpstr>
      <vt:lpstr>Writes in the FS buffer cache</vt:lpstr>
      <vt:lpstr>Failures, Commits, Atomicity</vt:lpstr>
      <vt:lpstr>Failure/Atomicity</vt:lpstr>
      <vt:lpstr>Metadata updates and recovery</vt:lpstr>
      <vt:lpstr>Disk write behavior (cartoon version)</vt:lpstr>
      <vt:lpstr>Metadata write ordering</vt:lpstr>
      <vt:lpstr>WAFL and Writes</vt:lpstr>
      <vt:lpstr>Concept: shadowing</vt:lpstr>
      <vt:lpstr>Write Anywhere File Layout (WAFL)</vt:lpstr>
      <vt:lpstr>WAFL Snapshots</vt:lpstr>
      <vt:lpstr>WAFL’s on-disk structure (high level)</vt:lpstr>
      <vt:lpstr>Another Look</vt:lpstr>
      <vt:lpstr>Alternative: Logging/Journaling</vt:lpstr>
      <vt:lpstr>Transactions</vt:lpstr>
      <vt:lpstr>Recoverable Data with a Log</vt:lpstr>
      <vt:lpstr>Transactions: logging</vt:lpstr>
      <vt:lpstr>Transactions: logging</vt:lpstr>
      <vt:lpstr>Transactions: logging</vt:lpstr>
      <vt:lpstr>Anatomy of a Log</vt:lpstr>
      <vt:lpstr>Using a Log</vt:lpstr>
      <vt:lpstr>Managing a Log</vt:lpstr>
      <vt:lpstr>PowerPoint Presentation</vt:lpstr>
      <vt:lpstr>Defiler: overview</vt:lpstr>
      <vt:lpstr>Filesystem layout on disk</vt:lpstr>
      <vt:lpstr>Filesystem layout on disk</vt:lpstr>
      <vt:lpstr>Disk layout: the easy way</vt:lpstr>
      <vt:lpstr>A few words on VFS/NFS/RPC</vt:lpstr>
      <vt:lpstr>Filesystems and pseudo-filesystems</vt:lpstr>
      <vt:lpstr>VFS: the Filesystem Switch</vt:lpstr>
      <vt:lpstr>File System Modules/Drivers</vt:lpstr>
      <vt:lpstr>Network File System (NFS)</vt:lpstr>
      <vt:lpstr>Delegating the name space</vt:lpstr>
      <vt:lpstr>(DNS subdomains, authority, and delegation)</vt:lpstr>
      <vt:lpstr>PowerPoint Presentation</vt:lpstr>
      <vt:lpstr>Network File System (NFS)</vt:lpstr>
      <vt:lpstr>Remote Procedure Call (RPC)</vt:lpstr>
      <vt:lpstr>RPC</vt:lpstr>
      <vt:lpstr>RPC: Language integration</vt:lpstr>
      <vt:lpstr>RPC execution</vt:lpstr>
      <vt:lpstr>Scaling storage services Understanding/quantifying service performance</vt:lpstr>
      <vt:lpstr>“Filers”</vt:lpstr>
      <vt:lpstr>What is clustered Data ONTAP?</vt:lpstr>
      <vt:lpstr>Architecture of clustered Data ONTAP</vt:lpstr>
      <vt:lpstr>Notes on “scale-out”</vt:lpstr>
      <vt:lpstr>WAFL and the disk system</vt:lpstr>
      <vt:lpstr>RAID 0</vt:lpstr>
      <vt:lpstr>RAID 1</vt:lpstr>
      <vt:lpstr>Building a better disk: RAID 5</vt:lpstr>
      <vt:lpstr>Benchmarks and performance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5491</cp:revision>
  <cp:lastPrinted>2012-11-04T19:04:58Z</cp:lastPrinted>
  <dcterms:created xsi:type="dcterms:W3CDTF">2011-04-11T18:52:21Z</dcterms:created>
  <dcterms:modified xsi:type="dcterms:W3CDTF">2013-04-18T15:28:32Z</dcterms:modified>
  <cp:category/>
</cp:coreProperties>
</file>