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  <p:sldMasterId id="2147483676" r:id="rId3"/>
    <p:sldMasterId id="2147484222" r:id="rId4"/>
    <p:sldMasterId id="2147484224" r:id="rId5"/>
    <p:sldMasterId id="2147484402" r:id="rId6"/>
    <p:sldMasterId id="2147484494" r:id="rId7"/>
    <p:sldMasterId id="2147484496" r:id="rId8"/>
    <p:sldMasterId id="2147484497" r:id="rId9"/>
    <p:sldMasterId id="2147484585" r:id="rId10"/>
    <p:sldMasterId id="2147484587" r:id="rId11"/>
    <p:sldMasterId id="2147485190" r:id="rId12"/>
    <p:sldMasterId id="2147485205" r:id="rId13"/>
    <p:sldMasterId id="2147485220" r:id="rId14"/>
    <p:sldMasterId id="2147485877" r:id="rId15"/>
    <p:sldMasterId id="2147486263" r:id="rId16"/>
    <p:sldMasterId id="2147486275" r:id="rId17"/>
    <p:sldMasterId id="2147487236" r:id="rId18"/>
  </p:sldMasterIdLst>
  <p:notesMasterIdLst>
    <p:notesMasterId r:id="rId63"/>
  </p:notesMasterIdLst>
  <p:handoutMasterIdLst>
    <p:handoutMasterId r:id="rId64"/>
  </p:handoutMasterIdLst>
  <p:sldIdLst>
    <p:sldId id="837" r:id="rId19"/>
    <p:sldId id="1270" r:id="rId20"/>
    <p:sldId id="1200" r:id="rId21"/>
    <p:sldId id="1271" r:id="rId22"/>
    <p:sldId id="1201" r:id="rId23"/>
    <p:sldId id="1280" r:id="rId24"/>
    <p:sldId id="1275" r:id="rId25"/>
    <p:sldId id="1272" r:id="rId26"/>
    <p:sldId id="1226" r:id="rId27"/>
    <p:sldId id="1228" r:id="rId28"/>
    <p:sldId id="1221" r:id="rId29"/>
    <p:sldId id="1220" r:id="rId30"/>
    <p:sldId id="1273" r:id="rId31"/>
    <p:sldId id="1223" r:id="rId32"/>
    <p:sldId id="1266" r:id="rId33"/>
    <p:sldId id="1224" r:id="rId34"/>
    <p:sldId id="1274" r:id="rId35"/>
    <p:sldId id="1227" r:id="rId36"/>
    <p:sldId id="1276" r:id="rId37"/>
    <p:sldId id="1213" r:id="rId38"/>
    <p:sldId id="1229" r:id="rId39"/>
    <p:sldId id="1264" r:id="rId40"/>
    <p:sldId id="1193" r:id="rId41"/>
    <p:sldId id="1199" r:id="rId42"/>
    <p:sldId id="1259" r:id="rId43"/>
    <p:sldId id="1202" r:id="rId44"/>
    <p:sldId id="1204" r:id="rId45"/>
    <p:sldId id="1205" r:id="rId46"/>
    <p:sldId id="1267" r:id="rId47"/>
    <p:sldId id="1269" r:id="rId48"/>
    <p:sldId id="1209" r:id="rId49"/>
    <p:sldId id="1235" r:id="rId50"/>
    <p:sldId id="1239" r:id="rId51"/>
    <p:sldId id="1262" r:id="rId52"/>
    <p:sldId id="1277" r:id="rId53"/>
    <p:sldId id="1278" r:id="rId54"/>
    <p:sldId id="1254" r:id="rId55"/>
    <p:sldId id="1279" r:id="rId56"/>
    <p:sldId id="1252" r:id="rId57"/>
    <p:sldId id="1253" r:id="rId58"/>
    <p:sldId id="1212" r:id="rId59"/>
    <p:sldId id="1219" r:id="rId60"/>
    <p:sldId id="1240" r:id="rId61"/>
    <p:sldId id="1246" r:id="rId62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1363" indent="-284163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1413" indent="-227013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598613" indent="-227013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5813" indent="-227013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8674"/>
    <a:srgbClr val="042474"/>
    <a:srgbClr val="8300EC"/>
    <a:srgbClr val="00264D"/>
    <a:srgbClr val="C085D7"/>
    <a:srgbClr val="8B4785"/>
    <a:srgbClr val="77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936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32.xml"/><Relationship Id="rId51" Type="http://schemas.openxmlformats.org/officeDocument/2006/relationships/slide" Target="slides/slide33.xml"/><Relationship Id="rId52" Type="http://schemas.openxmlformats.org/officeDocument/2006/relationships/slide" Target="slides/slide34.xml"/><Relationship Id="rId53" Type="http://schemas.openxmlformats.org/officeDocument/2006/relationships/slide" Target="slides/slide35.xml"/><Relationship Id="rId54" Type="http://schemas.openxmlformats.org/officeDocument/2006/relationships/slide" Target="slides/slide36.xml"/><Relationship Id="rId55" Type="http://schemas.openxmlformats.org/officeDocument/2006/relationships/slide" Target="slides/slide37.xml"/><Relationship Id="rId56" Type="http://schemas.openxmlformats.org/officeDocument/2006/relationships/slide" Target="slides/slide38.xml"/><Relationship Id="rId57" Type="http://schemas.openxmlformats.org/officeDocument/2006/relationships/slide" Target="slides/slide39.xml"/><Relationship Id="rId58" Type="http://schemas.openxmlformats.org/officeDocument/2006/relationships/slide" Target="slides/slide40.xml"/><Relationship Id="rId59" Type="http://schemas.openxmlformats.org/officeDocument/2006/relationships/slide" Target="slides/slide4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60" Type="http://schemas.openxmlformats.org/officeDocument/2006/relationships/slide" Target="slides/slide42.xml"/><Relationship Id="rId61" Type="http://schemas.openxmlformats.org/officeDocument/2006/relationships/slide" Target="slides/slide43.xml"/><Relationship Id="rId62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196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60C0B439-1C8F-DF42-931D-53A7A35F7006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196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F0BFDA94-41C1-AC4A-8B7E-68BFB9A3D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5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290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2580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5650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52584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1BDBF6E-5028-1947-91C7-32E365B09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7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97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F1381A4B-6BA4-C747-B077-B0384DCAE4F0}" type="slidenum">
              <a:rPr lang="en-US" sz="1200">
                <a:solidFill>
                  <a:srgbClr val="000000"/>
                </a:solidFill>
                <a:latin typeface="Calibri" charset="0"/>
              </a:rPr>
              <a:pPr defTabSz="455613"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D425C410-57C6-DB49-B2FD-9D378441614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44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Wasp waist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/ hourglass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89FED9A8-4D4D-7541-B767-1E57AFC117AA}" type="slidenum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defTabSz="455613" eaLnBrk="1" hangingPunct="1"/>
              <a:t>12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7D253095-6D29-144F-A970-09061493E2AB}" type="slidenum">
              <a:rPr lang="en-US" sz="1200">
                <a:solidFill>
                  <a:schemeClr val="tx1"/>
                </a:solidFill>
                <a:latin typeface="Calibri" charset="0"/>
                <a:cs typeface="Arial" charset="0"/>
              </a:rPr>
              <a:pPr defTabSz="455613" eaLnBrk="1" hangingPunct="1"/>
              <a:t>33</a:t>
            </a:fld>
            <a:endParaRPr lang="en-US" sz="120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2327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0" rIns="91221" bIns="4561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Executable images are also built from separately developed components (modules)...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separate compilation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symbol tables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...linked together by system utilities.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cross-module procedure calls and data references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relocation records and linkage sections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static link-and-load in </a:t>
            </a:r>
            <a:r>
              <a:rPr lang="ja-JP" altLang="en-US">
                <a:latin typeface="Times New Roman" charset="0"/>
                <a:ea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</a:rPr>
              <a:t>traditional</a:t>
            </a:r>
            <a:r>
              <a:rPr lang="ja-JP" altLang="en-US">
                <a:latin typeface="Times New Roman" charset="0"/>
                <a:ea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</a:rPr>
              <a:t> Unix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DLLs and shared libraries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importance of calling conventions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86D130B4-5594-4C45-A029-072A060FA7B0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34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8D65FD31-94F7-D04B-877F-6094658283B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35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A730F2D4-50C0-9F48-8B6B-75DA3F39F79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37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FCF91F76-C8B2-B141-A71F-327ACF61E53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39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6353B1CF-9008-5948-B295-DCAB444C6050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40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33ED28EB-D4C6-AF47-97C1-358341A16976}" type="slidenum">
              <a:rPr lang="en-US" sz="1200">
                <a:solidFill>
                  <a:schemeClr val="tx1"/>
                </a:solidFill>
                <a:latin typeface="Times" charset="0"/>
                <a:cs typeface="Arial" charset="0"/>
              </a:rPr>
              <a:pPr defTabSz="455613" eaLnBrk="1" hangingPunct="1"/>
              <a:t>42</a:t>
            </a:fld>
            <a:endParaRPr lang="en-US" sz="1200">
              <a:solidFill>
                <a:schemeClr val="tx1"/>
              </a:solidFill>
              <a:latin typeface="Times" charset="0"/>
              <a:cs typeface="Arial" charset="0"/>
            </a:endParaRPr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Note: Moore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s lLaw can be a driver of simplicity, since it may be less important to use resources efficiently.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But now the growth is slowing, which shifts more of a scaling burden onto software (cf blog post on Myhrvold).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ADE1-0E80-6B4C-9EC3-1303A1916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AEBF-1E86-624C-9B64-CDD6A696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3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7C5CCBD-7C3E-4C49-920A-C414E2B3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22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58DC415-ECDE-F04E-945B-738CA5C55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511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870F8A4-E1AC-BC47-9568-9A024E3DD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59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32D2A8B-BFE5-7D41-9626-2A93FA76C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81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4527E86-17EC-8746-850D-7C782140A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747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BB788E33-FB9D-A54F-BB74-0388BF8E0F08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0DA2D836-0684-5A46-8C7E-B2FE5F5E9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35E4F0C8-747D-EB4E-BC01-CE8417491628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7B41D4F4-97C7-894C-8CE4-2B479522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3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D3CF4C79-3CF1-C94F-8152-326C81A5D4D5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EFFC4BC3-FE30-8C4D-AD0C-E7AC2F82E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5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7FCB4468-9CC2-D348-BC98-DF0B782EB88A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B31D08A7-9F24-6C46-8C2C-E6C842CE5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96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14CA41FC-EB2A-9643-B1A8-937E53D87AAD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1B4E9345-86B3-794D-8974-067162FF6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3576-A233-B34D-86A2-0607C5072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71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E0EDF92F-048F-3444-855E-5E334E6291BD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0383C651-9841-0547-AE8C-8DA1AA6DA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81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032CD75E-57D4-E94D-AA8B-72D6C1B988C2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1786E961-3B22-084B-81BD-971A9E92C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2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2C2F3CD8-8B6C-D542-891F-533DD21AF478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95F6203E-8445-C742-B688-E96DC828B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72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73F7F035-7C35-1340-8EB4-E0C5A9FF76EE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EF7C9B05-0DF2-DA4C-AB9D-08EBC5781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51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ADF6848F-803E-B84C-AE2B-6255561F3B1A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796D5008-5A24-F047-96AE-0B2C49BEC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5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74578450-294A-CB4D-BAA9-826BCFB4B6A6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E22489D6-42A0-8F4D-9B6B-6B1DA4D18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99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1501B187-D0BC-CB4C-8AB4-5A24385C149F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0A4CA625-81A1-6E4A-83EE-31E04C9F7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93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7C911BC3-10D0-9D43-92C1-FB137FD5164D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F5E680F7-F061-574C-8E8F-97E19F5ED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44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99DCEE2D-0C02-D94C-9192-ABFE48B6A314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A42BFFB7-B019-5A4E-A338-E810DD7D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6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0BFB0389-4517-7549-94B1-319FB55CF207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5DAE5984-2765-3448-8969-1A41604A3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4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4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F8EC-5B6F-4A40-8E2D-A2BD1A2C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62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018E2E6C-C07D-4C4D-B851-B1C792B8170C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31599B9D-68DA-754B-B99F-3F10B74C5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53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985899C9-1B71-D84E-A901-0722D7387836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20D7107F-8069-4E4F-8028-2F48CA91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5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8729BA7D-8B2C-F443-B9EA-9A1E23A3C39C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A549D47B-A7A5-6F46-816D-25780932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24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51C64FDC-2AE3-6841-9483-8219182CDDFC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1B6ACBD1-9F7B-124E-BB17-1F85CC557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90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E24AB9F6-57F0-9748-A381-2581EEB1DF80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BB4B1799-C162-EA4A-9C62-EC297CE1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227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465C52CC-8F44-2C40-A3DB-BE3B471E2DFD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5E5AB211-0E10-2142-BCBE-0A34036D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285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18CF67DF-C63A-D648-ADB2-AA057DE855E8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 defTabSz="45719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457196">
              <a:defRPr sz="1800">
                <a:solidFill>
                  <a:prstClr val="white"/>
                </a:solidFill>
                <a:latin typeface="Calibri" charset="0"/>
              </a:defRPr>
            </a:lvl1pPr>
          </a:lstStyle>
          <a:p>
            <a:pPr>
              <a:defRPr/>
            </a:pPr>
            <a:fld id="{A8817485-6C35-1D43-9C4F-F5EDF0C46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2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5613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B4094A-6BA7-E84F-A881-23CBEF32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839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5613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903EA33-EF83-7640-871E-764A9311B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21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5613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F012F6E-972F-1F46-A4B8-1F2C2C96E2C3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61560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D750-94C7-8B45-B8C1-F7F87434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BFBA-78EF-484A-8206-DC86EA7E5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D161-A22C-4247-857F-C6A443B2F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9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E8A5-9347-1B4B-91F5-2CC7E5FD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2ED6-FAF1-4B45-BC79-487DDDE60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2B2D-DA4D-4B40-958B-B363266D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6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4618-977F-9A43-B101-257643A5F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6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buFont typeface="Times New Roman" charset="0"/>
              <a:buNone/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D914168-DFF7-704F-B85F-4CCC9653A0C9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272050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7728-352E-004D-A1AF-300A4102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1143-7D4B-2346-9B10-86BC4E311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9D0F-F979-E54B-8CA2-4D114FBB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77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B5D2-CD4C-6947-9C88-4A72705C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78F8-662E-7748-99D6-531684AFB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95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944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16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474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1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9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933C-EBBF-C544-A5E6-E11E447B8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9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1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491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823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782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54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1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8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1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1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3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1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1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9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2501" y="14478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08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en-US" sz="1000">
                <a:solidFill>
                  <a:srgbClr val="808080"/>
                </a:solidFill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B8B1-81DC-0844-802C-D28B4FE0A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3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240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1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03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9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336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567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756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23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1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6002-DC28-5148-8165-149AF38A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0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2D436AC3-A6CC-F54C-8F64-42DD043C1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9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55D0B47C-516B-0F4F-A42F-A73CF1E04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1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9EA3165B-53DF-F74F-8ED4-4FF82090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0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66868C87-9FD1-6849-9730-A5335C848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43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79D1E66D-B859-3F4F-8E43-03D1A24C6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97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AC1D8426-BDB8-2D4C-B69C-D21CC4117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6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FEB52CC6-9A67-C64B-AA53-3D05D2705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2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C4553B49-E6D5-1046-9A66-C35DD8D7B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4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A12E39C6-5721-5142-8980-D287C180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6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E113C064-2D2F-E24E-B153-29EA906E9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80D0-2266-A741-BEF0-6BFC8B38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6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0755B4F3-179C-4E41-82C0-C1F1E7B1E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3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5135C11B-5F16-6842-9A3B-A5ACBBFA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6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A6F8CF21-2C4D-924C-AA3D-0F4A1401C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8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/>
            </a:lvl1pPr>
          </a:lstStyle>
          <a:p>
            <a:pPr>
              <a:defRPr/>
            </a:pPr>
            <a:fld id="{B402D246-773C-DE43-932F-6CF4EB503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5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572298B-183C-314D-A7BB-F0BA47854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85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CD15F7-45DC-BE41-9440-94B0B79D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6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B2AB934-5484-A941-B6C2-067A5AD9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DC007D4-28B1-E04E-8F66-6174E591D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45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DE297C0-554D-CF45-B9F4-FFA1208B4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19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F9D24B4-F396-2A45-9CBC-BDD6E1C4F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AD6BE-1F8F-224E-84ED-2FEB57A4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6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36BC515-725B-7440-8F7E-B453EEE14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67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A3E85B9-2062-8F4C-B17A-33164B775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80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CF46C4E-B742-C14C-9B23-42ABC6BC1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7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97B1331-9472-714B-BF7C-9E3DAE07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2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C02B62-C2FE-7742-8F8B-BE3B5FE7D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26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4A1ED87-350C-704C-932F-3D6F37DC0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6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40E59A7-313A-8942-8BB5-28B3B19A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141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CC5070-0AE8-3847-BBBF-3023B255F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75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8DB7A3D-1E66-564C-9178-996D2C4E4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38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E78E3FB-C852-DA46-B8A5-EC8943E8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F807-AD7D-9942-B2BB-69AF0A341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56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5BA4FCB-92FD-8F40-A952-5853D121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8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021082D-C1C7-394B-95B2-35A47B69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649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8F0F6F8-54C3-0C46-A25E-37ACB1D53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8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0856BC9-5CC6-974B-BD2D-03F46B2B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16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9E587F9-5210-AB43-AA28-CAEB39B29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715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D3547FC-06E9-5B4F-BB97-C7C6668FA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641A8D-BFD7-FF4F-82BF-E28506E4E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6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38D7F1E-0DE6-314E-9112-ED1653A96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1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27522EF-C210-1B43-8E42-851713897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3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741F7D6-95E6-A847-A787-AF90895DB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2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C282-205B-A24E-A2F3-3182E7D1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061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34799BB-83A1-D14B-A334-B03A79855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3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06DBBA0-C69F-2843-BE28-5175F26C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97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CC58E1F-C649-9448-841D-16D0E0F1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02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42FDE20-39D1-3E47-97EF-E2A2CC350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69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9A31D3C-7262-5348-BA51-4A13F99A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68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CCA2D08-DB2C-324C-BA49-768BB682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32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7616081-33EE-434B-82A9-F401B69B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455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12D8465-8440-7841-89EB-961D54FC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5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8F4237C-25ED-314C-971A-FB7A30A20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8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96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3595653-98AB-2343-8AAE-8549C5010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theme" Target="../theme/theme10.xml"/><Relationship Id="rId2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theme" Target="../theme/theme12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7.xml"/><Relationship Id="rId15" Type="http://schemas.openxmlformats.org/officeDocument/2006/relationships/theme" Target="../theme/theme13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14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4" Type="http://schemas.openxmlformats.org/officeDocument/2006/relationships/theme" Target="../theme/theme18.xml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theme" Target="../theme/theme4.xml"/><Relationship Id="rId2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theme" Target="../theme/theme5.xml"/><Relationship Id="rId2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theme" Target="../theme/theme6.xml"/><Relationship Id="rId2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theme" Target="../theme/theme7.xml"/><Relationship Id="rId2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theme" Target="../theme/theme8.xml"/><Relationship Id="rId2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theme" Target="../theme/theme9.xml"/><Relationship Id="rId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5CFB2F3-99D4-B544-BAB3-F26BF769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59" r:id="rId1"/>
    <p:sldLayoutId id="2147488005" r:id="rId2"/>
    <p:sldLayoutId id="2147487960" r:id="rId3"/>
    <p:sldLayoutId id="2147487961" r:id="rId4"/>
    <p:sldLayoutId id="2147487962" r:id="rId5"/>
    <p:sldLayoutId id="2147487963" r:id="rId6"/>
    <p:sldLayoutId id="2147487964" r:id="rId7"/>
    <p:sldLayoutId id="2147487965" r:id="rId8"/>
    <p:sldLayoutId id="2147487966" r:id="rId9"/>
    <p:sldLayoutId id="2147487967" r:id="rId10"/>
    <p:sldLayoutId id="2147487968" r:id="rId11"/>
    <p:sldLayoutId id="2147487969" r:id="rId12"/>
    <p:sldLayoutId id="2147487970" r:id="rId13"/>
  </p:sldLayoutIdLst>
  <p:hf sldNum="0"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575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770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8966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161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1363" indent="-28416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1413" indent="-22701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5986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58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575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770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8966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161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1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8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2813"/>
            <a:r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 defTabSz="912813"/>
            <a:fld id="{DCF6DCF1-A09C-BB41-AA97-558A59C9F19C}" type="slidenum"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pPr algn="r" defTabSz="912813"/>
              <a:t>‹#›</a:t>
            </a:fld>
            <a:endParaRPr lang="en-US" sz="1000">
              <a:solidFill>
                <a:srgbClr val="808080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3584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3584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5848" name="Picture 22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1" descr="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 descr="GENI-logo-fin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en-US" sz="1000">
                <a:solidFill>
                  <a:srgbClr val="808080"/>
                </a:solidFill>
                <a:cs typeface="Arial" charset="0"/>
              </a:rPr>
              <a:t>Sponsored by the National Science Foundation</a:t>
            </a:r>
          </a:p>
        </p:txBody>
      </p: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/>
            <a:fld id="{C5B0DB8D-6A21-9940-A68B-34D448152D67}" type="slidenum">
              <a:rPr lang="en-US" sz="1000">
                <a:solidFill>
                  <a:srgbClr val="808080"/>
                </a:solidFill>
                <a:cs typeface="Arial" charset="0"/>
              </a:rPr>
              <a:pPr algn="r"/>
              <a:t>‹#›</a:t>
            </a:fld>
            <a:endParaRPr lang="en-US" sz="100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3687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452563" y="0"/>
            <a:ext cx="7462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7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2" name="Rectangle 20"/>
          <p:cNvSpPr>
            <a:spLocks noChangeArrowheads="1"/>
          </p:cNvSpPr>
          <p:nvPr/>
        </p:nvSpPr>
        <p:spPr bwMode="auto">
          <a:xfrm>
            <a:off x="3771900" y="6600825"/>
            <a:ext cx="3044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000">
                <a:solidFill>
                  <a:srgbClr val="808080"/>
                </a:solidFill>
                <a:cs typeface="Arial" charset="0"/>
              </a:rPr>
              <a:t>Draft proposal – Comments invited</a:t>
            </a:r>
          </a:p>
        </p:txBody>
      </p:sp>
      <p:pic>
        <p:nvPicPr>
          <p:cNvPr id="36873" name="Picture 22" descr="nsf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07" r:id="rId1"/>
    <p:sldLayoutId id="2147487995" r:id="rId2"/>
    <p:sldLayoutId id="2147487996" r:id="rId3"/>
    <p:sldLayoutId id="2147487997" r:id="rId4"/>
    <p:sldLayoutId id="2147487998" r:id="rId5"/>
    <p:sldLayoutId id="2147487999" r:id="rId6"/>
    <p:sldLayoutId id="2147488000" r:id="rId7"/>
    <p:sldLayoutId id="2147488001" r:id="rId8"/>
    <p:sldLayoutId id="2147488002" r:id="rId9"/>
    <p:sldLayoutId id="2147488003" r:id="rId10"/>
    <p:sldLayoutId id="214748800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/>
          <a:ea typeface="ＭＳ Ｐゴシック" pitchFamily="-65" charset="-128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196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6pPr>
      <a:lvl7pPr marL="914391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7pPr>
      <a:lvl8pPr marL="1371587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8pPr>
      <a:lvl9pPr marL="1828782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Arial"/>
          <a:ea typeface="ＭＳ Ｐゴシック" pitchFamily="-1" charset="-128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Arial"/>
          <a:ea typeface="ＭＳ Ｐゴシック" pitchFamily="-1" charset="-128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80808"/>
          </a:solidFill>
          <a:latin typeface="Arial"/>
          <a:ea typeface="ＭＳ Ｐゴシック" pitchFamily="-1" charset="-128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80808"/>
          </a:solidFill>
          <a:latin typeface="Arial"/>
          <a:ea typeface="ＭＳ Ｐゴシック" pitchFamily="-1" charset="-128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80808"/>
          </a:solidFill>
          <a:latin typeface="Arial"/>
          <a:ea typeface="ＭＳ Ｐゴシック" pitchFamily="-1" charset="-128"/>
          <a:cs typeface="Arial"/>
        </a:defRPr>
      </a:lvl5pPr>
      <a:lvl6pPr marL="2514575" indent="-22859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9" tIns="45705" rIns="91409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defTabSz="914391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9 December 2008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ctr" defTabSz="914391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r" defTabSz="914391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79D3B1-7E29-0548-846E-6F43475E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8" r:id="rId1"/>
    <p:sldLayoutId id="2147488009" r:id="rId2"/>
    <p:sldLayoutId id="2147488010" r:id="rId3"/>
    <p:sldLayoutId id="2147488011" r:id="rId4"/>
    <p:sldLayoutId id="2147488012" r:id="rId5"/>
    <p:sldLayoutId id="2147488013" r:id="rId6"/>
    <p:sldLayoutId id="2147488014" r:id="rId7"/>
    <p:sldLayoutId id="2147488015" r:id="rId8"/>
    <p:sldLayoutId id="2147488016" r:id="rId9"/>
    <p:sldLayoutId id="2147488017" r:id="rId10"/>
    <p:sldLayoutId id="2147488018" r:id="rId11"/>
    <p:sldLayoutId id="2147488019" r:id="rId12"/>
    <p:sldLayoutId id="2147488020" r:id="rId13"/>
    <p:sldLayoutId id="21474880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6pPr>
      <a:lvl7pPr marL="914391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7pPr>
      <a:lvl8pPr marL="1371587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8pPr>
      <a:lvl9pPr marL="1828782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B7C7E19-3898-2141-B321-29B766CF3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2" r:id="rId1"/>
    <p:sldLayoutId id="2147488023" r:id="rId2"/>
    <p:sldLayoutId id="2147488024" r:id="rId3"/>
    <p:sldLayoutId id="2147488025" r:id="rId4"/>
    <p:sldLayoutId id="2147488026" r:id="rId5"/>
    <p:sldLayoutId id="2147488027" r:id="rId6"/>
    <p:sldLayoutId id="2147488028" r:id="rId7"/>
    <p:sldLayoutId id="2147488029" r:id="rId8"/>
    <p:sldLayoutId id="2147488030" r:id="rId9"/>
    <p:sldLayoutId id="2147488031" r:id="rId10"/>
    <p:sldLayoutId id="2147488032" r:id="rId11"/>
    <p:sldLayoutId id="2147488033" r:id="rId12"/>
    <p:sldLayoutId id="2147488034" r:id="rId13"/>
    <p:sldLayoutId id="214748803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6pPr>
      <a:lvl7pPr marL="914391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7pPr>
      <a:lvl8pPr marL="1371587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8pPr>
      <a:lvl9pPr marL="1828782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76B6DB3-62E9-BD47-92F4-9CBEF5B5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6" r:id="rId1"/>
    <p:sldLayoutId id="2147488037" r:id="rId2"/>
    <p:sldLayoutId id="2147488038" r:id="rId3"/>
    <p:sldLayoutId id="2147488039" r:id="rId4"/>
    <p:sldLayoutId id="2147488040" r:id="rId5"/>
    <p:sldLayoutId id="2147488041" r:id="rId6"/>
    <p:sldLayoutId id="2147488042" r:id="rId7"/>
    <p:sldLayoutId id="2147488043" r:id="rId8"/>
    <p:sldLayoutId id="2147488044" r:id="rId9"/>
    <p:sldLayoutId id="2147488045" r:id="rId10"/>
    <p:sldLayoutId id="2147488046" r:id="rId11"/>
    <p:sldLayoutId id="2147488047" r:id="rId12"/>
    <p:sldLayoutId id="2147488048" r:id="rId13"/>
    <p:sldLayoutId id="2147488049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6pPr>
      <a:lvl7pPr marL="914391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7pPr>
      <a:lvl8pPr marL="1371587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8pPr>
      <a:lvl9pPr marL="1828782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39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4A3D3B5-A9E8-B442-BD70-BA5A3420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50" r:id="rId1"/>
    <p:sldLayoutId id="2147488051" r:id="rId2"/>
    <p:sldLayoutId id="2147488052" r:id="rId3"/>
    <p:sldLayoutId id="2147488053" r:id="rId4"/>
    <p:sldLayoutId id="2147488054" r:id="rId5"/>
    <p:sldLayoutId id="2147488055" r:id="rId6"/>
    <p:sldLayoutId id="2147488056" r:id="rId7"/>
    <p:sldLayoutId id="2147488057" r:id="rId8"/>
    <p:sldLayoutId id="2147488058" r:id="rId9"/>
    <p:sldLayoutId id="2147488059" r:id="rId10"/>
    <p:sldLayoutId id="2147488060" r:id="rId11"/>
    <p:sldLayoutId id="2147488061" r:id="rId12"/>
    <p:sldLayoutId id="21474880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6pPr>
      <a:lvl7pPr marL="914391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7pPr>
      <a:lvl8pPr marL="1371587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8pPr>
      <a:lvl9pPr marL="1828782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chemeClr val="bg1"/>
            </a:gs>
            <a:gs pos="95000">
              <a:schemeClr val="bg1">
                <a:lumMod val="85000"/>
                <a:lumOff val="1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222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063" r:id="rId1"/>
    <p:sldLayoutId id="2147488064" r:id="rId2"/>
    <p:sldLayoutId id="2147488065" r:id="rId3"/>
    <p:sldLayoutId id="2147488066" r:id="rId4"/>
    <p:sldLayoutId id="2147488067" r:id="rId5"/>
    <p:sldLayoutId id="2147488068" r:id="rId6"/>
    <p:sldLayoutId id="2147488069" r:id="rId7"/>
    <p:sldLayoutId id="2147488070" r:id="rId8"/>
    <p:sldLayoutId id="2147488071" r:id="rId9"/>
    <p:sldLayoutId id="2147488072" r:id="rId10"/>
    <p:sldLayoutId id="2147488073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6D9F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5pPr>
      <a:lvl6pPr marL="457196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6pPr>
      <a:lvl7pPr marL="914391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7pPr>
      <a:lvl8pPr marL="1371587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8pPr>
      <a:lvl9pPr marL="1828782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6D9F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chemeClr val="bg1"/>
            </a:gs>
            <a:gs pos="95000">
              <a:schemeClr val="bg1">
                <a:lumMod val="85000"/>
                <a:lumOff val="1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222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074" r:id="rId1"/>
    <p:sldLayoutId id="2147488075" r:id="rId2"/>
    <p:sldLayoutId id="2147488076" r:id="rId3"/>
    <p:sldLayoutId id="2147488077" r:id="rId4"/>
    <p:sldLayoutId id="2147488078" r:id="rId5"/>
    <p:sldLayoutId id="2147488079" r:id="rId6"/>
    <p:sldLayoutId id="2147488080" r:id="rId7"/>
    <p:sldLayoutId id="2147488081" r:id="rId8"/>
    <p:sldLayoutId id="2147488082" r:id="rId9"/>
    <p:sldLayoutId id="2147488083" r:id="rId10"/>
    <p:sldLayoutId id="2147488084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6D9F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5pPr>
      <a:lvl6pPr marL="457196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6pPr>
      <a:lvl7pPr marL="914391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7pPr>
      <a:lvl8pPr marL="1371587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8pPr>
      <a:lvl9pPr marL="1828782" algn="ctr" defTabSz="457196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6D9F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522E44FE-FC56-104A-9723-1C94D577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5" r:id="rId1"/>
    <p:sldLayoutId id="2147488086" r:id="rId2"/>
    <p:sldLayoutId id="2147488087" r:id="rId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61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55563"/>
            <a:ext cx="4635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1000" y="742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279775" y="762000"/>
            <a:ext cx="24780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89" tIns="46794" rIns="89989" bIns="46794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196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800" b="1" smtClean="0">
                <a:solidFill>
                  <a:srgbClr val="FFFFFF"/>
                </a:solidFill>
                <a:latin typeface="Lucida Sans Unicode" charset="0"/>
                <a:cs typeface="Arial" charset="0"/>
              </a:rPr>
              <a:t>D u k e  S y s t e m 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161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153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cs typeface="Arial" charset="0"/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cs typeface="Arial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8999EEEC-6E3B-2849-8402-05AA6C0C6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1" r:id="rId1"/>
    <p:sldLayoutId id="2147487972" r:id="rId2"/>
    <p:sldLayoutId id="2147487973" r:id="rId3"/>
    <p:sldLayoutId id="2147487974" r:id="rId4"/>
    <p:sldLayoutId id="2147487975" r:id="rId5"/>
    <p:sldLayoutId id="2147487976" r:id="rId6"/>
    <p:sldLayoutId id="2147487977" r:id="rId7"/>
    <p:sldLayoutId id="2147487978" r:id="rId8"/>
    <p:sldLayoutId id="2147487979" r:id="rId9"/>
    <p:sldLayoutId id="2147487980" r:id="rId10"/>
    <p:sldLayoutId id="2147487981" r:id="rId11"/>
  </p:sldLayoutIdLst>
  <p:hf sldNum="0"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+mj-lt"/>
          <a:ea typeface="ＭＳ Ｐゴシック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5pPr>
      <a:lvl6pPr marL="2514575" indent="-228597" algn="l" defTabSz="4571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770" indent="-228597" algn="l" defTabSz="4571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8966" indent="-228597" algn="l" defTabSz="4571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161" indent="-228597" algn="l" defTabSz="4571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600" b="1">
          <a:solidFill>
            <a:srgbClr val="161645"/>
          </a:solidFill>
          <a:latin typeface="+mn-lt"/>
          <a:ea typeface="ＭＳ Ｐゴシック" charset="-128"/>
          <a:cs typeface="+mn-cs"/>
        </a:defRPr>
      </a:lvl1pPr>
      <a:lvl2pPr marL="741363" indent="-28416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3200" b="1">
          <a:solidFill>
            <a:srgbClr val="6B6BCF"/>
          </a:solidFill>
          <a:latin typeface="+mn-lt"/>
          <a:ea typeface="ＭＳ Ｐゴシック" charset="-128"/>
          <a:cs typeface="+mn-cs"/>
        </a:defRPr>
      </a:lvl2pPr>
      <a:lvl3pPr marL="1141413" indent="-22701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6B6BCF"/>
          </a:solidFill>
          <a:latin typeface="+mn-lt"/>
          <a:ea typeface="ＭＳ Ｐゴシック" charset="-128"/>
          <a:cs typeface="+mn-cs"/>
        </a:defRPr>
      </a:lvl3pPr>
      <a:lvl4pPr marL="15986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6B6BCF"/>
          </a:solidFill>
          <a:latin typeface="+mn-lt"/>
          <a:ea typeface="ＭＳ Ｐゴシック" charset="-128"/>
          <a:cs typeface="+mn-cs"/>
        </a:defRPr>
      </a:lvl4pPr>
      <a:lvl5pPr marL="20558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400" b="1">
          <a:solidFill>
            <a:srgbClr val="6B6BCF"/>
          </a:solidFill>
          <a:latin typeface="+mn-lt"/>
          <a:ea typeface="ＭＳ Ｐゴシック" charset="-128"/>
          <a:cs typeface="+mn-cs"/>
        </a:defRPr>
      </a:lvl5pPr>
      <a:lvl6pPr marL="2514575" indent="-228597" algn="l" defTabSz="4571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770" indent="-228597" algn="l" defTabSz="4571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8966" indent="-228597" algn="l" defTabSz="4571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161" indent="-228597" algn="l" defTabSz="4571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" descr="P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GENI-logo-fina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charset="0"/>
              <a:buNone/>
            </a:pPr>
            <a:fld id="{A751BEB8-1B8A-A14F-B648-B15904AE22F7}" type="slidenum"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pPr algn="r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 sz="100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2765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2765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6" name="Rectangle 20"/>
          <p:cNvSpPr>
            <a:spLocks noChangeArrowheads="1"/>
          </p:cNvSpPr>
          <p:nvPr/>
        </p:nvSpPr>
        <p:spPr bwMode="auto">
          <a:xfrm>
            <a:off x="3771900" y="66008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April 1, 2009</a:t>
            </a:r>
          </a:p>
        </p:txBody>
      </p:sp>
      <p:pic>
        <p:nvPicPr>
          <p:cNvPr id="27657" name="Picture 22" descr="nsf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06" r:id="rId1"/>
    <p:sldLayoutId id="2147487982" r:id="rId2"/>
    <p:sldLayoutId id="2147487983" r:id="rId3"/>
    <p:sldLayoutId id="2147487984" r:id="rId4"/>
    <p:sldLayoutId id="2147487985" r:id="rId5"/>
    <p:sldLayoutId id="2147487986" r:id="rId6"/>
    <p:sldLayoutId id="2147487987" r:id="rId7"/>
    <p:sldLayoutId id="2147487988" r:id="rId8"/>
    <p:sldLayoutId id="2147487989" r:id="rId9"/>
    <p:sldLayoutId id="2147487990" r:id="rId10"/>
    <p:sldLayoutId id="2147487991" r:id="rId11"/>
    <p:sldLayoutId id="2147487992" r:id="rId12"/>
    <p:sldLayoutId id="2147487993" r:id="rId13"/>
    <p:sldLayoutId id="2147487994" r:id="rId1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1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2813"/>
            <a:r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 defTabSz="912813"/>
            <a:fld id="{73F5825D-8A64-A047-916C-0ED3298A45F8}" type="slidenum"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pPr algn="r" defTabSz="912813"/>
              <a:t>‹#›</a:t>
            </a:fld>
            <a:endParaRPr lang="en-US" sz="1000">
              <a:solidFill>
                <a:srgbClr val="808080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2970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2970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9704" name="Picture 22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1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8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2813"/>
            <a:r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 defTabSz="912813"/>
            <a:fld id="{3FA449C5-B086-9A4A-B4D6-79B8B1134B8B}" type="slidenum"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pPr algn="r" defTabSz="912813"/>
              <a:t>‹#›</a:t>
            </a:fld>
            <a:endParaRPr lang="en-US" sz="1000">
              <a:solidFill>
                <a:srgbClr val="808080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307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307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28" name="Picture 22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1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8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2813"/>
            <a:r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 defTabSz="912813"/>
            <a:fld id="{84DB9E43-4681-E04A-93C4-8F99F76A64B3}" type="slidenum"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pPr algn="r" defTabSz="912813"/>
              <a:t>‹#›</a:t>
            </a:fld>
            <a:endParaRPr lang="en-US" sz="1000">
              <a:solidFill>
                <a:srgbClr val="808080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3175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3175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1752" name="Picture 22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1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8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2813"/>
            <a:r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 defTabSz="912813"/>
            <a:fld id="{A33D221F-9FF1-C545-A5D1-5DA0E38AC30E}" type="slidenum"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pPr algn="r" defTabSz="912813"/>
              <a:t>‹#›</a:t>
            </a:fld>
            <a:endParaRPr lang="en-US" sz="1000">
              <a:solidFill>
                <a:srgbClr val="808080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3277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3277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2776" name="Picture 22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1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8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2813"/>
            <a:r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 defTabSz="912813"/>
            <a:fld id="{9D22CB17-F752-8948-98B0-387A0F62D57F}" type="slidenum"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pPr algn="r" defTabSz="912813"/>
              <a:t>‹#›</a:t>
            </a:fld>
            <a:endParaRPr lang="en-US" sz="1000">
              <a:solidFill>
                <a:srgbClr val="808080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3379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33799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3800" name="Picture 22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pitchFamily="-1" charset="-128"/>
          <a:cs typeface="ＭＳ Ｐゴシック" pitchFamily="-1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1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8" descr="GENI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2813"/>
            <a:r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r" defTabSz="912813"/>
            <a:fld id="{75547F5C-3A5D-1941-B0CF-438437D86588}" type="slidenum">
              <a:rPr lang="en-US" sz="1000">
                <a:solidFill>
                  <a:srgbClr val="808080"/>
                </a:solidFill>
                <a:ea typeface="Kozuka Gothic Pro L" charset="0"/>
                <a:cs typeface="Kozuka Gothic Pro L" charset="0"/>
              </a:rPr>
              <a:pPr algn="r" defTabSz="912813"/>
              <a:t>‹#›</a:t>
            </a:fld>
            <a:endParaRPr lang="en-US" sz="1000">
              <a:solidFill>
                <a:srgbClr val="808080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3482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3482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4824" name="Picture 22" descr="n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196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391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587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782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duke.edu/~chase/cps21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9.png"/><Relationship Id="rId5" Type="http://schemas.openxmlformats.org/officeDocument/2006/relationships/hyperlink" Target="http://csapp.cs.cmu.edu" TargetMode="External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Chart1.xls"/><Relationship Id="rId5" Type="http://schemas.openxmlformats.org/officeDocument/2006/relationships/image" Target="../media/image4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1066800" y="1524000"/>
            <a:ext cx="685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4" rIns="91429" bIns="45714"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b="1" dirty="0">
                <a:solidFill>
                  <a:srgbClr val="161645"/>
                </a:solidFill>
                <a:latin typeface="Calibri" charset="0"/>
              </a:rPr>
              <a:t>CPS 210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b="1" dirty="0">
                <a:solidFill>
                  <a:srgbClr val="161645"/>
                </a:solidFill>
                <a:latin typeface="Calibri" charset="0"/>
              </a:rPr>
              <a:t>Introduction to Operating Systems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b="1" dirty="0" smtClean="0">
                <a:solidFill>
                  <a:srgbClr val="161645"/>
                </a:solidFill>
                <a:latin typeface="Calibri" charset="0"/>
              </a:rPr>
              <a:t>Spring 2013</a:t>
            </a:r>
            <a:endParaRPr lang="en-US" sz="3600" b="1" dirty="0">
              <a:solidFill>
                <a:srgbClr val="161645"/>
              </a:solidFill>
              <a:latin typeface="Calibri" charset="0"/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52400" y="31242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4" rIns="91429" bIns="45714"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Managing Complexity</a:t>
            </a:r>
          </a:p>
        </p:txBody>
      </p:sp>
      <p:pic>
        <p:nvPicPr>
          <p:cNvPr id="137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177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0" y="2133600"/>
            <a:ext cx="3581400" cy="3581400"/>
          </a:xfrm>
          <a:prstGeom prst="rect">
            <a:avLst/>
          </a:prstGeom>
          <a:noFill/>
          <a:ln w="57150">
            <a:solidFill>
              <a:srgbClr val="A3A3E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prstClr val="white"/>
              </a:solidFill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286000" y="3124200"/>
            <a:ext cx="0" cy="30480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286000" y="4114800"/>
            <a:ext cx="0" cy="30480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962400" y="3124200"/>
            <a:ext cx="0" cy="30480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048000" y="3810000"/>
            <a:ext cx="381000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048000" y="4724400"/>
            <a:ext cx="381000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0" y="2438400"/>
            <a:ext cx="29718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prstClr val="white"/>
              </a:solidFill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0" y="3429000"/>
            <a:ext cx="15240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prstClr val="white"/>
              </a:solidFill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0" y="4419600"/>
            <a:ext cx="15240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prstClr val="white"/>
              </a:solidFill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429000" y="3429000"/>
            <a:ext cx="1066800" cy="1676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prstClr val="white"/>
              </a:solidFill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7229" name="Text Box 15"/>
          <p:cNvSpPr txBox="1">
            <a:spLocks noChangeArrowheads="1"/>
          </p:cNvSpPr>
          <p:nvPr/>
        </p:nvSpPr>
        <p:spPr bwMode="auto">
          <a:xfrm>
            <a:off x="0" y="6019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0036A6"/>
                </a:solidFill>
                <a:latin typeface="Calibri" charset="0"/>
              </a:rPr>
              <a:t>Environment</a:t>
            </a:r>
          </a:p>
        </p:txBody>
      </p:sp>
      <p:sp>
        <p:nvSpPr>
          <p:cNvPr id="137230" name="Text Box 16"/>
          <p:cNvSpPr txBox="1">
            <a:spLocks noChangeArrowheads="1"/>
          </p:cNvSpPr>
          <p:nvPr/>
        </p:nvSpPr>
        <p:spPr bwMode="auto">
          <a:xfrm>
            <a:off x="1752600" y="5181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FFFFFF"/>
                </a:solidFill>
                <a:latin typeface="Calibri" charset="0"/>
              </a:rPr>
              <a:t>System</a:t>
            </a:r>
          </a:p>
        </p:txBody>
      </p:sp>
      <p:sp>
        <p:nvSpPr>
          <p:cNvPr id="137231" name="Text Box 17"/>
          <p:cNvSpPr txBox="1">
            <a:spLocks noChangeArrowheads="1"/>
          </p:cNvSpPr>
          <p:nvPr/>
        </p:nvSpPr>
        <p:spPr bwMode="auto">
          <a:xfrm>
            <a:off x="1524000" y="25146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b="1">
                <a:solidFill>
                  <a:srgbClr val="2D2D8A"/>
                </a:solidFill>
                <a:latin typeface="Calibri" charset="0"/>
              </a:rPr>
              <a:t>Component</a:t>
            </a:r>
          </a:p>
        </p:txBody>
      </p:sp>
      <p:sp>
        <p:nvSpPr>
          <p:cNvPr id="137232" name="Text Box 18"/>
          <p:cNvSpPr txBox="1">
            <a:spLocks noChangeArrowheads="1"/>
          </p:cNvSpPr>
          <p:nvPr/>
        </p:nvSpPr>
        <p:spPr bwMode="auto">
          <a:xfrm>
            <a:off x="1524000" y="35814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rgbClr val="2D2D8A"/>
                </a:solidFill>
                <a:latin typeface="Calibri" charset="0"/>
              </a:rPr>
              <a:t>Component</a:t>
            </a:r>
          </a:p>
        </p:txBody>
      </p:sp>
      <p:sp>
        <p:nvSpPr>
          <p:cNvPr id="137233" name="Text Box 19"/>
          <p:cNvSpPr txBox="1">
            <a:spLocks noChangeArrowheads="1"/>
          </p:cNvSpPr>
          <p:nvPr/>
        </p:nvSpPr>
        <p:spPr bwMode="auto">
          <a:xfrm>
            <a:off x="1524000" y="45720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rgbClr val="2D2D8A"/>
                </a:solidFill>
                <a:latin typeface="Calibri" charset="0"/>
              </a:rPr>
              <a:t>Component</a:t>
            </a:r>
          </a:p>
        </p:txBody>
      </p:sp>
      <p:sp>
        <p:nvSpPr>
          <p:cNvPr id="137234" name="Text Box 20"/>
          <p:cNvSpPr txBox="1">
            <a:spLocks noChangeArrowheads="1"/>
          </p:cNvSpPr>
          <p:nvPr/>
        </p:nvSpPr>
        <p:spPr bwMode="auto">
          <a:xfrm rot="5400000">
            <a:off x="3154363" y="4037012"/>
            <a:ext cx="167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2D2D8A"/>
                </a:solidFill>
                <a:latin typeface="Calibri" charset="0"/>
              </a:rPr>
              <a:t>Component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838200" y="3962400"/>
            <a:ext cx="609600" cy="0"/>
          </a:xfrm>
          <a:prstGeom prst="line">
            <a:avLst/>
          </a:prstGeom>
          <a:noFill/>
          <a:ln w="57150">
            <a:solidFill>
              <a:srgbClr val="92D050"/>
            </a:solidFill>
            <a:prstDash val="sysDot"/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572000" y="3962400"/>
            <a:ext cx="609600" cy="0"/>
          </a:xfrm>
          <a:prstGeom prst="line">
            <a:avLst/>
          </a:prstGeom>
          <a:noFill/>
          <a:ln w="57150">
            <a:solidFill>
              <a:srgbClr val="92D050"/>
            </a:solidFill>
            <a:prstDash val="sysDot"/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2209800" y="5334000"/>
            <a:ext cx="0" cy="762000"/>
          </a:xfrm>
          <a:prstGeom prst="line">
            <a:avLst/>
          </a:prstGeom>
          <a:noFill/>
          <a:ln w="57150">
            <a:solidFill>
              <a:srgbClr val="92D050"/>
            </a:solidFill>
            <a:prstDash val="sysDot"/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37238" name="Text Box 15"/>
          <p:cNvSpPr txBox="1">
            <a:spLocks noChangeArrowheads="1"/>
          </p:cNvSpPr>
          <p:nvPr/>
        </p:nvSpPr>
        <p:spPr bwMode="auto">
          <a:xfrm>
            <a:off x="-323850" y="1600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0036A6"/>
                </a:solidFill>
                <a:latin typeface="Calibri" charset="0"/>
              </a:rPr>
              <a:t>System</a:t>
            </a:r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5483225" y="2133600"/>
            <a:ext cx="3200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3367"/>
                </a:solidFill>
              </a:rPr>
              <a:t>Systems are built from components.</a:t>
            </a:r>
          </a:p>
          <a:p>
            <a:endParaRPr lang="en-US" sz="1800" b="1">
              <a:solidFill>
                <a:srgbClr val="003367"/>
              </a:solidFill>
            </a:endParaRPr>
          </a:p>
          <a:p>
            <a:r>
              <a:rPr lang="en-US" sz="1800" b="1">
                <a:solidFill>
                  <a:srgbClr val="003367"/>
                </a:solidFill>
              </a:rPr>
              <a:t>Operating systems define styles of software components and how they interact.</a:t>
            </a:r>
          </a:p>
          <a:p>
            <a:endParaRPr lang="en-US" sz="1800" b="1">
              <a:solidFill>
                <a:srgbClr val="003367"/>
              </a:solidFill>
            </a:endParaRPr>
          </a:p>
          <a:p>
            <a:r>
              <a:rPr lang="en-US" sz="1800" b="1">
                <a:solidFill>
                  <a:srgbClr val="003367"/>
                </a:solidFill>
              </a:rPr>
              <a:t>OS maps components onto the underlying machine. </a:t>
            </a:r>
          </a:p>
          <a:p>
            <a:endParaRPr lang="en-US" sz="1800" b="1">
              <a:solidFill>
                <a:srgbClr val="003367"/>
              </a:solidFill>
            </a:endParaRPr>
          </a:p>
          <a:p>
            <a:r>
              <a:rPr lang="en-US" sz="1800" b="1">
                <a:solidFill>
                  <a:srgbClr val="003367"/>
                </a:solidFill>
              </a:rPr>
              <a:t>…and makes it all work together.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Abstraction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457200" y="1450975"/>
            <a:ext cx="8226425" cy="4111625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Separate: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Interface from internals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Specification from implementation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Abstraction is a double-edged sword.</a:t>
            </a:r>
          </a:p>
          <a:p>
            <a:pPr lvl="1" eaLnBrk="1" hangingPunct="1"/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altLang="ja-JP" sz="2000">
                <a:latin typeface="Arial" charset="0"/>
                <a:ea typeface="ＭＳ Ｐゴシック" charset="0"/>
              </a:rPr>
              <a:t>Don</a:t>
            </a:r>
            <a:r>
              <a:rPr lang="ja-JP" altLang="en-US" sz="2000">
                <a:latin typeface="Arial" charset="0"/>
                <a:ea typeface="ＭＳ Ｐゴシック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</a:rPr>
              <a:t>t hide power.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More than an interface…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1600200" y="4495800"/>
            <a:ext cx="6248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This course is (partly) about the use of abstraction(s) in complex software systems. </a:t>
            </a:r>
          </a:p>
          <a:p>
            <a:endParaRPr lang="en-US" sz="2000" b="1">
              <a:solidFill>
                <a:srgbClr val="003367"/>
              </a:solidFill>
            </a:endParaRPr>
          </a:p>
          <a:p>
            <a:r>
              <a:rPr lang="en-US" sz="2000" b="1">
                <a:solidFill>
                  <a:srgbClr val="003367"/>
                </a:solidFill>
              </a:rPr>
              <a:t>We want abstractions that are simple, rich, efficient to implement, and long-lasting.</a:t>
            </a:r>
          </a:p>
          <a:p>
            <a:endParaRPr lang="en-US" sz="1800" b="1">
              <a:solidFill>
                <a:srgbClr val="003367"/>
              </a:solidFill>
            </a:endParaRPr>
          </a:p>
        </p:txBody>
      </p:sp>
      <p:pic>
        <p:nvPicPr>
          <p:cNvPr id="141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5908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Interface and abstraction</a:t>
            </a:r>
          </a:p>
        </p:txBody>
      </p:sp>
      <p:pic>
        <p:nvPicPr>
          <p:cNvPr id="1423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1115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 descr="LePl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00200"/>
            <a:ext cx="2978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7338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219200" y="5791200"/>
            <a:ext cx="2743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Abstraction(s)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450975"/>
            <a:ext cx="8226425" cy="41116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A means to organize knowledge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Capture what is common and essential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Generalize and abstract away the details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Specialize as needed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Concept hierarchy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A design pattern or element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Templates for building blocks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Instantiate as needed</a:t>
            </a:r>
          </a:p>
          <a:p>
            <a:pPr marL="341313" lvl="1" indent="-341313" eaLnBrk="1" hangingPunct="1">
              <a:spcBef>
                <a:spcPts val="900"/>
              </a:spcBef>
              <a:buFont typeface="Times New Roman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E.g.: class, subclass, and instance</a:t>
            </a:r>
          </a:p>
          <a:p>
            <a:pPr marL="0" indent="0" eaLnBrk="1" hangingPunct="1">
              <a:buFont typeface="Times New Roman" charset="0"/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300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09900"/>
            <a:ext cx="31718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2" name="Group 15"/>
          <p:cNvGrpSpPr>
            <a:grpSpLocks noChangeAspect="1"/>
          </p:cNvGrpSpPr>
          <p:nvPr/>
        </p:nvGrpSpPr>
        <p:grpSpPr bwMode="auto">
          <a:xfrm>
            <a:off x="6888163" y="1295400"/>
            <a:ext cx="2012950" cy="1368425"/>
            <a:chOff x="2489" y="1435"/>
            <a:chExt cx="1401" cy="952"/>
          </a:xfrm>
        </p:grpSpPr>
        <p:sp>
          <p:nvSpPr>
            <p:cNvPr id="13005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496" y="1435"/>
              <a:ext cx="1394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57" name="Freeform 16"/>
            <p:cNvSpPr>
              <a:spLocks/>
            </p:cNvSpPr>
            <p:nvPr/>
          </p:nvSpPr>
          <p:spPr bwMode="auto">
            <a:xfrm>
              <a:off x="2489" y="1440"/>
              <a:ext cx="1362" cy="938"/>
            </a:xfrm>
            <a:custGeom>
              <a:avLst/>
              <a:gdLst>
                <a:gd name="T0" fmla="*/ 1 w 1892"/>
                <a:gd name="T1" fmla="*/ 2 h 1303"/>
                <a:gd name="T2" fmla="*/ 1 w 1892"/>
                <a:gd name="T3" fmla="*/ 3 h 1303"/>
                <a:gd name="T4" fmla="*/ 1 w 1892"/>
                <a:gd name="T5" fmla="*/ 3 h 1303"/>
                <a:gd name="T6" fmla="*/ 1 w 1892"/>
                <a:gd name="T7" fmla="*/ 4 h 1303"/>
                <a:gd name="T8" fmla="*/ 2 w 1892"/>
                <a:gd name="T9" fmla="*/ 4 h 1303"/>
                <a:gd name="T10" fmla="*/ 4 w 1892"/>
                <a:gd name="T11" fmla="*/ 4 h 1303"/>
                <a:gd name="T12" fmla="*/ 4 w 1892"/>
                <a:gd name="T13" fmla="*/ 4 h 1303"/>
                <a:gd name="T14" fmla="*/ 6 w 1892"/>
                <a:gd name="T15" fmla="*/ 4 h 1303"/>
                <a:gd name="T16" fmla="*/ 6 w 1892"/>
                <a:gd name="T17" fmla="*/ 3 h 1303"/>
                <a:gd name="T18" fmla="*/ 7 w 1892"/>
                <a:gd name="T19" fmla="*/ 2 h 1303"/>
                <a:gd name="T20" fmla="*/ 6 w 1892"/>
                <a:gd name="T21" fmla="*/ 2 h 1303"/>
                <a:gd name="T22" fmla="*/ 6 w 1892"/>
                <a:gd name="T23" fmla="*/ 1 h 1303"/>
                <a:gd name="T24" fmla="*/ 6 w 1892"/>
                <a:gd name="T25" fmla="*/ 1 h 1303"/>
                <a:gd name="T26" fmla="*/ 4 w 1892"/>
                <a:gd name="T27" fmla="*/ 1 h 1303"/>
                <a:gd name="T28" fmla="*/ 4 w 1892"/>
                <a:gd name="T29" fmla="*/ 1 h 1303"/>
                <a:gd name="T30" fmla="*/ 2 w 1892"/>
                <a:gd name="T31" fmla="*/ 1 h 1303"/>
                <a:gd name="T32" fmla="*/ 1 w 1892"/>
                <a:gd name="T33" fmla="*/ 1 h 1303"/>
                <a:gd name="T34" fmla="*/ 1 w 1892"/>
                <a:gd name="T35" fmla="*/ 1 h 1303"/>
                <a:gd name="T36" fmla="*/ 1 w 1892"/>
                <a:gd name="T37" fmla="*/ 2 h 1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2"/>
                <a:gd name="T58" fmla="*/ 0 h 1303"/>
                <a:gd name="T59" fmla="*/ 1892 w 1892"/>
                <a:gd name="T60" fmla="*/ 1303 h 13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2" h="1303">
                  <a:moveTo>
                    <a:pt x="94" y="604"/>
                  </a:moveTo>
                  <a:cubicBezTo>
                    <a:pt x="2" y="678"/>
                    <a:pt x="0" y="799"/>
                    <a:pt x="88" y="876"/>
                  </a:cubicBezTo>
                  <a:cubicBezTo>
                    <a:pt x="120" y="903"/>
                    <a:pt x="160" y="922"/>
                    <a:pt x="205" y="930"/>
                  </a:cubicBezTo>
                  <a:cubicBezTo>
                    <a:pt x="201" y="1059"/>
                    <a:pt x="324" y="1167"/>
                    <a:pt x="479" y="1170"/>
                  </a:cubicBezTo>
                  <a:cubicBezTo>
                    <a:pt x="535" y="1171"/>
                    <a:pt x="590" y="1159"/>
                    <a:pt x="637" y="1134"/>
                  </a:cubicBezTo>
                  <a:cubicBezTo>
                    <a:pt x="704" y="1252"/>
                    <a:pt x="873" y="1303"/>
                    <a:pt x="1015" y="1247"/>
                  </a:cubicBezTo>
                  <a:cubicBezTo>
                    <a:pt x="1066" y="1226"/>
                    <a:pt x="1109" y="1194"/>
                    <a:pt x="1138" y="1154"/>
                  </a:cubicBezTo>
                  <a:cubicBezTo>
                    <a:pt x="1294" y="1240"/>
                    <a:pt x="1503" y="1205"/>
                    <a:pt x="1607" y="1075"/>
                  </a:cubicBezTo>
                  <a:cubicBezTo>
                    <a:pt x="1644" y="1028"/>
                    <a:pt x="1664" y="974"/>
                    <a:pt x="1663" y="918"/>
                  </a:cubicBezTo>
                  <a:cubicBezTo>
                    <a:pt x="1804" y="891"/>
                    <a:pt x="1892" y="774"/>
                    <a:pt x="1860" y="657"/>
                  </a:cubicBezTo>
                  <a:cubicBezTo>
                    <a:pt x="1849" y="615"/>
                    <a:pt x="1822" y="576"/>
                    <a:pt x="1785" y="547"/>
                  </a:cubicBezTo>
                  <a:cubicBezTo>
                    <a:pt x="1850" y="470"/>
                    <a:pt x="1829" y="363"/>
                    <a:pt x="1736" y="309"/>
                  </a:cubicBezTo>
                  <a:cubicBezTo>
                    <a:pt x="1703" y="289"/>
                    <a:pt x="1664" y="278"/>
                    <a:pt x="1623" y="277"/>
                  </a:cubicBezTo>
                  <a:cubicBezTo>
                    <a:pt x="1567" y="123"/>
                    <a:pt x="1372" y="35"/>
                    <a:pt x="1187" y="82"/>
                  </a:cubicBezTo>
                  <a:cubicBezTo>
                    <a:pt x="1120" y="98"/>
                    <a:pt x="1061" y="131"/>
                    <a:pt x="1017" y="176"/>
                  </a:cubicBezTo>
                  <a:cubicBezTo>
                    <a:pt x="916" y="41"/>
                    <a:pt x="704" y="0"/>
                    <a:pt x="542" y="84"/>
                  </a:cubicBezTo>
                  <a:cubicBezTo>
                    <a:pt x="484" y="114"/>
                    <a:pt x="438" y="158"/>
                    <a:pt x="410" y="210"/>
                  </a:cubicBezTo>
                  <a:cubicBezTo>
                    <a:pt x="233" y="195"/>
                    <a:pt x="75" y="303"/>
                    <a:pt x="57" y="451"/>
                  </a:cubicBezTo>
                  <a:cubicBezTo>
                    <a:pt x="51" y="504"/>
                    <a:pt x="64" y="557"/>
                    <a:pt x="94" y="604"/>
                  </a:cubicBez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58" name="Freeform 17"/>
            <p:cNvSpPr>
              <a:spLocks/>
            </p:cNvSpPr>
            <p:nvPr/>
          </p:nvSpPr>
          <p:spPr bwMode="auto">
            <a:xfrm>
              <a:off x="2513" y="1440"/>
              <a:ext cx="1362" cy="938"/>
            </a:xfrm>
            <a:custGeom>
              <a:avLst/>
              <a:gdLst>
                <a:gd name="T0" fmla="*/ 68 w 1362"/>
                <a:gd name="T1" fmla="*/ 435 h 938"/>
                <a:gd name="T2" fmla="*/ 64 w 1362"/>
                <a:gd name="T3" fmla="*/ 630 h 938"/>
                <a:gd name="T4" fmla="*/ 148 w 1362"/>
                <a:gd name="T5" fmla="*/ 669 h 938"/>
                <a:gd name="T6" fmla="*/ 345 w 1362"/>
                <a:gd name="T7" fmla="*/ 842 h 938"/>
                <a:gd name="T8" fmla="*/ 459 w 1362"/>
                <a:gd name="T9" fmla="*/ 816 h 938"/>
                <a:gd name="T10" fmla="*/ 731 w 1362"/>
                <a:gd name="T11" fmla="*/ 897 h 938"/>
                <a:gd name="T12" fmla="*/ 819 w 1362"/>
                <a:gd name="T13" fmla="*/ 830 h 938"/>
                <a:gd name="T14" fmla="*/ 1157 w 1362"/>
                <a:gd name="T15" fmla="*/ 774 h 938"/>
                <a:gd name="T16" fmla="*/ 1197 w 1362"/>
                <a:gd name="T17" fmla="*/ 661 h 938"/>
                <a:gd name="T18" fmla="*/ 1339 w 1362"/>
                <a:gd name="T19" fmla="*/ 473 h 938"/>
                <a:gd name="T20" fmla="*/ 1285 w 1362"/>
                <a:gd name="T21" fmla="*/ 394 h 938"/>
                <a:gd name="T22" fmla="*/ 1249 w 1362"/>
                <a:gd name="T23" fmla="*/ 222 h 938"/>
                <a:gd name="T24" fmla="*/ 1168 w 1362"/>
                <a:gd name="T25" fmla="*/ 199 h 938"/>
                <a:gd name="T26" fmla="*/ 854 w 1362"/>
                <a:gd name="T27" fmla="*/ 59 h 938"/>
                <a:gd name="T28" fmla="*/ 732 w 1362"/>
                <a:gd name="T29" fmla="*/ 127 h 938"/>
                <a:gd name="T30" fmla="*/ 390 w 1362"/>
                <a:gd name="T31" fmla="*/ 60 h 938"/>
                <a:gd name="T32" fmla="*/ 295 w 1362"/>
                <a:gd name="T33" fmla="*/ 151 h 938"/>
                <a:gd name="T34" fmla="*/ 41 w 1362"/>
                <a:gd name="T35" fmla="*/ 325 h 938"/>
                <a:gd name="T36" fmla="*/ 68 w 1362"/>
                <a:gd name="T37" fmla="*/ 435 h 9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2"/>
                <a:gd name="T58" fmla="*/ 0 h 938"/>
                <a:gd name="T59" fmla="*/ 1362 w 1362"/>
                <a:gd name="T60" fmla="*/ 938 h 9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2" h="938">
                  <a:moveTo>
                    <a:pt x="68" y="435"/>
                  </a:moveTo>
                  <a:cubicBezTo>
                    <a:pt x="2" y="488"/>
                    <a:pt x="0" y="575"/>
                    <a:pt x="64" y="630"/>
                  </a:cubicBezTo>
                  <a:cubicBezTo>
                    <a:pt x="87" y="650"/>
                    <a:pt x="115" y="663"/>
                    <a:pt x="148" y="669"/>
                  </a:cubicBezTo>
                  <a:cubicBezTo>
                    <a:pt x="145" y="762"/>
                    <a:pt x="233" y="840"/>
                    <a:pt x="345" y="842"/>
                  </a:cubicBezTo>
                  <a:cubicBezTo>
                    <a:pt x="385" y="843"/>
                    <a:pt x="425" y="834"/>
                    <a:pt x="459" y="816"/>
                  </a:cubicBezTo>
                  <a:cubicBezTo>
                    <a:pt x="507" y="901"/>
                    <a:pt x="628" y="938"/>
                    <a:pt x="731" y="897"/>
                  </a:cubicBezTo>
                  <a:cubicBezTo>
                    <a:pt x="767" y="882"/>
                    <a:pt x="798" y="859"/>
                    <a:pt x="819" y="830"/>
                  </a:cubicBezTo>
                  <a:cubicBezTo>
                    <a:pt x="931" y="892"/>
                    <a:pt x="1082" y="867"/>
                    <a:pt x="1157" y="774"/>
                  </a:cubicBezTo>
                  <a:cubicBezTo>
                    <a:pt x="1183" y="740"/>
                    <a:pt x="1198" y="701"/>
                    <a:pt x="1197" y="661"/>
                  </a:cubicBezTo>
                  <a:cubicBezTo>
                    <a:pt x="1298" y="641"/>
                    <a:pt x="1362" y="557"/>
                    <a:pt x="1339" y="473"/>
                  </a:cubicBezTo>
                  <a:cubicBezTo>
                    <a:pt x="1331" y="443"/>
                    <a:pt x="1311" y="415"/>
                    <a:pt x="1285" y="394"/>
                  </a:cubicBezTo>
                  <a:cubicBezTo>
                    <a:pt x="1331" y="338"/>
                    <a:pt x="1316" y="261"/>
                    <a:pt x="1249" y="222"/>
                  </a:cubicBezTo>
                  <a:cubicBezTo>
                    <a:pt x="1226" y="208"/>
                    <a:pt x="1198" y="200"/>
                    <a:pt x="1168" y="199"/>
                  </a:cubicBezTo>
                  <a:cubicBezTo>
                    <a:pt x="1128" y="89"/>
                    <a:pt x="987" y="25"/>
                    <a:pt x="854" y="59"/>
                  </a:cubicBezTo>
                  <a:cubicBezTo>
                    <a:pt x="806" y="71"/>
                    <a:pt x="764" y="94"/>
                    <a:pt x="732" y="127"/>
                  </a:cubicBezTo>
                  <a:cubicBezTo>
                    <a:pt x="659" y="30"/>
                    <a:pt x="507" y="0"/>
                    <a:pt x="390" y="60"/>
                  </a:cubicBezTo>
                  <a:cubicBezTo>
                    <a:pt x="349" y="82"/>
                    <a:pt x="315" y="114"/>
                    <a:pt x="295" y="151"/>
                  </a:cubicBezTo>
                  <a:cubicBezTo>
                    <a:pt x="168" y="140"/>
                    <a:pt x="54" y="218"/>
                    <a:pt x="41" y="325"/>
                  </a:cubicBezTo>
                  <a:cubicBezTo>
                    <a:pt x="37" y="363"/>
                    <a:pt x="46" y="401"/>
                    <a:pt x="68" y="435"/>
                  </a:cubicBezTo>
                </a:path>
              </a:pathLst>
            </a:custGeom>
            <a:noFill/>
            <a:ln w="523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00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2600"/>
            <a:ext cx="35814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3" descr="300px-Jack_plu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1828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5" descr="RJ45-Plu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551656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9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Standards, wrappers, adapters</a:t>
            </a:r>
          </a:p>
        </p:txBody>
      </p:sp>
      <p:pic>
        <p:nvPicPr>
          <p:cNvPr id="144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6223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Box 3"/>
          <p:cNvSpPr txBox="1">
            <a:spLocks noChangeArrowheads="1"/>
          </p:cNvSpPr>
          <p:nvPr/>
        </p:nvSpPr>
        <p:spPr bwMode="auto">
          <a:xfrm>
            <a:off x="6858000" y="1981200"/>
            <a:ext cx="320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solidFill>
                  <a:schemeClr val="tx1"/>
                </a:solidFill>
                <a:cs typeface="Arial" charset="0"/>
              </a:rPr>
              <a:t>“</a:t>
            </a:r>
            <a:r>
              <a:rPr lang="en-US" altLang="ja-JP" sz="1800">
                <a:solidFill>
                  <a:schemeClr val="tx1"/>
                </a:solidFill>
                <a:cs typeface="Arial" charset="0"/>
              </a:rPr>
              <a:t>Plug-ins</a:t>
            </a:r>
            <a:r>
              <a:rPr lang="ja-JP" altLang="en-US" sz="1800">
                <a:solidFill>
                  <a:schemeClr val="tx1"/>
                </a:solidFill>
                <a:cs typeface="Arial" charset="0"/>
              </a:rPr>
              <a:t>”</a:t>
            </a:r>
            <a:endParaRPr lang="en-US" altLang="ja-JP" sz="180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ja-JP" altLang="en-US" sz="1800">
                <a:solidFill>
                  <a:schemeClr val="tx1"/>
                </a:solidFill>
                <a:cs typeface="Arial" charset="0"/>
              </a:rPr>
              <a:t>“</a:t>
            </a:r>
            <a:r>
              <a:rPr lang="en-US" altLang="ja-JP" sz="1800">
                <a:solidFill>
                  <a:schemeClr val="tx1"/>
                </a:solidFill>
                <a:cs typeface="Arial" charset="0"/>
              </a:rPr>
              <a:t>Plug-compatible</a:t>
            </a:r>
            <a:r>
              <a:rPr lang="ja-JP" altLang="en-US" sz="1800">
                <a:solidFill>
                  <a:schemeClr val="tx1"/>
                </a:solidFill>
                <a:cs typeface="Arial" charset="0"/>
              </a:rPr>
              <a:t>”</a:t>
            </a:r>
            <a:endParaRPr lang="en-US" altLang="ja-JP" sz="1800">
              <a:solidFill>
                <a:schemeClr val="tx1"/>
              </a:solidFill>
              <a:cs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676400" y="5873750"/>
            <a:ext cx="76930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Another layer of software can overcome superficial or syntactic differences if the fundamental are right.</a:t>
            </a:r>
          </a:p>
          <a:p>
            <a:endParaRPr lang="en-US" sz="1800" b="1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Platforms are layered/nested</a:t>
            </a:r>
          </a:p>
        </p:txBody>
      </p:sp>
      <p:pic>
        <p:nvPicPr>
          <p:cNvPr id="153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421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75263"/>
            <a:ext cx="152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Virtualization?</a:t>
            </a:r>
          </a:p>
        </p:txBody>
      </p:sp>
      <p:pic>
        <p:nvPicPr>
          <p:cNvPr id="145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600200"/>
            <a:ext cx="508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Platform abstractions</a:t>
            </a:r>
          </a:p>
        </p:txBody>
      </p:sp>
      <p:sp>
        <p:nvSpPr>
          <p:cNvPr id="131075" name="Content Placeholder 1"/>
          <p:cNvSpPr>
            <a:spLocks noGrp="1"/>
          </p:cNvSpPr>
          <p:nvPr>
            <p:ph idx="1"/>
          </p:nvPr>
        </p:nvSpPr>
        <p:spPr>
          <a:xfrm>
            <a:off x="384175" y="1600200"/>
            <a:ext cx="8226425" cy="4111625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Platforms provide “</a:t>
            </a:r>
            <a:r>
              <a:rPr lang="en-US" altLang="ja-JP" sz="2400">
                <a:latin typeface="Arial" charset="0"/>
                <a:ea typeface="ＭＳ Ｐゴシック" charset="0"/>
              </a:rPr>
              <a:t>building blocks</a:t>
            </a:r>
            <a:r>
              <a:rPr lang="en-US" sz="2400">
                <a:latin typeface="Arial" charset="0"/>
                <a:ea typeface="ＭＳ Ｐゴシック" charset="0"/>
              </a:rPr>
              <a:t>”</a:t>
            </a:r>
            <a:r>
              <a:rPr lang="en-US" altLang="ja-JP" sz="2400">
                <a:latin typeface="Arial" charset="0"/>
                <a:ea typeface="ＭＳ Ｐゴシック" charset="0"/>
              </a:rPr>
              <a:t>…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…and APIs to use them.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Instantiate/create/allocate 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Manipulate/configure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Attach/detach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Combine in uniform ways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Release/destroy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Abstractions are layered.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What to expose?  What to hide?</a:t>
            </a:r>
          </a:p>
        </p:txBody>
      </p:sp>
      <p:pic>
        <p:nvPicPr>
          <p:cNvPr id="131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95800"/>
            <a:ext cx="2571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Rectangle 3"/>
          <p:cNvSpPr>
            <a:spLocks noChangeArrowheads="1"/>
          </p:cNvSpPr>
          <p:nvPr/>
        </p:nvSpPr>
        <p:spPr bwMode="auto">
          <a:xfrm>
            <a:off x="381000" y="5921375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The choice of abstractions reflects a philosophy of how to build and organize software systems.</a:t>
            </a:r>
          </a:p>
        </p:txBody>
      </p:sp>
      <p:pic>
        <p:nvPicPr>
          <p:cNvPr id="13107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87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5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>
          <a:xfrm>
            <a:off x="152400" y="-30163"/>
            <a:ext cx="8839200" cy="102076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</a:rPr>
              <a:t>Canonical OS Example: </a:t>
            </a:r>
            <a:r>
              <a:rPr lang="ja-JP" altLang="en-US" sz="3200">
                <a:latin typeface="Arial" charset="0"/>
                <a:ea typeface="ＭＳ Ｐゴシック" charset="0"/>
              </a:rPr>
              <a:t>“</a:t>
            </a:r>
            <a:r>
              <a:rPr lang="en-US" altLang="ja-JP" sz="3200">
                <a:latin typeface="Arial" charset="0"/>
                <a:ea typeface="ＭＳ Ｐゴシック" charset="0"/>
              </a:rPr>
              <a:t>Classical OS</a:t>
            </a:r>
            <a:r>
              <a:rPr lang="ja-JP" altLang="en-US" sz="3200">
                <a:latin typeface="Arial" charset="0"/>
                <a:ea typeface="ＭＳ Ｐゴシック" charset="0"/>
              </a:rPr>
              <a:t>”</a:t>
            </a:r>
            <a:endParaRPr lang="en-US" sz="3200">
              <a:latin typeface="Arial" charset="0"/>
              <a:ea typeface="ＭＳ Ｐゴシック" charset="0"/>
            </a:endParaRP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Unix/Linux, Windows, OS-X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Research systems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Multics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Mach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Minix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…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46435" name="Picture 2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814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317" descr="lin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762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9688" y="2514600"/>
            <a:ext cx="1077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4163" y="2438400"/>
            <a:ext cx="858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4643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8956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Some lessons of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6425" cy="41116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At the time it was created, Unix was the “simplest multi-user OS people could imagine.”</a:t>
            </a:r>
          </a:p>
          <a:p>
            <a:pPr lvl="1">
              <a:defRPr/>
            </a:pPr>
            <a:r>
              <a:rPr lang="en-US" sz="2000" dirty="0" smtClean="0"/>
              <a:t>It</a:t>
            </a:r>
            <a:r>
              <a:rPr lang="fr-FR" sz="2000" dirty="0" smtClean="0"/>
              <a:t>’s in the </a:t>
            </a:r>
            <a:r>
              <a:rPr lang="fr-FR" sz="2000" dirty="0" err="1" smtClean="0"/>
              <a:t>name</a:t>
            </a:r>
            <a:r>
              <a:rPr lang="fr-FR" sz="2000" dirty="0" smtClean="0"/>
              <a:t>: </a:t>
            </a:r>
            <a:r>
              <a:rPr lang="en-US" sz="2000" dirty="0" smtClean="0"/>
              <a:t>Unix vs. </a:t>
            </a:r>
            <a:r>
              <a:rPr lang="en-US" sz="2000" dirty="0" err="1" smtClean="0"/>
              <a:t>Multics</a:t>
            </a:r>
            <a:endParaRPr lang="en-US" sz="2000" dirty="0" smtClean="0"/>
          </a:p>
          <a:p>
            <a:pPr>
              <a:defRPr/>
            </a:pPr>
            <a:r>
              <a:rPr lang="en-US" sz="2400" dirty="0"/>
              <a:t>S</a:t>
            </a:r>
            <a:r>
              <a:rPr lang="en-US" sz="2400" dirty="0" smtClean="0"/>
              <a:t>imple abstractions can deliver a lot of power.</a:t>
            </a:r>
          </a:p>
          <a:p>
            <a:pPr lvl="1">
              <a:defRPr/>
            </a:pPr>
            <a:r>
              <a:rPr lang="en-US" sz="2000" dirty="0" smtClean="0"/>
              <a:t>Many people have been inspired by the power of Unix.</a:t>
            </a:r>
          </a:p>
          <a:p>
            <a:pPr>
              <a:defRPr/>
            </a:pPr>
            <a:r>
              <a:rPr lang="en-US" sz="2400" dirty="0" smtClean="0"/>
              <a:t>The community spent four decades making Unix complex again....but the essence is unchanged.</a:t>
            </a:r>
          </a:p>
          <a:p>
            <a:pPr>
              <a:defRPr/>
            </a:pPr>
            <a:r>
              <a:rPr lang="en-US" sz="2400" dirty="0" smtClean="0"/>
              <a:t>Unix is a simple context to study core issues for classical OS design.  “It’s in there.”</a:t>
            </a:r>
          </a:p>
          <a:p>
            <a:pPr>
              <a:defRPr/>
            </a:pPr>
            <a:r>
              <a:rPr lang="en-US" sz="2400" dirty="0" smtClean="0"/>
              <a:t>Unix variants continue to be in wide use.</a:t>
            </a:r>
          </a:p>
          <a:p>
            <a:pPr>
              <a:defRPr/>
            </a:pPr>
            <a:r>
              <a:rPr lang="en-US" sz="2400" dirty="0" smtClean="0"/>
              <a:t>They serve as a foundation for advances.</a:t>
            </a:r>
          </a:p>
          <a:p>
            <a:pPr marL="0" indent="0">
              <a:buFont typeface="Times New Roman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36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52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know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6425" cy="4111625"/>
          </a:xfrm>
        </p:spPr>
        <p:txBody>
          <a:bodyPr/>
          <a:lstStyle/>
          <a:p>
            <a:r>
              <a:rPr lang="en-US" dirty="0" smtClean="0"/>
              <a:t>Course Web</a:t>
            </a:r>
          </a:p>
          <a:p>
            <a:pPr lvl="1"/>
            <a:r>
              <a:rPr lang="en-US" dirty="0" smtClean="0">
                <a:hlinkClick r:id="rId2"/>
              </a:rPr>
              <a:t>http://www.cs.duke.edu/~chase/cps210</a:t>
            </a:r>
            <a:endParaRPr lang="en-US" dirty="0" smtClean="0"/>
          </a:p>
          <a:p>
            <a:pPr lvl="1"/>
            <a:r>
              <a:rPr lang="en-US" dirty="0" smtClean="0"/>
              <a:t>Or other links through CS department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powerpoints</a:t>
            </a:r>
            <a:r>
              <a:rPr lang="en-US" dirty="0" smtClean="0"/>
              <a:t>, policies, reading, schedule, </a:t>
            </a:r>
            <a:r>
              <a:rPr lang="en-US" dirty="0" smtClean="0">
                <a:solidFill>
                  <a:srgbClr val="800000"/>
                </a:solidFill>
              </a:rPr>
              <a:t>lab (project) instructions</a:t>
            </a:r>
            <a:r>
              <a:rPr lang="en-US" dirty="0" smtClean="0"/>
              <a:t> are posted there.</a:t>
            </a:r>
          </a:p>
          <a:p>
            <a:r>
              <a:rPr lang="en-US" dirty="0" smtClean="0"/>
              <a:t>Piazza</a:t>
            </a:r>
          </a:p>
          <a:p>
            <a:pPr lvl="1"/>
            <a:r>
              <a:rPr lang="en-US" dirty="0" smtClean="0"/>
              <a:t>Chatter.  “Maybe even anonymous posting.”</a:t>
            </a:r>
          </a:p>
          <a:p>
            <a:r>
              <a:rPr lang="en-US" dirty="0" smtClean="0"/>
              <a:t>Sakai</a:t>
            </a:r>
          </a:p>
          <a:p>
            <a:pPr lvl="1"/>
            <a:r>
              <a:rPr lang="en-US" dirty="0" smtClean="0"/>
              <a:t>Minimal use, e.g., mainly for disseminating grades</a:t>
            </a:r>
          </a:p>
        </p:txBody>
      </p:sp>
    </p:spTree>
    <p:extLst>
      <p:ext uri="{BB962C8B-B14F-4D97-AF65-F5344CB8AC3E}">
        <p14:creationId xmlns:p14="http://schemas.microsoft.com/office/powerpoint/2010/main" val="212922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7" name="Group 15"/>
          <p:cNvGrpSpPr>
            <a:grpSpLocks/>
          </p:cNvGrpSpPr>
          <p:nvPr/>
        </p:nvGrpSpPr>
        <p:grpSpPr bwMode="auto">
          <a:xfrm>
            <a:off x="1600200" y="3886200"/>
            <a:ext cx="5638800" cy="736600"/>
            <a:chOff x="1904999" y="3689128"/>
            <a:chExt cx="5638801" cy="1009650"/>
          </a:xfrm>
        </p:grpSpPr>
        <p:cxnSp>
          <p:nvCxnSpPr>
            <p:cNvPr id="147466" name="Elbow Connector 36"/>
            <p:cNvCxnSpPr>
              <a:cxnSpLocks noChangeShapeType="1"/>
            </p:cNvCxnSpPr>
            <p:nvPr/>
          </p:nvCxnSpPr>
          <p:spPr bwMode="auto">
            <a:xfrm>
              <a:off x="1904999" y="3733800"/>
              <a:ext cx="4920651" cy="964978"/>
            </a:xfrm>
            <a:prstGeom prst="bentConnector3">
              <a:avLst>
                <a:gd name="adj1" fmla="val 102"/>
              </a:avLst>
            </a:prstGeom>
            <a:noFill/>
            <a:ln w="57150">
              <a:solidFill>
                <a:srgbClr val="001934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467" name="Elbow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6679900" y="3834878"/>
              <a:ext cx="1009650" cy="718150"/>
            </a:xfrm>
            <a:prstGeom prst="bentConnector3">
              <a:avLst>
                <a:gd name="adj1" fmla="val -315"/>
              </a:avLst>
            </a:prstGeom>
            <a:noFill/>
            <a:ln w="57150">
              <a:solidFill>
                <a:srgbClr val="001934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End-to-end application delivery</a:t>
            </a:r>
          </a:p>
        </p:txBody>
      </p:sp>
      <p:pic>
        <p:nvPicPr>
          <p:cNvPr id="147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600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60" name="Group 15"/>
          <p:cNvGrpSpPr>
            <a:grpSpLocks noChangeAspect="1"/>
          </p:cNvGrpSpPr>
          <p:nvPr/>
        </p:nvGrpSpPr>
        <p:grpSpPr bwMode="auto">
          <a:xfrm>
            <a:off x="5921375" y="2127250"/>
            <a:ext cx="2636838" cy="1792288"/>
            <a:chOff x="2489" y="1435"/>
            <a:chExt cx="1401" cy="952"/>
          </a:xfrm>
        </p:grpSpPr>
        <p:sp>
          <p:nvSpPr>
            <p:cNvPr id="147463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496" y="1435"/>
              <a:ext cx="1394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4" name="Freeform 16"/>
            <p:cNvSpPr>
              <a:spLocks/>
            </p:cNvSpPr>
            <p:nvPr/>
          </p:nvSpPr>
          <p:spPr bwMode="auto">
            <a:xfrm>
              <a:off x="2489" y="1440"/>
              <a:ext cx="1362" cy="938"/>
            </a:xfrm>
            <a:custGeom>
              <a:avLst/>
              <a:gdLst>
                <a:gd name="T0" fmla="*/ 1 w 1892"/>
                <a:gd name="T1" fmla="*/ 3 h 1303"/>
                <a:gd name="T2" fmla="*/ 1 w 1892"/>
                <a:gd name="T3" fmla="*/ 4 h 1303"/>
                <a:gd name="T4" fmla="*/ 1 w 1892"/>
                <a:gd name="T5" fmla="*/ 4 h 1303"/>
                <a:gd name="T6" fmla="*/ 2 w 1892"/>
                <a:gd name="T7" fmla="*/ 6 h 1303"/>
                <a:gd name="T8" fmla="*/ 3 w 1892"/>
                <a:gd name="T9" fmla="*/ 6 h 1303"/>
                <a:gd name="T10" fmla="*/ 5 w 1892"/>
                <a:gd name="T11" fmla="*/ 6 h 1303"/>
                <a:gd name="T12" fmla="*/ 6 w 1892"/>
                <a:gd name="T13" fmla="*/ 6 h 1303"/>
                <a:gd name="T14" fmla="*/ 9 w 1892"/>
                <a:gd name="T15" fmla="*/ 6 h 1303"/>
                <a:gd name="T16" fmla="*/ 9 w 1892"/>
                <a:gd name="T17" fmla="*/ 4 h 1303"/>
                <a:gd name="T18" fmla="*/ 10 w 1892"/>
                <a:gd name="T19" fmla="*/ 3 h 1303"/>
                <a:gd name="T20" fmla="*/ 9 w 1892"/>
                <a:gd name="T21" fmla="*/ 3 h 1303"/>
                <a:gd name="T22" fmla="*/ 9 w 1892"/>
                <a:gd name="T23" fmla="*/ 1 h 1303"/>
                <a:gd name="T24" fmla="*/ 9 w 1892"/>
                <a:gd name="T25" fmla="*/ 1 h 1303"/>
                <a:gd name="T26" fmla="*/ 6 w 1892"/>
                <a:gd name="T27" fmla="*/ 1 h 1303"/>
                <a:gd name="T28" fmla="*/ 5 w 1892"/>
                <a:gd name="T29" fmla="*/ 1 h 1303"/>
                <a:gd name="T30" fmla="*/ 3 w 1892"/>
                <a:gd name="T31" fmla="*/ 1 h 1303"/>
                <a:gd name="T32" fmla="*/ 2 w 1892"/>
                <a:gd name="T33" fmla="*/ 1 h 1303"/>
                <a:gd name="T34" fmla="*/ 1 w 1892"/>
                <a:gd name="T35" fmla="*/ 2 h 1303"/>
                <a:gd name="T36" fmla="*/ 1 w 1892"/>
                <a:gd name="T37" fmla="*/ 3 h 1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2"/>
                <a:gd name="T58" fmla="*/ 0 h 1303"/>
                <a:gd name="T59" fmla="*/ 1892 w 1892"/>
                <a:gd name="T60" fmla="*/ 1303 h 13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2" h="1303">
                  <a:moveTo>
                    <a:pt x="94" y="604"/>
                  </a:moveTo>
                  <a:cubicBezTo>
                    <a:pt x="2" y="678"/>
                    <a:pt x="0" y="799"/>
                    <a:pt x="88" y="876"/>
                  </a:cubicBezTo>
                  <a:cubicBezTo>
                    <a:pt x="120" y="903"/>
                    <a:pt x="160" y="922"/>
                    <a:pt x="205" y="930"/>
                  </a:cubicBezTo>
                  <a:cubicBezTo>
                    <a:pt x="201" y="1059"/>
                    <a:pt x="324" y="1167"/>
                    <a:pt x="479" y="1170"/>
                  </a:cubicBezTo>
                  <a:cubicBezTo>
                    <a:pt x="535" y="1171"/>
                    <a:pt x="590" y="1159"/>
                    <a:pt x="637" y="1134"/>
                  </a:cubicBezTo>
                  <a:cubicBezTo>
                    <a:pt x="704" y="1252"/>
                    <a:pt x="873" y="1303"/>
                    <a:pt x="1015" y="1247"/>
                  </a:cubicBezTo>
                  <a:cubicBezTo>
                    <a:pt x="1066" y="1226"/>
                    <a:pt x="1109" y="1194"/>
                    <a:pt x="1138" y="1154"/>
                  </a:cubicBezTo>
                  <a:cubicBezTo>
                    <a:pt x="1294" y="1240"/>
                    <a:pt x="1503" y="1205"/>
                    <a:pt x="1607" y="1075"/>
                  </a:cubicBezTo>
                  <a:cubicBezTo>
                    <a:pt x="1644" y="1028"/>
                    <a:pt x="1664" y="974"/>
                    <a:pt x="1663" y="918"/>
                  </a:cubicBezTo>
                  <a:cubicBezTo>
                    <a:pt x="1804" y="891"/>
                    <a:pt x="1892" y="774"/>
                    <a:pt x="1860" y="657"/>
                  </a:cubicBezTo>
                  <a:cubicBezTo>
                    <a:pt x="1849" y="615"/>
                    <a:pt x="1822" y="576"/>
                    <a:pt x="1785" y="547"/>
                  </a:cubicBezTo>
                  <a:cubicBezTo>
                    <a:pt x="1850" y="470"/>
                    <a:pt x="1829" y="363"/>
                    <a:pt x="1736" y="309"/>
                  </a:cubicBezTo>
                  <a:cubicBezTo>
                    <a:pt x="1703" y="289"/>
                    <a:pt x="1664" y="278"/>
                    <a:pt x="1623" y="277"/>
                  </a:cubicBezTo>
                  <a:cubicBezTo>
                    <a:pt x="1567" y="123"/>
                    <a:pt x="1372" y="35"/>
                    <a:pt x="1187" y="82"/>
                  </a:cubicBezTo>
                  <a:cubicBezTo>
                    <a:pt x="1120" y="98"/>
                    <a:pt x="1061" y="131"/>
                    <a:pt x="1017" y="176"/>
                  </a:cubicBezTo>
                  <a:cubicBezTo>
                    <a:pt x="916" y="41"/>
                    <a:pt x="704" y="0"/>
                    <a:pt x="542" y="84"/>
                  </a:cubicBezTo>
                  <a:cubicBezTo>
                    <a:pt x="484" y="114"/>
                    <a:pt x="438" y="158"/>
                    <a:pt x="410" y="210"/>
                  </a:cubicBezTo>
                  <a:cubicBezTo>
                    <a:pt x="233" y="195"/>
                    <a:pt x="75" y="303"/>
                    <a:pt x="57" y="451"/>
                  </a:cubicBezTo>
                  <a:cubicBezTo>
                    <a:pt x="51" y="504"/>
                    <a:pt x="64" y="557"/>
                    <a:pt x="94" y="604"/>
                  </a:cubicBez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5" name="Freeform 17"/>
            <p:cNvSpPr>
              <a:spLocks/>
            </p:cNvSpPr>
            <p:nvPr/>
          </p:nvSpPr>
          <p:spPr bwMode="auto">
            <a:xfrm>
              <a:off x="2513" y="1440"/>
              <a:ext cx="1362" cy="938"/>
            </a:xfrm>
            <a:custGeom>
              <a:avLst/>
              <a:gdLst>
                <a:gd name="T0" fmla="*/ 68 w 1362"/>
                <a:gd name="T1" fmla="*/ 435 h 938"/>
                <a:gd name="T2" fmla="*/ 64 w 1362"/>
                <a:gd name="T3" fmla="*/ 630 h 938"/>
                <a:gd name="T4" fmla="*/ 148 w 1362"/>
                <a:gd name="T5" fmla="*/ 669 h 938"/>
                <a:gd name="T6" fmla="*/ 345 w 1362"/>
                <a:gd name="T7" fmla="*/ 842 h 938"/>
                <a:gd name="T8" fmla="*/ 459 w 1362"/>
                <a:gd name="T9" fmla="*/ 816 h 938"/>
                <a:gd name="T10" fmla="*/ 731 w 1362"/>
                <a:gd name="T11" fmla="*/ 897 h 938"/>
                <a:gd name="T12" fmla="*/ 819 w 1362"/>
                <a:gd name="T13" fmla="*/ 830 h 938"/>
                <a:gd name="T14" fmla="*/ 1157 w 1362"/>
                <a:gd name="T15" fmla="*/ 774 h 938"/>
                <a:gd name="T16" fmla="*/ 1197 w 1362"/>
                <a:gd name="T17" fmla="*/ 661 h 938"/>
                <a:gd name="T18" fmla="*/ 1339 w 1362"/>
                <a:gd name="T19" fmla="*/ 473 h 938"/>
                <a:gd name="T20" fmla="*/ 1285 w 1362"/>
                <a:gd name="T21" fmla="*/ 394 h 938"/>
                <a:gd name="T22" fmla="*/ 1249 w 1362"/>
                <a:gd name="T23" fmla="*/ 222 h 938"/>
                <a:gd name="T24" fmla="*/ 1168 w 1362"/>
                <a:gd name="T25" fmla="*/ 199 h 938"/>
                <a:gd name="T26" fmla="*/ 854 w 1362"/>
                <a:gd name="T27" fmla="*/ 59 h 938"/>
                <a:gd name="T28" fmla="*/ 732 w 1362"/>
                <a:gd name="T29" fmla="*/ 127 h 938"/>
                <a:gd name="T30" fmla="*/ 390 w 1362"/>
                <a:gd name="T31" fmla="*/ 60 h 938"/>
                <a:gd name="T32" fmla="*/ 295 w 1362"/>
                <a:gd name="T33" fmla="*/ 151 h 938"/>
                <a:gd name="T34" fmla="*/ 41 w 1362"/>
                <a:gd name="T35" fmla="*/ 325 h 938"/>
                <a:gd name="T36" fmla="*/ 68 w 1362"/>
                <a:gd name="T37" fmla="*/ 435 h 9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2"/>
                <a:gd name="T58" fmla="*/ 0 h 938"/>
                <a:gd name="T59" fmla="*/ 1362 w 1362"/>
                <a:gd name="T60" fmla="*/ 938 h 9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2" h="938">
                  <a:moveTo>
                    <a:pt x="68" y="435"/>
                  </a:moveTo>
                  <a:cubicBezTo>
                    <a:pt x="2" y="488"/>
                    <a:pt x="0" y="575"/>
                    <a:pt x="64" y="630"/>
                  </a:cubicBezTo>
                  <a:cubicBezTo>
                    <a:pt x="87" y="650"/>
                    <a:pt x="115" y="663"/>
                    <a:pt x="148" y="669"/>
                  </a:cubicBezTo>
                  <a:cubicBezTo>
                    <a:pt x="145" y="762"/>
                    <a:pt x="233" y="840"/>
                    <a:pt x="345" y="842"/>
                  </a:cubicBezTo>
                  <a:cubicBezTo>
                    <a:pt x="385" y="843"/>
                    <a:pt x="425" y="834"/>
                    <a:pt x="459" y="816"/>
                  </a:cubicBezTo>
                  <a:cubicBezTo>
                    <a:pt x="507" y="901"/>
                    <a:pt x="628" y="938"/>
                    <a:pt x="731" y="897"/>
                  </a:cubicBezTo>
                  <a:cubicBezTo>
                    <a:pt x="767" y="882"/>
                    <a:pt x="798" y="859"/>
                    <a:pt x="819" y="830"/>
                  </a:cubicBezTo>
                  <a:cubicBezTo>
                    <a:pt x="931" y="892"/>
                    <a:pt x="1082" y="867"/>
                    <a:pt x="1157" y="774"/>
                  </a:cubicBezTo>
                  <a:cubicBezTo>
                    <a:pt x="1183" y="740"/>
                    <a:pt x="1198" y="701"/>
                    <a:pt x="1197" y="661"/>
                  </a:cubicBezTo>
                  <a:cubicBezTo>
                    <a:pt x="1298" y="641"/>
                    <a:pt x="1362" y="557"/>
                    <a:pt x="1339" y="473"/>
                  </a:cubicBezTo>
                  <a:cubicBezTo>
                    <a:pt x="1331" y="443"/>
                    <a:pt x="1311" y="415"/>
                    <a:pt x="1285" y="394"/>
                  </a:cubicBezTo>
                  <a:cubicBezTo>
                    <a:pt x="1331" y="338"/>
                    <a:pt x="1316" y="261"/>
                    <a:pt x="1249" y="222"/>
                  </a:cubicBezTo>
                  <a:cubicBezTo>
                    <a:pt x="1226" y="208"/>
                    <a:pt x="1198" y="200"/>
                    <a:pt x="1168" y="199"/>
                  </a:cubicBezTo>
                  <a:cubicBezTo>
                    <a:pt x="1128" y="89"/>
                    <a:pt x="987" y="25"/>
                    <a:pt x="854" y="59"/>
                  </a:cubicBezTo>
                  <a:cubicBezTo>
                    <a:pt x="806" y="71"/>
                    <a:pt x="764" y="94"/>
                    <a:pt x="732" y="127"/>
                  </a:cubicBezTo>
                  <a:cubicBezTo>
                    <a:pt x="659" y="30"/>
                    <a:pt x="507" y="0"/>
                    <a:pt x="390" y="60"/>
                  </a:cubicBezTo>
                  <a:cubicBezTo>
                    <a:pt x="349" y="82"/>
                    <a:pt x="315" y="114"/>
                    <a:pt x="295" y="151"/>
                  </a:cubicBezTo>
                  <a:cubicBezTo>
                    <a:pt x="168" y="140"/>
                    <a:pt x="54" y="218"/>
                    <a:pt x="41" y="325"/>
                  </a:cubicBezTo>
                  <a:cubicBezTo>
                    <a:pt x="37" y="363"/>
                    <a:pt x="46" y="401"/>
                    <a:pt x="68" y="435"/>
                  </a:cubicBezTo>
                </a:path>
              </a:pathLst>
            </a:custGeom>
            <a:noFill/>
            <a:ln w="523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61" name="Rectangle 21"/>
          <p:cNvSpPr>
            <a:spLocks noChangeArrowheads="1"/>
          </p:cNvSpPr>
          <p:nvPr/>
        </p:nvSpPr>
        <p:spPr bwMode="auto">
          <a:xfrm>
            <a:off x="762000" y="5257800"/>
            <a:ext cx="7693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003367"/>
                </a:solidFill>
              </a:rPr>
              <a:t>Cloud and Software-as-a-Service (SaaS)</a:t>
            </a:r>
          </a:p>
          <a:p>
            <a:r>
              <a:rPr lang="en-US" sz="2000" b="1">
                <a:solidFill>
                  <a:srgbClr val="003367"/>
                </a:solidFill>
              </a:rPr>
              <a:t>Rapid evolution, no user upgrade, no user data management.</a:t>
            </a:r>
          </a:p>
          <a:p>
            <a:r>
              <a:rPr lang="en-US" sz="2000" b="1">
                <a:solidFill>
                  <a:srgbClr val="003367"/>
                </a:solidFill>
              </a:rPr>
              <a:t>Agile/elastic deployment on virtual infrastructure.</a:t>
            </a:r>
          </a:p>
          <a:p>
            <a:endParaRPr lang="en-US" sz="1800" b="1">
              <a:solidFill>
                <a:srgbClr val="003367"/>
              </a:solidFill>
            </a:endParaRPr>
          </a:p>
        </p:txBody>
      </p:sp>
      <p:sp>
        <p:nvSpPr>
          <p:cNvPr id="147462" name="Rectangle 22"/>
          <p:cNvSpPr>
            <a:spLocks noChangeArrowheads="1"/>
          </p:cNvSpPr>
          <p:nvPr/>
        </p:nvSpPr>
        <p:spPr bwMode="auto">
          <a:xfrm>
            <a:off x="2514600" y="1981200"/>
            <a:ext cx="7693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Where is your application?</a:t>
            </a:r>
          </a:p>
          <a:p>
            <a:r>
              <a:rPr lang="en-US" sz="2000" b="1">
                <a:solidFill>
                  <a:srgbClr val="003367"/>
                </a:solidFill>
              </a:rPr>
              <a:t>Where is your data?</a:t>
            </a:r>
          </a:p>
          <a:p>
            <a:r>
              <a:rPr lang="en-US" sz="2000" b="1">
                <a:solidFill>
                  <a:srgbClr val="003367"/>
                </a:solidFill>
              </a:rPr>
              <a:t>Where is your OS?</a:t>
            </a:r>
          </a:p>
          <a:p>
            <a:endParaRPr lang="en-US" sz="1800" b="1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0"/>
            <a:ext cx="2946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94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Box 3"/>
          <p:cNvSpPr txBox="1">
            <a:spLocks noChangeArrowheads="1"/>
          </p:cNvSpPr>
          <p:nvPr/>
        </p:nvSpPr>
        <p:spPr bwMode="auto">
          <a:xfrm>
            <a:off x="306388" y="6553200"/>
            <a:ext cx="187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>
                <a:solidFill>
                  <a:schemeClr val="tx1"/>
                </a:solidFill>
                <a:cs typeface="Arial" charset="0"/>
              </a:rPr>
              <a:t>[http://www.android.com]</a:t>
            </a:r>
          </a:p>
        </p:txBody>
      </p:sp>
      <p:pic>
        <p:nvPicPr>
          <p:cNvPr id="1484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38175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010400" y="4656138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“Classical OS”</a:t>
            </a:r>
            <a:endParaRPr lang="en-US" sz="1800" b="1">
              <a:solidFill>
                <a:srgbClr val="003367"/>
              </a:solidFill>
            </a:endParaRPr>
          </a:p>
        </p:txBody>
      </p:sp>
      <p:cxnSp>
        <p:nvCxnSpPr>
          <p:cNvPr id="148486" name="Straight Connector 292"/>
          <p:cNvCxnSpPr>
            <a:cxnSpLocks noChangeShapeType="1"/>
          </p:cNvCxnSpPr>
          <p:nvPr/>
        </p:nvCxnSpPr>
        <p:spPr bwMode="auto">
          <a:xfrm flipV="1">
            <a:off x="6762750" y="5067300"/>
            <a:ext cx="1085850" cy="4445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87" name="Rectangle 13"/>
          <p:cNvSpPr>
            <a:spLocks noChangeArrowheads="1"/>
          </p:cNvSpPr>
          <p:nvPr/>
        </p:nvSpPr>
        <p:spPr bwMode="auto">
          <a:xfrm>
            <a:off x="7505700" y="55118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Reloaded.</a:t>
            </a:r>
            <a:endParaRPr lang="en-US" sz="1800" b="1">
              <a:solidFill>
                <a:srgbClr val="003367"/>
              </a:solidFill>
            </a:endParaRPr>
          </a:p>
        </p:txBody>
      </p:sp>
      <p:sp>
        <p:nvSpPr>
          <p:cNvPr id="148488" name="Rectangle 14"/>
          <p:cNvSpPr>
            <a:spLocks noChangeArrowheads="1"/>
          </p:cNvSpPr>
          <p:nvPr/>
        </p:nvSpPr>
        <p:spPr bwMode="auto">
          <a:xfrm>
            <a:off x="6400800" y="26670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</a:rPr>
              <a:t>Virtual Machine</a:t>
            </a:r>
          </a:p>
          <a:p>
            <a:pPr algn="ctr"/>
            <a:r>
              <a:rPr lang="en-US" sz="2000" b="1">
                <a:solidFill>
                  <a:srgbClr val="003367"/>
                </a:solidFill>
              </a:rPr>
              <a:t>(JVM)</a:t>
            </a:r>
            <a:endParaRPr lang="en-US" sz="1800" b="1">
              <a:solidFill>
                <a:srgbClr val="003367"/>
              </a:solidFill>
            </a:endParaRPr>
          </a:p>
        </p:txBody>
      </p:sp>
      <p:cxnSp>
        <p:nvCxnSpPr>
          <p:cNvPr id="148489" name="Straight Connector 292"/>
          <p:cNvCxnSpPr>
            <a:cxnSpLocks noChangeShapeType="1"/>
          </p:cNvCxnSpPr>
          <p:nvPr/>
        </p:nvCxnSpPr>
        <p:spPr bwMode="auto">
          <a:xfrm flipV="1">
            <a:off x="5943600" y="3375025"/>
            <a:ext cx="1371600" cy="8159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SaaS platform elements</a:t>
            </a:r>
          </a:p>
        </p:txBody>
      </p:sp>
      <p:pic>
        <p:nvPicPr>
          <p:cNvPr id="1525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676400"/>
            <a:ext cx="72263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Box 5"/>
          <p:cNvSpPr txBox="1">
            <a:spLocks noChangeArrowheads="1"/>
          </p:cNvSpPr>
          <p:nvPr/>
        </p:nvSpPr>
        <p:spPr bwMode="auto">
          <a:xfrm>
            <a:off x="339725" y="6305550"/>
            <a:ext cx="215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/>
                </a:solidFill>
              </a:rPr>
              <a:t>[wiki.eeng.dcu.ie]</a:t>
            </a:r>
          </a:p>
        </p:txBody>
      </p:sp>
      <p:sp>
        <p:nvSpPr>
          <p:cNvPr id="152580" name="Rectangle 6"/>
          <p:cNvSpPr>
            <a:spLocks noChangeArrowheads="1"/>
          </p:cNvSpPr>
          <p:nvPr/>
        </p:nvSpPr>
        <p:spPr bwMode="auto">
          <a:xfrm>
            <a:off x="4343400" y="6105525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“Classical OS”</a:t>
            </a:r>
            <a:endParaRPr lang="en-US" sz="1800" b="1">
              <a:solidFill>
                <a:srgbClr val="003367"/>
              </a:solidFill>
            </a:endParaRPr>
          </a:p>
        </p:txBody>
      </p:sp>
      <p:cxnSp>
        <p:nvCxnSpPr>
          <p:cNvPr id="152581" name="Straight Connector 292"/>
          <p:cNvCxnSpPr>
            <a:cxnSpLocks noChangeShapeType="1"/>
          </p:cNvCxnSpPr>
          <p:nvPr/>
        </p:nvCxnSpPr>
        <p:spPr bwMode="auto">
          <a:xfrm flipH="1">
            <a:off x="5334000" y="4343400"/>
            <a:ext cx="914400" cy="17621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582" name="Straight Connector 292"/>
          <p:cNvCxnSpPr>
            <a:cxnSpLocks noChangeShapeType="1"/>
          </p:cNvCxnSpPr>
          <p:nvPr/>
        </p:nvCxnSpPr>
        <p:spPr bwMode="auto">
          <a:xfrm>
            <a:off x="2362200" y="5105400"/>
            <a:ext cx="2971800" cy="10001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3" name="Rectangle 16"/>
          <p:cNvSpPr>
            <a:spLocks noChangeArrowheads="1"/>
          </p:cNvSpPr>
          <p:nvPr/>
        </p:nvSpPr>
        <p:spPr bwMode="auto">
          <a:xfrm>
            <a:off x="3187700" y="18923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browser</a:t>
            </a:r>
            <a:endParaRPr lang="en-US" sz="1800" b="1">
              <a:solidFill>
                <a:srgbClr val="003367"/>
              </a:solidFill>
            </a:endParaRPr>
          </a:p>
        </p:txBody>
      </p:sp>
      <p:cxnSp>
        <p:nvCxnSpPr>
          <p:cNvPr id="152584" name="Straight Connector 292"/>
          <p:cNvCxnSpPr>
            <a:cxnSpLocks noChangeShapeType="1"/>
          </p:cNvCxnSpPr>
          <p:nvPr/>
        </p:nvCxnSpPr>
        <p:spPr bwMode="auto">
          <a:xfrm flipV="1">
            <a:off x="2362200" y="2292350"/>
            <a:ext cx="1295400" cy="3746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585" name="Straight Connector 292"/>
          <p:cNvCxnSpPr>
            <a:cxnSpLocks noChangeShapeType="1"/>
          </p:cNvCxnSpPr>
          <p:nvPr/>
        </p:nvCxnSpPr>
        <p:spPr bwMode="auto">
          <a:xfrm flipH="1" flipV="1">
            <a:off x="5334000" y="2114550"/>
            <a:ext cx="1130300" cy="7810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6" name="Rectangle 23"/>
          <p:cNvSpPr>
            <a:spLocks noChangeArrowheads="1"/>
          </p:cNvSpPr>
          <p:nvPr/>
        </p:nvSpPr>
        <p:spPr bwMode="auto">
          <a:xfrm>
            <a:off x="4432300" y="17145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container</a:t>
            </a:r>
            <a:endParaRPr lang="en-US" sz="1800" b="1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Course prerequisites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Basic data structures and programming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Graphs, queues, trees, heap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Abstract data types (ADTs), classes, objects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Dynamic data structures, garbage collection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Basic discrete math and probability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Basic architecture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CPU context: registers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Execution: stacks and frames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Memory, storage, and caches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Virtual addressing and data layout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Reading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1116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Course notes and slides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External sources on every topic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OS in Three Easy Pieces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A </a:t>
            </a:r>
            <a:r>
              <a:rPr lang="en-US" dirty="0">
                <a:latin typeface="Arial" charset="0"/>
                <a:ea typeface="ＭＳ Ｐゴシック" charset="0"/>
              </a:rPr>
              <a:t>few academic </a:t>
            </a:r>
            <a:r>
              <a:rPr lang="en-US" dirty="0" smtClean="0">
                <a:latin typeface="Arial" charset="0"/>
                <a:ea typeface="ＭＳ Ｐゴシック" charset="0"/>
              </a:rPr>
              <a:t>papers and web readings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Yes</a:t>
            </a:r>
            <a:r>
              <a:rPr lang="en-US" dirty="0">
                <a:latin typeface="Arial" charset="0"/>
                <a:ea typeface="ＭＳ Ｐゴシック" charset="0"/>
              </a:rPr>
              <a:t>, even a “comic book”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55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810000"/>
            <a:ext cx="58134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943600" y="4419600"/>
            <a:ext cx="304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b="1">
                <a:solidFill>
                  <a:srgbClr val="003367"/>
                </a:solidFill>
              </a:rPr>
              <a:t>   We’ll look at these with varying levels of scrutiny.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48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1363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7200"/>
            <a:ext cx="22685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Rectangle 6"/>
          <p:cNvSpPr>
            <a:spLocks noChangeArrowheads="1"/>
          </p:cNvSpPr>
          <p:nvPr/>
        </p:nvSpPr>
        <p:spPr bwMode="auto">
          <a:xfrm>
            <a:off x="5715000" y="3400425"/>
            <a:ext cx="262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51222"/>
                </a:solidFill>
                <a:hlinkClick r:id="rId5"/>
              </a:rPr>
              <a:t>http://csapp.cs.cmu.edu</a:t>
            </a:r>
            <a:endParaRPr lang="en-US" sz="1800">
              <a:solidFill>
                <a:srgbClr val="651222"/>
              </a:solidFill>
            </a:endParaRPr>
          </a:p>
          <a:p>
            <a:r>
              <a:rPr lang="en-US" sz="1800">
                <a:solidFill>
                  <a:srgbClr val="651222"/>
                </a:solidFill>
              </a:rPr>
              <a:t>a classic</a:t>
            </a:r>
          </a:p>
        </p:txBody>
      </p:sp>
      <p:sp>
        <p:nvSpPr>
          <p:cNvPr id="156677" name="Rectangle 7"/>
          <p:cNvSpPr>
            <a:spLocks noChangeArrowheads="1"/>
          </p:cNvSpPr>
          <p:nvPr/>
        </p:nvSpPr>
        <p:spPr bwMode="auto">
          <a:xfrm>
            <a:off x="639763" y="3124200"/>
            <a:ext cx="2408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51222"/>
                </a:solidFill>
              </a:rPr>
              <a:t>Web/SaaS/cloud</a:t>
            </a:r>
          </a:p>
          <a:p>
            <a:r>
              <a:rPr lang="en-US" sz="2000">
                <a:solidFill>
                  <a:srgbClr val="651222"/>
                </a:solidFill>
              </a:rPr>
              <a:t>http://saasbook.info</a:t>
            </a:r>
          </a:p>
        </p:txBody>
      </p:sp>
      <p:pic>
        <p:nvPicPr>
          <p:cNvPr id="15667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188118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Rectangle 9"/>
          <p:cNvSpPr>
            <a:spLocks noChangeArrowheads="1"/>
          </p:cNvSpPr>
          <p:nvPr/>
        </p:nvSpPr>
        <p:spPr bwMode="auto">
          <a:xfrm>
            <a:off x="381000" y="5715000"/>
            <a:ext cx="2801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51222"/>
                </a:solidFill>
              </a:rPr>
              <a:t>Saltzer/Kaashoek</a:t>
            </a:r>
          </a:p>
          <a:p>
            <a:r>
              <a:rPr lang="en-US" sz="1800">
                <a:solidFill>
                  <a:srgbClr val="651222"/>
                </a:solidFill>
              </a:rPr>
              <a:t>Very MIT</a:t>
            </a:r>
          </a:p>
          <a:p>
            <a:r>
              <a:rPr lang="en-US" sz="1800">
                <a:solidFill>
                  <a:srgbClr val="651222"/>
                </a:solidFill>
              </a:rPr>
              <a:t>Do not buy kindle edition.</a:t>
            </a:r>
          </a:p>
        </p:txBody>
      </p:sp>
      <p:sp>
        <p:nvSpPr>
          <p:cNvPr id="156680" name="Rectangle 10"/>
          <p:cNvSpPr>
            <a:spLocks noChangeArrowheads="1"/>
          </p:cNvSpPr>
          <p:nvPr/>
        </p:nvSpPr>
        <p:spPr bwMode="auto">
          <a:xfrm>
            <a:off x="3001963" y="533400"/>
            <a:ext cx="88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1222"/>
                </a:solidFill>
              </a:rPr>
              <a:t>New!</a:t>
            </a:r>
          </a:p>
          <a:p>
            <a:r>
              <a:rPr lang="en-US">
                <a:solidFill>
                  <a:srgbClr val="651222"/>
                </a:solidFill>
              </a:rPr>
              <a:t>$10!</a:t>
            </a:r>
          </a:p>
        </p:txBody>
      </p:sp>
      <p:sp>
        <p:nvSpPr>
          <p:cNvPr id="156681" name="Rectangle 11"/>
          <p:cNvSpPr>
            <a:spLocks noChangeArrowheads="1"/>
          </p:cNvSpPr>
          <p:nvPr/>
        </p:nvSpPr>
        <p:spPr bwMode="auto">
          <a:xfrm>
            <a:off x="6172200" y="4724400"/>
            <a:ext cx="310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No text, but these may be useful.</a:t>
            </a:r>
          </a:p>
        </p:txBody>
      </p:sp>
      <p:sp>
        <p:nvSpPr>
          <p:cNvPr id="156682" name="Rectangle 12"/>
          <p:cNvSpPr>
            <a:spLocks noChangeArrowheads="1"/>
          </p:cNvSpPr>
          <p:nvPr/>
        </p:nvSpPr>
        <p:spPr bwMode="auto">
          <a:xfrm>
            <a:off x="3733800" y="3305175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1222"/>
                </a:solidFill>
              </a:rPr>
              <a:t>New!  $75!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Workload: projects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 eaLnBrk="1" hangingPunct="1">
              <a:buFont typeface="Arial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</a:rPr>
              <a:t>Dynamic heap memory (</a:t>
            </a:r>
            <a:r>
              <a:rPr lang="en-US" dirty="0" err="1">
                <a:latin typeface="Arial" charset="0"/>
                <a:ea typeface="ＭＳ Ｐゴシック" charset="0"/>
              </a:rPr>
              <a:t>malloc</a:t>
            </a:r>
            <a:r>
              <a:rPr lang="en-US" dirty="0">
                <a:latin typeface="Arial" charset="0"/>
                <a:ea typeface="ＭＳ Ｐゴシック" charset="0"/>
              </a:rPr>
              <a:t>/free)</a:t>
            </a:r>
          </a:p>
          <a:p>
            <a:pPr marL="514350" indent="-457200" eaLnBrk="1" hangingPunct="1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Unix </a:t>
            </a:r>
            <a:r>
              <a:rPr lang="en-US" dirty="0" smtClean="0">
                <a:latin typeface="Arial" charset="0"/>
                <a:ea typeface="ＭＳ Ｐゴシック" charset="0"/>
              </a:rPr>
              <a:t>shell (“Devil Shell”)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Java concurrency: multi-threaded </a:t>
            </a:r>
            <a:r>
              <a:rPr lang="en-US" dirty="0" smtClean="0">
                <a:latin typeface="Arial" charset="0"/>
                <a:ea typeface="ＭＳ Ｐゴシック" charset="0"/>
              </a:rPr>
              <a:t>programming (“Elevator”)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Key/value storage </a:t>
            </a:r>
            <a:r>
              <a:rPr lang="en-US" dirty="0" smtClean="0">
                <a:latin typeface="Arial" charset="0"/>
                <a:ea typeface="ＭＳ Ｐゴシック" charset="0"/>
              </a:rPr>
              <a:t>server (“Devil Filer”)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Performance evaluation of storage 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Collaboration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OK among groups: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General discussion of course concepts and programming environment.</a:t>
            </a:r>
          </a:p>
          <a:p>
            <a:pPr lvl="1" eaLnBrk="1" hangingPunct="1"/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What does this part of the handout mean?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Not OK among groups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Design/writing of another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program</a:t>
            </a:r>
          </a:p>
          <a:p>
            <a:pPr lvl="1" eaLnBrk="1" hangingPunct="1"/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How do I do this part of the handout?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If in doubt, ask me.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Thoughts on cheating</a:t>
            </a:r>
          </a:p>
        </p:txBody>
      </p:sp>
      <p:pic>
        <p:nvPicPr>
          <p:cNvPr id="160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879850" cy="4152900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6572250" cy="1927225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TextBox 5"/>
          <p:cNvSpPr txBox="1">
            <a:spLocks noChangeArrowheads="1"/>
          </p:cNvSpPr>
          <p:nvPr/>
        </p:nvSpPr>
        <p:spPr bwMode="auto">
          <a:xfrm>
            <a:off x="4046538" y="1562100"/>
            <a:ext cx="51641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/>
                </a:solidFill>
                <a:latin typeface="Calibri" charset="0"/>
                <a:cs typeface="Calibri" charset="0"/>
              </a:rPr>
              <a:t>Cheating is a form of laziness.</a:t>
            </a:r>
          </a:p>
          <a:p>
            <a:pPr eaLnBrk="1" hangingPunct="1"/>
            <a:endParaRPr lang="en-US" sz="200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Calibri" charset="0"/>
                <a:cs typeface="Calibri" charset="0"/>
              </a:rPr>
              <a:t>Cheating happens at those other schools.</a:t>
            </a:r>
          </a:p>
          <a:p>
            <a:pPr eaLnBrk="1" hangingPunct="1"/>
            <a:endParaRPr lang="en-US" sz="200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Calibri" charset="0"/>
                <a:cs typeface="Calibri" charset="0"/>
              </a:rPr>
              <a:t>Duke students work hard and don’t cut corners.</a:t>
            </a:r>
          </a:p>
          <a:p>
            <a:pPr eaLnBrk="1" hangingPunct="1"/>
            <a:endParaRPr lang="en-US" sz="200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Calibri" charset="0"/>
                <a:cs typeface="Calibri" charset="0"/>
              </a:rPr>
              <a:t>Your work is your own: if in doubt, ask.</a:t>
            </a:r>
          </a:p>
          <a:p>
            <a:pPr eaLnBrk="1" hangingPunct="1"/>
            <a:endParaRPr lang="en-US" sz="200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Calibri" charset="0"/>
                <a:cs typeface="Calibri" charset="0"/>
              </a:rPr>
              <a:t>Listen to what shame tells you.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Grades: CPS 210 Fall 2012</a:t>
            </a:r>
          </a:p>
        </p:txBody>
      </p:sp>
      <p:pic>
        <p:nvPicPr>
          <p:cNvPr id="267266" name="Picture 6" descr="gra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68388"/>
            <a:ext cx="80010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0575" y="2890838"/>
            <a:ext cx="809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 A+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3988" y="3424238"/>
            <a:ext cx="6334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8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3881438"/>
            <a:ext cx="881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11 A-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414838"/>
            <a:ext cx="996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13 B+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4948238"/>
            <a:ext cx="6461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8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5329238"/>
            <a:ext cx="749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 B-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5710238"/>
            <a:ext cx="19669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9 C* or lower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Meetings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“Lectures”</a:t>
            </a:r>
            <a:r>
              <a:rPr lang="en-US" dirty="0" smtClean="0">
                <a:latin typeface="Arial" charset="0"/>
                <a:ea typeface="ＭＳ Ｐゴシック" charset="0"/>
              </a:rPr>
              <a:t>: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MF </a:t>
            </a:r>
            <a:r>
              <a:rPr lang="en-US" dirty="0">
                <a:latin typeface="Arial" charset="0"/>
                <a:ea typeface="ＭＳ Ｐゴシック" charset="0"/>
              </a:rPr>
              <a:t>3:05 – 4:20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25 </a:t>
            </a:r>
            <a:r>
              <a:rPr lang="en-US" dirty="0">
                <a:latin typeface="Arial" charset="0"/>
                <a:ea typeface="ＭＳ Ｐゴシック" charset="0"/>
              </a:rPr>
              <a:t>lectures </a:t>
            </a:r>
            <a:r>
              <a:rPr lang="en-US" dirty="0" smtClean="0">
                <a:latin typeface="Arial" charset="0"/>
                <a:ea typeface="ＭＳ Ｐゴシック" charset="0"/>
              </a:rPr>
              <a:t>total</a:t>
            </a:r>
          </a:p>
          <a:p>
            <a:pPr marL="457200" lvl="1" indent="0" eaLnBrk="1" hangingPunct="1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Recitations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Monday in </a:t>
            </a:r>
            <a:r>
              <a:rPr lang="en-US" dirty="0">
                <a:latin typeface="Arial" charset="0"/>
                <a:ea typeface="ＭＳ Ｐゴシック" charset="0"/>
              </a:rPr>
              <a:t>class slot, but </a:t>
            </a:r>
            <a:r>
              <a:rPr lang="en-US" dirty="0" err="1">
                <a:latin typeface="Arial" charset="0"/>
                <a:ea typeface="ＭＳ Ｐゴシック" charset="0"/>
              </a:rPr>
              <a:t>Soc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Sci</a:t>
            </a:r>
            <a:r>
              <a:rPr lang="en-US" dirty="0">
                <a:latin typeface="Arial" charset="0"/>
                <a:ea typeface="ＭＳ Ｐゴシック" charset="0"/>
              </a:rPr>
              <a:t> 139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TA: </a:t>
            </a:r>
            <a:r>
              <a:rPr lang="en-US" dirty="0" err="1">
                <a:latin typeface="Arial" charset="0"/>
                <a:ea typeface="ＭＳ Ｐゴシック" charset="0"/>
              </a:rPr>
              <a:t>Vamsi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Thummala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Two midterms: </a:t>
            </a:r>
            <a:r>
              <a:rPr lang="en-US" dirty="0" smtClean="0">
                <a:latin typeface="Arial" charset="0"/>
                <a:ea typeface="ＭＳ Ｐゴシック" charset="0"/>
              </a:rPr>
              <a:t>2/18 (</a:t>
            </a:r>
            <a:r>
              <a:rPr lang="en-US" dirty="0" err="1" smtClean="0">
                <a:latin typeface="Arial" charset="0"/>
                <a:ea typeface="ＭＳ Ｐゴシック" charset="0"/>
              </a:rPr>
              <a:t>recit</a:t>
            </a:r>
            <a:r>
              <a:rPr lang="en-US" dirty="0" smtClean="0">
                <a:latin typeface="Arial" charset="0"/>
                <a:ea typeface="ＭＳ Ｐゴシック" charset="0"/>
              </a:rPr>
              <a:t>) </a:t>
            </a:r>
            <a:r>
              <a:rPr lang="en-US" dirty="0">
                <a:latin typeface="Arial" charset="0"/>
                <a:ea typeface="ＭＳ Ｐゴシック" charset="0"/>
              </a:rPr>
              <a:t>and </a:t>
            </a:r>
            <a:r>
              <a:rPr lang="en-US" dirty="0" smtClean="0">
                <a:latin typeface="Arial" charset="0"/>
                <a:ea typeface="ＭＳ Ｐゴシック" charset="0"/>
              </a:rPr>
              <a:t>4/5 (in class)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“Light” final exam </a:t>
            </a:r>
            <a:r>
              <a:rPr lang="en-US" dirty="0" smtClean="0">
                <a:latin typeface="Arial" charset="0"/>
                <a:ea typeface="ＭＳ Ｐゴシック" charset="0"/>
              </a:rPr>
              <a:t>(1.5x)</a:t>
            </a:r>
            <a:r>
              <a:rPr lang="en-US" dirty="0">
                <a:latin typeface="Arial" charset="0"/>
                <a:ea typeface="ＭＳ Ｐゴシック" charset="0"/>
              </a:rPr>
              <a:t>: </a:t>
            </a:r>
            <a:r>
              <a:rPr lang="en-US" dirty="0" smtClean="0">
                <a:latin typeface="Arial" charset="0"/>
                <a:ea typeface="ＭＳ Ｐゴシック" charset="0"/>
              </a:rPr>
              <a:t> 5/2  7-10 </a:t>
            </a:r>
            <a:r>
              <a:rPr lang="en-US" dirty="0">
                <a:latin typeface="Arial" charset="0"/>
                <a:ea typeface="ＭＳ Ｐゴシック" charset="0"/>
              </a:rPr>
              <a:t>PM</a:t>
            </a:r>
          </a:p>
        </p:txBody>
      </p:sp>
      <p:pic>
        <p:nvPicPr>
          <p:cNvPr id="132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876800" cy="30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68290" name="Picture 2" descr="exa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91440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What’s in a program?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 flipH="1">
            <a:off x="1219200" y="1905000"/>
            <a:ext cx="1828800" cy="2071688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 bwMode="auto">
          <a:xfrm flipH="1">
            <a:off x="1219200" y="1905000"/>
            <a:ext cx="1828800" cy="2071688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68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What’s in a program?</a:t>
            </a:r>
          </a:p>
        </p:txBody>
      </p:sp>
      <p:sp>
        <p:nvSpPr>
          <p:cNvPr id="168963" name="Text Box 93"/>
          <p:cNvSpPr txBox="1">
            <a:spLocks noChangeArrowheads="1"/>
          </p:cNvSpPr>
          <p:nvPr/>
        </p:nvSpPr>
        <p:spPr bwMode="auto">
          <a:xfrm>
            <a:off x="4267200" y="1924050"/>
            <a:ext cx="3124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u="sng">
                <a:solidFill>
                  <a:srgbClr val="000000"/>
                </a:solidFill>
              </a:rPr>
              <a:t>code</a:t>
            </a:r>
            <a:endParaRPr lang="en-US" sz="1800" b="1">
              <a:solidFill>
                <a:srgbClr val="000000"/>
              </a:solidFill>
            </a:endParaRP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instructions (“text”)</a:t>
            </a: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procedures</a:t>
            </a:r>
          </a:p>
          <a:p>
            <a:pPr defTabSz="914400" eaLnBrk="1" hangingPunct="1"/>
            <a:endParaRPr lang="en-US" sz="1800" b="1">
              <a:solidFill>
                <a:srgbClr val="000000"/>
              </a:solidFill>
            </a:endParaRPr>
          </a:p>
          <a:p>
            <a:pPr defTabSz="914400" eaLnBrk="1" hangingPunct="1"/>
            <a:r>
              <a:rPr lang="en-US" sz="1800" b="1" u="sng">
                <a:solidFill>
                  <a:srgbClr val="000000"/>
                </a:solidFill>
              </a:rPr>
              <a:t>data</a:t>
            </a: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global variables (“static”)</a:t>
            </a: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constants (“immutable”)</a:t>
            </a:r>
          </a:p>
          <a:p>
            <a:pPr defTabSz="914400" eaLnBrk="1" hangingPunct="1"/>
            <a:endParaRPr lang="en-US" sz="1800" b="1">
              <a:solidFill>
                <a:srgbClr val="000000"/>
              </a:solidFill>
            </a:endParaRPr>
          </a:p>
          <a:p>
            <a:pPr defTabSz="914400" eaLnBrk="1" hangingPunct="1"/>
            <a:r>
              <a:rPr lang="en-US" sz="1800" b="1" u="sng">
                <a:solidFill>
                  <a:srgbClr val="000000"/>
                </a:solidFill>
              </a:rPr>
              <a:t>symbols (import/export)</a:t>
            </a: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names</a:t>
            </a: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interfaces</a:t>
            </a: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signatures</a:t>
            </a:r>
          </a:p>
          <a:p>
            <a:pPr defTabSz="914400" eaLnBrk="1" hangingPunct="1"/>
            <a:r>
              <a:rPr lang="en-US" sz="1800" b="1">
                <a:solidFill>
                  <a:srgbClr val="000000"/>
                </a:solidFill>
              </a:rPr>
              <a:t>references</a:t>
            </a:r>
          </a:p>
          <a:p>
            <a:pPr defTabSz="914400" eaLnBrk="1" hangingPunct="1"/>
            <a:endParaRPr lang="en-US" sz="1800" b="1">
              <a:solidFill>
                <a:srgbClr val="000000"/>
              </a:solidFill>
            </a:endParaRPr>
          </a:p>
        </p:txBody>
      </p:sp>
      <p:grpSp>
        <p:nvGrpSpPr>
          <p:cNvPr id="168964" name="Group 28"/>
          <p:cNvGrpSpPr>
            <a:grpSpLocks/>
          </p:cNvGrpSpPr>
          <p:nvPr/>
        </p:nvGrpSpPr>
        <p:grpSpPr bwMode="auto">
          <a:xfrm>
            <a:off x="1905000" y="2590800"/>
            <a:ext cx="576263" cy="766763"/>
            <a:chOff x="3888" y="960"/>
            <a:chExt cx="363" cy="483"/>
          </a:xfrm>
        </p:grpSpPr>
        <p:sp>
          <p:nvSpPr>
            <p:cNvPr id="168965" name="AutoShape 2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8966" name="AutoShape 3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68967" name="AutoShape 3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8968" name="AutoShape 3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8969" name="AutoShape 3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8970" name="AutoShape 3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Birth of a Program (C/Ux)</a:t>
            </a:r>
          </a:p>
        </p:txBody>
      </p:sp>
      <p:sp>
        <p:nvSpPr>
          <p:cNvPr id="169986" name="Text Box 3"/>
          <p:cNvSpPr txBox="1">
            <a:spLocks noChangeArrowheads="1"/>
          </p:cNvSpPr>
          <p:nvPr/>
        </p:nvSpPr>
        <p:spPr bwMode="auto">
          <a:xfrm>
            <a:off x="806450" y="1749425"/>
            <a:ext cx="2192338" cy="2027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cs typeface="Arial" charset="0"/>
              </a:rPr>
              <a:t>int j;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cs typeface="Arial" charset="0"/>
              </a:rPr>
              <a:t>char* s = </a:t>
            </a:r>
            <a:r>
              <a:rPr lang="ja-JP" altLang="en-US" sz="1800">
                <a:solidFill>
                  <a:schemeClr val="tx1"/>
                </a:solidFill>
                <a:cs typeface="Arial" charset="0"/>
              </a:rPr>
              <a:t>“</a:t>
            </a:r>
            <a:r>
              <a:rPr lang="en-US" altLang="ja-JP" sz="1800">
                <a:solidFill>
                  <a:schemeClr val="tx1"/>
                </a:solidFill>
                <a:cs typeface="Arial" charset="0"/>
              </a:rPr>
              <a:t>hello\n</a:t>
            </a:r>
            <a:r>
              <a:rPr lang="ja-JP" altLang="en-US" sz="1800">
                <a:solidFill>
                  <a:schemeClr val="tx1"/>
                </a:solidFill>
                <a:cs typeface="Arial" charset="0"/>
              </a:rPr>
              <a:t>”</a:t>
            </a:r>
            <a:r>
              <a:rPr lang="en-US" altLang="ja-JP" sz="1800">
                <a:solidFill>
                  <a:schemeClr val="tx1"/>
                </a:solidFill>
                <a:cs typeface="Arial" charset="0"/>
              </a:rPr>
              <a:t>;</a:t>
            </a:r>
          </a:p>
          <a:p>
            <a:pPr eaLnBrk="1" hangingPunct="1"/>
            <a:endParaRPr lang="en-US" sz="180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en-US" sz="1800">
                <a:solidFill>
                  <a:schemeClr val="tx1"/>
                </a:solidFill>
                <a:cs typeface="Arial" charset="0"/>
              </a:rPr>
              <a:t>int p() {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cs typeface="Arial" charset="0"/>
              </a:rPr>
              <a:t>        j = write(1, s, 6);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cs typeface="Arial" charset="0"/>
              </a:rPr>
              <a:t>       return(j);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cs typeface="Arial" charset="0"/>
              </a:rPr>
              <a:t>} </a:t>
            </a:r>
          </a:p>
        </p:txBody>
      </p:sp>
      <p:sp>
        <p:nvSpPr>
          <p:cNvPr id="169987" name="Rectangle 4"/>
          <p:cNvSpPr>
            <a:spLocks noChangeArrowheads="1"/>
          </p:cNvSpPr>
          <p:nvPr/>
        </p:nvSpPr>
        <p:spPr bwMode="auto">
          <a:xfrm>
            <a:off x="1236663" y="1360488"/>
            <a:ext cx="140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myprogram.c</a:t>
            </a:r>
            <a:endParaRPr lang="en-US"/>
          </a:p>
        </p:txBody>
      </p:sp>
      <p:sp>
        <p:nvSpPr>
          <p:cNvPr id="169988" name="AutoShape 5"/>
          <p:cNvSpPr>
            <a:spLocks noChangeArrowheads="1"/>
          </p:cNvSpPr>
          <p:nvPr/>
        </p:nvSpPr>
        <p:spPr bwMode="auto">
          <a:xfrm>
            <a:off x="1685925" y="3844925"/>
            <a:ext cx="300038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AutoShape 6"/>
          <p:cNvSpPr>
            <a:spLocks noChangeArrowheads="1"/>
          </p:cNvSpPr>
          <p:nvPr/>
        </p:nvSpPr>
        <p:spPr bwMode="auto">
          <a:xfrm>
            <a:off x="1211263" y="4503738"/>
            <a:ext cx="1446212" cy="1295400"/>
          </a:xfrm>
          <a:prstGeom prst="irregularSeal1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Rectangle 7"/>
          <p:cNvSpPr>
            <a:spLocks noChangeArrowheads="1"/>
          </p:cNvSpPr>
          <p:nvPr/>
        </p:nvSpPr>
        <p:spPr bwMode="auto">
          <a:xfrm>
            <a:off x="1385888" y="4894263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compiler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169991" name="AutoShape 8"/>
          <p:cNvSpPr>
            <a:spLocks noChangeArrowheads="1"/>
          </p:cNvSpPr>
          <p:nvPr/>
        </p:nvSpPr>
        <p:spPr bwMode="auto">
          <a:xfrm rot="-5400000">
            <a:off x="3131344" y="4826794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9"/>
          <p:cNvSpPr txBox="1">
            <a:spLocks noChangeArrowheads="1"/>
          </p:cNvSpPr>
          <p:nvPr/>
        </p:nvSpPr>
        <p:spPr bwMode="auto">
          <a:xfrm>
            <a:off x="3886200" y="3767138"/>
            <a:ext cx="1158875" cy="1690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  …..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p: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store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this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store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that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push</a:t>
            </a:r>
            <a:endParaRPr lang="en-US" sz="160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jsr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_write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ret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>
                <a:solidFill>
                  <a:schemeClr val="tx1"/>
                </a:solidFill>
                <a:cs typeface="Arial" charset="0"/>
              </a:rPr>
              <a:t>   etc.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9993" name="Rectangle 10"/>
          <p:cNvSpPr>
            <a:spLocks noChangeArrowheads="1"/>
          </p:cNvSpPr>
          <p:nvPr/>
        </p:nvSpPr>
        <p:spPr bwMode="auto">
          <a:xfrm>
            <a:off x="3797300" y="5508625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myprogram.s</a:t>
            </a:r>
            <a:endParaRPr lang="en-US"/>
          </a:p>
        </p:txBody>
      </p:sp>
      <p:sp>
        <p:nvSpPr>
          <p:cNvPr id="169994" name="AutoShape 11"/>
          <p:cNvSpPr>
            <a:spLocks noChangeArrowheads="1"/>
          </p:cNvSpPr>
          <p:nvPr/>
        </p:nvSpPr>
        <p:spPr bwMode="auto">
          <a:xfrm rot="10800000">
            <a:off x="4448175" y="2971800"/>
            <a:ext cx="300038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AutoShape 12"/>
          <p:cNvSpPr>
            <a:spLocks noChangeArrowheads="1"/>
          </p:cNvSpPr>
          <p:nvPr/>
        </p:nvSpPr>
        <p:spPr bwMode="auto">
          <a:xfrm>
            <a:off x="3733800" y="1463675"/>
            <a:ext cx="1828800" cy="1508125"/>
          </a:xfrm>
          <a:prstGeom prst="irregularSeal1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Rectangle 13"/>
          <p:cNvSpPr>
            <a:spLocks noChangeArrowheads="1"/>
          </p:cNvSpPr>
          <p:nvPr/>
        </p:nvSpPr>
        <p:spPr bwMode="auto">
          <a:xfrm>
            <a:off x="4016375" y="1952625"/>
            <a:ext cx="121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assembler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169997" name="AutoShape 14"/>
          <p:cNvSpPr>
            <a:spLocks noChangeArrowheads="1"/>
          </p:cNvSpPr>
          <p:nvPr/>
        </p:nvSpPr>
        <p:spPr bwMode="auto">
          <a:xfrm rot="-5400000">
            <a:off x="5668169" y="1908969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998" name="Group 15"/>
          <p:cNvGrpSpPr>
            <a:grpSpLocks/>
          </p:cNvGrpSpPr>
          <p:nvPr/>
        </p:nvGrpSpPr>
        <p:grpSpPr bwMode="auto">
          <a:xfrm>
            <a:off x="6518275" y="1849438"/>
            <a:ext cx="576263" cy="766762"/>
            <a:chOff x="3888" y="960"/>
            <a:chExt cx="363" cy="483"/>
          </a:xfrm>
        </p:grpSpPr>
        <p:sp>
          <p:nvSpPr>
            <p:cNvPr id="170038" name="AutoShape 16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39" name="AutoShape 17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70040" name="AutoShape 18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41" name="AutoShape 19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42" name="AutoShape 20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43" name="AutoShape 21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69999" name="Rectangle 22"/>
          <p:cNvSpPr>
            <a:spLocks noChangeArrowheads="1"/>
          </p:cNvSpPr>
          <p:nvPr/>
        </p:nvSpPr>
        <p:spPr bwMode="auto">
          <a:xfrm>
            <a:off x="6127750" y="1466850"/>
            <a:ext cx="142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myprogram.o</a:t>
            </a:r>
            <a:endParaRPr lang="en-US"/>
          </a:p>
        </p:txBody>
      </p:sp>
      <p:sp>
        <p:nvSpPr>
          <p:cNvPr id="170000" name="AutoShape 23"/>
          <p:cNvSpPr>
            <a:spLocks noChangeArrowheads="1"/>
          </p:cNvSpPr>
          <p:nvPr/>
        </p:nvSpPr>
        <p:spPr bwMode="auto">
          <a:xfrm>
            <a:off x="6681788" y="2741613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01" name="AutoShape 24"/>
          <p:cNvSpPr>
            <a:spLocks noChangeArrowheads="1"/>
          </p:cNvSpPr>
          <p:nvPr/>
        </p:nvSpPr>
        <p:spPr bwMode="auto">
          <a:xfrm>
            <a:off x="6107113" y="3244850"/>
            <a:ext cx="1492250" cy="1365250"/>
          </a:xfrm>
          <a:prstGeom prst="irregularSeal1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2" name="Rectangle 25"/>
          <p:cNvSpPr>
            <a:spLocks noChangeArrowheads="1"/>
          </p:cNvSpPr>
          <p:nvPr/>
        </p:nvSpPr>
        <p:spPr bwMode="auto">
          <a:xfrm>
            <a:off x="6475413" y="372745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linker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170003" name="AutoShape 26"/>
          <p:cNvSpPr>
            <a:spLocks noChangeArrowheads="1"/>
          </p:cNvSpPr>
          <p:nvPr/>
        </p:nvSpPr>
        <p:spPr bwMode="auto">
          <a:xfrm>
            <a:off x="6729413" y="4575175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Rectangle 27"/>
          <p:cNvSpPr>
            <a:spLocks noChangeArrowheads="1"/>
          </p:cNvSpPr>
          <p:nvPr/>
        </p:nvSpPr>
        <p:spPr bwMode="auto">
          <a:xfrm>
            <a:off x="7118350" y="1773238"/>
            <a:ext cx="96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object file</a:t>
            </a:r>
          </a:p>
        </p:txBody>
      </p:sp>
      <p:grpSp>
        <p:nvGrpSpPr>
          <p:cNvPr id="170005" name="Group 28"/>
          <p:cNvGrpSpPr>
            <a:grpSpLocks/>
          </p:cNvGrpSpPr>
          <p:nvPr/>
        </p:nvGrpSpPr>
        <p:grpSpPr bwMode="auto">
          <a:xfrm>
            <a:off x="6588125" y="5246688"/>
            <a:ext cx="576263" cy="766762"/>
            <a:chOff x="3888" y="960"/>
            <a:chExt cx="363" cy="483"/>
          </a:xfrm>
        </p:grpSpPr>
        <p:sp>
          <p:nvSpPr>
            <p:cNvPr id="170032" name="AutoShape 2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33" name="AutoShape 3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70034" name="AutoShape 3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35" name="AutoShape 3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36" name="AutoShape 3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37" name="AutoShape 3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70006" name="Rectangle 35"/>
          <p:cNvSpPr>
            <a:spLocks noChangeArrowheads="1"/>
          </p:cNvSpPr>
          <p:nvPr/>
        </p:nvSpPr>
        <p:spPr bwMode="auto">
          <a:xfrm>
            <a:off x="7256463" y="5405438"/>
            <a:ext cx="127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program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170007" name="Rectangle 36"/>
          <p:cNvSpPr>
            <a:spLocks noChangeArrowheads="1"/>
          </p:cNvSpPr>
          <p:nvPr/>
        </p:nvSpPr>
        <p:spPr bwMode="auto">
          <a:xfrm>
            <a:off x="6048375" y="6291263"/>
            <a:ext cx="166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(executable file)</a:t>
            </a:r>
          </a:p>
        </p:txBody>
      </p:sp>
      <p:sp>
        <p:nvSpPr>
          <p:cNvPr id="170008" name="Rectangle 37"/>
          <p:cNvSpPr>
            <a:spLocks noChangeArrowheads="1"/>
          </p:cNvSpPr>
          <p:nvPr/>
        </p:nvSpPr>
        <p:spPr bwMode="auto">
          <a:xfrm>
            <a:off x="6270625" y="603091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</a:t>
            </a:r>
            <a:endParaRPr lang="en-US"/>
          </a:p>
        </p:txBody>
      </p:sp>
      <p:grpSp>
        <p:nvGrpSpPr>
          <p:cNvPr id="170009" name="Group 38"/>
          <p:cNvGrpSpPr>
            <a:grpSpLocks/>
          </p:cNvGrpSpPr>
          <p:nvPr/>
        </p:nvGrpSpPr>
        <p:grpSpPr bwMode="auto">
          <a:xfrm>
            <a:off x="8018463" y="2825750"/>
            <a:ext cx="576262" cy="766763"/>
            <a:chOff x="3888" y="960"/>
            <a:chExt cx="363" cy="483"/>
          </a:xfrm>
        </p:grpSpPr>
        <p:sp>
          <p:nvSpPr>
            <p:cNvPr id="170026" name="AutoShape 3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27" name="AutoShape 4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70028" name="AutoShape 4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29" name="AutoShape 4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30" name="AutoShape 4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31" name="AutoShape 4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70010" name="AutoShape 45"/>
          <p:cNvSpPr>
            <a:spLocks noChangeArrowheads="1"/>
          </p:cNvSpPr>
          <p:nvPr/>
        </p:nvSpPr>
        <p:spPr bwMode="auto">
          <a:xfrm rot="2415433">
            <a:off x="7467600" y="3148013"/>
            <a:ext cx="300038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0011" name="Group 46"/>
          <p:cNvGrpSpPr>
            <a:grpSpLocks/>
          </p:cNvGrpSpPr>
          <p:nvPr/>
        </p:nvGrpSpPr>
        <p:grpSpPr bwMode="auto">
          <a:xfrm>
            <a:off x="8147050" y="2770188"/>
            <a:ext cx="576263" cy="766762"/>
            <a:chOff x="3888" y="960"/>
            <a:chExt cx="363" cy="483"/>
          </a:xfrm>
        </p:grpSpPr>
        <p:sp>
          <p:nvSpPr>
            <p:cNvPr id="170020" name="AutoShape 47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21" name="AutoShape 48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70022" name="AutoShape 49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23" name="AutoShape 50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24" name="AutoShape 51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25" name="AutoShape 52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70012" name="Group 53"/>
          <p:cNvGrpSpPr>
            <a:grpSpLocks/>
          </p:cNvGrpSpPr>
          <p:nvPr/>
        </p:nvGrpSpPr>
        <p:grpSpPr bwMode="auto">
          <a:xfrm>
            <a:off x="8301038" y="2703513"/>
            <a:ext cx="576262" cy="766762"/>
            <a:chOff x="3888" y="960"/>
            <a:chExt cx="363" cy="483"/>
          </a:xfrm>
        </p:grpSpPr>
        <p:sp>
          <p:nvSpPr>
            <p:cNvPr id="170014" name="AutoShape 54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15" name="AutoShape 55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70016" name="AutoShape 56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17" name="AutoShape 57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18" name="AutoShape 58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0019" name="AutoShape 59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70013" name="Rectangle 60"/>
          <p:cNvSpPr>
            <a:spLocks noChangeArrowheads="1"/>
          </p:cNvSpPr>
          <p:nvPr/>
        </p:nvSpPr>
        <p:spPr bwMode="auto">
          <a:xfrm>
            <a:off x="7920038" y="3665538"/>
            <a:ext cx="10461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33CC"/>
                </a:solidFill>
              </a:rPr>
              <a:t>libraries and other objects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nip Single Corner Rectangle 78"/>
          <p:cNvSpPr/>
          <p:nvPr/>
        </p:nvSpPr>
        <p:spPr bwMode="auto">
          <a:xfrm flipH="1">
            <a:off x="914400" y="2971800"/>
            <a:ext cx="1219200" cy="1381125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72034" name="Text Box 93"/>
          <p:cNvSpPr txBox="1">
            <a:spLocks noChangeArrowheads="1"/>
          </p:cNvSpPr>
          <p:nvPr/>
        </p:nvSpPr>
        <p:spPr bwMode="auto">
          <a:xfrm>
            <a:off x="838200" y="3919538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99" name="Down Arrow 98"/>
          <p:cNvSpPr/>
          <p:nvPr/>
        </p:nvSpPr>
        <p:spPr bwMode="auto">
          <a:xfrm rot="5400000" flipV="1">
            <a:off x="4030663" y="1684337"/>
            <a:ext cx="127000" cy="392112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203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Running a program</a:t>
            </a:r>
          </a:p>
        </p:txBody>
      </p:sp>
      <p:sp>
        <p:nvSpPr>
          <p:cNvPr id="172037" name="TextBox 52"/>
          <p:cNvSpPr txBox="1">
            <a:spLocks noChangeArrowheads="1"/>
          </p:cNvSpPr>
          <p:nvPr/>
        </p:nvSpPr>
        <p:spPr bwMode="auto">
          <a:xfrm>
            <a:off x="762000" y="5113338"/>
            <a:ext cx="731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67"/>
                </a:solidFill>
              </a:rPr>
              <a:t>When a program launches, the platform allocates memory to store its code and data.</a:t>
            </a:r>
          </a:p>
        </p:txBody>
      </p:sp>
      <p:grpSp>
        <p:nvGrpSpPr>
          <p:cNvPr id="172038" name="Group 1"/>
          <p:cNvGrpSpPr>
            <a:grpSpLocks/>
          </p:cNvGrpSpPr>
          <p:nvPr/>
        </p:nvGrpSpPr>
        <p:grpSpPr bwMode="auto">
          <a:xfrm>
            <a:off x="6172200" y="2514600"/>
            <a:ext cx="1328738" cy="2247900"/>
            <a:chOff x="6215063" y="2514600"/>
            <a:chExt cx="990600" cy="1676400"/>
          </a:xfrm>
        </p:grpSpPr>
        <p:sp>
          <p:nvSpPr>
            <p:cNvPr id="172046" name="AutoShape 21"/>
            <p:cNvSpPr>
              <a:spLocks noChangeArrowheads="1"/>
            </p:cNvSpPr>
            <p:nvPr/>
          </p:nvSpPr>
          <p:spPr bwMode="auto">
            <a:xfrm>
              <a:off x="6215063" y="2514600"/>
              <a:ext cx="990600" cy="381000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72047" name="AutoShape 22"/>
            <p:cNvSpPr>
              <a:spLocks noChangeArrowheads="1"/>
            </p:cNvSpPr>
            <p:nvPr/>
          </p:nvSpPr>
          <p:spPr bwMode="auto">
            <a:xfrm>
              <a:off x="6215063" y="2895600"/>
              <a:ext cx="990600" cy="228600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72048" name="AutoShape 23"/>
            <p:cNvSpPr>
              <a:spLocks noChangeArrowheads="1"/>
            </p:cNvSpPr>
            <p:nvPr/>
          </p:nvSpPr>
          <p:spPr bwMode="auto">
            <a:xfrm>
              <a:off x="6215063" y="3124200"/>
              <a:ext cx="990600" cy="38100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72049" name="AutoShape 24"/>
            <p:cNvSpPr>
              <a:spLocks noChangeArrowheads="1"/>
            </p:cNvSpPr>
            <p:nvPr/>
          </p:nvSpPr>
          <p:spPr bwMode="auto">
            <a:xfrm>
              <a:off x="6215063" y="3505200"/>
              <a:ext cx="990600" cy="76200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72050" name="AutoShape 25"/>
            <p:cNvSpPr>
              <a:spLocks noChangeArrowheads="1"/>
            </p:cNvSpPr>
            <p:nvPr/>
          </p:nvSpPr>
          <p:spPr bwMode="auto">
            <a:xfrm>
              <a:off x="6215063" y="3581400"/>
              <a:ext cx="990600" cy="381000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600"/>
            </a:p>
          </p:txBody>
        </p:sp>
        <p:sp>
          <p:nvSpPr>
            <p:cNvPr id="172051" name="AutoShape 26"/>
            <p:cNvSpPr>
              <a:spLocks noChangeArrowheads="1"/>
            </p:cNvSpPr>
            <p:nvPr/>
          </p:nvSpPr>
          <p:spPr bwMode="auto">
            <a:xfrm>
              <a:off x="6215063" y="3962400"/>
              <a:ext cx="990600" cy="228600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grpSp>
          <p:nvGrpSpPr>
            <p:cNvPr id="172052" name="Group 49"/>
            <p:cNvGrpSpPr>
              <a:grpSpLocks/>
            </p:cNvGrpSpPr>
            <p:nvPr/>
          </p:nvGrpSpPr>
          <p:grpSpPr bwMode="auto">
            <a:xfrm>
              <a:off x="6538913" y="3221037"/>
              <a:ext cx="404812" cy="404813"/>
              <a:chOff x="4201" y="2912"/>
              <a:chExt cx="255" cy="255"/>
            </a:xfrm>
          </p:grpSpPr>
          <p:sp>
            <p:nvSpPr>
              <p:cNvPr id="172053" name="Oval 50"/>
              <p:cNvSpPr>
                <a:spLocks noChangeArrowheads="1"/>
              </p:cNvSpPr>
              <p:nvPr/>
            </p:nvSpPr>
            <p:spPr bwMode="auto">
              <a:xfrm>
                <a:off x="4201" y="2912"/>
                <a:ext cx="255" cy="25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72054" name="AutoShape 51"/>
              <p:cNvSpPr>
                <a:spLocks noChangeArrowheads="1"/>
              </p:cNvSpPr>
              <p:nvPr/>
            </p:nvSpPr>
            <p:spPr bwMode="auto">
              <a:xfrm flipH="1">
                <a:off x="4290" y="2968"/>
                <a:ext cx="87" cy="149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72055" name="AutoShape 52"/>
              <p:cNvSpPr>
                <a:spLocks noChangeArrowheads="1"/>
              </p:cNvSpPr>
              <p:nvPr/>
            </p:nvSpPr>
            <p:spPr bwMode="auto">
              <a:xfrm rot="-8460389">
                <a:off x="4212" y="2946"/>
                <a:ext cx="31" cy="3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</p:grpSp>
      <p:grpSp>
        <p:nvGrpSpPr>
          <p:cNvPr id="172039" name="Group 28"/>
          <p:cNvGrpSpPr>
            <a:grpSpLocks/>
          </p:cNvGrpSpPr>
          <p:nvPr/>
        </p:nvGrpSpPr>
        <p:grpSpPr bwMode="auto">
          <a:xfrm>
            <a:off x="1252538" y="3152775"/>
            <a:ext cx="576262" cy="766763"/>
            <a:chOff x="3888" y="960"/>
            <a:chExt cx="363" cy="483"/>
          </a:xfrm>
        </p:grpSpPr>
        <p:sp>
          <p:nvSpPr>
            <p:cNvPr id="172040" name="AutoShape 2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2041" name="AutoShape 3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72042" name="AutoShape 3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2043" name="AutoShape 3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2044" name="AutoShape 3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72045" name="AutoShape 3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nip Single Corner Rectangle 78"/>
          <p:cNvSpPr/>
          <p:nvPr/>
        </p:nvSpPr>
        <p:spPr bwMode="auto">
          <a:xfrm flipH="1">
            <a:off x="1490663" y="2971800"/>
            <a:ext cx="1219200" cy="1381125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46434" name="Text Box 93"/>
          <p:cNvSpPr txBox="1">
            <a:spLocks noChangeArrowheads="1"/>
          </p:cNvSpPr>
          <p:nvPr/>
        </p:nvSpPr>
        <p:spPr bwMode="auto">
          <a:xfrm>
            <a:off x="1414463" y="3919538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99" name="Down Arrow 98"/>
          <p:cNvSpPr/>
          <p:nvPr/>
        </p:nvSpPr>
        <p:spPr bwMode="auto">
          <a:xfrm rot="5400000" flipV="1">
            <a:off x="4606926" y="1684337"/>
            <a:ext cx="127000" cy="392112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643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Running a program</a:t>
            </a:r>
          </a:p>
        </p:txBody>
      </p:sp>
      <p:sp>
        <p:nvSpPr>
          <p:cNvPr id="146437" name="TextBox 52"/>
          <p:cNvSpPr txBox="1">
            <a:spLocks noChangeArrowheads="1"/>
          </p:cNvSpPr>
          <p:nvPr/>
        </p:nvSpPr>
        <p:spPr bwMode="auto">
          <a:xfrm>
            <a:off x="381000" y="5019675"/>
            <a:ext cx="84550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003367"/>
                </a:solidFill>
              </a:rPr>
              <a:t>“Unix Classic” simplifications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Context == process == (1 VAS + 1 thread + ...)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Each process runs exactly one program/component instance (at a time).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IPC channels are pipes.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All I/O is based on a simple common abstraction: file / stream.</a:t>
            </a:r>
            <a:endParaRPr lang="en-US" sz="2000" b="1">
              <a:solidFill>
                <a:srgbClr val="003367"/>
              </a:solidFill>
            </a:endParaRPr>
          </a:p>
        </p:txBody>
      </p:sp>
      <p:grpSp>
        <p:nvGrpSpPr>
          <p:cNvPr id="146438" name="Group 1"/>
          <p:cNvGrpSpPr>
            <a:grpSpLocks/>
          </p:cNvGrpSpPr>
          <p:nvPr/>
        </p:nvGrpSpPr>
        <p:grpSpPr bwMode="auto">
          <a:xfrm>
            <a:off x="6748463" y="2514600"/>
            <a:ext cx="1328737" cy="2247900"/>
            <a:chOff x="6215063" y="2514600"/>
            <a:chExt cx="990600" cy="1676400"/>
          </a:xfrm>
        </p:grpSpPr>
        <p:sp>
          <p:nvSpPr>
            <p:cNvPr id="146453" name="AutoShape 21"/>
            <p:cNvSpPr>
              <a:spLocks noChangeArrowheads="1"/>
            </p:cNvSpPr>
            <p:nvPr/>
          </p:nvSpPr>
          <p:spPr bwMode="auto">
            <a:xfrm>
              <a:off x="6215063" y="2514600"/>
              <a:ext cx="990600" cy="381000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6454" name="AutoShape 22"/>
            <p:cNvSpPr>
              <a:spLocks noChangeArrowheads="1"/>
            </p:cNvSpPr>
            <p:nvPr/>
          </p:nvSpPr>
          <p:spPr bwMode="auto">
            <a:xfrm>
              <a:off x="6215063" y="2895600"/>
              <a:ext cx="990600" cy="228600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6455" name="AutoShape 23"/>
            <p:cNvSpPr>
              <a:spLocks noChangeArrowheads="1"/>
            </p:cNvSpPr>
            <p:nvPr/>
          </p:nvSpPr>
          <p:spPr bwMode="auto">
            <a:xfrm>
              <a:off x="6215063" y="3124200"/>
              <a:ext cx="990600" cy="38100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6456" name="AutoShape 24"/>
            <p:cNvSpPr>
              <a:spLocks noChangeArrowheads="1"/>
            </p:cNvSpPr>
            <p:nvPr/>
          </p:nvSpPr>
          <p:spPr bwMode="auto">
            <a:xfrm>
              <a:off x="6215063" y="3505200"/>
              <a:ext cx="990600" cy="76200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6457" name="AutoShape 25"/>
            <p:cNvSpPr>
              <a:spLocks noChangeArrowheads="1"/>
            </p:cNvSpPr>
            <p:nvPr/>
          </p:nvSpPr>
          <p:spPr bwMode="auto">
            <a:xfrm>
              <a:off x="6215063" y="3581400"/>
              <a:ext cx="990600" cy="381000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600"/>
            </a:p>
          </p:txBody>
        </p:sp>
        <p:sp>
          <p:nvSpPr>
            <p:cNvPr id="146458" name="AutoShape 26"/>
            <p:cNvSpPr>
              <a:spLocks noChangeArrowheads="1"/>
            </p:cNvSpPr>
            <p:nvPr/>
          </p:nvSpPr>
          <p:spPr bwMode="auto">
            <a:xfrm>
              <a:off x="6215063" y="3962400"/>
              <a:ext cx="990600" cy="228600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grpSp>
          <p:nvGrpSpPr>
            <p:cNvPr id="146459" name="Group 49"/>
            <p:cNvGrpSpPr>
              <a:grpSpLocks/>
            </p:cNvGrpSpPr>
            <p:nvPr/>
          </p:nvGrpSpPr>
          <p:grpSpPr bwMode="auto">
            <a:xfrm>
              <a:off x="6538913" y="3221037"/>
              <a:ext cx="404812" cy="404813"/>
              <a:chOff x="4201" y="2912"/>
              <a:chExt cx="255" cy="255"/>
            </a:xfrm>
          </p:grpSpPr>
          <p:sp>
            <p:nvSpPr>
              <p:cNvPr id="146460" name="Oval 50"/>
              <p:cNvSpPr>
                <a:spLocks noChangeArrowheads="1"/>
              </p:cNvSpPr>
              <p:nvPr/>
            </p:nvSpPr>
            <p:spPr bwMode="auto">
              <a:xfrm>
                <a:off x="4201" y="2912"/>
                <a:ext cx="255" cy="25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6461" name="AutoShape 51"/>
              <p:cNvSpPr>
                <a:spLocks noChangeArrowheads="1"/>
              </p:cNvSpPr>
              <p:nvPr/>
            </p:nvSpPr>
            <p:spPr bwMode="auto">
              <a:xfrm flipH="1">
                <a:off x="4290" y="2968"/>
                <a:ext cx="87" cy="149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6462" name="AutoShape 52"/>
              <p:cNvSpPr>
                <a:spLocks noChangeArrowheads="1"/>
              </p:cNvSpPr>
              <p:nvPr/>
            </p:nvSpPr>
            <p:spPr bwMode="auto">
              <a:xfrm rot="-8460389">
                <a:off x="4212" y="2946"/>
                <a:ext cx="31" cy="3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</p:grpSp>
      <p:grpSp>
        <p:nvGrpSpPr>
          <p:cNvPr id="146439" name="Group 28"/>
          <p:cNvGrpSpPr>
            <a:grpSpLocks/>
          </p:cNvGrpSpPr>
          <p:nvPr/>
        </p:nvGrpSpPr>
        <p:grpSpPr bwMode="auto">
          <a:xfrm>
            <a:off x="1828800" y="3152775"/>
            <a:ext cx="576263" cy="766763"/>
            <a:chOff x="3888" y="960"/>
            <a:chExt cx="363" cy="483"/>
          </a:xfrm>
        </p:grpSpPr>
        <p:sp>
          <p:nvSpPr>
            <p:cNvPr id="146447" name="AutoShape 2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46448" name="AutoShape 3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46449" name="AutoShape 3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46450" name="AutoShape 3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46451" name="AutoShape 3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46452" name="AutoShape 3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146440" name="Straight Connector 292"/>
          <p:cNvCxnSpPr>
            <a:cxnSpLocks noChangeShapeType="1"/>
            <a:stCxn id="146447" idx="0"/>
          </p:cNvCxnSpPr>
          <p:nvPr/>
        </p:nvCxnSpPr>
        <p:spPr bwMode="auto">
          <a:xfrm flipV="1">
            <a:off x="2116138" y="2139950"/>
            <a:ext cx="1431925" cy="1065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441" name="Straight Connector 292"/>
          <p:cNvCxnSpPr>
            <a:cxnSpLocks noChangeShapeType="1"/>
            <a:stCxn id="146447" idx="2"/>
          </p:cNvCxnSpPr>
          <p:nvPr/>
        </p:nvCxnSpPr>
        <p:spPr bwMode="auto">
          <a:xfrm flipV="1">
            <a:off x="2116138" y="2139950"/>
            <a:ext cx="1431925" cy="1268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442" name="Straight Connector 292"/>
          <p:cNvCxnSpPr>
            <a:cxnSpLocks noChangeShapeType="1"/>
            <a:stCxn id="146450" idx="0"/>
          </p:cNvCxnSpPr>
          <p:nvPr/>
        </p:nvCxnSpPr>
        <p:spPr bwMode="auto">
          <a:xfrm flipV="1">
            <a:off x="2116138" y="2139950"/>
            <a:ext cx="1431925" cy="139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443" name="Rectangle 302"/>
          <p:cNvSpPr>
            <a:spLocks noChangeArrowheads="1"/>
          </p:cNvSpPr>
          <p:nvPr/>
        </p:nvSpPr>
        <p:spPr bwMode="auto">
          <a:xfrm>
            <a:off x="3486150" y="14525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code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constants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initialized data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sz="2000" u="sng">
                <a:solidFill>
                  <a:srgbClr val="003367"/>
                </a:solidFill>
              </a:rPr>
              <a:t>imports/exports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symbols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types/interfaces</a:t>
            </a:r>
          </a:p>
        </p:txBody>
      </p:sp>
      <p:cxnSp>
        <p:nvCxnSpPr>
          <p:cNvPr id="146444" name="Straight Connector 292"/>
          <p:cNvCxnSpPr>
            <a:cxnSpLocks noChangeShapeType="1"/>
            <a:stCxn id="146453" idx="1"/>
          </p:cNvCxnSpPr>
          <p:nvPr/>
        </p:nvCxnSpPr>
        <p:spPr bwMode="auto">
          <a:xfrm flipH="1" flipV="1">
            <a:off x="5318125" y="2133600"/>
            <a:ext cx="1430338" cy="636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445" name="Straight Connector 292"/>
          <p:cNvCxnSpPr>
            <a:cxnSpLocks noChangeShapeType="1"/>
            <a:stCxn id="146454" idx="1"/>
          </p:cNvCxnSpPr>
          <p:nvPr/>
        </p:nvCxnSpPr>
        <p:spPr bwMode="auto">
          <a:xfrm flipH="1" flipV="1">
            <a:off x="5318125" y="2133600"/>
            <a:ext cx="1430338" cy="1044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446" name="Straight Connector 292"/>
          <p:cNvCxnSpPr>
            <a:cxnSpLocks noChangeShapeType="1"/>
          </p:cNvCxnSpPr>
          <p:nvPr/>
        </p:nvCxnSpPr>
        <p:spPr bwMode="auto">
          <a:xfrm flipH="1" flipV="1">
            <a:off x="5316538" y="2133600"/>
            <a:ext cx="1431925" cy="139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832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 descr="25%"/>
          <p:cNvSpPr>
            <a:spLocks noChangeArrowheads="1"/>
          </p:cNvSpPr>
          <p:nvPr/>
        </p:nvSpPr>
        <p:spPr bwMode="auto">
          <a:xfrm>
            <a:off x="5791200" y="5105400"/>
            <a:ext cx="2514600" cy="990600"/>
          </a:xfrm>
          <a:prstGeom prst="rect">
            <a:avLst/>
          </a:prstGeom>
          <a:pattFill prst="pct25">
            <a:fgClr>
              <a:srgbClr val="FAFD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6" name="Rectangle 3" descr="25%"/>
          <p:cNvSpPr>
            <a:spLocks noChangeArrowheads="1"/>
          </p:cNvSpPr>
          <p:nvPr/>
        </p:nvSpPr>
        <p:spPr bwMode="auto">
          <a:xfrm>
            <a:off x="5791200" y="4495800"/>
            <a:ext cx="2514600" cy="609600"/>
          </a:xfrm>
          <a:prstGeom prst="rect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7" name="Rectangle 4" descr="25%"/>
          <p:cNvSpPr>
            <a:spLocks noChangeArrowheads="1"/>
          </p:cNvSpPr>
          <p:nvPr/>
        </p:nvSpPr>
        <p:spPr bwMode="auto">
          <a:xfrm>
            <a:off x="5791200" y="3581400"/>
            <a:ext cx="2514600" cy="914400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8" name="Rectangle 5" descr="25%"/>
          <p:cNvSpPr>
            <a:spLocks noChangeArrowheads="1"/>
          </p:cNvSpPr>
          <p:nvPr/>
        </p:nvSpPr>
        <p:spPr bwMode="auto">
          <a:xfrm>
            <a:off x="5791200" y="1524000"/>
            <a:ext cx="2514600" cy="533400"/>
          </a:xfrm>
          <a:prstGeom prst="rect">
            <a:avLst/>
          </a:prstGeom>
          <a:pattFill prst="pct25">
            <a:fgClr>
              <a:srgbClr val="E5405D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9" name="Rectangle 6" descr="25%"/>
          <p:cNvSpPr>
            <a:spLocks noChangeArrowheads="1"/>
          </p:cNvSpPr>
          <p:nvPr/>
        </p:nvSpPr>
        <p:spPr bwMode="auto">
          <a:xfrm>
            <a:off x="5791200" y="774700"/>
            <a:ext cx="2514600" cy="749300"/>
          </a:xfrm>
          <a:prstGeom prst="rect">
            <a:avLst/>
          </a:prstGeom>
          <a:pattFill prst="pct25">
            <a:fgClr>
              <a:srgbClr val="00B7A5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70" name="Rectangle 8"/>
          <p:cNvSpPr>
            <a:spLocks noChangeArrowheads="1"/>
          </p:cNvSpPr>
          <p:nvPr/>
        </p:nvSpPr>
        <p:spPr bwMode="auto">
          <a:xfrm>
            <a:off x="5803900" y="774700"/>
            <a:ext cx="2489200" cy="568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71" name="Line 9"/>
          <p:cNvSpPr>
            <a:spLocks noChangeShapeType="1"/>
          </p:cNvSpPr>
          <p:nvPr/>
        </p:nvSpPr>
        <p:spPr bwMode="auto">
          <a:xfrm>
            <a:off x="5803900" y="20828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Line 10"/>
          <p:cNvSpPr>
            <a:spLocks noChangeShapeType="1"/>
          </p:cNvSpPr>
          <p:nvPr/>
        </p:nvSpPr>
        <p:spPr bwMode="auto">
          <a:xfrm>
            <a:off x="5803900" y="3581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Line 11"/>
          <p:cNvSpPr>
            <a:spLocks noChangeShapeType="1"/>
          </p:cNvSpPr>
          <p:nvPr/>
        </p:nvSpPr>
        <p:spPr bwMode="auto">
          <a:xfrm>
            <a:off x="5803900" y="5105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Line 12"/>
          <p:cNvSpPr>
            <a:spLocks noChangeShapeType="1"/>
          </p:cNvSpPr>
          <p:nvPr/>
        </p:nvSpPr>
        <p:spPr bwMode="auto">
          <a:xfrm>
            <a:off x="5803900" y="1524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Rectangle 13"/>
          <p:cNvSpPr>
            <a:spLocks noChangeArrowheads="1"/>
          </p:cNvSpPr>
          <p:nvPr/>
        </p:nvSpPr>
        <p:spPr bwMode="auto">
          <a:xfrm>
            <a:off x="8278813" y="61864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64876" name="Rectangle 15"/>
          <p:cNvSpPr>
            <a:spLocks noChangeArrowheads="1"/>
          </p:cNvSpPr>
          <p:nvPr/>
        </p:nvSpPr>
        <p:spPr bwMode="auto">
          <a:xfrm>
            <a:off x="6202363" y="457200"/>
            <a:ext cx="1552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0x7fffffff</a:t>
            </a:r>
          </a:p>
        </p:txBody>
      </p:sp>
      <p:sp>
        <p:nvSpPr>
          <p:cNvPr id="164877" name="Line 18"/>
          <p:cNvSpPr>
            <a:spLocks noChangeShapeType="1"/>
          </p:cNvSpPr>
          <p:nvPr/>
        </p:nvSpPr>
        <p:spPr bwMode="auto">
          <a:xfrm>
            <a:off x="5797550" y="44958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Rectangle 19"/>
          <p:cNvSpPr>
            <a:spLocks noChangeArrowheads="1"/>
          </p:cNvSpPr>
          <p:nvPr/>
        </p:nvSpPr>
        <p:spPr bwMode="auto">
          <a:xfrm>
            <a:off x="6275388" y="4572000"/>
            <a:ext cx="17399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4D4D4D"/>
                </a:solidFill>
                <a:latin typeface="Helvetica" charset="0"/>
                <a:cs typeface="Arial" charset="0"/>
              </a:rPr>
              <a:t>Static data</a:t>
            </a:r>
          </a:p>
        </p:txBody>
      </p:sp>
      <p:sp>
        <p:nvSpPr>
          <p:cNvPr id="157715" name="Rectangle 20"/>
          <p:cNvSpPr>
            <a:spLocks noChangeArrowheads="1"/>
          </p:cNvSpPr>
          <p:nvPr/>
        </p:nvSpPr>
        <p:spPr bwMode="auto">
          <a:xfrm>
            <a:off x="5918200" y="3657600"/>
            <a:ext cx="2184400" cy="828675"/>
          </a:xfrm>
          <a:prstGeom prst="rect">
            <a:avLst/>
          </a:prstGeom>
          <a:noFill/>
          <a:ln>
            <a:noFill/>
          </a:ln>
        </p:spPr>
        <p:txBody>
          <a:bodyPr wrap="none" lIns="90487" tIns="44450" rIns="90487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Helvetica" charset="0"/>
                <a:cs typeface="Arial" charset="0"/>
              </a:rPr>
              <a:t>Dynamic data</a:t>
            </a:r>
          </a:p>
          <a:p>
            <a:pPr algn="ctr" defTabSz="914400" eaLnBrk="0" hangingPunct="0"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Helvetica" charset="0"/>
                <a:cs typeface="Arial" charset="0"/>
              </a:rPr>
              <a:t>(heap/BSS)</a:t>
            </a:r>
          </a:p>
        </p:txBody>
      </p:sp>
      <p:sp>
        <p:nvSpPr>
          <p:cNvPr id="164880" name="Rectangle 21"/>
          <p:cNvSpPr>
            <a:spLocks noChangeArrowheads="1"/>
          </p:cNvSpPr>
          <p:nvPr/>
        </p:nvSpPr>
        <p:spPr bwMode="auto">
          <a:xfrm>
            <a:off x="6477000" y="5181600"/>
            <a:ext cx="1212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914400" eaLnBrk="0" hangingPunct="0"/>
            <a:r>
              <a:rPr lang="en-US" b="1">
                <a:solidFill>
                  <a:srgbClr val="4D4D4D"/>
                </a:solidFill>
                <a:latin typeface="Helvetica" charset="0"/>
                <a:cs typeface="Arial" charset="0"/>
              </a:rPr>
              <a:t>Text</a:t>
            </a:r>
          </a:p>
          <a:p>
            <a:pPr algn="ctr" defTabSz="914400" eaLnBrk="0" hangingPunct="0"/>
            <a:r>
              <a:rPr lang="en-US" b="1">
                <a:solidFill>
                  <a:srgbClr val="4D4D4D"/>
                </a:solidFill>
                <a:latin typeface="Helvetica" charset="0"/>
                <a:cs typeface="Arial" charset="0"/>
              </a:rPr>
              <a:t>(code)</a:t>
            </a:r>
          </a:p>
        </p:txBody>
      </p:sp>
      <p:sp>
        <p:nvSpPr>
          <p:cNvPr id="164881" name="Rectangle 23"/>
          <p:cNvSpPr>
            <a:spLocks noChangeArrowheads="1"/>
          </p:cNvSpPr>
          <p:nvPr/>
        </p:nvSpPr>
        <p:spPr bwMode="auto">
          <a:xfrm>
            <a:off x="6508750" y="1598613"/>
            <a:ext cx="1003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4D4D4D"/>
                </a:solidFill>
                <a:latin typeface="Helvetica" charset="0"/>
                <a:cs typeface="Arial" charset="0"/>
              </a:rPr>
              <a:t>Stack</a:t>
            </a:r>
          </a:p>
        </p:txBody>
      </p:sp>
      <p:sp>
        <p:nvSpPr>
          <p:cNvPr id="164882" name="Rectangle 24"/>
          <p:cNvSpPr>
            <a:spLocks noChangeArrowheads="1"/>
          </p:cNvSpPr>
          <p:nvPr/>
        </p:nvSpPr>
        <p:spPr bwMode="auto">
          <a:xfrm>
            <a:off x="6402388" y="9572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FF5008"/>
                </a:solidFill>
                <a:latin typeface="Helvetica" charset="0"/>
                <a:cs typeface="Arial" charset="0"/>
              </a:rPr>
              <a:t>Reserved</a:t>
            </a:r>
          </a:p>
        </p:txBody>
      </p:sp>
      <p:sp>
        <p:nvSpPr>
          <p:cNvPr id="164883" name="Line 12"/>
          <p:cNvSpPr>
            <a:spLocks noChangeShapeType="1"/>
          </p:cNvSpPr>
          <p:nvPr/>
        </p:nvSpPr>
        <p:spPr bwMode="auto">
          <a:xfrm>
            <a:off x="5789613" y="6096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</a:rPr>
              <a:t>VAS example (32-bit)</a:t>
            </a:r>
          </a:p>
        </p:txBody>
      </p:sp>
      <p:sp>
        <p:nvSpPr>
          <p:cNvPr id="164885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111625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</a:rPr>
              <a:t>An addressable array of bytes…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Containing every instruction the process thread can execute…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And every piece of data those instructions can read/write…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i.e., read/write == load/store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Partitioned into logical segments with distinct purpose and use.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Every memory reference by a thread is interpreted in its VAS context.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Resolve to a location in machine memory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A given address in different VAS may resolve to different locations.</a:t>
            </a:r>
          </a:p>
        </p:txBody>
      </p:sp>
      <p:sp>
        <p:nvSpPr>
          <p:cNvPr id="28" name="Down Arrow 27"/>
          <p:cNvSpPr/>
          <p:nvPr/>
        </p:nvSpPr>
        <p:spPr bwMode="auto">
          <a:xfrm rot="10800000" flipV="1">
            <a:off x="6764338" y="2100263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6764338" y="2967038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52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7" name="Group 2"/>
          <p:cNvGrpSpPr>
            <a:grpSpLocks/>
          </p:cNvGrpSpPr>
          <p:nvPr/>
        </p:nvGrpSpPr>
        <p:grpSpPr bwMode="auto">
          <a:xfrm>
            <a:off x="6378575" y="1485900"/>
            <a:ext cx="1698625" cy="2228850"/>
            <a:chOff x="4705133" y="1104144"/>
            <a:chExt cx="3408422" cy="4476162"/>
          </a:xfrm>
        </p:grpSpPr>
        <p:sp>
          <p:nvSpPr>
            <p:cNvPr id="78" name="Rectangle 77"/>
            <p:cNvSpPr/>
            <p:nvPr/>
          </p:nvSpPr>
          <p:spPr bwMode="auto">
            <a:xfrm>
              <a:off x="4705133" y="1104144"/>
              <a:ext cx="3408422" cy="4476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178201" name="Group 33"/>
            <p:cNvGrpSpPr>
              <a:grpSpLocks/>
            </p:cNvGrpSpPr>
            <p:nvPr/>
          </p:nvGrpSpPr>
          <p:grpSpPr bwMode="auto">
            <a:xfrm>
              <a:off x="6843527" y="3829896"/>
              <a:ext cx="1221372" cy="1312424"/>
              <a:chOff x="746" y="1181"/>
              <a:chExt cx="1430" cy="1360"/>
            </a:xfrm>
          </p:grpSpPr>
          <p:sp>
            <p:nvSpPr>
              <p:cNvPr id="178216" name="Freeform 34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7" name="Freeform 35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202" name="Group 54"/>
            <p:cNvGrpSpPr>
              <a:grpSpLocks/>
            </p:cNvGrpSpPr>
            <p:nvPr/>
          </p:nvGrpSpPr>
          <p:grpSpPr bwMode="auto">
            <a:xfrm>
              <a:off x="4781333" y="2947588"/>
              <a:ext cx="1217999" cy="1312422"/>
              <a:chOff x="746" y="1181"/>
              <a:chExt cx="1430" cy="1360"/>
            </a:xfrm>
          </p:grpSpPr>
          <p:sp>
            <p:nvSpPr>
              <p:cNvPr id="178214" name="Freeform 55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5" name="Freeform 56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203" name="Group 9"/>
            <p:cNvGrpSpPr>
              <a:grpSpLocks/>
            </p:cNvGrpSpPr>
            <p:nvPr/>
          </p:nvGrpSpPr>
          <p:grpSpPr bwMode="auto">
            <a:xfrm>
              <a:off x="7051718" y="1355850"/>
              <a:ext cx="751129" cy="751129"/>
              <a:chOff x="4480" y="2017"/>
              <a:chExt cx="576" cy="576"/>
            </a:xfrm>
          </p:grpSpPr>
          <p:sp>
            <p:nvSpPr>
              <p:cNvPr id="178211" name="Oval 10"/>
              <p:cNvSpPr>
                <a:spLocks noChangeArrowheads="1"/>
              </p:cNvSpPr>
              <p:nvPr/>
            </p:nvSpPr>
            <p:spPr bwMode="auto">
              <a:xfrm>
                <a:off x="4480" y="2017"/>
                <a:ext cx="576" cy="576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212" name="AutoShape 11"/>
              <p:cNvSpPr>
                <a:spLocks noChangeArrowheads="1"/>
              </p:cNvSpPr>
              <p:nvPr/>
            </p:nvSpPr>
            <p:spPr bwMode="auto">
              <a:xfrm flipH="1">
                <a:off x="4680" y="2144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213" name="AutoShape 12"/>
              <p:cNvSpPr>
                <a:spLocks noChangeArrowheads="1"/>
              </p:cNvSpPr>
              <p:nvPr/>
            </p:nvSpPr>
            <p:spPr bwMode="auto">
              <a:xfrm rot="-8460389">
                <a:off x="4505" y="2094"/>
                <a:ext cx="69" cy="7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8204" name="Group 24"/>
            <p:cNvGrpSpPr>
              <a:grpSpLocks/>
            </p:cNvGrpSpPr>
            <p:nvPr/>
          </p:nvGrpSpPr>
          <p:grpSpPr bwMode="auto">
            <a:xfrm>
              <a:off x="5698307" y="3426310"/>
              <a:ext cx="301876" cy="190651"/>
              <a:chOff x="2027" y="2116"/>
              <a:chExt cx="300" cy="169"/>
            </a:xfrm>
          </p:grpSpPr>
          <p:sp>
            <p:nvSpPr>
              <p:cNvPr id="178209" name="Freeform 25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0" name="Freeform 26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205" name="Group 18"/>
            <p:cNvGrpSpPr>
              <a:grpSpLocks/>
            </p:cNvGrpSpPr>
            <p:nvPr/>
          </p:nvGrpSpPr>
          <p:grpSpPr bwMode="auto">
            <a:xfrm>
              <a:off x="6795813" y="4227383"/>
              <a:ext cx="301876" cy="190651"/>
              <a:chOff x="595" y="2116"/>
              <a:chExt cx="302" cy="169"/>
            </a:xfrm>
          </p:grpSpPr>
          <p:sp>
            <p:nvSpPr>
              <p:cNvPr id="178207" name="Freeform 19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8" name="Freeform 20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88" name="Elbow Connector 87"/>
            <p:cNvCxnSpPr/>
            <p:nvPr/>
          </p:nvCxnSpPr>
          <p:spPr bwMode="auto">
            <a:xfrm>
              <a:off x="6001609" y="3520761"/>
              <a:ext cx="840956" cy="803414"/>
            </a:xfrm>
            <a:prstGeom prst="bentConnector3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78178" name="TextBox 3"/>
          <p:cNvSpPr txBox="1">
            <a:spLocks noChangeArrowheads="1"/>
          </p:cNvSpPr>
          <p:nvPr/>
        </p:nvSpPr>
        <p:spPr bwMode="auto">
          <a:xfrm>
            <a:off x="457200" y="1508125"/>
            <a:ext cx="533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003367"/>
                </a:solidFill>
              </a:rPr>
              <a:t>On most platforms, contexts are </a:t>
            </a:r>
            <a:r>
              <a:rPr lang="en-US" sz="2000" b="1" u="sng">
                <a:solidFill>
                  <a:srgbClr val="651222"/>
                </a:solidFill>
              </a:rPr>
              <a:t>isolated</a:t>
            </a:r>
            <a:r>
              <a:rPr lang="en-US" sz="2000" b="1">
                <a:solidFill>
                  <a:srgbClr val="003367"/>
                </a:solidFill>
              </a:rPr>
              <a:t>. 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They cannot interfere with one another, even if they are running the same program.</a:t>
            </a:r>
          </a:p>
          <a:p>
            <a:pPr eaLnBrk="1" hangingPunct="1"/>
            <a:endParaRPr lang="en-US" sz="1800" b="1">
              <a:solidFill>
                <a:srgbClr val="003367"/>
              </a:solidFill>
            </a:endParaRP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I.e., each context is its own “</a:t>
            </a:r>
            <a:r>
              <a:rPr lang="en-US" altLang="ja-JP" sz="1800" b="1">
                <a:solidFill>
                  <a:srgbClr val="651222"/>
                </a:solidFill>
              </a:rPr>
              <a:t>sandbox</a:t>
            </a:r>
            <a:r>
              <a:rPr lang="en-US" sz="1800" b="1">
                <a:solidFill>
                  <a:srgbClr val="003367"/>
                </a:solidFill>
              </a:rPr>
              <a:t>”</a:t>
            </a:r>
            <a:r>
              <a:rPr lang="en-US" altLang="ja-JP" sz="1800" b="1">
                <a:solidFill>
                  <a:srgbClr val="003367"/>
                </a:solidFill>
              </a:rPr>
              <a:t>.</a:t>
            </a:r>
            <a:r>
              <a:rPr lang="en-US" altLang="ja-JP" sz="2000" b="1">
                <a:solidFill>
                  <a:srgbClr val="003367"/>
                </a:solidFill>
              </a:rPr>
              <a:t> 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The programs may fail independently.</a:t>
            </a:r>
          </a:p>
          <a:p>
            <a:pPr eaLnBrk="1" hangingPunct="1"/>
            <a:endParaRPr lang="en-US" sz="2000" b="1">
              <a:solidFill>
                <a:srgbClr val="003367"/>
              </a:solidFill>
            </a:endParaRP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In classical OS, a context is called a </a:t>
            </a:r>
            <a:r>
              <a:rPr lang="en-US" sz="1800" b="1">
                <a:solidFill>
                  <a:srgbClr val="651222"/>
                </a:solidFill>
              </a:rPr>
              <a:t>process</a:t>
            </a:r>
            <a:r>
              <a:rPr lang="en-US" sz="1800" b="1">
                <a:solidFill>
                  <a:srgbClr val="003367"/>
                </a:solidFill>
              </a:rPr>
              <a:t>.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Each has a private </a:t>
            </a:r>
            <a:r>
              <a:rPr lang="en-US" sz="1800" b="1">
                <a:solidFill>
                  <a:srgbClr val="651222"/>
                </a:solidFill>
              </a:rPr>
              <a:t>virtual address space</a:t>
            </a:r>
            <a:r>
              <a:rPr lang="en-US" sz="1800" b="1">
                <a:solidFill>
                  <a:srgbClr val="003367"/>
                </a:solidFill>
              </a:rPr>
              <a:t>. </a:t>
            </a:r>
          </a:p>
        </p:txBody>
      </p:sp>
      <p:sp>
        <p:nvSpPr>
          <p:cNvPr id="17817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Protection / isolation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178180" name="Group 27"/>
          <p:cNvGrpSpPr>
            <a:grpSpLocks/>
          </p:cNvGrpSpPr>
          <p:nvPr/>
        </p:nvGrpSpPr>
        <p:grpSpPr bwMode="auto">
          <a:xfrm>
            <a:off x="6378575" y="3810000"/>
            <a:ext cx="1698625" cy="2230438"/>
            <a:chOff x="4705133" y="1104144"/>
            <a:chExt cx="3408422" cy="447616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705133" y="1104144"/>
              <a:ext cx="3408422" cy="4476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178183" name="Group 33"/>
            <p:cNvGrpSpPr>
              <a:grpSpLocks/>
            </p:cNvGrpSpPr>
            <p:nvPr/>
          </p:nvGrpSpPr>
          <p:grpSpPr bwMode="auto">
            <a:xfrm>
              <a:off x="6843527" y="3829896"/>
              <a:ext cx="1221372" cy="1312424"/>
              <a:chOff x="746" y="1181"/>
              <a:chExt cx="1430" cy="1360"/>
            </a:xfrm>
          </p:grpSpPr>
          <p:sp>
            <p:nvSpPr>
              <p:cNvPr id="178198" name="Freeform 34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9" name="Freeform 35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184" name="Group 54"/>
            <p:cNvGrpSpPr>
              <a:grpSpLocks/>
            </p:cNvGrpSpPr>
            <p:nvPr/>
          </p:nvGrpSpPr>
          <p:grpSpPr bwMode="auto">
            <a:xfrm>
              <a:off x="4781333" y="2947588"/>
              <a:ext cx="1217999" cy="1312422"/>
              <a:chOff x="746" y="1181"/>
              <a:chExt cx="1430" cy="1360"/>
            </a:xfrm>
          </p:grpSpPr>
          <p:sp>
            <p:nvSpPr>
              <p:cNvPr id="178196" name="Freeform 55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7" name="Freeform 56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185" name="Group 9"/>
            <p:cNvGrpSpPr>
              <a:grpSpLocks/>
            </p:cNvGrpSpPr>
            <p:nvPr/>
          </p:nvGrpSpPr>
          <p:grpSpPr bwMode="auto">
            <a:xfrm>
              <a:off x="7051718" y="1355850"/>
              <a:ext cx="751129" cy="751129"/>
              <a:chOff x="4480" y="2017"/>
              <a:chExt cx="576" cy="576"/>
            </a:xfrm>
          </p:grpSpPr>
          <p:sp>
            <p:nvSpPr>
              <p:cNvPr id="178193" name="Oval 10"/>
              <p:cNvSpPr>
                <a:spLocks noChangeArrowheads="1"/>
              </p:cNvSpPr>
              <p:nvPr/>
            </p:nvSpPr>
            <p:spPr bwMode="auto">
              <a:xfrm>
                <a:off x="4480" y="2017"/>
                <a:ext cx="576" cy="576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194" name="AutoShape 11"/>
              <p:cNvSpPr>
                <a:spLocks noChangeArrowheads="1"/>
              </p:cNvSpPr>
              <p:nvPr/>
            </p:nvSpPr>
            <p:spPr bwMode="auto">
              <a:xfrm flipH="1">
                <a:off x="4680" y="2144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195" name="AutoShape 12"/>
              <p:cNvSpPr>
                <a:spLocks noChangeArrowheads="1"/>
              </p:cNvSpPr>
              <p:nvPr/>
            </p:nvSpPr>
            <p:spPr bwMode="auto">
              <a:xfrm rot="-8460389">
                <a:off x="4505" y="2094"/>
                <a:ext cx="69" cy="7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8186" name="Group 24"/>
            <p:cNvGrpSpPr>
              <a:grpSpLocks/>
            </p:cNvGrpSpPr>
            <p:nvPr/>
          </p:nvGrpSpPr>
          <p:grpSpPr bwMode="auto">
            <a:xfrm>
              <a:off x="5698307" y="3426310"/>
              <a:ext cx="301876" cy="190651"/>
              <a:chOff x="2027" y="2116"/>
              <a:chExt cx="300" cy="169"/>
            </a:xfrm>
          </p:grpSpPr>
          <p:sp>
            <p:nvSpPr>
              <p:cNvPr id="178191" name="Freeform 25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2" name="Freeform 26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187" name="Group 18"/>
            <p:cNvGrpSpPr>
              <a:grpSpLocks/>
            </p:cNvGrpSpPr>
            <p:nvPr/>
          </p:nvGrpSpPr>
          <p:grpSpPr bwMode="auto">
            <a:xfrm>
              <a:off x="6795813" y="4227383"/>
              <a:ext cx="301876" cy="190651"/>
              <a:chOff x="595" y="2116"/>
              <a:chExt cx="302" cy="169"/>
            </a:xfrm>
          </p:grpSpPr>
          <p:sp>
            <p:nvSpPr>
              <p:cNvPr id="178189" name="Freeform 19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0" name="Freeform 20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6" name="Elbow Connector 35"/>
            <p:cNvCxnSpPr/>
            <p:nvPr/>
          </p:nvCxnSpPr>
          <p:spPr bwMode="auto">
            <a:xfrm>
              <a:off x="6001609" y="3522228"/>
              <a:ext cx="840956" cy="799655"/>
            </a:xfrm>
            <a:prstGeom prst="bentConnector3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78181" name="TextBox 52"/>
          <p:cNvSpPr txBox="1">
            <a:spLocks noChangeArrowheads="1"/>
          </p:cNvSpPr>
          <p:nvPr/>
        </p:nvSpPr>
        <p:spPr bwMode="auto">
          <a:xfrm>
            <a:off x="457200" y="4267200"/>
            <a:ext cx="4876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003367"/>
                </a:solidFill>
              </a:rPr>
              <a:t>Butler Lampson’s definition</a:t>
            </a:r>
            <a:r>
              <a:rPr lang="en-US" sz="2000" b="1">
                <a:solidFill>
                  <a:srgbClr val="003367"/>
                </a:solidFill>
              </a:rPr>
              <a:t>:  “I am </a:t>
            </a:r>
            <a:r>
              <a:rPr lang="en-US" sz="2000" b="1">
                <a:solidFill>
                  <a:schemeClr val="accent2"/>
                </a:solidFill>
              </a:rPr>
              <a:t>isolated</a:t>
            </a:r>
            <a:r>
              <a:rPr lang="en-US" sz="2000" b="1">
                <a:solidFill>
                  <a:srgbClr val="003367"/>
                </a:solidFill>
              </a:rPr>
              <a:t> if anything that goes wrong is my fault (or my program’s fault).”</a:t>
            </a:r>
          </a:p>
          <a:p>
            <a:pPr eaLnBrk="1" hangingPunct="1"/>
            <a:endParaRPr lang="en-US" sz="2000" b="1">
              <a:solidFill>
                <a:srgbClr val="003367"/>
              </a:solidFill>
            </a:endParaRPr>
          </a:p>
          <a:p>
            <a:pPr eaLnBrk="1" hangingPunct="1"/>
            <a:r>
              <a:rPr lang="en-US" sz="2000" b="1" u="sng">
                <a:solidFill>
                  <a:srgbClr val="003367"/>
                </a:solidFill>
              </a:rPr>
              <a:t>Isolation might not be absolute.</a:t>
            </a:r>
          </a:p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E.g., the program instances may choose to interact, or may access shared data. </a:t>
            </a:r>
          </a:p>
          <a:p>
            <a:pPr eaLnBrk="1" hangingPunct="1"/>
            <a:endParaRPr lang="en-US" sz="2000" b="1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Operating System</a:t>
            </a:r>
          </a:p>
        </p:txBody>
      </p:sp>
      <p:sp>
        <p:nvSpPr>
          <p:cNvPr id="13824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An operating system: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sets up the contexts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enforces isolation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mediates interactions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Applications trust the OS to do these things.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Any software platform for running application programs can be called an OS.</a:t>
            </a:r>
          </a:p>
        </p:txBody>
      </p:sp>
    </p:spTree>
    <p:extLst>
      <p:ext uri="{BB962C8B-B14F-4D97-AF65-F5344CB8AC3E}">
        <p14:creationId xmlns:p14="http://schemas.microsoft.com/office/powerpoint/2010/main" val="12601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nip Single Corner Rectangle 78"/>
          <p:cNvSpPr/>
          <p:nvPr/>
        </p:nvSpPr>
        <p:spPr bwMode="auto">
          <a:xfrm flipH="1">
            <a:off x="914400" y="2971800"/>
            <a:ext cx="1219200" cy="1381125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6073775" y="1485900"/>
            <a:ext cx="1698625" cy="2228850"/>
            <a:chOff x="4705133" y="1104144"/>
            <a:chExt cx="3408422" cy="4476162"/>
          </a:xfrm>
        </p:grpSpPr>
        <p:sp>
          <p:nvSpPr>
            <p:cNvPr id="78" name="Rectangle 77"/>
            <p:cNvSpPr/>
            <p:nvPr/>
          </p:nvSpPr>
          <p:spPr bwMode="auto">
            <a:xfrm>
              <a:off x="4705133" y="1104144"/>
              <a:ext cx="3408422" cy="4476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174108" name="Group 33"/>
            <p:cNvGrpSpPr>
              <a:grpSpLocks/>
            </p:cNvGrpSpPr>
            <p:nvPr/>
          </p:nvGrpSpPr>
          <p:grpSpPr bwMode="auto">
            <a:xfrm>
              <a:off x="6843527" y="3829896"/>
              <a:ext cx="1221372" cy="1312424"/>
              <a:chOff x="746" y="1181"/>
              <a:chExt cx="1430" cy="1360"/>
            </a:xfrm>
          </p:grpSpPr>
          <p:sp>
            <p:nvSpPr>
              <p:cNvPr id="174123" name="Freeform 34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4" name="Freeform 35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09" name="Group 54"/>
            <p:cNvGrpSpPr>
              <a:grpSpLocks/>
            </p:cNvGrpSpPr>
            <p:nvPr/>
          </p:nvGrpSpPr>
          <p:grpSpPr bwMode="auto">
            <a:xfrm>
              <a:off x="4781333" y="2947588"/>
              <a:ext cx="1217999" cy="1312422"/>
              <a:chOff x="746" y="1181"/>
              <a:chExt cx="1430" cy="1360"/>
            </a:xfrm>
          </p:grpSpPr>
          <p:sp>
            <p:nvSpPr>
              <p:cNvPr id="174121" name="Freeform 55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2" name="Freeform 56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10" name="Group 9"/>
            <p:cNvGrpSpPr>
              <a:grpSpLocks/>
            </p:cNvGrpSpPr>
            <p:nvPr/>
          </p:nvGrpSpPr>
          <p:grpSpPr bwMode="auto">
            <a:xfrm>
              <a:off x="7051718" y="1355850"/>
              <a:ext cx="751129" cy="751129"/>
              <a:chOff x="4480" y="2017"/>
              <a:chExt cx="576" cy="576"/>
            </a:xfrm>
          </p:grpSpPr>
          <p:sp>
            <p:nvSpPr>
              <p:cNvPr id="174118" name="Oval 10"/>
              <p:cNvSpPr>
                <a:spLocks noChangeArrowheads="1"/>
              </p:cNvSpPr>
              <p:nvPr/>
            </p:nvSpPr>
            <p:spPr bwMode="auto">
              <a:xfrm>
                <a:off x="4480" y="2017"/>
                <a:ext cx="576" cy="576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19" name="AutoShape 11"/>
              <p:cNvSpPr>
                <a:spLocks noChangeArrowheads="1"/>
              </p:cNvSpPr>
              <p:nvPr/>
            </p:nvSpPr>
            <p:spPr bwMode="auto">
              <a:xfrm flipH="1">
                <a:off x="4680" y="2144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20" name="AutoShape 12"/>
              <p:cNvSpPr>
                <a:spLocks noChangeArrowheads="1"/>
              </p:cNvSpPr>
              <p:nvPr/>
            </p:nvSpPr>
            <p:spPr bwMode="auto">
              <a:xfrm rot="-8460389">
                <a:off x="4505" y="2094"/>
                <a:ext cx="69" cy="7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111" name="Group 24"/>
            <p:cNvGrpSpPr>
              <a:grpSpLocks/>
            </p:cNvGrpSpPr>
            <p:nvPr/>
          </p:nvGrpSpPr>
          <p:grpSpPr bwMode="auto">
            <a:xfrm>
              <a:off x="5698307" y="3426310"/>
              <a:ext cx="301876" cy="190651"/>
              <a:chOff x="2027" y="2116"/>
              <a:chExt cx="300" cy="169"/>
            </a:xfrm>
          </p:grpSpPr>
          <p:sp>
            <p:nvSpPr>
              <p:cNvPr id="174116" name="Freeform 25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7" name="Freeform 26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12" name="Group 18"/>
            <p:cNvGrpSpPr>
              <a:grpSpLocks/>
            </p:cNvGrpSpPr>
            <p:nvPr/>
          </p:nvGrpSpPr>
          <p:grpSpPr bwMode="auto">
            <a:xfrm>
              <a:off x="6795813" y="4227383"/>
              <a:ext cx="301876" cy="190651"/>
              <a:chOff x="595" y="2116"/>
              <a:chExt cx="302" cy="169"/>
            </a:xfrm>
          </p:grpSpPr>
          <p:sp>
            <p:nvSpPr>
              <p:cNvPr id="174114" name="Freeform 19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5" name="Freeform 20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88" name="Elbow Connector 87"/>
            <p:cNvCxnSpPr/>
            <p:nvPr/>
          </p:nvCxnSpPr>
          <p:spPr bwMode="auto">
            <a:xfrm>
              <a:off x="6001609" y="3520761"/>
              <a:ext cx="840956" cy="803414"/>
            </a:xfrm>
            <a:prstGeom prst="bentConnector3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74083" name="Text Box 93"/>
          <p:cNvSpPr txBox="1">
            <a:spLocks noChangeArrowheads="1"/>
          </p:cNvSpPr>
          <p:nvPr/>
        </p:nvSpPr>
        <p:spPr bwMode="auto">
          <a:xfrm>
            <a:off x="838200" y="3919538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99" name="Down Arrow 98"/>
          <p:cNvSpPr/>
          <p:nvPr/>
        </p:nvSpPr>
        <p:spPr bwMode="auto">
          <a:xfrm rot="5400000" flipV="1">
            <a:off x="4039394" y="1226344"/>
            <a:ext cx="127000" cy="392271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408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Running a program</a:t>
            </a:r>
          </a:p>
        </p:txBody>
      </p:sp>
      <p:grpSp>
        <p:nvGrpSpPr>
          <p:cNvPr id="174086" name="Group 27"/>
          <p:cNvGrpSpPr>
            <a:grpSpLocks/>
          </p:cNvGrpSpPr>
          <p:nvPr/>
        </p:nvGrpSpPr>
        <p:grpSpPr bwMode="auto">
          <a:xfrm>
            <a:off x="6073775" y="3810000"/>
            <a:ext cx="1698625" cy="2230438"/>
            <a:chOff x="4705133" y="1104144"/>
            <a:chExt cx="3408422" cy="447616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705133" y="1104144"/>
              <a:ext cx="3408422" cy="4476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174090" name="Group 33"/>
            <p:cNvGrpSpPr>
              <a:grpSpLocks/>
            </p:cNvGrpSpPr>
            <p:nvPr/>
          </p:nvGrpSpPr>
          <p:grpSpPr bwMode="auto">
            <a:xfrm>
              <a:off x="6843527" y="3829896"/>
              <a:ext cx="1221372" cy="1312424"/>
              <a:chOff x="746" y="1181"/>
              <a:chExt cx="1430" cy="1360"/>
            </a:xfrm>
          </p:grpSpPr>
          <p:sp>
            <p:nvSpPr>
              <p:cNvPr id="174105" name="Freeform 34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6" name="Freeform 35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091" name="Group 54"/>
            <p:cNvGrpSpPr>
              <a:grpSpLocks/>
            </p:cNvGrpSpPr>
            <p:nvPr/>
          </p:nvGrpSpPr>
          <p:grpSpPr bwMode="auto">
            <a:xfrm>
              <a:off x="4781333" y="2947588"/>
              <a:ext cx="1217999" cy="1312422"/>
              <a:chOff x="746" y="1181"/>
              <a:chExt cx="1430" cy="1360"/>
            </a:xfrm>
          </p:grpSpPr>
          <p:sp>
            <p:nvSpPr>
              <p:cNvPr id="174103" name="Freeform 55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4" name="Freeform 56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092" name="Group 9"/>
            <p:cNvGrpSpPr>
              <a:grpSpLocks/>
            </p:cNvGrpSpPr>
            <p:nvPr/>
          </p:nvGrpSpPr>
          <p:grpSpPr bwMode="auto">
            <a:xfrm>
              <a:off x="7051718" y="1355850"/>
              <a:ext cx="751129" cy="751129"/>
              <a:chOff x="4480" y="2017"/>
              <a:chExt cx="576" cy="576"/>
            </a:xfrm>
          </p:grpSpPr>
          <p:sp>
            <p:nvSpPr>
              <p:cNvPr id="174100" name="Oval 10"/>
              <p:cNvSpPr>
                <a:spLocks noChangeArrowheads="1"/>
              </p:cNvSpPr>
              <p:nvPr/>
            </p:nvSpPr>
            <p:spPr bwMode="auto">
              <a:xfrm>
                <a:off x="4480" y="2017"/>
                <a:ext cx="576" cy="576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01" name="AutoShape 11"/>
              <p:cNvSpPr>
                <a:spLocks noChangeArrowheads="1"/>
              </p:cNvSpPr>
              <p:nvPr/>
            </p:nvSpPr>
            <p:spPr bwMode="auto">
              <a:xfrm flipH="1">
                <a:off x="4680" y="2144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02" name="AutoShape 12"/>
              <p:cNvSpPr>
                <a:spLocks noChangeArrowheads="1"/>
              </p:cNvSpPr>
              <p:nvPr/>
            </p:nvSpPr>
            <p:spPr bwMode="auto">
              <a:xfrm rot="-8460389">
                <a:off x="4505" y="2094"/>
                <a:ext cx="69" cy="7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093" name="Group 24"/>
            <p:cNvGrpSpPr>
              <a:grpSpLocks/>
            </p:cNvGrpSpPr>
            <p:nvPr/>
          </p:nvGrpSpPr>
          <p:grpSpPr bwMode="auto">
            <a:xfrm>
              <a:off x="5698307" y="3426310"/>
              <a:ext cx="301876" cy="190651"/>
              <a:chOff x="2027" y="2116"/>
              <a:chExt cx="300" cy="169"/>
            </a:xfrm>
          </p:grpSpPr>
          <p:sp>
            <p:nvSpPr>
              <p:cNvPr id="174098" name="Freeform 25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9" name="Freeform 26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094" name="Group 18"/>
            <p:cNvGrpSpPr>
              <a:grpSpLocks/>
            </p:cNvGrpSpPr>
            <p:nvPr/>
          </p:nvGrpSpPr>
          <p:grpSpPr bwMode="auto">
            <a:xfrm>
              <a:off x="6795813" y="4227383"/>
              <a:ext cx="301876" cy="190651"/>
              <a:chOff x="595" y="2116"/>
              <a:chExt cx="302" cy="169"/>
            </a:xfrm>
          </p:grpSpPr>
          <p:sp>
            <p:nvSpPr>
              <p:cNvPr id="174096" name="Freeform 19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7" name="Freeform 20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6" name="Elbow Connector 35"/>
            <p:cNvCxnSpPr/>
            <p:nvPr/>
          </p:nvCxnSpPr>
          <p:spPr bwMode="auto">
            <a:xfrm>
              <a:off x="6001609" y="3522228"/>
              <a:ext cx="840956" cy="799655"/>
            </a:xfrm>
            <a:prstGeom prst="bentConnector3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2" name="Down Arrow 51"/>
          <p:cNvSpPr/>
          <p:nvPr/>
        </p:nvSpPr>
        <p:spPr bwMode="auto">
          <a:xfrm rot="5400000" flipV="1">
            <a:off x="4030663" y="2141537"/>
            <a:ext cx="127000" cy="392112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4088" name="TextBox 52"/>
          <p:cNvSpPr txBox="1">
            <a:spLocks noChangeArrowheads="1"/>
          </p:cNvSpPr>
          <p:nvPr/>
        </p:nvSpPr>
        <p:spPr bwMode="auto">
          <a:xfrm>
            <a:off x="914400" y="1466850"/>
            <a:ext cx="487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67"/>
                </a:solidFill>
              </a:rPr>
              <a:t>Can a program launch multiple running instances on the same platform?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Monday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457200" y="2289175"/>
            <a:ext cx="8226425" cy="41116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Recitations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Monday: </a:t>
            </a:r>
            <a:r>
              <a:rPr lang="en-US" dirty="0">
                <a:latin typeface="Arial" charset="0"/>
                <a:ea typeface="ＭＳ Ｐゴシック" charset="0"/>
              </a:rPr>
              <a:t>3:05-4:20 PM</a:t>
            </a:r>
          </a:p>
          <a:p>
            <a:pPr lvl="1" eaLnBrk="1" hangingPunct="1"/>
            <a:r>
              <a:rPr lang="en-US" dirty="0" err="1">
                <a:latin typeface="Arial" charset="0"/>
                <a:ea typeface="ＭＳ Ｐゴシック" charset="0"/>
              </a:rPr>
              <a:t>Soc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Sci</a:t>
            </a:r>
            <a:r>
              <a:rPr lang="en-US" dirty="0">
                <a:latin typeface="Arial" charset="0"/>
                <a:ea typeface="ＭＳ Ｐゴシック" charset="0"/>
              </a:rPr>
              <a:t> 139: see </a:t>
            </a:r>
            <a:r>
              <a:rPr lang="en-US" dirty="0" err="1">
                <a:solidFill>
                  <a:srgbClr val="800000"/>
                </a:solidFill>
                <a:latin typeface="Arial" charset="0"/>
                <a:ea typeface="ＭＳ Ｐゴシック" charset="0"/>
              </a:rPr>
              <a:t>maps.duke.edu</a:t>
            </a:r>
            <a:endParaRPr lang="en-US" dirty="0">
              <a:solidFill>
                <a:srgbClr val="800000"/>
              </a:solidFill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TA: </a:t>
            </a:r>
            <a:r>
              <a:rPr lang="en-US" dirty="0" err="1">
                <a:latin typeface="Arial" charset="0"/>
                <a:ea typeface="ＭＳ Ｐゴシック" charset="0"/>
              </a:rPr>
              <a:t>Vamsi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Thummala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This week: important info for </a:t>
            </a:r>
            <a:r>
              <a:rPr lang="en-US" dirty="0" smtClean="0">
                <a:latin typeface="Arial" charset="0"/>
                <a:ea typeface="ＭＳ Ｐゴシック" charset="0"/>
              </a:rPr>
              <a:t>P1: </a:t>
            </a:r>
            <a:r>
              <a:rPr lang="en-US" dirty="0">
                <a:latin typeface="Arial" charset="0"/>
                <a:ea typeface="ＭＳ Ｐゴシック" charset="0"/>
              </a:rPr>
              <a:t>heap manager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280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0"/>
            <a:ext cx="35575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763"/>
            <a:ext cx="22860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4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nip Single Corner Rectangle 78"/>
          <p:cNvSpPr/>
          <p:nvPr/>
        </p:nvSpPr>
        <p:spPr bwMode="auto">
          <a:xfrm flipH="1">
            <a:off x="914400" y="2971800"/>
            <a:ext cx="1219200" cy="1381125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6073775" y="1485900"/>
            <a:ext cx="1698625" cy="2228850"/>
            <a:chOff x="4705133" y="1104144"/>
            <a:chExt cx="3408422" cy="4476162"/>
          </a:xfrm>
        </p:grpSpPr>
        <p:sp>
          <p:nvSpPr>
            <p:cNvPr id="78" name="Rectangle 77"/>
            <p:cNvSpPr/>
            <p:nvPr/>
          </p:nvSpPr>
          <p:spPr bwMode="auto">
            <a:xfrm>
              <a:off x="4705133" y="1104144"/>
              <a:ext cx="3408422" cy="4476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176157" name="Group 33"/>
            <p:cNvGrpSpPr>
              <a:grpSpLocks/>
            </p:cNvGrpSpPr>
            <p:nvPr/>
          </p:nvGrpSpPr>
          <p:grpSpPr bwMode="auto">
            <a:xfrm>
              <a:off x="6843527" y="3829896"/>
              <a:ext cx="1221372" cy="1312424"/>
              <a:chOff x="746" y="1181"/>
              <a:chExt cx="1430" cy="1360"/>
            </a:xfrm>
          </p:grpSpPr>
          <p:sp>
            <p:nvSpPr>
              <p:cNvPr id="176172" name="Freeform 34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3" name="Freeform 35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58" name="Group 54"/>
            <p:cNvGrpSpPr>
              <a:grpSpLocks/>
            </p:cNvGrpSpPr>
            <p:nvPr/>
          </p:nvGrpSpPr>
          <p:grpSpPr bwMode="auto">
            <a:xfrm>
              <a:off x="4781333" y="2947588"/>
              <a:ext cx="1217999" cy="1312422"/>
              <a:chOff x="746" y="1181"/>
              <a:chExt cx="1430" cy="1360"/>
            </a:xfrm>
          </p:grpSpPr>
          <p:sp>
            <p:nvSpPr>
              <p:cNvPr id="176170" name="Freeform 55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1" name="Freeform 56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59" name="Group 9"/>
            <p:cNvGrpSpPr>
              <a:grpSpLocks/>
            </p:cNvGrpSpPr>
            <p:nvPr/>
          </p:nvGrpSpPr>
          <p:grpSpPr bwMode="auto">
            <a:xfrm>
              <a:off x="7051718" y="1355850"/>
              <a:ext cx="751129" cy="751129"/>
              <a:chOff x="4480" y="2017"/>
              <a:chExt cx="576" cy="576"/>
            </a:xfrm>
          </p:grpSpPr>
          <p:sp>
            <p:nvSpPr>
              <p:cNvPr id="176167" name="Oval 10"/>
              <p:cNvSpPr>
                <a:spLocks noChangeArrowheads="1"/>
              </p:cNvSpPr>
              <p:nvPr/>
            </p:nvSpPr>
            <p:spPr bwMode="auto">
              <a:xfrm>
                <a:off x="4480" y="2017"/>
                <a:ext cx="576" cy="576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68" name="AutoShape 11"/>
              <p:cNvSpPr>
                <a:spLocks noChangeArrowheads="1"/>
              </p:cNvSpPr>
              <p:nvPr/>
            </p:nvSpPr>
            <p:spPr bwMode="auto">
              <a:xfrm flipH="1">
                <a:off x="4680" y="2144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69" name="AutoShape 12"/>
              <p:cNvSpPr>
                <a:spLocks noChangeArrowheads="1"/>
              </p:cNvSpPr>
              <p:nvPr/>
            </p:nvSpPr>
            <p:spPr bwMode="auto">
              <a:xfrm rot="-8460389">
                <a:off x="4505" y="2094"/>
                <a:ext cx="69" cy="7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6160" name="Group 24"/>
            <p:cNvGrpSpPr>
              <a:grpSpLocks/>
            </p:cNvGrpSpPr>
            <p:nvPr/>
          </p:nvGrpSpPr>
          <p:grpSpPr bwMode="auto">
            <a:xfrm>
              <a:off x="5698307" y="3426310"/>
              <a:ext cx="301876" cy="190651"/>
              <a:chOff x="2027" y="2116"/>
              <a:chExt cx="300" cy="169"/>
            </a:xfrm>
          </p:grpSpPr>
          <p:sp>
            <p:nvSpPr>
              <p:cNvPr id="176165" name="Freeform 25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6" name="Freeform 26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61" name="Group 18"/>
            <p:cNvGrpSpPr>
              <a:grpSpLocks/>
            </p:cNvGrpSpPr>
            <p:nvPr/>
          </p:nvGrpSpPr>
          <p:grpSpPr bwMode="auto">
            <a:xfrm>
              <a:off x="6795813" y="4227383"/>
              <a:ext cx="301876" cy="190651"/>
              <a:chOff x="595" y="2116"/>
              <a:chExt cx="302" cy="169"/>
            </a:xfrm>
          </p:grpSpPr>
          <p:sp>
            <p:nvSpPr>
              <p:cNvPr id="176163" name="Freeform 19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4" name="Freeform 20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88" name="Elbow Connector 87"/>
            <p:cNvCxnSpPr/>
            <p:nvPr/>
          </p:nvCxnSpPr>
          <p:spPr bwMode="auto">
            <a:xfrm>
              <a:off x="6001609" y="3520761"/>
              <a:ext cx="840956" cy="803414"/>
            </a:xfrm>
            <a:prstGeom prst="bentConnector3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76131" name="Text Box 93"/>
          <p:cNvSpPr txBox="1">
            <a:spLocks noChangeArrowheads="1"/>
          </p:cNvSpPr>
          <p:nvPr/>
        </p:nvSpPr>
        <p:spPr bwMode="auto">
          <a:xfrm>
            <a:off x="838200" y="3919538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99" name="Down Arrow 98"/>
          <p:cNvSpPr/>
          <p:nvPr/>
        </p:nvSpPr>
        <p:spPr bwMode="auto">
          <a:xfrm rot="5400000" flipV="1">
            <a:off x="4039394" y="1226344"/>
            <a:ext cx="127000" cy="392271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6133" name="TextBox 3"/>
          <p:cNvSpPr txBox="1">
            <a:spLocks noChangeArrowheads="1"/>
          </p:cNvSpPr>
          <p:nvPr/>
        </p:nvSpPr>
        <p:spPr bwMode="auto">
          <a:xfrm>
            <a:off x="914400" y="1466850"/>
            <a:ext cx="487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67"/>
                </a:solidFill>
              </a:rPr>
              <a:t>Can a program launch multiple running instances on the same platform?</a:t>
            </a:r>
          </a:p>
        </p:txBody>
      </p:sp>
      <p:sp>
        <p:nvSpPr>
          <p:cNvPr id="1761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Running a program</a:t>
            </a:r>
          </a:p>
        </p:txBody>
      </p:sp>
      <p:grpSp>
        <p:nvGrpSpPr>
          <p:cNvPr id="176135" name="Group 27"/>
          <p:cNvGrpSpPr>
            <a:grpSpLocks/>
          </p:cNvGrpSpPr>
          <p:nvPr/>
        </p:nvGrpSpPr>
        <p:grpSpPr bwMode="auto">
          <a:xfrm>
            <a:off x="6073775" y="3810000"/>
            <a:ext cx="1698625" cy="2230438"/>
            <a:chOff x="4705133" y="1104144"/>
            <a:chExt cx="3408422" cy="447616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705133" y="1104144"/>
              <a:ext cx="3408422" cy="4476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176139" name="Group 33"/>
            <p:cNvGrpSpPr>
              <a:grpSpLocks/>
            </p:cNvGrpSpPr>
            <p:nvPr/>
          </p:nvGrpSpPr>
          <p:grpSpPr bwMode="auto">
            <a:xfrm>
              <a:off x="6843527" y="3829896"/>
              <a:ext cx="1221372" cy="1312424"/>
              <a:chOff x="746" y="1181"/>
              <a:chExt cx="1430" cy="1360"/>
            </a:xfrm>
          </p:grpSpPr>
          <p:sp>
            <p:nvSpPr>
              <p:cNvPr id="176154" name="Freeform 34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5" name="Freeform 35"/>
              <p:cNvSpPr>
                <a:spLocks/>
              </p:cNvSpPr>
              <p:nvPr/>
            </p:nvSpPr>
            <p:spPr bwMode="auto">
              <a:xfrm>
                <a:off x="745" y="1181"/>
                <a:ext cx="1431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40" name="Group 54"/>
            <p:cNvGrpSpPr>
              <a:grpSpLocks/>
            </p:cNvGrpSpPr>
            <p:nvPr/>
          </p:nvGrpSpPr>
          <p:grpSpPr bwMode="auto">
            <a:xfrm>
              <a:off x="4781333" y="2947588"/>
              <a:ext cx="1217999" cy="1312422"/>
              <a:chOff x="746" y="1181"/>
              <a:chExt cx="1430" cy="1360"/>
            </a:xfrm>
          </p:grpSpPr>
          <p:sp>
            <p:nvSpPr>
              <p:cNvPr id="176152" name="Freeform 55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3" name="Freeform 56"/>
              <p:cNvSpPr>
                <a:spLocks/>
              </p:cNvSpPr>
              <p:nvPr/>
            </p:nvSpPr>
            <p:spPr bwMode="auto">
              <a:xfrm>
                <a:off x="745" y="1181"/>
                <a:ext cx="1432" cy="1360"/>
              </a:xfrm>
              <a:custGeom>
                <a:avLst/>
                <a:gdLst>
                  <a:gd name="T0" fmla="*/ 4 w 10983"/>
                  <a:gd name="T1" fmla="*/ 0 h 10425"/>
                  <a:gd name="T2" fmla="*/ 0 w 10983"/>
                  <a:gd name="T3" fmla="*/ 4 h 10425"/>
                  <a:gd name="T4" fmla="*/ 0 w 10983"/>
                  <a:gd name="T5" fmla="*/ 19 h 10425"/>
                  <a:gd name="T6" fmla="*/ 4 w 10983"/>
                  <a:gd name="T7" fmla="*/ 23 h 10425"/>
                  <a:gd name="T8" fmla="*/ 20 w 10983"/>
                  <a:gd name="T9" fmla="*/ 23 h 10425"/>
                  <a:gd name="T10" fmla="*/ 24 w 10983"/>
                  <a:gd name="T11" fmla="*/ 19 h 10425"/>
                  <a:gd name="T12" fmla="*/ 24 w 10983"/>
                  <a:gd name="T13" fmla="*/ 4 h 10425"/>
                  <a:gd name="T14" fmla="*/ 20 w 10983"/>
                  <a:gd name="T15" fmla="*/ 0 h 10425"/>
                  <a:gd name="T16" fmla="*/ 4 w 10983"/>
                  <a:gd name="T17" fmla="*/ 0 h 10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3" h="10425">
                    <a:moveTo>
                      <a:pt x="1737" y="0"/>
                    </a:moveTo>
                    <a:cubicBezTo>
                      <a:pt x="778" y="0"/>
                      <a:pt x="0" y="778"/>
                      <a:pt x="0" y="1737"/>
                    </a:cubicBezTo>
                    <a:lnTo>
                      <a:pt x="0" y="8687"/>
                    </a:lnTo>
                    <a:cubicBezTo>
                      <a:pt x="0" y="9647"/>
                      <a:pt x="778" y="10425"/>
                      <a:pt x="1737" y="10425"/>
                    </a:cubicBezTo>
                    <a:lnTo>
                      <a:pt x="9246" y="10425"/>
                    </a:lnTo>
                    <a:cubicBezTo>
                      <a:pt x="10205" y="10425"/>
                      <a:pt x="10983" y="9647"/>
                      <a:pt x="10983" y="8687"/>
                    </a:cubicBezTo>
                    <a:lnTo>
                      <a:pt x="10983" y="1737"/>
                    </a:lnTo>
                    <a:cubicBezTo>
                      <a:pt x="10983" y="778"/>
                      <a:pt x="10205" y="0"/>
                      <a:pt x="9246" y="0"/>
                    </a:cubicBez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04357B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41" name="Group 9"/>
            <p:cNvGrpSpPr>
              <a:grpSpLocks/>
            </p:cNvGrpSpPr>
            <p:nvPr/>
          </p:nvGrpSpPr>
          <p:grpSpPr bwMode="auto">
            <a:xfrm>
              <a:off x="7051718" y="1355850"/>
              <a:ext cx="751129" cy="751129"/>
              <a:chOff x="4480" y="2017"/>
              <a:chExt cx="576" cy="576"/>
            </a:xfrm>
          </p:grpSpPr>
          <p:sp>
            <p:nvSpPr>
              <p:cNvPr id="176149" name="Oval 10"/>
              <p:cNvSpPr>
                <a:spLocks noChangeArrowheads="1"/>
              </p:cNvSpPr>
              <p:nvPr/>
            </p:nvSpPr>
            <p:spPr bwMode="auto">
              <a:xfrm>
                <a:off x="4480" y="2017"/>
                <a:ext cx="576" cy="576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50" name="AutoShape 11"/>
              <p:cNvSpPr>
                <a:spLocks noChangeArrowheads="1"/>
              </p:cNvSpPr>
              <p:nvPr/>
            </p:nvSpPr>
            <p:spPr bwMode="auto">
              <a:xfrm flipH="1">
                <a:off x="4680" y="2144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151" name="AutoShape 12"/>
              <p:cNvSpPr>
                <a:spLocks noChangeArrowheads="1"/>
              </p:cNvSpPr>
              <p:nvPr/>
            </p:nvSpPr>
            <p:spPr bwMode="auto">
              <a:xfrm rot="-8460389">
                <a:off x="4505" y="2094"/>
                <a:ext cx="69" cy="7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6142" name="Group 24"/>
            <p:cNvGrpSpPr>
              <a:grpSpLocks/>
            </p:cNvGrpSpPr>
            <p:nvPr/>
          </p:nvGrpSpPr>
          <p:grpSpPr bwMode="auto">
            <a:xfrm>
              <a:off x="5698307" y="3426310"/>
              <a:ext cx="301876" cy="190651"/>
              <a:chOff x="2027" y="2116"/>
              <a:chExt cx="300" cy="169"/>
            </a:xfrm>
          </p:grpSpPr>
          <p:sp>
            <p:nvSpPr>
              <p:cNvPr id="176147" name="Freeform 25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8" name="Freeform 26"/>
              <p:cNvSpPr>
                <a:spLocks/>
              </p:cNvSpPr>
              <p:nvPr/>
            </p:nvSpPr>
            <p:spPr bwMode="auto">
              <a:xfrm>
                <a:off x="2026" y="2116"/>
                <a:ext cx="302" cy="169"/>
              </a:xfrm>
              <a:custGeom>
                <a:avLst/>
                <a:gdLst>
                  <a:gd name="T0" fmla="*/ 230 w 300"/>
                  <a:gd name="T1" fmla="*/ 0 h 169"/>
                  <a:gd name="T2" fmla="*/ 0 w 300"/>
                  <a:gd name="T3" fmla="*/ 0 h 169"/>
                  <a:gd name="T4" fmla="*/ 78 w 300"/>
                  <a:gd name="T5" fmla="*/ 85 h 169"/>
                  <a:gd name="T6" fmla="*/ 0 w 300"/>
                  <a:gd name="T7" fmla="*/ 169 h 169"/>
                  <a:gd name="T8" fmla="*/ 230 w 300"/>
                  <a:gd name="T9" fmla="*/ 169 h 169"/>
                  <a:gd name="T10" fmla="*/ 306 w 300"/>
                  <a:gd name="T11" fmla="*/ 85 h 169"/>
                  <a:gd name="T12" fmla="*/ 230 w 30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69">
                    <a:moveTo>
                      <a:pt x="225" y="0"/>
                    </a:moveTo>
                    <a:lnTo>
                      <a:pt x="0" y="0"/>
                    </a:lnTo>
                    <a:lnTo>
                      <a:pt x="75" y="85"/>
                    </a:lnTo>
                    <a:lnTo>
                      <a:pt x="0" y="169"/>
                    </a:lnTo>
                    <a:lnTo>
                      <a:pt x="225" y="169"/>
                    </a:lnTo>
                    <a:lnTo>
                      <a:pt x="300" y="85"/>
                    </a:lnTo>
                    <a:lnTo>
                      <a:pt x="2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43" name="Group 18"/>
            <p:cNvGrpSpPr>
              <a:grpSpLocks/>
            </p:cNvGrpSpPr>
            <p:nvPr/>
          </p:nvGrpSpPr>
          <p:grpSpPr bwMode="auto">
            <a:xfrm>
              <a:off x="6795813" y="4227383"/>
              <a:ext cx="301876" cy="190651"/>
              <a:chOff x="595" y="2116"/>
              <a:chExt cx="302" cy="169"/>
            </a:xfrm>
          </p:grpSpPr>
          <p:sp>
            <p:nvSpPr>
              <p:cNvPr id="176145" name="Freeform 19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6" name="Freeform 20"/>
              <p:cNvSpPr>
                <a:spLocks/>
              </p:cNvSpPr>
              <p:nvPr/>
            </p:nvSpPr>
            <p:spPr bwMode="auto">
              <a:xfrm>
                <a:off x="596" y="2116"/>
                <a:ext cx="300" cy="169"/>
              </a:xfrm>
              <a:custGeom>
                <a:avLst/>
                <a:gdLst>
                  <a:gd name="T0" fmla="*/ 223 w 302"/>
                  <a:gd name="T1" fmla="*/ 0 h 169"/>
                  <a:gd name="T2" fmla="*/ 0 w 302"/>
                  <a:gd name="T3" fmla="*/ 0 h 169"/>
                  <a:gd name="T4" fmla="*/ 75 w 302"/>
                  <a:gd name="T5" fmla="*/ 85 h 169"/>
                  <a:gd name="T6" fmla="*/ 0 w 302"/>
                  <a:gd name="T7" fmla="*/ 169 h 169"/>
                  <a:gd name="T8" fmla="*/ 223 w 302"/>
                  <a:gd name="T9" fmla="*/ 169 h 169"/>
                  <a:gd name="T10" fmla="*/ 296 w 302"/>
                  <a:gd name="T11" fmla="*/ 85 h 169"/>
                  <a:gd name="T12" fmla="*/ 223 w 302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69">
                    <a:moveTo>
                      <a:pt x="226" y="0"/>
                    </a:moveTo>
                    <a:lnTo>
                      <a:pt x="0" y="0"/>
                    </a:lnTo>
                    <a:lnTo>
                      <a:pt x="76" y="85"/>
                    </a:lnTo>
                    <a:lnTo>
                      <a:pt x="0" y="169"/>
                    </a:lnTo>
                    <a:lnTo>
                      <a:pt x="226" y="169"/>
                    </a:lnTo>
                    <a:lnTo>
                      <a:pt x="302" y="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6" name="Elbow Connector 35"/>
            <p:cNvCxnSpPr/>
            <p:nvPr/>
          </p:nvCxnSpPr>
          <p:spPr bwMode="auto">
            <a:xfrm>
              <a:off x="6001609" y="3522228"/>
              <a:ext cx="840956" cy="799655"/>
            </a:xfrm>
            <a:prstGeom prst="bentConnector3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2" name="Down Arrow 51"/>
          <p:cNvSpPr/>
          <p:nvPr/>
        </p:nvSpPr>
        <p:spPr bwMode="auto">
          <a:xfrm rot="5400000" flipV="1">
            <a:off x="4030663" y="2141537"/>
            <a:ext cx="127000" cy="392112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6137" name="TextBox 52"/>
          <p:cNvSpPr txBox="1">
            <a:spLocks noChangeArrowheads="1"/>
          </p:cNvSpPr>
          <p:nvPr/>
        </p:nvSpPr>
        <p:spPr bwMode="auto">
          <a:xfrm>
            <a:off x="762000" y="4648200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67"/>
                </a:solidFill>
              </a:rPr>
              <a:t>It depends.</a:t>
            </a:r>
          </a:p>
          <a:p>
            <a:pPr eaLnBrk="1" hangingPunct="1"/>
            <a:r>
              <a:rPr lang="en-US" sz="2000" b="1">
                <a:solidFill>
                  <a:srgbClr val="003367"/>
                </a:solidFill>
              </a:rPr>
              <a:t>On some platforms (e.g., Android) an app is either active or it is not.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AutoShape 7"/>
          <p:cNvSpPr>
            <a:spLocks noChangeArrowheads="1"/>
          </p:cNvSpPr>
          <p:nvPr/>
        </p:nvSpPr>
        <p:spPr bwMode="auto">
          <a:xfrm>
            <a:off x="3360738" y="2879725"/>
            <a:ext cx="219075" cy="430213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34146" name="AutoShape 8"/>
          <p:cNvSpPr>
            <a:spLocks noChangeArrowheads="1"/>
          </p:cNvSpPr>
          <p:nvPr/>
        </p:nvSpPr>
        <p:spPr bwMode="auto">
          <a:xfrm flipV="1">
            <a:off x="5281613" y="2879725"/>
            <a:ext cx="219075" cy="430213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34147" name="Rectangle 9"/>
          <p:cNvSpPr>
            <a:spLocks noChangeArrowheads="1"/>
          </p:cNvSpPr>
          <p:nvPr/>
        </p:nvSpPr>
        <p:spPr bwMode="auto">
          <a:xfrm>
            <a:off x="2686050" y="2571750"/>
            <a:ext cx="3727450" cy="3286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  <a:cs typeface="Arial" charset="0"/>
              </a:rPr>
              <a:t>User Applications</a:t>
            </a:r>
          </a:p>
        </p:txBody>
      </p:sp>
      <p:sp>
        <p:nvSpPr>
          <p:cNvPr id="134148" name="AutoShape 10"/>
          <p:cNvSpPr>
            <a:spLocks noChangeArrowheads="1"/>
          </p:cNvSpPr>
          <p:nvPr/>
        </p:nvSpPr>
        <p:spPr bwMode="auto">
          <a:xfrm>
            <a:off x="3348038" y="3759200"/>
            <a:ext cx="219075" cy="430213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34149" name="AutoShape 11"/>
          <p:cNvSpPr>
            <a:spLocks noChangeArrowheads="1"/>
          </p:cNvSpPr>
          <p:nvPr/>
        </p:nvSpPr>
        <p:spPr bwMode="auto">
          <a:xfrm flipV="1">
            <a:off x="5270500" y="3759200"/>
            <a:ext cx="219075" cy="430213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34150" name="Rectangle 12"/>
          <p:cNvSpPr>
            <a:spLocks noChangeArrowheads="1"/>
          </p:cNvSpPr>
          <p:nvPr/>
        </p:nvSpPr>
        <p:spPr bwMode="auto">
          <a:xfrm>
            <a:off x="2697163" y="3467100"/>
            <a:ext cx="3727450" cy="3286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  <a:cs typeface="Arial" charset="0"/>
              </a:rPr>
              <a:t>Operating System</a:t>
            </a:r>
          </a:p>
        </p:txBody>
      </p:sp>
      <p:sp>
        <p:nvSpPr>
          <p:cNvPr id="134151" name="Rectangle 13"/>
          <p:cNvSpPr>
            <a:spLocks noChangeArrowheads="1"/>
          </p:cNvSpPr>
          <p:nvPr/>
        </p:nvSpPr>
        <p:spPr bwMode="auto">
          <a:xfrm>
            <a:off x="2690813" y="4349750"/>
            <a:ext cx="3727450" cy="3286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9144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  <a:cs typeface="Arial" charset="0"/>
              </a:rPr>
              <a:t>Substrate / Architecture</a:t>
            </a:r>
          </a:p>
        </p:txBody>
      </p:sp>
      <p:sp>
        <p:nvSpPr>
          <p:cNvPr id="134152" name="TextBox 11"/>
          <p:cNvSpPr txBox="1">
            <a:spLocks noChangeArrowheads="1"/>
          </p:cNvSpPr>
          <p:nvPr/>
        </p:nvSpPr>
        <p:spPr bwMode="auto">
          <a:xfrm>
            <a:off x="457200" y="5181600"/>
            <a:ext cx="1866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Aggregation</a:t>
            </a:r>
          </a:p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Composition</a:t>
            </a:r>
          </a:p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Orchestration</a:t>
            </a:r>
          </a:p>
        </p:txBody>
      </p:sp>
      <p:sp>
        <p:nvSpPr>
          <p:cNvPr id="134153" name="TextBox 11"/>
          <p:cNvSpPr txBox="1">
            <a:spLocks noChangeArrowheads="1"/>
          </p:cNvSpPr>
          <p:nvPr/>
        </p:nvSpPr>
        <p:spPr bwMode="auto">
          <a:xfrm>
            <a:off x="6232525" y="1600200"/>
            <a:ext cx="256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Exponential growth</a:t>
            </a:r>
          </a:p>
        </p:txBody>
      </p:sp>
      <p:sp>
        <p:nvSpPr>
          <p:cNvPr id="134154" name="TextBox 11"/>
          <p:cNvSpPr txBox="1">
            <a:spLocks noChangeArrowheads="1"/>
          </p:cNvSpPr>
          <p:nvPr/>
        </p:nvSpPr>
        <p:spPr bwMode="auto">
          <a:xfrm>
            <a:off x="381000" y="1676400"/>
            <a:ext cx="260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Increasing diversity</a:t>
            </a:r>
          </a:p>
        </p:txBody>
      </p:sp>
      <p:sp>
        <p:nvSpPr>
          <p:cNvPr id="134155" name="TextBox 11"/>
          <p:cNvSpPr txBox="1">
            <a:spLocks noChangeArrowheads="1"/>
          </p:cNvSpPr>
          <p:nvPr/>
        </p:nvSpPr>
        <p:spPr bwMode="auto">
          <a:xfrm>
            <a:off x="5791200" y="5105400"/>
            <a:ext cx="305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Backward compatibility</a:t>
            </a:r>
          </a:p>
        </p:txBody>
      </p:sp>
      <p:cxnSp>
        <p:nvCxnSpPr>
          <p:cNvPr id="134156" name="Straight Connector 292"/>
          <p:cNvCxnSpPr>
            <a:cxnSpLocks noChangeShapeType="1"/>
            <a:endCxn id="134152" idx="0"/>
          </p:cNvCxnSpPr>
          <p:nvPr/>
        </p:nvCxnSpPr>
        <p:spPr bwMode="auto">
          <a:xfrm rot="10800000" flipV="1">
            <a:off x="1390650" y="4495800"/>
            <a:ext cx="1276350" cy="685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7" name="Straight Connector 292"/>
          <p:cNvCxnSpPr>
            <a:cxnSpLocks noChangeShapeType="1"/>
            <a:stCxn id="134147" idx="1"/>
            <a:endCxn id="134152" idx="0"/>
          </p:cNvCxnSpPr>
          <p:nvPr/>
        </p:nvCxnSpPr>
        <p:spPr bwMode="auto">
          <a:xfrm rot="10800000" flipV="1">
            <a:off x="1390650" y="2735263"/>
            <a:ext cx="1295400" cy="244633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8" name="Straight Connector 292"/>
          <p:cNvCxnSpPr>
            <a:cxnSpLocks noChangeShapeType="1"/>
            <a:endCxn id="134154" idx="2"/>
          </p:cNvCxnSpPr>
          <p:nvPr/>
        </p:nvCxnSpPr>
        <p:spPr bwMode="auto">
          <a:xfrm rot="10800000">
            <a:off x="1685925" y="2076450"/>
            <a:ext cx="981075" cy="5905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9" name="Straight Connector 292"/>
          <p:cNvCxnSpPr>
            <a:cxnSpLocks noChangeShapeType="1"/>
            <a:endCxn id="134154" idx="2"/>
          </p:cNvCxnSpPr>
          <p:nvPr/>
        </p:nvCxnSpPr>
        <p:spPr bwMode="auto">
          <a:xfrm rot="16200000" flipV="1">
            <a:off x="966788" y="2795587"/>
            <a:ext cx="2419350" cy="9810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4160" name="Group 56"/>
          <p:cNvGrpSpPr>
            <a:grpSpLocks/>
          </p:cNvGrpSpPr>
          <p:nvPr/>
        </p:nvGrpSpPr>
        <p:grpSpPr bwMode="auto">
          <a:xfrm flipH="1">
            <a:off x="6553200" y="1981200"/>
            <a:ext cx="1295400" cy="3105150"/>
            <a:chOff x="1542821" y="2228910"/>
            <a:chExt cx="1295630" cy="3105089"/>
          </a:xfrm>
        </p:grpSpPr>
        <p:cxnSp>
          <p:nvCxnSpPr>
            <p:cNvPr id="134163" name="Straight Connector 292"/>
            <p:cNvCxnSpPr>
              <a:cxnSpLocks noChangeShapeType="1"/>
            </p:cNvCxnSpPr>
            <p:nvPr/>
          </p:nvCxnSpPr>
          <p:spPr bwMode="auto">
            <a:xfrm rot="10800000" flipV="1">
              <a:off x="1542821" y="4648200"/>
              <a:ext cx="1276596" cy="685799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4" name="Straight Connector 292"/>
            <p:cNvCxnSpPr>
              <a:cxnSpLocks noChangeShapeType="1"/>
            </p:cNvCxnSpPr>
            <p:nvPr/>
          </p:nvCxnSpPr>
          <p:spPr bwMode="auto">
            <a:xfrm rot="10800000" flipV="1">
              <a:off x="1542822" y="2888456"/>
              <a:ext cx="1295629" cy="2445543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5" name="Straight Connector 292"/>
            <p:cNvCxnSpPr>
              <a:cxnSpLocks noChangeShapeType="1"/>
            </p:cNvCxnSpPr>
            <p:nvPr/>
          </p:nvCxnSpPr>
          <p:spPr bwMode="auto">
            <a:xfrm rot="10800000">
              <a:off x="1837604" y="2228910"/>
              <a:ext cx="981797" cy="59049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6" name="Straight Connector 292"/>
            <p:cNvCxnSpPr>
              <a:cxnSpLocks noChangeShapeType="1"/>
            </p:cNvCxnSpPr>
            <p:nvPr/>
          </p:nvCxnSpPr>
          <p:spPr bwMode="auto">
            <a:xfrm rot="16200000" flipV="1">
              <a:off x="1118857" y="2947656"/>
              <a:ext cx="2419290" cy="981797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161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Drivers of Change</a:t>
            </a:r>
          </a:p>
        </p:txBody>
      </p:sp>
      <p:sp>
        <p:nvSpPr>
          <p:cNvPr id="134162" name="Rectangle 1"/>
          <p:cNvSpPr>
            <a:spLocks noChangeArrowheads="1"/>
          </p:cNvSpPr>
          <p:nvPr/>
        </p:nvSpPr>
        <p:spPr bwMode="auto">
          <a:xfrm>
            <a:off x="533400" y="62484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3367"/>
                </a:solidFill>
              </a:rPr>
              <a:t>Broad view: smartphones to servers, web, and cloud.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69" name="Object 2"/>
          <p:cNvGraphicFramePr>
            <a:graphicFrameLocks noChangeAspect="1"/>
          </p:cNvGraphicFramePr>
          <p:nvPr>
            <p:ph idx="1"/>
          </p:nvPr>
        </p:nvGraphicFramePr>
        <p:xfrm>
          <a:off x="-1588" y="1143000"/>
          <a:ext cx="9145588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name="Chart" r:id="rId4" imgW="8369300" imgH="4546600" progId="Excel.Chart.8">
                  <p:embed/>
                </p:oleObj>
              </mc:Choice>
              <mc:Fallback>
                <p:oleObj name="Chart" r:id="rId4" imgW="8369300" imgH="45466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143000"/>
                        <a:ext cx="9145588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</a:rPr>
              <a:t>Moore</a:t>
            </a:r>
            <a:r>
              <a:rPr lang="ja-JP" altLang="en-US" sz="3200">
                <a:latin typeface="Arial" charset="0"/>
                <a:ea typeface="ＭＳ Ｐゴシック" charset="0"/>
              </a:rPr>
              <a:t>’</a:t>
            </a:r>
            <a:r>
              <a:rPr lang="en-US" altLang="ja-JP" sz="3200">
                <a:latin typeface="Arial" charset="0"/>
                <a:ea typeface="ＭＳ Ｐゴシック" charset="0"/>
              </a:rPr>
              <a:t>s Law and CPU Performance</a:t>
            </a:r>
            <a:endParaRPr lang="en-US" sz="3200">
              <a:latin typeface="Arial" charset="0"/>
              <a:ea typeface="ＭＳ Ｐゴシック" charset="0"/>
            </a:endParaRPr>
          </a:p>
        </p:txBody>
      </p: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1268413" y="1447800"/>
            <a:ext cx="345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67"/>
                </a:solidFill>
                <a:cs typeface="Arial" charset="0"/>
              </a:rPr>
              <a:t>From Hennessy and Patterson, </a:t>
            </a:r>
            <a:r>
              <a:rPr lang="en-US" sz="1600" i="1">
                <a:solidFill>
                  <a:srgbClr val="003367"/>
                </a:solidFill>
                <a:cs typeface="Arial" charset="0"/>
              </a:rPr>
              <a:t>Computer Architecture: A Quantitative Approach</a:t>
            </a:r>
            <a:r>
              <a:rPr lang="en-US" sz="1600">
                <a:solidFill>
                  <a:srgbClr val="003367"/>
                </a:solidFill>
                <a:cs typeface="Arial" charset="0"/>
              </a:rPr>
              <a:t>, 4th edition, 2006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4572000" y="399415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99"/>
                </a:solidFill>
                <a:cs typeface="Arial" charset="0"/>
                <a:sym typeface="Symbol" charset="0"/>
              </a:rPr>
              <a:t> </a:t>
            </a:r>
            <a:r>
              <a:rPr lang="en-US" sz="1800" b="1">
                <a:solidFill>
                  <a:srgbClr val="003399"/>
                </a:solidFill>
                <a:cs typeface="Arial" charset="0"/>
              </a:rPr>
              <a:t>Sea change in chip design: multiple </a:t>
            </a:r>
            <a:r>
              <a:rPr lang="ja-JP" altLang="en-US" sz="1800" b="1">
                <a:solidFill>
                  <a:srgbClr val="003399"/>
                </a:solidFill>
                <a:cs typeface="Arial" charset="0"/>
              </a:rPr>
              <a:t>“</a:t>
            </a:r>
            <a:r>
              <a:rPr lang="en-US" altLang="ja-JP" sz="1800" b="1">
                <a:solidFill>
                  <a:srgbClr val="003399"/>
                </a:solidFill>
                <a:cs typeface="Arial" charset="0"/>
              </a:rPr>
              <a:t>cores</a:t>
            </a:r>
            <a:r>
              <a:rPr lang="ja-JP" altLang="en-US" sz="1800" b="1">
                <a:solidFill>
                  <a:srgbClr val="003399"/>
                </a:solidFill>
                <a:cs typeface="Arial" charset="0"/>
              </a:rPr>
              <a:t>”</a:t>
            </a:r>
            <a:r>
              <a:rPr lang="en-US" altLang="ja-JP" sz="1800" b="1">
                <a:solidFill>
                  <a:srgbClr val="003399"/>
                </a:solidFill>
                <a:cs typeface="Arial" charset="0"/>
              </a:rPr>
              <a:t> or processors per chip</a:t>
            </a:r>
            <a:endParaRPr lang="en-US" sz="1800" b="1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8686800" y="1127125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cs typeface="Arial" charset="0"/>
              </a:rPr>
              <a:t>3X</a:t>
            </a:r>
          </a:p>
        </p:txBody>
      </p:sp>
      <p:sp>
        <p:nvSpPr>
          <p:cNvPr id="135174" name="Line 9"/>
          <p:cNvSpPr>
            <a:spLocks noChangeShapeType="1"/>
          </p:cNvSpPr>
          <p:nvPr/>
        </p:nvSpPr>
        <p:spPr bwMode="auto">
          <a:xfrm>
            <a:off x="8763000" y="11557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5" name="TextBox 11"/>
          <p:cNvSpPr txBox="1">
            <a:spLocks noChangeArrowheads="1"/>
          </p:cNvSpPr>
          <p:nvPr/>
        </p:nvSpPr>
        <p:spPr bwMode="auto">
          <a:xfrm>
            <a:off x="1752600" y="6096000"/>
            <a:ext cx="529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367"/>
                </a:solidFill>
                <a:cs typeface="Arial" charset="0"/>
              </a:rPr>
              <a:t>Uniprocessor Performance (SPECint)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7493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Title 3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559800" cy="1554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                   </a:t>
            </a:r>
            <a:r>
              <a:rPr lang="en-US" sz="3200">
                <a:latin typeface="Arial" charset="0"/>
                <a:ea typeface="ＭＳ Ｐゴシック" charset="0"/>
              </a:rPr>
              <a:t>EC2</a:t>
            </a:r>
            <a:br>
              <a:rPr lang="en-US" sz="3200">
                <a:latin typeface="Arial" charset="0"/>
                <a:ea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</a:rPr>
              <a:t>                        The canonical public cloud</a:t>
            </a:r>
          </a:p>
        </p:txBody>
      </p:sp>
      <p:pic>
        <p:nvPicPr>
          <p:cNvPr id="14950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4113"/>
            <a:ext cx="46482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563"/>
            <a:ext cx="239871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438467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981200"/>
            <a:ext cx="16446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800" b="1" dirty="0">
              <a:solidFill>
                <a:schemeClr val="tx1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Virtual Appliance Image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sz="3200">
                <a:latin typeface="Arial Bold" charset="0"/>
                <a:ea typeface="ヒラギノ角ゴ ProN W6" charset="0"/>
                <a:cs typeface="ヒラギノ角ゴ ProN W6" charset="0"/>
              </a:rPr>
              <a:t>OpenStack, the Cloud Operating System</a:t>
            </a:r>
          </a:p>
        </p:txBody>
      </p:sp>
      <p:sp>
        <p:nvSpPr>
          <p:cNvPr id="150530" name="TextBox 5"/>
          <p:cNvSpPr txBox="1">
            <a:spLocks noChangeArrowheads="1"/>
          </p:cNvSpPr>
          <p:nvPr/>
        </p:nvSpPr>
        <p:spPr bwMode="auto">
          <a:xfrm>
            <a:off x="339725" y="1143000"/>
            <a:ext cx="85899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0000"/>
                </a:solidFill>
                <a:latin typeface="Lucinda grande" charset="0"/>
                <a:cs typeface="Lucinda grande" charset="0"/>
                <a:sym typeface="Gill Sans" charset="0"/>
              </a:rPr>
              <a:t>Management Layer That Adds Automation &amp; Control</a:t>
            </a:r>
          </a:p>
        </p:txBody>
      </p:sp>
      <p:pic>
        <p:nvPicPr>
          <p:cNvPr id="1505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2"/>
          <a:stretch>
            <a:fillRect/>
          </a:stretch>
        </p:blipFill>
        <p:spPr bwMode="auto">
          <a:xfrm>
            <a:off x="0" y="1660525"/>
            <a:ext cx="9180513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TextBox 5"/>
          <p:cNvSpPr txBox="1">
            <a:spLocks noChangeArrowheads="1"/>
          </p:cNvSpPr>
          <p:nvPr/>
        </p:nvSpPr>
        <p:spPr bwMode="auto">
          <a:xfrm>
            <a:off x="339725" y="6305550"/>
            <a:ext cx="378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/>
                </a:solidFill>
              </a:rPr>
              <a:t>[Anthony Young @ Rackspace]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382000" cy="1554163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</a:rPr>
              <a:t>What is this course about?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3434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Platforms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Sharing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Concurrency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Storage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Protection and trust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Resource management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Virtualization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Scale and performance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Abstractions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3123" name="AutoShape 7"/>
          <p:cNvSpPr>
            <a:spLocks noChangeArrowheads="1"/>
          </p:cNvSpPr>
          <p:nvPr/>
        </p:nvSpPr>
        <p:spPr bwMode="auto">
          <a:xfrm>
            <a:off x="5622925" y="2239963"/>
            <a:ext cx="219075" cy="430212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33124" name="AutoShape 8"/>
          <p:cNvSpPr>
            <a:spLocks noChangeArrowheads="1"/>
          </p:cNvSpPr>
          <p:nvPr/>
        </p:nvSpPr>
        <p:spPr bwMode="auto">
          <a:xfrm flipV="1">
            <a:off x="7543800" y="2239963"/>
            <a:ext cx="219075" cy="430212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33125" name="Rectangle 9"/>
          <p:cNvSpPr>
            <a:spLocks noChangeArrowheads="1"/>
          </p:cNvSpPr>
          <p:nvPr/>
        </p:nvSpPr>
        <p:spPr bwMode="auto">
          <a:xfrm>
            <a:off x="4948238" y="1931988"/>
            <a:ext cx="3727450" cy="3286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User Applications</a:t>
            </a:r>
          </a:p>
        </p:txBody>
      </p:sp>
      <p:sp>
        <p:nvSpPr>
          <p:cNvPr id="133126" name="AutoShape 10"/>
          <p:cNvSpPr>
            <a:spLocks noChangeArrowheads="1"/>
          </p:cNvSpPr>
          <p:nvPr/>
        </p:nvSpPr>
        <p:spPr bwMode="auto">
          <a:xfrm>
            <a:off x="5610225" y="3119438"/>
            <a:ext cx="219075" cy="430212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33127" name="AutoShape 11"/>
          <p:cNvSpPr>
            <a:spLocks noChangeArrowheads="1"/>
          </p:cNvSpPr>
          <p:nvPr/>
        </p:nvSpPr>
        <p:spPr bwMode="auto">
          <a:xfrm flipV="1">
            <a:off x="7532688" y="3119438"/>
            <a:ext cx="219075" cy="430212"/>
          </a:xfrm>
          <a:prstGeom prst="downArrow">
            <a:avLst>
              <a:gd name="adj1" fmla="val 50000"/>
              <a:gd name="adj2" fmla="val 490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33128" name="Rectangle 12"/>
          <p:cNvSpPr>
            <a:spLocks noChangeArrowheads="1"/>
          </p:cNvSpPr>
          <p:nvPr/>
        </p:nvSpPr>
        <p:spPr bwMode="auto">
          <a:xfrm>
            <a:off x="4959350" y="2827338"/>
            <a:ext cx="3727450" cy="3286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Operating System</a:t>
            </a:r>
          </a:p>
        </p:txBody>
      </p:sp>
      <p:sp>
        <p:nvSpPr>
          <p:cNvPr id="133129" name="Rectangle 13"/>
          <p:cNvSpPr>
            <a:spLocks noChangeArrowheads="1"/>
          </p:cNvSpPr>
          <p:nvPr/>
        </p:nvSpPr>
        <p:spPr bwMode="auto">
          <a:xfrm>
            <a:off x="4953000" y="3709988"/>
            <a:ext cx="3727450" cy="3286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Substrate /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89455"/>
            <a:ext cx="6443247" cy="6068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28600"/>
            <a:ext cx="929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</a:rPr>
              <a:t>http://steve-yegge.blogspot.com/2008/03/get-that-job-at-google.html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50" y="4572000"/>
            <a:ext cx="235104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course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6425" cy="4111625"/>
          </a:xfrm>
        </p:spPr>
        <p:txBody>
          <a:bodyPr/>
          <a:lstStyle/>
          <a:p>
            <a:r>
              <a:rPr lang="en-US" sz="2400" dirty="0" smtClean="0"/>
              <a:t>“Greater Unix”</a:t>
            </a:r>
          </a:p>
          <a:p>
            <a:pPr lvl="1"/>
            <a:r>
              <a:rPr lang="en-US" sz="2000" dirty="0" smtClean="0"/>
              <a:t>Classical OS abstractions and structure</a:t>
            </a:r>
          </a:p>
          <a:p>
            <a:pPr lvl="1"/>
            <a:r>
              <a:rPr lang="en-US" sz="2000" dirty="0" smtClean="0"/>
              <a:t>Systems programming with C and Unix</a:t>
            </a:r>
          </a:p>
          <a:p>
            <a:r>
              <a:rPr lang="en-US" sz="2400" dirty="0" smtClean="0"/>
              <a:t>Networked systems</a:t>
            </a:r>
          </a:p>
          <a:p>
            <a:pPr lvl="1"/>
            <a:r>
              <a:rPr lang="en-US" sz="2000" dirty="0" smtClean="0"/>
              <a:t>Sockets and servers, smartphones to clouds</a:t>
            </a:r>
          </a:p>
          <a:p>
            <a:pPr lvl="1"/>
            <a:r>
              <a:rPr lang="en-US" sz="2000" dirty="0" smtClean="0"/>
              <a:t>Elementary cryptosystems</a:t>
            </a:r>
          </a:p>
          <a:p>
            <a:pPr lvl="1"/>
            <a:r>
              <a:rPr lang="en-US" sz="2000" dirty="0" smtClean="0"/>
              <a:t>Distributed systems topics</a:t>
            </a:r>
          </a:p>
          <a:p>
            <a:r>
              <a:rPr lang="en-US" sz="2400" dirty="0" smtClean="0"/>
              <a:t>Managing concurrency</a:t>
            </a:r>
          </a:p>
          <a:p>
            <a:pPr lvl="1"/>
            <a:r>
              <a:rPr lang="en-US" sz="2000" dirty="0" smtClean="0"/>
              <a:t>Threads, multi-threaded Java</a:t>
            </a:r>
            <a:endParaRPr lang="en-US" sz="2000" dirty="0"/>
          </a:p>
          <a:p>
            <a:r>
              <a:rPr lang="en-US" sz="2400" dirty="0" smtClean="0"/>
              <a:t>Managing storage and data</a:t>
            </a:r>
          </a:p>
          <a:p>
            <a:pPr lvl="1"/>
            <a:r>
              <a:rPr lang="en-US" sz="2000" dirty="0" smtClean="0"/>
              <a:t>Files, caches, disks, recovery, content delivery</a:t>
            </a:r>
          </a:p>
        </p:txBody>
      </p:sp>
    </p:spTree>
    <p:extLst>
      <p:ext uri="{BB962C8B-B14F-4D97-AF65-F5344CB8AC3E}">
        <p14:creationId xmlns:p14="http://schemas.microsoft.com/office/powerpoint/2010/main" val="287881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</a:rPr>
              <a:t>“Software Architecture”</a:t>
            </a:r>
          </a:p>
        </p:txBody>
      </p:sp>
      <p:sp>
        <p:nvSpPr>
          <p:cNvPr id="129026" name="AutoShape 7"/>
          <p:cNvSpPr>
            <a:spLocks noChangeArrowheads="1"/>
          </p:cNvSpPr>
          <p:nvPr/>
        </p:nvSpPr>
        <p:spPr bwMode="auto">
          <a:xfrm>
            <a:off x="4514850" y="2351088"/>
            <a:ext cx="298450" cy="585787"/>
          </a:xfrm>
          <a:prstGeom prst="downArrow">
            <a:avLst>
              <a:gd name="adj1" fmla="val 50000"/>
              <a:gd name="adj2" fmla="val 4906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29027" name="AutoShape 8"/>
          <p:cNvSpPr>
            <a:spLocks noChangeArrowheads="1"/>
          </p:cNvSpPr>
          <p:nvPr/>
        </p:nvSpPr>
        <p:spPr bwMode="auto">
          <a:xfrm flipV="1">
            <a:off x="7131050" y="2351088"/>
            <a:ext cx="296863" cy="585787"/>
          </a:xfrm>
          <a:prstGeom prst="downArrow">
            <a:avLst>
              <a:gd name="adj1" fmla="val 50000"/>
              <a:gd name="adj2" fmla="val 4933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29028" name="Rectangle 9"/>
          <p:cNvSpPr>
            <a:spLocks noChangeArrowheads="1"/>
          </p:cNvSpPr>
          <p:nvPr/>
        </p:nvSpPr>
        <p:spPr bwMode="auto">
          <a:xfrm>
            <a:off x="3595688" y="1931988"/>
            <a:ext cx="5075237" cy="4476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User Applications</a:t>
            </a:r>
          </a:p>
        </p:txBody>
      </p:sp>
      <p:sp>
        <p:nvSpPr>
          <p:cNvPr id="129029" name="AutoShape 10"/>
          <p:cNvSpPr>
            <a:spLocks noChangeArrowheads="1"/>
          </p:cNvSpPr>
          <p:nvPr/>
        </p:nvSpPr>
        <p:spPr bwMode="auto">
          <a:xfrm>
            <a:off x="4497388" y="3522663"/>
            <a:ext cx="298450" cy="585787"/>
          </a:xfrm>
          <a:prstGeom prst="downArrow">
            <a:avLst>
              <a:gd name="adj1" fmla="val 50000"/>
              <a:gd name="adj2" fmla="val 4906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29030" name="AutoShape 11"/>
          <p:cNvSpPr>
            <a:spLocks noChangeArrowheads="1"/>
          </p:cNvSpPr>
          <p:nvPr/>
        </p:nvSpPr>
        <p:spPr bwMode="auto">
          <a:xfrm flipV="1">
            <a:off x="7115175" y="3522663"/>
            <a:ext cx="298450" cy="585787"/>
          </a:xfrm>
          <a:prstGeom prst="downArrow">
            <a:avLst>
              <a:gd name="adj1" fmla="val 50000"/>
              <a:gd name="adj2" fmla="val 4906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/>
          </a:p>
        </p:txBody>
      </p:sp>
      <p:sp>
        <p:nvSpPr>
          <p:cNvPr id="129031" name="Rectangle 12"/>
          <p:cNvSpPr>
            <a:spLocks noChangeArrowheads="1"/>
          </p:cNvSpPr>
          <p:nvPr/>
        </p:nvSpPr>
        <p:spPr bwMode="auto">
          <a:xfrm>
            <a:off x="3611563" y="3124200"/>
            <a:ext cx="4237037" cy="4476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Operating System(s)</a:t>
            </a:r>
          </a:p>
        </p:txBody>
      </p:sp>
      <p:sp>
        <p:nvSpPr>
          <p:cNvPr id="129032" name="Rectangle 13"/>
          <p:cNvSpPr>
            <a:spLocks noChangeArrowheads="1"/>
          </p:cNvSpPr>
          <p:nvPr/>
        </p:nvSpPr>
        <p:spPr bwMode="auto">
          <a:xfrm>
            <a:off x="3602038" y="4267200"/>
            <a:ext cx="5076825" cy="4476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Substrate / Architecture</a:t>
            </a:r>
          </a:p>
        </p:txBody>
      </p:sp>
      <p:sp>
        <p:nvSpPr>
          <p:cNvPr id="129033" name="AutoShape 15"/>
          <p:cNvSpPr>
            <a:spLocks/>
          </p:cNvSpPr>
          <p:nvPr/>
        </p:nvSpPr>
        <p:spPr bwMode="auto">
          <a:xfrm flipH="1">
            <a:off x="2971800" y="2057400"/>
            <a:ext cx="325438" cy="1219200"/>
          </a:xfrm>
          <a:prstGeom prst="rightBrace">
            <a:avLst>
              <a:gd name="adj1" fmla="val 4710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29034" name="AutoShape 15"/>
          <p:cNvSpPr>
            <a:spLocks/>
          </p:cNvSpPr>
          <p:nvPr/>
        </p:nvSpPr>
        <p:spPr bwMode="auto">
          <a:xfrm flipH="1">
            <a:off x="2971800" y="3429000"/>
            <a:ext cx="325438" cy="1192213"/>
          </a:xfrm>
          <a:prstGeom prst="rightBrace">
            <a:avLst>
              <a:gd name="adj1" fmla="val 470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29035" name="TextBox 11"/>
          <p:cNvSpPr txBox="1">
            <a:spLocks noChangeArrowheads="1"/>
          </p:cNvSpPr>
          <p:nvPr/>
        </p:nvSpPr>
        <p:spPr bwMode="auto">
          <a:xfrm>
            <a:off x="1055688" y="2286000"/>
            <a:ext cx="1652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Software</a:t>
            </a:r>
          </a:p>
          <a:p>
            <a:pPr algn="ctr"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architecture</a:t>
            </a:r>
          </a:p>
        </p:txBody>
      </p:sp>
      <p:sp>
        <p:nvSpPr>
          <p:cNvPr id="129036" name="TextBox 11"/>
          <p:cNvSpPr txBox="1">
            <a:spLocks noChangeArrowheads="1"/>
          </p:cNvSpPr>
          <p:nvPr/>
        </p:nvSpPr>
        <p:spPr bwMode="auto">
          <a:xfrm>
            <a:off x="1066800" y="3733800"/>
            <a:ext cx="1652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Computer</a:t>
            </a:r>
          </a:p>
          <a:p>
            <a:pPr algn="ctr"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architecture</a:t>
            </a:r>
          </a:p>
        </p:txBody>
      </p:sp>
      <p:pic>
        <p:nvPicPr>
          <p:cNvPr id="12903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7763"/>
            <a:ext cx="2590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8" name="TextBox 11"/>
          <p:cNvSpPr txBox="1">
            <a:spLocks noChangeArrowheads="1"/>
          </p:cNvSpPr>
          <p:nvPr/>
        </p:nvSpPr>
        <p:spPr bwMode="auto">
          <a:xfrm>
            <a:off x="2865438" y="5148263"/>
            <a:ext cx="4830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Comparative architecture: what works</a:t>
            </a:r>
          </a:p>
          <a:p>
            <a:pPr defTabSz="914400" eaLnBrk="1" hangingPunct="1"/>
            <a:r>
              <a:rPr lang="en-US" sz="2000" b="1">
                <a:solidFill>
                  <a:srgbClr val="003367"/>
                </a:solidFill>
                <a:cs typeface="Arial" charset="0"/>
              </a:rPr>
              <a:t>Reusable / recurring </a:t>
            </a:r>
            <a:r>
              <a:rPr lang="en-US" sz="2000" b="1">
                <a:solidFill>
                  <a:srgbClr val="800000"/>
                </a:solidFill>
                <a:cs typeface="Arial" charset="0"/>
              </a:rPr>
              <a:t>design patterns</a:t>
            </a:r>
          </a:p>
          <a:p>
            <a:pPr lvl="1" defTabSz="914400" eaLnBrk="1" hangingPunct="1">
              <a:buFont typeface="Arial" charset="0"/>
              <a:buChar char="•"/>
            </a:pPr>
            <a:r>
              <a:rPr lang="en-US" sz="2000" b="1">
                <a:solidFill>
                  <a:srgbClr val="003367"/>
                </a:solidFill>
                <a:cs typeface="Arial" charset="0"/>
              </a:rPr>
              <a:t>Used in OS</a:t>
            </a:r>
          </a:p>
          <a:p>
            <a:pPr lvl="1" defTabSz="914400" eaLnBrk="1" hangingPunct="1">
              <a:buFont typeface="Arial" charset="0"/>
              <a:buChar char="•"/>
            </a:pPr>
            <a:r>
              <a:rPr lang="en-US" sz="2000" b="1">
                <a:solidFill>
                  <a:srgbClr val="003367"/>
                </a:solidFill>
                <a:cs typeface="Arial" charset="0"/>
              </a:rPr>
              <a:t>Supported by OS</a:t>
            </a:r>
          </a:p>
          <a:p>
            <a:pPr defTabSz="914400" eaLnBrk="1" hangingPunct="1"/>
            <a:endParaRPr lang="en-US" sz="2000" b="1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endParaRPr lang="en-US" sz="2000" b="1">
              <a:solidFill>
                <a:srgbClr val="003367"/>
              </a:solidFill>
              <a:cs typeface="Arial" charset="0"/>
            </a:endParaRPr>
          </a:p>
        </p:txBody>
      </p:sp>
      <p:cxnSp>
        <p:nvCxnSpPr>
          <p:cNvPr id="129039" name="Straight Connector 4"/>
          <p:cNvCxnSpPr>
            <a:cxnSpLocks noChangeShapeType="1"/>
          </p:cNvCxnSpPr>
          <p:nvPr/>
        </p:nvCxnSpPr>
        <p:spPr bwMode="auto">
          <a:xfrm>
            <a:off x="609600" y="3352800"/>
            <a:ext cx="26876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40" name="TextBox 11"/>
          <p:cNvSpPr txBox="1">
            <a:spLocks noChangeArrowheads="1"/>
          </p:cNvSpPr>
          <p:nvPr/>
        </p:nvSpPr>
        <p:spPr bwMode="auto">
          <a:xfrm>
            <a:off x="1039813" y="3167063"/>
            <a:ext cx="174783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400">
                <a:solidFill>
                  <a:srgbClr val="003367"/>
                </a:solidFill>
                <a:cs typeface="Arial" charset="0"/>
              </a:rPr>
              <a:t>Physics stops here</a:t>
            </a:r>
            <a:r>
              <a:rPr lang="en-US" sz="1600">
                <a:solidFill>
                  <a:srgbClr val="003367"/>
                </a:solidFill>
                <a:cs typeface="Arial" charset="0"/>
              </a:rPr>
              <a:t>.</a:t>
            </a:r>
            <a:endParaRPr lang="en-US" sz="2000">
              <a:solidFill>
                <a:srgbClr val="003367"/>
              </a:solidFill>
              <a:cs typeface="Arial" charset="0"/>
            </a:endParaRPr>
          </a:p>
        </p:txBody>
      </p:sp>
      <p:grpSp>
        <p:nvGrpSpPr>
          <p:cNvPr id="129041" name="Group 5"/>
          <p:cNvGrpSpPr>
            <a:grpSpLocks/>
          </p:cNvGrpSpPr>
          <p:nvPr/>
        </p:nvGrpSpPr>
        <p:grpSpPr bwMode="auto">
          <a:xfrm>
            <a:off x="8374063" y="2408238"/>
            <a:ext cx="309562" cy="1630362"/>
            <a:chOff x="8379328" y="2379464"/>
            <a:chExt cx="298319" cy="1143554"/>
          </a:xfrm>
        </p:grpSpPr>
        <p:sp>
          <p:nvSpPr>
            <p:cNvPr id="129043" name="AutoShape 11"/>
            <p:cNvSpPr>
              <a:spLocks noChangeArrowheads="1"/>
            </p:cNvSpPr>
            <p:nvPr/>
          </p:nvSpPr>
          <p:spPr bwMode="auto">
            <a:xfrm flipV="1">
              <a:off x="8379328" y="2379464"/>
              <a:ext cx="298319" cy="585828"/>
            </a:xfrm>
            <a:prstGeom prst="downArrow">
              <a:avLst>
                <a:gd name="adj1" fmla="val 50000"/>
                <a:gd name="adj2" fmla="val 4909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2000"/>
            </a:p>
          </p:txBody>
        </p:sp>
        <p:sp>
          <p:nvSpPr>
            <p:cNvPr id="129044" name="AutoShape 11"/>
            <p:cNvSpPr>
              <a:spLocks noChangeArrowheads="1"/>
            </p:cNvSpPr>
            <p:nvPr/>
          </p:nvSpPr>
          <p:spPr bwMode="auto">
            <a:xfrm>
              <a:off x="8379328" y="2937190"/>
              <a:ext cx="298319" cy="585828"/>
            </a:xfrm>
            <a:prstGeom prst="downArrow">
              <a:avLst>
                <a:gd name="adj1" fmla="val 50000"/>
                <a:gd name="adj2" fmla="val 4909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2000"/>
            </a:p>
          </p:txBody>
        </p:sp>
      </p:grpSp>
      <p:pic>
        <p:nvPicPr>
          <p:cNvPr id="1290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4957763"/>
            <a:ext cx="12588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0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Systems as Architecture </a:t>
            </a:r>
          </a:p>
        </p:txBody>
      </p:sp>
      <p:pic>
        <p:nvPicPr>
          <p:cNvPr id="138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7799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3429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28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19100" y="5257800"/>
            <a:ext cx="8415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Large, long-lived software systems are like buildings.</a:t>
            </a:r>
          </a:p>
          <a:p>
            <a:r>
              <a:rPr lang="en-US" sz="2000" b="1">
                <a:solidFill>
                  <a:srgbClr val="003367"/>
                </a:solidFill>
              </a:rPr>
              <a:t>They are built by workers using standard design patterns.</a:t>
            </a:r>
          </a:p>
          <a:p>
            <a:r>
              <a:rPr lang="en-US" sz="2000" b="1">
                <a:solidFill>
                  <a:srgbClr val="003367"/>
                </a:solidFill>
              </a:rPr>
              <a:t>They depend on some underlying infrastructure.</a:t>
            </a:r>
          </a:p>
          <a:p>
            <a:r>
              <a:rPr lang="en-US" sz="2000" b="1">
                <a:solidFill>
                  <a:srgbClr val="003367"/>
                </a:solidFill>
              </a:rPr>
              <a:t>But they can evolve and are not limited by the laws of physics.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GENI Presentation Theme (new)">
  <a:themeElements>
    <a:clrScheme name="Custom 9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DBFFB6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4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template.pot</Template>
  <TotalTime>143944</TotalTime>
  <Words>1904</Words>
  <Application>Microsoft Macintosh PowerPoint</Application>
  <PresentationFormat>On-screen Show (4:3)</PresentationFormat>
  <Paragraphs>378</Paragraphs>
  <Slides>44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77" baseType="lpstr">
      <vt:lpstr>Arial</vt:lpstr>
      <vt:lpstr>ＭＳ Ｐゴシック</vt:lpstr>
      <vt:lpstr>Times New Roman</vt:lpstr>
      <vt:lpstr>Gill Sans MT</vt:lpstr>
      <vt:lpstr>Calibri</vt:lpstr>
      <vt:lpstr>Franklin Gothic Medium</vt:lpstr>
      <vt:lpstr>Kozuka Gothic Pro L</vt:lpstr>
      <vt:lpstr>Lucida Sans Unicode</vt:lpstr>
      <vt:lpstr>Symbol</vt:lpstr>
      <vt:lpstr>Arial Bold</vt:lpstr>
      <vt:lpstr>ヒラギノ角ゴ ProN W6</vt:lpstr>
      <vt:lpstr>Lucinda grande</vt:lpstr>
      <vt:lpstr>Gill Sans</vt:lpstr>
      <vt:lpstr>Times</vt:lpstr>
      <vt:lpstr>template</vt:lpstr>
      <vt:lpstr>1_Default Design</vt:lpstr>
      <vt:lpstr>2_Default Design</vt:lpstr>
      <vt:lpstr>3_Default Design</vt:lpstr>
      <vt:lpstr>4_Default Design</vt:lpstr>
      <vt:lpstr>6_Default Design</vt:lpstr>
      <vt:lpstr>5_Default Design</vt:lpstr>
      <vt:lpstr>7_Default Design</vt:lpstr>
      <vt:lpstr>8_Default Design</vt:lpstr>
      <vt:lpstr>10_Default Design</vt:lpstr>
      <vt:lpstr>GENI Presentation Theme (new)</vt:lpstr>
      <vt:lpstr>11_Default Design</vt:lpstr>
      <vt:lpstr>12_Default Design</vt:lpstr>
      <vt:lpstr>13_Default Design</vt:lpstr>
      <vt:lpstr>9_Default Design</vt:lpstr>
      <vt:lpstr>Office Theme</vt:lpstr>
      <vt:lpstr>1_Office Theme</vt:lpstr>
      <vt:lpstr>14_Default Design</vt:lpstr>
      <vt:lpstr>Microsoft Excel Chart</vt:lpstr>
      <vt:lpstr>PowerPoint Presentation</vt:lpstr>
      <vt:lpstr>Resources to know about</vt:lpstr>
      <vt:lpstr>Meetings</vt:lpstr>
      <vt:lpstr>Monday</vt:lpstr>
      <vt:lpstr>What is this course about?</vt:lpstr>
      <vt:lpstr>PowerPoint Presentation</vt:lpstr>
      <vt:lpstr>What is this course about?</vt:lpstr>
      <vt:lpstr>“Software Architecture”</vt:lpstr>
      <vt:lpstr>Systems as Architecture </vt:lpstr>
      <vt:lpstr>Managing Complexity</vt:lpstr>
      <vt:lpstr>Abstraction</vt:lpstr>
      <vt:lpstr>Interface and abstraction</vt:lpstr>
      <vt:lpstr>Abstraction(s)</vt:lpstr>
      <vt:lpstr>Standards, wrappers, adapters</vt:lpstr>
      <vt:lpstr>Platforms are layered/nested</vt:lpstr>
      <vt:lpstr>Virtualization?</vt:lpstr>
      <vt:lpstr>Platform abstractions</vt:lpstr>
      <vt:lpstr>Canonical OS Example: “Classical OS”</vt:lpstr>
      <vt:lpstr>Some lessons of history</vt:lpstr>
      <vt:lpstr>End-to-end application delivery</vt:lpstr>
      <vt:lpstr>PowerPoint Presentation</vt:lpstr>
      <vt:lpstr>SaaS platform elements</vt:lpstr>
      <vt:lpstr>Course prerequisites</vt:lpstr>
      <vt:lpstr>Reading</vt:lpstr>
      <vt:lpstr>PowerPoint Presentation</vt:lpstr>
      <vt:lpstr>Workload: projects</vt:lpstr>
      <vt:lpstr>Collaboration</vt:lpstr>
      <vt:lpstr>Thoughts on cheating</vt:lpstr>
      <vt:lpstr>Grades: CPS 210 Fall 2012</vt:lpstr>
      <vt:lpstr>PowerPoint Presentation</vt:lpstr>
      <vt:lpstr>What’s in a program?</vt:lpstr>
      <vt:lpstr>What’s in a program?</vt:lpstr>
      <vt:lpstr>The Birth of a Program (C/Ux)</vt:lpstr>
      <vt:lpstr>Running a program</vt:lpstr>
      <vt:lpstr>Running a program</vt:lpstr>
      <vt:lpstr>VAS example (32-bit)</vt:lpstr>
      <vt:lpstr>Protection / isolation</vt:lpstr>
      <vt:lpstr>The Operating System</vt:lpstr>
      <vt:lpstr>Running a program</vt:lpstr>
      <vt:lpstr>Running a program</vt:lpstr>
      <vt:lpstr>Drivers of Change</vt:lpstr>
      <vt:lpstr>Moore’s Law and CPU Performance</vt:lpstr>
      <vt:lpstr>                   EC2                         The canonical public cloud</vt:lpstr>
      <vt:lpstr>OpenStack, the Cloud Operating System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 Chase</cp:lastModifiedBy>
  <cp:revision>5439</cp:revision>
  <cp:lastPrinted>2012-06-12T07:30:59Z</cp:lastPrinted>
  <dcterms:created xsi:type="dcterms:W3CDTF">2012-02-15T21:40:23Z</dcterms:created>
  <dcterms:modified xsi:type="dcterms:W3CDTF">2013-01-11T20:01:39Z</dcterms:modified>
  <cp:category/>
</cp:coreProperties>
</file>