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7820" r:id="rId2"/>
    <p:sldMasterId id="2147487867" r:id="rId3"/>
    <p:sldMasterId id="2147487877" r:id="rId4"/>
    <p:sldMasterId id="2147487887" r:id="rId5"/>
    <p:sldMasterId id="2147487905" r:id="rId6"/>
    <p:sldMasterId id="2147487919" r:id="rId7"/>
    <p:sldMasterId id="2147487936" r:id="rId8"/>
    <p:sldMasterId id="2147487939" r:id="rId9"/>
    <p:sldMasterId id="2147487941" r:id="rId10"/>
    <p:sldMasterId id="2147487955" r:id="rId11"/>
  </p:sldMasterIdLst>
  <p:notesMasterIdLst>
    <p:notesMasterId r:id="rId70"/>
  </p:notesMasterIdLst>
  <p:handoutMasterIdLst>
    <p:handoutMasterId r:id="rId71"/>
  </p:handoutMasterIdLst>
  <p:sldIdLst>
    <p:sldId id="256" r:id="rId12"/>
    <p:sldId id="1394" r:id="rId13"/>
    <p:sldId id="1310" r:id="rId14"/>
    <p:sldId id="1380" r:id="rId15"/>
    <p:sldId id="1390" r:id="rId16"/>
    <p:sldId id="1391" r:id="rId17"/>
    <p:sldId id="1393" r:id="rId18"/>
    <p:sldId id="1260" r:id="rId19"/>
    <p:sldId id="1259" r:id="rId20"/>
    <p:sldId id="1222" r:id="rId21"/>
    <p:sldId id="1218" r:id="rId22"/>
    <p:sldId id="1404" r:id="rId23"/>
    <p:sldId id="1396" r:id="rId24"/>
    <p:sldId id="1397" r:id="rId25"/>
    <p:sldId id="1399" r:id="rId26"/>
    <p:sldId id="1398" r:id="rId27"/>
    <p:sldId id="1400" r:id="rId28"/>
    <p:sldId id="1401" r:id="rId29"/>
    <p:sldId id="1410" r:id="rId30"/>
    <p:sldId id="1392" r:id="rId31"/>
    <p:sldId id="1330" r:id="rId32"/>
    <p:sldId id="1328" r:id="rId33"/>
    <p:sldId id="1423" r:id="rId34"/>
    <p:sldId id="1382" r:id="rId35"/>
    <p:sldId id="1402" r:id="rId36"/>
    <p:sldId id="1405" r:id="rId37"/>
    <p:sldId id="1406" r:id="rId38"/>
    <p:sldId id="1407" r:id="rId39"/>
    <p:sldId id="1408" r:id="rId40"/>
    <p:sldId id="1409" r:id="rId41"/>
    <p:sldId id="1383" r:id="rId42"/>
    <p:sldId id="1422" r:id="rId43"/>
    <p:sldId id="1424" r:id="rId44"/>
    <p:sldId id="1329" r:id="rId45"/>
    <p:sldId id="1421" r:id="rId46"/>
    <p:sldId id="1331" r:id="rId47"/>
    <p:sldId id="1418" r:id="rId48"/>
    <p:sldId id="1419" r:id="rId49"/>
    <p:sldId id="1420" r:id="rId50"/>
    <p:sldId id="1395" r:id="rId51"/>
    <p:sldId id="1411" r:id="rId52"/>
    <p:sldId id="1412" r:id="rId53"/>
    <p:sldId id="1413" r:id="rId54"/>
    <p:sldId id="1415" r:id="rId55"/>
    <p:sldId id="1416" r:id="rId56"/>
    <p:sldId id="1417" r:id="rId57"/>
    <p:sldId id="1384" r:id="rId58"/>
    <p:sldId id="1224" r:id="rId59"/>
    <p:sldId id="1261" r:id="rId60"/>
    <p:sldId id="1262" r:id="rId61"/>
    <p:sldId id="1220" r:id="rId62"/>
    <p:sldId id="1215" r:id="rId63"/>
    <p:sldId id="1264" r:id="rId64"/>
    <p:sldId id="1211" r:id="rId65"/>
    <p:sldId id="1214" r:id="rId66"/>
    <p:sldId id="1216" r:id="rId67"/>
    <p:sldId id="1217" r:id="rId68"/>
    <p:sldId id="1265" r:id="rId69"/>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3F3F3"/>
    <a:srgbClr val="5A8DFB"/>
    <a:srgbClr val="618FFD"/>
    <a:srgbClr val="00264D"/>
    <a:srgbClr val="636464"/>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88" y="-3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4352"/>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slide" Target="slides/slide54.xml"/><Relationship Id="rId66" Type="http://schemas.openxmlformats.org/officeDocument/2006/relationships/slide" Target="slides/slide55.xml"/><Relationship Id="rId67" Type="http://schemas.openxmlformats.org/officeDocument/2006/relationships/slide" Target="slides/slide56.xml"/><Relationship Id="rId68" Type="http://schemas.openxmlformats.org/officeDocument/2006/relationships/slide" Target="slides/slide57.xml"/><Relationship Id="rId69" Type="http://schemas.openxmlformats.org/officeDocument/2006/relationships/slide" Target="slides/slide5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09A2146B-DAF8-B848-93CC-EAF3C4A7D254}" type="datetime1">
              <a:rPr lang="en-US"/>
              <a:pPr>
                <a:defRPr/>
              </a:pPr>
              <a:t>4/26/13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DE467F69-EAFE-6E4A-A7B7-743D2153CD3E}" type="slidenum">
              <a:rPr lang="en-US"/>
              <a:pPr>
                <a:defRPr/>
              </a:pPr>
              <a:t>‹#›</a:t>
            </a:fld>
            <a:endParaRPr lang="en-US"/>
          </a:p>
        </p:txBody>
      </p:sp>
    </p:spTree>
    <p:extLst>
      <p:ext uri="{BB962C8B-B14F-4D97-AF65-F5344CB8AC3E}">
        <p14:creationId xmlns:p14="http://schemas.microsoft.com/office/powerpoint/2010/main" val="3483996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3"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4"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15366"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15368"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08658CFA-E8ED-ED4D-B937-FA9A3FBB1A22}" type="slidenum">
              <a:rPr lang="en-US"/>
              <a:pPr>
                <a:defRPr/>
              </a:pPr>
              <a:t>‹#›</a:t>
            </a:fld>
            <a:endParaRPr lang="en-US"/>
          </a:p>
        </p:txBody>
      </p:sp>
    </p:spTree>
    <p:extLst>
      <p:ext uri="{BB962C8B-B14F-4D97-AF65-F5344CB8AC3E}">
        <p14:creationId xmlns:p14="http://schemas.microsoft.com/office/powerpoint/2010/main" val="21256540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58BC9100-01E4-FB41-855E-EEC5A2BED12C}"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174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17412"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3A2CF545-8DEB-F54D-87D5-CD5A40F8843D}" type="slidenum">
              <a:rPr lang="en-US" sz="1200">
                <a:solidFill>
                  <a:srgbClr val="000000"/>
                </a:solidFill>
                <a:latin typeface="Calibri" charset="0"/>
                <a:cs typeface="Arial" charset="0"/>
              </a:rPr>
              <a:pPr eaLnBrk="1" hangingPunct="1"/>
              <a:t>40</a:t>
            </a:fld>
            <a:endParaRPr lang="en-US" sz="1200">
              <a:solidFill>
                <a:srgbClr val="000000"/>
              </a:solidFill>
              <a:latin typeface="Calibri" charset="0"/>
              <a:cs typeface="Arial" charset="0"/>
            </a:endParaRPr>
          </a:p>
        </p:txBody>
      </p:sp>
      <p:sp>
        <p:nvSpPr>
          <p:cNvPr id="624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12813" eaLnBrk="0" hangingPunct="0">
              <a:defRPr sz="2400">
                <a:solidFill>
                  <a:schemeClr val="bg1"/>
                </a:solidFill>
                <a:latin typeface="Arial" charset="0"/>
                <a:ea typeface="ＭＳ Ｐゴシック" charset="0"/>
                <a:cs typeface="ＭＳ Ｐゴシック" charset="0"/>
              </a:defRPr>
            </a:lvl1pPr>
            <a:lvl2pPr marL="37931725" indent="-37474525" defTabSz="912813"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r" eaLnBrk="1" hangingPunct="1"/>
            <a:fld id="{FA52C5EB-D9F1-484C-8368-6BE761AD7E13}" type="slidenum">
              <a:rPr lang="en-US" sz="1200">
                <a:latin typeface="Times New Roman" charset="0"/>
              </a:rPr>
              <a:pPr algn="r" eaLnBrk="1" hangingPunct="1"/>
              <a:t>40</a:t>
            </a:fld>
            <a:endParaRPr lang="en-US" sz="1200">
              <a:latin typeface="Times New Roman"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166BE21D-EF98-E943-BE1D-EC8807F2287B}" type="slidenum">
              <a:rPr lang="en-US" sz="1200">
                <a:solidFill>
                  <a:srgbClr val="000000"/>
                </a:solidFill>
                <a:latin typeface="Calibri" charset="0"/>
                <a:cs typeface="Arial" charset="0"/>
              </a:rPr>
              <a:pPr eaLnBrk="1" hangingPunct="1"/>
              <a:t>41</a:t>
            </a:fld>
            <a:endParaRPr lang="en-US" sz="1200">
              <a:solidFill>
                <a:srgbClr val="000000"/>
              </a:solidFill>
              <a:latin typeface="Calibri" charset="0"/>
              <a:cs typeface="Arial" charset="0"/>
            </a:endParaRPr>
          </a:p>
        </p:txBody>
      </p:sp>
      <p:sp>
        <p:nvSpPr>
          <p:cNvPr id="1423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12813" eaLnBrk="0" hangingPunct="0">
              <a:defRPr sz="2400">
                <a:solidFill>
                  <a:schemeClr val="bg1"/>
                </a:solidFill>
                <a:latin typeface="Arial" charset="0"/>
                <a:ea typeface="ＭＳ Ｐゴシック" charset="0"/>
                <a:cs typeface="ＭＳ Ｐゴシック" charset="0"/>
              </a:defRPr>
            </a:lvl1pPr>
            <a:lvl2pPr marL="37931725" indent="-37474525" defTabSz="912813"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r" eaLnBrk="1" hangingPunct="1"/>
            <a:fld id="{F6BC2127-EA4E-2140-B37D-75D94E02F0A9}" type="slidenum">
              <a:rPr lang="en-US" sz="1200" smtClean="0">
                <a:solidFill>
                  <a:prstClr val="white"/>
                </a:solidFill>
                <a:latin typeface="Times New Roman" charset="0"/>
              </a:rPr>
              <a:pPr algn="r" eaLnBrk="1" hangingPunct="1"/>
              <a:t>41</a:t>
            </a:fld>
            <a:endParaRPr lang="en-US" sz="1200" smtClean="0">
              <a:solidFill>
                <a:prstClr val="white"/>
              </a:solidFill>
              <a:latin typeface="Times New Roman" charset="0"/>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EBE56E36-06AD-DD4B-99A5-FF5A6FC34437}" type="slidenum">
              <a:rPr lang="en-US" sz="1200">
                <a:solidFill>
                  <a:srgbClr val="000000"/>
                </a:solidFill>
                <a:latin typeface="Calibri" charset="0"/>
                <a:cs typeface="Arial" charset="0"/>
              </a:rPr>
              <a:pPr eaLnBrk="1" hangingPunct="1"/>
              <a:t>42</a:t>
            </a:fld>
            <a:endParaRPr lang="en-US" sz="1200">
              <a:solidFill>
                <a:srgbClr val="000000"/>
              </a:solidFill>
              <a:latin typeface="Calibri" charset="0"/>
              <a:cs typeface="Arial" charset="0"/>
            </a:endParaRPr>
          </a:p>
        </p:txBody>
      </p:sp>
      <p:sp>
        <p:nvSpPr>
          <p:cNvPr id="144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12813" eaLnBrk="0" hangingPunct="0">
              <a:defRPr sz="2400">
                <a:solidFill>
                  <a:schemeClr val="bg1"/>
                </a:solidFill>
                <a:latin typeface="Arial" charset="0"/>
                <a:ea typeface="ＭＳ Ｐゴシック" charset="0"/>
                <a:cs typeface="ＭＳ Ｐゴシック" charset="0"/>
              </a:defRPr>
            </a:lvl1pPr>
            <a:lvl2pPr marL="37931725" indent="-37474525" defTabSz="912813"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r" eaLnBrk="1" hangingPunct="1"/>
            <a:fld id="{E8AE34AC-8AE0-F644-B008-F1103708360E}" type="slidenum">
              <a:rPr lang="en-US" sz="1200" smtClean="0">
                <a:solidFill>
                  <a:prstClr val="white"/>
                </a:solidFill>
                <a:latin typeface="Times New Roman" charset="0"/>
              </a:rPr>
              <a:pPr algn="r" eaLnBrk="1" hangingPunct="1"/>
              <a:t>42</a:t>
            </a:fld>
            <a:endParaRPr lang="en-US" sz="1200" smtClean="0">
              <a:solidFill>
                <a:prstClr val="white"/>
              </a:solidFill>
              <a:latin typeface="Times New Roman" charset="0"/>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8AC1D449-8AFB-0F4E-9EED-9C91EAA46715}" type="slidenum">
              <a:rPr lang="en-US" sz="1200">
                <a:solidFill>
                  <a:srgbClr val="000000"/>
                </a:solidFill>
                <a:latin typeface="Calibri" charset="0"/>
                <a:cs typeface="Arial" charset="0"/>
              </a:rPr>
              <a:pPr eaLnBrk="1" hangingPunct="1"/>
              <a:t>43</a:t>
            </a:fld>
            <a:endParaRPr lang="en-US" sz="1200">
              <a:solidFill>
                <a:srgbClr val="000000"/>
              </a:solidFill>
              <a:latin typeface="Calibri" charset="0"/>
              <a:cs typeface="Arial" charset="0"/>
            </a:endParaRPr>
          </a:p>
        </p:txBody>
      </p:sp>
      <p:sp>
        <p:nvSpPr>
          <p:cNvPr id="1464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12813" eaLnBrk="0" hangingPunct="0">
              <a:defRPr sz="2400">
                <a:solidFill>
                  <a:schemeClr val="bg1"/>
                </a:solidFill>
                <a:latin typeface="Arial" charset="0"/>
                <a:ea typeface="ＭＳ Ｐゴシック" charset="0"/>
                <a:cs typeface="ＭＳ Ｐゴシック" charset="0"/>
              </a:defRPr>
            </a:lvl1pPr>
            <a:lvl2pPr marL="37931725" indent="-37474525" defTabSz="912813"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r" eaLnBrk="1" hangingPunct="1"/>
            <a:fld id="{AF5B31A2-E4DB-0342-AEE3-D51EB96768E0}" type="slidenum">
              <a:rPr lang="en-US" sz="1200" smtClean="0">
                <a:solidFill>
                  <a:prstClr val="white"/>
                </a:solidFill>
                <a:latin typeface="Times New Roman" charset="0"/>
              </a:rPr>
              <a:pPr algn="r" eaLnBrk="1" hangingPunct="1"/>
              <a:t>43</a:t>
            </a:fld>
            <a:endParaRPr lang="en-US" sz="1200" smtClean="0">
              <a:solidFill>
                <a:prstClr val="white"/>
              </a:solidFill>
              <a:latin typeface="Times New Roman" charset="0"/>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wmf"/><Relationship Id="rId3" Type="http://schemas.openxmlformats.org/officeDocument/2006/relationships/image" Target="../media/image8.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wmf"/><Relationship Id="rId3" Type="http://schemas.openxmlformats.org/officeDocument/2006/relationships/image" Target="../media/image10.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FDE9D1D5-A21C-9F48-A56A-E5DFBC875AF6}" type="slidenum">
              <a:rPr lang="en-US"/>
              <a:pPr>
                <a:defRPr/>
              </a:pPr>
              <a:t>‹#›</a:t>
            </a:fld>
            <a:endParaRPr lang="en-US"/>
          </a:p>
        </p:txBody>
      </p:sp>
    </p:spTree>
    <p:extLst>
      <p:ext uri="{BB962C8B-B14F-4D97-AF65-F5344CB8AC3E}">
        <p14:creationId xmlns:p14="http://schemas.microsoft.com/office/powerpoint/2010/main" val="354100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89331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24109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2627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90454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016594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462220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812036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692168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74786614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211950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FAAF964B-F1A5-7A46-8CB1-4A276667945A}" type="slidenum">
              <a:rPr lang="en-US"/>
              <a:pPr>
                <a:defRPr/>
              </a:pPr>
              <a:t>‹#›</a:t>
            </a:fld>
            <a:r>
              <a:rPr lang="en-US"/>
              <a:t> of 12</a:t>
            </a:r>
          </a:p>
        </p:txBody>
      </p:sp>
    </p:spTree>
    <p:extLst>
      <p:ext uri="{BB962C8B-B14F-4D97-AF65-F5344CB8AC3E}">
        <p14:creationId xmlns:p14="http://schemas.microsoft.com/office/powerpoint/2010/main" val="29826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656350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226423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996525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1963335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2184411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3295490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682643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4251186416"/>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281113"/>
            <a:ext cx="3591731"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281113"/>
            <a:ext cx="3765550" cy="4791076"/>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870DF13B-F67F-4AC9-9D3E-BD49C9AC582F}" type="slidenum">
              <a:rPr lang="en-US">
                <a:solidFill>
                  <a:srgbClr val="000000"/>
                </a:solidFill>
              </a:rPr>
              <a:pPr>
                <a:defRPr/>
              </a:pPr>
              <a:t>‹#›</a:t>
            </a:fld>
            <a:endParaRPr lang="en-US">
              <a:solidFill>
                <a:srgbClr val="000000"/>
              </a:solidFill>
            </a:endParaRPr>
          </a:p>
        </p:txBody>
      </p:sp>
      <p:sp>
        <p:nvSpPr>
          <p:cNvPr id="6"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7" name="Group 6"/>
          <p:cNvGrpSpPr/>
          <p:nvPr userDrawn="1"/>
        </p:nvGrpSpPr>
        <p:grpSpPr bwMode="gray">
          <a:xfrm>
            <a:off x="347662" y="6445714"/>
            <a:ext cx="8449056" cy="107486"/>
            <a:chOff x="347662" y="6160730"/>
            <a:chExt cx="8449056" cy="107486"/>
          </a:xfrm>
        </p:grpSpPr>
        <p:sp>
          <p:nvSpPr>
            <p:cNvPr id="8"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9"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9607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164939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3838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0" y="3629025"/>
            <a:ext cx="4587875" cy="1639661"/>
          </a:xfrm>
        </p:spPr>
        <p:txBody>
          <a:bodyPr lIns="0" tIns="0" rIns="0" bIns="0"/>
          <a:lstStyle>
            <a:lvl1pPr marL="228600" indent="-22860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userDrawn="1">
            <p:ph type="title"/>
          </p:nvPr>
        </p:nvSpPr>
        <p:spPr>
          <a:xfrm>
            <a:off x="349250" y="1736726"/>
            <a:ext cx="4587875" cy="1765300"/>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1162889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349251" y="3628572"/>
            <a:ext cx="4587874" cy="1642675"/>
          </a:xfrm>
        </p:spPr>
        <p:txBody>
          <a:bodyPr lIns="0" tIns="0" rIns="0" bIns="0"/>
          <a:lstStyle>
            <a:lvl1pPr marL="0" indent="0" algn="l">
              <a:lnSpc>
                <a:spcPct val="100000"/>
              </a:lnSpc>
              <a:spcAft>
                <a:spcPts val="0"/>
              </a:spcAft>
              <a:buFont typeface="Wingdings" pitchFamily="2" charset="2"/>
              <a:buNone/>
              <a:defRPr sz="2200">
                <a:solidFill>
                  <a:schemeClr val="tx1"/>
                </a:solidFill>
              </a:defRPr>
            </a:lvl1pPr>
            <a:lvl2pPr marL="300038" indent="0">
              <a:buFontTx/>
              <a:buNone/>
              <a:defRPr sz="2200">
                <a:solidFill>
                  <a:schemeClr val="tx1">
                    <a:lumMod val="65000"/>
                    <a:lumOff val="35000"/>
                  </a:schemeClr>
                </a:solidFill>
              </a:defRPr>
            </a:lvl2pPr>
            <a:lvl3pPr marL="638175" indent="0">
              <a:buFontTx/>
              <a:buNone/>
              <a:defRPr sz="2200">
                <a:solidFill>
                  <a:schemeClr val="tx1">
                    <a:lumMod val="65000"/>
                    <a:lumOff val="35000"/>
                  </a:schemeClr>
                </a:solidFill>
              </a:defRPr>
            </a:lvl3pPr>
            <a:lvl4pPr marL="928688" indent="0">
              <a:buFontTx/>
              <a:buNone/>
              <a:defRPr sz="2200">
                <a:solidFill>
                  <a:schemeClr val="tx1">
                    <a:lumMod val="65000"/>
                    <a:lumOff val="35000"/>
                  </a:schemeClr>
                </a:solidFill>
              </a:defRPr>
            </a:lvl4pPr>
            <a:lvl5pPr marL="1238250" indent="0">
              <a:buFontTx/>
              <a:buNone/>
              <a:defRPr sz="2200">
                <a:solidFill>
                  <a:schemeClr val="tx1">
                    <a:lumMod val="65000"/>
                    <a:lumOff val="35000"/>
                  </a:schemeClr>
                </a:solidFill>
              </a:defRPr>
            </a:lvl5pPr>
          </a:lstStyle>
          <a:p>
            <a:pPr lvl="0"/>
            <a:r>
              <a:rPr lang="en-US" dirty="0" smtClean="0"/>
              <a:t>Click to edit Master text styles</a:t>
            </a:r>
          </a:p>
        </p:txBody>
      </p:sp>
      <p:sp>
        <p:nvSpPr>
          <p:cNvPr id="6" name="Rectangle 6"/>
          <p:cNvSpPr>
            <a:spLocks noGrp="1" noChangeArrowheads="1"/>
          </p:cNvSpPr>
          <p:nvPr>
            <p:ph type="sldNum" sz="quarter" idx="10"/>
          </p:nvPr>
        </p:nvSpPr>
        <p:spPr/>
        <p:txBody>
          <a:bodyPr/>
          <a:lstStyle>
            <a:lvl1pPr>
              <a:defRPr/>
            </a:lvl1pPr>
          </a:lstStyle>
          <a:p>
            <a:pPr>
              <a:defRPr/>
            </a:pPr>
            <a:fld id="{4ED3660A-DD26-4D68-AB4C-4AE07E173604}" type="slidenum">
              <a:rPr lang="en-US">
                <a:solidFill>
                  <a:srgbClr val="000000"/>
                </a:solidFill>
              </a:rPr>
              <a:pPr>
                <a:defRPr/>
              </a:pPr>
              <a:t>‹#›</a:t>
            </a:fld>
            <a:endParaRPr lang="en-US">
              <a:solidFill>
                <a:srgbClr val="000000"/>
              </a:solidFill>
            </a:endParaRPr>
          </a:p>
        </p:txBody>
      </p:sp>
      <p:sp>
        <p:nvSpPr>
          <p:cNvPr id="7" name="Rectangle 71"/>
          <p:cNvSpPr>
            <a:spLocks noGrp="1" noChangeArrowheads="1"/>
          </p:cNvSpPr>
          <p:nvPr>
            <p:ph type="ftr" sz="quarter" idx="11"/>
          </p:nvPr>
        </p:nvSpPr>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sp>
        <p:nvSpPr>
          <p:cNvPr id="9" name="Title 6"/>
          <p:cNvSpPr>
            <a:spLocks noGrp="1"/>
          </p:cNvSpPr>
          <p:nvPr>
            <p:ph type="title"/>
          </p:nvPr>
        </p:nvSpPr>
        <p:spPr>
          <a:xfrm>
            <a:off x="349250" y="1736725"/>
            <a:ext cx="4587875" cy="1766207"/>
          </a:xfrm>
        </p:spPr>
        <p:txBody>
          <a:bodyPr lIns="0" anchor="b"/>
          <a:lstStyle>
            <a:lvl1pPr algn="l">
              <a:lnSpc>
                <a:spcPts val="4000"/>
              </a:lnSpc>
              <a:defRPr sz="3800" b="0">
                <a:solidFill>
                  <a:schemeClr val="accent3"/>
                </a:solidFill>
              </a:defRPr>
            </a:lvl1pPr>
          </a:lstStyle>
          <a:p>
            <a:endParaRPr lang="en-US" dirty="0" smtClean="0"/>
          </a:p>
        </p:txBody>
      </p:sp>
      <p:pic>
        <p:nvPicPr>
          <p:cNvPr id="8" name="Picture 7" descr="Shapes_2_HiRes.jpg"/>
          <p:cNvPicPr>
            <a:picLocks noChangeAspect="1"/>
          </p:cNvPicPr>
          <p:nvPr userDrawn="1"/>
        </p:nvPicPr>
        <p:blipFill>
          <a:blip r:embed="rId2" cstate="print"/>
          <a:stretch>
            <a:fillRect/>
          </a:stretch>
        </p:blipFill>
        <p:spPr>
          <a:xfrm>
            <a:off x="5181600" y="2452121"/>
            <a:ext cx="3613150" cy="2197748"/>
          </a:xfrm>
          <a:prstGeom prst="rect">
            <a:avLst/>
          </a:prstGeom>
        </p:spPr>
      </p:pic>
    </p:spTree>
    <p:extLst>
      <p:ext uri="{BB962C8B-B14F-4D97-AF65-F5344CB8AC3E}">
        <p14:creationId xmlns:p14="http://schemas.microsoft.com/office/powerpoint/2010/main" val="308280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D3FA020B-04BE-426D-AE2C-2E6EF2F1CA2C}" type="slidenum">
              <a:rPr lang="en-US">
                <a:solidFill>
                  <a:srgbClr val="000000"/>
                </a:solidFill>
              </a:rPr>
              <a:pPr>
                <a:defRPr/>
              </a:pPr>
              <a:t>‹#›</a:t>
            </a:fld>
            <a:endParaRPr lang="en-US">
              <a:solidFill>
                <a:srgbClr val="000000"/>
              </a:solidFill>
            </a:endParaRPr>
          </a:p>
        </p:txBody>
      </p:sp>
      <p:sp>
        <p:nvSpPr>
          <p:cNvPr id="4"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a:solidFill>
                <a:srgbClr val="000000"/>
              </a:solidFill>
            </a:endParaRPr>
          </a:p>
        </p:txBody>
      </p:sp>
      <p:grpSp>
        <p:nvGrpSpPr>
          <p:cNvPr id="8" name="Group 7"/>
          <p:cNvGrpSpPr/>
          <p:nvPr userDrawn="1"/>
        </p:nvGrpSpPr>
        <p:grpSpPr bwMode="gray">
          <a:xfrm>
            <a:off x="347662" y="6445714"/>
            <a:ext cx="8449056" cy="107486"/>
            <a:chOff x="347662" y="6160730"/>
            <a:chExt cx="8449056" cy="107486"/>
          </a:xfrm>
        </p:grpSpPr>
        <p:sp>
          <p:nvSpPr>
            <p:cNvPr id="9"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sp>
          <p:nvSpPr>
            <p:cNvPr id="10"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ndParaRPr>
            </a:p>
          </p:txBody>
        </p:sp>
      </p:grpSp>
    </p:spTree>
    <p:extLst>
      <p:ext uri="{BB962C8B-B14F-4D97-AF65-F5344CB8AC3E}">
        <p14:creationId xmlns:p14="http://schemas.microsoft.com/office/powerpoint/2010/main" val="3083437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missio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6203" y="3074122"/>
            <a:ext cx="3804884" cy="617504"/>
          </a:xfrm>
          <a:prstGeom prst="rect">
            <a:avLst/>
          </a:prstGeom>
        </p:spPr>
      </p:pic>
      <p:pic>
        <p:nvPicPr>
          <p:cNvPr id="7" name="Picture 6" descr="Puzzle_2_HiRes.jpg"/>
          <p:cNvPicPr>
            <a:picLocks noChangeAspect="1"/>
          </p:cNvPicPr>
          <p:nvPr userDrawn="1"/>
        </p:nvPicPr>
        <p:blipFill>
          <a:blip r:embed="rId3" cstate="print"/>
          <a:stretch>
            <a:fillRect/>
          </a:stretch>
        </p:blipFill>
        <p:spPr>
          <a:xfrm>
            <a:off x="5219519" y="2490667"/>
            <a:ext cx="3575231" cy="2292515"/>
          </a:xfrm>
          <a:prstGeom prst="rect">
            <a:avLst/>
          </a:prstGeom>
        </p:spPr>
      </p:pic>
    </p:spTree>
    <p:extLst>
      <p:ext uri="{BB962C8B-B14F-4D97-AF65-F5344CB8AC3E}">
        <p14:creationId xmlns:p14="http://schemas.microsoft.com/office/powerpoint/2010/main" val="3740418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7DD893-7FF8-44FE-9189-04358CEC1A32}"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NetApp Confidential - Limited Use</a:t>
            </a:r>
            <a:endParaRPr lang="en-US">
              <a:solidFill>
                <a:srgbClr val="000000"/>
              </a:solidFill>
            </a:endParaRPr>
          </a:p>
        </p:txBody>
      </p:sp>
      <p:pic>
        <p:nvPicPr>
          <p:cNvPr id="8" name="Picture 2" descr="C:\Users\freelance\Desktop\NA_PPT_Template_R1_012511\Collateral\NA_ThankYou.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665" y="3004451"/>
            <a:ext cx="3461004" cy="1008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tom_2_HiRes.jpg"/>
          <p:cNvPicPr>
            <a:picLocks noChangeAspect="1"/>
          </p:cNvPicPr>
          <p:nvPr userDrawn="1"/>
        </p:nvPicPr>
        <p:blipFill>
          <a:blip r:embed="rId3" cstate="print"/>
          <a:stretch>
            <a:fillRect/>
          </a:stretch>
        </p:blipFill>
        <p:spPr>
          <a:xfrm>
            <a:off x="5466649" y="2075542"/>
            <a:ext cx="2773331" cy="2751909"/>
          </a:xfrm>
          <a:prstGeom prst="rect">
            <a:avLst/>
          </a:prstGeom>
        </p:spPr>
      </p:pic>
    </p:spTree>
    <p:extLst>
      <p:ext uri="{BB962C8B-B14F-4D97-AF65-F5344CB8AC3E}">
        <p14:creationId xmlns:p14="http://schemas.microsoft.com/office/powerpoint/2010/main" val="1006441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5A9A41E6-FAC9-9F43-BC2C-1C61144C14AD}" type="slidenum">
              <a:rPr lang="en-US"/>
              <a:pPr/>
              <a:t>‹#›</a:t>
            </a:fld>
            <a:endParaRPr lang="en-US"/>
          </a:p>
        </p:txBody>
      </p:sp>
    </p:spTree>
    <p:extLst>
      <p:ext uri="{BB962C8B-B14F-4D97-AF65-F5344CB8AC3E}">
        <p14:creationId xmlns:p14="http://schemas.microsoft.com/office/powerpoint/2010/main" val="1362577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66C2869C-396A-644F-9AE6-020AA1807332}" type="slidenum">
              <a:rPr lang="en-US"/>
              <a:pPr>
                <a:defRPr/>
              </a:pPr>
              <a:t>‹#›</a:t>
            </a:fld>
            <a:r>
              <a:rPr lang="en-US"/>
              <a:t> of 12</a:t>
            </a:r>
          </a:p>
        </p:txBody>
      </p:sp>
    </p:spTree>
    <p:extLst>
      <p:ext uri="{BB962C8B-B14F-4D97-AF65-F5344CB8AC3E}">
        <p14:creationId xmlns:p14="http://schemas.microsoft.com/office/powerpoint/2010/main" val="923598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3F25C5C5-026C-F34A-94DE-DFAC25E5FDC9}" type="slidenum">
              <a:rPr lang="en-US"/>
              <a:pPr/>
              <a:t>‹#›</a:t>
            </a:fld>
            <a:endParaRPr lang="en-US"/>
          </a:p>
        </p:txBody>
      </p:sp>
    </p:spTree>
    <p:extLst>
      <p:ext uri="{BB962C8B-B14F-4D97-AF65-F5344CB8AC3E}">
        <p14:creationId xmlns:p14="http://schemas.microsoft.com/office/powerpoint/2010/main" val="3751575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9DE82802-FFA8-1840-BC09-89D95CC7C681}" type="slidenum">
              <a:rPr lang="en-US"/>
              <a:pPr/>
              <a:t>‹#›</a:t>
            </a:fld>
            <a:endParaRPr lang="en-US"/>
          </a:p>
        </p:txBody>
      </p:sp>
    </p:spTree>
    <p:extLst>
      <p:ext uri="{BB962C8B-B14F-4D97-AF65-F5344CB8AC3E}">
        <p14:creationId xmlns:p14="http://schemas.microsoft.com/office/powerpoint/2010/main" val="256395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C6B74955-318D-8941-AC43-5409C050B434}" type="slidenum">
              <a:rPr lang="en-US"/>
              <a:pPr/>
              <a:t>‹#›</a:t>
            </a:fld>
            <a:endParaRPr lang="en-US"/>
          </a:p>
        </p:txBody>
      </p:sp>
    </p:spTree>
    <p:extLst>
      <p:ext uri="{BB962C8B-B14F-4D97-AF65-F5344CB8AC3E}">
        <p14:creationId xmlns:p14="http://schemas.microsoft.com/office/powerpoint/2010/main" val="412335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pPr>
                <a:defRPr/>
              </a:pPr>
              <a:t>‹#›</a:t>
            </a:fld>
            <a:endParaRPr lang="en-US"/>
          </a:p>
        </p:txBody>
      </p:sp>
    </p:spTree>
    <p:extLst>
      <p:ext uri="{BB962C8B-B14F-4D97-AF65-F5344CB8AC3E}">
        <p14:creationId xmlns:p14="http://schemas.microsoft.com/office/powerpoint/2010/main" val="3029877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9B7F9ADC-9D61-914C-AA27-0D3BF248E5B1}" type="slidenum">
              <a:rPr lang="en-US"/>
              <a:pPr/>
              <a:t>‹#›</a:t>
            </a:fld>
            <a:endParaRPr lang="en-US"/>
          </a:p>
        </p:txBody>
      </p:sp>
    </p:spTree>
    <p:extLst>
      <p:ext uri="{BB962C8B-B14F-4D97-AF65-F5344CB8AC3E}">
        <p14:creationId xmlns:p14="http://schemas.microsoft.com/office/powerpoint/2010/main" val="173307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D5310E3E-D3E9-354F-B903-4E23CBBF1BCF}" type="slidenum">
              <a:rPr lang="en-US"/>
              <a:pPr/>
              <a:t>‹#›</a:t>
            </a:fld>
            <a:endParaRPr lang="en-US"/>
          </a:p>
        </p:txBody>
      </p:sp>
    </p:spTree>
    <p:extLst>
      <p:ext uri="{BB962C8B-B14F-4D97-AF65-F5344CB8AC3E}">
        <p14:creationId xmlns:p14="http://schemas.microsoft.com/office/powerpoint/2010/main" val="3104988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E1D22936-168D-7C46-B525-96C695137A19}" type="slidenum">
              <a:rPr lang="en-US"/>
              <a:pPr/>
              <a:t>‹#›</a:t>
            </a:fld>
            <a:endParaRPr lang="en-US"/>
          </a:p>
        </p:txBody>
      </p:sp>
    </p:spTree>
    <p:extLst>
      <p:ext uri="{BB962C8B-B14F-4D97-AF65-F5344CB8AC3E}">
        <p14:creationId xmlns:p14="http://schemas.microsoft.com/office/powerpoint/2010/main" val="865085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50A615C7-DE5F-7D4E-A6FE-19D522A52961}" type="slidenum">
              <a:rPr lang="en-US"/>
              <a:pPr/>
              <a:t>‹#›</a:t>
            </a:fld>
            <a:endParaRPr lang="en-US"/>
          </a:p>
        </p:txBody>
      </p:sp>
    </p:spTree>
    <p:extLst>
      <p:ext uri="{BB962C8B-B14F-4D97-AF65-F5344CB8AC3E}">
        <p14:creationId xmlns:p14="http://schemas.microsoft.com/office/powerpoint/2010/main" val="1640203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6F3F30F1-B33B-AA48-A40B-1A4F1A6DFD55}" type="slidenum">
              <a:rPr lang="en-US"/>
              <a:pPr/>
              <a:t>‹#›</a:t>
            </a:fld>
            <a:endParaRPr lang="en-US"/>
          </a:p>
        </p:txBody>
      </p:sp>
    </p:spTree>
    <p:extLst>
      <p:ext uri="{BB962C8B-B14F-4D97-AF65-F5344CB8AC3E}">
        <p14:creationId xmlns:p14="http://schemas.microsoft.com/office/powerpoint/2010/main" val="672063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A4CFB55E-03A6-4145-A6BF-527DF894DC80}" type="slidenum">
              <a:rPr lang="en-US"/>
              <a:pPr/>
              <a:t>‹#›</a:t>
            </a:fld>
            <a:endParaRPr lang="en-US"/>
          </a:p>
        </p:txBody>
      </p:sp>
    </p:spTree>
    <p:extLst>
      <p:ext uri="{BB962C8B-B14F-4D97-AF65-F5344CB8AC3E}">
        <p14:creationId xmlns:p14="http://schemas.microsoft.com/office/powerpoint/2010/main" val="2896332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fld id="{CB525DAA-04AC-354C-9C23-4DC428C0AB43}" type="slidenum">
              <a:rPr lang="en-US"/>
              <a:pPr/>
              <a:t>‹#›</a:t>
            </a:fld>
            <a:endParaRPr lang="en-US"/>
          </a:p>
        </p:txBody>
      </p:sp>
    </p:spTree>
    <p:extLst>
      <p:ext uri="{BB962C8B-B14F-4D97-AF65-F5344CB8AC3E}">
        <p14:creationId xmlns:p14="http://schemas.microsoft.com/office/powerpoint/2010/main" val="1538917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EEF89D89-035C-A145-B7B4-D5AC2CE0247D}" type="slidenum">
              <a:rPr lang="en-US"/>
              <a:pPr/>
              <a:t>‹#›</a:t>
            </a:fld>
            <a:endParaRPr lang="en-US"/>
          </a:p>
        </p:txBody>
      </p:sp>
    </p:spTree>
    <p:extLst>
      <p:ext uri="{BB962C8B-B14F-4D97-AF65-F5344CB8AC3E}">
        <p14:creationId xmlns:p14="http://schemas.microsoft.com/office/powerpoint/2010/main" val="983974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7992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bwMode="auto">
          <a:xfrm rot="10800000">
            <a:off x="0" y="0"/>
            <a:ext cx="9144000" cy="1057275"/>
          </a:xfrm>
          <a:prstGeom prst="rect">
            <a:avLst/>
          </a:prstGeom>
          <a:gradFill>
            <a:gsLst>
              <a:gs pos="0">
                <a:srgbClr val="BADDEE">
                  <a:alpha val="0"/>
                </a:srgbClr>
              </a:gs>
              <a:gs pos="100000">
                <a:schemeClr val="accent1">
                  <a:shade val="67500"/>
                  <a:satMod val="115000"/>
                </a:schemeClr>
              </a:gs>
              <a:gs pos="100000">
                <a:schemeClr val="accent1">
                  <a:shade val="100000"/>
                  <a:satMod val="115000"/>
                </a:schemeClr>
              </a:gs>
            </a:gsLst>
            <a:lin ang="5400000" scaled="1"/>
          </a:gradFill>
          <a:ln w="9525" cap="flat" cmpd="sng" algn="ctr">
            <a:noFill/>
            <a:prstDash val="solid"/>
            <a:round/>
            <a:headEnd type="arrow" w="med" len="med"/>
            <a:tailEnd type="none" w="med" len="med"/>
          </a:ln>
          <a:effectLst/>
        </p:spPr>
        <p:txBody>
          <a:bodyPr/>
          <a:lstStyle/>
          <a:p>
            <a:endParaRPr lang="en-US" sz="1800" smtClean="0">
              <a:solidFill>
                <a:srgbClr val="666666"/>
              </a:solidFill>
              <a:ea typeface="ヒラギノ角ゴ Pro W3" charset="0"/>
              <a:cs typeface="ヒラギノ角ゴ Pro W3" charset="0"/>
            </a:endParaRPr>
          </a:p>
        </p:txBody>
      </p:sp>
      <p:pic>
        <p:nvPicPr>
          <p:cNvPr id="5" name="Picture 10" descr="LI_bran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460375"/>
            <a:ext cx="11922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33375"/>
            <a:ext cx="7277100" cy="563563"/>
          </a:xfrm>
        </p:spPr>
        <p:txBody>
          <a:bodyPr/>
          <a:lstStyle>
            <a:lvl1pPr>
              <a:defRPr sz="2200">
                <a:latin typeface="+mj-lt"/>
              </a:defRPr>
            </a:lvl1pPr>
          </a:lstStyle>
          <a:p>
            <a:r>
              <a:rPr lang="en-US" smtClean="0"/>
              <a:t>Click to edit Master title style</a:t>
            </a:r>
            <a:endParaRPr lang="en-US"/>
          </a:p>
        </p:txBody>
      </p:sp>
      <p:sp>
        <p:nvSpPr>
          <p:cNvPr id="3" name="Content Placeholder 2"/>
          <p:cNvSpPr>
            <a:spLocks noGrp="1"/>
          </p:cNvSpPr>
          <p:nvPr>
            <p:ph idx="1"/>
          </p:nvPr>
        </p:nvSpPr>
        <p:spPr>
          <a:xfrm>
            <a:off x="295275" y="1438275"/>
            <a:ext cx="8229600" cy="4525963"/>
          </a:xfrm>
        </p:spPr>
        <p:txBody>
          <a:bodyPr/>
          <a:lstStyle>
            <a:lvl1pPr>
              <a:buClr>
                <a:schemeClr val="tx1"/>
              </a:buClr>
              <a:buFont typeface="Wingdings" pitchFamily="2" charset="2"/>
              <a:buChar char="§"/>
              <a:defRPr b="0">
                <a:latin typeface="+mj-lt"/>
              </a:defRPr>
            </a:lvl1pPr>
            <a:lvl2pPr>
              <a:spcBef>
                <a:spcPts val="0"/>
              </a:spcBef>
              <a:defRPr sz="1800" b="0">
                <a:latin typeface="+mj-lt"/>
              </a:defRPr>
            </a:lvl2pPr>
            <a:lvl3pPr>
              <a:spcBef>
                <a:spcPts val="0"/>
              </a:spcBef>
              <a:defRPr b="0">
                <a:latin typeface="+mj-lt"/>
              </a:defRPr>
            </a:lvl3pPr>
            <a:lvl4pPr>
              <a:spcBef>
                <a:spcPts val="0"/>
              </a:spcBef>
              <a:defRPr b="0">
                <a:latin typeface="+mj-lt"/>
              </a:defRPr>
            </a:lvl4pPr>
            <a:lvl5pPr>
              <a:spcBef>
                <a:spcPts val="0"/>
              </a:spcBef>
              <a:defRPr b="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0"/>
          </p:nvPr>
        </p:nvSpPr>
        <p:spPr/>
        <p:txBody>
          <a:bodyPr/>
          <a:lstStyle>
            <a:lvl1pPr>
              <a:defRPr/>
            </a:lvl1pPr>
          </a:lstStyle>
          <a:p>
            <a:endParaRPr lang="en-US">
              <a:solidFill>
                <a:srgbClr val="666666"/>
              </a:solidFill>
            </a:endParaRPr>
          </a:p>
        </p:txBody>
      </p:sp>
      <p:sp>
        <p:nvSpPr>
          <p:cNvPr id="7" name="Rectangle 7"/>
          <p:cNvSpPr>
            <a:spLocks noGrp="1" noChangeArrowheads="1"/>
          </p:cNvSpPr>
          <p:nvPr>
            <p:ph type="dt" sz="half" idx="11"/>
          </p:nvPr>
        </p:nvSpPr>
        <p:spPr/>
        <p:txBody>
          <a:bodyPr/>
          <a:lstStyle>
            <a:lvl1pPr>
              <a:defRPr/>
            </a:lvl1pPr>
          </a:lstStyle>
          <a:p>
            <a:fld id="{912E038D-40CD-654A-A2D1-6AAC3D4D1509}" type="datetime1">
              <a:rPr lang="en-US">
                <a:solidFill>
                  <a:srgbClr val="666666"/>
                </a:solidFill>
              </a:rPr>
              <a:pPr/>
              <a:t>4/26/13</a:t>
            </a:fld>
            <a:endParaRPr lang="en-US">
              <a:solidFill>
                <a:srgbClr val="666666"/>
              </a:solidFill>
            </a:endParaRPr>
          </a:p>
        </p:txBody>
      </p:sp>
      <p:sp>
        <p:nvSpPr>
          <p:cNvPr id="8" name="Rectangle 8"/>
          <p:cNvSpPr>
            <a:spLocks noGrp="1" noChangeArrowheads="1"/>
          </p:cNvSpPr>
          <p:nvPr>
            <p:ph type="sldNum" sz="quarter" idx="12"/>
          </p:nvPr>
        </p:nvSpPr>
        <p:spPr/>
        <p:txBody>
          <a:bodyPr/>
          <a:lstStyle>
            <a:lvl1pPr>
              <a:defRPr/>
            </a:lvl1pPr>
          </a:lstStyle>
          <a:p>
            <a:fld id="{D073FD51-7E07-4A4E-809C-E6C76DB4E121}" type="slidenum">
              <a:rPr lang="en-US">
                <a:solidFill>
                  <a:srgbClr val="666666"/>
                </a:solidFill>
              </a:rPr>
              <a:pPr/>
              <a:t>‹#›</a:t>
            </a:fld>
            <a:endParaRPr lang="en-US">
              <a:solidFill>
                <a:srgbClr val="666666"/>
              </a:solidFill>
            </a:endParaRPr>
          </a:p>
        </p:txBody>
      </p:sp>
    </p:spTree>
    <p:extLst>
      <p:ext uri="{BB962C8B-B14F-4D97-AF65-F5344CB8AC3E}">
        <p14:creationId xmlns:p14="http://schemas.microsoft.com/office/powerpoint/2010/main" val="665991620"/>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8DBBF2A0-7AF6-C644-9FCA-F2493FF20CFD}" type="slidenum">
              <a:rPr lang="en-US"/>
              <a:pPr>
                <a:defRPr/>
              </a:pPr>
              <a:t>‹#›</a:t>
            </a:fld>
            <a:endParaRPr lang="en-US"/>
          </a:p>
        </p:txBody>
      </p:sp>
    </p:spTree>
    <p:extLst>
      <p:ext uri="{BB962C8B-B14F-4D97-AF65-F5344CB8AC3E}">
        <p14:creationId xmlns:p14="http://schemas.microsoft.com/office/powerpoint/2010/main" val="149166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a:ln/>
        </p:spPr>
        <p:txBody>
          <a:bodyPr/>
          <a:lstStyle>
            <a:lvl1pPr>
              <a:defRPr/>
            </a:lvl1pPr>
          </a:lstStyle>
          <a:p>
            <a:endParaRPr lang="en-US">
              <a:solidFill>
                <a:srgbClr val="666666"/>
              </a:solidFill>
            </a:endParaRPr>
          </a:p>
        </p:txBody>
      </p:sp>
      <p:sp>
        <p:nvSpPr>
          <p:cNvPr id="5" name="Rectangle 7"/>
          <p:cNvSpPr>
            <a:spLocks noGrp="1" noChangeArrowheads="1"/>
          </p:cNvSpPr>
          <p:nvPr>
            <p:ph type="dt" sz="half" idx="11"/>
          </p:nvPr>
        </p:nvSpPr>
        <p:spPr>
          <a:ln/>
        </p:spPr>
        <p:txBody>
          <a:bodyPr/>
          <a:lstStyle>
            <a:lvl1pPr>
              <a:defRPr/>
            </a:lvl1pPr>
          </a:lstStyle>
          <a:p>
            <a:fld id="{2F5EC0B3-CA78-A045-A999-B280B08505E5}" type="datetime1">
              <a:rPr lang="en-US">
                <a:solidFill>
                  <a:srgbClr val="666666"/>
                </a:solidFill>
              </a:rPr>
              <a:pPr/>
              <a:t>4/26/13</a:t>
            </a:fld>
            <a:endParaRPr lang="en-US">
              <a:solidFill>
                <a:srgbClr val="666666"/>
              </a:solidFill>
            </a:endParaRPr>
          </a:p>
        </p:txBody>
      </p:sp>
      <p:sp>
        <p:nvSpPr>
          <p:cNvPr id="6" name="Rectangle 8"/>
          <p:cNvSpPr>
            <a:spLocks noGrp="1" noChangeArrowheads="1"/>
          </p:cNvSpPr>
          <p:nvPr>
            <p:ph type="sldNum" sz="quarter" idx="12"/>
          </p:nvPr>
        </p:nvSpPr>
        <p:spPr>
          <a:ln/>
        </p:spPr>
        <p:txBody>
          <a:bodyPr/>
          <a:lstStyle>
            <a:lvl1pPr>
              <a:defRPr/>
            </a:lvl1pPr>
          </a:lstStyle>
          <a:p>
            <a:fld id="{6F9B02BA-D4A8-4544-ABF5-83CFF6324119}" type="slidenum">
              <a:rPr lang="en-US">
                <a:solidFill>
                  <a:srgbClr val="666666"/>
                </a:solidFill>
              </a:rPr>
              <a:pPr/>
              <a:t>‹#›</a:t>
            </a:fld>
            <a:endParaRPr lang="en-US">
              <a:solidFill>
                <a:srgbClr val="666666"/>
              </a:solidFill>
            </a:endParaRPr>
          </a:p>
        </p:txBody>
      </p:sp>
    </p:spTree>
    <p:extLst>
      <p:ext uri="{BB962C8B-B14F-4D97-AF65-F5344CB8AC3E}">
        <p14:creationId xmlns:p14="http://schemas.microsoft.com/office/powerpoint/2010/main" val="3415635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132013"/>
            <a:ext cx="4076700" cy="4268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132013"/>
            <a:ext cx="4076700" cy="4268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403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C5428842-91C9-794F-B316-817B04BAAC8C}" type="slidenum">
              <a:rPr lang="en-US"/>
              <a:pPr/>
              <a:t>‹#›</a:t>
            </a:fld>
            <a:endParaRPr lang="en-US"/>
          </a:p>
        </p:txBody>
      </p:sp>
    </p:spTree>
    <p:extLst>
      <p:ext uri="{BB962C8B-B14F-4D97-AF65-F5344CB8AC3E}">
        <p14:creationId xmlns:p14="http://schemas.microsoft.com/office/powerpoint/2010/main" val="34598157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50321989-2946-D645-A76F-0D9915FB4B28}" type="slidenum">
              <a:rPr lang="en-US"/>
              <a:pPr>
                <a:defRPr/>
              </a:pPr>
              <a:t>‹#›</a:t>
            </a:fld>
            <a:r>
              <a:rPr lang="en-US"/>
              <a:t> of 12</a:t>
            </a:r>
          </a:p>
        </p:txBody>
      </p:sp>
    </p:spTree>
    <p:extLst>
      <p:ext uri="{BB962C8B-B14F-4D97-AF65-F5344CB8AC3E}">
        <p14:creationId xmlns:p14="http://schemas.microsoft.com/office/powerpoint/2010/main" val="15868477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EF06948F-D739-B242-9D68-6C95AD0346B9}" type="slidenum">
              <a:rPr lang="en-US"/>
              <a:pPr/>
              <a:t>‹#›</a:t>
            </a:fld>
            <a:endParaRPr lang="en-US"/>
          </a:p>
        </p:txBody>
      </p:sp>
    </p:spTree>
    <p:extLst>
      <p:ext uri="{BB962C8B-B14F-4D97-AF65-F5344CB8AC3E}">
        <p14:creationId xmlns:p14="http://schemas.microsoft.com/office/powerpoint/2010/main" val="2999784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3FD51B81-5F33-914F-B8E8-9964BAC8DED1}" type="slidenum">
              <a:rPr lang="en-US"/>
              <a:pPr/>
              <a:t>‹#›</a:t>
            </a:fld>
            <a:endParaRPr lang="en-US"/>
          </a:p>
        </p:txBody>
      </p:sp>
    </p:spTree>
    <p:extLst>
      <p:ext uri="{BB962C8B-B14F-4D97-AF65-F5344CB8AC3E}">
        <p14:creationId xmlns:p14="http://schemas.microsoft.com/office/powerpoint/2010/main" val="17283663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D970804A-45A7-8A49-B66D-90306935461E}" type="slidenum">
              <a:rPr lang="en-US"/>
              <a:pPr/>
              <a:t>‹#›</a:t>
            </a:fld>
            <a:endParaRPr lang="en-US"/>
          </a:p>
        </p:txBody>
      </p:sp>
    </p:spTree>
    <p:extLst>
      <p:ext uri="{BB962C8B-B14F-4D97-AF65-F5344CB8AC3E}">
        <p14:creationId xmlns:p14="http://schemas.microsoft.com/office/powerpoint/2010/main" val="1947420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936826F4-90C6-ED4C-86BD-4F7C93B8DEAD}" type="slidenum">
              <a:rPr lang="en-US"/>
              <a:pPr/>
              <a:t>‹#›</a:t>
            </a:fld>
            <a:endParaRPr lang="en-US"/>
          </a:p>
        </p:txBody>
      </p:sp>
    </p:spTree>
    <p:extLst>
      <p:ext uri="{BB962C8B-B14F-4D97-AF65-F5344CB8AC3E}">
        <p14:creationId xmlns:p14="http://schemas.microsoft.com/office/powerpoint/2010/main" val="2463384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9B7F80B4-5534-154A-B668-B26B418C947A}" type="slidenum">
              <a:rPr lang="en-US"/>
              <a:pPr/>
              <a:t>‹#›</a:t>
            </a:fld>
            <a:endParaRPr lang="en-US"/>
          </a:p>
        </p:txBody>
      </p:sp>
    </p:spTree>
    <p:extLst>
      <p:ext uri="{BB962C8B-B14F-4D97-AF65-F5344CB8AC3E}">
        <p14:creationId xmlns:p14="http://schemas.microsoft.com/office/powerpoint/2010/main" val="26698995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2C84CFFF-01F9-D940-ACF2-6C34EFDEF73E}" type="slidenum">
              <a:rPr lang="en-US"/>
              <a:pPr/>
              <a:t>‹#›</a:t>
            </a:fld>
            <a:endParaRPr lang="en-US"/>
          </a:p>
        </p:txBody>
      </p:sp>
    </p:spTree>
    <p:extLst>
      <p:ext uri="{BB962C8B-B14F-4D97-AF65-F5344CB8AC3E}">
        <p14:creationId xmlns:p14="http://schemas.microsoft.com/office/powerpoint/2010/main" val="41583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defTabSz="914400">
              <a:defRPr sz="1800">
                <a:solidFill>
                  <a:srgbClr val="003367"/>
                </a:solidFill>
                <a:ea typeface="+mn-ea"/>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816EAD13-1943-494B-ACAE-F12242EF5ECD}" type="slidenum">
              <a:rPr lang="en-US"/>
              <a:pPr>
                <a:defRPr/>
              </a:pPr>
              <a:t>‹#›</a:t>
            </a:fld>
            <a:endParaRPr lang="en-US"/>
          </a:p>
        </p:txBody>
      </p:sp>
    </p:spTree>
    <p:extLst>
      <p:ext uri="{BB962C8B-B14F-4D97-AF65-F5344CB8AC3E}">
        <p14:creationId xmlns:p14="http://schemas.microsoft.com/office/powerpoint/2010/main" val="235801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D8F37D28-1918-424F-A017-64AE1A1F0DE9}" type="slidenum">
              <a:rPr lang="en-US"/>
              <a:pPr/>
              <a:t>‹#›</a:t>
            </a:fld>
            <a:endParaRPr lang="en-US"/>
          </a:p>
        </p:txBody>
      </p:sp>
    </p:spTree>
    <p:extLst>
      <p:ext uri="{BB962C8B-B14F-4D97-AF65-F5344CB8AC3E}">
        <p14:creationId xmlns:p14="http://schemas.microsoft.com/office/powerpoint/2010/main" val="21131881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A1936BAB-816F-FF45-ACE2-B935507F659B}" type="slidenum">
              <a:rPr lang="en-US"/>
              <a:pPr/>
              <a:t>‹#›</a:t>
            </a:fld>
            <a:endParaRPr lang="en-US"/>
          </a:p>
        </p:txBody>
      </p:sp>
    </p:spTree>
    <p:extLst>
      <p:ext uri="{BB962C8B-B14F-4D97-AF65-F5344CB8AC3E}">
        <p14:creationId xmlns:p14="http://schemas.microsoft.com/office/powerpoint/2010/main" val="24232511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41593472-1D22-F24D-AB42-78A4EC0A07AB}" type="slidenum">
              <a:rPr lang="en-US"/>
              <a:pPr/>
              <a:t>‹#›</a:t>
            </a:fld>
            <a:endParaRPr lang="en-US"/>
          </a:p>
        </p:txBody>
      </p:sp>
    </p:spTree>
    <p:extLst>
      <p:ext uri="{BB962C8B-B14F-4D97-AF65-F5344CB8AC3E}">
        <p14:creationId xmlns:p14="http://schemas.microsoft.com/office/powerpoint/2010/main" val="1752941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fld id="{A942D988-D4D1-6E45-AC4C-0B955C911C3C}" type="slidenum">
              <a:rPr lang="en-US"/>
              <a:pPr/>
              <a:t>‹#›</a:t>
            </a:fld>
            <a:endParaRPr lang="en-US"/>
          </a:p>
        </p:txBody>
      </p:sp>
    </p:spTree>
    <p:extLst>
      <p:ext uri="{BB962C8B-B14F-4D97-AF65-F5344CB8AC3E}">
        <p14:creationId xmlns:p14="http://schemas.microsoft.com/office/powerpoint/2010/main" val="27126586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A7FE2BA7-84B8-724E-B50E-FEBB6E489C6F}" type="slidenum">
              <a:rPr lang="en-US"/>
              <a:pPr/>
              <a:t>‹#›</a:t>
            </a:fld>
            <a:endParaRPr lang="en-US"/>
          </a:p>
        </p:txBody>
      </p:sp>
    </p:spTree>
    <p:extLst>
      <p:ext uri="{BB962C8B-B14F-4D97-AF65-F5344CB8AC3E}">
        <p14:creationId xmlns:p14="http://schemas.microsoft.com/office/powerpoint/2010/main" val="14172568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5DB7580-D811-4442-BBCA-081A8EF7D0FE}" type="slidenum">
              <a:rPr lang="en-US"/>
              <a:pPr>
                <a:defRPr/>
              </a:pPr>
              <a:t>‹#›</a:t>
            </a:fld>
            <a:endParaRPr lang="en-US"/>
          </a:p>
        </p:txBody>
      </p:sp>
    </p:spTree>
    <p:extLst>
      <p:ext uri="{BB962C8B-B14F-4D97-AF65-F5344CB8AC3E}">
        <p14:creationId xmlns:p14="http://schemas.microsoft.com/office/powerpoint/2010/main" val="34600436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defRPr>
                <a:ea typeface="ＭＳ Ｐゴシック" charset="-128"/>
                <a:cs typeface="ＭＳ Ｐゴシック" charset="-128"/>
              </a:defRPr>
            </a:lvl1pPr>
          </a:lstStyle>
          <a:p>
            <a:pPr>
              <a:defRPr/>
            </a:pPr>
            <a:fld id="{99AB29F2-65B9-3442-9F9D-FC364F91E38A}" type="slidenum">
              <a:rPr lang="en-US"/>
              <a:pPr>
                <a:defRPr/>
              </a:pPr>
              <a:t>‹#›</a:t>
            </a:fld>
            <a:r>
              <a:rPr lang="en-US"/>
              <a:t> of 12</a:t>
            </a:r>
          </a:p>
        </p:txBody>
      </p:sp>
    </p:spTree>
    <p:extLst>
      <p:ext uri="{BB962C8B-B14F-4D97-AF65-F5344CB8AC3E}">
        <p14:creationId xmlns:p14="http://schemas.microsoft.com/office/powerpoint/2010/main" val="838553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221CF3B4-571E-EA45-A10F-6364480071CD}" type="slidenum">
              <a:rPr lang="en-US"/>
              <a:pPr>
                <a:defRPr/>
              </a:pPr>
              <a:t>‹#›</a:t>
            </a:fld>
            <a:endParaRPr lang="en-US"/>
          </a:p>
        </p:txBody>
      </p:sp>
    </p:spTree>
    <p:extLst>
      <p:ext uri="{BB962C8B-B14F-4D97-AF65-F5344CB8AC3E}">
        <p14:creationId xmlns:p14="http://schemas.microsoft.com/office/powerpoint/2010/main" val="24939560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223C4E30-9B66-7244-B1B1-F28215D0156E}" type="slidenum">
              <a:rPr lang="en-US"/>
              <a:pPr>
                <a:defRPr/>
              </a:pPr>
              <a:t>‹#›</a:t>
            </a:fld>
            <a:endParaRPr lang="en-US"/>
          </a:p>
        </p:txBody>
      </p:sp>
    </p:spTree>
    <p:extLst>
      <p:ext uri="{BB962C8B-B14F-4D97-AF65-F5344CB8AC3E}">
        <p14:creationId xmlns:p14="http://schemas.microsoft.com/office/powerpoint/2010/main" val="11365598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6E86301B-75D2-8E49-974F-285CE0F86396}" type="slidenum">
              <a:rPr lang="en-US"/>
              <a:pPr>
                <a:defRPr/>
              </a:pPr>
              <a:t>‹#›</a:t>
            </a:fld>
            <a:endParaRPr lang="en-US"/>
          </a:p>
        </p:txBody>
      </p:sp>
    </p:spTree>
    <p:extLst>
      <p:ext uri="{BB962C8B-B14F-4D97-AF65-F5344CB8AC3E}">
        <p14:creationId xmlns:p14="http://schemas.microsoft.com/office/powerpoint/2010/main" val="205940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fld id="{2C8903FE-A7E4-F841-AD96-0FC7F069689B}" type="slidenum">
              <a:rPr lang="en-US"/>
              <a:pPr/>
              <a:t>‹#›</a:t>
            </a:fld>
            <a:endParaRPr lang="en-US"/>
          </a:p>
        </p:txBody>
      </p:sp>
    </p:spTree>
    <p:extLst>
      <p:ext uri="{BB962C8B-B14F-4D97-AF65-F5344CB8AC3E}">
        <p14:creationId xmlns:p14="http://schemas.microsoft.com/office/powerpoint/2010/main" val="3508992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2751F185-54AC-EE47-8200-AB5CABEC9346}" type="slidenum">
              <a:rPr lang="en-US"/>
              <a:pPr>
                <a:defRPr/>
              </a:pPr>
              <a:t>‹#›</a:t>
            </a:fld>
            <a:endParaRPr lang="en-US"/>
          </a:p>
        </p:txBody>
      </p:sp>
    </p:spTree>
    <p:extLst>
      <p:ext uri="{BB962C8B-B14F-4D97-AF65-F5344CB8AC3E}">
        <p14:creationId xmlns:p14="http://schemas.microsoft.com/office/powerpoint/2010/main" val="11479804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D2AA40A-75DD-1345-BB08-666A2EBA979E}" type="slidenum">
              <a:rPr lang="en-US"/>
              <a:pPr>
                <a:defRPr/>
              </a:pPr>
              <a:t>‹#›</a:t>
            </a:fld>
            <a:endParaRPr lang="en-US"/>
          </a:p>
        </p:txBody>
      </p:sp>
    </p:spTree>
    <p:extLst>
      <p:ext uri="{BB962C8B-B14F-4D97-AF65-F5344CB8AC3E}">
        <p14:creationId xmlns:p14="http://schemas.microsoft.com/office/powerpoint/2010/main" val="2155861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910D949-25D3-1A46-87D0-F7C6A8006A00}" type="slidenum">
              <a:rPr lang="en-US"/>
              <a:pPr>
                <a:defRPr/>
              </a:pPr>
              <a:t>‹#›</a:t>
            </a:fld>
            <a:endParaRPr lang="en-US"/>
          </a:p>
        </p:txBody>
      </p:sp>
    </p:spTree>
    <p:extLst>
      <p:ext uri="{BB962C8B-B14F-4D97-AF65-F5344CB8AC3E}">
        <p14:creationId xmlns:p14="http://schemas.microsoft.com/office/powerpoint/2010/main" val="3000992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5B64A01-79FB-7745-B6AD-8656481D83A2}" type="slidenum">
              <a:rPr lang="en-US"/>
              <a:pPr>
                <a:defRPr/>
              </a:pPr>
              <a:t>‹#›</a:t>
            </a:fld>
            <a:endParaRPr lang="en-US"/>
          </a:p>
        </p:txBody>
      </p:sp>
    </p:spTree>
    <p:extLst>
      <p:ext uri="{BB962C8B-B14F-4D97-AF65-F5344CB8AC3E}">
        <p14:creationId xmlns:p14="http://schemas.microsoft.com/office/powerpoint/2010/main" val="4088512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A759033-4291-CD48-AE64-1CAF619FB5F3}" type="slidenum">
              <a:rPr lang="en-US"/>
              <a:pPr>
                <a:defRPr/>
              </a:pPr>
              <a:t>‹#›</a:t>
            </a:fld>
            <a:endParaRPr lang="en-US"/>
          </a:p>
        </p:txBody>
      </p:sp>
    </p:spTree>
    <p:extLst>
      <p:ext uri="{BB962C8B-B14F-4D97-AF65-F5344CB8AC3E}">
        <p14:creationId xmlns:p14="http://schemas.microsoft.com/office/powerpoint/2010/main" val="14539512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9C69945-CA41-5E41-823B-0AE4945D6764}" type="slidenum">
              <a:rPr lang="en-US"/>
              <a:pPr>
                <a:defRPr/>
              </a:pPr>
              <a:t>‹#›</a:t>
            </a:fld>
            <a:endParaRPr lang="en-US"/>
          </a:p>
        </p:txBody>
      </p:sp>
    </p:spTree>
    <p:extLst>
      <p:ext uri="{BB962C8B-B14F-4D97-AF65-F5344CB8AC3E}">
        <p14:creationId xmlns:p14="http://schemas.microsoft.com/office/powerpoint/2010/main" val="3179790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3"/>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B6DB7C21-9353-BA42-8950-3F5441DF61B8}" type="slidenum">
              <a:rPr lang="en-US"/>
              <a:pPr>
                <a:defRPr/>
              </a:pPr>
              <a:t>‹#›</a:t>
            </a:fld>
            <a:endParaRPr lang="en-US"/>
          </a:p>
        </p:txBody>
      </p:sp>
    </p:spTree>
    <p:extLst>
      <p:ext uri="{BB962C8B-B14F-4D97-AF65-F5344CB8AC3E}">
        <p14:creationId xmlns:p14="http://schemas.microsoft.com/office/powerpoint/2010/main" val="34732770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888C9342-1707-0D41-BFC6-6317432D3099}" type="slidenum">
              <a:rPr lang="en-US"/>
              <a:pPr>
                <a:defRPr/>
              </a:pPr>
              <a:t>‹#›</a:t>
            </a:fld>
            <a:endParaRPr lang="en-US"/>
          </a:p>
        </p:txBody>
      </p:sp>
    </p:spTree>
    <p:extLst>
      <p:ext uri="{BB962C8B-B14F-4D97-AF65-F5344CB8AC3E}">
        <p14:creationId xmlns:p14="http://schemas.microsoft.com/office/powerpoint/2010/main" val="59545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subTitle" idx="1"/>
          </p:nvPr>
        </p:nvSpPr>
        <p:spPr bwMode="black">
          <a:xfrm>
            <a:off x="349250" y="3629025"/>
            <a:ext cx="4127331" cy="1678210"/>
          </a:xfrm>
        </p:spPr>
        <p:txBody>
          <a:bodyPr>
            <a:noAutofit/>
          </a:bodyPr>
          <a:lstStyle>
            <a:lvl1pPr marL="0" indent="0">
              <a:buFont typeface="Wingdings 2" pitchFamily="18" charset="2"/>
              <a:buNone/>
              <a:defRPr sz="2200">
                <a:solidFill>
                  <a:schemeClr val="tx1"/>
                </a:solidFill>
              </a:defRPr>
            </a:lvl1pPr>
          </a:lstStyle>
          <a:p>
            <a:r>
              <a:rPr lang="en-US" dirty="0"/>
              <a:t>Click to edit Master subtitle style</a:t>
            </a:r>
          </a:p>
        </p:txBody>
      </p:sp>
      <p:sp>
        <p:nvSpPr>
          <p:cNvPr id="4099" name="Rectangle 3"/>
          <p:cNvSpPr>
            <a:spLocks noGrp="1" noChangeArrowheads="1"/>
          </p:cNvSpPr>
          <p:nvPr>
            <p:ph type="ctrTitle"/>
          </p:nvPr>
        </p:nvSpPr>
        <p:spPr bwMode="black">
          <a:xfrm>
            <a:off x="349250" y="1746249"/>
            <a:ext cx="4118134" cy="1765301"/>
          </a:xfrm>
        </p:spPr>
        <p:txBody>
          <a:bodyPr tIns="0" bIns="0" anchor="b"/>
          <a:lstStyle>
            <a:lvl1pPr>
              <a:lnSpc>
                <a:spcPts val="4000"/>
              </a:lnSpc>
              <a:defRPr sz="3800" b="0">
                <a:solidFill>
                  <a:schemeClr val="accent3"/>
                </a:solidFill>
              </a:defRPr>
            </a:lvl1pPr>
          </a:lstStyle>
          <a:p>
            <a:r>
              <a:rPr lang="en-US" dirty="0"/>
              <a:t>Click to edit Master title style</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331856" y="317258"/>
            <a:ext cx="1054977" cy="1234440"/>
          </a:xfrm>
          <a:prstGeom prst="rect">
            <a:avLst/>
          </a:prstGeom>
        </p:spPr>
      </p:pic>
      <p:pic>
        <p:nvPicPr>
          <p:cNvPr id="50" name="Picture 4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a:off x="7352524" y="426955"/>
            <a:ext cx="1436523" cy="186610"/>
          </a:xfrm>
          <a:prstGeom prst="rect">
            <a:avLst/>
          </a:prstGeom>
        </p:spPr>
      </p:pic>
      <p:sp>
        <p:nvSpPr>
          <p:cNvPr id="52"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a:defRPr/>
            </a:pPr>
            <a:fld id="{A8F08185-882F-4F21-B6AB-5D917FCFAB1F}" type="slidenum">
              <a:rPr lang="en-US" smtClean="0">
                <a:solidFill>
                  <a:srgbClr val="000000"/>
                </a:solidFill>
              </a:rPr>
              <a:pPr>
                <a:defRPr/>
              </a:pPr>
              <a:t>‹#›</a:t>
            </a:fld>
            <a:endParaRPr lang="en-US">
              <a:solidFill>
                <a:srgbClr val="000000"/>
              </a:solidFill>
            </a:endParaRPr>
          </a:p>
        </p:txBody>
      </p:sp>
      <p:sp>
        <p:nvSpPr>
          <p:cNvPr id="54"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a:defRPr/>
            </a:pPr>
            <a:r>
              <a:rPr lang="en-US" smtClean="0">
                <a:solidFill>
                  <a:srgbClr val="000000"/>
                </a:solidFill>
              </a:rPr>
              <a:t>NetApp Confidential - Limited Use</a:t>
            </a:r>
            <a:endParaRPr lang="en-US" dirty="0">
              <a:solidFill>
                <a:srgbClr val="000000"/>
              </a:solidFill>
            </a:endParaRPr>
          </a:p>
        </p:txBody>
      </p:sp>
      <p:pic>
        <p:nvPicPr>
          <p:cNvPr id="40" name="Picture 39" descr="Head_1_CMYK.jpg"/>
          <p:cNvPicPr>
            <a:picLocks noChangeAspect="1"/>
          </p:cNvPicPr>
          <p:nvPr userDrawn="1"/>
        </p:nvPicPr>
        <p:blipFill>
          <a:blip r:embed="rId4"/>
          <a:stretch>
            <a:fillRect/>
          </a:stretch>
        </p:blipFill>
        <p:spPr>
          <a:xfrm>
            <a:off x="5254744" y="1281113"/>
            <a:ext cx="3104321" cy="411370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125680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169988" y="1281112"/>
            <a:ext cx="7603490" cy="5043488"/>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077938D5-676B-4424-8B52-343AF2A1253B}" type="slidenum">
              <a:rPr lang="en-US">
                <a:solidFill>
                  <a:srgbClr val="000000"/>
                </a:solidFill>
              </a:rPr>
              <a:pPr>
                <a:defRPr/>
              </a:pPr>
              <a:t>‹#›</a:t>
            </a:fld>
            <a:endParaRPr lang="en-US">
              <a:solidFill>
                <a:srgbClr val="000000"/>
              </a:solidFill>
            </a:endParaRPr>
          </a:p>
        </p:txBody>
      </p:sp>
      <p:sp>
        <p:nvSpPr>
          <p:cNvPr id="5" name="Rectangle 71"/>
          <p:cNvSpPr>
            <a:spLocks noGrp="1" noChangeArrowheads="1"/>
          </p:cNvSpPr>
          <p:nvPr>
            <p:ph type="ftr" sz="quarter" idx="11"/>
          </p:nvPr>
        </p:nvSpPr>
        <p:spPr>
          <a:ln/>
        </p:spPr>
        <p:txBody>
          <a:bodyPr/>
          <a:lstStyle>
            <a:lvl1pPr>
              <a:defRPr/>
            </a:lvl1pPr>
          </a:lstStyle>
          <a:p>
            <a:pPr>
              <a:defRPr/>
            </a:pPr>
            <a:r>
              <a:rPr lang="en-US" smtClean="0">
                <a:solidFill>
                  <a:srgbClr val="000000"/>
                </a:solidFill>
              </a:rPr>
              <a:t>NetApp Confidential - Limited Use</a:t>
            </a:r>
            <a:endParaRPr lang="en-US" dirty="0">
              <a:solidFill>
                <a:srgbClr val="000000"/>
              </a:solidFill>
            </a:endParaRPr>
          </a:p>
        </p:txBody>
      </p:sp>
      <p:grpSp>
        <p:nvGrpSpPr>
          <p:cNvPr id="9" name="Group 8"/>
          <p:cNvGrpSpPr/>
          <p:nvPr userDrawn="1"/>
        </p:nvGrpSpPr>
        <p:grpSpPr bwMode="gray">
          <a:xfrm>
            <a:off x="347662" y="6445714"/>
            <a:ext cx="8449056" cy="107486"/>
            <a:chOff x="347662" y="6160730"/>
            <a:chExt cx="8449056" cy="107486"/>
          </a:xfrm>
        </p:grpSpPr>
        <p:sp>
          <p:nvSpPr>
            <p:cNvPr id="10" name="Freeform 5"/>
            <p:cNvSpPr>
              <a:spLocks/>
            </p:cNvSpPr>
            <p:nvPr userDrawn="1"/>
          </p:nvSpPr>
          <p:spPr bwMode="gray">
            <a:xfrm>
              <a:off x="347662" y="6160730"/>
              <a:ext cx="8449056" cy="107486"/>
            </a:xfrm>
            <a:custGeom>
              <a:avLst/>
              <a:gdLst>
                <a:gd name="T0" fmla="*/ 116 w 3930"/>
                <a:gd name="T1" fmla="*/ 4 h 50"/>
                <a:gd name="T2" fmla="*/ 258 w 3930"/>
                <a:gd name="T3" fmla="*/ 2 h 50"/>
                <a:gd name="T4" fmla="*/ 376 w 3930"/>
                <a:gd name="T5" fmla="*/ 2 h 50"/>
                <a:gd name="T6" fmla="*/ 494 w 3930"/>
                <a:gd name="T7" fmla="*/ 6 h 50"/>
                <a:gd name="T8" fmla="*/ 628 w 3930"/>
                <a:gd name="T9" fmla="*/ 8 h 50"/>
                <a:gd name="T10" fmla="*/ 774 w 3930"/>
                <a:gd name="T11" fmla="*/ 6 h 50"/>
                <a:gd name="T12" fmla="*/ 894 w 3930"/>
                <a:gd name="T13" fmla="*/ 4 h 50"/>
                <a:gd name="T14" fmla="*/ 1038 w 3930"/>
                <a:gd name="T15" fmla="*/ 4 h 50"/>
                <a:gd name="T16" fmla="*/ 1196 w 3930"/>
                <a:gd name="T17" fmla="*/ 2 h 50"/>
                <a:gd name="T18" fmla="*/ 1326 w 3930"/>
                <a:gd name="T19" fmla="*/ 4 h 50"/>
                <a:gd name="T20" fmla="*/ 1428 w 3930"/>
                <a:gd name="T21" fmla="*/ 4 h 50"/>
                <a:gd name="T22" fmla="*/ 1568 w 3930"/>
                <a:gd name="T23" fmla="*/ 6 h 50"/>
                <a:gd name="T24" fmla="*/ 1710 w 3930"/>
                <a:gd name="T25" fmla="*/ 6 h 50"/>
                <a:gd name="T26" fmla="*/ 1826 w 3930"/>
                <a:gd name="T27" fmla="*/ 8 h 50"/>
                <a:gd name="T28" fmla="*/ 1950 w 3930"/>
                <a:gd name="T29" fmla="*/ 4 h 50"/>
                <a:gd name="T30" fmla="*/ 2106 w 3930"/>
                <a:gd name="T31" fmla="*/ 4 h 50"/>
                <a:gd name="T32" fmla="*/ 2234 w 3930"/>
                <a:gd name="T33" fmla="*/ 2 h 50"/>
                <a:gd name="T34" fmla="*/ 2354 w 3930"/>
                <a:gd name="T35" fmla="*/ 2 h 50"/>
                <a:gd name="T36" fmla="*/ 2498 w 3930"/>
                <a:gd name="T37" fmla="*/ 6 h 50"/>
                <a:gd name="T38" fmla="*/ 2580 w 3930"/>
                <a:gd name="T39" fmla="*/ 4 h 50"/>
                <a:gd name="T40" fmla="*/ 2684 w 3930"/>
                <a:gd name="T41" fmla="*/ 4 h 50"/>
                <a:gd name="T42" fmla="*/ 2830 w 3930"/>
                <a:gd name="T43" fmla="*/ 4 h 50"/>
                <a:gd name="T44" fmla="*/ 2932 w 3930"/>
                <a:gd name="T45" fmla="*/ 6 h 50"/>
                <a:gd name="T46" fmla="*/ 3058 w 3930"/>
                <a:gd name="T47" fmla="*/ 6 h 50"/>
                <a:gd name="T48" fmla="*/ 3176 w 3930"/>
                <a:gd name="T49" fmla="*/ 10 h 50"/>
                <a:gd name="T50" fmla="*/ 3262 w 3930"/>
                <a:gd name="T51" fmla="*/ 14 h 50"/>
                <a:gd name="T52" fmla="*/ 3340 w 3930"/>
                <a:gd name="T53" fmla="*/ 12 h 50"/>
                <a:gd name="T54" fmla="*/ 3456 w 3930"/>
                <a:gd name="T55" fmla="*/ 18 h 50"/>
                <a:gd name="T56" fmla="*/ 3592 w 3930"/>
                <a:gd name="T57" fmla="*/ 16 h 50"/>
                <a:gd name="T58" fmla="*/ 3648 w 3930"/>
                <a:gd name="T59" fmla="*/ 16 h 50"/>
                <a:gd name="T60" fmla="*/ 3784 w 3930"/>
                <a:gd name="T61" fmla="*/ 20 h 50"/>
                <a:gd name="T62" fmla="*/ 3846 w 3930"/>
                <a:gd name="T63" fmla="*/ 24 h 50"/>
                <a:gd name="T64" fmla="*/ 3874 w 3930"/>
                <a:gd name="T65" fmla="*/ 36 h 50"/>
                <a:gd name="T66" fmla="*/ 3782 w 3930"/>
                <a:gd name="T67" fmla="*/ 42 h 50"/>
                <a:gd name="T68" fmla="*/ 3676 w 3930"/>
                <a:gd name="T69" fmla="*/ 46 h 50"/>
                <a:gd name="T70" fmla="*/ 3570 w 3930"/>
                <a:gd name="T71" fmla="*/ 48 h 50"/>
                <a:gd name="T72" fmla="*/ 3518 w 3930"/>
                <a:gd name="T73" fmla="*/ 48 h 50"/>
                <a:gd name="T74" fmla="*/ 3396 w 3930"/>
                <a:gd name="T75" fmla="*/ 48 h 50"/>
                <a:gd name="T76" fmla="*/ 3304 w 3930"/>
                <a:gd name="T77" fmla="*/ 48 h 50"/>
                <a:gd name="T78" fmla="*/ 3152 w 3930"/>
                <a:gd name="T79" fmla="*/ 40 h 50"/>
                <a:gd name="T80" fmla="*/ 3042 w 3930"/>
                <a:gd name="T81" fmla="*/ 42 h 50"/>
                <a:gd name="T82" fmla="*/ 2898 w 3930"/>
                <a:gd name="T83" fmla="*/ 36 h 50"/>
                <a:gd name="T84" fmla="*/ 2814 w 3930"/>
                <a:gd name="T85" fmla="*/ 38 h 50"/>
                <a:gd name="T86" fmla="*/ 2692 w 3930"/>
                <a:gd name="T87" fmla="*/ 36 h 50"/>
                <a:gd name="T88" fmla="*/ 2588 w 3930"/>
                <a:gd name="T89" fmla="*/ 34 h 50"/>
                <a:gd name="T90" fmla="*/ 2466 w 3930"/>
                <a:gd name="T91" fmla="*/ 38 h 50"/>
                <a:gd name="T92" fmla="*/ 2356 w 3930"/>
                <a:gd name="T93" fmla="*/ 36 h 50"/>
                <a:gd name="T94" fmla="*/ 2212 w 3930"/>
                <a:gd name="T95" fmla="*/ 40 h 50"/>
                <a:gd name="T96" fmla="*/ 2040 w 3930"/>
                <a:gd name="T97" fmla="*/ 40 h 50"/>
                <a:gd name="T98" fmla="*/ 1922 w 3930"/>
                <a:gd name="T99" fmla="*/ 40 h 50"/>
                <a:gd name="T100" fmla="*/ 1804 w 3930"/>
                <a:gd name="T101" fmla="*/ 42 h 50"/>
                <a:gd name="T102" fmla="*/ 1642 w 3930"/>
                <a:gd name="T103" fmla="*/ 44 h 50"/>
                <a:gd name="T104" fmla="*/ 1492 w 3930"/>
                <a:gd name="T105" fmla="*/ 46 h 50"/>
                <a:gd name="T106" fmla="*/ 1354 w 3930"/>
                <a:gd name="T107" fmla="*/ 44 h 50"/>
                <a:gd name="T108" fmla="*/ 1180 w 3930"/>
                <a:gd name="T109" fmla="*/ 44 h 50"/>
                <a:gd name="T110" fmla="*/ 1052 w 3930"/>
                <a:gd name="T111" fmla="*/ 46 h 50"/>
                <a:gd name="T112" fmla="*/ 936 w 3930"/>
                <a:gd name="T113" fmla="*/ 44 h 50"/>
                <a:gd name="T114" fmla="*/ 790 w 3930"/>
                <a:gd name="T115" fmla="*/ 40 h 50"/>
                <a:gd name="T116" fmla="*/ 636 w 3930"/>
                <a:gd name="T117" fmla="*/ 42 h 50"/>
                <a:gd name="T118" fmla="*/ 494 w 3930"/>
                <a:gd name="T119" fmla="*/ 46 h 50"/>
                <a:gd name="T120" fmla="*/ 362 w 3930"/>
                <a:gd name="T121" fmla="*/ 42 h 50"/>
                <a:gd name="T122" fmla="*/ 222 w 3930"/>
                <a:gd name="T123" fmla="*/ 40 h 50"/>
                <a:gd name="T124" fmla="*/ 70 w 3930"/>
                <a:gd name="T1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0" h="50">
                  <a:moveTo>
                    <a:pt x="2" y="14"/>
                  </a:moveTo>
                  <a:lnTo>
                    <a:pt x="2" y="14"/>
                  </a:lnTo>
                  <a:lnTo>
                    <a:pt x="0" y="14"/>
                  </a:lnTo>
                  <a:lnTo>
                    <a:pt x="0" y="14"/>
                  </a:lnTo>
                  <a:lnTo>
                    <a:pt x="2" y="10"/>
                  </a:lnTo>
                  <a:lnTo>
                    <a:pt x="2" y="10"/>
                  </a:lnTo>
                  <a:lnTo>
                    <a:pt x="2" y="8"/>
                  </a:lnTo>
                  <a:lnTo>
                    <a:pt x="2" y="8"/>
                  </a:lnTo>
                  <a:lnTo>
                    <a:pt x="4" y="8"/>
                  </a:lnTo>
                  <a:lnTo>
                    <a:pt x="4" y="8"/>
                  </a:lnTo>
                  <a:lnTo>
                    <a:pt x="4" y="6"/>
                  </a:lnTo>
                  <a:lnTo>
                    <a:pt x="4" y="6"/>
                  </a:lnTo>
                  <a:lnTo>
                    <a:pt x="8" y="4"/>
                  </a:lnTo>
                  <a:lnTo>
                    <a:pt x="8" y="4"/>
                  </a:lnTo>
                  <a:lnTo>
                    <a:pt x="8" y="4"/>
                  </a:lnTo>
                  <a:lnTo>
                    <a:pt x="8" y="4"/>
                  </a:lnTo>
                  <a:lnTo>
                    <a:pt x="10" y="2"/>
                  </a:lnTo>
                  <a:lnTo>
                    <a:pt x="10" y="2"/>
                  </a:lnTo>
                  <a:lnTo>
                    <a:pt x="14" y="2"/>
                  </a:lnTo>
                  <a:lnTo>
                    <a:pt x="14" y="2"/>
                  </a:lnTo>
                  <a:lnTo>
                    <a:pt x="16" y="2"/>
                  </a:lnTo>
                  <a:lnTo>
                    <a:pt x="16" y="2"/>
                  </a:lnTo>
                  <a:lnTo>
                    <a:pt x="18" y="2"/>
                  </a:lnTo>
                  <a:lnTo>
                    <a:pt x="18" y="2"/>
                  </a:lnTo>
                  <a:lnTo>
                    <a:pt x="20" y="0"/>
                  </a:lnTo>
                  <a:lnTo>
                    <a:pt x="20" y="0"/>
                  </a:lnTo>
                  <a:lnTo>
                    <a:pt x="26" y="2"/>
                  </a:lnTo>
                  <a:lnTo>
                    <a:pt x="26" y="2"/>
                  </a:lnTo>
                  <a:lnTo>
                    <a:pt x="28" y="2"/>
                  </a:lnTo>
                  <a:lnTo>
                    <a:pt x="28" y="2"/>
                  </a:lnTo>
                  <a:lnTo>
                    <a:pt x="30" y="2"/>
                  </a:lnTo>
                  <a:lnTo>
                    <a:pt x="30" y="2"/>
                  </a:lnTo>
                  <a:lnTo>
                    <a:pt x="32" y="2"/>
                  </a:lnTo>
                  <a:lnTo>
                    <a:pt x="32" y="2"/>
                  </a:lnTo>
                  <a:lnTo>
                    <a:pt x="34" y="2"/>
                  </a:lnTo>
                  <a:lnTo>
                    <a:pt x="34" y="2"/>
                  </a:lnTo>
                  <a:lnTo>
                    <a:pt x="36" y="2"/>
                  </a:lnTo>
                  <a:lnTo>
                    <a:pt x="36" y="2"/>
                  </a:lnTo>
                  <a:lnTo>
                    <a:pt x="38" y="2"/>
                  </a:lnTo>
                  <a:lnTo>
                    <a:pt x="38" y="2"/>
                  </a:lnTo>
                  <a:lnTo>
                    <a:pt x="40" y="2"/>
                  </a:lnTo>
                  <a:lnTo>
                    <a:pt x="40" y="2"/>
                  </a:lnTo>
                  <a:lnTo>
                    <a:pt x="46" y="2"/>
                  </a:lnTo>
                  <a:lnTo>
                    <a:pt x="46" y="2"/>
                  </a:lnTo>
                  <a:lnTo>
                    <a:pt x="48" y="2"/>
                  </a:lnTo>
                  <a:lnTo>
                    <a:pt x="48" y="2"/>
                  </a:lnTo>
                  <a:lnTo>
                    <a:pt x="50" y="2"/>
                  </a:lnTo>
                  <a:lnTo>
                    <a:pt x="50" y="2"/>
                  </a:lnTo>
                  <a:lnTo>
                    <a:pt x="60" y="0"/>
                  </a:lnTo>
                  <a:lnTo>
                    <a:pt x="60" y="0"/>
                  </a:lnTo>
                  <a:lnTo>
                    <a:pt x="62" y="0"/>
                  </a:lnTo>
                  <a:lnTo>
                    <a:pt x="62" y="0"/>
                  </a:lnTo>
                  <a:lnTo>
                    <a:pt x="66" y="0"/>
                  </a:lnTo>
                  <a:lnTo>
                    <a:pt x="66" y="0"/>
                  </a:lnTo>
                  <a:lnTo>
                    <a:pt x="70" y="2"/>
                  </a:lnTo>
                  <a:lnTo>
                    <a:pt x="70" y="2"/>
                  </a:lnTo>
                  <a:lnTo>
                    <a:pt x="72" y="2"/>
                  </a:lnTo>
                  <a:lnTo>
                    <a:pt x="76" y="2"/>
                  </a:lnTo>
                  <a:lnTo>
                    <a:pt x="76" y="2"/>
                  </a:lnTo>
                  <a:lnTo>
                    <a:pt x="80" y="4"/>
                  </a:lnTo>
                  <a:lnTo>
                    <a:pt x="80" y="4"/>
                  </a:lnTo>
                  <a:lnTo>
                    <a:pt x="82" y="2"/>
                  </a:lnTo>
                  <a:lnTo>
                    <a:pt x="84" y="2"/>
                  </a:lnTo>
                  <a:lnTo>
                    <a:pt x="84" y="2"/>
                  </a:lnTo>
                  <a:lnTo>
                    <a:pt x="86" y="2"/>
                  </a:lnTo>
                  <a:lnTo>
                    <a:pt x="86" y="2"/>
                  </a:lnTo>
                  <a:lnTo>
                    <a:pt x="90" y="4"/>
                  </a:lnTo>
                  <a:lnTo>
                    <a:pt x="90" y="4"/>
                  </a:lnTo>
                  <a:lnTo>
                    <a:pt x="92" y="4"/>
                  </a:lnTo>
                  <a:lnTo>
                    <a:pt x="92" y="4"/>
                  </a:lnTo>
                  <a:lnTo>
                    <a:pt x="94" y="4"/>
                  </a:lnTo>
                  <a:lnTo>
                    <a:pt x="94" y="4"/>
                  </a:lnTo>
                  <a:lnTo>
                    <a:pt x="98" y="2"/>
                  </a:lnTo>
                  <a:lnTo>
                    <a:pt x="98" y="2"/>
                  </a:lnTo>
                  <a:lnTo>
                    <a:pt x="102" y="4"/>
                  </a:lnTo>
                  <a:lnTo>
                    <a:pt x="106" y="4"/>
                  </a:lnTo>
                  <a:lnTo>
                    <a:pt x="106" y="4"/>
                  </a:lnTo>
                  <a:lnTo>
                    <a:pt x="108" y="4"/>
                  </a:lnTo>
                  <a:lnTo>
                    <a:pt x="108" y="4"/>
                  </a:lnTo>
                  <a:lnTo>
                    <a:pt x="110" y="4"/>
                  </a:lnTo>
                  <a:lnTo>
                    <a:pt x="112" y="6"/>
                  </a:lnTo>
                  <a:lnTo>
                    <a:pt x="112" y="6"/>
                  </a:lnTo>
                  <a:lnTo>
                    <a:pt x="116" y="4"/>
                  </a:lnTo>
                  <a:lnTo>
                    <a:pt x="116" y="4"/>
                  </a:lnTo>
                  <a:lnTo>
                    <a:pt x="120" y="4"/>
                  </a:lnTo>
                  <a:lnTo>
                    <a:pt x="120" y="4"/>
                  </a:lnTo>
                  <a:lnTo>
                    <a:pt x="124" y="4"/>
                  </a:lnTo>
                  <a:lnTo>
                    <a:pt x="124" y="4"/>
                  </a:lnTo>
                  <a:lnTo>
                    <a:pt x="128" y="4"/>
                  </a:lnTo>
                  <a:lnTo>
                    <a:pt x="134" y="4"/>
                  </a:lnTo>
                  <a:lnTo>
                    <a:pt x="134" y="4"/>
                  </a:lnTo>
                  <a:lnTo>
                    <a:pt x="136" y="4"/>
                  </a:lnTo>
                  <a:lnTo>
                    <a:pt x="136" y="4"/>
                  </a:lnTo>
                  <a:lnTo>
                    <a:pt x="138" y="2"/>
                  </a:lnTo>
                  <a:lnTo>
                    <a:pt x="138" y="2"/>
                  </a:lnTo>
                  <a:lnTo>
                    <a:pt x="142" y="4"/>
                  </a:lnTo>
                  <a:lnTo>
                    <a:pt x="142" y="4"/>
                  </a:lnTo>
                  <a:lnTo>
                    <a:pt x="146" y="2"/>
                  </a:lnTo>
                  <a:lnTo>
                    <a:pt x="146" y="2"/>
                  </a:lnTo>
                  <a:lnTo>
                    <a:pt x="148" y="2"/>
                  </a:lnTo>
                  <a:lnTo>
                    <a:pt x="148" y="2"/>
                  </a:lnTo>
                  <a:lnTo>
                    <a:pt x="150" y="2"/>
                  </a:lnTo>
                  <a:lnTo>
                    <a:pt x="150" y="2"/>
                  </a:lnTo>
                  <a:lnTo>
                    <a:pt x="156" y="4"/>
                  </a:lnTo>
                  <a:lnTo>
                    <a:pt x="156" y="4"/>
                  </a:lnTo>
                  <a:lnTo>
                    <a:pt x="158" y="2"/>
                  </a:lnTo>
                  <a:lnTo>
                    <a:pt x="158" y="2"/>
                  </a:lnTo>
                  <a:lnTo>
                    <a:pt x="164" y="2"/>
                  </a:lnTo>
                  <a:lnTo>
                    <a:pt x="164" y="2"/>
                  </a:lnTo>
                  <a:lnTo>
                    <a:pt x="168" y="2"/>
                  </a:lnTo>
                  <a:lnTo>
                    <a:pt x="174" y="4"/>
                  </a:lnTo>
                  <a:lnTo>
                    <a:pt x="174" y="4"/>
                  </a:lnTo>
                  <a:lnTo>
                    <a:pt x="178" y="2"/>
                  </a:lnTo>
                  <a:lnTo>
                    <a:pt x="178" y="2"/>
                  </a:lnTo>
                  <a:lnTo>
                    <a:pt x="180" y="4"/>
                  </a:lnTo>
                  <a:lnTo>
                    <a:pt x="180" y="4"/>
                  </a:lnTo>
                  <a:lnTo>
                    <a:pt x="182" y="2"/>
                  </a:lnTo>
                  <a:lnTo>
                    <a:pt x="182" y="2"/>
                  </a:lnTo>
                  <a:lnTo>
                    <a:pt x="186" y="2"/>
                  </a:lnTo>
                  <a:lnTo>
                    <a:pt x="186" y="2"/>
                  </a:lnTo>
                  <a:lnTo>
                    <a:pt x="188" y="4"/>
                  </a:lnTo>
                  <a:lnTo>
                    <a:pt x="188" y="4"/>
                  </a:lnTo>
                  <a:lnTo>
                    <a:pt x="190" y="2"/>
                  </a:lnTo>
                  <a:lnTo>
                    <a:pt x="190" y="2"/>
                  </a:lnTo>
                  <a:lnTo>
                    <a:pt x="192" y="2"/>
                  </a:lnTo>
                  <a:lnTo>
                    <a:pt x="192" y="2"/>
                  </a:lnTo>
                  <a:lnTo>
                    <a:pt x="194" y="2"/>
                  </a:lnTo>
                  <a:lnTo>
                    <a:pt x="194" y="2"/>
                  </a:lnTo>
                  <a:lnTo>
                    <a:pt x="196" y="2"/>
                  </a:lnTo>
                  <a:lnTo>
                    <a:pt x="196" y="2"/>
                  </a:lnTo>
                  <a:lnTo>
                    <a:pt x="200" y="2"/>
                  </a:lnTo>
                  <a:lnTo>
                    <a:pt x="200" y="2"/>
                  </a:lnTo>
                  <a:lnTo>
                    <a:pt x="204" y="4"/>
                  </a:lnTo>
                  <a:lnTo>
                    <a:pt x="204" y="4"/>
                  </a:lnTo>
                  <a:lnTo>
                    <a:pt x="210" y="2"/>
                  </a:lnTo>
                  <a:lnTo>
                    <a:pt x="210" y="2"/>
                  </a:lnTo>
                  <a:lnTo>
                    <a:pt x="212" y="2"/>
                  </a:lnTo>
                  <a:lnTo>
                    <a:pt x="212" y="2"/>
                  </a:lnTo>
                  <a:lnTo>
                    <a:pt x="214" y="2"/>
                  </a:lnTo>
                  <a:lnTo>
                    <a:pt x="214" y="2"/>
                  </a:lnTo>
                  <a:lnTo>
                    <a:pt x="214" y="2"/>
                  </a:lnTo>
                  <a:lnTo>
                    <a:pt x="214" y="2"/>
                  </a:lnTo>
                  <a:lnTo>
                    <a:pt x="214" y="4"/>
                  </a:lnTo>
                  <a:lnTo>
                    <a:pt x="214" y="4"/>
                  </a:lnTo>
                  <a:lnTo>
                    <a:pt x="216" y="4"/>
                  </a:lnTo>
                  <a:lnTo>
                    <a:pt x="216" y="4"/>
                  </a:lnTo>
                  <a:lnTo>
                    <a:pt x="218" y="4"/>
                  </a:lnTo>
                  <a:lnTo>
                    <a:pt x="218" y="4"/>
                  </a:lnTo>
                  <a:lnTo>
                    <a:pt x="224" y="4"/>
                  </a:lnTo>
                  <a:lnTo>
                    <a:pt x="224" y="4"/>
                  </a:lnTo>
                  <a:lnTo>
                    <a:pt x="226" y="0"/>
                  </a:lnTo>
                  <a:lnTo>
                    <a:pt x="226" y="0"/>
                  </a:lnTo>
                  <a:lnTo>
                    <a:pt x="232" y="0"/>
                  </a:lnTo>
                  <a:lnTo>
                    <a:pt x="232" y="0"/>
                  </a:lnTo>
                  <a:lnTo>
                    <a:pt x="234" y="0"/>
                  </a:lnTo>
                  <a:lnTo>
                    <a:pt x="234" y="0"/>
                  </a:lnTo>
                  <a:lnTo>
                    <a:pt x="238" y="2"/>
                  </a:lnTo>
                  <a:lnTo>
                    <a:pt x="238" y="2"/>
                  </a:lnTo>
                  <a:lnTo>
                    <a:pt x="244" y="2"/>
                  </a:lnTo>
                  <a:lnTo>
                    <a:pt x="244" y="2"/>
                  </a:lnTo>
                  <a:lnTo>
                    <a:pt x="248" y="2"/>
                  </a:lnTo>
                  <a:lnTo>
                    <a:pt x="248" y="2"/>
                  </a:lnTo>
                  <a:lnTo>
                    <a:pt x="252" y="2"/>
                  </a:lnTo>
                  <a:lnTo>
                    <a:pt x="252" y="2"/>
                  </a:lnTo>
                  <a:lnTo>
                    <a:pt x="256" y="2"/>
                  </a:lnTo>
                  <a:lnTo>
                    <a:pt x="256" y="2"/>
                  </a:lnTo>
                  <a:lnTo>
                    <a:pt x="258" y="2"/>
                  </a:lnTo>
                  <a:lnTo>
                    <a:pt x="258" y="2"/>
                  </a:lnTo>
                  <a:lnTo>
                    <a:pt x="258" y="2"/>
                  </a:lnTo>
                  <a:lnTo>
                    <a:pt x="258" y="2"/>
                  </a:lnTo>
                  <a:lnTo>
                    <a:pt x="258" y="2"/>
                  </a:lnTo>
                  <a:lnTo>
                    <a:pt x="258" y="2"/>
                  </a:lnTo>
                  <a:lnTo>
                    <a:pt x="260" y="2"/>
                  </a:lnTo>
                  <a:lnTo>
                    <a:pt x="260" y="2"/>
                  </a:lnTo>
                  <a:lnTo>
                    <a:pt x="262" y="2"/>
                  </a:lnTo>
                  <a:lnTo>
                    <a:pt x="262" y="2"/>
                  </a:lnTo>
                  <a:lnTo>
                    <a:pt x="268" y="2"/>
                  </a:lnTo>
                  <a:lnTo>
                    <a:pt x="268" y="2"/>
                  </a:lnTo>
                  <a:lnTo>
                    <a:pt x="268" y="2"/>
                  </a:lnTo>
                  <a:lnTo>
                    <a:pt x="268" y="2"/>
                  </a:lnTo>
                  <a:lnTo>
                    <a:pt x="270" y="2"/>
                  </a:lnTo>
                  <a:lnTo>
                    <a:pt x="270" y="2"/>
                  </a:lnTo>
                  <a:lnTo>
                    <a:pt x="276" y="2"/>
                  </a:lnTo>
                  <a:lnTo>
                    <a:pt x="276" y="2"/>
                  </a:lnTo>
                  <a:lnTo>
                    <a:pt x="276" y="2"/>
                  </a:lnTo>
                  <a:lnTo>
                    <a:pt x="276" y="2"/>
                  </a:lnTo>
                  <a:lnTo>
                    <a:pt x="278" y="2"/>
                  </a:lnTo>
                  <a:lnTo>
                    <a:pt x="278" y="2"/>
                  </a:lnTo>
                  <a:lnTo>
                    <a:pt x="280" y="2"/>
                  </a:lnTo>
                  <a:lnTo>
                    <a:pt x="280" y="2"/>
                  </a:lnTo>
                  <a:lnTo>
                    <a:pt x="280" y="4"/>
                  </a:lnTo>
                  <a:lnTo>
                    <a:pt x="280" y="4"/>
                  </a:lnTo>
                  <a:lnTo>
                    <a:pt x="282" y="2"/>
                  </a:lnTo>
                  <a:lnTo>
                    <a:pt x="282" y="2"/>
                  </a:lnTo>
                  <a:lnTo>
                    <a:pt x="288" y="2"/>
                  </a:lnTo>
                  <a:lnTo>
                    <a:pt x="288" y="2"/>
                  </a:lnTo>
                  <a:lnTo>
                    <a:pt x="290" y="2"/>
                  </a:lnTo>
                  <a:lnTo>
                    <a:pt x="290" y="2"/>
                  </a:lnTo>
                  <a:lnTo>
                    <a:pt x="296" y="2"/>
                  </a:lnTo>
                  <a:lnTo>
                    <a:pt x="296" y="2"/>
                  </a:lnTo>
                  <a:lnTo>
                    <a:pt x="298" y="2"/>
                  </a:lnTo>
                  <a:lnTo>
                    <a:pt x="298" y="2"/>
                  </a:lnTo>
                  <a:lnTo>
                    <a:pt x="298" y="2"/>
                  </a:lnTo>
                  <a:lnTo>
                    <a:pt x="298" y="2"/>
                  </a:lnTo>
                  <a:lnTo>
                    <a:pt x="302" y="2"/>
                  </a:lnTo>
                  <a:lnTo>
                    <a:pt x="302" y="2"/>
                  </a:lnTo>
                  <a:lnTo>
                    <a:pt x="306" y="2"/>
                  </a:lnTo>
                  <a:lnTo>
                    <a:pt x="306" y="2"/>
                  </a:lnTo>
                  <a:lnTo>
                    <a:pt x="310" y="2"/>
                  </a:lnTo>
                  <a:lnTo>
                    <a:pt x="312" y="2"/>
                  </a:lnTo>
                  <a:lnTo>
                    <a:pt x="312" y="2"/>
                  </a:lnTo>
                  <a:lnTo>
                    <a:pt x="318" y="2"/>
                  </a:lnTo>
                  <a:lnTo>
                    <a:pt x="322" y="2"/>
                  </a:lnTo>
                  <a:lnTo>
                    <a:pt x="322" y="2"/>
                  </a:lnTo>
                  <a:lnTo>
                    <a:pt x="324" y="4"/>
                  </a:lnTo>
                  <a:lnTo>
                    <a:pt x="324" y="4"/>
                  </a:lnTo>
                  <a:lnTo>
                    <a:pt x="324" y="2"/>
                  </a:lnTo>
                  <a:lnTo>
                    <a:pt x="326" y="2"/>
                  </a:lnTo>
                  <a:lnTo>
                    <a:pt x="326" y="2"/>
                  </a:lnTo>
                  <a:lnTo>
                    <a:pt x="332" y="2"/>
                  </a:lnTo>
                  <a:lnTo>
                    <a:pt x="332" y="2"/>
                  </a:lnTo>
                  <a:lnTo>
                    <a:pt x="336" y="2"/>
                  </a:lnTo>
                  <a:lnTo>
                    <a:pt x="342" y="2"/>
                  </a:lnTo>
                  <a:lnTo>
                    <a:pt x="342" y="2"/>
                  </a:lnTo>
                  <a:lnTo>
                    <a:pt x="344" y="2"/>
                  </a:lnTo>
                  <a:lnTo>
                    <a:pt x="348" y="2"/>
                  </a:lnTo>
                  <a:lnTo>
                    <a:pt x="348" y="2"/>
                  </a:lnTo>
                  <a:lnTo>
                    <a:pt x="352" y="2"/>
                  </a:lnTo>
                  <a:lnTo>
                    <a:pt x="352" y="2"/>
                  </a:lnTo>
                  <a:lnTo>
                    <a:pt x="354" y="2"/>
                  </a:lnTo>
                  <a:lnTo>
                    <a:pt x="354" y="2"/>
                  </a:lnTo>
                  <a:lnTo>
                    <a:pt x="358" y="2"/>
                  </a:lnTo>
                  <a:lnTo>
                    <a:pt x="360" y="2"/>
                  </a:lnTo>
                  <a:lnTo>
                    <a:pt x="360" y="2"/>
                  </a:lnTo>
                  <a:lnTo>
                    <a:pt x="360" y="4"/>
                  </a:lnTo>
                  <a:lnTo>
                    <a:pt x="360" y="6"/>
                  </a:lnTo>
                  <a:lnTo>
                    <a:pt x="360" y="6"/>
                  </a:lnTo>
                  <a:lnTo>
                    <a:pt x="362" y="4"/>
                  </a:lnTo>
                  <a:lnTo>
                    <a:pt x="364" y="2"/>
                  </a:lnTo>
                  <a:lnTo>
                    <a:pt x="364" y="2"/>
                  </a:lnTo>
                  <a:lnTo>
                    <a:pt x="370" y="2"/>
                  </a:lnTo>
                  <a:lnTo>
                    <a:pt x="370" y="2"/>
                  </a:lnTo>
                  <a:lnTo>
                    <a:pt x="370" y="2"/>
                  </a:lnTo>
                  <a:lnTo>
                    <a:pt x="370" y="2"/>
                  </a:lnTo>
                  <a:lnTo>
                    <a:pt x="370" y="2"/>
                  </a:lnTo>
                  <a:lnTo>
                    <a:pt x="370" y="2"/>
                  </a:lnTo>
                  <a:lnTo>
                    <a:pt x="370" y="2"/>
                  </a:lnTo>
                  <a:lnTo>
                    <a:pt x="370" y="2"/>
                  </a:lnTo>
                  <a:lnTo>
                    <a:pt x="374" y="4"/>
                  </a:lnTo>
                  <a:lnTo>
                    <a:pt x="374" y="4"/>
                  </a:lnTo>
                  <a:lnTo>
                    <a:pt x="376" y="2"/>
                  </a:lnTo>
                  <a:lnTo>
                    <a:pt x="376" y="2"/>
                  </a:lnTo>
                  <a:lnTo>
                    <a:pt x="378" y="4"/>
                  </a:lnTo>
                  <a:lnTo>
                    <a:pt x="378" y="4"/>
                  </a:lnTo>
                  <a:lnTo>
                    <a:pt x="384" y="4"/>
                  </a:lnTo>
                  <a:lnTo>
                    <a:pt x="384" y="4"/>
                  </a:lnTo>
                  <a:lnTo>
                    <a:pt x="386" y="4"/>
                  </a:lnTo>
                  <a:lnTo>
                    <a:pt x="386" y="4"/>
                  </a:lnTo>
                  <a:lnTo>
                    <a:pt x="390" y="4"/>
                  </a:lnTo>
                  <a:lnTo>
                    <a:pt x="390" y="4"/>
                  </a:lnTo>
                  <a:lnTo>
                    <a:pt x="392" y="4"/>
                  </a:lnTo>
                  <a:lnTo>
                    <a:pt x="392" y="4"/>
                  </a:lnTo>
                  <a:lnTo>
                    <a:pt x="392" y="4"/>
                  </a:lnTo>
                  <a:lnTo>
                    <a:pt x="392" y="4"/>
                  </a:lnTo>
                  <a:lnTo>
                    <a:pt x="394" y="4"/>
                  </a:lnTo>
                  <a:lnTo>
                    <a:pt x="394" y="4"/>
                  </a:lnTo>
                  <a:lnTo>
                    <a:pt x="394" y="4"/>
                  </a:lnTo>
                  <a:lnTo>
                    <a:pt x="394" y="4"/>
                  </a:lnTo>
                  <a:lnTo>
                    <a:pt x="396" y="6"/>
                  </a:lnTo>
                  <a:lnTo>
                    <a:pt x="396" y="6"/>
                  </a:lnTo>
                  <a:lnTo>
                    <a:pt x="398" y="6"/>
                  </a:lnTo>
                  <a:lnTo>
                    <a:pt x="398" y="6"/>
                  </a:lnTo>
                  <a:lnTo>
                    <a:pt x="398" y="6"/>
                  </a:lnTo>
                  <a:lnTo>
                    <a:pt x="398" y="6"/>
                  </a:lnTo>
                  <a:lnTo>
                    <a:pt x="402" y="4"/>
                  </a:lnTo>
                  <a:lnTo>
                    <a:pt x="402" y="4"/>
                  </a:lnTo>
                  <a:lnTo>
                    <a:pt x="406" y="6"/>
                  </a:lnTo>
                  <a:lnTo>
                    <a:pt x="406" y="6"/>
                  </a:lnTo>
                  <a:lnTo>
                    <a:pt x="408" y="4"/>
                  </a:lnTo>
                  <a:lnTo>
                    <a:pt x="408" y="4"/>
                  </a:lnTo>
                  <a:lnTo>
                    <a:pt x="410" y="6"/>
                  </a:lnTo>
                  <a:lnTo>
                    <a:pt x="410" y="6"/>
                  </a:lnTo>
                  <a:lnTo>
                    <a:pt x="410" y="6"/>
                  </a:lnTo>
                  <a:lnTo>
                    <a:pt x="412" y="6"/>
                  </a:lnTo>
                  <a:lnTo>
                    <a:pt x="412" y="4"/>
                  </a:lnTo>
                  <a:lnTo>
                    <a:pt x="412" y="4"/>
                  </a:lnTo>
                  <a:lnTo>
                    <a:pt x="420" y="4"/>
                  </a:lnTo>
                  <a:lnTo>
                    <a:pt x="420" y="4"/>
                  </a:lnTo>
                  <a:lnTo>
                    <a:pt x="424" y="4"/>
                  </a:lnTo>
                  <a:lnTo>
                    <a:pt x="424" y="4"/>
                  </a:lnTo>
                  <a:lnTo>
                    <a:pt x="428" y="6"/>
                  </a:lnTo>
                  <a:lnTo>
                    <a:pt x="428" y="6"/>
                  </a:lnTo>
                  <a:lnTo>
                    <a:pt x="430" y="4"/>
                  </a:lnTo>
                  <a:lnTo>
                    <a:pt x="430" y="4"/>
                  </a:lnTo>
                  <a:lnTo>
                    <a:pt x="432" y="6"/>
                  </a:lnTo>
                  <a:lnTo>
                    <a:pt x="432" y="6"/>
                  </a:lnTo>
                  <a:lnTo>
                    <a:pt x="436" y="4"/>
                  </a:lnTo>
                  <a:lnTo>
                    <a:pt x="436" y="4"/>
                  </a:lnTo>
                  <a:lnTo>
                    <a:pt x="442" y="4"/>
                  </a:lnTo>
                  <a:lnTo>
                    <a:pt x="442" y="4"/>
                  </a:lnTo>
                  <a:lnTo>
                    <a:pt x="446" y="4"/>
                  </a:lnTo>
                  <a:lnTo>
                    <a:pt x="446" y="4"/>
                  </a:lnTo>
                  <a:lnTo>
                    <a:pt x="448" y="4"/>
                  </a:lnTo>
                  <a:lnTo>
                    <a:pt x="448" y="4"/>
                  </a:lnTo>
                  <a:lnTo>
                    <a:pt x="450" y="6"/>
                  </a:lnTo>
                  <a:lnTo>
                    <a:pt x="450" y="6"/>
                  </a:lnTo>
                  <a:lnTo>
                    <a:pt x="452" y="6"/>
                  </a:lnTo>
                  <a:lnTo>
                    <a:pt x="452" y="6"/>
                  </a:lnTo>
                  <a:lnTo>
                    <a:pt x="452" y="6"/>
                  </a:lnTo>
                  <a:lnTo>
                    <a:pt x="452" y="6"/>
                  </a:lnTo>
                  <a:lnTo>
                    <a:pt x="458" y="6"/>
                  </a:lnTo>
                  <a:lnTo>
                    <a:pt x="458" y="6"/>
                  </a:lnTo>
                  <a:lnTo>
                    <a:pt x="458" y="8"/>
                  </a:lnTo>
                  <a:lnTo>
                    <a:pt x="458" y="8"/>
                  </a:lnTo>
                  <a:lnTo>
                    <a:pt x="460" y="6"/>
                  </a:lnTo>
                  <a:lnTo>
                    <a:pt x="460" y="6"/>
                  </a:lnTo>
                  <a:lnTo>
                    <a:pt x="464" y="8"/>
                  </a:lnTo>
                  <a:lnTo>
                    <a:pt x="464" y="8"/>
                  </a:lnTo>
                  <a:lnTo>
                    <a:pt x="468" y="6"/>
                  </a:lnTo>
                  <a:lnTo>
                    <a:pt x="468" y="6"/>
                  </a:lnTo>
                  <a:lnTo>
                    <a:pt x="472" y="6"/>
                  </a:lnTo>
                  <a:lnTo>
                    <a:pt x="472" y="6"/>
                  </a:lnTo>
                  <a:lnTo>
                    <a:pt x="476" y="6"/>
                  </a:lnTo>
                  <a:lnTo>
                    <a:pt x="476" y="6"/>
                  </a:lnTo>
                  <a:lnTo>
                    <a:pt x="478" y="6"/>
                  </a:lnTo>
                  <a:lnTo>
                    <a:pt x="478" y="6"/>
                  </a:lnTo>
                  <a:lnTo>
                    <a:pt x="482" y="6"/>
                  </a:lnTo>
                  <a:lnTo>
                    <a:pt x="482" y="6"/>
                  </a:lnTo>
                  <a:lnTo>
                    <a:pt x="484" y="6"/>
                  </a:lnTo>
                  <a:lnTo>
                    <a:pt x="484" y="6"/>
                  </a:lnTo>
                  <a:lnTo>
                    <a:pt x="490" y="4"/>
                  </a:lnTo>
                  <a:lnTo>
                    <a:pt x="490" y="4"/>
                  </a:lnTo>
                  <a:lnTo>
                    <a:pt x="490" y="6"/>
                  </a:lnTo>
                  <a:lnTo>
                    <a:pt x="490" y="6"/>
                  </a:lnTo>
                  <a:lnTo>
                    <a:pt x="494" y="6"/>
                  </a:lnTo>
                  <a:lnTo>
                    <a:pt x="494" y="6"/>
                  </a:lnTo>
                  <a:lnTo>
                    <a:pt x="498" y="6"/>
                  </a:lnTo>
                  <a:lnTo>
                    <a:pt x="498" y="6"/>
                  </a:lnTo>
                  <a:lnTo>
                    <a:pt x="506" y="6"/>
                  </a:lnTo>
                  <a:lnTo>
                    <a:pt x="516" y="6"/>
                  </a:lnTo>
                  <a:lnTo>
                    <a:pt x="516" y="6"/>
                  </a:lnTo>
                  <a:lnTo>
                    <a:pt x="518" y="6"/>
                  </a:lnTo>
                  <a:lnTo>
                    <a:pt x="518" y="6"/>
                  </a:lnTo>
                  <a:lnTo>
                    <a:pt x="522" y="6"/>
                  </a:lnTo>
                  <a:lnTo>
                    <a:pt x="522" y="6"/>
                  </a:lnTo>
                  <a:lnTo>
                    <a:pt x="522" y="6"/>
                  </a:lnTo>
                  <a:lnTo>
                    <a:pt x="524" y="6"/>
                  </a:lnTo>
                  <a:lnTo>
                    <a:pt x="524" y="6"/>
                  </a:lnTo>
                  <a:lnTo>
                    <a:pt x="526" y="6"/>
                  </a:lnTo>
                  <a:lnTo>
                    <a:pt x="526" y="6"/>
                  </a:lnTo>
                  <a:lnTo>
                    <a:pt x="528" y="6"/>
                  </a:lnTo>
                  <a:lnTo>
                    <a:pt x="528" y="6"/>
                  </a:lnTo>
                  <a:lnTo>
                    <a:pt x="530" y="6"/>
                  </a:lnTo>
                  <a:lnTo>
                    <a:pt x="530" y="6"/>
                  </a:lnTo>
                  <a:lnTo>
                    <a:pt x="532" y="6"/>
                  </a:lnTo>
                  <a:lnTo>
                    <a:pt x="532" y="6"/>
                  </a:lnTo>
                  <a:lnTo>
                    <a:pt x="534" y="6"/>
                  </a:lnTo>
                  <a:lnTo>
                    <a:pt x="534" y="6"/>
                  </a:lnTo>
                  <a:lnTo>
                    <a:pt x="536" y="6"/>
                  </a:lnTo>
                  <a:lnTo>
                    <a:pt x="536" y="6"/>
                  </a:lnTo>
                  <a:lnTo>
                    <a:pt x="540" y="4"/>
                  </a:lnTo>
                  <a:lnTo>
                    <a:pt x="540" y="4"/>
                  </a:lnTo>
                  <a:lnTo>
                    <a:pt x="542" y="4"/>
                  </a:lnTo>
                  <a:lnTo>
                    <a:pt x="542" y="4"/>
                  </a:lnTo>
                  <a:lnTo>
                    <a:pt x="544" y="4"/>
                  </a:lnTo>
                  <a:lnTo>
                    <a:pt x="544" y="4"/>
                  </a:lnTo>
                  <a:lnTo>
                    <a:pt x="548" y="4"/>
                  </a:lnTo>
                  <a:lnTo>
                    <a:pt x="548" y="4"/>
                  </a:lnTo>
                  <a:lnTo>
                    <a:pt x="550" y="4"/>
                  </a:lnTo>
                  <a:lnTo>
                    <a:pt x="550" y="4"/>
                  </a:lnTo>
                  <a:lnTo>
                    <a:pt x="556" y="4"/>
                  </a:lnTo>
                  <a:lnTo>
                    <a:pt x="560" y="4"/>
                  </a:lnTo>
                  <a:lnTo>
                    <a:pt x="560" y="4"/>
                  </a:lnTo>
                  <a:lnTo>
                    <a:pt x="562" y="6"/>
                  </a:lnTo>
                  <a:lnTo>
                    <a:pt x="562" y="6"/>
                  </a:lnTo>
                  <a:lnTo>
                    <a:pt x="568" y="6"/>
                  </a:lnTo>
                  <a:lnTo>
                    <a:pt x="568" y="6"/>
                  </a:lnTo>
                  <a:lnTo>
                    <a:pt x="570" y="4"/>
                  </a:lnTo>
                  <a:lnTo>
                    <a:pt x="570" y="4"/>
                  </a:lnTo>
                  <a:lnTo>
                    <a:pt x="572" y="4"/>
                  </a:lnTo>
                  <a:lnTo>
                    <a:pt x="572" y="4"/>
                  </a:lnTo>
                  <a:lnTo>
                    <a:pt x="574" y="4"/>
                  </a:lnTo>
                  <a:lnTo>
                    <a:pt x="574" y="4"/>
                  </a:lnTo>
                  <a:lnTo>
                    <a:pt x="574" y="4"/>
                  </a:lnTo>
                  <a:lnTo>
                    <a:pt x="578" y="6"/>
                  </a:lnTo>
                  <a:lnTo>
                    <a:pt x="578" y="6"/>
                  </a:lnTo>
                  <a:lnTo>
                    <a:pt x="582" y="6"/>
                  </a:lnTo>
                  <a:lnTo>
                    <a:pt x="582" y="6"/>
                  </a:lnTo>
                  <a:lnTo>
                    <a:pt x="582" y="6"/>
                  </a:lnTo>
                  <a:lnTo>
                    <a:pt x="582" y="6"/>
                  </a:lnTo>
                  <a:lnTo>
                    <a:pt x="582" y="6"/>
                  </a:lnTo>
                  <a:lnTo>
                    <a:pt x="582" y="6"/>
                  </a:lnTo>
                  <a:lnTo>
                    <a:pt x="582" y="6"/>
                  </a:lnTo>
                  <a:lnTo>
                    <a:pt x="582" y="6"/>
                  </a:lnTo>
                  <a:lnTo>
                    <a:pt x="586" y="6"/>
                  </a:lnTo>
                  <a:lnTo>
                    <a:pt x="586" y="6"/>
                  </a:lnTo>
                  <a:lnTo>
                    <a:pt x="590" y="6"/>
                  </a:lnTo>
                  <a:lnTo>
                    <a:pt x="590" y="6"/>
                  </a:lnTo>
                  <a:lnTo>
                    <a:pt x="592" y="4"/>
                  </a:lnTo>
                  <a:lnTo>
                    <a:pt x="592" y="4"/>
                  </a:lnTo>
                  <a:lnTo>
                    <a:pt x="594" y="4"/>
                  </a:lnTo>
                  <a:lnTo>
                    <a:pt x="596" y="6"/>
                  </a:lnTo>
                  <a:lnTo>
                    <a:pt x="596" y="6"/>
                  </a:lnTo>
                  <a:lnTo>
                    <a:pt x="600" y="8"/>
                  </a:lnTo>
                  <a:lnTo>
                    <a:pt x="600" y="8"/>
                  </a:lnTo>
                  <a:lnTo>
                    <a:pt x="602" y="8"/>
                  </a:lnTo>
                  <a:lnTo>
                    <a:pt x="604" y="8"/>
                  </a:lnTo>
                  <a:lnTo>
                    <a:pt x="604" y="8"/>
                  </a:lnTo>
                  <a:lnTo>
                    <a:pt x="606" y="8"/>
                  </a:lnTo>
                  <a:lnTo>
                    <a:pt x="606" y="8"/>
                  </a:lnTo>
                  <a:lnTo>
                    <a:pt x="612" y="8"/>
                  </a:lnTo>
                  <a:lnTo>
                    <a:pt x="612" y="8"/>
                  </a:lnTo>
                  <a:lnTo>
                    <a:pt x="616" y="6"/>
                  </a:lnTo>
                  <a:lnTo>
                    <a:pt x="616" y="6"/>
                  </a:lnTo>
                  <a:lnTo>
                    <a:pt x="618" y="8"/>
                  </a:lnTo>
                  <a:lnTo>
                    <a:pt x="618" y="8"/>
                  </a:lnTo>
                  <a:lnTo>
                    <a:pt x="618" y="8"/>
                  </a:lnTo>
                  <a:lnTo>
                    <a:pt x="620" y="10"/>
                  </a:lnTo>
                  <a:lnTo>
                    <a:pt x="620" y="10"/>
                  </a:lnTo>
                  <a:lnTo>
                    <a:pt x="628" y="8"/>
                  </a:lnTo>
                  <a:lnTo>
                    <a:pt x="628" y="8"/>
                  </a:lnTo>
                  <a:lnTo>
                    <a:pt x="630" y="6"/>
                  </a:lnTo>
                  <a:lnTo>
                    <a:pt x="630" y="6"/>
                  </a:lnTo>
                  <a:lnTo>
                    <a:pt x="634" y="8"/>
                  </a:lnTo>
                  <a:lnTo>
                    <a:pt x="634" y="8"/>
                  </a:lnTo>
                  <a:lnTo>
                    <a:pt x="636" y="6"/>
                  </a:lnTo>
                  <a:lnTo>
                    <a:pt x="636" y="6"/>
                  </a:lnTo>
                  <a:lnTo>
                    <a:pt x="644" y="6"/>
                  </a:lnTo>
                  <a:lnTo>
                    <a:pt x="644" y="6"/>
                  </a:lnTo>
                  <a:lnTo>
                    <a:pt x="646" y="6"/>
                  </a:lnTo>
                  <a:lnTo>
                    <a:pt x="646" y="6"/>
                  </a:lnTo>
                  <a:lnTo>
                    <a:pt x="650" y="4"/>
                  </a:lnTo>
                  <a:lnTo>
                    <a:pt x="650" y="4"/>
                  </a:lnTo>
                  <a:lnTo>
                    <a:pt x="652" y="6"/>
                  </a:lnTo>
                  <a:lnTo>
                    <a:pt x="652" y="6"/>
                  </a:lnTo>
                  <a:lnTo>
                    <a:pt x="658" y="6"/>
                  </a:lnTo>
                  <a:lnTo>
                    <a:pt x="658" y="6"/>
                  </a:lnTo>
                  <a:lnTo>
                    <a:pt x="660" y="6"/>
                  </a:lnTo>
                  <a:lnTo>
                    <a:pt x="660" y="6"/>
                  </a:lnTo>
                  <a:lnTo>
                    <a:pt x="664" y="4"/>
                  </a:lnTo>
                  <a:lnTo>
                    <a:pt x="664" y="4"/>
                  </a:lnTo>
                  <a:lnTo>
                    <a:pt x="664" y="6"/>
                  </a:lnTo>
                  <a:lnTo>
                    <a:pt x="664" y="6"/>
                  </a:lnTo>
                  <a:lnTo>
                    <a:pt x="668" y="6"/>
                  </a:lnTo>
                  <a:lnTo>
                    <a:pt x="668" y="6"/>
                  </a:lnTo>
                  <a:lnTo>
                    <a:pt x="670" y="6"/>
                  </a:lnTo>
                  <a:lnTo>
                    <a:pt x="670" y="6"/>
                  </a:lnTo>
                  <a:lnTo>
                    <a:pt x="674" y="6"/>
                  </a:lnTo>
                  <a:lnTo>
                    <a:pt x="674" y="6"/>
                  </a:lnTo>
                  <a:lnTo>
                    <a:pt x="676" y="6"/>
                  </a:lnTo>
                  <a:lnTo>
                    <a:pt x="678" y="6"/>
                  </a:lnTo>
                  <a:lnTo>
                    <a:pt x="678" y="6"/>
                  </a:lnTo>
                  <a:lnTo>
                    <a:pt x="682" y="4"/>
                  </a:lnTo>
                  <a:lnTo>
                    <a:pt x="682" y="4"/>
                  </a:lnTo>
                  <a:lnTo>
                    <a:pt x="684" y="4"/>
                  </a:lnTo>
                  <a:lnTo>
                    <a:pt x="684" y="4"/>
                  </a:lnTo>
                  <a:lnTo>
                    <a:pt x="686" y="4"/>
                  </a:lnTo>
                  <a:lnTo>
                    <a:pt x="686" y="4"/>
                  </a:lnTo>
                  <a:lnTo>
                    <a:pt x="688" y="4"/>
                  </a:lnTo>
                  <a:lnTo>
                    <a:pt x="688" y="4"/>
                  </a:lnTo>
                  <a:lnTo>
                    <a:pt x="690" y="6"/>
                  </a:lnTo>
                  <a:lnTo>
                    <a:pt x="690" y="6"/>
                  </a:lnTo>
                  <a:lnTo>
                    <a:pt x="692" y="6"/>
                  </a:lnTo>
                  <a:lnTo>
                    <a:pt x="692" y="6"/>
                  </a:lnTo>
                  <a:lnTo>
                    <a:pt x="696" y="6"/>
                  </a:lnTo>
                  <a:lnTo>
                    <a:pt x="696" y="6"/>
                  </a:lnTo>
                  <a:lnTo>
                    <a:pt x="700" y="6"/>
                  </a:lnTo>
                  <a:lnTo>
                    <a:pt x="700" y="6"/>
                  </a:lnTo>
                  <a:lnTo>
                    <a:pt x="706" y="6"/>
                  </a:lnTo>
                  <a:lnTo>
                    <a:pt x="706" y="6"/>
                  </a:lnTo>
                  <a:lnTo>
                    <a:pt x="706" y="8"/>
                  </a:lnTo>
                  <a:lnTo>
                    <a:pt x="706" y="8"/>
                  </a:lnTo>
                  <a:lnTo>
                    <a:pt x="708" y="10"/>
                  </a:lnTo>
                  <a:lnTo>
                    <a:pt x="708" y="10"/>
                  </a:lnTo>
                  <a:lnTo>
                    <a:pt x="712" y="10"/>
                  </a:lnTo>
                  <a:lnTo>
                    <a:pt x="712" y="10"/>
                  </a:lnTo>
                  <a:lnTo>
                    <a:pt x="716" y="8"/>
                  </a:lnTo>
                  <a:lnTo>
                    <a:pt x="716" y="8"/>
                  </a:lnTo>
                  <a:lnTo>
                    <a:pt x="722" y="8"/>
                  </a:lnTo>
                  <a:lnTo>
                    <a:pt x="722" y="8"/>
                  </a:lnTo>
                  <a:lnTo>
                    <a:pt x="728" y="6"/>
                  </a:lnTo>
                  <a:lnTo>
                    <a:pt x="728" y="6"/>
                  </a:lnTo>
                  <a:lnTo>
                    <a:pt x="728" y="6"/>
                  </a:lnTo>
                  <a:lnTo>
                    <a:pt x="728" y="6"/>
                  </a:lnTo>
                  <a:lnTo>
                    <a:pt x="734" y="4"/>
                  </a:lnTo>
                  <a:lnTo>
                    <a:pt x="734" y="4"/>
                  </a:lnTo>
                  <a:lnTo>
                    <a:pt x="746" y="4"/>
                  </a:lnTo>
                  <a:lnTo>
                    <a:pt x="746" y="4"/>
                  </a:lnTo>
                  <a:lnTo>
                    <a:pt x="746" y="6"/>
                  </a:lnTo>
                  <a:lnTo>
                    <a:pt x="746" y="6"/>
                  </a:lnTo>
                  <a:lnTo>
                    <a:pt x="750" y="6"/>
                  </a:lnTo>
                  <a:lnTo>
                    <a:pt x="754" y="6"/>
                  </a:lnTo>
                  <a:lnTo>
                    <a:pt x="754" y="6"/>
                  </a:lnTo>
                  <a:lnTo>
                    <a:pt x="764" y="6"/>
                  </a:lnTo>
                  <a:lnTo>
                    <a:pt x="764" y="6"/>
                  </a:lnTo>
                  <a:lnTo>
                    <a:pt x="766" y="6"/>
                  </a:lnTo>
                  <a:lnTo>
                    <a:pt x="766" y="6"/>
                  </a:lnTo>
                  <a:lnTo>
                    <a:pt x="766" y="6"/>
                  </a:lnTo>
                  <a:lnTo>
                    <a:pt x="770" y="6"/>
                  </a:lnTo>
                  <a:lnTo>
                    <a:pt x="770" y="6"/>
                  </a:lnTo>
                  <a:lnTo>
                    <a:pt x="774" y="6"/>
                  </a:lnTo>
                  <a:lnTo>
                    <a:pt x="774" y="6"/>
                  </a:lnTo>
                  <a:lnTo>
                    <a:pt x="774" y="6"/>
                  </a:lnTo>
                  <a:lnTo>
                    <a:pt x="774" y="6"/>
                  </a:lnTo>
                  <a:lnTo>
                    <a:pt x="776" y="6"/>
                  </a:lnTo>
                  <a:lnTo>
                    <a:pt x="776" y="6"/>
                  </a:lnTo>
                  <a:lnTo>
                    <a:pt x="776" y="6"/>
                  </a:lnTo>
                  <a:lnTo>
                    <a:pt x="776" y="6"/>
                  </a:lnTo>
                  <a:lnTo>
                    <a:pt x="778" y="8"/>
                  </a:lnTo>
                  <a:lnTo>
                    <a:pt x="778" y="8"/>
                  </a:lnTo>
                  <a:lnTo>
                    <a:pt x="780" y="8"/>
                  </a:lnTo>
                  <a:lnTo>
                    <a:pt x="780" y="8"/>
                  </a:lnTo>
                  <a:lnTo>
                    <a:pt x="780" y="6"/>
                  </a:lnTo>
                  <a:lnTo>
                    <a:pt x="780" y="6"/>
                  </a:lnTo>
                  <a:lnTo>
                    <a:pt x="784" y="6"/>
                  </a:lnTo>
                  <a:lnTo>
                    <a:pt x="786" y="6"/>
                  </a:lnTo>
                  <a:lnTo>
                    <a:pt x="786" y="6"/>
                  </a:lnTo>
                  <a:lnTo>
                    <a:pt x="788" y="8"/>
                  </a:lnTo>
                  <a:lnTo>
                    <a:pt x="788" y="8"/>
                  </a:lnTo>
                  <a:lnTo>
                    <a:pt x="790" y="8"/>
                  </a:lnTo>
                  <a:lnTo>
                    <a:pt x="790" y="8"/>
                  </a:lnTo>
                  <a:lnTo>
                    <a:pt x="790" y="6"/>
                  </a:lnTo>
                  <a:lnTo>
                    <a:pt x="790" y="6"/>
                  </a:lnTo>
                  <a:lnTo>
                    <a:pt x="790" y="6"/>
                  </a:lnTo>
                  <a:lnTo>
                    <a:pt x="798" y="6"/>
                  </a:lnTo>
                  <a:lnTo>
                    <a:pt x="798" y="6"/>
                  </a:lnTo>
                  <a:lnTo>
                    <a:pt x="800" y="6"/>
                  </a:lnTo>
                  <a:lnTo>
                    <a:pt x="800" y="6"/>
                  </a:lnTo>
                  <a:lnTo>
                    <a:pt x="806" y="6"/>
                  </a:lnTo>
                  <a:lnTo>
                    <a:pt x="806" y="6"/>
                  </a:lnTo>
                  <a:lnTo>
                    <a:pt x="806" y="6"/>
                  </a:lnTo>
                  <a:lnTo>
                    <a:pt x="806" y="6"/>
                  </a:lnTo>
                  <a:lnTo>
                    <a:pt x="808" y="6"/>
                  </a:lnTo>
                  <a:lnTo>
                    <a:pt x="808" y="6"/>
                  </a:lnTo>
                  <a:lnTo>
                    <a:pt x="810" y="6"/>
                  </a:lnTo>
                  <a:lnTo>
                    <a:pt x="810" y="6"/>
                  </a:lnTo>
                  <a:lnTo>
                    <a:pt x="812" y="4"/>
                  </a:lnTo>
                  <a:lnTo>
                    <a:pt x="812" y="4"/>
                  </a:lnTo>
                  <a:lnTo>
                    <a:pt x="816" y="4"/>
                  </a:lnTo>
                  <a:lnTo>
                    <a:pt x="816" y="4"/>
                  </a:lnTo>
                  <a:lnTo>
                    <a:pt x="818" y="4"/>
                  </a:lnTo>
                  <a:lnTo>
                    <a:pt x="818" y="4"/>
                  </a:lnTo>
                  <a:lnTo>
                    <a:pt x="818" y="4"/>
                  </a:lnTo>
                  <a:lnTo>
                    <a:pt x="818" y="4"/>
                  </a:lnTo>
                  <a:lnTo>
                    <a:pt x="818" y="4"/>
                  </a:lnTo>
                  <a:lnTo>
                    <a:pt x="818" y="4"/>
                  </a:lnTo>
                  <a:lnTo>
                    <a:pt x="818" y="4"/>
                  </a:lnTo>
                  <a:lnTo>
                    <a:pt x="818" y="4"/>
                  </a:lnTo>
                  <a:lnTo>
                    <a:pt x="820" y="4"/>
                  </a:lnTo>
                  <a:lnTo>
                    <a:pt x="820" y="4"/>
                  </a:lnTo>
                  <a:lnTo>
                    <a:pt x="822" y="4"/>
                  </a:lnTo>
                  <a:lnTo>
                    <a:pt x="822" y="4"/>
                  </a:lnTo>
                  <a:lnTo>
                    <a:pt x="826" y="4"/>
                  </a:lnTo>
                  <a:lnTo>
                    <a:pt x="826" y="4"/>
                  </a:lnTo>
                  <a:lnTo>
                    <a:pt x="832" y="4"/>
                  </a:lnTo>
                  <a:lnTo>
                    <a:pt x="832" y="4"/>
                  </a:lnTo>
                  <a:lnTo>
                    <a:pt x="834" y="4"/>
                  </a:lnTo>
                  <a:lnTo>
                    <a:pt x="834" y="4"/>
                  </a:lnTo>
                  <a:lnTo>
                    <a:pt x="838" y="4"/>
                  </a:lnTo>
                  <a:lnTo>
                    <a:pt x="838" y="4"/>
                  </a:lnTo>
                  <a:lnTo>
                    <a:pt x="840" y="4"/>
                  </a:lnTo>
                  <a:lnTo>
                    <a:pt x="840" y="4"/>
                  </a:lnTo>
                  <a:lnTo>
                    <a:pt x="848" y="4"/>
                  </a:lnTo>
                  <a:lnTo>
                    <a:pt x="848" y="4"/>
                  </a:lnTo>
                  <a:lnTo>
                    <a:pt x="850" y="6"/>
                  </a:lnTo>
                  <a:lnTo>
                    <a:pt x="850" y="6"/>
                  </a:lnTo>
                  <a:lnTo>
                    <a:pt x="852" y="6"/>
                  </a:lnTo>
                  <a:lnTo>
                    <a:pt x="852" y="6"/>
                  </a:lnTo>
                  <a:lnTo>
                    <a:pt x="854" y="6"/>
                  </a:lnTo>
                  <a:lnTo>
                    <a:pt x="854" y="6"/>
                  </a:lnTo>
                  <a:lnTo>
                    <a:pt x="856" y="6"/>
                  </a:lnTo>
                  <a:lnTo>
                    <a:pt x="856" y="6"/>
                  </a:lnTo>
                  <a:lnTo>
                    <a:pt x="860" y="6"/>
                  </a:lnTo>
                  <a:lnTo>
                    <a:pt x="860" y="6"/>
                  </a:lnTo>
                  <a:lnTo>
                    <a:pt x="860" y="6"/>
                  </a:lnTo>
                  <a:lnTo>
                    <a:pt x="860" y="6"/>
                  </a:lnTo>
                  <a:lnTo>
                    <a:pt x="860" y="6"/>
                  </a:lnTo>
                  <a:lnTo>
                    <a:pt x="860" y="6"/>
                  </a:lnTo>
                  <a:lnTo>
                    <a:pt x="864" y="4"/>
                  </a:lnTo>
                  <a:lnTo>
                    <a:pt x="864" y="4"/>
                  </a:lnTo>
                  <a:lnTo>
                    <a:pt x="868" y="4"/>
                  </a:lnTo>
                  <a:lnTo>
                    <a:pt x="868" y="4"/>
                  </a:lnTo>
                  <a:lnTo>
                    <a:pt x="874" y="4"/>
                  </a:lnTo>
                  <a:lnTo>
                    <a:pt x="880" y="4"/>
                  </a:lnTo>
                  <a:lnTo>
                    <a:pt x="880" y="4"/>
                  </a:lnTo>
                  <a:lnTo>
                    <a:pt x="888" y="4"/>
                  </a:lnTo>
                  <a:lnTo>
                    <a:pt x="888" y="4"/>
                  </a:lnTo>
                  <a:lnTo>
                    <a:pt x="894" y="4"/>
                  </a:lnTo>
                  <a:lnTo>
                    <a:pt x="894" y="4"/>
                  </a:lnTo>
                  <a:lnTo>
                    <a:pt x="896" y="4"/>
                  </a:lnTo>
                  <a:lnTo>
                    <a:pt x="896" y="4"/>
                  </a:lnTo>
                  <a:lnTo>
                    <a:pt x="912" y="4"/>
                  </a:lnTo>
                  <a:lnTo>
                    <a:pt x="912" y="4"/>
                  </a:lnTo>
                  <a:lnTo>
                    <a:pt x="914" y="6"/>
                  </a:lnTo>
                  <a:lnTo>
                    <a:pt x="914" y="6"/>
                  </a:lnTo>
                  <a:lnTo>
                    <a:pt x="928" y="6"/>
                  </a:lnTo>
                  <a:lnTo>
                    <a:pt x="928" y="6"/>
                  </a:lnTo>
                  <a:lnTo>
                    <a:pt x="930" y="6"/>
                  </a:lnTo>
                  <a:lnTo>
                    <a:pt x="930" y="6"/>
                  </a:lnTo>
                  <a:lnTo>
                    <a:pt x="932" y="4"/>
                  </a:lnTo>
                  <a:lnTo>
                    <a:pt x="932" y="4"/>
                  </a:lnTo>
                  <a:lnTo>
                    <a:pt x="936" y="6"/>
                  </a:lnTo>
                  <a:lnTo>
                    <a:pt x="936" y="6"/>
                  </a:lnTo>
                  <a:lnTo>
                    <a:pt x="942" y="4"/>
                  </a:lnTo>
                  <a:lnTo>
                    <a:pt x="942" y="4"/>
                  </a:lnTo>
                  <a:lnTo>
                    <a:pt x="948" y="4"/>
                  </a:lnTo>
                  <a:lnTo>
                    <a:pt x="948" y="4"/>
                  </a:lnTo>
                  <a:lnTo>
                    <a:pt x="950" y="4"/>
                  </a:lnTo>
                  <a:lnTo>
                    <a:pt x="950" y="4"/>
                  </a:lnTo>
                  <a:lnTo>
                    <a:pt x="950" y="4"/>
                  </a:lnTo>
                  <a:lnTo>
                    <a:pt x="950" y="4"/>
                  </a:lnTo>
                  <a:lnTo>
                    <a:pt x="952" y="4"/>
                  </a:lnTo>
                  <a:lnTo>
                    <a:pt x="952" y="4"/>
                  </a:lnTo>
                  <a:lnTo>
                    <a:pt x="954" y="4"/>
                  </a:lnTo>
                  <a:lnTo>
                    <a:pt x="954" y="4"/>
                  </a:lnTo>
                  <a:lnTo>
                    <a:pt x="956" y="4"/>
                  </a:lnTo>
                  <a:lnTo>
                    <a:pt x="960" y="4"/>
                  </a:lnTo>
                  <a:lnTo>
                    <a:pt x="960" y="4"/>
                  </a:lnTo>
                  <a:lnTo>
                    <a:pt x="962" y="4"/>
                  </a:lnTo>
                  <a:lnTo>
                    <a:pt x="962" y="4"/>
                  </a:lnTo>
                  <a:lnTo>
                    <a:pt x="968" y="4"/>
                  </a:lnTo>
                  <a:lnTo>
                    <a:pt x="968" y="4"/>
                  </a:lnTo>
                  <a:lnTo>
                    <a:pt x="968" y="4"/>
                  </a:lnTo>
                  <a:lnTo>
                    <a:pt x="968" y="2"/>
                  </a:lnTo>
                  <a:lnTo>
                    <a:pt x="968" y="2"/>
                  </a:lnTo>
                  <a:lnTo>
                    <a:pt x="980" y="6"/>
                  </a:lnTo>
                  <a:lnTo>
                    <a:pt x="980" y="6"/>
                  </a:lnTo>
                  <a:lnTo>
                    <a:pt x="984" y="6"/>
                  </a:lnTo>
                  <a:lnTo>
                    <a:pt x="988" y="6"/>
                  </a:lnTo>
                  <a:lnTo>
                    <a:pt x="988" y="6"/>
                  </a:lnTo>
                  <a:lnTo>
                    <a:pt x="990" y="4"/>
                  </a:lnTo>
                  <a:lnTo>
                    <a:pt x="990" y="4"/>
                  </a:lnTo>
                  <a:lnTo>
                    <a:pt x="994" y="4"/>
                  </a:lnTo>
                  <a:lnTo>
                    <a:pt x="994" y="4"/>
                  </a:lnTo>
                  <a:lnTo>
                    <a:pt x="996" y="4"/>
                  </a:lnTo>
                  <a:lnTo>
                    <a:pt x="996" y="4"/>
                  </a:lnTo>
                  <a:lnTo>
                    <a:pt x="998" y="6"/>
                  </a:lnTo>
                  <a:lnTo>
                    <a:pt x="998" y="6"/>
                  </a:lnTo>
                  <a:lnTo>
                    <a:pt x="1000" y="6"/>
                  </a:lnTo>
                  <a:lnTo>
                    <a:pt x="1000" y="6"/>
                  </a:lnTo>
                  <a:lnTo>
                    <a:pt x="1000" y="6"/>
                  </a:lnTo>
                  <a:lnTo>
                    <a:pt x="1000" y="6"/>
                  </a:lnTo>
                  <a:lnTo>
                    <a:pt x="1002" y="4"/>
                  </a:lnTo>
                  <a:lnTo>
                    <a:pt x="1002" y="4"/>
                  </a:lnTo>
                  <a:lnTo>
                    <a:pt x="1004" y="4"/>
                  </a:lnTo>
                  <a:lnTo>
                    <a:pt x="1004" y="4"/>
                  </a:lnTo>
                  <a:lnTo>
                    <a:pt x="1008" y="4"/>
                  </a:lnTo>
                  <a:lnTo>
                    <a:pt x="1008" y="4"/>
                  </a:lnTo>
                  <a:lnTo>
                    <a:pt x="1010" y="4"/>
                  </a:lnTo>
                  <a:lnTo>
                    <a:pt x="1010" y="4"/>
                  </a:lnTo>
                  <a:lnTo>
                    <a:pt x="1014" y="2"/>
                  </a:lnTo>
                  <a:lnTo>
                    <a:pt x="1014" y="2"/>
                  </a:lnTo>
                  <a:lnTo>
                    <a:pt x="1018" y="2"/>
                  </a:lnTo>
                  <a:lnTo>
                    <a:pt x="1018" y="2"/>
                  </a:lnTo>
                  <a:lnTo>
                    <a:pt x="1020" y="2"/>
                  </a:lnTo>
                  <a:lnTo>
                    <a:pt x="1024" y="4"/>
                  </a:lnTo>
                  <a:lnTo>
                    <a:pt x="1024" y="4"/>
                  </a:lnTo>
                  <a:lnTo>
                    <a:pt x="1026" y="2"/>
                  </a:lnTo>
                  <a:lnTo>
                    <a:pt x="1026" y="2"/>
                  </a:lnTo>
                  <a:lnTo>
                    <a:pt x="1030" y="4"/>
                  </a:lnTo>
                  <a:lnTo>
                    <a:pt x="1030" y="4"/>
                  </a:lnTo>
                  <a:lnTo>
                    <a:pt x="1032" y="4"/>
                  </a:lnTo>
                  <a:lnTo>
                    <a:pt x="1032" y="4"/>
                  </a:lnTo>
                  <a:lnTo>
                    <a:pt x="1032" y="4"/>
                  </a:lnTo>
                  <a:lnTo>
                    <a:pt x="1032" y="4"/>
                  </a:lnTo>
                  <a:lnTo>
                    <a:pt x="1034" y="6"/>
                  </a:lnTo>
                  <a:lnTo>
                    <a:pt x="1034" y="6"/>
                  </a:lnTo>
                  <a:lnTo>
                    <a:pt x="1036" y="6"/>
                  </a:lnTo>
                  <a:lnTo>
                    <a:pt x="1036" y="6"/>
                  </a:lnTo>
                  <a:lnTo>
                    <a:pt x="1038" y="6"/>
                  </a:lnTo>
                  <a:lnTo>
                    <a:pt x="1038" y="6"/>
                  </a:lnTo>
                  <a:lnTo>
                    <a:pt x="1038" y="4"/>
                  </a:lnTo>
                  <a:lnTo>
                    <a:pt x="1038" y="4"/>
                  </a:lnTo>
                  <a:lnTo>
                    <a:pt x="1042" y="4"/>
                  </a:lnTo>
                  <a:lnTo>
                    <a:pt x="1042" y="4"/>
                  </a:lnTo>
                  <a:lnTo>
                    <a:pt x="1046" y="2"/>
                  </a:lnTo>
                  <a:lnTo>
                    <a:pt x="1046" y="2"/>
                  </a:lnTo>
                  <a:lnTo>
                    <a:pt x="1058" y="6"/>
                  </a:lnTo>
                  <a:lnTo>
                    <a:pt x="1058" y="6"/>
                  </a:lnTo>
                  <a:lnTo>
                    <a:pt x="1060" y="4"/>
                  </a:lnTo>
                  <a:lnTo>
                    <a:pt x="1060" y="4"/>
                  </a:lnTo>
                  <a:lnTo>
                    <a:pt x="1066" y="4"/>
                  </a:lnTo>
                  <a:lnTo>
                    <a:pt x="1066" y="4"/>
                  </a:lnTo>
                  <a:lnTo>
                    <a:pt x="1068" y="6"/>
                  </a:lnTo>
                  <a:lnTo>
                    <a:pt x="1068" y="6"/>
                  </a:lnTo>
                  <a:lnTo>
                    <a:pt x="1070" y="4"/>
                  </a:lnTo>
                  <a:lnTo>
                    <a:pt x="1070" y="4"/>
                  </a:lnTo>
                  <a:lnTo>
                    <a:pt x="1070" y="4"/>
                  </a:lnTo>
                  <a:lnTo>
                    <a:pt x="1076" y="4"/>
                  </a:lnTo>
                  <a:lnTo>
                    <a:pt x="1080" y="6"/>
                  </a:lnTo>
                  <a:lnTo>
                    <a:pt x="1080" y="6"/>
                  </a:lnTo>
                  <a:lnTo>
                    <a:pt x="1082" y="4"/>
                  </a:lnTo>
                  <a:lnTo>
                    <a:pt x="1082" y="4"/>
                  </a:lnTo>
                  <a:lnTo>
                    <a:pt x="1082" y="4"/>
                  </a:lnTo>
                  <a:lnTo>
                    <a:pt x="1082" y="4"/>
                  </a:lnTo>
                  <a:lnTo>
                    <a:pt x="1088" y="4"/>
                  </a:lnTo>
                  <a:lnTo>
                    <a:pt x="1088" y="4"/>
                  </a:lnTo>
                  <a:lnTo>
                    <a:pt x="1092" y="2"/>
                  </a:lnTo>
                  <a:lnTo>
                    <a:pt x="1092" y="2"/>
                  </a:lnTo>
                  <a:lnTo>
                    <a:pt x="1098" y="2"/>
                  </a:lnTo>
                  <a:lnTo>
                    <a:pt x="1098" y="2"/>
                  </a:lnTo>
                  <a:lnTo>
                    <a:pt x="1102" y="2"/>
                  </a:lnTo>
                  <a:lnTo>
                    <a:pt x="1102" y="2"/>
                  </a:lnTo>
                  <a:lnTo>
                    <a:pt x="1104" y="2"/>
                  </a:lnTo>
                  <a:lnTo>
                    <a:pt x="1104" y="2"/>
                  </a:lnTo>
                  <a:lnTo>
                    <a:pt x="1108" y="2"/>
                  </a:lnTo>
                  <a:lnTo>
                    <a:pt x="1108" y="2"/>
                  </a:lnTo>
                  <a:lnTo>
                    <a:pt x="1112" y="2"/>
                  </a:lnTo>
                  <a:lnTo>
                    <a:pt x="1112" y="2"/>
                  </a:lnTo>
                  <a:lnTo>
                    <a:pt x="1112" y="2"/>
                  </a:lnTo>
                  <a:lnTo>
                    <a:pt x="1112" y="2"/>
                  </a:lnTo>
                  <a:lnTo>
                    <a:pt x="1118" y="0"/>
                  </a:lnTo>
                  <a:lnTo>
                    <a:pt x="1118" y="0"/>
                  </a:lnTo>
                  <a:lnTo>
                    <a:pt x="1122" y="2"/>
                  </a:lnTo>
                  <a:lnTo>
                    <a:pt x="1122" y="2"/>
                  </a:lnTo>
                  <a:lnTo>
                    <a:pt x="1122" y="2"/>
                  </a:lnTo>
                  <a:lnTo>
                    <a:pt x="1122" y="2"/>
                  </a:lnTo>
                  <a:lnTo>
                    <a:pt x="1126" y="2"/>
                  </a:lnTo>
                  <a:lnTo>
                    <a:pt x="1126" y="2"/>
                  </a:lnTo>
                  <a:lnTo>
                    <a:pt x="1126" y="2"/>
                  </a:lnTo>
                  <a:lnTo>
                    <a:pt x="1126" y="2"/>
                  </a:lnTo>
                  <a:lnTo>
                    <a:pt x="1130" y="0"/>
                  </a:lnTo>
                  <a:lnTo>
                    <a:pt x="1130" y="0"/>
                  </a:lnTo>
                  <a:lnTo>
                    <a:pt x="1136" y="0"/>
                  </a:lnTo>
                  <a:lnTo>
                    <a:pt x="1136" y="0"/>
                  </a:lnTo>
                  <a:lnTo>
                    <a:pt x="1140" y="0"/>
                  </a:lnTo>
                  <a:lnTo>
                    <a:pt x="1140" y="0"/>
                  </a:lnTo>
                  <a:lnTo>
                    <a:pt x="1146" y="0"/>
                  </a:lnTo>
                  <a:lnTo>
                    <a:pt x="1146" y="0"/>
                  </a:lnTo>
                  <a:lnTo>
                    <a:pt x="1152" y="0"/>
                  </a:lnTo>
                  <a:lnTo>
                    <a:pt x="1152" y="0"/>
                  </a:lnTo>
                  <a:lnTo>
                    <a:pt x="1156" y="0"/>
                  </a:lnTo>
                  <a:lnTo>
                    <a:pt x="1156" y="0"/>
                  </a:lnTo>
                  <a:lnTo>
                    <a:pt x="1158" y="0"/>
                  </a:lnTo>
                  <a:lnTo>
                    <a:pt x="1158" y="0"/>
                  </a:lnTo>
                  <a:lnTo>
                    <a:pt x="1162" y="0"/>
                  </a:lnTo>
                  <a:lnTo>
                    <a:pt x="1162" y="0"/>
                  </a:lnTo>
                  <a:lnTo>
                    <a:pt x="1166" y="0"/>
                  </a:lnTo>
                  <a:lnTo>
                    <a:pt x="1166" y="0"/>
                  </a:lnTo>
                  <a:lnTo>
                    <a:pt x="1172" y="0"/>
                  </a:lnTo>
                  <a:lnTo>
                    <a:pt x="1172" y="0"/>
                  </a:lnTo>
                  <a:lnTo>
                    <a:pt x="1174" y="0"/>
                  </a:lnTo>
                  <a:lnTo>
                    <a:pt x="1174" y="0"/>
                  </a:lnTo>
                  <a:lnTo>
                    <a:pt x="1178" y="2"/>
                  </a:lnTo>
                  <a:lnTo>
                    <a:pt x="1178" y="2"/>
                  </a:lnTo>
                  <a:lnTo>
                    <a:pt x="1186" y="2"/>
                  </a:lnTo>
                  <a:lnTo>
                    <a:pt x="1186" y="2"/>
                  </a:lnTo>
                  <a:lnTo>
                    <a:pt x="1190" y="2"/>
                  </a:lnTo>
                  <a:lnTo>
                    <a:pt x="1194" y="2"/>
                  </a:lnTo>
                  <a:lnTo>
                    <a:pt x="1194" y="2"/>
                  </a:lnTo>
                  <a:lnTo>
                    <a:pt x="1194" y="2"/>
                  </a:lnTo>
                  <a:lnTo>
                    <a:pt x="1194" y="2"/>
                  </a:lnTo>
                  <a:lnTo>
                    <a:pt x="1196" y="2"/>
                  </a:lnTo>
                  <a:lnTo>
                    <a:pt x="1196" y="2"/>
                  </a:lnTo>
                  <a:lnTo>
                    <a:pt x="1196" y="2"/>
                  </a:lnTo>
                  <a:lnTo>
                    <a:pt x="1196" y="2"/>
                  </a:lnTo>
                  <a:lnTo>
                    <a:pt x="1198" y="2"/>
                  </a:lnTo>
                  <a:lnTo>
                    <a:pt x="1198" y="2"/>
                  </a:lnTo>
                  <a:lnTo>
                    <a:pt x="1200" y="0"/>
                  </a:lnTo>
                  <a:lnTo>
                    <a:pt x="1200" y="0"/>
                  </a:lnTo>
                  <a:lnTo>
                    <a:pt x="1206" y="2"/>
                  </a:lnTo>
                  <a:lnTo>
                    <a:pt x="1206" y="2"/>
                  </a:lnTo>
                  <a:lnTo>
                    <a:pt x="1208" y="2"/>
                  </a:lnTo>
                  <a:lnTo>
                    <a:pt x="1208" y="2"/>
                  </a:lnTo>
                  <a:lnTo>
                    <a:pt x="1210" y="2"/>
                  </a:lnTo>
                  <a:lnTo>
                    <a:pt x="1210" y="2"/>
                  </a:lnTo>
                  <a:lnTo>
                    <a:pt x="1210" y="2"/>
                  </a:lnTo>
                  <a:lnTo>
                    <a:pt x="1210" y="2"/>
                  </a:lnTo>
                  <a:lnTo>
                    <a:pt x="1210" y="2"/>
                  </a:lnTo>
                  <a:lnTo>
                    <a:pt x="1210" y="2"/>
                  </a:lnTo>
                  <a:lnTo>
                    <a:pt x="1212" y="2"/>
                  </a:lnTo>
                  <a:lnTo>
                    <a:pt x="1212" y="2"/>
                  </a:lnTo>
                  <a:lnTo>
                    <a:pt x="1218" y="2"/>
                  </a:lnTo>
                  <a:lnTo>
                    <a:pt x="1218" y="2"/>
                  </a:lnTo>
                  <a:lnTo>
                    <a:pt x="1220" y="0"/>
                  </a:lnTo>
                  <a:lnTo>
                    <a:pt x="1220" y="0"/>
                  </a:lnTo>
                  <a:lnTo>
                    <a:pt x="1222" y="0"/>
                  </a:lnTo>
                  <a:lnTo>
                    <a:pt x="1222" y="0"/>
                  </a:lnTo>
                  <a:lnTo>
                    <a:pt x="1224" y="2"/>
                  </a:lnTo>
                  <a:lnTo>
                    <a:pt x="1224" y="2"/>
                  </a:lnTo>
                  <a:lnTo>
                    <a:pt x="1232" y="2"/>
                  </a:lnTo>
                  <a:lnTo>
                    <a:pt x="1232" y="2"/>
                  </a:lnTo>
                  <a:lnTo>
                    <a:pt x="1234" y="2"/>
                  </a:lnTo>
                  <a:lnTo>
                    <a:pt x="1234" y="2"/>
                  </a:lnTo>
                  <a:lnTo>
                    <a:pt x="1234" y="2"/>
                  </a:lnTo>
                  <a:lnTo>
                    <a:pt x="1234" y="2"/>
                  </a:lnTo>
                  <a:lnTo>
                    <a:pt x="1236" y="2"/>
                  </a:lnTo>
                  <a:lnTo>
                    <a:pt x="1236" y="2"/>
                  </a:lnTo>
                  <a:lnTo>
                    <a:pt x="1240" y="2"/>
                  </a:lnTo>
                  <a:lnTo>
                    <a:pt x="1240" y="2"/>
                  </a:lnTo>
                  <a:lnTo>
                    <a:pt x="1246" y="2"/>
                  </a:lnTo>
                  <a:lnTo>
                    <a:pt x="1246" y="2"/>
                  </a:lnTo>
                  <a:lnTo>
                    <a:pt x="1246" y="2"/>
                  </a:lnTo>
                  <a:lnTo>
                    <a:pt x="1246" y="2"/>
                  </a:lnTo>
                  <a:lnTo>
                    <a:pt x="1246" y="2"/>
                  </a:lnTo>
                  <a:lnTo>
                    <a:pt x="1246" y="2"/>
                  </a:lnTo>
                  <a:lnTo>
                    <a:pt x="1248" y="2"/>
                  </a:lnTo>
                  <a:lnTo>
                    <a:pt x="1248" y="2"/>
                  </a:lnTo>
                  <a:lnTo>
                    <a:pt x="1252" y="4"/>
                  </a:lnTo>
                  <a:lnTo>
                    <a:pt x="1252" y="4"/>
                  </a:lnTo>
                  <a:lnTo>
                    <a:pt x="1254" y="2"/>
                  </a:lnTo>
                  <a:lnTo>
                    <a:pt x="1254" y="2"/>
                  </a:lnTo>
                  <a:lnTo>
                    <a:pt x="1256" y="4"/>
                  </a:lnTo>
                  <a:lnTo>
                    <a:pt x="1256" y="4"/>
                  </a:lnTo>
                  <a:lnTo>
                    <a:pt x="1260" y="4"/>
                  </a:lnTo>
                  <a:lnTo>
                    <a:pt x="1260" y="4"/>
                  </a:lnTo>
                  <a:lnTo>
                    <a:pt x="1260" y="2"/>
                  </a:lnTo>
                  <a:lnTo>
                    <a:pt x="1260" y="2"/>
                  </a:lnTo>
                  <a:lnTo>
                    <a:pt x="1262" y="4"/>
                  </a:lnTo>
                  <a:lnTo>
                    <a:pt x="1262" y="4"/>
                  </a:lnTo>
                  <a:lnTo>
                    <a:pt x="1266" y="2"/>
                  </a:lnTo>
                  <a:lnTo>
                    <a:pt x="1266" y="2"/>
                  </a:lnTo>
                  <a:lnTo>
                    <a:pt x="1268" y="6"/>
                  </a:lnTo>
                  <a:lnTo>
                    <a:pt x="1268" y="6"/>
                  </a:lnTo>
                  <a:lnTo>
                    <a:pt x="1276" y="6"/>
                  </a:lnTo>
                  <a:lnTo>
                    <a:pt x="1276" y="6"/>
                  </a:lnTo>
                  <a:lnTo>
                    <a:pt x="1280" y="6"/>
                  </a:lnTo>
                  <a:lnTo>
                    <a:pt x="1282" y="4"/>
                  </a:lnTo>
                  <a:lnTo>
                    <a:pt x="1282" y="4"/>
                  </a:lnTo>
                  <a:lnTo>
                    <a:pt x="1286" y="4"/>
                  </a:lnTo>
                  <a:lnTo>
                    <a:pt x="1286" y="4"/>
                  </a:lnTo>
                  <a:lnTo>
                    <a:pt x="1288" y="4"/>
                  </a:lnTo>
                  <a:lnTo>
                    <a:pt x="1288" y="4"/>
                  </a:lnTo>
                  <a:lnTo>
                    <a:pt x="1294" y="4"/>
                  </a:lnTo>
                  <a:lnTo>
                    <a:pt x="1294" y="4"/>
                  </a:lnTo>
                  <a:lnTo>
                    <a:pt x="1300" y="2"/>
                  </a:lnTo>
                  <a:lnTo>
                    <a:pt x="1300" y="2"/>
                  </a:lnTo>
                  <a:lnTo>
                    <a:pt x="1302" y="4"/>
                  </a:lnTo>
                  <a:lnTo>
                    <a:pt x="1302" y="4"/>
                  </a:lnTo>
                  <a:lnTo>
                    <a:pt x="1304" y="4"/>
                  </a:lnTo>
                  <a:lnTo>
                    <a:pt x="1304" y="4"/>
                  </a:lnTo>
                  <a:lnTo>
                    <a:pt x="1314" y="2"/>
                  </a:lnTo>
                  <a:lnTo>
                    <a:pt x="1314" y="2"/>
                  </a:lnTo>
                  <a:lnTo>
                    <a:pt x="1318" y="4"/>
                  </a:lnTo>
                  <a:lnTo>
                    <a:pt x="1322" y="2"/>
                  </a:lnTo>
                  <a:lnTo>
                    <a:pt x="1322" y="2"/>
                  </a:lnTo>
                  <a:lnTo>
                    <a:pt x="1324" y="4"/>
                  </a:lnTo>
                  <a:lnTo>
                    <a:pt x="1324" y="4"/>
                  </a:lnTo>
                  <a:lnTo>
                    <a:pt x="1326" y="4"/>
                  </a:lnTo>
                  <a:lnTo>
                    <a:pt x="1326" y="4"/>
                  </a:lnTo>
                  <a:lnTo>
                    <a:pt x="1328" y="4"/>
                  </a:lnTo>
                  <a:lnTo>
                    <a:pt x="1328" y="4"/>
                  </a:lnTo>
                  <a:lnTo>
                    <a:pt x="1328" y="4"/>
                  </a:lnTo>
                  <a:lnTo>
                    <a:pt x="1328" y="4"/>
                  </a:lnTo>
                  <a:lnTo>
                    <a:pt x="1330" y="4"/>
                  </a:lnTo>
                  <a:lnTo>
                    <a:pt x="1330" y="4"/>
                  </a:lnTo>
                  <a:lnTo>
                    <a:pt x="1330" y="4"/>
                  </a:lnTo>
                  <a:lnTo>
                    <a:pt x="1330" y="4"/>
                  </a:lnTo>
                  <a:lnTo>
                    <a:pt x="1332" y="4"/>
                  </a:lnTo>
                  <a:lnTo>
                    <a:pt x="1332" y="4"/>
                  </a:lnTo>
                  <a:lnTo>
                    <a:pt x="1336" y="4"/>
                  </a:lnTo>
                  <a:lnTo>
                    <a:pt x="1336" y="4"/>
                  </a:lnTo>
                  <a:lnTo>
                    <a:pt x="1340" y="4"/>
                  </a:lnTo>
                  <a:lnTo>
                    <a:pt x="1344" y="4"/>
                  </a:lnTo>
                  <a:lnTo>
                    <a:pt x="1344" y="4"/>
                  </a:lnTo>
                  <a:lnTo>
                    <a:pt x="1346" y="4"/>
                  </a:lnTo>
                  <a:lnTo>
                    <a:pt x="1346" y="4"/>
                  </a:lnTo>
                  <a:lnTo>
                    <a:pt x="1348" y="4"/>
                  </a:lnTo>
                  <a:lnTo>
                    <a:pt x="1348" y="4"/>
                  </a:lnTo>
                  <a:lnTo>
                    <a:pt x="1352" y="4"/>
                  </a:lnTo>
                  <a:lnTo>
                    <a:pt x="1352" y="4"/>
                  </a:lnTo>
                  <a:lnTo>
                    <a:pt x="1356" y="4"/>
                  </a:lnTo>
                  <a:lnTo>
                    <a:pt x="1356" y="4"/>
                  </a:lnTo>
                  <a:lnTo>
                    <a:pt x="1360" y="4"/>
                  </a:lnTo>
                  <a:lnTo>
                    <a:pt x="1360" y="4"/>
                  </a:lnTo>
                  <a:lnTo>
                    <a:pt x="1362" y="4"/>
                  </a:lnTo>
                  <a:lnTo>
                    <a:pt x="1362" y="4"/>
                  </a:lnTo>
                  <a:lnTo>
                    <a:pt x="1366" y="6"/>
                  </a:lnTo>
                  <a:lnTo>
                    <a:pt x="1366" y="6"/>
                  </a:lnTo>
                  <a:lnTo>
                    <a:pt x="1366" y="8"/>
                  </a:lnTo>
                  <a:lnTo>
                    <a:pt x="1366" y="8"/>
                  </a:lnTo>
                  <a:lnTo>
                    <a:pt x="1368" y="8"/>
                  </a:lnTo>
                  <a:lnTo>
                    <a:pt x="1370" y="8"/>
                  </a:lnTo>
                  <a:lnTo>
                    <a:pt x="1370" y="8"/>
                  </a:lnTo>
                  <a:lnTo>
                    <a:pt x="1374" y="6"/>
                  </a:lnTo>
                  <a:lnTo>
                    <a:pt x="1374" y="6"/>
                  </a:lnTo>
                  <a:lnTo>
                    <a:pt x="1376" y="6"/>
                  </a:lnTo>
                  <a:lnTo>
                    <a:pt x="1376" y="6"/>
                  </a:lnTo>
                  <a:lnTo>
                    <a:pt x="1376" y="4"/>
                  </a:lnTo>
                  <a:lnTo>
                    <a:pt x="1376" y="4"/>
                  </a:lnTo>
                  <a:lnTo>
                    <a:pt x="1376" y="6"/>
                  </a:lnTo>
                  <a:lnTo>
                    <a:pt x="1376" y="6"/>
                  </a:lnTo>
                  <a:lnTo>
                    <a:pt x="1378" y="4"/>
                  </a:lnTo>
                  <a:lnTo>
                    <a:pt x="1378" y="4"/>
                  </a:lnTo>
                  <a:lnTo>
                    <a:pt x="1378" y="6"/>
                  </a:lnTo>
                  <a:lnTo>
                    <a:pt x="1378" y="6"/>
                  </a:lnTo>
                  <a:lnTo>
                    <a:pt x="1384" y="4"/>
                  </a:lnTo>
                  <a:lnTo>
                    <a:pt x="1384" y="4"/>
                  </a:lnTo>
                  <a:lnTo>
                    <a:pt x="1386" y="6"/>
                  </a:lnTo>
                  <a:lnTo>
                    <a:pt x="1386" y="6"/>
                  </a:lnTo>
                  <a:lnTo>
                    <a:pt x="1386" y="4"/>
                  </a:lnTo>
                  <a:lnTo>
                    <a:pt x="1386" y="4"/>
                  </a:lnTo>
                  <a:lnTo>
                    <a:pt x="1386" y="4"/>
                  </a:lnTo>
                  <a:lnTo>
                    <a:pt x="1386" y="4"/>
                  </a:lnTo>
                  <a:lnTo>
                    <a:pt x="1390" y="6"/>
                  </a:lnTo>
                  <a:lnTo>
                    <a:pt x="1390" y="6"/>
                  </a:lnTo>
                  <a:lnTo>
                    <a:pt x="1394" y="6"/>
                  </a:lnTo>
                  <a:lnTo>
                    <a:pt x="1394" y="6"/>
                  </a:lnTo>
                  <a:lnTo>
                    <a:pt x="1396" y="6"/>
                  </a:lnTo>
                  <a:lnTo>
                    <a:pt x="1396" y="6"/>
                  </a:lnTo>
                  <a:lnTo>
                    <a:pt x="1398" y="6"/>
                  </a:lnTo>
                  <a:lnTo>
                    <a:pt x="1398" y="6"/>
                  </a:lnTo>
                  <a:lnTo>
                    <a:pt x="1400" y="4"/>
                  </a:lnTo>
                  <a:lnTo>
                    <a:pt x="1400" y="4"/>
                  </a:lnTo>
                  <a:lnTo>
                    <a:pt x="1402" y="6"/>
                  </a:lnTo>
                  <a:lnTo>
                    <a:pt x="1402" y="6"/>
                  </a:lnTo>
                  <a:lnTo>
                    <a:pt x="1402" y="4"/>
                  </a:lnTo>
                  <a:lnTo>
                    <a:pt x="1402" y="4"/>
                  </a:lnTo>
                  <a:lnTo>
                    <a:pt x="1404" y="4"/>
                  </a:lnTo>
                  <a:lnTo>
                    <a:pt x="1404" y="4"/>
                  </a:lnTo>
                  <a:lnTo>
                    <a:pt x="1404" y="6"/>
                  </a:lnTo>
                  <a:lnTo>
                    <a:pt x="1404" y="6"/>
                  </a:lnTo>
                  <a:lnTo>
                    <a:pt x="1406" y="4"/>
                  </a:lnTo>
                  <a:lnTo>
                    <a:pt x="1406" y="4"/>
                  </a:lnTo>
                  <a:lnTo>
                    <a:pt x="1412" y="6"/>
                  </a:lnTo>
                  <a:lnTo>
                    <a:pt x="1412" y="6"/>
                  </a:lnTo>
                  <a:lnTo>
                    <a:pt x="1414" y="6"/>
                  </a:lnTo>
                  <a:lnTo>
                    <a:pt x="1414" y="6"/>
                  </a:lnTo>
                  <a:lnTo>
                    <a:pt x="1416" y="6"/>
                  </a:lnTo>
                  <a:lnTo>
                    <a:pt x="1416" y="6"/>
                  </a:lnTo>
                  <a:lnTo>
                    <a:pt x="1420" y="4"/>
                  </a:lnTo>
                  <a:lnTo>
                    <a:pt x="1420" y="4"/>
                  </a:lnTo>
                  <a:lnTo>
                    <a:pt x="1428" y="4"/>
                  </a:lnTo>
                  <a:lnTo>
                    <a:pt x="1428" y="4"/>
                  </a:lnTo>
                  <a:lnTo>
                    <a:pt x="1432" y="4"/>
                  </a:lnTo>
                  <a:lnTo>
                    <a:pt x="1432" y="4"/>
                  </a:lnTo>
                  <a:lnTo>
                    <a:pt x="1434" y="6"/>
                  </a:lnTo>
                  <a:lnTo>
                    <a:pt x="1434" y="6"/>
                  </a:lnTo>
                  <a:lnTo>
                    <a:pt x="1436" y="6"/>
                  </a:lnTo>
                  <a:lnTo>
                    <a:pt x="1436" y="6"/>
                  </a:lnTo>
                  <a:lnTo>
                    <a:pt x="1438" y="6"/>
                  </a:lnTo>
                  <a:lnTo>
                    <a:pt x="1438" y="6"/>
                  </a:lnTo>
                  <a:lnTo>
                    <a:pt x="1440" y="6"/>
                  </a:lnTo>
                  <a:lnTo>
                    <a:pt x="1440" y="6"/>
                  </a:lnTo>
                  <a:lnTo>
                    <a:pt x="1444" y="6"/>
                  </a:lnTo>
                  <a:lnTo>
                    <a:pt x="1444" y="6"/>
                  </a:lnTo>
                  <a:lnTo>
                    <a:pt x="1446" y="6"/>
                  </a:lnTo>
                  <a:lnTo>
                    <a:pt x="1446" y="6"/>
                  </a:lnTo>
                  <a:lnTo>
                    <a:pt x="1450" y="6"/>
                  </a:lnTo>
                  <a:lnTo>
                    <a:pt x="1450" y="6"/>
                  </a:lnTo>
                  <a:lnTo>
                    <a:pt x="1452" y="6"/>
                  </a:lnTo>
                  <a:lnTo>
                    <a:pt x="1452" y="6"/>
                  </a:lnTo>
                  <a:lnTo>
                    <a:pt x="1454" y="4"/>
                  </a:lnTo>
                  <a:lnTo>
                    <a:pt x="1454" y="4"/>
                  </a:lnTo>
                  <a:lnTo>
                    <a:pt x="1456" y="4"/>
                  </a:lnTo>
                  <a:lnTo>
                    <a:pt x="1456" y="4"/>
                  </a:lnTo>
                  <a:lnTo>
                    <a:pt x="1462" y="4"/>
                  </a:lnTo>
                  <a:lnTo>
                    <a:pt x="1462" y="4"/>
                  </a:lnTo>
                  <a:lnTo>
                    <a:pt x="1464" y="4"/>
                  </a:lnTo>
                  <a:lnTo>
                    <a:pt x="1464" y="4"/>
                  </a:lnTo>
                  <a:lnTo>
                    <a:pt x="1468" y="4"/>
                  </a:lnTo>
                  <a:lnTo>
                    <a:pt x="1468" y="4"/>
                  </a:lnTo>
                  <a:lnTo>
                    <a:pt x="1472" y="4"/>
                  </a:lnTo>
                  <a:lnTo>
                    <a:pt x="1472" y="4"/>
                  </a:lnTo>
                  <a:lnTo>
                    <a:pt x="1476" y="4"/>
                  </a:lnTo>
                  <a:lnTo>
                    <a:pt x="1476" y="4"/>
                  </a:lnTo>
                  <a:lnTo>
                    <a:pt x="1480" y="4"/>
                  </a:lnTo>
                  <a:lnTo>
                    <a:pt x="1480" y="4"/>
                  </a:lnTo>
                  <a:lnTo>
                    <a:pt x="1484" y="6"/>
                  </a:lnTo>
                  <a:lnTo>
                    <a:pt x="1484" y="6"/>
                  </a:lnTo>
                  <a:lnTo>
                    <a:pt x="1486" y="6"/>
                  </a:lnTo>
                  <a:lnTo>
                    <a:pt x="1486" y="6"/>
                  </a:lnTo>
                  <a:lnTo>
                    <a:pt x="1488" y="6"/>
                  </a:lnTo>
                  <a:lnTo>
                    <a:pt x="1488" y="6"/>
                  </a:lnTo>
                  <a:lnTo>
                    <a:pt x="1492" y="4"/>
                  </a:lnTo>
                  <a:lnTo>
                    <a:pt x="1492" y="4"/>
                  </a:lnTo>
                  <a:lnTo>
                    <a:pt x="1498" y="4"/>
                  </a:lnTo>
                  <a:lnTo>
                    <a:pt x="1498" y="4"/>
                  </a:lnTo>
                  <a:lnTo>
                    <a:pt x="1498" y="4"/>
                  </a:lnTo>
                  <a:lnTo>
                    <a:pt x="1498" y="4"/>
                  </a:lnTo>
                  <a:lnTo>
                    <a:pt x="1500" y="4"/>
                  </a:lnTo>
                  <a:lnTo>
                    <a:pt x="1500" y="4"/>
                  </a:lnTo>
                  <a:lnTo>
                    <a:pt x="1504" y="4"/>
                  </a:lnTo>
                  <a:lnTo>
                    <a:pt x="1504" y="4"/>
                  </a:lnTo>
                  <a:lnTo>
                    <a:pt x="1506" y="4"/>
                  </a:lnTo>
                  <a:lnTo>
                    <a:pt x="1506" y="4"/>
                  </a:lnTo>
                  <a:lnTo>
                    <a:pt x="1512" y="4"/>
                  </a:lnTo>
                  <a:lnTo>
                    <a:pt x="1512" y="4"/>
                  </a:lnTo>
                  <a:lnTo>
                    <a:pt x="1514" y="6"/>
                  </a:lnTo>
                  <a:lnTo>
                    <a:pt x="1514" y="6"/>
                  </a:lnTo>
                  <a:lnTo>
                    <a:pt x="1520" y="4"/>
                  </a:lnTo>
                  <a:lnTo>
                    <a:pt x="1526" y="4"/>
                  </a:lnTo>
                  <a:lnTo>
                    <a:pt x="1526" y="4"/>
                  </a:lnTo>
                  <a:lnTo>
                    <a:pt x="1526" y="4"/>
                  </a:lnTo>
                  <a:lnTo>
                    <a:pt x="1526" y="4"/>
                  </a:lnTo>
                  <a:lnTo>
                    <a:pt x="1526" y="4"/>
                  </a:lnTo>
                  <a:lnTo>
                    <a:pt x="1526" y="4"/>
                  </a:lnTo>
                  <a:lnTo>
                    <a:pt x="1528" y="4"/>
                  </a:lnTo>
                  <a:lnTo>
                    <a:pt x="1528" y="4"/>
                  </a:lnTo>
                  <a:lnTo>
                    <a:pt x="1532" y="4"/>
                  </a:lnTo>
                  <a:lnTo>
                    <a:pt x="1532" y="4"/>
                  </a:lnTo>
                  <a:lnTo>
                    <a:pt x="1540" y="4"/>
                  </a:lnTo>
                  <a:lnTo>
                    <a:pt x="1540" y="4"/>
                  </a:lnTo>
                  <a:lnTo>
                    <a:pt x="1542" y="4"/>
                  </a:lnTo>
                  <a:lnTo>
                    <a:pt x="1542" y="4"/>
                  </a:lnTo>
                  <a:lnTo>
                    <a:pt x="1546" y="4"/>
                  </a:lnTo>
                  <a:lnTo>
                    <a:pt x="1546" y="4"/>
                  </a:lnTo>
                  <a:lnTo>
                    <a:pt x="1546" y="4"/>
                  </a:lnTo>
                  <a:lnTo>
                    <a:pt x="1546" y="4"/>
                  </a:lnTo>
                  <a:lnTo>
                    <a:pt x="1550" y="6"/>
                  </a:lnTo>
                  <a:lnTo>
                    <a:pt x="1550" y="6"/>
                  </a:lnTo>
                  <a:lnTo>
                    <a:pt x="1556" y="4"/>
                  </a:lnTo>
                  <a:lnTo>
                    <a:pt x="1556" y="4"/>
                  </a:lnTo>
                  <a:lnTo>
                    <a:pt x="1560" y="6"/>
                  </a:lnTo>
                  <a:lnTo>
                    <a:pt x="1560" y="6"/>
                  </a:lnTo>
                  <a:lnTo>
                    <a:pt x="1564" y="4"/>
                  </a:lnTo>
                  <a:lnTo>
                    <a:pt x="1568" y="6"/>
                  </a:lnTo>
                  <a:lnTo>
                    <a:pt x="1568" y="6"/>
                  </a:lnTo>
                  <a:lnTo>
                    <a:pt x="1574" y="4"/>
                  </a:lnTo>
                  <a:lnTo>
                    <a:pt x="1574" y="4"/>
                  </a:lnTo>
                  <a:lnTo>
                    <a:pt x="1576" y="6"/>
                  </a:lnTo>
                  <a:lnTo>
                    <a:pt x="1576" y="6"/>
                  </a:lnTo>
                  <a:lnTo>
                    <a:pt x="1578" y="4"/>
                  </a:lnTo>
                  <a:lnTo>
                    <a:pt x="1578" y="4"/>
                  </a:lnTo>
                  <a:lnTo>
                    <a:pt x="1586" y="6"/>
                  </a:lnTo>
                  <a:lnTo>
                    <a:pt x="1586" y="6"/>
                  </a:lnTo>
                  <a:lnTo>
                    <a:pt x="1588" y="6"/>
                  </a:lnTo>
                  <a:lnTo>
                    <a:pt x="1588" y="6"/>
                  </a:lnTo>
                  <a:lnTo>
                    <a:pt x="1592" y="6"/>
                  </a:lnTo>
                  <a:lnTo>
                    <a:pt x="1592" y="6"/>
                  </a:lnTo>
                  <a:lnTo>
                    <a:pt x="1594" y="6"/>
                  </a:lnTo>
                  <a:lnTo>
                    <a:pt x="1594" y="6"/>
                  </a:lnTo>
                  <a:lnTo>
                    <a:pt x="1594" y="6"/>
                  </a:lnTo>
                  <a:lnTo>
                    <a:pt x="1596" y="4"/>
                  </a:lnTo>
                  <a:lnTo>
                    <a:pt x="1596" y="4"/>
                  </a:lnTo>
                  <a:lnTo>
                    <a:pt x="1602" y="4"/>
                  </a:lnTo>
                  <a:lnTo>
                    <a:pt x="1602" y="4"/>
                  </a:lnTo>
                  <a:lnTo>
                    <a:pt x="1608" y="4"/>
                  </a:lnTo>
                  <a:lnTo>
                    <a:pt x="1608" y="4"/>
                  </a:lnTo>
                  <a:lnTo>
                    <a:pt x="1610" y="4"/>
                  </a:lnTo>
                  <a:lnTo>
                    <a:pt x="1610" y="4"/>
                  </a:lnTo>
                  <a:lnTo>
                    <a:pt x="1612" y="4"/>
                  </a:lnTo>
                  <a:lnTo>
                    <a:pt x="1612" y="4"/>
                  </a:lnTo>
                  <a:lnTo>
                    <a:pt x="1616" y="4"/>
                  </a:lnTo>
                  <a:lnTo>
                    <a:pt x="1616" y="4"/>
                  </a:lnTo>
                  <a:lnTo>
                    <a:pt x="1618" y="4"/>
                  </a:lnTo>
                  <a:lnTo>
                    <a:pt x="1618" y="4"/>
                  </a:lnTo>
                  <a:lnTo>
                    <a:pt x="1624" y="4"/>
                  </a:lnTo>
                  <a:lnTo>
                    <a:pt x="1624" y="4"/>
                  </a:lnTo>
                  <a:lnTo>
                    <a:pt x="1626" y="4"/>
                  </a:lnTo>
                  <a:lnTo>
                    <a:pt x="1626" y="4"/>
                  </a:lnTo>
                  <a:lnTo>
                    <a:pt x="1628" y="4"/>
                  </a:lnTo>
                  <a:lnTo>
                    <a:pt x="1628" y="4"/>
                  </a:lnTo>
                  <a:lnTo>
                    <a:pt x="1632" y="4"/>
                  </a:lnTo>
                  <a:lnTo>
                    <a:pt x="1632" y="4"/>
                  </a:lnTo>
                  <a:lnTo>
                    <a:pt x="1634" y="4"/>
                  </a:lnTo>
                  <a:lnTo>
                    <a:pt x="1634" y="4"/>
                  </a:lnTo>
                  <a:lnTo>
                    <a:pt x="1640" y="4"/>
                  </a:lnTo>
                  <a:lnTo>
                    <a:pt x="1640" y="4"/>
                  </a:lnTo>
                  <a:lnTo>
                    <a:pt x="1642" y="4"/>
                  </a:lnTo>
                  <a:lnTo>
                    <a:pt x="1642" y="4"/>
                  </a:lnTo>
                  <a:lnTo>
                    <a:pt x="1644" y="4"/>
                  </a:lnTo>
                  <a:lnTo>
                    <a:pt x="1644" y="4"/>
                  </a:lnTo>
                  <a:lnTo>
                    <a:pt x="1648" y="4"/>
                  </a:lnTo>
                  <a:lnTo>
                    <a:pt x="1648" y="4"/>
                  </a:lnTo>
                  <a:lnTo>
                    <a:pt x="1650" y="4"/>
                  </a:lnTo>
                  <a:lnTo>
                    <a:pt x="1650" y="4"/>
                  </a:lnTo>
                  <a:lnTo>
                    <a:pt x="1656" y="4"/>
                  </a:lnTo>
                  <a:lnTo>
                    <a:pt x="1656" y="4"/>
                  </a:lnTo>
                  <a:lnTo>
                    <a:pt x="1658" y="4"/>
                  </a:lnTo>
                  <a:lnTo>
                    <a:pt x="1658" y="4"/>
                  </a:lnTo>
                  <a:lnTo>
                    <a:pt x="1662" y="4"/>
                  </a:lnTo>
                  <a:lnTo>
                    <a:pt x="1662" y="4"/>
                  </a:lnTo>
                  <a:lnTo>
                    <a:pt x="1664" y="4"/>
                  </a:lnTo>
                  <a:lnTo>
                    <a:pt x="1664" y="4"/>
                  </a:lnTo>
                  <a:lnTo>
                    <a:pt x="1668" y="4"/>
                  </a:lnTo>
                  <a:lnTo>
                    <a:pt x="1668" y="4"/>
                  </a:lnTo>
                  <a:lnTo>
                    <a:pt x="1670" y="4"/>
                  </a:lnTo>
                  <a:lnTo>
                    <a:pt x="1670" y="4"/>
                  </a:lnTo>
                  <a:lnTo>
                    <a:pt x="1680" y="4"/>
                  </a:lnTo>
                  <a:lnTo>
                    <a:pt x="1680" y="4"/>
                  </a:lnTo>
                  <a:lnTo>
                    <a:pt x="1688" y="6"/>
                  </a:lnTo>
                  <a:lnTo>
                    <a:pt x="1688" y="6"/>
                  </a:lnTo>
                  <a:lnTo>
                    <a:pt x="1690" y="6"/>
                  </a:lnTo>
                  <a:lnTo>
                    <a:pt x="1690" y="6"/>
                  </a:lnTo>
                  <a:lnTo>
                    <a:pt x="1692" y="6"/>
                  </a:lnTo>
                  <a:lnTo>
                    <a:pt x="1692" y="6"/>
                  </a:lnTo>
                  <a:lnTo>
                    <a:pt x="1692" y="6"/>
                  </a:lnTo>
                  <a:lnTo>
                    <a:pt x="1692" y="6"/>
                  </a:lnTo>
                  <a:lnTo>
                    <a:pt x="1696" y="4"/>
                  </a:lnTo>
                  <a:lnTo>
                    <a:pt x="1696" y="4"/>
                  </a:lnTo>
                  <a:lnTo>
                    <a:pt x="1702" y="6"/>
                  </a:lnTo>
                  <a:lnTo>
                    <a:pt x="1702" y="6"/>
                  </a:lnTo>
                  <a:lnTo>
                    <a:pt x="1704" y="8"/>
                  </a:lnTo>
                  <a:lnTo>
                    <a:pt x="1704" y="8"/>
                  </a:lnTo>
                  <a:lnTo>
                    <a:pt x="1706" y="6"/>
                  </a:lnTo>
                  <a:lnTo>
                    <a:pt x="1706" y="6"/>
                  </a:lnTo>
                  <a:lnTo>
                    <a:pt x="1706" y="6"/>
                  </a:lnTo>
                  <a:lnTo>
                    <a:pt x="1706" y="6"/>
                  </a:lnTo>
                  <a:lnTo>
                    <a:pt x="1706" y="6"/>
                  </a:lnTo>
                  <a:lnTo>
                    <a:pt x="1710" y="6"/>
                  </a:lnTo>
                  <a:lnTo>
                    <a:pt x="1710" y="6"/>
                  </a:lnTo>
                  <a:lnTo>
                    <a:pt x="1712" y="8"/>
                  </a:lnTo>
                  <a:lnTo>
                    <a:pt x="1712" y="8"/>
                  </a:lnTo>
                  <a:lnTo>
                    <a:pt x="1714" y="6"/>
                  </a:lnTo>
                  <a:lnTo>
                    <a:pt x="1718" y="6"/>
                  </a:lnTo>
                  <a:lnTo>
                    <a:pt x="1718" y="6"/>
                  </a:lnTo>
                  <a:lnTo>
                    <a:pt x="1722" y="6"/>
                  </a:lnTo>
                  <a:lnTo>
                    <a:pt x="1722" y="6"/>
                  </a:lnTo>
                  <a:lnTo>
                    <a:pt x="1724" y="6"/>
                  </a:lnTo>
                  <a:lnTo>
                    <a:pt x="1724" y="6"/>
                  </a:lnTo>
                  <a:lnTo>
                    <a:pt x="1724" y="6"/>
                  </a:lnTo>
                  <a:lnTo>
                    <a:pt x="1724" y="6"/>
                  </a:lnTo>
                  <a:lnTo>
                    <a:pt x="1726" y="8"/>
                  </a:lnTo>
                  <a:lnTo>
                    <a:pt x="1726" y="8"/>
                  </a:lnTo>
                  <a:lnTo>
                    <a:pt x="1728" y="8"/>
                  </a:lnTo>
                  <a:lnTo>
                    <a:pt x="1730" y="6"/>
                  </a:lnTo>
                  <a:lnTo>
                    <a:pt x="1730" y="6"/>
                  </a:lnTo>
                  <a:lnTo>
                    <a:pt x="1734" y="6"/>
                  </a:lnTo>
                  <a:lnTo>
                    <a:pt x="1734" y="6"/>
                  </a:lnTo>
                  <a:lnTo>
                    <a:pt x="1736" y="6"/>
                  </a:lnTo>
                  <a:lnTo>
                    <a:pt x="1736" y="6"/>
                  </a:lnTo>
                  <a:lnTo>
                    <a:pt x="1736" y="6"/>
                  </a:lnTo>
                  <a:lnTo>
                    <a:pt x="1736" y="6"/>
                  </a:lnTo>
                  <a:lnTo>
                    <a:pt x="1738" y="6"/>
                  </a:lnTo>
                  <a:lnTo>
                    <a:pt x="1738" y="6"/>
                  </a:lnTo>
                  <a:lnTo>
                    <a:pt x="1750" y="4"/>
                  </a:lnTo>
                  <a:lnTo>
                    <a:pt x="1750" y="4"/>
                  </a:lnTo>
                  <a:lnTo>
                    <a:pt x="1754" y="6"/>
                  </a:lnTo>
                  <a:lnTo>
                    <a:pt x="1754" y="6"/>
                  </a:lnTo>
                  <a:lnTo>
                    <a:pt x="1754" y="6"/>
                  </a:lnTo>
                  <a:lnTo>
                    <a:pt x="1754" y="6"/>
                  </a:lnTo>
                  <a:lnTo>
                    <a:pt x="1754" y="6"/>
                  </a:lnTo>
                  <a:lnTo>
                    <a:pt x="1758" y="6"/>
                  </a:lnTo>
                  <a:lnTo>
                    <a:pt x="1758" y="6"/>
                  </a:lnTo>
                  <a:lnTo>
                    <a:pt x="1762" y="6"/>
                  </a:lnTo>
                  <a:lnTo>
                    <a:pt x="1762" y="6"/>
                  </a:lnTo>
                  <a:lnTo>
                    <a:pt x="1764" y="4"/>
                  </a:lnTo>
                  <a:lnTo>
                    <a:pt x="1764" y="4"/>
                  </a:lnTo>
                  <a:lnTo>
                    <a:pt x="1766" y="6"/>
                  </a:lnTo>
                  <a:lnTo>
                    <a:pt x="1766" y="6"/>
                  </a:lnTo>
                  <a:lnTo>
                    <a:pt x="1770" y="4"/>
                  </a:lnTo>
                  <a:lnTo>
                    <a:pt x="1770" y="4"/>
                  </a:lnTo>
                  <a:lnTo>
                    <a:pt x="1772" y="6"/>
                  </a:lnTo>
                  <a:lnTo>
                    <a:pt x="1772" y="6"/>
                  </a:lnTo>
                  <a:lnTo>
                    <a:pt x="1776" y="4"/>
                  </a:lnTo>
                  <a:lnTo>
                    <a:pt x="1776" y="4"/>
                  </a:lnTo>
                  <a:lnTo>
                    <a:pt x="1782" y="4"/>
                  </a:lnTo>
                  <a:lnTo>
                    <a:pt x="1782" y="4"/>
                  </a:lnTo>
                  <a:lnTo>
                    <a:pt x="1782" y="4"/>
                  </a:lnTo>
                  <a:lnTo>
                    <a:pt x="1782" y="4"/>
                  </a:lnTo>
                  <a:lnTo>
                    <a:pt x="1784" y="6"/>
                  </a:lnTo>
                  <a:lnTo>
                    <a:pt x="1784" y="6"/>
                  </a:lnTo>
                  <a:lnTo>
                    <a:pt x="1792" y="6"/>
                  </a:lnTo>
                  <a:lnTo>
                    <a:pt x="1792" y="6"/>
                  </a:lnTo>
                  <a:lnTo>
                    <a:pt x="1794" y="4"/>
                  </a:lnTo>
                  <a:lnTo>
                    <a:pt x="1794" y="4"/>
                  </a:lnTo>
                  <a:lnTo>
                    <a:pt x="1798" y="6"/>
                  </a:lnTo>
                  <a:lnTo>
                    <a:pt x="1798" y="6"/>
                  </a:lnTo>
                  <a:lnTo>
                    <a:pt x="1800" y="6"/>
                  </a:lnTo>
                  <a:lnTo>
                    <a:pt x="1800" y="6"/>
                  </a:lnTo>
                  <a:lnTo>
                    <a:pt x="1800" y="6"/>
                  </a:lnTo>
                  <a:lnTo>
                    <a:pt x="1800" y="6"/>
                  </a:lnTo>
                  <a:lnTo>
                    <a:pt x="1802" y="4"/>
                  </a:lnTo>
                  <a:lnTo>
                    <a:pt x="1802" y="4"/>
                  </a:lnTo>
                  <a:lnTo>
                    <a:pt x="1802" y="6"/>
                  </a:lnTo>
                  <a:lnTo>
                    <a:pt x="1802" y="6"/>
                  </a:lnTo>
                  <a:lnTo>
                    <a:pt x="1804" y="4"/>
                  </a:lnTo>
                  <a:lnTo>
                    <a:pt x="1804" y="4"/>
                  </a:lnTo>
                  <a:lnTo>
                    <a:pt x="1804" y="6"/>
                  </a:lnTo>
                  <a:lnTo>
                    <a:pt x="1804" y="6"/>
                  </a:lnTo>
                  <a:lnTo>
                    <a:pt x="1812" y="6"/>
                  </a:lnTo>
                  <a:lnTo>
                    <a:pt x="1812" y="6"/>
                  </a:lnTo>
                  <a:lnTo>
                    <a:pt x="1814" y="6"/>
                  </a:lnTo>
                  <a:lnTo>
                    <a:pt x="1814" y="6"/>
                  </a:lnTo>
                  <a:lnTo>
                    <a:pt x="1816" y="6"/>
                  </a:lnTo>
                  <a:lnTo>
                    <a:pt x="1816" y="6"/>
                  </a:lnTo>
                  <a:lnTo>
                    <a:pt x="1820" y="6"/>
                  </a:lnTo>
                  <a:lnTo>
                    <a:pt x="1820" y="6"/>
                  </a:lnTo>
                  <a:lnTo>
                    <a:pt x="1820" y="6"/>
                  </a:lnTo>
                  <a:lnTo>
                    <a:pt x="1820" y="6"/>
                  </a:lnTo>
                  <a:lnTo>
                    <a:pt x="1824" y="6"/>
                  </a:lnTo>
                  <a:lnTo>
                    <a:pt x="1824" y="6"/>
                  </a:lnTo>
                  <a:lnTo>
                    <a:pt x="1826" y="6"/>
                  </a:lnTo>
                  <a:lnTo>
                    <a:pt x="1826" y="6"/>
                  </a:lnTo>
                  <a:lnTo>
                    <a:pt x="1826" y="8"/>
                  </a:lnTo>
                  <a:lnTo>
                    <a:pt x="1826" y="8"/>
                  </a:lnTo>
                  <a:lnTo>
                    <a:pt x="1828" y="8"/>
                  </a:lnTo>
                  <a:lnTo>
                    <a:pt x="1828" y="8"/>
                  </a:lnTo>
                  <a:lnTo>
                    <a:pt x="1832" y="8"/>
                  </a:lnTo>
                  <a:lnTo>
                    <a:pt x="1832" y="8"/>
                  </a:lnTo>
                  <a:lnTo>
                    <a:pt x="1836" y="6"/>
                  </a:lnTo>
                  <a:lnTo>
                    <a:pt x="1836" y="6"/>
                  </a:lnTo>
                  <a:lnTo>
                    <a:pt x="1838" y="6"/>
                  </a:lnTo>
                  <a:lnTo>
                    <a:pt x="1838" y="6"/>
                  </a:lnTo>
                  <a:lnTo>
                    <a:pt x="1840" y="6"/>
                  </a:lnTo>
                  <a:lnTo>
                    <a:pt x="1840" y="6"/>
                  </a:lnTo>
                  <a:lnTo>
                    <a:pt x="1842" y="6"/>
                  </a:lnTo>
                  <a:lnTo>
                    <a:pt x="1842" y="6"/>
                  </a:lnTo>
                  <a:lnTo>
                    <a:pt x="1842" y="6"/>
                  </a:lnTo>
                  <a:lnTo>
                    <a:pt x="1842" y="6"/>
                  </a:lnTo>
                  <a:lnTo>
                    <a:pt x="1842" y="6"/>
                  </a:lnTo>
                  <a:lnTo>
                    <a:pt x="1842" y="6"/>
                  </a:lnTo>
                  <a:lnTo>
                    <a:pt x="1844" y="6"/>
                  </a:lnTo>
                  <a:lnTo>
                    <a:pt x="1844" y="6"/>
                  </a:lnTo>
                  <a:lnTo>
                    <a:pt x="1846" y="6"/>
                  </a:lnTo>
                  <a:lnTo>
                    <a:pt x="1846" y="6"/>
                  </a:lnTo>
                  <a:lnTo>
                    <a:pt x="1848" y="6"/>
                  </a:lnTo>
                  <a:lnTo>
                    <a:pt x="1848" y="6"/>
                  </a:lnTo>
                  <a:lnTo>
                    <a:pt x="1850" y="6"/>
                  </a:lnTo>
                  <a:lnTo>
                    <a:pt x="1850" y="6"/>
                  </a:lnTo>
                  <a:lnTo>
                    <a:pt x="1850" y="6"/>
                  </a:lnTo>
                  <a:lnTo>
                    <a:pt x="1850" y="6"/>
                  </a:lnTo>
                  <a:lnTo>
                    <a:pt x="1852" y="6"/>
                  </a:lnTo>
                  <a:lnTo>
                    <a:pt x="1852" y="6"/>
                  </a:lnTo>
                  <a:lnTo>
                    <a:pt x="1854" y="6"/>
                  </a:lnTo>
                  <a:lnTo>
                    <a:pt x="1854" y="6"/>
                  </a:lnTo>
                  <a:lnTo>
                    <a:pt x="1858" y="6"/>
                  </a:lnTo>
                  <a:lnTo>
                    <a:pt x="1858" y="6"/>
                  </a:lnTo>
                  <a:lnTo>
                    <a:pt x="1860" y="6"/>
                  </a:lnTo>
                  <a:lnTo>
                    <a:pt x="1864" y="6"/>
                  </a:lnTo>
                  <a:lnTo>
                    <a:pt x="1864" y="6"/>
                  </a:lnTo>
                  <a:lnTo>
                    <a:pt x="1864" y="6"/>
                  </a:lnTo>
                  <a:lnTo>
                    <a:pt x="1864" y="6"/>
                  </a:lnTo>
                  <a:lnTo>
                    <a:pt x="1864" y="6"/>
                  </a:lnTo>
                  <a:lnTo>
                    <a:pt x="1864" y="6"/>
                  </a:lnTo>
                  <a:lnTo>
                    <a:pt x="1866" y="6"/>
                  </a:lnTo>
                  <a:lnTo>
                    <a:pt x="1866" y="6"/>
                  </a:lnTo>
                  <a:lnTo>
                    <a:pt x="1872" y="6"/>
                  </a:lnTo>
                  <a:lnTo>
                    <a:pt x="1872" y="6"/>
                  </a:lnTo>
                  <a:lnTo>
                    <a:pt x="1880" y="6"/>
                  </a:lnTo>
                  <a:lnTo>
                    <a:pt x="1880" y="6"/>
                  </a:lnTo>
                  <a:lnTo>
                    <a:pt x="1882" y="6"/>
                  </a:lnTo>
                  <a:lnTo>
                    <a:pt x="1882" y="6"/>
                  </a:lnTo>
                  <a:lnTo>
                    <a:pt x="1888" y="6"/>
                  </a:lnTo>
                  <a:lnTo>
                    <a:pt x="1888" y="6"/>
                  </a:lnTo>
                  <a:lnTo>
                    <a:pt x="1892" y="6"/>
                  </a:lnTo>
                  <a:lnTo>
                    <a:pt x="1892" y="6"/>
                  </a:lnTo>
                  <a:lnTo>
                    <a:pt x="1896" y="6"/>
                  </a:lnTo>
                  <a:lnTo>
                    <a:pt x="1896" y="6"/>
                  </a:lnTo>
                  <a:lnTo>
                    <a:pt x="1898" y="6"/>
                  </a:lnTo>
                  <a:lnTo>
                    <a:pt x="1898" y="6"/>
                  </a:lnTo>
                  <a:lnTo>
                    <a:pt x="1902" y="4"/>
                  </a:lnTo>
                  <a:lnTo>
                    <a:pt x="1902" y="4"/>
                  </a:lnTo>
                  <a:lnTo>
                    <a:pt x="1906" y="6"/>
                  </a:lnTo>
                  <a:lnTo>
                    <a:pt x="1906" y="6"/>
                  </a:lnTo>
                  <a:lnTo>
                    <a:pt x="1914" y="4"/>
                  </a:lnTo>
                  <a:lnTo>
                    <a:pt x="1914" y="4"/>
                  </a:lnTo>
                  <a:lnTo>
                    <a:pt x="1916" y="6"/>
                  </a:lnTo>
                  <a:lnTo>
                    <a:pt x="1916" y="6"/>
                  </a:lnTo>
                  <a:lnTo>
                    <a:pt x="1916" y="6"/>
                  </a:lnTo>
                  <a:lnTo>
                    <a:pt x="1916" y="6"/>
                  </a:lnTo>
                  <a:lnTo>
                    <a:pt x="1916" y="6"/>
                  </a:lnTo>
                  <a:lnTo>
                    <a:pt x="1916" y="6"/>
                  </a:lnTo>
                  <a:lnTo>
                    <a:pt x="1918" y="8"/>
                  </a:lnTo>
                  <a:lnTo>
                    <a:pt x="1918" y="8"/>
                  </a:lnTo>
                  <a:lnTo>
                    <a:pt x="1922" y="8"/>
                  </a:lnTo>
                  <a:lnTo>
                    <a:pt x="1926" y="8"/>
                  </a:lnTo>
                  <a:lnTo>
                    <a:pt x="1926" y="8"/>
                  </a:lnTo>
                  <a:lnTo>
                    <a:pt x="1928" y="10"/>
                  </a:lnTo>
                  <a:lnTo>
                    <a:pt x="1928" y="10"/>
                  </a:lnTo>
                  <a:lnTo>
                    <a:pt x="1934" y="8"/>
                  </a:lnTo>
                  <a:lnTo>
                    <a:pt x="1934" y="8"/>
                  </a:lnTo>
                  <a:lnTo>
                    <a:pt x="1944" y="6"/>
                  </a:lnTo>
                  <a:lnTo>
                    <a:pt x="1944" y="6"/>
                  </a:lnTo>
                  <a:lnTo>
                    <a:pt x="1946" y="6"/>
                  </a:lnTo>
                  <a:lnTo>
                    <a:pt x="1946" y="6"/>
                  </a:lnTo>
                  <a:lnTo>
                    <a:pt x="1948" y="4"/>
                  </a:lnTo>
                  <a:lnTo>
                    <a:pt x="1948" y="4"/>
                  </a:lnTo>
                  <a:lnTo>
                    <a:pt x="1950" y="4"/>
                  </a:lnTo>
                  <a:lnTo>
                    <a:pt x="1950" y="4"/>
                  </a:lnTo>
                  <a:lnTo>
                    <a:pt x="1950" y="6"/>
                  </a:lnTo>
                  <a:lnTo>
                    <a:pt x="1950" y="6"/>
                  </a:lnTo>
                  <a:lnTo>
                    <a:pt x="1954" y="6"/>
                  </a:lnTo>
                  <a:lnTo>
                    <a:pt x="1954" y="6"/>
                  </a:lnTo>
                  <a:lnTo>
                    <a:pt x="1960" y="6"/>
                  </a:lnTo>
                  <a:lnTo>
                    <a:pt x="1960" y="6"/>
                  </a:lnTo>
                  <a:lnTo>
                    <a:pt x="1960" y="4"/>
                  </a:lnTo>
                  <a:lnTo>
                    <a:pt x="1960" y="4"/>
                  </a:lnTo>
                  <a:lnTo>
                    <a:pt x="1962" y="4"/>
                  </a:lnTo>
                  <a:lnTo>
                    <a:pt x="1962" y="4"/>
                  </a:lnTo>
                  <a:lnTo>
                    <a:pt x="1968" y="6"/>
                  </a:lnTo>
                  <a:lnTo>
                    <a:pt x="1968" y="6"/>
                  </a:lnTo>
                  <a:lnTo>
                    <a:pt x="1970" y="6"/>
                  </a:lnTo>
                  <a:lnTo>
                    <a:pt x="1970" y="6"/>
                  </a:lnTo>
                  <a:lnTo>
                    <a:pt x="1972" y="6"/>
                  </a:lnTo>
                  <a:lnTo>
                    <a:pt x="1972" y="6"/>
                  </a:lnTo>
                  <a:lnTo>
                    <a:pt x="1974" y="6"/>
                  </a:lnTo>
                  <a:lnTo>
                    <a:pt x="1974" y="6"/>
                  </a:lnTo>
                  <a:lnTo>
                    <a:pt x="1974" y="6"/>
                  </a:lnTo>
                  <a:lnTo>
                    <a:pt x="1974" y="6"/>
                  </a:lnTo>
                  <a:lnTo>
                    <a:pt x="1976" y="6"/>
                  </a:lnTo>
                  <a:lnTo>
                    <a:pt x="1976" y="6"/>
                  </a:lnTo>
                  <a:lnTo>
                    <a:pt x="1978" y="8"/>
                  </a:lnTo>
                  <a:lnTo>
                    <a:pt x="1978" y="8"/>
                  </a:lnTo>
                  <a:lnTo>
                    <a:pt x="1978" y="6"/>
                  </a:lnTo>
                  <a:lnTo>
                    <a:pt x="1978" y="6"/>
                  </a:lnTo>
                  <a:lnTo>
                    <a:pt x="1982" y="6"/>
                  </a:lnTo>
                  <a:lnTo>
                    <a:pt x="1982" y="6"/>
                  </a:lnTo>
                  <a:lnTo>
                    <a:pt x="1986" y="8"/>
                  </a:lnTo>
                  <a:lnTo>
                    <a:pt x="1986" y="8"/>
                  </a:lnTo>
                  <a:lnTo>
                    <a:pt x="1994" y="8"/>
                  </a:lnTo>
                  <a:lnTo>
                    <a:pt x="1994" y="8"/>
                  </a:lnTo>
                  <a:lnTo>
                    <a:pt x="1996" y="6"/>
                  </a:lnTo>
                  <a:lnTo>
                    <a:pt x="1996" y="6"/>
                  </a:lnTo>
                  <a:lnTo>
                    <a:pt x="2000" y="6"/>
                  </a:lnTo>
                  <a:lnTo>
                    <a:pt x="2000" y="6"/>
                  </a:lnTo>
                  <a:lnTo>
                    <a:pt x="2002" y="4"/>
                  </a:lnTo>
                  <a:lnTo>
                    <a:pt x="2002" y="4"/>
                  </a:lnTo>
                  <a:lnTo>
                    <a:pt x="2010" y="4"/>
                  </a:lnTo>
                  <a:lnTo>
                    <a:pt x="2010" y="4"/>
                  </a:lnTo>
                  <a:lnTo>
                    <a:pt x="2012" y="4"/>
                  </a:lnTo>
                  <a:lnTo>
                    <a:pt x="2012" y="4"/>
                  </a:lnTo>
                  <a:lnTo>
                    <a:pt x="2014" y="4"/>
                  </a:lnTo>
                  <a:lnTo>
                    <a:pt x="2014" y="4"/>
                  </a:lnTo>
                  <a:lnTo>
                    <a:pt x="2016" y="4"/>
                  </a:lnTo>
                  <a:lnTo>
                    <a:pt x="2016" y="4"/>
                  </a:lnTo>
                  <a:lnTo>
                    <a:pt x="2018" y="4"/>
                  </a:lnTo>
                  <a:lnTo>
                    <a:pt x="2018" y="4"/>
                  </a:lnTo>
                  <a:lnTo>
                    <a:pt x="2032" y="4"/>
                  </a:lnTo>
                  <a:lnTo>
                    <a:pt x="2032" y="4"/>
                  </a:lnTo>
                  <a:lnTo>
                    <a:pt x="2040" y="4"/>
                  </a:lnTo>
                  <a:lnTo>
                    <a:pt x="2040" y="4"/>
                  </a:lnTo>
                  <a:lnTo>
                    <a:pt x="2050" y="4"/>
                  </a:lnTo>
                  <a:lnTo>
                    <a:pt x="2050" y="4"/>
                  </a:lnTo>
                  <a:lnTo>
                    <a:pt x="2052" y="4"/>
                  </a:lnTo>
                  <a:lnTo>
                    <a:pt x="2052" y="4"/>
                  </a:lnTo>
                  <a:lnTo>
                    <a:pt x="2054" y="4"/>
                  </a:lnTo>
                  <a:lnTo>
                    <a:pt x="2054" y="4"/>
                  </a:lnTo>
                  <a:lnTo>
                    <a:pt x="2058" y="4"/>
                  </a:lnTo>
                  <a:lnTo>
                    <a:pt x="2058" y="4"/>
                  </a:lnTo>
                  <a:lnTo>
                    <a:pt x="2060" y="4"/>
                  </a:lnTo>
                  <a:lnTo>
                    <a:pt x="2060" y="4"/>
                  </a:lnTo>
                  <a:lnTo>
                    <a:pt x="2066" y="4"/>
                  </a:lnTo>
                  <a:lnTo>
                    <a:pt x="2066" y="4"/>
                  </a:lnTo>
                  <a:lnTo>
                    <a:pt x="2070" y="4"/>
                  </a:lnTo>
                  <a:lnTo>
                    <a:pt x="2070" y="4"/>
                  </a:lnTo>
                  <a:lnTo>
                    <a:pt x="2072" y="4"/>
                  </a:lnTo>
                  <a:lnTo>
                    <a:pt x="2072" y="4"/>
                  </a:lnTo>
                  <a:lnTo>
                    <a:pt x="2074" y="6"/>
                  </a:lnTo>
                  <a:lnTo>
                    <a:pt x="2074" y="6"/>
                  </a:lnTo>
                  <a:lnTo>
                    <a:pt x="2080" y="4"/>
                  </a:lnTo>
                  <a:lnTo>
                    <a:pt x="2080" y="4"/>
                  </a:lnTo>
                  <a:lnTo>
                    <a:pt x="2086" y="4"/>
                  </a:lnTo>
                  <a:lnTo>
                    <a:pt x="2086" y="4"/>
                  </a:lnTo>
                  <a:lnTo>
                    <a:pt x="2088" y="4"/>
                  </a:lnTo>
                  <a:lnTo>
                    <a:pt x="2088" y="4"/>
                  </a:lnTo>
                  <a:lnTo>
                    <a:pt x="2092" y="4"/>
                  </a:lnTo>
                  <a:lnTo>
                    <a:pt x="2092" y="4"/>
                  </a:lnTo>
                  <a:lnTo>
                    <a:pt x="2096" y="4"/>
                  </a:lnTo>
                  <a:lnTo>
                    <a:pt x="2096" y="4"/>
                  </a:lnTo>
                  <a:lnTo>
                    <a:pt x="2098" y="4"/>
                  </a:lnTo>
                  <a:lnTo>
                    <a:pt x="2098" y="4"/>
                  </a:lnTo>
                  <a:lnTo>
                    <a:pt x="2106" y="4"/>
                  </a:lnTo>
                  <a:lnTo>
                    <a:pt x="2106" y="4"/>
                  </a:lnTo>
                  <a:lnTo>
                    <a:pt x="2108" y="4"/>
                  </a:lnTo>
                  <a:lnTo>
                    <a:pt x="2108" y="4"/>
                  </a:lnTo>
                  <a:lnTo>
                    <a:pt x="2114" y="4"/>
                  </a:lnTo>
                  <a:lnTo>
                    <a:pt x="2114" y="4"/>
                  </a:lnTo>
                  <a:lnTo>
                    <a:pt x="2116" y="4"/>
                  </a:lnTo>
                  <a:lnTo>
                    <a:pt x="2116" y="4"/>
                  </a:lnTo>
                  <a:lnTo>
                    <a:pt x="2118" y="4"/>
                  </a:lnTo>
                  <a:lnTo>
                    <a:pt x="2118" y="4"/>
                  </a:lnTo>
                  <a:lnTo>
                    <a:pt x="2124" y="4"/>
                  </a:lnTo>
                  <a:lnTo>
                    <a:pt x="2124" y="4"/>
                  </a:lnTo>
                  <a:lnTo>
                    <a:pt x="2132" y="4"/>
                  </a:lnTo>
                  <a:lnTo>
                    <a:pt x="2132" y="4"/>
                  </a:lnTo>
                  <a:lnTo>
                    <a:pt x="2134" y="4"/>
                  </a:lnTo>
                  <a:lnTo>
                    <a:pt x="2134" y="4"/>
                  </a:lnTo>
                  <a:lnTo>
                    <a:pt x="2134" y="4"/>
                  </a:lnTo>
                  <a:lnTo>
                    <a:pt x="2134" y="4"/>
                  </a:lnTo>
                  <a:lnTo>
                    <a:pt x="2134" y="4"/>
                  </a:lnTo>
                  <a:lnTo>
                    <a:pt x="2134" y="4"/>
                  </a:lnTo>
                  <a:lnTo>
                    <a:pt x="2136" y="4"/>
                  </a:lnTo>
                  <a:lnTo>
                    <a:pt x="2136" y="4"/>
                  </a:lnTo>
                  <a:lnTo>
                    <a:pt x="2136" y="4"/>
                  </a:lnTo>
                  <a:lnTo>
                    <a:pt x="2136" y="4"/>
                  </a:lnTo>
                  <a:lnTo>
                    <a:pt x="2138" y="4"/>
                  </a:lnTo>
                  <a:lnTo>
                    <a:pt x="2138" y="4"/>
                  </a:lnTo>
                  <a:lnTo>
                    <a:pt x="2144" y="4"/>
                  </a:lnTo>
                  <a:lnTo>
                    <a:pt x="2144" y="4"/>
                  </a:lnTo>
                  <a:lnTo>
                    <a:pt x="2146" y="4"/>
                  </a:lnTo>
                  <a:lnTo>
                    <a:pt x="2146" y="4"/>
                  </a:lnTo>
                  <a:lnTo>
                    <a:pt x="2150" y="4"/>
                  </a:lnTo>
                  <a:lnTo>
                    <a:pt x="2150" y="4"/>
                  </a:lnTo>
                  <a:lnTo>
                    <a:pt x="2154" y="4"/>
                  </a:lnTo>
                  <a:lnTo>
                    <a:pt x="2154" y="4"/>
                  </a:lnTo>
                  <a:lnTo>
                    <a:pt x="2156" y="4"/>
                  </a:lnTo>
                  <a:lnTo>
                    <a:pt x="2156" y="4"/>
                  </a:lnTo>
                  <a:lnTo>
                    <a:pt x="2160" y="4"/>
                  </a:lnTo>
                  <a:lnTo>
                    <a:pt x="2160" y="4"/>
                  </a:lnTo>
                  <a:lnTo>
                    <a:pt x="2164" y="4"/>
                  </a:lnTo>
                  <a:lnTo>
                    <a:pt x="2164" y="4"/>
                  </a:lnTo>
                  <a:lnTo>
                    <a:pt x="2168" y="4"/>
                  </a:lnTo>
                  <a:lnTo>
                    <a:pt x="2168" y="4"/>
                  </a:lnTo>
                  <a:lnTo>
                    <a:pt x="2168" y="4"/>
                  </a:lnTo>
                  <a:lnTo>
                    <a:pt x="2168" y="4"/>
                  </a:lnTo>
                  <a:lnTo>
                    <a:pt x="2172" y="4"/>
                  </a:lnTo>
                  <a:lnTo>
                    <a:pt x="2172" y="4"/>
                  </a:lnTo>
                  <a:lnTo>
                    <a:pt x="2178" y="4"/>
                  </a:lnTo>
                  <a:lnTo>
                    <a:pt x="2178" y="4"/>
                  </a:lnTo>
                  <a:lnTo>
                    <a:pt x="2182" y="4"/>
                  </a:lnTo>
                  <a:lnTo>
                    <a:pt x="2182" y="4"/>
                  </a:lnTo>
                  <a:lnTo>
                    <a:pt x="2184" y="4"/>
                  </a:lnTo>
                  <a:lnTo>
                    <a:pt x="2184" y="4"/>
                  </a:lnTo>
                  <a:lnTo>
                    <a:pt x="2184" y="4"/>
                  </a:lnTo>
                  <a:lnTo>
                    <a:pt x="2184" y="4"/>
                  </a:lnTo>
                  <a:lnTo>
                    <a:pt x="2186" y="4"/>
                  </a:lnTo>
                  <a:lnTo>
                    <a:pt x="2186" y="4"/>
                  </a:lnTo>
                  <a:lnTo>
                    <a:pt x="2186" y="4"/>
                  </a:lnTo>
                  <a:lnTo>
                    <a:pt x="2186" y="4"/>
                  </a:lnTo>
                  <a:lnTo>
                    <a:pt x="2186" y="4"/>
                  </a:lnTo>
                  <a:lnTo>
                    <a:pt x="2186" y="4"/>
                  </a:lnTo>
                  <a:lnTo>
                    <a:pt x="2188" y="4"/>
                  </a:lnTo>
                  <a:lnTo>
                    <a:pt x="2188" y="4"/>
                  </a:lnTo>
                  <a:lnTo>
                    <a:pt x="2190" y="2"/>
                  </a:lnTo>
                  <a:lnTo>
                    <a:pt x="2190" y="2"/>
                  </a:lnTo>
                  <a:lnTo>
                    <a:pt x="2196" y="2"/>
                  </a:lnTo>
                  <a:lnTo>
                    <a:pt x="2196" y="2"/>
                  </a:lnTo>
                  <a:lnTo>
                    <a:pt x="2202" y="4"/>
                  </a:lnTo>
                  <a:lnTo>
                    <a:pt x="2202" y="4"/>
                  </a:lnTo>
                  <a:lnTo>
                    <a:pt x="2202" y="4"/>
                  </a:lnTo>
                  <a:lnTo>
                    <a:pt x="2202" y="4"/>
                  </a:lnTo>
                  <a:lnTo>
                    <a:pt x="2206" y="4"/>
                  </a:lnTo>
                  <a:lnTo>
                    <a:pt x="2206" y="4"/>
                  </a:lnTo>
                  <a:lnTo>
                    <a:pt x="2210" y="4"/>
                  </a:lnTo>
                  <a:lnTo>
                    <a:pt x="2210" y="4"/>
                  </a:lnTo>
                  <a:lnTo>
                    <a:pt x="2216" y="2"/>
                  </a:lnTo>
                  <a:lnTo>
                    <a:pt x="2216" y="2"/>
                  </a:lnTo>
                  <a:lnTo>
                    <a:pt x="2224" y="4"/>
                  </a:lnTo>
                  <a:lnTo>
                    <a:pt x="2224" y="4"/>
                  </a:lnTo>
                  <a:lnTo>
                    <a:pt x="2226" y="2"/>
                  </a:lnTo>
                  <a:lnTo>
                    <a:pt x="2230" y="4"/>
                  </a:lnTo>
                  <a:lnTo>
                    <a:pt x="2230" y="4"/>
                  </a:lnTo>
                  <a:lnTo>
                    <a:pt x="2232" y="2"/>
                  </a:lnTo>
                  <a:lnTo>
                    <a:pt x="2232" y="2"/>
                  </a:lnTo>
                  <a:lnTo>
                    <a:pt x="2234" y="2"/>
                  </a:lnTo>
                  <a:lnTo>
                    <a:pt x="2234" y="2"/>
                  </a:lnTo>
                  <a:lnTo>
                    <a:pt x="2236" y="2"/>
                  </a:lnTo>
                  <a:lnTo>
                    <a:pt x="2236" y="2"/>
                  </a:lnTo>
                  <a:lnTo>
                    <a:pt x="2240" y="2"/>
                  </a:lnTo>
                  <a:lnTo>
                    <a:pt x="2240" y="2"/>
                  </a:lnTo>
                  <a:lnTo>
                    <a:pt x="2248" y="4"/>
                  </a:lnTo>
                  <a:lnTo>
                    <a:pt x="2248" y="4"/>
                  </a:lnTo>
                  <a:lnTo>
                    <a:pt x="2252" y="2"/>
                  </a:lnTo>
                  <a:lnTo>
                    <a:pt x="2252" y="2"/>
                  </a:lnTo>
                  <a:lnTo>
                    <a:pt x="2256" y="4"/>
                  </a:lnTo>
                  <a:lnTo>
                    <a:pt x="2256" y="4"/>
                  </a:lnTo>
                  <a:lnTo>
                    <a:pt x="2256" y="4"/>
                  </a:lnTo>
                  <a:lnTo>
                    <a:pt x="2256" y="4"/>
                  </a:lnTo>
                  <a:lnTo>
                    <a:pt x="2256" y="4"/>
                  </a:lnTo>
                  <a:lnTo>
                    <a:pt x="2256" y="4"/>
                  </a:lnTo>
                  <a:lnTo>
                    <a:pt x="2258" y="4"/>
                  </a:lnTo>
                  <a:lnTo>
                    <a:pt x="2258" y="4"/>
                  </a:lnTo>
                  <a:lnTo>
                    <a:pt x="2258" y="4"/>
                  </a:lnTo>
                  <a:lnTo>
                    <a:pt x="2258" y="4"/>
                  </a:lnTo>
                  <a:lnTo>
                    <a:pt x="2262" y="2"/>
                  </a:lnTo>
                  <a:lnTo>
                    <a:pt x="2262" y="2"/>
                  </a:lnTo>
                  <a:lnTo>
                    <a:pt x="2266" y="4"/>
                  </a:lnTo>
                  <a:lnTo>
                    <a:pt x="2266" y="4"/>
                  </a:lnTo>
                  <a:lnTo>
                    <a:pt x="2270" y="4"/>
                  </a:lnTo>
                  <a:lnTo>
                    <a:pt x="2270" y="4"/>
                  </a:lnTo>
                  <a:lnTo>
                    <a:pt x="2270" y="4"/>
                  </a:lnTo>
                  <a:lnTo>
                    <a:pt x="2270" y="4"/>
                  </a:lnTo>
                  <a:lnTo>
                    <a:pt x="2274" y="4"/>
                  </a:lnTo>
                  <a:lnTo>
                    <a:pt x="2274" y="4"/>
                  </a:lnTo>
                  <a:lnTo>
                    <a:pt x="2274" y="4"/>
                  </a:lnTo>
                  <a:lnTo>
                    <a:pt x="2274" y="4"/>
                  </a:lnTo>
                  <a:lnTo>
                    <a:pt x="2282" y="4"/>
                  </a:lnTo>
                  <a:lnTo>
                    <a:pt x="2282" y="4"/>
                  </a:lnTo>
                  <a:lnTo>
                    <a:pt x="2286" y="4"/>
                  </a:lnTo>
                  <a:lnTo>
                    <a:pt x="2286" y="4"/>
                  </a:lnTo>
                  <a:lnTo>
                    <a:pt x="2288" y="4"/>
                  </a:lnTo>
                  <a:lnTo>
                    <a:pt x="2288" y="4"/>
                  </a:lnTo>
                  <a:lnTo>
                    <a:pt x="2288" y="4"/>
                  </a:lnTo>
                  <a:lnTo>
                    <a:pt x="2288" y="4"/>
                  </a:lnTo>
                  <a:lnTo>
                    <a:pt x="2290" y="4"/>
                  </a:lnTo>
                  <a:lnTo>
                    <a:pt x="2290" y="4"/>
                  </a:lnTo>
                  <a:lnTo>
                    <a:pt x="2292" y="2"/>
                  </a:lnTo>
                  <a:lnTo>
                    <a:pt x="2296" y="2"/>
                  </a:lnTo>
                  <a:lnTo>
                    <a:pt x="2296" y="2"/>
                  </a:lnTo>
                  <a:lnTo>
                    <a:pt x="2298" y="2"/>
                  </a:lnTo>
                  <a:lnTo>
                    <a:pt x="2298" y="2"/>
                  </a:lnTo>
                  <a:lnTo>
                    <a:pt x="2304" y="2"/>
                  </a:lnTo>
                  <a:lnTo>
                    <a:pt x="2304" y="2"/>
                  </a:lnTo>
                  <a:lnTo>
                    <a:pt x="2306" y="2"/>
                  </a:lnTo>
                  <a:lnTo>
                    <a:pt x="2306" y="2"/>
                  </a:lnTo>
                  <a:lnTo>
                    <a:pt x="2310" y="2"/>
                  </a:lnTo>
                  <a:lnTo>
                    <a:pt x="2310" y="2"/>
                  </a:lnTo>
                  <a:lnTo>
                    <a:pt x="2310" y="2"/>
                  </a:lnTo>
                  <a:lnTo>
                    <a:pt x="2310" y="2"/>
                  </a:lnTo>
                  <a:lnTo>
                    <a:pt x="2316" y="2"/>
                  </a:lnTo>
                  <a:lnTo>
                    <a:pt x="2316" y="2"/>
                  </a:lnTo>
                  <a:lnTo>
                    <a:pt x="2318" y="2"/>
                  </a:lnTo>
                  <a:lnTo>
                    <a:pt x="2318" y="2"/>
                  </a:lnTo>
                  <a:lnTo>
                    <a:pt x="2322" y="2"/>
                  </a:lnTo>
                  <a:lnTo>
                    <a:pt x="2322" y="2"/>
                  </a:lnTo>
                  <a:lnTo>
                    <a:pt x="2328" y="2"/>
                  </a:lnTo>
                  <a:lnTo>
                    <a:pt x="2328" y="2"/>
                  </a:lnTo>
                  <a:lnTo>
                    <a:pt x="2330" y="2"/>
                  </a:lnTo>
                  <a:lnTo>
                    <a:pt x="2330" y="2"/>
                  </a:lnTo>
                  <a:lnTo>
                    <a:pt x="2334" y="4"/>
                  </a:lnTo>
                  <a:lnTo>
                    <a:pt x="2334" y="4"/>
                  </a:lnTo>
                  <a:lnTo>
                    <a:pt x="2338" y="2"/>
                  </a:lnTo>
                  <a:lnTo>
                    <a:pt x="2338" y="2"/>
                  </a:lnTo>
                  <a:lnTo>
                    <a:pt x="2344" y="2"/>
                  </a:lnTo>
                  <a:lnTo>
                    <a:pt x="2344" y="2"/>
                  </a:lnTo>
                  <a:lnTo>
                    <a:pt x="2348" y="2"/>
                  </a:lnTo>
                  <a:lnTo>
                    <a:pt x="2348" y="2"/>
                  </a:lnTo>
                  <a:lnTo>
                    <a:pt x="2348" y="2"/>
                  </a:lnTo>
                  <a:lnTo>
                    <a:pt x="2348" y="2"/>
                  </a:lnTo>
                  <a:lnTo>
                    <a:pt x="2350" y="2"/>
                  </a:lnTo>
                  <a:lnTo>
                    <a:pt x="2350" y="2"/>
                  </a:lnTo>
                  <a:lnTo>
                    <a:pt x="2350" y="2"/>
                  </a:lnTo>
                  <a:lnTo>
                    <a:pt x="2350" y="2"/>
                  </a:lnTo>
                  <a:lnTo>
                    <a:pt x="2352" y="2"/>
                  </a:lnTo>
                  <a:lnTo>
                    <a:pt x="2352" y="2"/>
                  </a:lnTo>
                  <a:lnTo>
                    <a:pt x="2352" y="2"/>
                  </a:lnTo>
                  <a:lnTo>
                    <a:pt x="2352" y="2"/>
                  </a:lnTo>
                  <a:lnTo>
                    <a:pt x="2354" y="2"/>
                  </a:lnTo>
                  <a:lnTo>
                    <a:pt x="2354" y="2"/>
                  </a:lnTo>
                  <a:lnTo>
                    <a:pt x="2354" y="2"/>
                  </a:lnTo>
                  <a:lnTo>
                    <a:pt x="2354" y="2"/>
                  </a:lnTo>
                  <a:lnTo>
                    <a:pt x="2364" y="2"/>
                  </a:lnTo>
                  <a:lnTo>
                    <a:pt x="2364" y="2"/>
                  </a:lnTo>
                  <a:lnTo>
                    <a:pt x="2366" y="4"/>
                  </a:lnTo>
                  <a:lnTo>
                    <a:pt x="2366" y="4"/>
                  </a:lnTo>
                  <a:lnTo>
                    <a:pt x="2368" y="4"/>
                  </a:lnTo>
                  <a:lnTo>
                    <a:pt x="2368" y="4"/>
                  </a:lnTo>
                  <a:lnTo>
                    <a:pt x="2370" y="4"/>
                  </a:lnTo>
                  <a:lnTo>
                    <a:pt x="2370" y="4"/>
                  </a:lnTo>
                  <a:lnTo>
                    <a:pt x="2374" y="2"/>
                  </a:lnTo>
                  <a:lnTo>
                    <a:pt x="2374" y="2"/>
                  </a:lnTo>
                  <a:lnTo>
                    <a:pt x="2378" y="2"/>
                  </a:lnTo>
                  <a:lnTo>
                    <a:pt x="2378" y="2"/>
                  </a:lnTo>
                  <a:lnTo>
                    <a:pt x="2380" y="2"/>
                  </a:lnTo>
                  <a:lnTo>
                    <a:pt x="2384" y="2"/>
                  </a:lnTo>
                  <a:lnTo>
                    <a:pt x="2384" y="2"/>
                  </a:lnTo>
                  <a:lnTo>
                    <a:pt x="2388" y="2"/>
                  </a:lnTo>
                  <a:lnTo>
                    <a:pt x="2390" y="2"/>
                  </a:lnTo>
                  <a:lnTo>
                    <a:pt x="2390" y="2"/>
                  </a:lnTo>
                  <a:lnTo>
                    <a:pt x="2398" y="2"/>
                  </a:lnTo>
                  <a:lnTo>
                    <a:pt x="2398" y="2"/>
                  </a:lnTo>
                  <a:lnTo>
                    <a:pt x="2402" y="2"/>
                  </a:lnTo>
                  <a:lnTo>
                    <a:pt x="2402" y="2"/>
                  </a:lnTo>
                  <a:lnTo>
                    <a:pt x="2404" y="2"/>
                  </a:lnTo>
                  <a:lnTo>
                    <a:pt x="2404" y="2"/>
                  </a:lnTo>
                  <a:lnTo>
                    <a:pt x="2406" y="2"/>
                  </a:lnTo>
                  <a:lnTo>
                    <a:pt x="2406" y="2"/>
                  </a:lnTo>
                  <a:lnTo>
                    <a:pt x="2410" y="2"/>
                  </a:lnTo>
                  <a:lnTo>
                    <a:pt x="2410" y="2"/>
                  </a:lnTo>
                  <a:lnTo>
                    <a:pt x="2414" y="4"/>
                  </a:lnTo>
                  <a:lnTo>
                    <a:pt x="2414" y="4"/>
                  </a:lnTo>
                  <a:lnTo>
                    <a:pt x="2414" y="6"/>
                  </a:lnTo>
                  <a:lnTo>
                    <a:pt x="2414" y="6"/>
                  </a:lnTo>
                  <a:lnTo>
                    <a:pt x="2418" y="4"/>
                  </a:lnTo>
                  <a:lnTo>
                    <a:pt x="2418" y="4"/>
                  </a:lnTo>
                  <a:lnTo>
                    <a:pt x="2420" y="6"/>
                  </a:lnTo>
                  <a:lnTo>
                    <a:pt x="2420" y="6"/>
                  </a:lnTo>
                  <a:lnTo>
                    <a:pt x="2420" y="6"/>
                  </a:lnTo>
                  <a:lnTo>
                    <a:pt x="2420" y="6"/>
                  </a:lnTo>
                  <a:lnTo>
                    <a:pt x="2422" y="6"/>
                  </a:lnTo>
                  <a:lnTo>
                    <a:pt x="2422" y="6"/>
                  </a:lnTo>
                  <a:lnTo>
                    <a:pt x="2428" y="6"/>
                  </a:lnTo>
                  <a:lnTo>
                    <a:pt x="2434" y="6"/>
                  </a:lnTo>
                  <a:lnTo>
                    <a:pt x="2434" y="6"/>
                  </a:lnTo>
                  <a:lnTo>
                    <a:pt x="2436" y="6"/>
                  </a:lnTo>
                  <a:lnTo>
                    <a:pt x="2436" y="6"/>
                  </a:lnTo>
                  <a:lnTo>
                    <a:pt x="2442" y="4"/>
                  </a:lnTo>
                  <a:lnTo>
                    <a:pt x="2442" y="4"/>
                  </a:lnTo>
                  <a:lnTo>
                    <a:pt x="2446" y="4"/>
                  </a:lnTo>
                  <a:lnTo>
                    <a:pt x="2446" y="4"/>
                  </a:lnTo>
                  <a:lnTo>
                    <a:pt x="2446" y="4"/>
                  </a:lnTo>
                  <a:lnTo>
                    <a:pt x="2446" y="4"/>
                  </a:lnTo>
                  <a:lnTo>
                    <a:pt x="2448" y="4"/>
                  </a:lnTo>
                  <a:lnTo>
                    <a:pt x="2448" y="4"/>
                  </a:lnTo>
                  <a:lnTo>
                    <a:pt x="2448" y="4"/>
                  </a:lnTo>
                  <a:lnTo>
                    <a:pt x="2448" y="4"/>
                  </a:lnTo>
                  <a:lnTo>
                    <a:pt x="2450" y="4"/>
                  </a:lnTo>
                  <a:lnTo>
                    <a:pt x="2450" y="4"/>
                  </a:lnTo>
                  <a:lnTo>
                    <a:pt x="2452" y="4"/>
                  </a:lnTo>
                  <a:lnTo>
                    <a:pt x="2452" y="4"/>
                  </a:lnTo>
                  <a:lnTo>
                    <a:pt x="2460" y="4"/>
                  </a:lnTo>
                  <a:lnTo>
                    <a:pt x="2460" y="4"/>
                  </a:lnTo>
                  <a:lnTo>
                    <a:pt x="2462" y="6"/>
                  </a:lnTo>
                  <a:lnTo>
                    <a:pt x="2462" y="6"/>
                  </a:lnTo>
                  <a:lnTo>
                    <a:pt x="2462" y="6"/>
                  </a:lnTo>
                  <a:lnTo>
                    <a:pt x="2464" y="8"/>
                  </a:lnTo>
                  <a:lnTo>
                    <a:pt x="2464" y="8"/>
                  </a:lnTo>
                  <a:lnTo>
                    <a:pt x="2468" y="6"/>
                  </a:lnTo>
                  <a:lnTo>
                    <a:pt x="2474" y="4"/>
                  </a:lnTo>
                  <a:lnTo>
                    <a:pt x="2474" y="4"/>
                  </a:lnTo>
                  <a:lnTo>
                    <a:pt x="2476" y="6"/>
                  </a:lnTo>
                  <a:lnTo>
                    <a:pt x="2476" y="6"/>
                  </a:lnTo>
                  <a:lnTo>
                    <a:pt x="2478" y="6"/>
                  </a:lnTo>
                  <a:lnTo>
                    <a:pt x="2478" y="6"/>
                  </a:lnTo>
                  <a:lnTo>
                    <a:pt x="2484" y="6"/>
                  </a:lnTo>
                  <a:lnTo>
                    <a:pt x="2484" y="6"/>
                  </a:lnTo>
                  <a:lnTo>
                    <a:pt x="2486" y="6"/>
                  </a:lnTo>
                  <a:lnTo>
                    <a:pt x="2486" y="6"/>
                  </a:lnTo>
                  <a:lnTo>
                    <a:pt x="2492" y="6"/>
                  </a:lnTo>
                  <a:lnTo>
                    <a:pt x="2492" y="6"/>
                  </a:lnTo>
                  <a:lnTo>
                    <a:pt x="2498" y="6"/>
                  </a:lnTo>
                  <a:lnTo>
                    <a:pt x="2498" y="6"/>
                  </a:lnTo>
                  <a:lnTo>
                    <a:pt x="2498" y="6"/>
                  </a:lnTo>
                  <a:lnTo>
                    <a:pt x="2498" y="6"/>
                  </a:lnTo>
                  <a:lnTo>
                    <a:pt x="2498" y="6"/>
                  </a:lnTo>
                  <a:lnTo>
                    <a:pt x="2498" y="6"/>
                  </a:lnTo>
                  <a:lnTo>
                    <a:pt x="2498" y="6"/>
                  </a:lnTo>
                  <a:lnTo>
                    <a:pt x="2498" y="6"/>
                  </a:lnTo>
                  <a:lnTo>
                    <a:pt x="2498" y="6"/>
                  </a:lnTo>
                  <a:lnTo>
                    <a:pt x="2498" y="6"/>
                  </a:lnTo>
                  <a:lnTo>
                    <a:pt x="2502" y="6"/>
                  </a:lnTo>
                  <a:lnTo>
                    <a:pt x="2502" y="6"/>
                  </a:lnTo>
                  <a:lnTo>
                    <a:pt x="2504" y="6"/>
                  </a:lnTo>
                  <a:lnTo>
                    <a:pt x="2504" y="6"/>
                  </a:lnTo>
                  <a:lnTo>
                    <a:pt x="2506" y="6"/>
                  </a:lnTo>
                  <a:lnTo>
                    <a:pt x="2506" y="6"/>
                  </a:lnTo>
                  <a:lnTo>
                    <a:pt x="2506" y="6"/>
                  </a:lnTo>
                  <a:lnTo>
                    <a:pt x="2506" y="6"/>
                  </a:lnTo>
                  <a:lnTo>
                    <a:pt x="2506" y="4"/>
                  </a:lnTo>
                  <a:lnTo>
                    <a:pt x="2506" y="4"/>
                  </a:lnTo>
                  <a:lnTo>
                    <a:pt x="2518" y="4"/>
                  </a:lnTo>
                  <a:lnTo>
                    <a:pt x="2518" y="4"/>
                  </a:lnTo>
                  <a:lnTo>
                    <a:pt x="2522" y="6"/>
                  </a:lnTo>
                  <a:lnTo>
                    <a:pt x="2522" y="6"/>
                  </a:lnTo>
                  <a:lnTo>
                    <a:pt x="2524" y="6"/>
                  </a:lnTo>
                  <a:lnTo>
                    <a:pt x="2524" y="6"/>
                  </a:lnTo>
                  <a:lnTo>
                    <a:pt x="2526" y="4"/>
                  </a:lnTo>
                  <a:lnTo>
                    <a:pt x="2526" y="4"/>
                  </a:lnTo>
                  <a:lnTo>
                    <a:pt x="2526" y="4"/>
                  </a:lnTo>
                  <a:lnTo>
                    <a:pt x="2526" y="4"/>
                  </a:lnTo>
                  <a:lnTo>
                    <a:pt x="2526" y="4"/>
                  </a:lnTo>
                  <a:lnTo>
                    <a:pt x="2526" y="4"/>
                  </a:lnTo>
                  <a:lnTo>
                    <a:pt x="2528" y="4"/>
                  </a:lnTo>
                  <a:lnTo>
                    <a:pt x="2528" y="4"/>
                  </a:lnTo>
                  <a:lnTo>
                    <a:pt x="2536" y="4"/>
                  </a:lnTo>
                  <a:lnTo>
                    <a:pt x="2536" y="4"/>
                  </a:lnTo>
                  <a:lnTo>
                    <a:pt x="2538" y="4"/>
                  </a:lnTo>
                  <a:lnTo>
                    <a:pt x="2538" y="4"/>
                  </a:lnTo>
                  <a:lnTo>
                    <a:pt x="2540" y="4"/>
                  </a:lnTo>
                  <a:lnTo>
                    <a:pt x="2540" y="4"/>
                  </a:lnTo>
                  <a:lnTo>
                    <a:pt x="2540" y="4"/>
                  </a:lnTo>
                  <a:lnTo>
                    <a:pt x="2540" y="4"/>
                  </a:lnTo>
                  <a:lnTo>
                    <a:pt x="2542" y="4"/>
                  </a:lnTo>
                  <a:lnTo>
                    <a:pt x="2542" y="4"/>
                  </a:lnTo>
                  <a:lnTo>
                    <a:pt x="2542" y="4"/>
                  </a:lnTo>
                  <a:lnTo>
                    <a:pt x="2542" y="4"/>
                  </a:lnTo>
                  <a:lnTo>
                    <a:pt x="2546" y="4"/>
                  </a:lnTo>
                  <a:lnTo>
                    <a:pt x="2546" y="4"/>
                  </a:lnTo>
                  <a:lnTo>
                    <a:pt x="2546" y="4"/>
                  </a:lnTo>
                  <a:lnTo>
                    <a:pt x="2546" y="4"/>
                  </a:lnTo>
                  <a:lnTo>
                    <a:pt x="2552" y="6"/>
                  </a:lnTo>
                  <a:lnTo>
                    <a:pt x="2552" y="6"/>
                  </a:lnTo>
                  <a:lnTo>
                    <a:pt x="2554" y="6"/>
                  </a:lnTo>
                  <a:lnTo>
                    <a:pt x="2554" y="6"/>
                  </a:lnTo>
                  <a:lnTo>
                    <a:pt x="2554" y="6"/>
                  </a:lnTo>
                  <a:lnTo>
                    <a:pt x="2554" y="6"/>
                  </a:lnTo>
                  <a:lnTo>
                    <a:pt x="2556" y="6"/>
                  </a:lnTo>
                  <a:lnTo>
                    <a:pt x="2556" y="6"/>
                  </a:lnTo>
                  <a:lnTo>
                    <a:pt x="2556" y="6"/>
                  </a:lnTo>
                  <a:lnTo>
                    <a:pt x="2556" y="6"/>
                  </a:lnTo>
                  <a:lnTo>
                    <a:pt x="2560" y="6"/>
                  </a:lnTo>
                  <a:lnTo>
                    <a:pt x="2560" y="6"/>
                  </a:lnTo>
                  <a:lnTo>
                    <a:pt x="2562" y="6"/>
                  </a:lnTo>
                  <a:lnTo>
                    <a:pt x="2562" y="6"/>
                  </a:lnTo>
                  <a:lnTo>
                    <a:pt x="2564" y="6"/>
                  </a:lnTo>
                  <a:lnTo>
                    <a:pt x="2564" y="6"/>
                  </a:lnTo>
                  <a:lnTo>
                    <a:pt x="2564" y="6"/>
                  </a:lnTo>
                  <a:lnTo>
                    <a:pt x="2564" y="6"/>
                  </a:lnTo>
                  <a:lnTo>
                    <a:pt x="2564" y="6"/>
                  </a:lnTo>
                  <a:lnTo>
                    <a:pt x="2564" y="6"/>
                  </a:lnTo>
                  <a:lnTo>
                    <a:pt x="2564" y="6"/>
                  </a:lnTo>
                  <a:lnTo>
                    <a:pt x="2564" y="6"/>
                  </a:lnTo>
                  <a:lnTo>
                    <a:pt x="2570" y="4"/>
                  </a:lnTo>
                  <a:lnTo>
                    <a:pt x="2570" y="4"/>
                  </a:lnTo>
                  <a:lnTo>
                    <a:pt x="2574" y="4"/>
                  </a:lnTo>
                  <a:lnTo>
                    <a:pt x="2574" y="4"/>
                  </a:lnTo>
                  <a:lnTo>
                    <a:pt x="2576" y="4"/>
                  </a:lnTo>
                  <a:lnTo>
                    <a:pt x="2576" y="4"/>
                  </a:lnTo>
                  <a:lnTo>
                    <a:pt x="2576" y="4"/>
                  </a:lnTo>
                  <a:lnTo>
                    <a:pt x="2576" y="4"/>
                  </a:lnTo>
                  <a:lnTo>
                    <a:pt x="2576" y="4"/>
                  </a:lnTo>
                  <a:lnTo>
                    <a:pt x="2576" y="4"/>
                  </a:lnTo>
                  <a:lnTo>
                    <a:pt x="2576" y="4"/>
                  </a:lnTo>
                  <a:lnTo>
                    <a:pt x="2576" y="4"/>
                  </a:lnTo>
                  <a:lnTo>
                    <a:pt x="2578" y="4"/>
                  </a:lnTo>
                  <a:lnTo>
                    <a:pt x="2578" y="4"/>
                  </a:lnTo>
                  <a:lnTo>
                    <a:pt x="2580" y="4"/>
                  </a:lnTo>
                  <a:lnTo>
                    <a:pt x="2580" y="4"/>
                  </a:lnTo>
                  <a:lnTo>
                    <a:pt x="2580" y="6"/>
                  </a:lnTo>
                  <a:lnTo>
                    <a:pt x="2580" y="6"/>
                  </a:lnTo>
                  <a:lnTo>
                    <a:pt x="2584" y="6"/>
                  </a:lnTo>
                  <a:lnTo>
                    <a:pt x="2584" y="6"/>
                  </a:lnTo>
                  <a:lnTo>
                    <a:pt x="2590" y="6"/>
                  </a:lnTo>
                  <a:lnTo>
                    <a:pt x="2590" y="6"/>
                  </a:lnTo>
                  <a:lnTo>
                    <a:pt x="2592" y="6"/>
                  </a:lnTo>
                  <a:lnTo>
                    <a:pt x="2592" y="6"/>
                  </a:lnTo>
                  <a:lnTo>
                    <a:pt x="2592" y="6"/>
                  </a:lnTo>
                  <a:lnTo>
                    <a:pt x="2592" y="6"/>
                  </a:lnTo>
                  <a:lnTo>
                    <a:pt x="2594" y="6"/>
                  </a:lnTo>
                  <a:lnTo>
                    <a:pt x="2594" y="6"/>
                  </a:lnTo>
                  <a:lnTo>
                    <a:pt x="2596" y="6"/>
                  </a:lnTo>
                  <a:lnTo>
                    <a:pt x="2596" y="6"/>
                  </a:lnTo>
                  <a:lnTo>
                    <a:pt x="2600" y="6"/>
                  </a:lnTo>
                  <a:lnTo>
                    <a:pt x="2600" y="6"/>
                  </a:lnTo>
                  <a:lnTo>
                    <a:pt x="2608" y="6"/>
                  </a:lnTo>
                  <a:lnTo>
                    <a:pt x="2608" y="6"/>
                  </a:lnTo>
                  <a:lnTo>
                    <a:pt x="2612" y="6"/>
                  </a:lnTo>
                  <a:lnTo>
                    <a:pt x="2612" y="6"/>
                  </a:lnTo>
                  <a:lnTo>
                    <a:pt x="2614" y="6"/>
                  </a:lnTo>
                  <a:lnTo>
                    <a:pt x="2614" y="6"/>
                  </a:lnTo>
                  <a:lnTo>
                    <a:pt x="2614" y="6"/>
                  </a:lnTo>
                  <a:lnTo>
                    <a:pt x="2614" y="6"/>
                  </a:lnTo>
                  <a:lnTo>
                    <a:pt x="2618" y="8"/>
                  </a:lnTo>
                  <a:lnTo>
                    <a:pt x="2618" y="8"/>
                  </a:lnTo>
                  <a:lnTo>
                    <a:pt x="2620" y="8"/>
                  </a:lnTo>
                  <a:lnTo>
                    <a:pt x="2620" y="8"/>
                  </a:lnTo>
                  <a:lnTo>
                    <a:pt x="2626" y="6"/>
                  </a:lnTo>
                  <a:lnTo>
                    <a:pt x="2626" y="6"/>
                  </a:lnTo>
                  <a:lnTo>
                    <a:pt x="2628" y="8"/>
                  </a:lnTo>
                  <a:lnTo>
                    <a:pt x="2628" y="8"/>
                  </a:lnTo>
                  <a:lnTo>
                    <a:pt x="2630" y="8"/>
                  </a:lnTo>
                  <a:lnTo>
                    <a:pt x="2630" y="8"/>
                  </a:lnTo>
                  <a:lnTo>
                    <a:pt x="2632" y="10"/>
                  </a:lnTo>
                  <a:lnTo>
                    <a:pt x="2632" y="10"/>
                  </a:lnTo>
                  <a:lnTo>
                    <a:pt x="2632" y="10"/>
                  </a:lnTo>
                  <a:lnTo>
                    <a:pt x="2636" y="12"/>
                  </a:lnTo>
                  <a:lnTo>
                    <a:pt x="2636" y="12"/>
                  </a:lnTo>
                  <a:lnTo>
                    <a:pt x="2636" y="10"/>
                  </a:lnTo>
                  <a:lnTo>
                    <a:pt x="2636" y="10"/>
                  </a:lnTo>
                  <a:lnTo>
                    <a:pt x="2640" y="8"/>
                  </a:lnTo>
                  <a:lnTo>
                    <a:pt x="2640" y="8"/>
                  </a:lnTo>
                  <a:lnTo>
                    <a:pt x="2640" y="8"/>
                  </a:lnTo>
                  <a:lnTo>
                    <a:pt x="2640" y="8"/>
                  </a:lnTo>
                  <a:lnTo>
                    <a:pt x="2642" y="8"/>
                  </a:lnTo>
                  <a:lnTo>
                    <a:pt x="2642" y="8"/>
                  </a:lnTo>
                  <a:lnTo>
                    <a:pt x="2642" y="8"/>
                  </a:lnTo>
                  <a:lnTo>
                    <a:pt x="2642" y="8"/>
                  </a:lnTo>
                  <a:lnTo>
                    <a:pt x="2644" y="6"/>
                  </a:lnTo>
                  <a:lnTo>
                    <a:pt x="2644" y="6"/>
                  </a:lnTo>
                  <a:lnTo>
                    <a:pt x="2646" y="6"/>
                  </a:lnTo>
                  <a:lnTo>
                    <a:pt x="2646" y="6"/>
                  </a:lnTo>
                  <a:lnTo>
                    <a:pt x="2654" y="6"/>
                  </a:lnTo>
                  <a:lnTo>
                    <a:pt x="2654" y="6"/>
                  </a:lnTo>
                  <a:lnTo>
                    <a:pt x="2654" y="6"/>
                  </a:lnTo>
                  <a:lnTo>
                    <a:pt x="2654" y="6"/>
                  </a:lnTo>
                  <a:lnTo>
                    <a:pt x="2656" y="6"/>
                  </a:lnTo>
                  <a:lnTo>
                    <a:pt x="2656" y="6"/>
                  </a:lnTo>
                  <a:lnTo>
                    <a:pt x="2656" y="6"/>
                  </a:lnTo>
                  <a:lnTo>
                    <a:pt x="2656" y="6"/>
                  </a:lnTo>
                  <a:lnTo>
                    <a:pt x="2658" y="6"/>
                  </a:lnTo>
                  <a:lnTo>
                    <a:pt x="2658" y="6"/>
                  </a:lnTo>
                  <a:lnTo>
                    <a:pt x="2658" y="6"/>
                  </a:lnTo>
                  <a:lnTo>
                    <a:pt x="2658" y="6"/>
                  </a:lnTo>
                  <a:lnTo>
                    <a:pt x="2660" y="6"/>
                  </a:lnTo>
                  <a:lnTo>
                    <a:pt x="2660" y="6"/>
                  </a:lnTo>
                  <a:lnTo>
                    <a:pt x="2662" y="6"/>
                  </a:lnTo>
                  <a:lnTo>
                    <a:pt x="2662" y="6"/>
                  </a:lnTo>
                  <a:lnTo>
                    <a:pt x="2664" y="4"/>
                  </a:lnTo>
                  <a:lnTo>
                    <a:pt x="2664" y="4"/>
                  </a:lnTo>
                  <a:lnTo>
                    <a:pt x="2666" y="4"/>
                  </a:lnTo>
                  <a:lnTo>
                    <a:pt x="2666" y="4"/>
                  </a:lnTo>
                  <a:lnTo>
                    <a:pt x="2666" y="4"/>
                  </a:lnTo>
                  <a:lnTo>
                    <a:pt x="2666" y="4"/>
                  </a:lnTo>
                  <a:lnTo>
                    <a:pt x="2666" y="4"/>
                  </a:lnTo>
                  <a:lnTo>
                    <a:pt x="2666" y="4"/>
                  </a:lnTo>
                  <a:lnTo>
                    <a:pt x="2674" y="4"/>
                  </a:lnTo>
                  <a:lnTo>
                    <a:pt x="2674" y="4"/>
                  </a:lnTo>
                  <a:lnTo>
                    <a:pt x="2678" y="4"/>
                  </a:lnTo>
                  <a:lnTo>
                    <a:pt x="2678" y="4"/>
                  </a:lnTo>
                  <a:lnTo>
                    <a:pt x="2682" y="4"/>
                  </a:lnTo>
                  <a:lnTo>
                    <a:pt x="2682" y="4"/>
                  </a:lnTo>
                  <a:lnTo>
                    <a:pt x="2684" y="4"/>
                  </a:lnTo>
                  <a:lnTo>
                    <a:pt x="2684" y="4"/>
                  </a:lnTo>
                  <a:lnTo>
                    <a:pt x="2684" y="4"/>
                  </a:lnTo>
                  <a:lnTo>
                    <a:pt x="2684" y="4"/>
                  </a:lnTo>
                  <a:lnTo>
                    <a:pt x="2684" y="4"/>
                  </a:lnTo>
                  <a:lnTo>
                    <a:pt x="2684" y="4"/>
                  </a:lnTo>
                  <a:lnTo>
                    <a:pt x="2684" y="4"/>
                  </a:lnTo>
                  <a:lnTo>
                    <a:pt x="2684" y="4"/>
                  </a:lnTo>
                  <a:lnTo>
                    <a:pt x="2684" y="4"/>
                  </a:lnTo>
                  <a:lnTo>
                    <a:pt x="2684" y="4"/>
                  </a:lnTo>
                  <a:lnTo>
                    <a:pt x="2690" y="2"/>
                  </a:lnTo>
                  <a:lnTo>
                    <a:pt x="2690" y="2"/>
                  </a:lnTo>
                  <a:lnTo>
                    <a:pt x="2692" y="4"/>
                  </a:lnTo>
                  <a:lnTo>
                    <a:pt x="2692" y="4"/>
                  </a:lnTo>
                  <a:lnTo>
                    <a:pt x="2698" y="4"/>
                  </a:lnTo>
                  <a:lnTo>
                    <a:pt x="2698" y="4"/>
                  </a:lnTo>
                  <a:lnTo>
                    <a:pt x="2704" y="4"/>
                  </a:lnTo>
                  <a:lnTo>
                    <a:pt x="2704" y="4"/>
                  </a:lnTo>
                  <a:lnTo>
                    <a:pt x="2712" y="2"/>
                  </a:lnTo>
                  <a:lnTo>
                    <a:pt x="2712" y="2"/>
                  </a:lnTo>
                  <a:lnTo>
                    <a:pt x="2714" y="4"/>
                  </a:lnTo>
                  <a:lnTo>
                    <a:pt x="2714" y="4"/>
                  </a:lnTo>
                  <a:lnTo>
                    <a:pt x="2718" y="4"/>
                  </a:lnTo>
                  <a:lnTo>
                    <a:pt x="2718" y="4"/>
                  </a:lnTo>
                  <a:lnTo>
                    <a:pt x="2724" y="4"/>
                  </a:lnTo>
                  <a:lnTo>
                    <a:pt x="2724" y="4"/>
                  </a:lnTo>
                  <a:lnTo>
                    <a:pt x="2728" y="4"/>
                  </a:lnTo>
                  <a:lnTo>
                    <a:pt x="2728" y="4"/>
                  </a:lnTo>
                  <a:lnTo>
                    <a:pt x="2732" y="4"/>
                  </a:lnTo>
                  <a:lnTo>
                    <a:pt x="2732" y="4"/>
                  </a:lnTo>
                  <a:lnTo>
                    <a:pt x="2740" y="4"/>
                  </a:lnTo>
                  <a:lnTo>
                    <a:pt x="2740" y="4"/>
                  </a:lnTo>
                  <a:lnTo>
                    <a:pt x="2742" y="4"/>
                  </a:lnTo>
                  <a:lnTo>
                    <a:pt x="2742" y="4"/>
                  </a:lnTo>
                  <a:lnTo>
                    <a:pt x="2748" y="2"/>
                  </a:lnTo>
                  <a:lnTo>
                    <a:pt x="2748" y="2"/>
                  </a:lnTo>
                  <a:lnTo>
                    <a:pt x="2754" y="2"/>
                  </a:lnTo>
                  <a:lnTo>
                    <a:pt x="2754" y="2"/>
                  </a:lnTo>
                  <a:lnTo>
                    <a:pt x="2758" y="4"/>
                  </a:lnTo>
                  <a:lnTo>
                    <a:pt x="2758" y="4"/>
                  </a:lnTo>
                  <a:lnTo>
                    <a:pt x="2766" y="2"/>
                  </a:lnTo>
                  <a:lnTo>
                    <a:pt x="2766" y="2"/>
                  </a:lnTo>
                  <a:lnTo>
                    <a:pt x="2766" y="2"/>
                  </a:lnTo>
                  <a:lnTo>
                    <a:pt x="2766" y="2"/>
                  </a:lnTo>
                  <a:lnTo>
                    <a:pt x="2766" y="2"/>
                  </a:lnTo>
                  <a:lnTo>
                    <a:pt x="2768" y="2"/>
                  </a:lnTo>
                  <a:lnTo>
                    <a:pt x="2768" y="2"/>
                  </a:lnTo>
                  <a:lnTo>
                    <a:pt x="2772" y="4"/>
                  </a:lnTo>
                  <a:lnTo>
                    <a:pt x="2772" y="4"/>
                  </a:lnTo>
                  <a:lnTo>
                    <a:pt x="2774" y="4"/>
                  </a:lnTo>
                  <a:lnTo>
                    <a:pt x="2774" y="4"/>
                  </a:lnTo>
                  <a:lnTo>
                    <a:pt x="2774" y="4"/>
                  </a:lnTo>
                  <a:lnTo>
                    <a:pt x="2774" y="4"/>
                  </a:lnTo>
                  <a:lnTo>
                    <a:pt x="2774" y="4"/>
                  </a:lnTo>
                  <a:lnTo>
                    <a:pt x="2774" y="4"/>
                  </a:lnTo>
                  <a:lnTo>
                    <a:pt x="2776" y="4"/>
                  </a:lnTo>
                  <a:lnTo>
                    <a:pt x="2776" y="4"/>
                  </a:lnTo>
                  <a:lnTo>
                    <a:pt x="2782" y="2"/>
                  </a:lnTo>
                  <a:lnTo>
                    <a:pt x="2782" y="2"/>
                  </a:lnTo>
                  <a:lnTo>
                    <a:pt x="2784" y="4"/>
                  </a:lnTo>
                  <a:lnTo>
                    <a:pt x="2784" y="4"/>
                  </a:lnTo>
                  <a:lnTo>
                    <a:pt x="2784" y="2"/>
                  </a:lnTo>
                  <a:lnTo>
                    <a:pt x="2784" y="2"/>
                  </a:lnTo>
                  <a:lnTo>
                    <a:pt x="2796" y="4"/>
                  </a:lnTo>
                  <a:lnTo>
                    <a:pt x="2796" y="4"/>
                  </a:lnTo>
                  <a:lnTo>
                    <a:pt x="2802" y="4"/>
                  </a:lnTo>
                  <a:lnTo>
                    <a:pt x="2802" y="4"/>
                  </a:lnTo>
                  <a:lnTo>
                    <a:pt x="2806" y="4"/>
                  </a:lnTo>
                  <a:lnTo>
                    <a:pt x="2806" y="4"/>
                  </a:lnTo>
                  <a:lnTo>
                    <a:pt x="2810" y="4"/>
                  </a:lnTo>
                  <a:lnTo>
                    <a:pt x="2810" y="4"/>
                  </a:lnTo>
                  <a:lnTo>
                    <a:pt x="2814" y="4"/>
                  </a:lnTo>
                  <a:lnTo>
                    <a:pt x="2814" y="4"/>
                  </a:lnTo>
                  <a:lnTo>
                    <a:pt x="2818" y="4"/>
                  </a:lnTo>
                  <a:lnTo>
                    <a:pt x="2818" y="4"/>
                  </a:lnTo>
                  <a:lnTo>
                    <a:pt x="2824" y="4"/>
                  </a:lnTo>
                  <a:lnTo>
                    <a:pt x="2824" y="4"/>
                  </a:lnTo>
                  <a:lnTo>
                    <a:pt x="2824" y="4"/>
                  </a:lnTo>
                  <a:lnTo>
                    <a:pt x="2824" y="4"/>
                  </a:lnTo>
                  <a:lnTo>
                    <a:pt x="2826" y="4"/>
                  </a:lnTo>
                  <a:lnTo>
                    <a:pt x="2826" y="4"/>
                  </a:lnTo>
                  <a:lnTo>
                    <a:pt x="2828" y="4"/>
                  </a:lnTo>
                  <a:lnTo>
                    <a:pt x="2828" y="4"/>
                  </a:lnTo>
                  <a:lnTo>
                    <a:pt x="2830" y="4"/>
                  </a:lnTo>
                  <a:lnTo>
                    <a:pt x="2830" y="4"/>
                  </a:lnTo>
                  <a:lnTo>
                    <a:pt x="2838" y="4"/>
                  </a:lnTo>
                  <a:lnTo>
                    <a:pt x="2838" y="4"/>
                  </a:lnTo>
                  <a:lnTo>
                    <a:pt x="2838" y="4"/>
                  </a:lnTo>
                  <a:lnTo>
                    <a:pt x="2838" y="4"/>
                  </a:lnTo>
                  <a:lnTo>
                    <a:pt x="2842" y="6"/>
                  </a:lnTo>
                  <a:lnTo>
                    <a:pt x="2842" y="6"/>
                  </a:lnTo>
                  <a:lnTo>
                    <a:pt x="2848" y="6"/>
                  </a:lnTo>
                  <a:lnTo>
                    <a:pt x="2852" y="6"/>
                  </a:lnTo>
                  <a:lnTo>
                    <a:pt x="2852" y="6"/>
                  </a:lnTo>
                  <a:lnTo>
                    <a:pt x="2854" y="4"/>
                  </a:lnTo>
                  <a:lnTo>
                    <a:pt x="2854" y="4"/>
                  </a:lnTo>
                  <a:lnTo>
                    <a:pt x="2856" y="4"/>
                  </a:lnTo>
                  <a:lnTo>
                    <a:pt x="2856" y="4"/>
                  </a:lnTo>
                  <a:lnTo>
                    <a:pt x="2858" y="6"/>
                  </a:lnTo>
                  <a:lnTo>
                    <a:pt x="2858" y="6"/>
                  </a:lnTo>
                  <a:lnTo>
                    <a:pt x="2858" y="4"/>
                  </a:lnTo>
                  <a:lnTo>
                    <a:pt x="2858" y="4"/>
                  </a:lnTo>
                  <a:lnTo>
                    <a:pt x="2858" y="6"/>
                  </a:lnTo>
                  <a:lnTo>
                    <a:pt x="2858" y="6"/>
                  </a:lnTo>
                  <a:lnTo>
                    <a:pt x="2858" y="4"/>
                  </a:lnTo>
                  <a:lnTo>
                    <a:pt x="2858" y="4"/>
                  </a:lnTo>
                  <a:lnTo>
                    <a:pt x="2858" y="6"/>
                  </a:lnTo>
                  <a:lnTo>
                    <a:pt x="2858" y="6"/>
                  </a:lnTo>
                  <a:lnTo>
                    <a:pt x="2858" y="4"/>
                  </a:lnTo>
                  <a:lnTo>
                    <a:pt x="2858" y="4"/>
                  </a:lnTo>
                  <a:lnTo>
                    <a:pt x="2862" y="6"/>
                  </a:lnTo>
                  <a:lnTo>
                    <a:pt x="2862" y="6"/>
                  </a:lnTo>
                  <a:lnTo>
                    <a:pt x="2864" y="6"/>
                  </a:lnTo>
                  <a:lnTo>
                    <a:pt x="2864" y="6"/>
                  </a:lnTo>
                  <a:lnTo>
                    <a:pt x="2864" y="6"/>
                  </a:lnTo>
                  <a:lnTo>
                    <a:pt x="2864" y="6"/>
                  </a:lnTo>
                  <a:lnTo>
                    <a:pt x="2866" y="6"/>
                  </a:lnTo>
                  <a:lnTo>
                    <a:pt x="2866" y="6"/>
                  </a:lnTo>
                  <a:lnTo>
                    <a:pt x="2868" y="6"/>
                  </a:lnTo>
                  <a:lnTo>
                    <a:pt x="2868" y="6"/>
                  </a:lnTo>
                  <a:lnTo>
                    <a:pt x="2870" y="6"/>
                  </a:lnTo>
                  <a:lnTo>
                    <a:pt x="2870" y="6"/>
                  </a:lnTo>
                  <a:lnTo>
                    <a:pt x="2870" y="6"/>
                  </a:lnTo>
                  <a:lnTo>
                    <a:pt x="2870" y="6"/>
                  </a:lnTo>
                  <a:lnTo>
                    <a:pt x="2870" y="6"/>
                  </a:lnTo>
                  <a:lnTo>
                    <a:pt x="2870" y="6"/>
                  </a:lnTo>
                  <a:lnTo>
                    <a:pt x="2874" y="6"/>
                  </a:lnTo>
                  <a:lnTo>
                    <a:pt x="2874" y="6"/>
                  </a:lnTo>
                  <a:lnTo>
                    <a:pt x="2876" y="6"/>
                  </a:lnTo>
                  <a:lnTo>
                    <a:pt x="2876" y="6"/>
                  </a:lnTo>
                  <a:lnTo>
                    <a:pt x="2876" y="6"/>
                  </a:lnTo>
                  <a:lnTo>
                    <a:pt x="2876" y="6"/>
                  </a:lnTo>
                  <a:lnTo>
                    <a:pt x="2880" y="6"/>
                  </a:lnTo>
                  <a:lnTo>
                    <a:pt x="2880" y="6"/>
                  </a:lnTo>
                  <a:lnTo>
                    <a:pt x="2882" y="6"/>
                  </a:lnTo>
                  <a:lnTo>
                    <a:pt x="2882" y="6"/>
                  </a:lnTo>
                  <a:lnTo>
                    <a:pt x="2888" y="6"/>
                  </a:lnTo>
                  <a:lnTo>
                    <a:pt x="2888" y="6"/>
                  </a:lnTo>
                  <a:lnTo>
                    <a:pt x="2892" y="6"/>
                  </a:lnTo>
                  <a:lnTo>
                    <a:pt x="2892" y="6"/>
                  </a:lnTo>
                  <a:lnTo>
                    <a:pt x="2898" y="6"/>
                  </a:lnTo>
                  <a:lnTo>
                    <a:pt x="2898" y="6"/>
                  </a:lnTo>
                  <a:lnTo>
                    <a:pt x="2906" y="6"/>
                  </a:lnTo>
                  <a:lnTo>
                    <a:pt x="2914" y="6"/>
                  </a:lnTo>
                  <a:lnTo>
                    <a:pt x="2914" y="6"/>
                  </a:lnTo>
                  <a:lnTo>
                    <a:pt x="2914" y="6"/>
                  </a:lnTo>
                  <a:lnTo>
                    <a:pt x="2914" y="6"/>
                  </a:lnTo>
                  <a:lnTo>
                    <a:pt x="2914" y="6"/>
                  </a:lnTo>
                  <a:lnTo>
                    <a:pt x="2914" y="6"/>
                  </a:lnTo>
                  <a:lnTo>
                    <a:pt x="2916" y="6"/>
                  </a:lnTo>
                  <a:lnTo>
                    <a:pt x="2916" y="6"/>
                  </a:lnTo>
                  <a:lnTo>
                    <a:pt x="2916" y="6"/>
                  </a:lnTo>
                  <a:lnTo>
                    <a:pt x="2916" y="6"/>
                  </a:lnTo>
                  <a:lnTo>
                    <a:pt x="2918" y="6"/>
                  </a:lnTo>
                  <a:lnTo>
                    <a:pt x="2918" y="6"/>
                  </a:lnTo>
                  <a:lnTo>
                    <a:pt x="2918" y="6"/>
                  </a:lnTo>
                  <a:lnTo>
                    <a:pt x="2918" y="6"/>
                  </a:lnTo>
                  <a:lnTo>
                    <a:pt x="2918" y="6"/>
                  </a:lnTo>
                  <a:lnTo>
                    <a:pt x="2918" y="6"/>
                  </a:lnTo>
                  <a:lnTo>
                    <a:pt x="2920" y="6"/>
                  </a:lnTo>
                  <a:lnTo>
                    <a:pt x="2920" y="6"/>
                  </a:lnTo>
                  <a:lnTo>
                    <a:pt x="2928" y="6"/>
                  </a:lnTo>
                  <a:lnTo>
                    <a:pt x="2928" y="6"/>
                  </a:lnTo>
                  <a:lnTo>
                    <a:pt x="2932" y="6"/>
                  </a:lnTo>
                  <a:lnTo>
                    <a:pt x="2932" y="6"/>
                  </a:lnTo>
                  <a:lnTo>
                    <a:pt x="2932" y="6"/>
                  </a:lnTo>
                  <a:lnTo>
                    <a:pt x="2932" y="6"/>
                  </a:lnTo>
                  <a:lnTo>
                    <a:pt x="2932" y="6"/>
                  </a:lnTo>
                  <a:lnTo>
                    <a:pt x="2932" y="6"/>
                  </a:lnTo>
                  <a:lnTo>
                    <a:pt x="2932" y="6"/>
                  </a:lnTo>
                  <a:lnTo>
                    <a:pt x="2932" y="6"/>
                  </a:lnTo>
                  <a:lnTo>
                    <a:pt x="2932" y="6"/>
                  </a:lnTo>
                  <a:lnTo>
                    <a:pt x="2932" y="6"/>
                  </a:lnTo>
                  <a:lnTo>
                    <a:pt x="2934" y="6"/>
                  </a:lnTo>
                  <a:lnTo>
                    <a:pt x="2934" y="6"/>
                  </a:lnTo>
                  <a:lnTo>
                    <a:pt x="2934" y="6"/>
                  </a:lnTo>
                  <a:lnTo>
                    <a:pt x="2934" y="6"/>
                  </a:lnTo>
                  <a:lnTo>
                    <a:pt x="2934" y="6"/>
                  </a:lnTo>
                  <a:lnTo>
                    <a:pt x="2934" y="6"/>
                  </a:lnTo>
                  <a:lnTo>
                    <a:pt x="2938" y="6"/>
                  </a:lnTo>
                  <a:lnTo>
                    <a:pt x="2938" y="6"/>
                  </a:lnTo>
                  <a:lnTo>
                    <a:pt x="2944" y="4"/>
                  </a:lnTo>
                  <a:lnTo>
                    <a:pt x="2944" y="4"/>
                  </a:lnTo>
                  <a:lnTo>
                    <a:pt x="2948" y="6"/>
                  </a:lnTo>
                  <a:lnTo>
                    <a:pt x="2948" y="6"/>
                  </a:lnTo>
                  <a:lnTo>
                    <a:pt x="2950" y="6"/>
                  </a:lnTo>
                  <a:lnTo>
                    <a:pt x="2950" y="6"/>
                  </a:lnTo>
                  <a:lnTo>
                    <a:pt x="2956" y="6"/>
                  </a:lnTo>
                  <a:lnTo>
                    <a:pt x="2956" y="6"/>
                  </a:lnTo>
                  <a:lnTo>
                    <a:pt x="2960" y="6"/>
                  </a:lnTo>
                  <a:lnTo>
                    <a:pt x="2960" y="6"/>
                  </a:lnTo>
                  <a:lnTo>
                    <a:pt x="2960" y="6"/>
                  </a:lnTo>
                  <a:lnTo>
                    <a:pt x="2960" y="6"/>
                  </a:lnTo>
                  <a:lnTo>
                    <a:pt x="2962" y="6"/>
                  </a:lnTo>
                  <a:lnTo>
                    <a:pt x="2962" y="6"/>
                  </a:lnTo>
                  <a:lnTo>
                    <a:pt x="2968" y="8"/>
                  </a:lnTo>
                  <a:lnTo>
                    <a:pt x="2974" y="8"/>
                  </a:lnTo>
                  <a:lnTo>
                    <a:pt x="2974" y="8"/>
                  </a:lnTo>
                  <a:lnTo>
                    <a:pt x="2980" y="8"/>
                  </a:lnTo>
                  <a:lnTo>
                    <a:pt x="2980" y="8"/>
                  </a:lnTo>
                  <a:lnTo>
                    <a:pt x="2984" y="8"/>
                  </a:lnTo>
                  <a:lnTo>
                    <a:pt x="2984" y="8"/>
                  </a:lnTo>
                  <a:lnTo>
                    <a:pt x="2988" y="8"/>
                  </a:lnTo>
                  <a:lnTo>
                    <a:pt x="2988" y="8"/>
                  </a:lnTo>
                  <a:lnTo>
                    <a:pt x="2994" y="8"/>
                  </a:lnTo>
                  <a:lnTo>
                    <a:pt x="2994" y="8"/>
                  </a:lnTo>
                  <a:lnTo>
                    <a:pt x="2998" y="6"/>
                  </a:lnTo>
                  <a:lnTo>
                    <a:pt x="2998" y="6"/>
                  </a:lnTo>
                  <a:lnTo>
                    <a:pt x="3000" y="6"/>
                  </a:lnTo>
                  <a:lnTo>
                    <a:pt x="3000" y="6"/>
                  </a:lnTo>
                  <a:lnTo>
                    <a:pt x="3002" y="6"/>
                  </a:lnTo>
                  <a:lnTo>
                    <a:pt x="3002" y="6"/>
                  </a:lnTo>
                  <a:lnTo>
                    <a:pt x="3008" y="6"/>
                  </a:lnTo>
                  <a:lnTo>
                    <a:pt x="3008" y="6"/>
                  </a:lnTo>
                  <a:lnTo>
                    <a:pt x="3012" y="6"/>
                  </a:lnTo>
                  <a:lnTo>
                    <a:pt x="3012" y="6"/>
                  </a:lnTo>
                  <a:lnTo>
                    <a:pt x="3012" y="6"/>
                  </a:lnTo>
                  <a:lnTo>
                    <a:pt x="3012" y="6"/>
                  </a:lnTo>
                  <a:lnTo>
                    <a:pt x="3014" y="6"/>
                  </a:lnTo>
                  <a:lnTo>
                    <a:pt x="3014" y="6"/>
                  </a:lnTo>
                  <a:lnTo>
                    <a:pt x="3020" y="6"/>
                  </a:lnTo>
                  <a:lnTo>
                    <a:pt x="3020" y="6"/>
                  </a:lnTo>
                  <a:lnTo>
                    <a:pt x="3020" y="6"/>
                  </a:lnTo>
                  <a:lnTo>
                    <a:pt x="3020" y="6"/>
                  </a:lnTo>
                  <a:lnTo>
                    <a:pt x="3022" y="8"/>
                  </a:lnTo>
                  <a:lnTo>
                    <a:pt x="3022" y="8"/>
                  </a:lnTo>
                  <a:lnTo>
                    <a:pt x="3024" y="8"/>
                  </a:lnTo>
                  <a:lnTo>
                    <a:pt x="3024" y="8"/>
                  </a:lnTo>
                  <a:lnTo>
                    <a:pt x="3024" y="6"/>
                  </a:lnTo>
                  <a:lnTo>
                    <a:pt x="3024" y="6"/>
                  </a:lnTo>
                  <a:lnTo>
                    <a:pt x="3028" y="8"/>
                  </a:lnTo>
                  <a:lnTo>
                    <a:pt x="3032" y="8"/>
                  </a:lnTo>
                  <a:lnTo>
                    <a:pt x="3032" y="8"/>
                  </a:lnTo>
                  <a:lnTo>
                    <a:pt x="3036" y="8"/>
                  </a:lnTo>
                  <a:lnTo>
                    <a:pt x="3036" y="8"/>
                  </a:lnTo>
                  <a:lnTo>
                    <a:pt x="3040" y="8"/>
                  </a:lnTo>
                  <a:lnTo>
                    <a:pt x="3040" y="8"/>
                  </a:lnTo>
                  <a:lnTo>
                    <a:pt x="3044" y="8"/>
                  </a:lnTo>
                  <a:lnTo>
                    <a:pt x="3044" y="8"/>
                  </a:lnTo>
                  <a:lnTo>
                    <a:pt x="3048" y="8"/>
                  </a:lnTo>
                  <a:lnTo>
                    <a:pt x="3048" y="8"/>
                  </a:lnTo>
                  <a:lnTo>
                    <a:pt x="3048" y="8"/>
                  </a:lnTo>
                  <a:lnTo>
                    <a:pt x="3048" y="8"/>
                  </a:lnTo>
                  <a:lnTo>
                    <a:pt x="3048" y="8"/>
                  </a:lnTo>
                  <a:lnTo>
                    <a:pt x="3048" y="8"/>
                  </a:lnTo>
                  <a:lnTo>
                    <a:pt x="3052" y="8"/>
                  </a:lnTo>
                  <a:lnTo>
                    <a:pt x="3052" y="8"/>
                  </a:lnTo>
                  <a:lnTo>
                    <a:pt x="3052" y="8"/>
                  </a:lnTo>
                  <a:lnTo>
                    <a:pt x="3052" y="8"/>
                  </a:lnTo>
                  <a:lnTo>
                    <a:pt x="3056" y="8"/>
                  </a:lnTo>
                  <a:lnTo>
                    <a:pt x="3056" y="8"/>
                  </a:lnTo>
                  <a:lnTo>
                    <a:pt x="3058" y="6"/>
                  </a:lnTo>
                  <a:lnTo>
                    <a:pt x="3058" y="6"/>
                  </a:lnTo>
                  <a:lnTo>
                    <a:pt x="3060" y="8"/>
                  </a:lnTo>
                  <a:lnTo>
                    <a:pt x="3060" y="8"/>
                  </a:lnTo>
                  <a:lnTo>
                    <a:pt x="3060" y="8"/>
                  </a:lnTo>
                  <a:lnTo>
                    <a:pt x="3060" y="8"/>
                  </a:lnTo>
                  <a:lnTo>
                    <a:pt x="3064" y="8"/>
                  </a:lnTo>
                  <a:lnTo>
                    <a:pt x="3064" y="8"/>
                  </a:lnTo>
                  <a:lnTo>
                    <a:pt x="3066" y="8"/>
                  </a:lnTo>
                  <a:lnTo>
                    <a:pt x="3066" y="8"/>
                  </a:lnTo>
                  <a:lnTo>
                    <a:pt x="3070" y="8"/>
                  </a:lnTo>
                  <a:lnTo>
                    <a:pt x="3070" y="8"/>
                  </a:lnTo>
                  <a:lnTo>
                    <a:pt x="3070" y="8"/>
                  </a:lnTo>
                  <a:lnTo>
                    <a:pt x="3070" y="8"/>
                  </a:lnTo>
                  <a:lnTo>
                    <a:pt x="3072" y="8"/>
                  </a:lnTo>
                  <a:lnTo>
                    <a:pt x="3072" y="8"/>
                  </a:lnTo>
                  <a:lnTo>
                    <a:pt x="3074" y="8"/>
                  </a:lnTo>
                  <a:lnTo>
                    <a:pt x="3074" y="8"/>
                  </a:lnTo>
                  <a:lnTo>
                    <a:pt x="3078" y="6"/>
                  </a:lnTo>
                  <a:lnTo>
                    <a:pt x="3078" y="6"/>
                  </a:lnTo>
                  <a:lnTo>
                    <a:pt x="3082" y="8"/>
                  </a:lnTo>
                  <a:lnTo>
                    <a:pt x="3082" y="8"/>
                  </a:lnTo>
                  <a:lnTo>
                    <a:pt x="3082" y="8"/>
                  </a:lnTo>
                  <a:lnTo>
                    <a:pt x="3082" y="8"/>
                  </a:lnTo>
                  <a:lnTo>
                    <a:pt x="3082" y="8"/>
                  </a:lnTo>
                  <a:lnTo>
                    <a:pt x="3082" y="8"/>
                  </a:lnTo>
                  <a:lnTo>
                    <a:pt x="3084" y="8"/>
                  </a:lnTo>
                  <a:lnTo>
                    <a:pt x="3084" y="8"/>
                  </a:lnTo>
                  <a:lnTo>
                    <a:pt x="3084" y="8"/>
                  </a:lnTo>
                  <a:lnTo>
                    <a:pt x="3084" y="8"/>
                  </a:lnTo>
                  <a:lnTo>
                    <a:pt x="3088" y="6"/>
                  </a:lnTo>
                  <a:lnTo>
                    <a:pt x="3088" y="6"/>
                  </a:lnTo>
                  <a:lnTo>
                    <a:pt x="3090" y="8"/>
                  </a:lnTo>
                  <a:lnTo>
                    <a:pt x="3090" y="8"/>
                  </a:lnTo>
                  <a:lnTo>
                    <a:pt x="3090" y="6"/>
                  </a:lnTo>
                  <a:lnTo>
                    <a:pt x="3090" y="6"/>
                  </a:lnTo>
                  <a:lnTo>
                    <a:pt x="3092" y="8"/>
                  </a:lnTo>
                  <a:lnTo>
                    <a:pt x="3092" y="8"/>
                  </a:lnTo>
                  <a:lnTo>
                    <a:pt x="3094" y="8"/>
                  </a:lnTo>
                  <a:lnTo>
                    <a:pt x="3094" y="8"/>
                  </a:lnTo>
                  <a:lnTo>
                    <a:pt x="3098" y="8"/>
                  </a:lnTo>
                  <a:lnTo>
                    <a:pt x="3098" y="8"/>
                  </a:lnTo>
                  <a:lnTo>
                    <a:pt x="3100" y="8"/>
                  </a:lnTo>
                  <a:lnTo>
                    <a:pt x="3100" y="8"/>
                  </a:lnTo>
                  <a:lnTo>
                    <a:pt x="3108" y="8"/>
                  </a:lnTo>
                  <a:lnTo>
                    <a:pt x="3108" y="8"/>
                  </a:lnTo>
                  <a:lnTo>
                    <a:pt x="3110" y="8"/>
                  </a:lnTo>
                  <a:lnTo>
                    <a:pt x="3110" y="8"/>
                  </a:lnTo>
                  <a:lnTo>
                    <a:pt x="3114" y="8"/>
                  </a:lnTo>
                  <a:lnTo>
                    <a:pt x="3114" y="8"/>
                  </a:lnTo>
                  <a:lnTo>
                    <a:pt x="3120" y="8"/>
                  </a:lnTo>
                  <a:lnTo>
                    <a:pt x="3120" y="8"/>
                  </a:lnTo>
                  <a:lnTo>
                    <a:pt x="3124" y="8"/>
                  </a:lnTo>
                  <a:lnTo>
                    <a:pt x="3124" y="8"/>
                  </a:lnTo>
                  <a:lnTo>
                    <a:pt x="3132" y="8"/>
                  </a:lnTo>
                  <a:lnTo>
                    <a:pt x="3132" y="8"/>
                  </a:lnTo>
                  <a:lnTo>
                    <a:pt x="3140" y="8"/>
                  </a:lnTo>
                  <a:lnTo>
                    <a:pt x="3140" y="8"/>
                  </a:lnTo>
                  <a:lnTo>
                    <a:pt x="3142" y="8"/>
                  </a:lnTo>
                  <a:lnTo>
                    <a:pt x="3142" y="8"/>
                  </a:lnTo>
                  <a:lnTo>
                    <a:pt x="3148" y="10"/>
                  </a:lnTo>
                  <a:lnTo>
                    <a:pt x="3148" y="10"/>
                  </a:lnTo>
                  <a:lnTo>
                    <a:pt x="3158" y="10"/>
                  </a:lnTo>
                  <a:lnTo>
                    <a:pt x="3158" y="10"/>
                  </a:lnTo>
                  <a:lnTo>
                    <a:pt x="3158" y="10"/>
                  </a:lnTo>
                  <a:lnTo>
                    <a:pt x="3158" y="10"/>
                  </a:lnTo>
                  <a:lnTo>
                    <a:pt x="3160" y="8"/>
                  </a:lnTo>
                  <a:lnTo>
                    <a:pt x="3160" y="8"/>
                  </a:lnTo>
                  <a:lnTo>
                    <a:pt x="3162" y="8"/>
                  </a:lnTo>
                  <a:lnTo>
                    <a:pt x="3162" y="8"/>
                  </a:lnTo>
                  <a:lnTo>
                    <a:pt x="3162" y="8"/>
                  </a:lnTo>
                  <a:lnTo>
                    <a:pt x="3162" y="8"/>
                  </a:lnTo>
                  <a:lnTo>
                    <a:pt x="3164" y="8"/>
                  </a:lnTo>
                  <a:lnTo>
                    <a:pt x="3164" y="8"/>
                  </a:lnTo>
                  <a:lnTo>
                    <a:pt x="3168" y="8"/>
                  </a:lnTo>
                  <a:lnTo>
                    <a:pt x="3168" y="8"/>
                  </a:lnTo>
                  <a:lnTo>
                    <a:pt x="3168" y="10"/>
                  </a:lnTo>
                  <a:lnTo>
                    <a:pt x="3168" y="10"/>
                  </a:lnTo>
                  <a:lnTo>
                    <a:pt x="3170" y="8"/>
                  </a:lnTo>
                  <a:lnTo>
                    <a:pt x="3170" y="8"/>
                  </a:lnTo>
                  <a:lnTo>
                    <a:pt x="3172" y="10"/>
                  </a:lnTo>
                  <a:lnTo>
                    <a:pt x="3172" y="10"/>
                  </a:lnTo>
                  <a:lnTo>
                    <a:pt x="3174" y="10"/>
                  </a:lnTo>
                  <a:lnTo>
                    <a:pt x="3174" y="10"/>
                  </a:lnTo>
                  <a:lnTo>
                    <a:pt x="3176" y="10"/>
                  </a:lnTo>
                  <a:lnTo>
                    <a:pt x="3176" y="10"/>
                  </a:lnTo>
                  <a:lnTo>
                    <a:pt x="3178" y="10"/>
                  </a:lnTo>
                  <a:lnTo>
                    <a:pt x="3178" y="10"/>
                  </a:lnTo>
                  <a:lnTo>
                    <a:pt x="3178" y="8"/>
                  </a:lnTo>
                  <a:lnTo>
                    <a:pt x="3178" y="8"/>
                  </a:lnTo>
                  <a:lnTo>
                    <a:pt x="3178" y="10"/>
                  </a:lnTo>
                  <a:lnTo>
                    <a:pt x="3178" y="10"/>
                  </a:lnTo>
                  <a:lnTo>
                    <a:pt x="3182" y="8"/>
                  </a:lnTo>
                  <a:lnTo>
                    <a:pt x="3182" y="8"/>
                  </a:lnTo>
                  <a:lnTo>
                    <a:pt x="3186" y="8"/>
                  </a:lnTo>
                  <a:lnTo>
                    <a:pt x="3186" y="8"/>
                  </a:lnTo>
                  <a:lnTo>
                    <a:pt x="3188" y="10"/>
                  </a:lnTo>
                  <a:lnTo>
                    <a:pt x="3188" y="10"/>
                  </a:lnTo>
                  <a:lnTo>
                    <a:pt x="3194" y="10"/>
                  </a:lnTo>
                  <a:lnTo>
                    <a:pt x="3194" y="10"/>
                  </a:lnTo>
                  <a:lnTo>
                    <a:pt x="3198" y="8"/>
                  </a:lnTo>
                  <a:lnTo>
                    <a:pt x="3198" y="8"/>
                  </a:lnTo>
                  <a:lnTo>
                    <a:pt x="3202" y="8"/>
                  </a:lnTo>
                  <a:lnTo>
                    <a:pt x="3202" y="8"/>
                  </a:lnTo>
                  <a:lnTo>
                    <a:pt x="3206" y="8"/>
                  </a:lnTo>
                  <a:lnTo>
                    <a:pt x="3206" y="8"/>
                  </a:lnTo>
                  <a:lnTo>
                    <a:pt x="3210" y="10"/>
                  </a:lnTo>
                  <a:lnTo>
                    <a:pt x="3210" y="10"/>
                  </a:lnTo>
                  <a:lnTo>
                    <a:pt x="3214" y="10"/>
                  </a:lnTo>
                  <a:lnTo>
                    <a:pt x="3214" y="10"/>
                  </a:lnTo>
                  <a:lnTo>
                    <a:pt x="3218" y="10"/>
                  </a:lnTo>
                  <a:lnTo>
                    <a:pt x="3218" y="10"/>
                  </a:lnTo>
                  <a:lnTo>
                    <a:pt x="3220" y="10"/>
                  </a:lnTo>
                  <a:lnTo>
                    <a:pt x="3220" y="10"/>
                  </a:lnTo>
                  <a:lnTo>
                    <a:pt x="3220" y="10"/>
                  </a:lnTo>
                  <a:lnTo>
                    <a:pt x="3220" y="10"/>
                  </a:lnTo>
                  <a:lnTo>
                    <a:pt x="3220" y="10"/>
                  </a:lnTo>
                  <a:lnTo>
                    <a:pt x="3220" y="10"/>
                  </a:lnTo>
                  <a:lnTo>
                    <a:pt x="3222" y="10"/>
                  </a:lnTo>
                  <a:lnTo>
                    <a:pt x="3222" y="10"/>
                  </a:lnTo>
                  <a:lnTo>
                    <a:pt x="3224" y="10"/>
                  </a:lnTo>
                  <a:lnTo>
                    <a:pt x="3224" y="10"/>
                  </a:lnTo>
                  <a:lnTo>
                    <a:pt x="3224" y="10"/>
                  </a:lnTo>
                  <a:lnTo>
                    <a:pt x="3224" y="10"/>
                  </a:lnTo>
                  <a:lnTo>
                    <a:pt x="3226" y="10"/>
                  </a:lnTo>
                  <a:lnTo>
                    <a:pt x="3226" y="10"/>
                  </a:lnTo>
                  <a:lnTo>
                    <a:pt x="3226" y="10"/>
                  </a:lnTo>
                  <a:lnTo>
                    <a:pt x="3226" y="10"/>
                  </a:lnTo>
                  <a:lnTo>
                    <a:pt x="3228" y="10"/>
                  </a:lnTo>
                  <a:lnTo>
                    <a:pt x="3228" y="10"/>
                  </a:lnTo>
                  <a:lnTo>
                    <a:pt x="3228" y="10"/>
                  </a:lnTo>
                  <a:lnTo>
                    <a:pt x="3228" y="10"/>
                  </a:lnTo>
                  <a:lnTo>
                    <a:pt x="3228" y="10"/>
                  </a:lnTo>
                  <a:lnTo>
                    <a:pt x="3228" y="10"/>
                  </a:lnTo>
                  <a:lnTo>
                    <a:pt x="3230" y="10"/>
                  </a:lnTo>
                  <a:lnTo>
                    <a:pt x="3230" y="10"/>
                  </a:lnTo>
                  <a:lnTo>
                    <a:pt x="3230" y="10"/>
                  </a:lnTo>
                  <a:lnTo>
                    <a:pt x="3230" y="10"/>
                  </a:lnTo>
                  <a:lnTo>
                    <a:pt x="3230" y="10"/>
                  </a:lnTo>
                  <a:lnTo>
                    <a:pt x="3230" y="10"/>
                  </a:lnTo>
                  <a:lnTo>
                    <a:pt x="3232" y="10"/>
                  </a:lnTo>
                  <a:lnTo>
                    <a:pt x="3232" y="10"/>
                  </a:lnTo>
                  <a:lnTo>
                    <a:pt x="3232" y="12"/>
                  </a:lnTo>
                  <a:lnTo>
                    <a:pt x="3232" y="12"/>
                  </a:lnTo>
                  <a:lnTo>
                    <a:pt x="3232" y="12"/>
                  </a:lnTo>
                  <a:lnTo>
                    <a:pt x="3232" y="12"/>
                  </a:lnTo>
                  <a:lnTo>
                    <a:pt x="3236" y="12"/>
                  </a:lnTo>
                  <a:lnTo>
                    <a:pt x="3236" y="12"/>
                  </a:lnTo>
                  <a:lnTo>
                    <a:pt x="3238" y="12"/>
                  </a:lnTo>
                  <a:lnTo>
                    <a:pt x="3238" y="12"/>
                  </a:lnTo>
                  <a:lnTo>
                    <a:pt x="3240" y="10"/>
                  </a:lnTo>
                  <a:lnTo>
                    <a:pt x="3240" y="10"/>
                  </a:lnTo>
                  <a:lnTo>
                    <a:pt x="3246" y="12"/>
                  </a:lnTo>
                  <a:lnTo>
                    <a:pt x="3246" y="12"/>
                  </a:lnTo>
                  <a:lnTo>
                    <a:pt x="3248" y="12"/>
                  </a:lnTo>
                  <a:lnTo>
                    <a:pt x="3248" y="12"/>
                  </a:lnTo>
                  <a:lnTo>
                    <a:pt x="3252" y="12"/>
                  </a:lnTo>
                  <a:lnTo>
                    <a:pt x="3256" y="12"/>
                  </a:lnTo>
                  <a:lnTo>
                    <a:pt x="3256" y="12"/>
                  </a:lnTo>
                  <a:lnTo>
                    <a:pt x="3258" y="12"/>
                  </a:lnTo>
                  <a:lnTo>
                    <a:pt x="3258" y="12"/>
                  </a:lnTo>
                  <a:lnTo>
                    <a:pt x="3260" y="12"/>
                  </a:lnTo>
                  <a:lnTo>
                    <a:pt x="3260" y="12"/>
                  </a:lnTo>
                  <a:lnTo>
                    <a:pt x="3262" y="12"/>
                  </a:lnTo>
                  <a:lnTo>
                    <a:pt x="3262" y="12"/>
                  </a:lnTo>
                  <a:lnTo>
                    <a:pt x="3262" y="14"/>
                  </a:lnTo>
                  <a:lnTo>
                    <a:pt x="3262" y="14"/>
                  </a:lnTo>
                  <a:lnTo>
                    <a:pt x="3262" y="14"/>
                  </a:lnTo>
                  <a:lnTo>
                    <a:pt x="3262" y="14"/>
                  </a:lnTo>
                  <a:lnTo>
                    <a:pt x="3262" y="14"/>
                  </a:lnTo>
                  <a:lnTo>
                    <a:pt x="3262" y="14"/>
                  </a:lnTo>
                  <a:lnTo>
                    <a:pt x="3262" y="14"/>
                  </a:lnTo>
                  <a:lnTo>
                    <a:pt x="3262" y="16"/>
                  </a:lnTo>
                  <a:lnTo>
                    <a:pt x="3262" y="16"/>
                  </a:lnTo>
                  <a:lnTo>
                    <a:pt x="3264" y="16"/>
                  </a:lnTo>
                  <a:lnTo>
                    <a:pt x="3264" y="16"/>
                  </a:lnTo>
                  <a:lnTo>
                    <a:pt x="3264" y="16"/>
                  </a:lnTo>
                  <a:lnTo>
                    <a:pt x="3264" y="18"/>
                  </a:lnTo>
                  <a:lnTo>
                    <a:pt x="3264" y="18"/>
                  </a:lnTo>
                  <a:lnTo>
                    <a:pt x="3266" y="16"/>
                  </a:lnTo>
                  <a:lnTo>
                    <a:pt x="3266" y="16"/>
                  </a:lnTo>
                  <a:lnTo>
                    <a:pt x="3266" y="16"/>
                  </a:lnTo>
                  <a:lnTo>
                    <a:pt x="3266" y="16"/>
                  </a:lnTo>
                  <a:lnTo>
                    <a:pt x="3264" y="16"/>
                  </a:lnTo>
                  <a:lnTo>
                    <a:pt x="3264" y="16"/>
                  </a:lnTo>
                  <a:lnTo>
                    <a:pt x="3268" y="14"/>
                  </a:lnTo>
                  <a:lnTo>
                    <a:pt x="3268" y="14"/>
                  </a:lnTo>
                  <a:lnTo>
                    <a:pt x="3268" y="12"/>
                  </a:lnTo>
                  <a:lnTo>
                    <a:pt x="3268" y="12"/>
                  </a:lnTo>
                  <a:lnTo>
                    <a:pt x="3272" y="14"/>
                  </a:lnTo>
                  <a:lnTo>
                    <a:pt x="3272" y="14"/>
                  </a:lnTo>
                  <a:lnTo>
                    <a:pt x="3272" y="14"/>
                  </a:lnTo>
                  <a:lnTo>
                    <a:pt x="3272" y="14"/>
                  </a:lnTo>
                  <a:lnTo>
                    <a:pt x="3274" y="14"/>
                  </a:lnTo>
                  <a:lnTo>
                    <a:pt x="3274" y="14"/>
                  </a:lnTo>
                  <a:lnTo>
                    <a:pt x="3276" y="14"/>
                  </a:lnTo>
                  <a:lnTo>
                    <a:pt x="3276" y="14"/>
                  </a:lnTo>
                  <a:lnTo>
                    <a:pt x="3276" y="14"/>
                  </a:lnTo>
                  <a:lnTo>
                    <a:pt x="3276" y="14"/>
                  </a:lnTo>
                  <a:lnTo>
                    <a:pt x="3278" y="14"/>
                  </a:lnTo>
                  <a:lnTo>
                    <a:pt x="3278" y="14"/>
                  </a:lnTo>
                  <a:lnTo>
                    <a:pt x="3280" y="14"/>
                  </a:lnTo>
                  <a:lnTo>
                    <a:pt x="3280" y="14"/>
                  </a:lnTo>
                  <a:lnTo>
                    <a:pt x="3282" y="14"/>
                  </a:lnTo>
                  <a:lnTo>
                    <a:pt x="3282" y="14"/>
                  </a:lnTo>
                  <a:lnTo>
                    <a:pt x="3284" y="14"/>
                  </a:lnTo>
                  <a:lnTo>
                    <a:pt x="3284" y="14"/>
                  </a:lnTo>
                  <a:lnTo>
                    <a:pt x="3290" y="12"/>
                  </a:lnTo>
                  <a:lnTo>
                    <a:pt x="3290" y="12"/>
                  </a:lnTo>
                  <a:lnTo>
                    <a:pt x="3294" y="12"/>
                  </a:lnTo>
                  <a:lnTo>
                    <a:pt x="3298" y="12"/>
                  </a:lnTo>
                  <a:lnTo>
                    <a:pt x="3298" y="12"/>
                  </a:lnTo>
                  <a:lnTo>
                    <a:pt x="3300" y="12"/>
                  </a:lnTo>
                  <a:lnTo>
                    <a:pt x="3300" y="12"/>
                  </a:lnTo>
                  <a:lnTo>
                    <a:pt x="3300" y="12"/>
                  </a:lnTo>
                  <a:lnTo>
                    <a:pt x="3300" y="12"/>
                  </a:lnTo>
                  <a:lnTo>
                    <a:pt x="3302" y="12"/>
                  </a:lnTo>
                  <a:lnTo>
                    <a:pt x="3302" y="12"/>
                  </a:lnTo>
                  <a:lnTo>
                    <a:pt x="3304" y="12"/>
                  </a:lnTo>
                  <a:lnTo>
                    <a:pt x="3304" y="12"/>
                  </a:lnTo>
                  <a:lnTo>
                    <a:pt x="3306" y="12"/>
                  </a:lnTo>
                  <a:lnTo>
                    <a:pt x="3306" y="12"/>
                  </a:lnTo>
                  <a:lnTo>
                    <a:pt x="3306" y="12"/>
                  </a:lnTo>
                  <a:lnTo>
                    <a:pt x="3306" y="12"/>
                  </a:lnTo>
                  <a:lnTo>
                    <a:pt x="3308" y="12"/>
                  </a:lnTo>
                  <a:lnTo>
                    <a:pt x="3308" y="12"/>
                  </a:lnTo>
                  <a:lnTo>
                    <a:pt x="3308" y="12"/>
                  </a:lnTo>
                  <a:lnTo>
                    <a:pt x="3308" y="12"/>
                  </a:lnTo>
                  <a:lnTo>
                    <a:pt x="3312" y="12"/>
                  </a:lnTo>
                  <a:lnTo>
                    <a:pt x="3312" y="12"/>
                  </a:lnTo>
                  <a:lnTo>
                    <a:pt x="3312" y="12"/>
                  </a:lnTo>
                  <a:lnTo>
                    <a:pt x="3312" y="12"/>
                  </a:lnTo>
                  <a:lnTo>
                    <a:pt x="3312" y="12"/>
                  </a:lnTo>
                  <a:lnTo>
                    <a:pt x="3312" y="12"/>
                  </a:lnTo>
                  <a:lnTo>
                    <a:pt x="3314" y="12"/>
                  </a:lnTo>
                  <a:lnTo>
                    <a:pt x="3314" y="12"/>
                  </a:lnTo>
                  <a:lnTo>
                    <a:pt x="3314" y="12"/>
                  </a:lnTo>
                  <a:lnTo>
                    <a:pt x="3314" y="12"/>
                  </a:lnTo>
                  <a:lnTo>
                    <a:pt x="3316" y="12"/>
                  </a:lnTo>
                  <a:lnTo>
                    <a:pt x="3316" y="12"/>
                  </a:lnTo>
                  <a:lnTo>
                    <a:pt x="3322" y="12"/>
                  </a:lnTo>
                  <a:lnTo>
                    <a:pt x="3322" y="12"/>
                  </a:lnTo>
                  <a:lnTo>
                    <a:pt x="3324" y="14"/>
                  </a:lnTo>
                  <a:lnTo>
                    <a:pt x="3324" y="14"/>
                  </a:lnTo>
                  <a:lnTo>
                    <a:pt x="3328" y="14"/>
                  </a:lnTo>
                  <a:lnTo>
                    <a:pt x="3328" y="14"/>
                  </a:lnTo>
                  <a:lnTo>
                    <a:pt x="3330" y="12"/>
                  </a:lnTo>
                  <a:lnTo>
                    <a:pt x="3330" y="12"/>
                  </a:lnTo>
                  <a:lnTo>
                    <a:pt x="3330" y="12"/>
                  </a:lnTo>
                  <a:lnTo>
                    <a:pt x="3330" y="12"/>
                  </a:lnTo>
                  <a:lnTo>
                    <a:pt x="3334" y="12"/>
                  </a:lnTo>
                  <a:lnTo>
                    <a:pt x="3334" y="12"/>
                  </a:lnTo>
                  <a:lnTo>
                    <a:pt x="3340" y="12"/>
                  </a:lnTo>
                  <a:lnTo>
                    <a:pt x="3340" y="12"/>
                  </a:lnTo>
                  <a:lnTo>
                    <a:pt x="3344" y="12"/>
                  </a:lnTo>
                  <a:lnTo>
                    <a:pt x="3344" y="12"/>
                  </a:lnTo>
                  <a:lnTo>
                    <a:pt x="3346" y="12"/>
                  </a:lnTo>
                  <a:lnTo>
                    <a:pt x="3346" y="12"/>
                  </a:lnTo>
                  <a:lnTo>
                    <a:pt x="3348" y="12"/>
                  </a:lnTo>
                  <a:lnTo>
                    <a:pt x="3348" y="12"/>
                  </a:lnTo>
                  <a:lnTo>
                    <a:pt x="3352" y="12"/>
                  </a:lnTo>
                  <a:lnTo>
                    <a:pt x="3352" y="12"/>
                  </a:lnTo>
                  <a:lnTo>
                    <a:pt x="3362" y="12"/>
                  </a:lnTo>
                  <a:lnTo>
                    <a:pt x="3362" y="12"/>
                  </a:lnTo>
                  <a:lnTo>
                    <a:pt x="3366" y="12"/>
                  </a:lnTo>
                  <a:lnTo>
                    <a:pt x="3366" y="12"/>
                  </a:lnTo>
                  <a:lnTo>
                    <a:pt x="3372" y="12"/>
                  </a:lnTo>
                  <a:lnTo>
                    <a:pt x="3372" y="12"/>
                  </a:lnTo>
                  <a:lnTo>
                    <a:pt x="3374" y="14"/>
                  </a:lnTo>
                  <a:lnTo>
                    <a:pt x="3374" y="14"/>
                  </a:lnTo>
                  <a:lnTo>
                    <a:pt x="3378" y="14"/>
                  </a:lnTo>
                  <a:lnTo>
                    <a:pt x="3378" y="14"/>
                  </a:lnTo>
                  <a:lnTo>
                    <a:pt x="3382" y="14"/>
                  </a:lnTo>
                  <a:lnTo>
                    <a:pt x="3384" y="14"/>
                  </a:lnTo>
                  <a:lnTo>
                    <a:pt x="3384" y="14"/>
                  </a:lnTo>
                  <a:lnTo>
                    <a:pt x="3392" y="12"/>
                  </a:lnTo>
                  <a:lnTo>
                    <a:pt x="3392" y="12"/>
                  </a:lnTo>
                  <a:lnTo>
                    <a:pt x="3396" y="14"/>
                  </a:lnTo>
                  <a:lnTo>
                    <a:pt x="3396" y="14"/>
                  </a:lnTo>
                  <a:lnTo>
                    <a:pt x="3408" y="12"/>
                  </a:lnTo>
                  <a:lnTo>
                    <a:pt x="3408" y="12"/>
                  </a:lnTo>
                  <a:lnTo>
                    <a:pt x="3412" y="12"/>
                  </a:lnTo>
                  <a:lnTo>
                    <a:pt x="3412" y="12"/>
                  </a:lnTo>
                  <a:lnTo>
                    <a:pt x="3418" y="12"/>
                  </a:lnTo>
                  <a:lnTo>
                    <a:pt x="3418" y="12"/>
                  </a:lnTo>
                  <a:lnTo>
                    <a:pt x="3418" y="12"/>
                  </a:lnTo>
                  <a:lnTo>
                    <a:pt x="3418" y="12"/>
                  </a:lnTo>
                  <a:lnTo>
                    <a:pt x="3418" y="12"/>
                  </a:lnTo>
                  <a:lnTo>
                    <a:pt x="3418" y="12"/>
                  </a:lnTo>
                  <a:lnTo>
                    <a:pt x="3422" y="12"/>
                  </a:lnTo>
                  <a:lnTo>
                    <a:pt x="3422" y="12"/>
                  </a:lnTo>
                  <a:lnTo>
                    <a:pt x="3422" y="12"/>
                  </a:lnTo>
                  <a:lnTo>
                    <a:pt x="3422" y="12"/>
                  </a:lnTo>
                  <a:lnTo>
                    <a:pt x="3422" y="12"/>
                  </a:lnTo>
                  <a:lnTo>
                    <a:pt x="3422" y="12"/>
                  </a:lnTo>
                  <a:lnTo>
                    <a:pt x="3422" y="12"/>
                  </a:lnTo>
                  <a:lnTo>
                    <a:pt x="3422" y="12"/>
                  </a:lnTo>
                  <a:lnTo>
                    <a:pt x="3424" y="12"/>
                  </a:lnTo>
                  <a:lnTo>
                    <a:pt x="3424" y="12"/>
                  </a:lnTo>
                  <a:lnTo>
                    <a:pt x="3426" y="12"/>
                  </a:lnTo>
                  <a:lnTo>
                    <a:pt x="3426" y="12"/>
                  </a:lnTo>
                  <a:lnTo>
                    <a:pt x="3426" y="12"/>
                  </a:lnTo>
                  <a:lnTo>
                    <a:pt x="3426" y="12"/>
                  </a:lnTo>
                  <a:lnTo>
                    <a:pt x="3428" y="12"/>
                  </a:lnTo>
                  <a:lnTo>
                    <a:pt x="3428" y="12"/>
                  </a:lnTo>
                  <a:lnTo>
                    <a:pt x="3428" y="12"/>
                  </a:lnTo>
                  <a:lnTo>
                    <a:pt x="3432" y="12"/>
                  </a:lnTo>
                  <a:lnTo>
                    <a:pt x="3432" y="12"/>
                  </a:lnTo>
                  <a:lnTo>
                    <a:pt x="3434" y="12"/>
                  </a:lnTo>
                  <a:lnTo>
                    <a:pt x="3434" y="12"/>
                  </a:lnTo>
                  <a:lnTo>
                    <a:pt x="3438" y="12"/>
                  </a:lnTo>
                  <a:lnTo>
                    <a:pt x="3438" y="12"/>
                  </a:lnTo>
                  <a:lnTo>
                    <a:pt x="3440" y="12"/>
                  </a:lnTo>
                  <a:lnTo>
                    <a:pt x="3440" y="12"/>
                  </a:lnTo>
                  <a:lnTo>
                    <a:pt x="3442" y="12"/>
                  </a:lnTo>
                  <a:lnTo>
                    <a:pt x="3442" y="12"/>
                  </a:lnTo>
                  <a:lnTo>
                    <a:pt x="3444" y="12"/>
                  </a:lnTo>
                  <a:lnTo>
                    <a:pt x="3444" y="12"/>
                  </a:lnTo>
                  <a:lnTo>
                    <a:pt x="3446" y="12"/>
                  </a:lnTo>
                  <a:lnTo>
                    <a:pt x="3446" y="12"/>
                  </a:lnTo>
                  <a:lnTo>
                    <a:pt x="3448" y="12"/>
                  </a:lnTo>
                  <a:lnTo>
                    <a:pt x="3448" y="12"/>
                  </a:lnTo>
                  <a:lnTo>
                    <a:pt x="3450" y="12"/>
                  </a:lnTo>
                  <a:lnTo>
                    <a:pt x="3450" y="12"/>
                  </a:lnTo>
                  <a:lnTo>
                    <a:pt x="3450" y="12"/>
                  </a:lnTo>
                  <a:lnTo>
                    <a:pt x="3450" y="12"/>
                  </a:lnTo>
                  <a:lnTo>
                    <a:pt x="3452" y="14"/>
                  </a:lnTo>
                  <a:lnTo>
                    <a:pt x="3452" y="14"/>
                  </a:lnTo>
                  <a:lnTo>
                    <a:pt x="3452" y="14"/>
                  </a:lnTo>
                  <a:lnTo>
                    <a:pt x="3454" y="16"/>
                  </a:lnTo>
                  <a:lnTo>
                    <a:pt x="3454" y="16"/>
                  </a:lnTo>
                  <a:lnTo>
                    <a:pt x="3456" y="16"/>
                  </a:lnTo>
                  <a:lnTo>
                    <a:pt x="3456" y="16"/>
                  </a:lnTo>
                  <a:lnTo>
                    <a:pt x="3456" y="16"/>
                  </a:lnTo>
                  <a:lnTo>
                    <a:pt x="3456" y="16"/>
                  </a:lnTo>
                  <a:lnTo>
                    <a:pt x="3456" y="16"/>
                  </a:lnTo>
                  <a:lnTo>
                    <a:pt x="3456" y="16"/>
                  </a:lnTo>
                  <a:lnTo>
                    <a:pt x="3456" y="18"/>
                  </a:lnTo>
                  <a:lnTo>
                    <a:pt x="3456" y="18"/>
                  </a:lnTo>
                  <a:lnTo>
                    <a:pt x="3456" y="18"/>
                  </a:lnTo>
                  <a:lnTo>
                    <a:pt x="3458" y="18"/>
                  </a:lnTo>
                  <a:lnTo>
                    <a:pt x="3458" y="18"/>
                  </a:lnTo>
                  <a:lnTo>
                    <a:pt x="3470" y="18"/>
                  </a:lnTo>
                  <a:lnTo>
                    <a:pt x="3470" y="18"/>
                  </a:lnTo>
                  <a:lnTo>
                    <a:pt x="3478" y="16"/>
                  </a:lnTo>
                  <a:lnTo>
                    <a:pt x="3478" y="16"/>
                  </a:lnTo>
                  <a:lnTo>
                    <a:pt x="3480" y="16"/>
                  </a:lnTo>
                  <a:lnTo>
                    <a:pt x="3480" y="16"/>
                  </a:lnTo>
                  <a:lnTo>
                    <a:pt x="3482" y="16"/>
                  </a:lnTo>
                  <a:lnTo>
                    <a:pt x="3482" y="16"/>
                  </a:lnTo>
                  <a:lnTo>
                    <a:pt x="3482" y="16"/>
                  </a:lnTo>
                  <a:lnTo>
                    <a:pt x="3482" y="16"/>
                  </a:lnTo>
                  <a:lnTo>
                    <a:pt x="3484" y="14"/>
                  </a:lnTo>
                  <a:lnTo>
                    <a:pt x="3484" y="14"/>
                  </a:lnTo>
                  <a:lnTo>
                    <a:pt x="3484" y="14"/>
                  </a:lnTo>
                  <a:lnTo>
                    <a:pt x="3484" y="14"/>
                  </a:lnTo>
                  <a:lnTo>
                    <a:pt x="3484" y="14"/>
                  </a:lnTo>
                  <a:lnTo>
                    <a:pt x="3488" y="14"/>
                  </a:lnTo>
                  <a:lnTo>
                    <a:pt x="3488" y="14"/>
                  </a:lnTo>
                  <a:lnTo>
                    <a:pt x="3490" y="14"/>
                  </a:lnTo>
                  <a:lnTo>
                    <a:pt x="3490" y="14"/>
                  </a:lnTo>
                  <a:lnTo>
                    <a:pt x="3494" y="14"/>
                  </a:lnTo>
                  <a:lnTo>
                    <a:pt x="3494" y="14"/>
                  </a:lnTo>
                  <a:lnTo>
                    <a:pt x="3498" y="12"/>
                  </a:lnTo>
                  <a:lnTo>
                    <a:pt x="3500" y="14"/>
                  </a:lnTo>
                  <a:lnTo>
                    <a:pt x="3500" y="14"/>
                  </a:lnTo>
                  <a:lnTo>
                    <a:pt x="3502" y="14"/>
                  </a:lnTo>
                  <a:lnTo>
                    <a:pt x="3502" y="14"/>
                  </a:lnTo>
                  <a:lnTo>
                    <a:pt x="3502" y="14"/>
                  </a:lnTo>
                  <a:lnTo>
                    <a:pt x="3502" y="14"/>
                  </a:lnTo>
                  <a:lnTo>
                    <a:pt x="3504" y="14"/>
                  </a:lnTo>
                  <a:lnTo>
                    <a:pt x="3504" y="14"/>
                  </a:lnTo>
                  <a:lnTo>
                    <a:pt x="3504" y="14"/>
                  </a:lnTo>
                  <a:lnTo>
                    <a:pt x="3504" y="14"/>
                  </a:lnTo>
                  <a:lnTo>
                    <a:pt x="3506" y="14"/>
                  </a:lnTo>
                  <a:lnTo>
                    <a:pt x="3506" y="14"/>
                  </a:lnTo>
                  <a:lnTo>
                    <a:pt x="3508" y="14"/>
                  </a:lnTo>
                  <a:lnTo>
                    <a:pt x="3508" y="14"/>
                  </a:lnTo>
                  <a:lnTo>
                    <a:pt x="3508" y="14"/>
                  </a:lnTo>
                  <a:lnTo>
                    <a:pt x="3508" y="14"/>
                  </a:lnTo>
                  <a:lnTo>
                    <a:pt x="3510" y="14"/>
                  </a:lnTo>
                  <a:lnTo>
                    <a:pt x="3510" y="14"/>
                  </a:lnTo>
                  <a:lnTo>
                    <a:pt x="3514" y="16"/>
                  </a:lnTo>
                  <a:lnTo>
                    <a:pt x="3514" y="16"/>
                  </a:lnTo>
                  <a:lnTo>
                    <a:pt x="3520" y="16"/>
                  </a:lnTo>
                  <a:lnTo>
                    <a:pt x="3520" y="16"/>
                  </a:lnTo>
                  <a:lnTo>
                    <a:pt x="3520" y="16"/>
                  </a:lnTo>
                  <a:lnTo>
                    <a:pt x="3520" y="16"/>
                  </a:lnTo>
                  <a:lnTo>
                    <a:pt x="3522" y="16"/>
                  </a:lnTo>
                  <a:lnTo>
                    <a:pt x="3524" y="18"/>
                  </a:lnTo>
                  <a:lnTo>
                    <a:pt x="3524" y="18"/>
                  </a:lnTo>
                  <a:lnTo>
                    <a:pt x="3524" y="18"/>
                  </a:lnTo>
                  <a:lnTo>
                    <a:pt x="3524" y="18"/>
                  </a:lnTo>
                  <a:lnTo>
                    <a:pt x="3526" y="18"/>
                  </a:lnTo>
                  <a:lnTo>
                    <a:pt x="3526" y="18"/>
                  </a:lnTo>
                  <a:lnTo>
                    <a:pt x="3530" y="18"/>
                  </a:lnTo>
                  <a:lnTo>
                    <a:pt x="3530" y="18"/>
                  </a:lnTo>
                  <a:lnTo>
                    <a:pt x="3530" y="16"/>
                  </a:lnTo>
                  <a:lnTo>
                    <a:pt x="3530" y="16"/>
                  </a:lnTo>
                  <a:lnTo>
                    <a:pt x="3530" y="16"/>
                  </a:lnTo>
                  <a:lnTo>
                    <a:pt x="3530" y="16"/>
                  </a:lnTo>
                  <a:lnTo>
                    <a:pt x="3532" y="16"/>
                  </a:lnTo>
                  <a:lnTo>
                    <a:pt x="3532" y="16"/>
                  </a:lnTo>
                  <a:lnTo>
                    <a:pt x="3534" y="14"/>
                  </a:lnTo>
                  <a:lnTo>
                    <a:pt x="3534" y="14"/>
                  </a:lnTo>
                  <a:lnTo>
                    <a:pt x="3540" y="12"/>
                  </a:lnTo>
                  <a:lnTo>
                    <a:pt x="3540" y="12"/>
                  </a:lnTo>
                  <a:lnTo>
                    <a:pt x="3554" y="14"/>
                  </a:lnTo>
                  <a:lnTo>
                    <a:pt x="3554" y="14"/>
                  </a:lnTo>
                  <a:lnTo>
                    <a:pt x="3556" y="14"/>
                  </a:lnTo>
                  <a:lnTo>
                    <a:pt x="3556" y="14"/>
                  </a:lnTo>
                  <a:lnTo>
                    <a:pt x="3560" y="14"/>
                  </a:lnTo>
                  <a:lnTo>
                    <a:pt x="3560" y="14"/>
                  </a:lnTo>
                  <a:lnTo>
                    <a:pt x="3566" y="14"/>
                  </a:lnTo>
                  <a:lnTo>
                    <a:pt x="3572" y="14"/>
                  </a:lnTo>
                  <a:lnTo>
                    <a:pt x="3572" y="14"/>
                  </a:lnTo>
                  <a:lnTo>
                    <a:pt x="3576" y="14"/>
                  </a:lnTo>
                  <a:lnTo>
                    <a:pt x="3582" y="14"/>
                  </a:lnTo>
                  <a:lnTo>
                    <a:pt x="3582" y="14"/>
                  </a:lnTo>
                  <a:lnTo>
                    <a:pt x="3588" y="14"/>
                  </a:lnTo>
                  <a:lnTo>
                    <a:pt x="3588" y="14"/>
                  </a:lnTo>
                  <a:lnTo>
                    <a:pt x="3592" y="16"/>
                  </a:lnTo>
                  <a:lnTo>
                    <a:pt x="3592" y="16"/>
                  </a:lnTo>
                  <a:lnTo>
                    <a:pt x="3600" y="16"/>
                  </a:lnTo>
                  <a:lnTo>
                    <a:pt x="3600" y="16"/>
                  </a:lnTo>
                  <a:lnTo>
                    <a:pt x="3602" y="16"/>
                  </a:lnTo>
                  <a:lnTo>
                    <a:pt x="3602" y="16"/>
                  </a:lnTo>
                  <a:lnTo>
                    <a:pt x="3602" y="16"/>
                  </a:lnTo>
                  <a:lnTo>
                    <a:pt x="3602" y="16"/>
                  </a:lnTo>
                  <a:lnTo>
                    <a:pt x="3604" y="18"/>
                  </a:lnTo>
                  <a:lnTo>
                    <a:pt x="3604" y="18"/>
                  </a:lnTo>
                  <a:lnTo>
                    <a:pt x="3614" y="16"/>
                  </a:lnTo>
                  <a:lnTo>
                    <a:pt x="3614" y="16"/>
                  </a:lnTo>
                  <a:lnTo>
                    <a:pt x="3616" y="16"/>
                  </a:lnTo>
                  <a:lnTo>
                    <a:pt x="3616" y="16"/>
                  </a:lnTo>
                  <a:lnTo>
                    <a:pt x="3618" y="16"/>
                  </a:lnTo>
                  <a:lnTo>
                    <a:pt x="3618" y="16"/>
                  </a:lnTo>
                  <a:lnTo>
                    <a:pt x="3618" y="16"/>
                  </a:lnTo>
                  <a:lnTo>
                    <a:pt x="3618" y="16"/>
                  </a:lnTo>
                  <a:lnTo>
                    <a:pt x="3618" y="14"/>
                  </a:lnTo>
                  <a:lnTo>
                    <a:pt x="3618" y="14"/>
                  </a:lnTo>
                  <a:lnTo>
                    <a:pt x="3620" y="16"/>
                  </a:lnTo>
                  <a:lnTo>
                    <a:pt x="3620" y="16"/>
                  </a:lnTo>
                  <a:lnTo>
                    <a:pt x="3620" y="16"/>
                  </a:lnTo>
                  <a:lnTo>
                    <a:pt x="3620" y="16"/>
                  </a:lnTo>
                  <a:lnTo>
                    <a:pt x="3620" y="14"/>
                  </a:lnTo>
                  <a:lnTo>
                    <a:pt x="3620" y="14"/>
                  </a:lnTo>
                  <a:lnTo>
                    <a:pt x="3620" y="16"/>
                  </a:lnTo>
                  <a:lnTo>
                    <a:pt x="3620" y="16"/>
                  </a:lnTo>
                  <a:lnTo>
                    <a:pt x="3622" y="14"/>
                  </a:lnTo>
                  <a:lnTo>
                    <a:pt x="3622" y="14"/>
                  </a:lnTo>
                  <a:lnTo>
                    <a:pt x="3622" y="16"/>
                  </a:lnTo>
                  <a:lnTo>
                    <a:pt x="3622" y="16"/>
                  </a:lnTo>
                  <a:lnTo>
                    <a:pt x="3624" y="16"/>
                  </a:lnTo>
                  <a:lnTo>
                    <a:pt x="3624" y="16"/>
                  </a:lnTo>
                  <a:lnTo>
                    <a:pt x="3624" y="16"/>
                  </a:lnTo>
                  <a:lnTo>
                    <a:pt x="3624" y="16"/>
                  </a:lnTo>
                  <a:lnTo>
                    <a:pt x="3630" y="16"/>
                  </a:lnTo>
                  <a:lnTo>
                    <a:pt x="3630" y="16"/>
                  </a:lnTo>
                  <a:lnTo>
                    <a:pt x="3630" y="16"/>
                  </a:lnTo>
                  <a:lnTo>
                    <a:pt x="3630" y="16"/>
                  </a:lnTo>
                  <a:lnTo>
                    <a:pt x="3630" y="16"/>
                  </a:lnTo>
                  <a:lnTo>
                    <a:pt x="3630" y="16"/>
                  </a:lnTo>
                  <a:lnTo>
                    <a:pt x="3630" y="16"/>
                  </a:lnTo>
                  <a:lnTo>
                    <a:pt x="3630" y="16"/>
                  </a:lnTo>
                  <a:lnTo>
                    <a:pt x="3634" y="16"/>
                  </a:lnTo>
                  <a:lnTo>
                    <a:pt x="3634" y="16"/>
                  </a:lnTo>
                  <a:lnTo>
                    <a:pt x="3634" y="16"/>
                  </a:lnTo>
                  <a:lnTo>
                    <a:pt x="3634" y="16"/>
                  </a:lnTo>
                  <a:lnTo>
                    <a:pt x="3634" y="16"/>
                  </a:lnTo>
                  <a:lnTo>
                    <a:pt x="3634" y="16"/>
                  </a:lnTo>
                  <a:lnTo>
                    <a:pt x="3634" y="16"/>
                  </a:lnTo>
                  <a:lnTo>
                    <a:pt x="3634"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6" y="16"/>
                  </a:lnTo>
                  <a:lnTo>
                    <a:pt x="3638" y="16"/>
                  </a:lnTo>
                  <a:lnTo>
                    <a:pt x="3638" y="16"/>
                  </a:lnTo>
                  <a:lnTo>
                    <a:pt x="3638" y="16"/>
                  </a:lnTo>
                  <a:lnTo>
                    <a:pt x="3638" y="16"/>
                  </a:lnTo>
                  <a:lnTo>
                    <a:pt x="3638" y="16"/>
                  </a:lnTo>
                  <a:lnTo>
                    <a:pt x="3638" y="16"/>
                  </a:lnTo>
                  <a:lnTo>
                    <a:pt x="3638" y="16"/>
                  </a:lnTo>
                  <a:lnTo>
                    <a:pt x="3638" y="16"/>
                  </a:lnTo>
                  <a:lnTo>
                    <a:pt x="3642" y="16"/>
                  </a:lnTo>
                  <a:lnTo>
                    <a:pt x="3642" y="16"/>
                  </a:lnTo>
                  <a:lnTo>
                    <a:pt x="3642" y="16"/>
                  </a:lnTo>
                  <a:lnTo>
                    <a:pt x="3642" y="16"/>
                  </a:lnTo>
                  <a:lnTo>
                    <a:pt x="3642" y="16"/>
                  </a:lnTo>
                  <a:lnTo>
                    <a:pt x="3642" y="16"/>
                  </a:lnTo>
                  <a:lnTo>
                    <a:pt x="3646" y="18"/>
                  </a:lnTo>
                  <a:lnTo>
                    <a:pt x="3646" y="18"/>
                  </a:lnTo>
                  <a:lnTo>
                    <a:pt x="3646" y="18"/>
                  </a:lnTo>
                  <a:lnTo>
                    <a:pt x="3646" y="18"/>
                  </a:lnTo>
                  <a:lnTo>
                    <a:pt x="3648" y="16"/>
                  </a:lnTo>
                  <a:lnTo>
                    <a:pt x="3648" y="16"/>
                  </a:lnTo>
                  <a:lnTo>
                    <a:pt x="3648" y="16"/>
                  </a:lnTo>
                  <a:lnTo>
                    <a:pt x="3648" y="16"/>
                  </a:lnTo>
                  <a:lnTo>
                    <a:pt x="3650" y="16"/>
                  </a:lnTo>
                  <a:lnTo>
                    <a:pt x="3650" y="16"/>
                  </a:lnTo>
                  <a:lnTo>
                    <a:pt x="3652" y="16"/>
                  </a:lnTo>
                  <a:lnTo>
                    <a:pt x="3652" y="16"/>
                  </a:lnTo>
                  <a:lnTo>
                    <a:pt x="3652" y="16"/>
                  </a:lnTo>
                  <a:lnTo>
                    <a:pt x="3652" y="16"/>
                  </a:lnTo>
                  <a:lnTo>
                    <a:pt x="3654" y="16"/>
                  </a:lnTo>
                  <a:lnTo>
                    <a:pt x="3654" y="16"/>
                  </a:lnTo>
                  <a:lnTo>
                    <a:pt x="3654" y="16"/>
                  </a:lnTo>
                  <a:lnTo>
                    <a:pt x="3654" y="16"/>
                  </a:lnTo>
                  <a:lnTo>
                    <a:pt x="3656" y="14"/>
                  </a:lnTo>
                  <a:lnTo>
                    <a:pt x="3658" y="14"/>
                  </a:lnTo>
                  <a:lnTo>
                    <a:pt x="3658" y="14"/>
                  </a:lnTo>
                  <a:lnTo>
                    <a:pt x="3658" y="16"/>
                  </a:lnTo>
                  <a:lnTo>
                    <a:pt x="3658" y="16"/>
                  </a:lnTo>
                  <a:lnTo>
                    <a:pt x="3658" y="16"/>
                  </a:lnTo>
                  <a:lnTo>
                    <a:pt x="3662" y="20"/>
                  </a:lnTo>
                  <a:lnTo>
                    <a:pt x="3662" y="20"/>
                  </a:lnTo>
                  <a:lnTo>
                    <a:pt x="3668" y="20"/>
                  </a:lnTo>
                  <a:lnTo>
                    <a:pt x="3672" y="20"/>
                  </a:lnTo>
                  <a:lnTo>
                    <a:pt x="3672" y="20"/>
                  </a:lnTo>
                  <a:lnTo>
                    <a:pt x="3678" y="22"/>
                  </a:lnTo>
                  <a:lnTo>
                    <a:pt x="3684" y="22"/>
                  </a:lnTo>
                  <a:lnTo>
                    <a:pt x="3684" y="22"/>
                  </a:lnTo>
                  <a:lnTo>
                    <a:pt x="3688" y="20"/>
                  </a:lnTo>
                  <a:lnTo>
                    <a:pt x="3688" y="20"/>
                  </a:lnTo>
                  <a:lnTo>
                    <a:pt x="3690" y="20"/>
                  </a:lnTo>
                  <a:lnTo>
                    <a:pt x="3690" y="20"/>
                  </a:lnTo>
                  <a:lnTo>
                    <a:pt x="3692" y="18"/>
                  </a:lnTo>
                  <a:lnTo>
                    <a:pt x="3692" y="18"/>
                  </a:lnTo>
                  <a:lnTo>
                    <a:pt x="3692" y="18"/>
                  </a:lnTo>
                  <a:lnTo>
                    <a:pt x="3692" y="18"/>
                  </a:lnTo>
                  <a:lnTo>
                    <a:pt x="3692" y="18"/>
                  </a:lnTo>
                  <a:lnTo>
                    <a:pt x="3692" y="18"/>
                  </a:lnTo>
                  <a:lnTo>
                    <a:pt x="3692" y="18"/>
                  </a:lnTo>
                  <a:lnTo>
                    <a:pt x="3692" y="18"/>
                  </a:lnTo>
                  <a:lnTo>
                    <a:pt x="3694" y="18"/>
                  </a:lnTo>
                  <a:lnTo>
                    <a:pt x="3694" y="18"/>
                  </a:lnTo>
                  <a:lnTo>
                    <a:pt x="3698" y="18"/>
                  </a:lnTo>
                  <a:lnTo>
                    <a:pt x="3698" y="18"/>
                  </a:lnTo>
                  <a:lnTo>
                    <a:pt x="3702" y="16"/>
                  </a:lnTo>
                  <a:lnTo>
                    <a:pt x="3702" y="16"/>
                  </a:lnTo>
                  <a:lnTo>
                    <a:pt x="3708" y="18"/>
                  </a:lnTo>
                  <a:lnTo>
                    <a:pt x="3708" y="18"/>
                  </a:lnTo>
                  <a:lnTo>
                    <a:pt x="3710" y="18"/>
                  </a:lnTo>
                  <a:lnTo>
                    <a:pt x="3710" y="18"/>
                  </a:lnTo>
                  <a:lnTo>
                    <a:pt x="3714" y="18"/>
                  </a:lnTo>
                  <a:lnTo>
                    <a:pt x="3714" y="18"/>
                  </a:lnTo>
                  <a:lnTo>
                    <a:pt x="3716" y="18"/>
                  </a:lnTo>
                  <a:lnTo>
                    <a:pt x="3716" y="18"/>
                  </a:lnTo>
                  <a:lnTo>
                    <a:pt x="3720" y="18"/>
                  </a:lnTo>
                  <a:lnTo>
                    <a:pt x="3720" y="18"/>
                  </a:lnTo>
                  <a:lnTo>
                    <a:pt x="3726" y="18"/>
                  </a:lnTo>
                  <a:lnTo>
                    <a:pt x="3726" y="18"/>
                  </a:lnTo>
                  <a:lnTo>
                    <a:pt x="3732" y="18"/>
                  </a:lnTo>
                  <a:lnTo>
                    <a:pt x="3732" y="18"/>
                  </a:lnTo>
                  <a:lnTo>
                    <a:pt x="3734" y="18"/>
                  </a:lnTo>
                  <a:lnTo>
                    <a:pt x="3734" y="18"/>
                  </a:lnTo>
                  <a:lnTo>
                    <a:pt x="3740" y="18"/>
                  </a:lnTo>
                  <a:lnTo>
                    <a:pt x="3740" y="18"/>
                  </a:lnTo>
                  <a:lnTo>
                    <a:pt x="3748" y="18"/>
                  </a:lnTo>
                  <a:lnTo>
                    <a:pt x="3748" y="18"/>
                  </a:lnTo>
                  <a:lnTo>
                    <a:pt x="3756" y="18"/>
                  </a:lnTo>
                  <a:lnTo>
                    <a:pt x="3756" y="18"/>
                  </a:lnTo>
                  <a:lnTo>
                    <a:pt x="3760" y="20"/>
                  </a:lnTo>
                  <a:lnTo>
                    <a:pt x="3760" y="20"/>
                  </a:lnTo>
                  <a:lnTo>
                    <a:pt x="3764" y="20"/>
                  </a:lnTo>
                  <a:lnTo>
                    <a:pt x="3764" y="20"/>
                  </a:lnTo>
                  <a:lnTo>
                    <a:pt x="3770" y="20"/>
                  </a:lnTo>
                  <a:lnTo>
                    <a:pt x="3770" y="20"/>
                  </a:lnTo>
                  <a:lnTo>
                    <a:pt x="3772" y="20"/>
                  </a:lnTo>
                  <a:lnTo>
                    <a:pt x="3772" y="20"/>
                  </a:lnTo>
                  <a:lnTo>
                    <a:pt x="3776" y="20"/>
                  </a:lnTo>
                  <a:lnTo>
                    <a:pt x="3776" y="20"/>
                  </a:lnTo>
                  <a:lnTo>
                    <a:pt x="3778" y="20"/>
                  </a:lnTo>
                  <a:lnTo>
                    <a:pt x="3780" y="20"/>
                  </a:lnTo>
                  <a:lnTo>
                    <a:pt x="3780" y="20"/>
                  </a:lnTo>
                  <a:lnTo>
                    <a:pt x="3782" y="20"/>
                  </a:lnTo>
                  <a:lnTo>
                    <a:pt x="3782" y="20"/>
                  </a:lnTo>
                  <a:lnTo>
                    <a:pt x="3784" y="20"/>
                  </a:lnTo>
                  <a:lnTo>
                    <a:pt x="3784" y="20"/>
                  </a:lnTo>
                  <a:lnTo>
                    <a:pt x="3784" y="20"/>
                  </a:lnTo>
                  <a:lnTo>
                    <a:pt x="3784" y="20"/>
                  </a:lnTo>
                  <a:lnTo>
                    <a:pt x="3786" y="20"/>
                  </a:lnTo>
                  <a:lnTo>
                    <a:pt x="3786" y="20"/>
                  </a:lnTo>
                  <a:lnTo>
                    <a:pt x="3786" y="20"/>
                  </a:lnTo>
                  <a:lnTo>
                    <a:pt x="3786" y="20"/>
                  </a:lnTo>
                  <a:lnTo>
                    <a:pt x="3788" y="20"/>
                  </a:lnTo>
                  <a:lnTo>
                    <a:pt x="3788" y="20"/>
                  </a:lnTo>
                  <a:lnTo>
                    <a:pt x="3790" y="22"/>
                  </a:lnTo>
                  <a:lnTo>
                    <a:pt x="3790" y="22"/>
                  </a:lnTo>
                  <a:lnTo>
                    <a:pt x="3794" y="22"/>
                  </a:lnTo>
                  <a:lnTo>
                    <a:pt x="3794" y="22"/>
                  </a:lnTo>
                  <a:lnTo>
                    <a:pt x="3796" y="22"/>
                  </a:lnTo>
                  <a:lnTo>
                    <a:pt x="3796" y="22"/>
                  </a:lnTo>
                  <a:lnTo>
                    <a:pt x="3796" y="22"/>
                  </a:lnTo>
                  <a:lnTo>
                    <a:pt x="3796" y="22"/>
                  </a:lnTo>
                  <a:lnTo>
                    <a:pt x="3796" y="22"/>
                  </a:lnTo>
                  <a:lnTo>
                    <a:pt x="3796" y="22"/>
                  </a:lnTo>
                  <a:lnTo>
                    <a:pt x="3798" y="20"/>
                  </a:lnTo>
                  <a:lnTo>
                    <a:pt x="3798" y="20"/>
                  </a:lnTo>
                  <a:lnTo>
                    <a:pt x="3802" y="22"/>
                  </a:lnTo>
                  <a:lnTo>
                    <a:pt x="3802" y="22"/>
                  </a:lnTo>
                  <a:lnTo>
                    <a:pt x="3802" y="20"/>
                  </a:lnTo>
                  <a:lnTo>
                    <a:pt x="3802" y="20"/>
                  </a:lnTo>
                  <a:lnTo>
                    <a:pt x="3804" y="20"/>
                  </a:lnTo>
                  <a:lnTo>
                    <a:pt x="3804" y="20"/>
                  </a:lnTo>
                  <a:lnTo>
                    <a:pt x="3804" y="22"/>
                  </a:lnTo>
                  <a:lnTo>
                    <a:pt x="3804" y="22"/>
                  </a:lnTo>
                  <a:lnTo>
                    <a:pt x="3806" y="22"/>
                  </a:lnTo>
                  <a:lnTo>
                    <a:pt x="3806" y="22"/>
                  </a:lnTo>
                  <a:lnTo>
                    <a:pt x="3806" y="22"/>
                  </a:lnTo>
                  <a:lnTo>
                    <a:pt x="3806" y="22"/>
                  </a:lnTo>
                  <a:lnTo>
                    <a:pt x="3808" y="22"/>
                  </a:lnTo>
                  <a:lnTo>
                    <a:pt x="3808" y="22"/>
                  </a:lnTo>
                  <a:lnTo>
                    <a:pt x="3808" y="22"/>
                  </a:lnTo>
                  <a:lnTo>
                    <a:pt x="3808" y="22"/>
                  </a:lnTo>
                  <a:lnTo>
                    <a:pt x="3808" y="22"/>
                  </a:lnTo>
                  <a:lnTo>
                    <a:pt x="3808" y="22"/>
                  </a:lnTo>
                  <a:lnTo>
                    <a:pt x="3808" y="22"/>
                  </a:lnTo>
                  <a:lnTo>
                    <a:pt x="3808" y="22"/>
                  </a:lnTo>
                  <a:lnTo>
                    <a:pt x="3808" y="22"/>
                  </a:lnTo>
                  <a:lnTo>
                    <a:pt x="3808" y="22"/>
                  </a:lnTo>
                  <a:lnTo>
                    <a:pt x="3810" y="22"/>
                  </a:lnTo>
                  <a:lnTo>
                    <a:pt x="3810" y="22"/>
                  </a:lnTo>
                  <a:lnTo>
                    <a:pt x="3810" y="22"/>
                  </a:lnTo>
                  <a:lnTo>
                    <a:pt x="3810" y="22"/>
                  </a:lnTo>
                  <a:lnTo>
                    <a:pt x="3810" y="22"/>
                  </a:lnTo>
                  <a:lnTo>
                    <a:pt x="3810" y="22"/>
                  </a:lnTo>
                  <a:lnTo>
                    <a:pt x="3810" y="22"/>
                  </a:lnTo>
                  <a:lnTo>
                    <a:pt x="3810" y="22"/>
                  </a:lnTo>
                  <a:lnTo>
                    <a:pt x="3810" y="22"/>
                  </a:lnTo>
                  <a:lnTo>
                    <a:pt x="3810" y="22"/>
                  </a:lnTo>
                  <a:lnTo>
                    <a:pt x="3812" y="22"/>
                  </a:lnTo>
                  <a:lnTo>
                    <a:pt x="3812" y="22"/>
                  </a:lnTo>
                  <a:lnTo>
                    <a:pt x="3814" y="22"/>
                  </a:lnTo>
                  <a:lnTo>
                    <a:pt x="3814" y="22"/>
                  </a:lnTo>
                  <a:lnTo>
                    <a:pt x="3816" y="22"/>
                  </a:lnTo>
                  <a:lnTo>
                    <a:pt x="3816" y="22"/>
                  </a:lnTo>
                  <a:lnTo>
                    <a:pt x="3818" y="22"/>
                  </a:lnTo>
                  <a:lnTo>
                    <a:pt x="3818" y="22"/>
                  </a:lnTo>
                  <a:lnTo>
                    <a:pt x="3822" y="22"/>
                  </a:lnTo>
                  <a:lnTo>
                    <a:pt x="3822" y="22"/>
                  </a:lnTo>
                  <a:lnTo>
                    <a:pt x="3824" y="22"/>
                  </a:lnTo>
                  <a:lnTo>
                    <a:pt x="3824" y="22"/>
                  </a:lnTo>
                  <a:lnTo>
                    <a:pt x="3828" y="24"/>
                  </a:lnTo>
                  <a:lnTo>
                    <a:pt x="3828" y="24"/>
                  </a:lnTo>
                  <a:lnTo>
                    <a:pt x="3828" y="22"/>
                  </a:lnTo>
                  <a:lnTo>
                    <a:pt x="3828" y="22"/>
                  </a:lnTo>
                  <a:lnTo>
                    <a:pt x="3830" y="24"/>
                  </a:lnTo>
                  <a:lnTo>
                    <a:pt x="3830" y="24"/>
                  </a:lnTo>
                  <a:lnTo>
                    <a:pt x="3832" y="24"/>
                  </a:lnTo>
                  <a:lnTo>
                    <a:pt x="3832" y="24"/>
                  </a:lnTo>
                  <a:lnTo>
                    <a:pt x="3834" y="24"/>
                  </a:lnTo>
                  <a:lnTo>
                    <a:pt x="3834" y="24"/>
                  </a:lnTo>
                  <a:lnTo>
                    <a:pt x="3836" y="24"/>
                  </a:lnTo>
                  <a:lnTo>
                    <a:pt x="3836" y="24"/>
                  </a:lnTo>
                  <a:lnTo>
                    <a:pt x="3838" y="24"/>
                  </a:lnTo>
                  <a:lnTo>
                    <a:pt x="3838" y="24"/>
                  </a:lnTo>
                  <a:lnTo>
                    <a:pt x="3838" y="24"/>
                  </a:lnTo>
                  <a:lnTo>
                    <a:pt x="3838" y="24"/>
                  </a:lnTo>
                  <a:lnTo>
                    <a:pt x="3840" y="24"/>
                  </a:lnTo>
                  <a:lnTo>
                    <a:pt x="3840" y="24"/>
                  </a:lnTo>
                  <a:lnTo>
                    <a:pt x="3840" y="24"/>
                  </a:lnTo>
                  <a:lnTo>
                    <a:pt x="3840" y="24"/>
                  </a:lnTo>
                  <a:lnTo>
                    <a:pt x="3846" y="24"/>
                  </a:lnTo>
                  <a:lnTo>
                    <a:pt x="3846" y="24"/>
                  </a:lnTo>
                  <a:lnTo>
                    <a:pt x="3850" y="26"/>
                  </a:lnTo>
                  <a:lnTo>
                    <a:pt x="3850" y="26"/>
                  </a:lnTo>
                  <a:lnTo>
                    <a:pt x="3860" y="26"/>
                  </a:lnTo>
                  <a:lnTo>
                    <a:pt x="3860" y="26"/>
                  </a:lnTo>
                  <a:lnTo>
                    <a:pt x="3864" y="24"/>
                  </a:lnTo>
                  <a:lnTo>
                    <a:pt x="3864" y="24"/>
                  </a:lnTo>
                  <a:lnTo>
                    <a:pt x="3868" y="26"/>
                  </a:lnTo>
                  <a:lnTo>
                    <a:pt x="3868" y="26"/>
                  </a:lnTo>
                  <a:lnTo>
                    <a:pt x="3876" y="26"/>
                  </a:lnTo>
                  <a:lnTo>
                    <a:pt x="3876" y="26"/>
                  </a:lnTo>
                  <a:lnTo>
                    <a:pt x="3878" y="26"/>
                  </a:lnTo>
                  <a:lnTo>
                    <a:pt x="3878" y="26"/>
                  </a:lnTo>
                  <a:lnTo>
                    <a:pt x="3890" y="28"/>
                  </a:lnTo>
                  <a:lnTo>
                    <a:pt x="3890" y="28"/>
                  </a:lnTo>
                  <a:lnTo>
                    <a:pt x="3892" y="28"/>
                  </a:lnTo>
                  <a:lnTo>
                    <a:pt x="3892" y="28"/>
                  </a:lnTo>
                  <a:lnTo>
                    <a:pt x="3902" y="28"/>
                  </a:lnTo>
                  <a:lnTo>
                    <a:pt x="3902" y="28"/>
                  </a:lnTo>
                  <a:lnTo>
                    <a:pt x="3904" y="30"/>
                  </a:lnTo>
                  <a:lnTo>
                    <a:pt x="3904" y="30"/>
                  </a:lnTo>
                  <a:lnTo>
                    <a:pt x="3908" y="28"/>
                  </a:lnTo>
                  <a:lnTo>
                    <a:pt x="3908" y="28"/>
                  </a:lnTo>
                  <a:lnTo>
                    <a:pt x="3910" y="28"/>
                  </a:lnTo>
                  <a:lnTo>
                    <a:pt x="3910" y="28"/>
                  </a:lnTo>
                  <a:lnTo>
                    <a:pt x="3912" y="28"/>
                  </a:lnTo>
                  <a:lnTo>
                    <a:pt x="3912" y="28"/>
                  </a:lnTo>
                  <a:lnTo>
                    <a:pt x="3918" y="30"/>
                  </a:lnTo>
                  <a:lnTo>
                    <a:pt x="3918" y="30"/>
                  </a:lnTo>
                  <a:lnTo>
                    <a:pt x="3922" y="30"/>
                  </a:lnTo>
                  <a:lnTo>
                    <a:pt x="3922" y="30"/>
                  </a:lnTo>
                  <a:lnTo>
                    <a:pt x="3924" y="30"/>
                  </a:lnTo>
                  <a:lnTo>
                    <a:pt x="3924" y="30"/>
                  </a:lnTo>
                  <a:lnTo>
                    <a:pt x="3924" y="30"/>
                  </a:lnTo>
                  <a:lnTo>
                    <a:pt x="3924" y="30"/>
                  </a:lnTo>
                  <a:lnTo>
                    <a:pt x="3926" y="30"/>
                  </a:lnTo>
                  <a:lnTo>
                    <a:pt x="3926" y="30"/>
                  </a:lnTo>
                  <a:lnTo>
                    <a:pt x="3926" y="30"/>
                  </a:lnTo>
                  <a:lnTo>
                    <a:pt x="3926" y="30"/>
                  </a:lnTo>
                  <a:lnTo>
                    <a:pt x="3930" y="32"/>
                  </a:lnTo>
                  <a:lnTo>
                    <a:pt x="3930" y="32"/>
                  </a:lnTo>
                  <a:lnTo>
                    <a:pt x="3906" y="32"/>
                  </a:lnTo>
                  <a:lnTo>
                    <a:pt x="3906" y="32"/>
                  </a:lnTo>
                  <a:lnTo>
                    <a:pt x="3906" y="32"/>
                  </a:lnTo>
                  <a:lnTo>
                    <a:pt x="3906" y="32"/>
                  </a:lnTo>
                  <a:lnTo>
                    <a:pt x="3906" y="32"/>
                  </a:lnTo>
                  <a:lnTo>
                    <a:pt x="3904" y="32"/>
                  </a:lnTo>
                  <a:lnTo>
                    <a:pt x="3904" y="32"/>
                  </a:lnTo>
                  <a:lnTo>
                    <a:pt x="3904" y="32"/>
                  </a:lnTo>
                  <a:lnTo>
                    <a:pt x="3904" y="32"/>
                  </a:lnTo>
                  <a:lnTo>
                    <a:pt x="3904" y="32"/>
                  </a:lnTo>
                  <a:lnTo>
                    <a:pt x="3904" y="32"/>
                  </a:lnTo>
                  <a:lnTo>
                    <a:pt x="3898" y="34"/>
                  </a:lnTo>
                  <a:lnTo>
                    <a:pt x="3898" y="34"/>
                  </a:lnTo>
                  <a:lnTo>
                    <a:pt x="3892" y="36"/>
                  </a:lnTo>
                  <a:lnTo>
                    <a:pt x="3892" y="36"/>
                  </a:lnTo>
                  <a:lnTo>
                    <a:pt x="3890" y="36"/>
                  </a:lnTo>
                  <a:lnTo>
                    <a:pt x="3890" y="36"/>
                  </a:lnTo>
                  <a:lnTo>
                    <a:pt x="3888" y="36"/>
                  </a:lnTo>
                  <a:lnTo>
                    <a:pt x="3888" y="36"/>
                  </a:lnTo>
                  <a:lnTo>
                    <a:pt x="3886" y="36"/>
                  </a:lnTo>
                  <a:lnTo>
                    <a:pt x="3886" y="36"/>
                  </a:lnTo>
                  <a:lnTo>
                    <a:pt x="3886" y="36"/>
                  </a:lnTo>
                  <a:lnTo>
                    <a:pt x="3886" y="36"/>
                  </a:lnTo>
                  <a:lnTo>
                    <a:pt x="3886" y="36"/>
                  </a:lnTo>
                  <a:lnTo>
                    <a:pt x="3886" y="36"/>
                  </a:lnTo>
                  <a:lnTo>
                    <a:pt x="3884" y="36"/>
                  </a:lnTo>
                  <a:lnTo>
                    <a:pt x="3884" y="36"/>
                  </a:lnTo>
                  <a:lnTo>
                    <a:pt x="3882" y="36"/>
                  </a:lnTo>
                  <a:lnTo>
                    <a:pt x="3882" y="36"/>
                  </a:lnTo>
                  <a:lnTo>
                    <a:pt x="3882" y="36"/>
                  </a:lnTo>
                  <a:lnTo>
                    <a:pt x="3882" y="36"/>
                  </a:lnTo>
                  <a:lnTo>
                    <a:pt x="3882" y="36"/>
                  </a:lnTo>
                  <a:lnTo>
                    <a:pt x="3882" y="36"/>
                  </a:lnTo>
                  <a:lnTo>
                    <a:pt x="3882" y="36"/>
                  </a:lnTo>
                  <a:lnTo>
                    <a:pt x="3882" y="36"/>
                  </a:lnTo>
                  <a:lnTo>
                    <a:pt x="3878" y="36"/>
                  </a:lnTo>
                  <a:lnTo>
                    <a:pt x="3878" y="36"/>
                  </a:lnTo>
                  <a:lnTo>
                    <a:pt x="3878" y="36"/>
                  </a:lnTo>
                  <a:lnTo>
                    <a:pt x="3878" y="36"/>
                  </a:lnTo>
                  <a:lnTo>
                    <a:pt x="3878" y="36"/>
                  </a:lnTo>
                  <a:lnTo>
                    <a:pt x="3878" y="36"/>
                  </a:lnTo>
                  <a:lnTo>
                    <a:pt x="3876" y="36"/>
                  </a:lnTo>
                  <a:lnTo>
                    <a:pt x="3876" y="36"/>
                  </a:lnTo>
                  <a:lnTo>
                    <a:pt x="3874" y="36"/>
                  </a:lnTo>
                  <a:lnTo>
                    <a:pt x="3874" y="36"/>
                  </a:lnTo>
                  <a:lnTo>
                    <a:pt x="3874" y="36"/>
                  </a:lnTo>
                  <a:lnTo>
                    <a:pt x="3874" y="36"/>
                  </a:lnTo>
                  <a:lnTo>
                    <a:pt x="3874" y="36"/>
                  </a:lnTo>
                  <a:lnTo>
                    <a:pt x="3874" y="38"/>
                  </a:lnTo>
                  <a:lnTo>
                    <a:pt x="3874" y="38"/>
                  </a:lnTo>
                  <a:lnTo>
                    <a:pt x="3870" y="38"/>
                  </a:lnTo>
                  <a:lnTo>
                    <a:pt x="3870" y="38"/>
                  </a:lnTo>
                  <a:lnTo>
                    <a:pt x="3864" y="38"/>
                  </a:lnTo>
                  <a:lnTo>
                    <a:pt x="3864" y="38"/>
                  </a:lnTo>
                  <a:lnTo>
                    <a:pt x="3854" y="38"/>
                  </a:lnTo>
                  <a:lnTo>
                    <a:pt x="3854" y="38"/>
                  </a:lnTo>
                  <a:lnTo>
                    <a:pt x="3850" y="36"/>
                  </a:lnTo>
                  <a:lnTo>
                    <a:pt x="3850" y="36"/>
                  </a:lnTo>
                  <a:lnTo>
                    <a:pt x="3846" y="34"/>
                  </a:lnTo>
                  <a:lnTo>
                    <a:pt x="3846" y="34"/>
                  </a:lnTo>
                  <a:lnTo>
                    <a:pt x="3846" y="34"/>
                  </a:lnTo>
                  <a:lnTo>
                    <a:pt x="3846" y="34"/>
                  </a:lnTo>
                  <a:lnTo>
                    <a:pt x="3842" y="34"/>
                  </a:lnTo>
                  <a:lnTo>
                    <a:pt x="3842" y="34"/>
                  </a:lnTo>
                  <a:lnTo>
                    <a:pt x="3842" y="36"/>
                  </a:lnTo>
                  <a:lnTo>
                    <a:pt x="3842" y="36"/>
                  </a:lnTo>
                  <a:lnTo>
                    <a:pt x="3842" y="36"/>
                  </a:lnTo>
                  <a:lnTo>
                    <a:pt x="3842" y="36"/>
                  </a:lnTo>
                  <a:lnTo>
                    <a:pt x="3842" y="36"/>
                  </a:lnTo>
                  <a:lnTo>
                    <a:pt x="3842" y="36"/>
                  </a:lnTo>
                  <a:lnTo>
                    <a:pt x="3842" y="36"/>
                  </a:lnTo>
                  <a:lnTo>
                    <a:pt x="3840" y="38"/>
                  </a:lnTo>
                  <a:lnTo>
                    <a:pt x="3840" y="38"/>
                  </a:lnTo>
                  <a:lnTo>
                    <a:pt x="3832" y="38"/>
                  </a:lnTo>
                  <a:lnTo>
                    <a:pt x="3832" y="38"/>
                  </a:lnTo>
                  <a:lnTo>
                    <a:pt x="3830" y="38"/>
                  </a:lnTo>
                  <a:lnTo>
                    <a:pt x="3830" y="38"/>
                  </a:lnTo>
                  <a:lnTo>
                    <a:pt x="3828" y="38"/>
                  </a:lnTo>
                  <a:lnTo>
                    <a:pt x="3828" y="38"/>
                  </a:lnTo>
                  <a:lnTo>
                    <a:pt x="3826" y="38"/>
                  </a:lnTo>
                  <a:lnTo>
                    <a:pt x="3826" y="38"/>
                  </a:lnTo>
                  <a:lnTo>
                    <a:pt x="3824" y="38"/>
                  </a:lnTo>
                  <a:lnTo>
                    <a:pt x="3824" y="38"/>
                  </a:lnTo>
                  <a:lnTo>
                    <a:pt x="3824" y="38"/>
                  </a:lnTo>
                  <a:lnTo>
                    <a:pt x="3824" y="38"/>
                  </a:lnTo>
                  <a:lnTo>
                    <a:pt x="3824" y="38"/>
                  </a:lnTo>
                  <a:lnTo>
                    <a:pt x="3824" y="38"/>
                  </a:lnTo>
                  <a:lnTo>
                    <a:pt x="3822" y="38"/>
                  </a:lnTo>
                  <a:lnTo>
                    <a:pt x="3822" y="38"/>
                  </a:lnTo>
                  <a:lnTo>
                    <a:pt x="3820" y="38"/>
                  </a:lnTo>
                  <a:lnTo>
                    <a:pt x="3820" y="38"/>
                  </a:lnTo>
                  <a:lnTo>
                    <a:pt x="3820" y="38"/>
                  </a:lnTo>
                  <a:lnTo>
                    <a:pt x="3820" y="38"/>
                  </a:lnTo>
                  <a:lnTo>
                    <a:pt x="3812" y="40"/>
                  </a:lnTo>
                  <a:lnTo>
                    <a:pt x="3812" y="40"/>
                  </a:lnTo>
                  <a:lnTo>
                    <a:pt x="3810" y="40"/>
                  </a:lnTo>
                  <a:lnTo>
                    <a:pt x="3810" y="40"/>
                  </a:lnTo>
                  <a:lnTo>
                    <a:pt x="3810" y="40"/>
                  </a:lnTo>
                  <a:lnTo>
                    <a:pt x="3810" y="40"/>
                  </a:lnTo>
                  <a:lnTo>
                    <a:pt x="3810" y="40"/>
                  </a:lnTo>
                  <a:lnTo>
                    <a:pt x="3810" y="40"/>
                  </a:lnTo>
                  <a:lnTo>
                    <a:pt x="3808" y="40"/>
                  </a:lnTo>
                  <a:lnTo>
                    <a:pt x="3808" y="40"/>
                  </a:lnTo>
                  <a:lnTo>
                    <a:pt x="3808" y="40"/>
                  </a:lnTo>
                  <a:lnTo>
                    <a:pt x="3808" y="40"/>
                  </a:lnTo>
                  <a:lnTo>
                    <a:pt x="3808" y="40"/>
                  </a:lnTo>
                  <a:lnTo>
                    <a:pt x="3808" y="40"/>
                  </a:lnTo>
                  <a:lnTo>
                    <a:pt x="3806" y="42"/>
                  </a:lnTo>
                  <a:lnTo>
                    <a:pt x="3806" y="42"/>
                  </a:lnTo>
                  <a:lnTo>
                    <a:pt x="3806" y="42"/>
                  </a:lnTo>
                  <a:lnTo>
                    <a:pt x="3806" y="42"/>
                  </a:lnTo>
                  <a:lnTo>
                    <a:pt x="3802" y="42"/>
                  </a:lnTo>
                  <a:lnTo>
                    <a:pt x="3802" y="42"/>
                  </a:lnTo>
                  <a:lnTo>
                    <a:pt x="3800" y="42"/>
                  </a:lnTo>
                  <a:lnTo>
                    <a:pt x="3800" y="42"/>
                  </a:lnTo>
                  <a:lnTo>
                    <a:pt x="3794" y="42"/>
                  </a:lnTo>
                  <a:lnTo>
                    <a:pt x="3794" y="42"/>
                  </a:lnTo>
                  <a:lnTo>
                    <a:pt x="3794" y="42"/>
                  </a:lnTo>
                  <a:lnTo>
                    <a:pt x="3794" y="42"/>
                  </a:lnTo>
                  <a:lnTo>
                    <a:pt x="3794" y="42"/>
                  </a:lnTo>
                  <a:lnTo>
                    <a:pt x="3794" y="42"/>
                  </a:lnTo>
                  <a:lnTo>
                    <a:pt x="3790" y="42"/>
                  </a:lnTo>
                  <a:lnTo>
                    <a:pt x="3790" y="42"/>
                  </a:lnTo>
                  <a:lnTo>
                    <a:pt x="3790" y="42"/>
                  </a:lnTo>
                  <a:lnTo>
                    <a:pt x="3790" y="42"/>
                  </a:lnTo>
                  <a:lnTo>
                    <a:pt x="3788" y="42"/>
                  </a:lnTo>
                  <a:lnTo>
                    <a:pt x="3788" y="42"/>
                  </a:lnTo>
                  <a:lnTo>
                    <a:pt x="3782" y="42"/>
                  </a:lnTo>
                  <a:lnTo>
                    <a:pt x="3782" y="42"/>
                  </a:lnTo>
                  <a:lnTo>
                    <a:pt x="3780" y="42"/>
                  </a:lnTo>
                  <a:lnTo>
                    <a:pt x="3780" y="42"/>
                  </a:lnTo>
                  <a:lnTo>
                    <a:pt x="3772" y="42"/>
                  </a:lnTo>
                  <a:lnTo>
                    <a:pt x="3772" y="42"/>
                  </a:lnTo>
                  <a:lnTo>
                    <a:pt x="3762" y="40"/>
                  </a:lnTo>
                  <a:lnTo>
                    <a:pt x="3762" y="40"/>
                  </a:lnTo>
                  <a:lnTo>
                    <a:pt x="3758" y="42"/>
                  </a:lnTo>
                  <a:lnTo>
                    <a:pt x="3758" y="42"/>
                  </a:lnTo>
                  <a:lnTo>
                    <a:pt x="3750" y="42"/>
                  </a:lnTo>
                  <a:lnTo>
                    <a:pt x="3750" y="42"/>
                  </a:lnTo>
                  <a:lnTo>
                    <a:pt x="3750" y="42"/>
                  </a:lnTo>
                  <a:lnTo>
                    <a:pt x="3750" y="42"/>
                  </a:lnTo>
                  <a:lnTo>
                    <a:pt x="3750" y="42"/>
                  </a:lnTo>
                  <a:lnTo>
                    <a:pt x="3750" y="42"/>
                  </a:lnTo>
                  <a:lnTo>
                    <a:pt x="3748" y="42"/>
                  </a:lnTo>
                  <a:lnTo>
                    <a:pt x="3748" y="42"/>
                  </a:lnTo>
                  <a:lnTo>
                    <a:pt x="3748" y="42"/>
                  </a:lnTo>
                  <a:lnTo>
                    <a:pt x="3748" y="42"/>
                  </a:lnTo>
                  <a:lnTo>
                    <a:pt x="3748" y="42"/>
                  </a:lnTo>
                  <a:lnTo>
                    <a:pt x="3748" y="42"/>
                  </a:lnTo>
                  <a:lnTo>
                    <a:pt x="3746" y="42"/>
                  </a:lnTo>
                  <a:lnTo>
                    <a:pt x="3746" y="42"/>
                  </a:lnTo>
                  <a:lnTo>
                    <a:pt x="3744" y="42"/>
                  </a:lnTo>
                  <a:lnTo>
                    <a:pt x="3744" y="42"/>
                  </a:lnTo>
                  <a:lnTo>
                    <a:pt x="3744" y="42"/>
                  </a:lnTo>
                  <a:lnTo>
                    <a:pt x="3744" y="42"/>
                  </a:lnTo>
                  <a:lnTo>
                    <a:pt x="3742" y="42"/>
                  </a:lnTo>
                  <a:lnTo>
                    <a:pt x="3742" y="42"/>
                  </a:lnTo>
                  <a:lnTo>
                    <a:pt x="3740" y="42"/>
                  </a:lnTo>
                  <a:lnTo>
                    <a:pt x="3740" y="42"/>
                  </a:lnTo>
                  <a:lnTo>
                    <a:pt x="3738" y="42"/>
                  </a:lnTo>
                  <a:lnTo>
                    <a:pt x="3738" y="42"/>
                  </a:lnTo>
                  <a:lnTo>
                    <a:pt x="3736" y="42"/>
                  </a:lnTo>
                  <a:lnTo>
                    <a:pt x="3736" y="42"/>
                  </a:lnTo>
                  <a:lnTo>
                    <a:pt x="3730" y="42"/>
                  </a:lnTo>
                  <a:lnTo>
                    <a:pt x="3730" y="42"/>
                  </a:lnTo>
                  <a:lnTo>
                    <a:pt x="3728" y="42"/>
                  </a:lnTo>
                  <a:lnTo>
                    <a:pt x="3728" y="42"/>
                  </a:lnTo>
                  <a:lnTo>
                    <a:pt x="3724" y="42"/>
                  </a:lnTo>
                  <a:lnTo>
                    <a:pt x="3724" y="42"/>
                  </a:lnTo>
                  <a:lnTo>
                    <a:pt x="3720" y="42"/>
                  </a:lnTo>
                  <a:lnTo>
                    <a:pt x="3720" y="42"/>
                  </a:lnTo>
                  <a:lnTo>
                    <a:pt x="3718" y="42"/>
                  </a:lnTo>
                  <a:lnTo>
                    <a:pt x="3718" y="42"/>
                  </a:lnTo>
                  <a:lnTo>
                    <a:pt x="3714" y="42"/>
                  </a:lnTo>
                  <a:lnTo>
                    <a:pt x="3714" y="42"/>
                  </a:lnTo>
                  <a:lnTo>
                    <a:pt x="3710" y="44"/>
                  </a:lnTo>
                  <a:lnTo>
                    <a:pt x="3710" y="44"/>
                  </a:lnTo>
                  <a:lnTo>
                    <a:pt x="3710" y="44"/>
                  </a:lnTo>
                  <a:lnTo>
                    <a:pt x="3710" y="44"/>
                  </a:lnTo>
                  <a:lnTo>
                    <a:pt x="3708" y="44"/>
                  </a:lnTo>
                  <a:lnTo>
                    <a:pt x="3708" y="44"/>
                  </a:lnTo>
                  <a:lnTo>
                    <a:pt x="3708" y="44"/>
                  </a:lnTo>
                  <a:lnTo>
                    <a:pt x="3708" y="44"/>
                  </a:lnTo>
                  <a:lnTo>
                    <a:pt x="3708" y="44"/>
                  </a:lnTo>
                  <a:lnTo>
                    <a:pt x="3708" y="44"/>
                  </a:lnTo>
                  <a:lnTo>
                    <a:pt x="3706" y="44"/>
                  </a:lnTo>
                  <a:lnTo>
                    <a:pt x="3706" y="44"/>
                  </a:lnTo>
                  <a:lnTo>
                    <a:pt x="3704" y="44"/>
                  </a:lnTo>
                  <a:lnTo>
                    <a:pt x="3704" y="44"/>
                  </a:lnTo>
                  <a:lnTo>
                    <a:pt x="3704" y="44"/>
                  </a:lnTo>
                  <a:lnTo>
                    <a:pt x="3704" y="44"/>
                  </a:lnTo>
                  <a:lnTo>
                    <a:pt x="3698" y="46"/>
                  </a:lnTo>
                  <a:lnTo>
                    <a:pt x="3698" y="46"/>
                  </a:lnTo>
                  <a:lnTo>
                    <a:pt x="3698" y="46"/>
                  </a:lnTo>
                  <a:lnTo>
                    <a:pt x="3698" y="46"/>
                  </a:lnTo>
                  <a:lnTo>
                    <a:pt x="3690" y="46"/>
                  </a:lnTo>
                  <a:lnTo>
                    <a:pt x="3690" y="46"/>
                  </a:lnTo>
                  <a:lnTo>
                    <a:pt x="3688" y="46"/>
                  </a:lnTo>
                  <a:lnTo>
                    <a:pt x="3688" y="46"/>
                  </a:lnTo>
                  <a:lnTo>
                    <a:pt x="3684" y="46"/>
                  </a:lnTo>
                  <a:lnTo>
                    <a:pt x="3684" y="46"/>
                  </a:lnTo>
                  <a:lnTo>
                    <a:pt x="3680" y="46"/>
                  </a:lnTo>
                  <a:lnTo>
                    <a:pt x="3680" y="46"/>
                  </a:lnTo>
                  <a:lnTo>
                    <a:pt x="3678" y="46"/>
                  </a:lnTo>
                  <a:lnTo>
                    <a:pt x="3678" y="46"/>
                  </a:lnTo>
                  <a:lnTo>
                    <a:pt x="3678" y="46"/>
                  </a:lnTo>
                  <a:lnTo>
                    <a:pt x="3678" y="46"/>
                  </a:lnTo>
                  <a:lnTo>
                    <a:pt x="3676" y="46"/>
                  </a:lnTo>
                  <a:lnTo>
                    <a:pt x="3676" y="46"/>
                  </a:lnTo>
                  <a:lnTo>
                    <a:pt x="3676" y="46"/>
                  </a:lnTo>
                  <a:lnTo>
                    <a:pt x="3676" y="46"/>
                  </a:lnTo>
                  <a:lnTo>
                    <a:pt x="3676" y="46"/>
                  </a:lnTo>
                  <a:lnTo>
                    <a:pt x="3676" y="46"/>
                  </a:lnTo>
                  <a:lnTo>
                    <a:pt x="3674" y="46"/>
                  </a:lnTo>
                  <a:lnTo>
                    <a:pt x="3674" y="46"/>
                  </a:lnTo>
                  <a:lnTo>
                    <a:pt x="3670" y="48"/>
                  </a:lnTo>
                  <a:lnTo>
                    <a:pt x="3670" y="48"/>
                  </a:lnTo>
                  <a:lnTo>
                    <a:pt x="3664" y="46"/>
                  </a:lnTo>
                  <a:lnTo>
                    <a:pt x="3664" y="46"/>
                  </a:lnTo>
                  <a:lnTo>
                    <a:pt x="3660" y="44"/>
                  </a:lnTo>
                  <a:lnTo>
                    <a:pt x="3660" y="44"/>
                  </a:lnTo>
                  <a:lnTo>
                    <a:pt x="3658" y="44"/>
                  </a:lnTo>
                  <a:lnTo>
                    <a:pt x="3658" y="44"/>
                  </a:lnTo>
                  <a:lnTo>
                    <a:pt x="3656" y="44"/>
                  </a:lnTo>
                  <a:lnTo>
                    <a:pt x="3656" y="44"/>
                  </a:lnTo>
                  <a:lnTo>
                    <a:pt x="3652" y="46"/>
                  </a:lnTo>
                  <a:lnTo>
                    <a:pt x="3652" y="46"/>
                  </a:lnTo>
                  <a:lnTo>
                    <a:pt x="3650" y="48"/>
                  </a:lnTo>
                  <a:lnTo>
                    <a:pt x="3650" y="48"/>
                  </a:lnTo>
                  <a:lnTo>
                    <a:pt x="3648" y="48"/>
                  </a:lnTo>
                  <a:lnTo>
                    <a:pt x="3648" y="48"/>
                  </a:lnTo>
                  <a:lnTo>
                    <a:pt x="3648" y="48"/>
                  </a:lnTo>
                  <a:lnTo>
                    <a:pt x="3648" y="48"/>
                  </a:lnTo>
                  <a:lnTo>
                    <a:pt x="3646" y="48"/>
                  </a:lnTo>
                  <a:lnTo>
                    <a:pt x="3646" y="48"/>
                  </a:lnTo>
                  <a:lnTo>
                    <a:pt x="3646" y="48"/>
                  </a:lnTo>
                  <a:lnTo>
                    <a:pt x="3646" y="48"/>
                  </a:lnTo>
                  <a:lnTo>
                    <a:pt x="3644" y="48"/>
                  </a:lnTo>
                  <a:lnTo>
                    <a:pt x="3644" y="48"/>
                  </a:lnTo>
                  <a:lnTo>
                    <a:pt x="3644" y="48"/>
                  </a:lnTo>
                  <a:lnTo>
                    <a:pt x="3644" y="48"/>
                  </a:lnTo>
                  <a:lnTo>
                    <a:pt x="3642" y="48"/>
                  </a:lnTo>
                  <a:lnTo>
                    <a:pt x="3642" y="48"/>
                  </a:lnTo>
                  <a:lnTo>
                    <a:pt x="3638" y="48"/>
                  </a:lnTo>
                  <a:lnTo>
                    <a:pt x="3638" y="48"/>
                  </a:lnTo>
                  <a:lnTo>
                    <a:pt x="3638" y="46"/>
                  </a:lnTo>
                  <a:lnTo>
                    <a:pt x="3638" y="46"/>
                  </a:lnTo>
                  <a:lnTo>
                    <a:pt x="3634" y="46"/>
                  </a:lnTo>
                  <a:lnTo>
                    <a:pt x="3634" y="46"/>
                  </a:lnTo>
                  <a:lnTo>
                    <a:pt x="3634" y="46"/>
                  </a:lnTo>
                  <a:lnTo>
                    <a:pt x="3634" y="46"/>
                  </a:lnTo>
                  <a:lnTo>
                    <a:pt x="3634" y="46"/>
                  </a:lnTo>
                  <a:lnTo>
                    <a:pt x="3634" y="46"/>
                  </a:lnTo>
                  <a:lnTo>
                    <a:pt x="3630" y="46"/>
                  </a:lnTo>
                  <a:lnTo>
                    <a:pt x="3630" y="46"/>
                  </a:lnTo>
                  <a:lnTo>
                    <a:pt x="3630" y="46"/>
                  </a:lnTo>
                  <a:lnTo>
                    <a:pt x="3630" y="46"/>
                  </a:lnTo>
                  <a:lnTo>
                    <a:pt x="3628" y="46"/>
                  </a:lnTo>
                  <a:lnTo>
                    <a:pt x="3628" y="46"/>
                  </a:lnTo>
                  <a:lnTo>
                    <a:pt x="3626" y="46"/>
                  </a:lnTo>
                  <a:lnTo>
                    <a:pt x="3626" y="46"/>
                  </a:lnTo>
                  <a:lnTo>
                    <a:pt x="3624" y="46"/>
                  </a:lnTo>
                  <a:lnTo>
                    <a:pt x="3624" y="46"/>
                  </a:lnTo>
                  <a:lnTo>
                    <a:pt x="3620" y="48"/>
                  </a:lnTo>
                  <a:lnTo>
                    <a:pt x="3620" y="48"/>
                  </a:lnTo>
                  <a:lnTo>
                    <a:pt x="3610" y="48"/>
                  </a:lnTo>
                  <a:lnTo>
                    <a:pt x="3610" y="48"/>
                  </a:lnTo>
                  <a:lnTo>
                    <a:pt x="3608" y="48"/>
                  </a:lnTo>
                  <a:lnTo>
                    <a:pt x="3608" y="48"/>
                  </a:lnTo>
                  <a:lnTo>
                    <a:pt x="3606" y="48"/>
                  </a:lnTo>
                  <a:lnTo>
                    <a:pt x="3606" y="48"/>
                  </a:lnTo>
                  <a:lnTo>
                    <a:pt x="3604" y="48"/>
                  </a:lnTo>
                  <a:lnTo>
                    <a:pt x="3604" y="48"/>
                  </a:lnTo>
                  <a:lnTo>
                    <a:pt x="3602" y="48"/>
                  </a:lnTo>
                  <a:lnTo>
                    <a:pt x="3602" y="48"/>
                  </a:lnTo>
                  <a:lnTo>
                    <a:pt x="3598" y="48"/>
                  </a:lnTo>
                  <a:lnTo>
                    <a:pt x="3598" y="48"/>
                  </a:lnTo>
                  <a:lnTo>
                    <a:pt x="3596" y="46"/>
                  </a:lnTo>
                  <a:lnTo>
                    <a:pt x="3596" y="46"/>
                  </a:lnTo>
                  <a:lnTo>
                    <a:pt x="3592" y="48"/>
                  </a:lnTo>
                  <a:lnTo>
                    <a:pt x="3592" y="48"/>
                  </a:lnTo>
                  <a:lnTo>
                    <a:pt x="3592" y="48"/>
                  </a:lnTo>
                  <a:lnTo>
                    <a:pt x="3592" y="48"/>
                  </a:lnTo>
                  <a:lnTo>
                    <a:pt x="3590" y="48"/>
                  </a:lnTo>
                  <a:lnTo>
                    <a:pt x="3590" y="48"/>
                  </a:lnTo>
                  <a:lnTo>
                    <a:pt x="3588" y="48"/>
                  </a:lnTo>
                  <a:lnTo>
                    <a:pt x="3588" y="48"/>
                  </a:lnTo>
                  <a:lnTo>
                    <a:pt x="3586" y="48"/>
                  </a:lnTo>
                  <a:lnTo>
                    <a:pt x="3586" y="48"/>
                  </a:lnTo>
                  <a:lnTo>
                    <a:pt x="3582" y="48"/>
                  </a:lnTo>
                  <a:lnTo>
                    <a:pt x="3582" y="48"/>
                  </a:lnTo>
                  <a:lnTo>
                    <a:pt x="3576" y="48"/>
                  </a:lnTo>
                  <a:lnTo>
                    <a:pt x="3576" y="48"/>
                  </a:lnTo>
                  <a:lnTo>
                    <a:pt x="3572" y="48"/>
                  </a:lnTo>
                  <a:lnTo>
                    <a:pt x="3570" y="48"/>
                  </a:lnTo>
                  <a:lnTo>
                    <a:pt x="3570" y="48"/>
                  </a:lnTo>
                  <a:lnTo>
                    <a:pt x="3568" y="50"/>
                  </a:lnTo>
                  <a:lnTo>
                    <a:pt x="3568" y="50"/>
                  </a:lnTo>
                  <a:lnTo>
                    <a:pt x="3566" y="50"/>
                  </a:lnTo>
                  <a:lnTo>
                    <a:pt x="3566" y="50"/>
                  </a:lnTo>
                  <a:lnTo>
                    <a:pt x="3566" y="50"/>
                  </a:lnTo>
                  <a:lnTo>
                    <a:pt x="3566" y="50"/>
                  </a:lnTo>
                  <a:lnTo>
                    <a:pt x="3566" y="50"/>
                  </a:lnTo>
                  <a:lnTo>
                    <a:pt x="3566" y="50"/>
                  </a:lnTo>
                  <a:lnTo>
                    <a:pt x="3566" y="50"/>
                  </a:lnTo>
                  <a:lnTo>
                    <a:pt x="3566" y="50"/>
                  </a:lnTo>
                  <a:lnTo>
                    <a:pt x="3564" y="50"/>
                  </a:lnTo>
                  <a:lnTo>
                    <a:pt x="3564" y="50"/>
                  </a:lnTo>
                  <a:lnTo>
                    <a:pt x="3564" y="50"/>
                  </a:lnTo>
                  <a:lnTo>
                    <a:pt x="3564" y="50"/>
                  </a:lnTo>
                  <a:lnTo>
                    <a:pt x="3564" y="50"/>
                  </a:lnTo>
                  <a:lnTo>
                    <a:pt x="3564" y="50"/>
                  </a:lnTo>
                  <a:lnTo>
                    <a:pt x="3562" y="48"/>
                  </a:lnTo>
                  <a:lnTo>
                    <a:pt x="3562" y="48"/>
                  </a:lnTo>
                  <a:lnTo>
                    <a:pt x="3562" y="50"/>
                  </a:lnTo>
                  <a:lnTo>
                    <a:pt x="3562" y="50"/>
                  </a:lnTo>
                  <a:lnTo>
                    <a:pt x="3562" y="48"/>
                  </a:lnTo>
                  <a:lnTo>
                    <a:pt x="3562" y="48"/>
                  </a:lnTo>
                  <a:lnTo>
                    <a:pt x="3560" y="48"/>
                  </a:lnTo>
                  <a:lnTo>
                    <a:pt x="3560" y="48"/>
                  </a:lnTo>
                  <a:lnTo>
                    <a:pt x="3558" y="48"/>
                  </a:lnTo>
                  <a:lnTo>
                    <a:pt x="3558" y="48"/>
                  </a:lnTo>
                  <a:lnTo>
                    <a:pt x="3558" y="48"/>
                  </a:lnTo>
                  <a:lnTo>
                    <a:pt x="3558" y="48"/>
                  </a:lnTo>
                  <a:lnTo>
                    <a:pt x="3558" y="48"/>
                  </a:lnTo>
                  <a:lnTo>
                    <a:pt x="3558" y="48"/>
                  </a:lnTo>
                  <a:lnTo>
                    <a:pt x="3556" y="48"/>
                  </a:lnTo>
                  <a:lnTo>
                    <a:pt x="3556" y="48"/>
                  </a:lnTo>
                  <a:lnTo>
                    <a:pt x="3556" y="48"/>
                  </a:lnTo>
                  <a:lnTo>
                    <a:pt x="3556" y="48"/>
                  </a:lnTo>
                  <a:lnTo>
                    <a:pt x="3554" y="48"/>
                  </a:lnTo>
                  <a:lnTo>
                    <a:pt x="3554" y="48"/>
                  </a:lnTo>
                  <a:lnTo>
                    <a:pt x="3554" y="48"/>
                  </a:lnTo>
                  <a:lnTo>
                    <a:pt x="3554" y="48"/>
                  </a:lnTo>
                  <a:lnTo>
                    <a:pt x="3552" y="48"/>
                  </a:lnTo>
                  <a:lnTo>
                    <a:pt x="3552" y="48"/>
                  </a:lnTo>
                  <a:lnTo>
                    <a:pt x="3552" y="48"/>
                  </a:lnTo>
                  <a:lnTo>
                    <a:pt x="3552" y="48"/>
                  </a:lnTo>
                  <a:lnTo>
                    <a:pt x="3550" y="48"/>
                  </a:lnTo>
                  <a:lnTo>
                    <a:pt x="3550" y="48"/>
                  </a:lnTo>
                  <a:lnTo>
                    <a:pt x="3550" y="48"/>
                  </a:lnTo>
                  <a:lnTo>
                    <a:pt x="3550" y="48"/>
                  </a:lnTo>
                  <a:lnTo>
                    <a:pt x="3550" y="46"/>
                  </a:lnTo>
                  <a:lnTo>
                    <a:pt x="3550" y="46"/>
                  </a:lnTo>
                  <a:lnTo>
                    <a:pt x="3548" y="48"/>
                  </a:lnTo>
                  <a:lnTo>
                    <a:pt x="3548" y="48"/>
                  </a:lnTo>
                  <a:lnTo>
                    <a:pt x="3548" y="46"/>
                  </a:lnTo>
                  <a:lnTo>
                    <a:pt x="3548" y="46"/>
                  </a:lnTo>
                  <a:lnTo>
                    <a:pt x="3546" y="46"/>
                  </a:lnTo>
                  <a:lnTo>
                    <a:pt x="3546" y="46"/>
                  </a:lnTo>
                  <a:lnTo>
                    <a:pt x="3544" y="46"/>
                  </a:lnTo>
                  <a:lnTo>
                    <a:pt x="3544" y="46"/>
                  </a:lnTo>
                  <a:lnTo>
                    <a:pt x="3544" y="46"/>
                  </a:lnTo>
                  <a:lnTo>
                    <a:pt x="3544" y="46"/>
                  </a:lnTo>
                  <a:lnTo>
                    <a:pt x="3544" y="46"/>
                  </a:lnTo>
                  <a:lnTo>
                    <a:pt x="3544" y="46"/>
                  </a:lnTo>
                  <a:lnTo>
                    <a:pt x="3542" y="46"/>
                  </a:lnTo>
                  <a:lnTo>
                    <a:pt x="3542" y="46"/>
                  </a:lnTo>
                  <a:lnTo>
                    <a:pt x="3542" y="48"/>
                  </a:lnTo>
                  <a:lnTo>
                    <a:pt x="3542" y="48"/>
                  </a:lnTo>
                  <a:lnTo>
                    <a:pt x="3542" y="46"/>
                  </a:lnTo>
                  <a:lnTo>
                    <a:pt x="3542" y="46"/>
                  </a:lnTo>
                  <a:lnTo>
                    <a:pt x="3536" y="48"/>
                  </a:lnTo>
                  <a:lnTo>
                    <a:pt x="3536" y="48"/>
                  </a:lnTo>
                  <a:lnTo>
                    <a:pt x="3534" y="48"/>
                  </a:lnTo>
                  <a:lnTo>
                    <a:pt x="3534" y="48"/>
                  </a:lnTo>
                  <a:lnTo>
                    <a:pt x="3526" y="48"/>
                  </a:lnTo>
                  <a:lnTo>
                    <a:pt x="3526" y="48"/>
                  </a:lnTo>
                  <a:lnTo>
                    <a:pt x="3524" y="48"/>
                  </a:lnTo>
                  <a:lnTo>
                    <a:pt x="3524" y="48"/>
                  </a:lnTo>
                  <a:lnTo>
                    <a:pt x="3522" y="48"/>
                  </a:lnTo>
                  <a:lnTo>
                    <a:pt x="3522" y="48"/>
                  </a:lnTo>
                  <a:lnTo>
                    <a:pt x="3522" y="48"/>
                  </a:lnTo>
                  <a:lnTo>
                    <a:pt x="3522" y="48"/>
                  </a:lnTo>
                  <a:lnTo>
                    <a:pt x="3522" y="48"/>
                  </a:lnTo>
                  <a:lnTo>
                    <a:pt x="3522" y="48"/>
                  </a:lnTo>
                  <a:lnTo>
                    <a:pt x="3520" y="48"/>
                  </a:lnTo>
                  <a:lnTo>
                    <a:pt x="3520" y="48"/>
                  </a:lnTo>
                  <a:lnTo>
                    <a:pt x="3518" y="48"/>
                  </a:lnTo>
                  <a:lnTo>
                    <a:pt x="3518" y="48"/>
                  </a:lnTo>
                  <a:lnTo>
                    <a:pt x="3518" y="48"/>
                  </a:lnTo>
                  <a:lnTo>
                    <a:pt x="3518" y="48"/>
                  </a:lnTo>
                  <a:lnTo>
                    <a:pt x="3518" y="48"/>
                  </a:lnTo>
                  <a:lnTo>
                    <a:pt x="3518" y="48"/>
                  </a:lnTo>
                  <a:lnTo>
                    <a:pt x="3518" y="50"/>
                  </a:lnTo>
                  <a:lnTo>
                    <a:pt x="3518" y="50"/>
                  </a:lnTo>
                  <a:lnTo>
                    <a:pt x="3512" y="48"/>
                  </a:lnTo>
                  <a:lnTo>
                    <a:pt x="3508" y="50"/>
                  </a:lnTo>
                  <a:lnTo>
                    <a:pt x="3508" y="50"/>
                  </a:lnTo>
                  <a:lnTo>
                    <a:pt x="3502" y="48"/>
                  </a:lnTo>
                  <a:lnTo>
                    <a:pt x="3502" y="48"/>
                  </a:lnTo>
                  <a:lnTo>
                    <a:pt x="3494" y="48"/>
                  </a:lnTo>
                  <a:lnTo>
                    <a:pt x="3494" y="48"/>
                  </a:lnTo>
                  <a:lnTo>
                    <a:pt x="3490" y="48"/>
                  </a:lnTo>
                  <a:lnTo>
                    <a:pt x="3490" y="48"/>
                  </a:lnTo>
                  <a:lnTo>
                    <a:pt x="3488" y="48"/>
                  </a:lnTo>
                  <a:lnTo>
                    <a:pt x="3488" y="48"/>
                  </a:lnTo>
                  <a:lnTo>
                    <a:pt x="3486" y="48"/>
                  </a:lnTo>
                  <a:lnTo>
                    <a:pt x="3486" y="48"/>
                  </a:lnTo>
                  <a:lnTo>
                    <a:pt x="3478" y="48"/>
                  </a:lnTo>
                  <a:lnTo>
                    <a:pt x="3478" y="48"/>
                  </a:lnTo>
                  <a:lnTo>
                    <a:pt x="3478" y="48"/>
                  </a:lnTo>
                  <a:lnTo>
                    <a:pt x="3478" y="48"/>
                  </a:lnTo>
                  <a:lnTo>
                    <a:pt x="3476" y="48"/>
                  </a:lnTo>
                  <a:lnTo>
                    <a:pt x="3476" y="48"/>
                  </a:lnTo>
                  <a:lnTo>
                    <a:pt x="3474" y="48"/>
                  </a:lnTo>
                  <a:lnTo>
                    <a:pt x="3474" y="48"/>
                  </a:lnTo>
                  <a:lnTo>
                    <a:pt x="3472" y="48"/>
                  </a:lnTo>
                  <a:lnTo>
                    <a:pt x="3472" y="48"/>
                  </a:lnTo>
                  <a:lnTo>
                    <a:pt x="3470" y="48"/>
                  </a:lnTo>
                  <a:lnTo>
                    <a:pt x="3470" y="48"/>
                  </a:lnTo>
                  <a:lnTo>
                    <a:pt x="3468" y="48"/>
                  </a:lnTo>
                  <a:lnTo>
                    <a:pt x="3468" y="48"/>
                  </a:lnTo>
                  <a:lnTo>
                    <a:pt x="3468" y="48"/>
                  </a:lnTo>
                  <a:lnTo>
                    <a:pt x="3468" y="48"/>
                  </a:lnTo>
                  <a:lnTo>
                    <a:pt x="3468" y="48"/>
                  </a:lnTo>
                  <a:lnTo>
                    <a:pt x="3468" y="48"/>
                  </a:lnTo>
                  <a:lnTo>
                    <a:pt x="3464" y="48"/>
                  </a:lnTo>
                  <a:lnTo>
                    <a:pt x="3464" y="48"/>
                  </a:lnTo>
                  <a:lnTo>
                    <a:pt x="3464" y="48"/>
                  </a:lnTo>
                  <a:lnTo>
                    <a:pt x="3464" y="48"/>
                  </a:lnTo>
                  <a:lnTo>
                    <a:pt x="3464" y="48"/>
                  </a:lnTo>
                  <a:lnTo>
                    <a:pt x="3464" y="48"/>
                  </a:lnTo>
                  <a:lnTo>
                    <a:pt x="3462" y="48"/>
                  </a:lnTo>
                  <a:lnTo>
                    <a:pt x="3462" y="48"/>
                  </a:lnTo>
                  <a:lnTo>
                    <a:pt x="3460" y="48"/>
                  </a:lnTo>
                  <a:lnTo>
                    <a:pt x="3460" y="48"/>
                  </a:lnTo>
                  <a:lnTo>
                    <a:pt x="3456" y="48"/>
                  </a:lnTo>
                  <a:lnTo>
                    <a:pt x="3456" y="48"/>
                  </a:lnTo>
                  <a:lnTo>
                    <a:pt x="3452" y="48"/>
                  </a:lnTo>
                  <a:lnTo>
                    <a:pt x="3452" y="48"/>
                  </a:lnTo>
                  <a:lnTo>
                    <a:pt x="3448" y="48"/>
                  </a:lnTo>
                  <a:lnTo>
                    <a:pt x="3448" y="48"/>
                  </a:lnTo>
                  <a:lnTo>
                    <a:pt x="3446" y="48"/>
                  </a:lnTo>
                  <a:lnTo>
                    <a:pt x="3446" y="48"/>
                  </a:lnTo>
                  <a:lnTo>
                    <a:pt x="3442" y="48"/>
                  </a:lnTo>
                  <a:lnTo>
                    <a:pt x="3442" y="48"/>
                  </a:lnTo>
                  <a:lnTo>
                    <a:pt x="3440" y="48"/>
                  </a:lnTo>
                  <a:lnTo>
                    <a:pt x="3440" y="48"/>
                  </a:lnTo>
                  <a:lnTo>
                    <a:pt x="3438" y="48"/>
                  </a:lnTo>
                  <a:lnTo>
                    <a:pt x="3438" y="48"/>
                  </a:lnTo>
                  <a:lnTo>
                    <a:pt x="3436" y="48"/>
                  </a:lnTo>
                  <a:lnTo>
                    <a:pt x="3436" y="48"/>
                  </a:lnTo>
                  <a:lnTo>
                    <a:pt x="3434" y="46"/>
                  </a:lnTo>
                  <a:lnTo>
                    <a:pt x="3434" y="46"/>
                  </a:lnTo>
                  <a:lnTo>
                    <a:pt x="3430" y="46"/>
                  </a:lnTo>
                  <a:lnTo>
                    <a:pt x="3430" y="46"/>
                  </a:lnTo>
                  <a:lnTo>
                    <a:pt x="3422" y="46"/>
                  </a:lnTo>
                  <a:lnTo>
                    <a:pt x="3422" y="46"/>
                  </a:lnTo>
                  <a:lnTo>
                    <a:pt x="3420" y="48"/>
                  </a:lnTo>
                  <a:lnTo>
                    <a:pt x="3420" y="48"/>
                  </a:lnTo>
                  <a:lnTo>
                    <a:pt x="3418" y="48"/>
                  </a:lnTo>
                  <a:lnTo>
                    <a:pt x="3418" y="48"/>
                  </a:lnTo>
                  <a:lnTo>
                    <a:pt x="3412" y="48"/>
                  </a:lnTo>
                  <a:lnTo>
                    <a:pt x="3412" y="48"/>
                  </a:lnTo>
                  <a:lnTo>
                    <a:pt x="3408" y="48"/>
                  </a:lnTo>
                  <a:lnTo>
                    <a:pt x="3408" y="48"/>
                  </a:lnTo>
                  <a:lnTo>
                    <a:pt x="3406" y="48"/>
                  </a:lnTo>
                  <a:lnTo>
                    <a:pt x="3406" y="48"/>
                  </a:lnTo>
                  <a:lnTo>
                    <a:pt x="3404" y="46"/>
                  </a:lnTo>
                  <a:lnTo>
                    <a:pt x="3404" y="46"/>
                  </a:lnTo>
                  <a:lnTo>
                    <a:pt x="3398" y="48"/>
                  </a:lnTo>
                  <a:lnTo>
                    <a:pt x="3398" y="48"/>
                  </a:lnTo>
                  <a:lnTo>
                    <a:pt x="3396" y="48"/>
                  </a:lnTo>
                  <a:lnTo>
                    <a:pt x="3396" y="48"/>
                  </a:lnTo>
                  <a:lnTo>
                    <a:pt x="3396" y="48"/>
                  </a:lnTo>
                  <a:lnTo>
                    <a:pt x="3396" y="48"/>
                  </a:lnTo>
                  <a:lnTo>
                    <a:pt x="3388" y="46"/>
                  </a:lnTo>
                  <a:lnTo>
                    <a:pt x="3388" y="46"/>
                  </a:lnTo>
                  <a:lnTo>
                    <a:pt x="3386" y="48"/>
                  </a:lnTo>
                  <a:lnTo>
                    <a:pt x="3386" y="48"/>
                  </a:lnTo>
                  <a:lnTo>
                    <a:pt x="3382" y="48"/>
                  </a:lnTo>
                  <a:lnTo>
                    <a:pt x="3382" y="48"/>
                  </a:lnTo>
                  <a:lnTo>
                    <a:pt x="3380" y="50"/>
                  </a:lnTo>
                  <a:lnTo>
                    <a:pt x="3380" y="50"/>
                  </a:lnTo>
                  <a:lnTo>
                    <a:pt x="3376" y="50"/>
                  </a:lnTo>
                  <a:lnTo>
                    <a:pt x="3376" y="50"/>
                  </a:lnTo>
                  <a:lnTo>
                    <a:pt x="3376" y="50"/>
                  </a:lnTo>
                  <a:lnTo>
                    <a:pt x="3376" y="50"/>
                  </a:lnTo>
                  <a:lnTo>
                    <a:pt x="3374" y="50"/>
                  </a:lnTo>
                  <a:lnTo>
                    <a:pt x="3374" y="50"/>
                  </a:lnTo>
                  <a:lnTo>
                    <a:pt x="3374" y="50"/>
                  </a:lnTo>
                  <a:lnTo>
                    <a:pt x="3374" y="50"/>
                  </a:lnTo>
                  <a:lnTo>
                    <a:pt x="3374" y="50"/>
                  </a:lnTo>
                  <a:lnTo>
                    <a:pt x="3374" y="50"/>
                  </a:lnTo>
                  <a:lnTo>
                    <a:pt x="3372" y="50"/>
                  </a:lnTo>
                  <a:lnTo>
                    <a:pt x="3372" y="50"/>
                  </a:lnTo>
                  <a:lnTo>
                    <a:pt x="3370" y="50"/>
                  </a:lnTo>
                  <a:lnTo>
                    <a:pt x="3370" y="50"/>
                  </a:lnTo>
                  <a:lnTo>
                    <a:pt x="3366" y="50"/>
                  </a:lnTo>
                  <a:lnTo>
                    <a:pt x="3366" y="50"/>
                  </a:lnTo>
                  <a:lnTo>
                    <a:pt x="3362" y="50"/>
                  </a:lnTo>
                  <a:lnTo>
                    <a:pt x="3362" y="50"/>
                  </a:lnTo>
                  <a:lnTo>
                    <a:pt x="3362" y="50"/>
                  </a:lnTo>
                  <a:lnTo>
                    <a:pt x="3362" y="50"/>
                  </a:lnTo>
                  <a:lnTo>
                    <a:pt x="3360" y="50"/>
                  </a:lnTo>
                  <a:lnTo>
                    <a:pt x="3360" y="50"/>
                  </a:lnTo>
                  <a:lnTo>
                    <a:pt x="3358" y="50"/>
                  </a:lnTo>
                  <a:lnTo>
                    <a:pt x="3356" y="50"/>
                  </a:lnTo>
                  <a:lnTo>
                    <a:pt x="3356" y="50"/>
                  </a:lnTo>
                  <a:lnTo>
                    <a:pt x="3350" y="48"/>
                  </a:lnTo>
                  <a:lnTo>
                    <a:pt x="3350" y="48"/>
                  </a:lnTo>
                  <a:lnTo>
                    <a:pt x="3350" y="48"/>
                  </a:lnTo>
                  <a:lnTo>
                    <a:pt x="3350" y="48"/>
                  </a:lnTo>
                  <a:lnTo>
                    <a:pt x="3344" y="48"/>
                  </a:lnTo>
                  <a:lnTo>
                    <a:pt x="3344" y="48"/>
                  </a:lnTo>
                  <a:lnTo>
                    <a:pt x="3344" y="48"/>
                  </a:lnTo>
                  <a:lnTo>
                    <a:pt x="3344" y="48"/>
                  </a:lnTo>
                  <a:lnTo>
                    <a:pt x="3344" y="48"/>
                  </a:lnTo>
                  <a:lnTo>
                    <a:pt x="3344" y="48"/>
                  </a:lnTo>
                  <a:lnTo>
                    <a:pt x="3340" y="48"/>
                  </a:lnTo>
                  <a:lnTo>
                    <a:pt x="3340" y="48"/>
                  </a:lnTo>
                  <a:lnTo>
                    <a:pt x="3332" y="48"/>
                  </a:lnTo>
                  <a:lnTo>
                    <a:pt x="3332" y="48"/>
                  </a:lnTo>
                  <a:lnTo>
                    <a:pt x="3328" y="46"/>
                  </a:lnTo>
                  <a:lnTo>
                    <a:pt x="3328" y="46"/>
                  </a:lnTo>
                  <a:lnTo>
                    <a:pt x="3324" y="44"/>
                  </a:lnTo>
                  <a:lnTo>
                    <a:pt x="3324" y="44"/>
                  </a:lnTo>
                  <a:lnTo>
                    <a:pt x="3322" y="44"/>
                  </a:lnTo>
                  <a:lnTo>
                    <a:pt x="3322" y="44"/>
                  </a:lnTo>
                  <a:lnTo>
                    <a:pt x="3322" y="44"/>
                  </a:lnTo>
                  <a:lnTo>
                    <a:pt x="3318" y="44"/>
                  </a:lnTo>
                  <a:lnTo>
                    <a:pt x="3318" y="44"/>
                  </a:lnTo>
                  <a:lnTo>
                    <a:pt x="3318" y="46"/>
                  </a:lnTo>
                  <a:lnTo>
                    <a:pt x="3318" y="46"/>
                  </a:lnTo>
                  <a:lnTo>
                    <a:pt x="3318" y="46"/>
                  </a:lnTo>
                  <a:lnTo>
                    <a:pt x="3318" y="46"/>
                  </a:lnTo>
                  <a:lnTo>
                    <a:pt x="3318" y="46"/>
                  </a:lnTo>
                  <a:lnTo>
                    <a:pt x="3318" y="46"/>
                  </a:lnTo>
                  <a:lnTo>
                    <a:pt x="3316" y="46"/>
                  </a:lnTo>
                  <a:lnTo>
                    <a:pt x="3316" y="46"/>
                  </a:lnTo>
                  <a:lnTo>
                    <a:pt x="3312" y="48"/>
                  </a:lnTo>
                  <a:lnTo>
                    <a:pt x="3312" y="48"/>
                  </a:lnTo>
                  <a:lnTo>
                    <a:pt x="3312" y="48"/>
                  </a:lnTo>
                  <a:lnTo>
                    <a:pt x="3312" y="48"/>
                  </a:lnTo>
                  <a:lnTo>
                    <a:pt x="3312" y="48"/>
                  </a:lnTo>
                  <a:lnTo>
                    <a:pt x="3312" y="48"/>
                  </a:lnTo>
                  <a:lnTo>
                    <a:pt x="3310" y="48"/>
                  </a:lnTo>
                  <a:lnTo>
                    <a:pt x="3310" y="48"/>
                  </a:lnTo>
                  <a:lnTo>
                    <a:pt x="3310" y="48"/>
                  </a:lnTo>
                  <a:lnTo>
                    <a:pt x="3310" y="48"/>
                  </a:lnTo>
                  <a:lnTo>
                    <a:pt x="3310" y="48"/>
                  </a:lnTo>
                  <a:lnTo>
                    <a:pt x="3310" y="48"/>
                  </a:lnTo>
                  <a:lnTo>
                    <a:pt x="3308" y="48"/>
                  </a:lnTo>
                  <a:lnTo>
                    <a:pt x="3308" y="48"/>
                  </a:lnTo>
                  <a:lnTo>
                    <a:pt x="3306" y="48"/>
                  </a:lnTo>
                  <a:lnTo>
                    <a:pt x="3306" y="48"/>
                  </a:lnTo>
                  <a:lnTo>
                    <a:pt x="3304" y="48"/>
                  </a:lnTo>
                  <a:lnTo>
                    <a:pt x="3304" y="48"/>
                  </a:lnTo>
                  <a:lnTo>
                    <a:pt x="3304" y="48"/>
                  </a:lnTo>
                  <a:lnTo>
                    <a:pt x="3304" y="48"/>
                  </a:lnTo>
                  <a:lnTo>
                    <a:pt x="3302" y="46"/>
                  </a:lnTo>
                  <a:lnTo>
                    <a:pt x="3302" y="46"/>
                  </a:lnTo>
                  <a:lnTo>
                    <a:pt x="3302" y="48"/>
                  </a:lnTo>
                  <a:lnTo>
                    <a:pt x="3302" y="48"/>
                  </a:lnTo>
                  <a:lnTo>
                    <a:pt x="3298" y="46"/>
                  </a:lnTo>
                  <a:lnTo>
                    <a:pt x="3298" y="46"/>
                  </a:lnTo>
                  <a:lnTo>
                    <a:pt x="3294" y="44"/>
                  </a:lnTo>
                  <a:lnTo>
                    <a:pt x="3290" y="44"/>
                  </a:lnTo>
                  <a:lnTo>
                    <a:pt x="3282" y="46"/>
                  </a:lnTo>
                  <a:lnTo>
                    <a:pt x="3282" y="46"/>
                  </a:lnTo>
                  <a:lnTo>
                    <a:pt x="3276" y="44"/>
                  </a:lnTo>
                  <a:lnTo>
                    <a:pt x="3276" y="44"/>
                  </a:lnTo>
                  <a:lnTo>
                    <a:pt x="3268" y="44"/>
                  </a:lnTo>
                  <a:lnTo>
                    <a:pt x="3268" y="44"/>
                  </a:lnTo>
                  <a:lnTo>
                    <a:pt x="3266" y="44"/>
                  </a:lnTo>
                  <a:lnTo>
                    <a:pt x="3266" y="44"/>
                  </a:lnTo>
                  <a:lnTo>
                    <a:pt x="3262" y="44"/>
                  </a:lnTo>
                  <a:lnTo>
                    <a:pt x="3262" y="44"/>
                  </a:lnTo>
                  <a:lnTo>
                    <a:pt x="3262" y="44"/>
                  </a:lnTo>
                  <a:lnTo>
                    <a:pt x="3262" y="44"/>
                  </a:lnTo>
                  <a:lnTo>
                    <a:pt x="3262" y="44"/>
                  </a:lnTo>
                  <a:lnTo>
                    <a:pt x="3262" y="44"/>
                  </a:lnTo>
                  <a:lnTo>
                    <a:pt x="3260" y="44"/>
                  </a:lnTo>
                  <a:lnTo>
                    <a:pt x="3260" y="44"/>
                  </a:lnTo>
                  <a:lnTo>
                    <a:pt x="3260" y="44"/>
                  </a:lnTo>
                  <a:lnTo>
                    <a:pt x="3260" y="44"/>
                  </a:lnTo>
                  <a:lnTo>
                    <a:pt x="3256" y="44"/>
                  </a:lnTo>
                  <a:lnTo>
                    <a:pt x="3256" y="44"/>
                  </a:lnTo>
                  <a:lnTo>
                    <a:pt x="3254" y="44"/>
                  </a:lnTo>
                  <a:lnTo>
                    <a:pt x="3254" y="44"/>
                  </a:lnTo>
                  <a:lnTo>
                    <a:pt x="3250" y="42"/>
                  </a:lnTo>
                  <a:lnTo>
                    <a:pt x="3248" y="42"/>
                  </a:lnTo>
                  <a:lnTo>
                    <a:pt x="3248" y="42"/>
                  </a:lnTo>
                  <a:lnTo>
                    <a:pt x="3246" y="44"/>
                  </a:lnTo>
                  <a:lnTo>
                    <a:pt x="3246" y="44"/>
                  </a:lnTo>
                  <a:lnTo>
                    <a:pt x="3244" y="44"/>
                  </a:lnTo>
                  <a:lnTo>
                    <a:pt x="3244" y="44"/>
                  </a:lnTo>
                  <a:lnTo>
                    <a:pt x="3238" y="44"/>
                  </a:lnTo>
                  <a:lnTo>
                    <a:pt x="3238" y="44"/>
                  </a:lnTo>
                  <a:lnTo>
                    <a:pt x="3234" y="44"/>
                  </a:lnTo>
                  <a:lnTo>
                    <a:pt x="3234" y="44"/>
                  </a:lnTo>
                  <a:lnTo>
                    <a:pt x="3230" y="44"/>
                  </a:lnTo>
                  <a:lnTo>
                    <a:pt x="3230" y="44"/>
                  </a:lnTo>
                  <a:lnTo>
                    <a:pt x="3226" y="44"/>
                  </a:lnTo>
                  <a:lnTo>
                    <a:pt x="3226" y="44"/>
                  </a:lnTo>
                  <a:lnTo>
                    <a:pt x="3222" y="46"/>
                  </a:lnTo>
                  <a:lnTo>
                    <a:pt x="3222" y="46"/>
                  </a:lnTo>
                  <a:lnTo>
                    <a:pt x="3218" y="44"/>
                  </a:lnTo>
                  <a:lnTo>
                    <a:pt x="3218" y="44"/>
                  </a:lnTo>
                  <a:lnTo>
                    <a:pt x="3212" y="44"/>
                  </a:lnTo>
                  <a:lnTo>
                    <a:pt x="3212" y="44"/>
                  </a:lnTo>
                  <a:lnTo>
                    <a:pt x="3202" y="46"/>
                  </a:lnTo>
                  <a:lnTo>
                    <a:pt x="3202" y="46"/>
                  </a:lnTo>
                  <a:lnTo>
                    <a:pt x="3198" y="44"/>
                  </a:lnTo>
                  <a:lnTo>
                    <a:pt x="3198" y="44"/>
                  </a:lnTo>
                  <a:lnTo>
                    <a:pt x="3194" y="44"/>
                  </a:lnTo>
                  <a:lnTo>
                    <a:pt x="3194" y="44"/>
                  </a:lnTo>
                  <a:lnTo>
                    <a:pt x="3190" y="44"/>
                  </a:lnTo>
                  <a:lnTo>
                    <a:pt x="3190" y="44"/>
                  </a:lnTo>
                  <a:lnTo>
                    <a:pt x="3186" y="44"/>
                  </a:lnTo>
                  <a:lnTo>
                    <a:pt x="3186" y="44"/>
                  </a:lnTo>
                  <a:lnTo>
                    <a:pt x="3180" y="44"/>
                  </a:lnTo>
                  <a:lnTo>
                    <a:pt x="3180" y="44"/>
                  </a:lnTo>
                  <a:lnTo>
                    <a:pt x="3176" y="42"/>
                  </a:lnTo>
                  <a:lnTo>
                    <a:pt x="3176" y="42"/>
                  </a:lnTo>
                  <a:lnTo>
                    <a:pt x="3176" y="42"/>
                  </a:lnTo>
                  <a:lnTo>
                    <a:pt x="3176" y="42"/>
                  </a:lnTo>
                  <a:lnTo>
                    <a:pt x="3172" y="42"/>
                  </a:lnTo>
                  <a:lnTo>
                    <a:pt x="3172" y="42"/>
                  </a:lnTo>
                  <a:lnTo>
                    <a:pt x="3168" y="40"/>
                  </a:lnTo>
                  <a:lnTo>
                    <a:pt x="3168" y="40"/>
                  </a:lnTo>
                  <a:lnTo>
                    <a:pt x="3162" y="38"/>
                  </a:lnTo>
                  <a:lnTo>
                    <a:pt x="3162" y="38"/>
                  </a:lnTo>
                  <a:lnTo>
                    <a:pt x="3158" y="40"/>
                  </a:lnTo>
                  <a:lnTo>
                    <a:pt x="3158" y="40"/>
                  </a:lnTo>
                  <a:lnTo>
                    <a:pt x="3156" y="40"/>
                  </a:lnTo>
                  <a:lnTo>
                    <a:pt x="3156" y="40"/>
                  </a:lnTo>
                  <a:lnTo>
                    <a:pt x="3154" y="40"/>
                  </a:lnTo>
                  <a:lnTo>
                    <a:pt x="3154" y="40"/>
                  </a:lnTo>
                  <a:lnTo>
                    <a:pt x="3152" y="40"/>
                  </a:lnTo>
                  <a:lnTo>
                    <a:pt x="3152" y="40"/>
                  </a:lnTo>
                  <a:lnTo>
                    <a:pt x="3146" y="40"/>
                  </a:lnTo>
                  <a:lnTo>
                    <a:pt x="3146" y="40"/>
                  </a:lnTo>
                  <a:lnTo>
                    <a:pt x="3146" y="40"/>
                  </a:lnTo>
                  <a:lnTo>
                    <a:pt x="3146" y="40"/>
                  </a:lnTo>
                  <a:lnTo>
                    <a:pt x="3146" y="38"/>
                  </a:lnTo>
                  <a:lnTo>
                    <a:pt x="3146" y="38"/>
                  </a:lnTo>
                  <a:lnTo>
                    <a:pt x="3146" y="36"/>
                  </a:lnTo>
                  <a:lnTo>
                    <a:pt x="3144" y="36"/>
                  </a:lnTo>
                  <a:lnTo>
                    <a:pt x="3144" y="36"/>
                  </a:lnTo>
                  <a:lnTo>
                    <a:pt x="3138" y="36"/>
                  </a:lnTo>
                  <a:lnTo>
                    <a:pt x="3138" y="36"/>
                  </a:lnTo>
                  <a:lnTo>
                    <a:pt x="3136" y="38"/>
                  </a:lnTo>
                  <a:lnTo>
                    <a:pt x="3136" y="38"/>
                  </a:lnTo>
                  <a:lnTo>
                    <a:pt x="3134" y="38"/>
                  </a:lnTo>
                  <a:lnTo>
                    <a:pt x="3134" y="38"/>
                  </a:lnTo>
                  <a:lnTo>
                    <a:pt x="3130" y="38"/>
                  </a:lnTo>
                  <a:lnTo>
                    <a:pt x="3130" y="38"/>
                  </a:lnTo>
                  <a:lnTo>
                    <a:pt x="3128" y="38"/>
                  </a:lnTo>
                  <a:lnTo>
                    <a:pt x="3128" y="38"/>
                  </a:lnTo>
                  <a:lnTo>
                    <a:pt x="3120" y="40"/>
                  </a:lnTo>
                  <a:lnTo>
                    <a:pt x="3120" y="40"/>
                  </a:lnTo>
                  <a:lnTo>
                    <a:pt x="3112" y="40"/>
                  </a:lnTo>
                  <a:lnTo>
                    <a:pt x="3112" y="40"/>
                  </a:lnTo>
                  <a:lnTo>
                    <a:pt x="3110" y="42"/>
                  </a:lnTo>
                  <a:lnTo>
                    <a:pt x="3110" y="42"/>
                  </a:lnTo>
                  <a:lnTo>
                    <a:pt x="3108" y="42"/>
                  </a:lnTo>
                  <a:lnTo>
                    <a:pt x="3108" y="42"/>
                  </a:lnTo>
                  <a:lnTo>
                    <a:pt x="3106" y="42"/>
                  </a:lnTo>
                  <a:lnTo>
                    <a:pt x="3106" y="42"/>
                  </a:lnTo>
                  <a:lnTo>
                    <a:pt x="3106" y="44"/>
                  </a:lnTo>
                  <a:lnTo>
                    <a:pt x="3106" y="44"/>
                  </a:lnTo>
                  <a:lnTo>
                    <a:pt x="3104" y="42"/>
                  </a:lnTo>
                  <a:lnTo>
                    <a:pt x="3104" y="42"/>
                  </a:lnTo>
                  <a:lnTo>
                    <a:pt x="3102" y="44"/>
                  </a:lnTo>
                  <a:lnTo>
                    <a:pt x="3102" y="44"/>
                  </a:lnTo>
                  <a:lnTo>
                    <a:pt x="3102" y="42"/>
                  </a:lnTo>
                  <a:lnTo>
                    <a:pt x="3102" y="42"/>
                  </a:lnTo>
                  <a:lnTo>
                    <a:pt x="3100" y="42"/>
                  </a:lnTo>
                  <a:lnTo>
                    <a:pt x="3100" y="42"/>
                  </a:lnTo>
                  <a:lnTo>
                    <a:pt x="3096" y="42"/>
                  </a:lnTo>
                  <a:lnTo>
                    <a:pt x="3096" y="42"/>
                  </a:lnTo>
                  <a:lnTo>
                    <a:pt x="3094" y="42"/>
                  </a:lnTo>
                  <a:lnTo>
                    <a:pt x="3090" y="42"/>
                  </a:lnTo>
                  <a:lnTo>
                    <a:pt x="3090" y="42"/>
                  </a:lnTo>
                  <a:lnTo>
                    <a:pt x="3090" y="42"/>
                  </a:lnTo>
                  <a:lnTo>
                    <a:pt x="3090" y="42"/>
                  </a:lnTo>
                  <a:lnTo>
                    <a:pt x="3090" y="42"/>
                  </a:lnTo>
                  <a:lnTo>
                    <a:pt x="3090" y="42"/>
                  </a:lnTo>
                  <a:lnTo>
                    <a:pt x="3088" y="42"/>
                  </a:lnTo>
                  <a:lnTo>
                    <a:pt x="3088" y="42"/>
                  </a:lnTo>
                  <a:lnTo>
                    <a:pt x="3086" y="42"/>
                  </a:lnTo>
                  <a:lnTo>
                    <a:pt x="3086" y="42"/>
                  </a:lnTo>
                  <a:lnTo>
                    <a:pt x="3082" y="42"/>
                  </a:lnTo>
                  <a:lnTo>
                    <a:pt x="3082" y="42"/>
                  </a:lnTo>
                  <a:lnTo>
                    <a:pt x="3080" y="40"/>
                  </a:lnTo>
                  <a:lnTo>
                    <a:pt x="3080" y="40"/>
                  </a:lnTo>
                  <a:lnTo>
                    <a:pt x="3078" y="42"/>
                  </a:lnTo>
                  <a:lnTo>
                    <a:pt x="3078" y="42"/>
                  </a:lnTo>
                  <a:lnTo>
                    <a:pt x="3076" y="42"/>
                  </a:lnTo>
                  <a:lnTo>
                    <a:pt x="3076" y="42"/>
                  </a:lnTo>
                  <a:lnTo>
                    <a:pt x="3076" y="42"/>
                  </a:lnTo>
                  <a:lnTo>
                    <a:pt x="3076" y="42"/>
                  </a:lnTo>
                  <a:lnTo>
                    <a:pt x="3072" y="42"/>
                  </a:lnTo>
                  <a:lnTo>
                    <a:pt x="3072" y="42"/>
                  </a:lnTo>
                  <a:lnTo>
                    <a:pt x="3070" y="42"/>
                  </a:lnTo>
                  <a:lnTo>
                    <a:pt x="3070" y="42"/>
                  </a:lnTo>
                  <a:lnTo>
                    <a:pt x="3070" y="42"/>
                  </a:lnTo>
                  <a:lnTo>
                    <a:pt x="3070" y="42"/>
                  </a:lnTo>
                  <a:lnTo>
                    <a:pt x="3066" y="40"/>
                  </a:lnTo>
                  <a:lnTo>
                    <a:pt x="3066" y="40"/>
                  </a:lnTo>
                  <a:lnTo>
                    <a:pt x="3058" y="42"/>
                  </a:lnTo>
                  <a:lnTo>
                    <a:pt x="3052" y="40"/>
                  </a:lnTo>
                  <a:lnTo>
                    <a:pt x="3052" y="40"/>
                  </a:lnTo>
                  <a:lnTo>
                    <a:pt x="3050" y="40"/>
                  </a:lnTo>
                  <a:lnTo>
                    <a:pt x="3050" y="40"/>
                  </a:lnTo>
                  <a:lnTo>
                    <a:pt x="3044" y="42"/>
                  </a:lnTo>
                  <a:lnTo>
                    <a:pt x="3044" y="42"/>
                  </a:lnTo>
                  <a:lnTo>
                    <a:pt x="3044" y="42"/>
                  </a:lnTo>
                  <a:lnTo>
                    <a:pt x="3044" y="42"/>
                  </a:lnTo>
                  <a:lnTo>
                    <a:pt x="3044" y="42"/>
                  </a:lnTo>
                  <a:lnTo>
                    <a:pt x="3044" y="42"/>
                  </a:lnTo>
                  <a:lnTo>
                    <a:pt x="3042" y="42"/>
                  </a:lnTo>
                  <a:lnTo>
                    <a:pt x="3042" y="42"/>
                  </a:lnTo>
                  <a:lnTo>
                    <a:pt x="3042" y="42"/>
                  </a:lnTo>
                  <a:lnTo>
                    <a:pt x="3042" y="42"/>
                  </a:lnTo>
                  <a:lnTo>
                    <a:pt x="3040" y="42"/>
                  </a:lnTo>
                  <a:lnTo>
                    <a:pt x="3040" y="42"/>
                  </a:lnTo>
                  <a:lnTo>
                    <a:pt x="3040" y="40"/>
                  </a:lnTo>
                  <a:lnTo>
                    <a:pt x="3040" y="40"/>
                  </a:lnTo>
                  <a:lnTo>
                    <a:pt x="3036" y="42"/>
                  </a:lnTo>
                  <a:lnTo>
                    <a:pt x="3036" y="42"/>
                  </a:lnTo>
                  <a:lnTo>
                    <a:pt x="3032" y="42"/>
                  </a:lnTo>
                  <a:lnTo>
                    <a:pt x="3032" y="42"/>
                  </a:lnTo>
                  <a:lnTo>
                    <a:pt x="3030" y="42"/>
                  </a:lnTo>
                  <a:lnTo>
                    <a:pt x="3030" y="42"/>
                  </a:lnTo>
                  <a:lnTo>
                    <a:pt x="3024" y="42"/>
                  </a:lnTo>
                  <a:lnTo>
                    <a:pt x="3024" y="42"/>
                  </a:lnTo>
                  <a:lnTo>
                    <a:pt x="3024" y="42"/>
                  </a:lnTo>
                  <a:lnTo>
                    <a:pt x="3022" y="42"/>
                  </a:lnTo>
                  <a:lnTo>
                    <a:pt x="3022" y="42"/>
                  </a:lnTo>
                  <a:lnTo>
                    <a:pt x="3020" y="42"/>
                  </a:lnTo>
                  <a:lnTo>
                    <a:pt x="3020" y="42"/>
                  </a:lnTo>
                  <a:lnTo>
                    <a:pt x="3014" y="42"/>
                  </a:lnTo>
                  <a:lnTo>
                    <a:pt x="3008" y="42"/>
                  </a:lnTo>
                  <a:lnTo>
                    <a:pt x="3008" y="42"/>
                  </a:lnTo>
                  <a:lnTo>
                    <a:pt x="3006" y="40"/>
                  </a:lnTo>
                  <a:lnTo>
                    <a:pt x="3004" y="42"/>
                  </a:lnTo>
                  <a:lnTo>
                    <a:pt x="3004" y="42"/>
                  </a:lnTo>
                  <a:lnTo>
                    <a:pt x="3002" y="40"/>
                  </a:lnTo>
                  <a:lnTo>
                    <a:pt x="3002" y="40"/>
                  </a:lnTo>
                  <a:lnTo>
                    <a:pt x="2998" y="40"/>
                  </a:lnTo>
                  <a:lnTo>
                    <a:pt x="2996" y="40"/>
                  </a:lnTo>
                  <a:lnTo>
                    <a:pt x="2996" y="40"/>
                  </a:lnTo>
                  <a:lnTo>
                    <a:pt x="2994" y="38"/>
                  </a:lnTo>
                  <a:lnTo>
                    <a:pt x="2994" y="38"/>
                  </a:lnTo>
                  <a:lnTo>
                    <a:pt x="2986" y="38"/>
                  </a:lnTo>
                  <a:lnTo>
                    <a:pt x="2986" y="38"/>
                  </a:lnTo>
                  <a:lnTo>
                    <a:pt x="2980" y="38"/>
                  </a:lnTo>
                  <a:lnTo>
                    <a:pt x="2976" y="38"/>
                  </a:lnTo>
                  <a:lnTo>
                    <a:pt x="2976" y="38"/>
                  </a:lnTo>
                  <a:lnTo>
                    <a:pt x="2972" y="38"/>
                  </a:lnTo>
                  <a:lnTo>
                    <a:pt x="2972" y="38"/>
                  </a:lnTo>
                  <a:lnTo>
                    <a:pt x="2970" y="38"/>
                  </a:lnTo>
                  <a:lnTo>
                    <a:pt x="2970" y="38"/>
                  </a:lnTo>
                  <a:lnTo>
                    <a:pt x="2962" y="40"/>
                  </a:lnTo>
                  <a:lnTo>
                    <a:pt x="2962" y="40"/>
                  </a:lnTo>
                  <a:lnTo>
                    <a:pt x="2954" y="38"/>
                  </a:lnTo>
                  <a:lnTo>
                    <a:pt x="2954" y="38"/>
                  </a:lnTo>
                  <a:lnTo>
                    <a:pt x="2946" y="40"/>
                  </a:lnTo>
                  <a:lnTo>
                    <a:pt x="2946" y="40"/>
                  </a:lnTo>
                  <a:lnTo>
                    <a:pt x="2942" y="38"/>
                  </a:lnTo>
                  <a:lnTo>
                    <a:pt x="2942" y="38"/>
                  </a:lnTo>
                  <a:lnTo>
                    <a:pt x="2940" y="38"/>
                  </a:lnTo>
                  <a:lnTo>
                    <a:pt x="2940" y="38"/>
                  </a:lnTo>
                  <a:lnTo>
                    <a:pt x="2934" y="36"/>
                  </a:lnTo>
                  <a:lnTo>
                    <a:pt x="2934" y="36"/>
                  </a:lnTo>
                  <a:lnTo>
                    <a:pt x="2934" y="36"/>
                  </a:lnTo>
                  <a:lnTo>
                    <a:pt x="2934" y="36"/>
                  </a:lnTo>
                  <a:lnTo>
                    <a:pt x="2934" y="36"/>
                  </a:lnTo>
                  <a:lnTo>
                    <a:pt x="2934" y="36"/>
                  </a:lnTo>
                  <a:lnTo>
                    <a:pt x="2932" y="36"/>
                  </a:lnTo>
                  <a:lnTo>
                    <a:pt x="2932" y="36"/>
                  </a:lnTo>
                  <a:lnTo>
                    <a:pt x="2930" y="36"/>
                  </a:lnTo>
                  <a:lnTo>
                    <a:pt x="2930" y="36"/>
                  </a:lnTo>
                  <a:lnTo>
                    <a:pt x="2926" y="36"/>
                  </a:lnTo>
                  <a:lnTo>
                    <a:pt x="2926" y="36"/>
                  </a:lnTo>
                  <a:lnTo>
                    <a:pt x="2920" y="36"/>
                  </a:lnTo>
                  <a:lnTo>
                    <a:pt x="2920" y="36"/>
                  </a:lnTo>
                  <a:lnTo>
                    <a:pt x="2920" y="36"/>
                  </a:lnTo>
                  <a:lnTo>
                    <a:pt x="2920" y="36"/>
                  </a:lnTo>
                  <a:lnTo>
                    <a:pt x="2918" y="38"/>
                  </a:lnTo>
                  <a:lnTo>
                    <a:pt x="2918" y="38"/>
                  </a:lnTo>
                  <a:lnTo>
                    <a:pt x="2914" y="38"/>
                  </a:lnTo>
                  <a:lnTo>
                    <a:pt x="2914" y="38"/>
                  </a:lnTo>
                  <a:lnTo>
                    <a:pt x="2910" y="36"/>
                  </a:lnTo>
                  <a:lnTo>
                    <a:pt x="2910" y="36"/>
                  </a:lnTo>
                  <a:lnTo>
                    <a:pt x="2904" y="36"/>
                  </a:lnTo>
                  <a:lnTo>
                    <a:pt x="2904" y="36"/>
                  </a:lnTo>
                  <a:lnTo>
                    <a:pt x="2902" y="36"/>
                  </a:lnTo>
                  <a:lnTo>
                    <a:pt x="2902" y="36"/>
                  </a:lnTo>
                  <a:lnTo>
                    <a:pt x="2902" y="36"/>
                  </a:lnTo>
                  <a:lnTo>
                    <a:pt x="2902" y="36"/>
                  </a:lnTo>
                  <a:lnTo>
                    <a:pt x="2900" y="36"/>
                  </a:lnTo>
                  <a:lnTo>
                    <a:pt x="2900" y="36"/>
                  </a:lnTo>
                  <a:lnTo>
                    <a:pt x="2898" y="36"/>
                  </a:lnTo>
                  <a:lnTo>
                    <a:pt x="2898" y="36"/>
                  </a:lnTo>
                  <a:lnTo>
                    <a:pt x="2898" y="36"/>
                  </a:lnTo>
                  <a:lnTo>
                    <a:pt x="2898" y="36"/>
                  </a:lnTo>
                  <a:lnTo>
                    <a:pt x="2898" y="34"/>
                  </a:lnTo>
                  <a:lnTo>
                    <a:pt x="2898" y="34"/>
                  </a:lnTo>
                  <a:lnTo>
                    <a:pt x="2896" y="34"/>
                  </a:lnTo>
                  <a:lnTo>
                    <a:pt x="2896" y="34"/>
                  </a:lnTo>
                  <a:lnTo>
                    <a:pt x="2892" y="34"/>
                  </a:lnTo>
                  <a:lnTo>
                    <a:pt x="2892" y="34"/>
                  </a:lnTo>
                  <a:lnTo>
                    <a:pt x="2892" y="34"/>
                  </a:lnTo>
                  <a:lnTo>
                    <a:pt x="2892" y="36"/>
                  </a:lnTo>
                  <a:lnTo>
                    <a:pt x="2892" y="36"/>
                  </a:lnTo>
                  <a:lnTo>
                    <a:pt x="2892" y="36"/>
                  </a:lnTo>
                  <a:lnTo>
                    <a:pt x="2892" y="36"/>
                  </a:lnTo>
                  <a:lnTo>
                    <a:pt x="2892" y="36"/>
                  </a:lnTo>
                  <a:lnTo>
                    <a:pt x="2890" y="36"/>
                  </a:lnTo>
                  <a:lnTo>
                    <a:pt x="2890" y="36"/>
                  </a:lnTo>
                  <a:lnTo>
                    <a:pt x="2888" y="36"/>
                  </a:lnTo>
                  <a:lnTo>
                    <a:pt x="2888" y="36"/>
                  </a:lnTo>
                  <a:lnTo>
                    <a:pt x="2886" y="36"/>
                  </a:lnTo>
                  <a:lnTo>
                    <a:pt x="2886" y="36"/>
                  </a:lnTo>
                  <a:lnTo>
                    <a:pt x="2884" y="36"/>
                  </a:lnTo>
                  <a:lnTo>
                    <a:pt x="2884" y="36"/>
                  </a:lnTo>
                  <a:lnTo>
                    <a:pt x="2878" y="36"/>
                  </a:lnTo>
                  <a:lnTo>
                    <a:pt x="2878" y="36"/>
                  </a:lnTo>
                  <a:lnTo>
                    <a:pt x="2874" y="34"/>
                  </a:lnTo>
                  <a:lnTo>
                    <a:pt x="2874" y="34"/>
                  </a:lnTo>
                  <a:lnTo>
                    <a:pt x="2872" y="34"/>
                  </a:lnTo>
                  <a:lnTo>
                    <a:pt x="2872" y="34"/>
                  </a:lnTo>
                  <a:lnTo>
                    <a:pt x="2870" y="34"/>
                  </a:lnTo>
                  <a:lnTo>
                    <a:pt x="2870" y="34"/>
                  </a:lnTo>
                  <a:lnTo>
                    <a:pt x="2866" y="34"/>
                  </a:lnTo>
                  <a:lnTo>
                    <a:pt x="2866" y="34"/>
                  </a:lnTo>
                  <a:lnTo>
                    <a:pt x="2864" y="34"/>
                  </a:lnTo>
                  <a:lnTo>
                    <a:pt x="2864" y="34"/>
                  </a:lnTo>
                  <a:lnTo>
                    <a:pt x="2862" y="34"/>
                  </a:lnTo>
                  <a:lnTo>
                    <a:pt x="2862" y="34"/>
                  </a:lnTo>
                  <a:lnTo>
                    <a:pt x="2862" y="34"/>
                  </a:lnTo>
                  <a:lnTo>
                    <a:pt x="2862" y="34"/>
                  </a:lnTo>
                  <a:lnTo>
                    <a:pt x="2860" y="34"/>
                  </a:lnTo>
                  <a:lnTo>
                    <a:pt x="2860" y="34"/>
                  </a:lnTo>
                  <a:lnTo>
                    <a:pt x="2860" y="34"/>
                  </a:lnTo>
                  <a:lnTo>
                    <a:pt x="2860" y="34"/>
                  </a:lnTo>
                  <a:lnTo>
                    <a:pt x="2858" y="34"/>
                  </a:lnTo>
                  <a:lnTo>
                    <a:pt x="2858" y="34"/>
                  </a:lnTo>
                  <a:lnTo>
                    <a:pt x="2858" y="36"/>
                  </a:lnTo>
                  <a:lnTo>
                    <a:pt x="2858" y="36"/>
                  </a:lnTo>
                  <a:lnTo>
                    <a:pt x="2858" y="36"/>
                  </a:lnTo>
                  <a:lnTo>
                    <a:pt x="2858" y="36"/>
                  </a:lnTo>
                  <a:lnTo>
                    <a:pt x="2858" y="36"/>
                  </a:lnTo>
                  <a:lnTo>
                    <a:pt x="2858" y="38"/>
                  </a:lnTo>
                  <a:lnTo>
                    <a:pt x="2858" y="38"/>
                  </a:lnTo>
                  <a:lnTo>
                    <a:pt x="2852" y="38"/>
                  </a:lnTo>
                  <a:lnTo>
                    <a:pt x="2852" y="38"/>
                  </a:lnTo>
                  <a:lnTo>
                    <a:pt x="2844" y="38"/>
                  </a:lnTo>
                  <a:lnTo>
                    <a:pt x="2844" y="38"/>
                  </a:lnTo>
                  <a:lnTo>
                    <a:pt x="2842" y="38"/>
                  </a:lnTo>
                  <a:lnTo>
                    <a:pt x="2842" y="38"/>
                  </a:lnTo>
                  <a:lnTo>
                    <a:pt x="2842" y="38"/>
                  </a:lnTo>
                  <a:lnTo>
                    <a:pt x="2842" y="38"/>
                  </a:lnTo>
                  <a:lnTo>
                    <a:pt x="2840" y="38"/>
                  </a:lnTo>
                  <a:lnTo>
                    <a:pt x="2840" y="38"/>
                  </a:lnTo>
                  <a:lnTo>
                    <a:pt x="2834" y="38"/>
                  </a:lnTo>
                  <a:lnTo>
                    <a:pt x="2834" y="38"/>
                  </a:lnTo>
                  <a:lnTo>
                    <a:pt x="2832" y="38"/>
                  </a:lnTo>
                  <a:lnTo>
                    <a:pt x="2832" y="38"/>
                  </a:lnTo>
                  <a:lnTo>
                    <a:pt x="2832" y="38"/>
                  </a:lnTo>
                  <a:lnTo>
                    <a:pt x="2832" y="38"/>
                  </a:lnTo>
                  <a:lnTo>
                    <a:pt x="2830" y="38"/>
                  </a:lnTo>
                  <a:lnTo>
                    <a:pt x="2830" y="38"/>
                  </a:lnTo>
                  <a:lnTo>
                    <a:pt x="2830" y="38"/>
                  </a:lnTo>
                  <a:lnTo>
                    <a:pt x="2830" y="38"/>
                  </a:lnTo>
                  <a:lnTo>
                    <a:pt x="2828" y="38"/>
                  </a:lnTo>
                  <a:lnTo>
                    <a:pt x="2828" y="38"/>
                  </a:lnTo>
                  <a:lnTo>
                    <a:pt x="2826" y="38"/>
                  </a:lnTo>
                  <a:lnTo>
                    <a:pt x="2826" y="38"/>
                  </a:lnTo>
                  <a:lnTo>
                    <a:pt x="2826" y="38"/>
                  </a:lnTo>
                  <a:lnTo>
                    <a:pt x="2826" y="38"/>
                  </a:lnTo>
                  <a:lnTo>
                    <a:pt x="2826" y="38"/>
                  </a:lnTo>
                  <a:lnTo>
                    <a:pt x="2826" y="38"/>
                  </a:lnTo>
                  <a:lnTo>
                    <a:pt x="2824" y="38"/>
                  </a:lnTo>
                  <a:lnTo>
                    <a:pt x="2824" y="38"/>
                  </a:lnTo>
                  <a:lnTo>
                    <a:pt x="2820" y="38"/>
                  </a:lnTo>
                  <a:lnTo>
                    <a:pt x="2816" y="38"/>
                  </a:lnTo>
                  <a:lnTo>
                    <a:pt x="2816" y="38"/>
                  </a:lnTo>
                  <a:lnTo>
                    <a:pt x="2814" y="38"/>
                  </a:lnTo>
                  <a:lnTo>
                    <a:pt x="2814" y="38"/>
                  </a:lnTo>
                  <a:lnTo>
                    <a:pt x="2806" y="38"/>
                  </a:lnTo>
                  <a:lnTo>
                    <a:pt x="2806" y="38"/>
                  </a:lnTo>
                  <a:lnTo>
                    <a:pt x="2804" y="38"/>
                  </a:lnTo>
                  <a:lnTo>
                    <a:pt x="2804" y="38"/>
                  </a:lnTo>
                  <a:lnTo>
                    <a:pt x="2796" y="38"/>
                  </a:lnTo>
                  <a:lnTo>
                    <a:pt x="2796" y="38"/>
                  </a:lnTo>
                  <a:lnTo>
                    <a:pt x="2794" y="38"/>
                  </a:lnTo>
                  <a:lnTo>
                    <a:pt x="2794" y="38"/>
                  </a:lnTo>
                  <a:lnTo>
                    <a:pt x="2792" y="38"/>
                  </a:lnTo>
                  <a:lnTo>
                    <a:pt x="2792" y="38"/>
                  </a:lnTo>
                  <a:lnTo>
                    <a:pt x="2792" y="38"/>
                  </a:lnTo>
                  <a:lnTo>
                    <a:pt x="2792" y="38"/>
                  </a:lnTo>
                  <a:lnTo>
                    <a:pt x="2790" y="38"/>
                  </a:lnTo>
                  <a:lnTo>
                    <a:pt x="2790" y="38"/>
                  </a:lnTo>
                  <a:lnTo>
                    <a:pt x="2790" y="38"/>
                  </a:lnTo>
                  <a:lnTo>
                    <a:pt x="2790" y="38"/>
                  </a:lnTo>
                  <a:lnTo>
                    <a:pt x="2786" y="38"/>
                  </a:lnTo>
                  <a:lnTo>
                    <a:pt x="2784" y="38"/>
                  </a:lnTo>
                  <a:lnTo>
                    <a:pt x="2784" y="38"/>
                  </a:lnTo>
                  <a:lnTo>
                    <a:pt x="2782" y="38"/>
                  </a:lnTo>
                  <a:lnTo>
                    <a:pt x="2782" y="38"/>
                  </a:lnTo>
                  <a:lnTo>
                    <a:pt x="2780" y="38"/>
                  </a:lnTo>
                  <a:lnTo>
                    <a:pt x="2780" y="38"/>
                  </a:lnTo>
                  <a:lnTo>
                    <a:pt x="2776" y="38"/>
                  </a:lnTo>
                  <a:lnTo>
                    <a:pt x="2776" y="38"/>
                  </a:lnTo>
                  <a:lnTo>
                    <a:pt x="2772" y="38"/>
                  </a:lnTo>
                  <a:lnTo>
                    <a:pt x="2772" y="38"/>
                  </a:lnTo>
                  <a:lnTo>
                    <a:pt x="2772" y="38"/>
                  </a:lnTo>
                  <a:lnTo>
                    <a:pt x="2772" y="38"/>
                  </a:lnTo>
                  <a:lnTo>
                    <a:pt x="2770" y="38"/>
                  </a:lnTo>
                  <a:lnTo>
                    <a:pt x="2770" y="38"/>
                  </a:lnTo>
                  <a:lnTo>
                    <a:pt x="2770" y="38"/>
                  </a:lnTo>
                  <a:lnTo>
                    <a:pt x="2770" y="38"/>
                  </a:lnTo>
                  <a:lnTo>
                    <a:pt x="2768" y="38"/>
                  </a:lnTo>
                  <a:lnTo>
                    <a:pt x="2768" y="38"/>
                  </a:lnTo>
                  <a:lnTo>
                    <a:pt x="2764" y="38"/>
                  </a:lnTo>
                  <a:lnTo>
                    <a:pt x="2764" y="38"/>
                  </a:lnTo>
                  <a:lnTo>
                    <a:pt x="2762" y="38"/>
                  </a:lnTo>
                  <a:lnTo>
                    <a:pt x="2762" y="38"/>
                  </a:lnTo>
                  <a:lnTo>
                    <a:pt x="2762" y="36"/>
                  </a:lnTo>
                  <a:lnTo>
                    <a:pt x="2762" y="36"/>
                  </a:lnTo>
                  <a:lnTo>
                    <a:pt x="2762" y="36"/>
                  </a:lnTo>
                  <a:lnTo>
                    <a:pt x="2762" y="36"/>
                  </a:lnTo>
                  <a:lnTo>
                    <a:pt x="2760" y="36"/>
                  </a:lnTo>
                  <a:lnTo>
                    <a:pt x="2760" y="36"/>
                  </a:lnTo>
                  <a:lnTo>
                    <a:pt x="2754" y="36"/>
                  </a:lnTo>
                  <a:lnTo>
                    <a:pt x="2754" y="36"/>
                  </a:lnTo>
                  <a:lnTo>
                    <a:pt x="2750" y="36"/>
                  </a:lnTo>
                  <a:lnTo>
                    <a:pt x="2750" y="36"/>
                  </a:lnTo>
                  <a:lnTo>
                    <a:pt x="2750" y="36"/>
                  </a:lnTo>
                  <a:lnTo>
                    <a:pt x="2750" y="36"/>
                  </a:lnTo>
                  <a:lnTo>
                    <a:pt x="2748" y="36"/>
                  </a:lnTo>
                  <a:lnTo>
                    <a:pt x="2748" y="36"/>
                  </a:lnTo>
                  <a:lnTo>
                    <a:pt x="2746" y="36"/>
                  </a:lnTo>
                  <a:lnTo>
                    <a:pt x="2746" y="36"/>
                  </a:lnTo>
                  <a:lnTo>
                    <a:pt x="2744" y="38"/>
                  </a:lnTo>
                  <a:lnTo>
                    <a:pt x="2744" y="38"/>
                  </a:lnTo>
                  <a:lnTo>
                    <a:pt x="2742" y="38"/>
                  </a:lnTo>
                  <a:lnTo>
                    <a:pt x="2738" y="38"/>
                  </a:lnTo>
                  <a:lnTo>
                    <a:pt x="2738" y="38"/>
                  </a:lnTo>
                  <a:lnTo>
                    <a:pt x="2738" y="38"/>
                  </a:lnTo>
                  <a:lnTo>
                    <a:pt x="2738" y="38"/>
                  </a:lnTo>
                  <a:lnTo>
                    <a:pt x="2736" y="38"/>
                  </a:lnTo>
                  <a:lnTo>
                    <a:pt x="2736" y="38"/>
                  </a:lnTo>
                  <a:lnTo>
                    <a:pt x="2728" y="38"/>
                  </a:lnTo>
                  <a:lnTo>
                    <a:pt x="2728" y="38"/>
                  </a:lnTo>
                  <a:lnTo>
                    <a:pt x="2724" y="38"/>
                  </a:lnTo>
                  <a:lnTo>
                    <a:pt x="2724" y="38"/>
                  </a:lnTo>
                  <a:lnTo>
                    <a:pt x="2720" y="36"/>
                  </a:lnTo>
                  <a:lnTo>
                    <a:pt x="2720" y="36"/>
                  </a:lnTo>
                  <a:lnTo>
                    <a:pt x="2720" y="36"/>
                  </a:lnTo>
                  <a:lnTo>
                    <a:pt x="2720" y="36"/>
                  </a:lnTo>
                  <a:lnTo>
                    <a:pt x="2716" y="38"/>
                  </a:lnTo>
                  <a:lnTo>
                    <a:pt x="2716" y="38"/>
                  </a:lnTo>
                  <a:lnTo>
                    <a:pt x="2712" y="38"/>
                  </a:lnTo>
                  <a:lnTo>
                    <a:pt x="2712" y="38"/>
                  </a:lnTo>
                  <a:lnTo>
                    <a:pt x="2710" y="38"/>
                  </a:lnTo>
                  <a:lnTo>
                    <a:pt x="2706" y="38"/>
                  </a:lnTo>
                  <a:lnTo>
                    <a:pt x="2706" y="38"/>
                  </a:lnTo>
                  <a:lnTo>
                    <a:pt x="2700" y="38"/>
                  </a:lnTo>
                  <a:lnTo>
                    <a:pt x="2700" y="38"/>
                  </a:lnTo>
                  <a:lnTo>
                    <a:pt x="2694" y="38"/>
                  </a:lnTo>
                  <a:lnTo>
                    <a:pt x="2694" y="38"/>
                  </a:lnTo>
                  <a:lnTo>
                    <a:pt x="2692" y="36"/>
                  </a:lnTo>
                  <a:lnTo>
                    <a:pt x="2692" y="36"/>
                  </a:lnTo>
                  <a:lnTo>
                    <a:pt x="2688" y="36"/>
                  </a:lnTo>
                  <a:lnTo>
                    <a:pt x="2688" y="36"/>
                  </a:lnTo>
                  <a:lnTo>
                    <a:pt x="2686" y="36"/>
                  </a:lnTo>
                  <a:lnTo>
                    <a:pt x="2686" y="36"/>
                  </a:lnTo>
                  <a:lnTo>
                    <a:pt x="2684" y="36"/>
                  </a:lnTo>
                  <a:lnTo>
                    <a:pt x="2684" y="36"/>
                  </a:lnTo>
                  <a:lnTo>
                    <a:pt x="2682" y="36"/>
                  </a:lnTo>
                  <a:lnTo>
                    <a:pt x="2682" y="36"/>
                  </a:lnTo>
                  <a:lnTo>
                    <a:pt x="2682" y="36"/>
                  </a:lnTo>
                  <a:lnTo>
                    <a:pt x="2682" y="36"/>
                  </a:lnTo>
                  <a:lnTo>
                    <a:pt x="2680" y="36"/>
                  </a:lnTo>
                  <a:lnTo>
                    <a:pt x="2680" y="36"/>
                  </a:lnTo>
                  <a:lnTo>
                    <a:pt x="2680" y="36"/>
                  </a:lnTo>
                  <a:lnTo>
                    <a:pt x="2680" y="36"/>
                  </a:lnTo>
                  <a:lnTo>
                    <a:pt x="2678" y="36"/>
                  </a:lnTo>
                  <a:lnTo>
                    <a:pt x="2678" y="36"/>
                  </a:lnTo>
                  <a:lnTo>
                    <a:pt x="2678" y="36"/>
                  </a:lnTo>
                  <a:lnTo>
                    <a:pt x="2678" y="36"/>
                  </a:lnTo>
                  <a:lnTo>
                    <a:pt x="2678" y="36"/>
                  </a:lnTo>
                  <a:lnTo>
                    <a:pt x="2678" y="36"/>
                  </a:lnTo>
                  <a:lnTo>
                    <a:pt x="2676" y="36"/>
                  </a:lnTo>
                  <a:lnTo>
                    <a:pt x="2676" y="36"/>
                  </a:lnTo>
                  <a:lnTo>
                    <a:pt x="2670" y="36"/>
                  </a:lnTo>
                  <a:lnTo>
                    <a:pt x="2670" y="36"/>
                  </a:lnTo>
                  <a:lnTo>
                    <a:pt x="2664" y="38"/>
                  </a:lnTo>
                  <a:lnTo>
                    <a:pt x="2664" y="38"/>
                  </a:lnTo>
                  <a:lnTo>
                    <a:pt x="2660" y="38"/>
                  </a:lnTo>
                  <a:lnTo>
                    <a:pt x="2660" y="38"/>
                  </a:lnTo>
                  <a:lnTo>
                    <a:pt x="2656" y="38"/>
                  </a:lnTo>
                  <a:lnTo>
                    <a:pt x="2656" y="38"/>
                  </a:lnTo>
                  <a:lnTo>
                    <a:pt x="2656" y="38"/>
                  </a:lnTo>
                  <a:lnTo>
                    <a:pt x="2656" y="38"/>
                  </a:lnTo>
                  <a:lnTo>
                    <a:pt x="2654" y="38"/>
                  </a:lnTo>
                  <a:lnTo>
                    <a:pt x="2654" y="38"/>
                  </a:lnTo>
                  <a:lnTo>
                    <a:pt x="2648" y="38"/>
                  </a:lnTo>
                  <a:lnTo>
                    <a:pt x="2648" y="38"/>
                  </a:lnTo>
                  <a:lnTo>
                    <a:pt x="2644" y="38"/>
                  </a:lnTo>
                  <a:lnTo>
                    <a:pt x="2644" y="38"/>
                  </a:lnTo>
                  <a:lnTo>
                    <a:pt x="2642" y="38"/>
                  </a:lnTo>
                  <a:lnTo>
                    <a:pt x="2642" y="38"/>
                  </a:lnTo>
                  <a:lnTo>
                    <a:pt x="2640" y="38"/>
                  </a:lnTo>
                  <a:lnTo>
                    <a:pt x="2640" y="38"/>
                  </a:lnTo>
                  <a:lnTo>
                    <a:pt x="2636" y="40"/>
                  </a:lnTo>
                  <a:lnTo>
                    <a:pt x="2636" y="40"/>
                  </a:lnTo>
                  <a:lnTo>
                    <a:pt x="2634" y="40"/>
                  </a:lnTo>
                  <a:lnTo>
                    <a:pt x="2634" y="40"/>
                  </a:lnTo>
                  <a:lnTo>
                    <a:pt x="2632" y="40"/>
                  </a:lnTo>
                  <a:lnTo>
                    <a:pt x="2632" y="40"/>
                  </a:lnTo>
                  <a:lnTo>
                    <a:pt x="2630" y="40"/>
                  </a:lnTo>
                  <a:lnTo>
                    <a:pt x="2630" y="40"/>
                  </a:lnTo>
                  <a:lnTo>
                    <a:pt x="2630" y="40"/>
                  </a:lnTo>
                  <a:lnTo>
                    <a:pt x="2630" y="40"/>
                  </a:lnTo>
                  <a:lnTo>
                    <a:pt x="2628" y="40"/>
                  </a:lnTo>
                  <a:lnTo>
                    <a:pt x="2628" y="40"/>
                  </a:lnTo>
                  <a:lnTo>
                    <a:pt x="2624" y="40"/>
                  </a:lnTo>
                  <a:lnTo>
                    <a:pt x="2624" y="40"/>
                  </a:lnTo>
                  <a:lnTo>
                    <a:pt x="2624" y="38"/>
                  </a:lnTo>
                  <a:lnTo>
                    <a:pt x="2624" y="38"/>
                  </a:lnTo>
                  <a:lnTo>
                    <a:pt x="2618" y="38"/>
                  </a:lnTo>
                  <a:lnTo>
                    <a:pt x="2618" y="38"/>
                  </a:lnTo>
                  <a:lnTo>
                    <a:pt x="2616" y="38"/>
                  </a:lnTo>
                  <a:lnTo>
                    <a:pt x="2616" y="38"/>
                  </a:lnTo>
                  <a:lnTo>
                    <a:pt x="2614" y="38"/>
                  </a:lnTo>
                  <a:lnTo>
                    <a:pt x="2614" y="38"/>
                  </a:lnTo>
                  <a:lnTo>
                    <a:pt x="2614" y="38"/>
                  </a:lnTo>
                  <a:lnTo>
                    <a:pt x="2614" y="38"/>
                  </a:lnTo>
                  <a:lnTo>
                    <a:pt x="2612" y="38"/>
                  </a:lnTo>
                  <a:lnTo>
                    <a:pt x="2612" y="38"/>
                  </a:lnTo>
                  <a:lnTo>
                    <a:pt x="2608" y="38"/>
                  </a:lnTo>
                  <a:lnTo>
                    <a:pt x="2608" y="38"/>
                  </a:lnTo>
                  <a:lnTo>
                    <a:pt x="2604" y="38"/>
                  </a:lnTo>
                  <a:lnTo>
                    <a:pt x="2604" y="38"/>
                  </a:lnTo>
                  <a:lnTo>
                    <a:pt x="2602" y="36"/>
                  </a:lnTo>
                  <a:lnTo>
                    <a:pt x="2602" y="36"/>
                  </a:lnTo>
                  <a:lnTo>
                    <a:pt x="2600" y="36"/>
                  </a:lnTo>
                  <a:lnTo>
                    <a:pt x="2600" y="36"/>
                  </a:lnTo>
                  <a:lnTo>
                    <a:pt x="2600" y="36"/>
                  </a:lnTo>
                  <a:lnTo>
                    <a:pt x="2600" y="36"/>
                  </a:lnTo>
                  <a:lnTo>
                    <a:pt x="2598" y="34"/>
                  </a:lnTo>
                  <a:lnTo>
                    <a:pt x="2598" y="34"/>
                  </a:lnTo>
                  <a:lnTo>
                    <a:pt x="2596" y="34"/>
                  </a:lnTo>
                  <a:lnTo>
                    <a:pt x="2596" y="34"/>
                  </a:lnTo>
                  <a:lnTo>
                    <a:pt x="2588" y="34"/>
                  </a:lnTo>
                  <a:lnTo>
                    <a:pt x="2588" y="34"/>
                  </a:lnTo>
                  <a:lnTo>
                    <a:pt x="2584" y="34"/>
                  </a:lnTo>
                  <a:lnTo>
                    <a:pt x="2584" y="34"/>
                  </a:lnTo>
                  <a:lnTo>
                    <a:pt x="2570" y="34"/>
                  </a:lnTo>
                  <a:lnTo>
                    <a:pt x="2570" y="34"/>
                  </a:lnTo>
                  <a:lnTo>
                    <a:pt x="2568" y="34"/>
                  </a:lnTo>
                  <a:lnTo>
                    <a:pt x="2568" y="34"/>
                  </a:lnTo>
                  <a:lnTo>
                    <a:pt x="2566" y="34"/>
                  </a:lnTo>
                  <a:lnTo>
                    <a:pt x="2566" y="34"/>
                  </a:lnTo>
                  <a:lnTo>
                    <a:pt x="2562" y="36"/>
                  </a:lnTo>
                  <a:lnTo>
                    <a:pt x="2562" y="36"/>
                  </a:lnTo>
                  <a:lnTo>
                    <a:pt x="2556" y="36"/>
                  </a:lnTo>
                  <a:lnTo>
                    <a:pt x="2556" y="36"/>
                  </a:lnTo>
                  <a:lnTo>
                    <a:pt x="2552" y="34"/>
                  </a:lnTo>
                  <a:lnTo>
                    <a:pt x="2552" y="34"/>
                  </a:lnTo>
                  <a:lnTo>
                    <a:pt x="2544" y="34"/>
                  </a:lnTo>
                  <a:lnTo>
                    <a:pt x="2544" y="34"/>
                  </a:lnTo>
                  <a:lnTo>
                    <a:pt x="2542" y="34"/>
                  </a:lnTo>
                  <a:lnTo>
                    <a:pt x="2542" y="34"/>
                  </a:lnTo>
                  <a:lnTo>
                    <a:pt x="2536" y="34"/>
                  </a:lnTo>
                  <a:lnTo>
                    <a:pt x="2536" y="34"/>
                  </a:lnTo>
                  <a:lnTo>
                    <a:pt x="2532" y="36"/>
                  </a:lnTo>
                  <a:lnTo>
                    <a:pt x="2532" y="36"/>
                  </a:lnTo>
                  <a:lnTo>
                    <a:pt x="2528" y="36"/>
                  </a:lnTo>
                  <a:lnTo>
                    <a:pt x="2528" y="36"/>
                  </a:lnTo>
                  <a:lnTo>
                    <a:pt x="2526" y="36"/>
                  </a:lnTo>
                  <a:lnTo>
                    <a:pt x="2526" y="36"/>
                  </a:lnTo>
                  <a:lnTo>
                    <a:pt x="2524" y="36"/>
                  </a:lnTo>
                  <a:lnTo>
                    <a:pt x="2524" y="36"/>
                  </a:lnTo>
                  <a:lnTo>
                    <a:pt x="2520" y="36"/>
                  </a:lnTo>
                  <a:lnTo>
                    <a:pt x="2520" y="36"/>
                  </a:lnTo>
                  <a:lnTo>
                    <a:pt x="2516" y="38"/>
                  </a:lnTo>
                  <a:lnTo>
                    <a:pt x="2516" y="38"/>
                  </a:lnTo>
                  <a:lnTo>
                    <a:pt x="2516" y="38"/>
                  </a:lnTo>
                  <a:lnTo>
                    <a:pt x="2516" y="38"/>
                  </a:lnTo>
                  <a:lnTo>
                    <a:pt x="2516" y="38"/>
                  </a:lnTo>
                  <a:lnTo>
                    <a:pt x="2516" y="38"/>
                  </a:lnTo>
                  <a:lnTo>
                    <a:pt x="2516" y="38"/>
                  </a:lnTo>
                  <a:lnTo>
                    <a:pt x="2516" y="38"/>
                  </a:lnTo>
                  <a:lnTo>
                    <a:pt x="2512" y="38"/>
                  </a:lnTo>
                  <a:lnTo>
                    <a:pt x="2512" y="38"/>
                  </a:lnTo>
                  <a:lnTo>
                    <a:pt x="2512" y="36"/>
                  </a:lnTo>
                  <a:lnTo>
                    <a:pt x="2512" y="36"/>
                  </a:lnTo>
                  <a:lnTo>
                    <a:pt x="2510" y="36"/>
                  </a:lnTo>
                  <a:lnTo>
                    <a:pt x="2510" y="36"/>
                  </a:lnTo>
                  <a:lnTo>
                    <a:pt x="2508" y="36"/>
                  </a:lnTo>
                  <a:lnTo>
                    <a:pt x="2508" y="36"/>
                  </a:lnTo>
                  <a:lnTo>
                    <a:pt x="2506" y="36"/>
                  </a:lnTo>
                  <a:lnTo>
                    <a:pt x="2506" y="36"/>
                  </a:lnTo>
                  <a:lnTo>
                    <a:pt x="2504" y="36"/>
                  </a:lnTo>
                  <a:lnTo>
                    <a:pt x="2504" y="36"/>
                  </a:lnTo>
                  <a:lnTo>
                    <a:pt x="2504" y="36"/>
                  </a:lnTo>
                  <a:lnTo>
                    <a:pt x="2504" y="36"/>
                  </a:lnTo>
                  <a:lnTo>
                    <a:pt x="2504" y="36"/>
                  </a:lnTo>
                  <a:lnTo>
                    <a:pt x="2504" y="36"/>
                  </a:lnTo>
                  <a:lnTo>
                    <a:pt x="2504" y="36"/>
                  </a:lnTo>
                  <a:lnTo>
                    <a:pt x="2504" y="36"/>
                  </a:lnTo>
                  <a:lnTo>
                    <a:pt x="2500" y="36"/>
                  </a:lnTo>
                  <a:lnTo>
                    <a:pt x="2500" y="36"/>
                  </a:lnTo>
                  <a:lnTo>
                    <a:pt x="2496" y="36"/>
                  </a:lnTo>
                  <a:lnTo>
                    <a:pt x="2496" y="36"/>
                  </a:lnTo>
                  <a:lnTo>
                    <a:pt x="2492" y="36"/>
                  </a:lnTo>
                  <a:lnTo>
                    <a:pt x="2492" y="36"/>
                  </a:lnTo>
                  <a:lnTo>
                    <a:pt x="2488" y="36"/>
                  </a:lnTo>
                  <a:lnTo>
                    <a:pt x="2488" y="36"/>
                  </a:lnTo>
                  <a:lnTo>
                    <a:pt x="2488" y="36"/>
                  </a:lnTo>
                  <a:lnTo>
                    <a:pt x="2488" y="36"/>
                  </a:lnTo>
                  <a:lnTo>
                    <a:pt x="2484" y="36"/>
                  </a:lnTo>
                  <a:lnTo>
                    <a:pt x="2484" y="36"/>
                  </a:lnTo>
                  <a:lnTo>
                    <a:pt x="2482" y="36"/>
                  </a:lnTo>
                  <a:lnTo>
                    <a:pt x="2482" y="36"/>
                  </a:lnTo>
                  <a:lnTo>
                    <a:pt x="2482" y="36"/>
                  </a:lnTo>
                  <a:lnTo>
                    <a:pt x="2482" y="36"/>
                  </a:lnTo>
                  <a:lnTo>
                    <a:pt x="2482" y="36"/>
                  </a:lnTo>
                  <a:lnTo>
                    <a:pt x="2482" y="36"/>
                  </a:lnTo>
                  <a:lnTo>
                    <a:pt x="2480" y="36"/>
                  </a:lnTo>
                  <a:lnTo>
                    <a:pt x="2480" y="36"/>
                  </a:lnTo>
                  <a:lnTo>
                    <a:pt x="2480" y="36"/>
                  </a:lnTo>
                  <a:lnTo>
                    <a:pt x="2480" y="36"/>
                  </a:lnTo>
                  <a:lnTo>
                    <a:pt x="2474" y="36"/>
                  </a:lnTo>
                  <a:lnTo>
                    <a:pt x="2474" y="36"/>
                  </a:lnTo>
                  <a:lnTo>
                    <a:pt x="2470" y="36"/>
                  </a:lnTo>
                  <a:lnTo>
                    <a:pt x="2470" y="36"/>
                  </a:lnTo>
                  <a:lnTo>
                    <a:pt x="2466" y="38"/>
                  </a:lnTo>
                  <a:lnTo>
                    <a:pt x="2466" y="38"/>
                  </a:lnTo>
                  <a:lnTo>
                    <a:pt x="2464" y="36"/>
                  </a:lnTo>
                  <a:lnTo>
                    <a:pt x="2464" y="36"/>
                  </a:lnTo>
                  <a:lnTo>
                    <a:pt x="2458" y="38"/>
                  </a:lnTo>
                  <a:lnTo>
                    <a:pt x="2458" y="38"/>
                  </a:lnTo>
                  <a:lnTo>
                    <a:pt x="2458" y="38"/>
                  </a:lnTo>
                  <a:lnTo>
                    <a:pt x="2458" y="38"/>
                  </a:lnTo>
                  <a:lnTo>
                    <a:pt x="2456" y="38"/>
                  </a:lnTo>
                  <a:lnTo>
                    <a:pt x="2456" y="38"/>
                  </a:lnTo>
                  <a:lnTo>
                    <a:pt x="2456" y="38"/>
                  </a:lnTo>
                  <a:lnTo>
                    <a:pt x="2456" y="38"/>
                  </a:lnTo>
                  <a:lnTo>
                    <a:pt x="2452" y="36"/>
                  </a:lnTo>
                  <a:lnTo>
                    <a:pt x="2452" y="36"/>
                  </a:lnTo>
                  <a:lnTo>
                    <a:pt x="2448" y="38"/>
                  </a:lnTo>
                  <a:lnTo>
                    <a:pt x="2448" y="38"/>
                  </a:lnTo>
                  <a:lnTo>
                    <a:pt x="2446" y="38"/>
                  </a:lnTo>
                  <a:lnTo>
                    <a:pt x="2446" y="38"/>
                  </a:lnTo>
                  <a:lnTo>
                    <a:pt x="2442" y="40"/>
                  </a:lnTo>
                  <a:lnTo>
                    <a:pt x="2442" y="40"/>
                  </a:lnTo>
                  <a:lnTo>
                    <a:pt x="2438" y="40"/>
                  </a:lnTo>
                  <a:lnTo>
                    <a:pt x="2438" y="40"/>
                  </a:lnTo>
                  <a:lnTo>
                    <a:pt x="2432" y="38"/>
                  </a:lnTo>
                  <a:lnTo>
                    <a:pt x="2432" y="38"/>
                  </a:lnTo>
                  <a:lnTo>
                    <a:pt x="2432" y="38"/>
                  </a:lnTo>
                  <a:lnTo>
                    <a:pt x="2432" y="38"/>
                  </a:lnTo>
                  <a:lnTo>
                    <a:pt x="2430" y="36"/>
                  </a:lnTo>
                  <a:lnTo>
                    <a:pt x="2430" y="36"/>
                  </a:lnTo>
                  <a:lnTo>
                    <a:pt x="2428" y="36"/>
                  </a:lnTo>
                  <a:lnTo>
                    <a:pt x="2428" y="36"/>
                  </a:lnTo>
                  <a:lnTo>
                    <a:pt x="2424" y="34"/>
                  </a:lnTo>
                  <a:lnTo>
                    <a:pt x="2424" y="34"/>
                  </a:lnTo>
                  <a:lnTo>
                    <a:pt x="2420" y="34"/>
                  </a:lnTo>
                  <a:lnTo>
                    <a:pt x="2420" y="34"/>
                  </a:lnTo>
                  <a:lnTo>
                    <a:pt x="2416" y="36"/>
                  </a:lnTo>
                  <a:lnTo>
                    <a:pt x="2416" y="36"/>
                  </a:lnTo>
                  <a:lnTo>
                    <a:pt x="2414" y="36"/>
                  </a:lnTo>
                  <a:lnTo>
                    <a:pt x="2414" y="36"/>
                  </a:lnTo>
                  <a:lnTo>
                    <a:pt x="2412" y="36"/>
                  </a:lnTo>
                  <a:lnTo>
                    <a:pt x="2412" y="36"/>
                  </a:lnTo>
                  <a:lnTo>
                    <a:pt x="2408" y="36"/>
                  </a:lnTo>
                  <a:lnTo>
                    <a:pt x="2408" y="36"/>
                  </a:lnTo>
                  <a:lnTo>
                    <a:pt x="2406" y="36"/>
                  </a:lnTo>
                  <a:lnTo>
                    <a:pt x="2406" y="36"/>
                  </a:lnTo>
                  <a:lnTo>
                    <a:pt x="2402" y="36"/>
                  </a:lnTo>
                  <a:lnTo>
                    <a:pt x="2402" y="36"/>
                  </a:lnTo>
                  <a:lnTo>
                    <a:pt x="2402" y="38"/>
                  </a:lnTo>
                  <a:lnTo>
                    <a:pt x="2402" y="38"/>
                  </a:lnTo>
                  <a:lnTo>
                    <a:pt x="2402" y="38"/>
                  </a:lnTo>
                  <a:lnTo>
                    <a:pt x="2402" y="38"/>
                  </a:lnTo>
                  <a:lnTo>
                    <a:pt x="2402" y="38"/>
                  </a:lnTo>
                  <a:lnTo>
                    <a:pt x="2402" y="38"/>
                  </a:lnTo>
                  <a:lnTo>
                    <a:pt x="2400" y="38"/>
                  </a:lnTo>
                  <a:lnTo>
                    <a:pt x="2400" y="38"/>
                  </a:lnTo>
                  <a:lnTo>
                    <a:pt x="2400" y="38"/>
                  </a:lnTo>
                  <a:lnTo>
                    <a:pt x="2400" y="38"/>
                  </a:lnTo>
                  <a:lnTo>
                    <a:pt x="2400" y="38"/>
                  </a:lnTo>
                  <a:lnTo>
                    <a:pt x="2400" y="38"/>
                  </a:lnTo>
                  <a:lnTo>
                    <a:pt x="2398" y="38"/>
                  </a:lnTo>
                  <a:lnTo>
                    <a:pt x="2398" y="38"/>
                  </a:lnTo>
                  <a:lnTo>
                    <a:pt x="2396" y="36"/>
                  </a:lnTo>
                  <a:lnTo>
                    <a:pt x="2396" y="36"/>
                  </a:lnTo>
                  <a:lnTo>
                    <a:pt x="2394" y="36"/>
                  </a:lnTo>
                  <a:lnTo>
                    <a:pt x="2394" y="36"/>
                  </a:lnTo>
                  <a:lnTo>
                    <a:pt x="2392" y="36"/>
                  </a:lnTo>
                  <a:lnTo>
                    <a:pt x="2392" y="36"/>
                  </a:lnTo>
                  <a:lnTo>
                    <a:pt x="2388" y="36"/>
                  </a:lnTo>
                  <a:lnTo>
                    <a:pt x="2388" y="36"/>
                  </a:lnTo>
                  <a:lnTo>
                    <a:pt x="2384" y="34"/>
                  </a:lnTo>
                  <a:lnTo>
                    <a:pt x="2384" y="34"/>
                  </a:lnTo>
                  <a:lnTo>
                    <a:pt x="2380" y="36"/>
                  </a:lnTo>
                  <a:lnTo>
                    <a:pt x="2380" y="36"/>
                  </a:lnTo>
                  <a:lnTo>
                    <a:pt x="2374" y="36"/>
                  </a:lnTo>
                  <a:lnTo>
                    <a:pt x="2374" y="36"/>
                  </a:lnTo>
                  <a:lnTo>
                    <a:pt x="2372" y="38"/>
                  </a:lnTo>
                  <a:lnTo>
                    <a:pt x="2372" y="38"/>
                  </a:lnTo>
                  <a:lnTo>
                    <a:pt x="2368" y="38"/>
                  </a:lnTo>
                  <a:lnTo>
                    <a:pt x="2368" y="38"/>
                  </a:lnTo>
                  <a:lnTo>
                    <a:pt x="2366" y="38"/>
                  </a:lnTo>
                  <a:lnTo>
                    <a:pt x="2366" y="38"/>
                  </a:lnTo>
                  <a:lnTo>
                    <a:pt x="2366" y="38"/>
                  </a:lnTo>
                  <a:lnTo>
                    <a:pt x="2366" y="38"/>
                  </a:lnTo>
                  <a:lnTo>
                    <a:pt x="2364" y="36"/>
                  </a:lnTo>
                  <a:lnTo>
                    <a:pt x="2364" y="36"/>
                  </a:lnTo>
                  <a:lnTo>
                    <a:pt x="2356" y="36"/>
                  </a:lnTo>
                  <a:lnTo>
                    <a:pt x="2356" y="36"/>
                  </a:lnTo>
                  <a:lnTo>
                    <a:pt x="2354" y="34"/>
                  </a:lnTo>
                  <a:lnTo>
                    <a:pt x="2354" y="34"/>
                  </a:lnTo>
                  <a:lnTo>
                    <a:pt x="2352" y="34"/>
                  </a:lnTo>
                  <a:lnTo>
                    <a:pt x="2352" y="34"/>
                  </a:lnTo>
                  <a:lnTo>
                    <a:pt x="2350" y="34"/>
                  </a:lnTo>
                  <a:lnTo>
                    <a:pt x="2350" y="34"/>
                  </a:lnTo>
                  <a:lnTo>
                    <a:pt x="2344" y="34"/>
                  </a:lnTo>
                  <a:lnTo>
                    <a:pt x="2344" y="34"/>
                  </a:lnTo>
                  <a:lnTo>
                    <a:pt x="2342" y="36"/>
                  </a:lnTo>
                  <a:lnTo>
                    <a:pt x="2342" y="36"/>
                  </a:lnTo>
                  <a:lnTo>
                    <a:pt x="2338" y="36"/>
                  </a:lnTo>
                  <a:lnTo>
                    <a:pt x="2338" y="36"/>
                  </a:lnTo>
                  <a:lnTo>
                    <a:pt x="2334" y="38"/>
                  </a:lnTo>
                  <a:lnTo>
                    <a:pt x="2334" y="38"/>
                  </a:lnTo>
                  <a:lnTo>
                    <a:pt x="2328" y="36"/>
                  </a:lnTo>
                  <a:lnTo>
                    <a:pt x="2328" y="36"/>
                  </a:lnTo>
                  <a:lnTo>
                    <a:pt x="2328" y="36"/>
                  </a:lnTo>
                  <a:lnTo>
                    <a:pt x="2328" y="36"/>
                  </a:lnTo>
                  <a:lnTo>
                    <a:pt x="2326" y="36"/>
                  </a:lnTo>
                  <a:lnTo>
                    <a:pt x="2326" y="36"/>
                  </a:lnTo>
                  <a:lnTo>
                    <a:pt x="2324" y="34"/>
                  </a:lnTo>
                  <a:lnTo>
                    <a:pt x="2324" y="34"/>
                  </a:lnTo>
                  <a:lnTo>
                    <a:pt x="2320" y="34"/>
                  </a:lnTo>
                  <a:lnTo>
                    <a:pt x="2320" y="34"/>
                  </a:lnTo>
                  <a:lnTo>
                    <a:pt x="2318" y="34"/>
                  </a:lnTo>
                  <a:lnTo>
                    <a:pt x="2318" y="34"/>
                  </a:lnTo>
                  <a:lnTo>
                    <a:pt x="2312" y="34"/>
                  </a:lnTo>
                  <a:lnTo>
                    <a:pt x="2312" y="34"/>
                  </a:lnTo>
                  <a:lnTo>
                    <a:pt x="2306" y="34"/>
                  </a:lnTo>
                  <a:lnTo>
                    <a:pt x="2306" y="34"/>
                  </a:lnTo>
                  <a:lnTo>
                    <a:pt x="2300" y="34"/>
                  </a:lnTo>
                  <a:lnTo>
                    <a:pt x="2300" y="34"/>
                  </a:lnTo>
                  <a:lnTo>
                    <a:pt x="2294" y="36"/>
                  </a:lnTo>
                  <a:lnTo>
                    <a:pt x="2294" y="36"/>
                  </a:lnTo>
                  <a:lnTo>
                    <a:pt x="2294" y="36"/>
                  </a:lnTo>
                  <a:lnTo>
                    <a:pt x="2294" y="36"/>
                  </a:lnTo>
                  <a:lnTo>
                    <a:pt x="2292" y="36"/>
                  </a:lnTo>
                  <a:lnTo>
                    <a:pt x="2292" y="36"/>
                  </a:lnTo>
                  <a:lnTo>
                    <a:pt x="2290" y="34"/>
                  </a:lnTo>
                  <a:lnTo>
                    <a:pt x="2290" y="34"/>
                  </a:lnTo>
                  <a:lnTo>
                    <a:pt x="2286" y="34"/>
                  </a:lnTo>
                  <a:lnTo>
                    <a:pt x="2286" y="34"/>
                  </a:lnTo>
                  <a:lnTo>
                    <a:pt x="2284" y="34"/>
                  </a:lnTo>
                  <a:lnTo>
                    <a:pt x="2284" y="34"/>
                  </a:lnTo>
                  <a:lnTo>
                    <a:pt x="2282" y="32"/>
                  </a:lnTo>
                  <a:lnTo>
                    <a:pt x="2282" y="32"/>
                  </a:lnTo>
                  <a:lnTo>
                    <a:pt x="2276" y="34"/>
                  </a:lnTo>
                  <a:lnTo>
                    <a:pt x="2276" y="34"/>
                  </a:lnTo>
                  <a:lnTo>
                    <a:pt x="2272" y="36"/>
                  </a:lnTo>
                  <a:lnTo>
                    <a:pt x="2272" y="36"/>
                  </a:lnTo>
                  <a:lnTo>
                    <a:pt x="2262" y="36"/>
                  </a:lnTo>
                  <a:lnTo>
                    <a:pt x="2262" y="36"/>
                  </a:lnTo>
                  <a:lnTo>
                    <a:pt x="2258" y="34"/>
                  </a:lnTo>
                  <a:lnTo>
                    <a:pt x="2258" y="34"/>
                  </a:lnTo>
                  <a:lnTo>
                    <a:pt x="2254" y="36"/>
                  </a:lnTo>
                  <a:lnTo>
                    <a:pt x="2254" y="36"/>
                  </a:lnTo>
                  <a:lnTo>
                    <a:pt x="2252" y="36"/>
                  </a:lnTo>
                  <a:lnTo>
                    <a:pt x="2248" y="34"/>
                  </a:lnTo>
                  <a:lnTo>
                    <a:pt x="2248" y="34"/>
                  </a:lnTo>
                  <a:lnTo>
                    <a:pt x="2244" y="34"/>
                  </a:lnTo>
                  <a:lnTo>
                    <a:pt x="2244" y="34"/>
                  </a:lnTo>
                  <a:lnTo>
                    <a:pt x="2244" y="34"/>
                  </a:lnTo>
                  <a:lnTo>
                    <a:pt x="2244" y="34"/>
                  </a:lnTo>
                  <a:lnTo>
                    <a:pt x="2242" y="34"/>
                  </a:lnTo>
                  <a:lnTo>
                    <a:pt x="2242" y="34"/>
                  </a:lnTo>
                  <a:lnTo>
                    <a:pt x="2238" y="36"/>
                  </a:lnTo>
                  <a:lnTo>
                    <a:pt x="2238" y="36"/>
                  </a:lnTo>
                  <a:lnTo>
                    <a:pt x="2238" y="36"/>
                  </a:lnTo>
                  <a:lnTo>
                    <a:pt x="2238" y="36"/>
                  </a:lnTo>
                  <a:lnTo>
                    <a:pt x="2234" y="36"/>
                  </a:lnTo>
                  <a:lnTo>
                    <a:pt x="2234" y="36"/>
                  </a:lnTo>
                  <a:lnTo>
                    <a:pt x="2234" y="36"/>
                  </a:lnTo>
                  <a:lnTo>
                    <a:pt x="2234" y="36"/>
                  </a:lnTo>
                  <a:lnTo>
                    <a:pt x="2234" y="36"/>
                  </a:lnTo>
                  <a:lnTo>
                    <a:pt x="2234" y="36"/>
                  </a:lnTo>
                  <a:lnTo>
                    <a:pt x="2226" y="38"/>
                  </a:lnTo>
                  <a:lnTo>
                    <a:pt x="2226" y="38"/>
                  </a:lnTo>
                  <a:lnTo>
                    <a:pt x="2218" y="38"/>
                  </a:lnTo>
                  <a:lnTo>
                    <a:pt x="2218" y="38"/>
                  </a:lnTo>
                  <a:lnTo>
                    <a:pt x="2216" y="40"/>
                  </a:lnTo>
                  <a:lnTo>
                    <a:pt x="2216" y="40"/>
                  </a:lnTo>
                  <a:lnTo>
                    <a:pt x="2212" y="40"/>
                  </a:lnTo>
                  <a:lnTo>
                    <a:pt x="2212" y="40"/>
                  </a:lnTo>
                  <a:lnTo>
                    <a:pt x="2210" y="38"/>
                  </a:lnTo>
                  <a:lnTo>
                    <a:pt x="2210" y="38"/>
                  </a:lnTo>
                  <a:lnTo>
                    <a:pt x="2208" y="36"/>
                  </a:lnTo>
                  <a:lnTo>
                    <a:pt x="2208" y="36"/>
                  </a:lnTo>
                  <a:lnTo>
                    <a:pt x="2204" y="36"/>
                  </a:lnTo>
                  <a:lnTo>
                    <a:pt x="2200" y="36"/>
                  </a:lnTo>
                  <a:lnTo>
                    <a:pt x="2200" y="36"/>
                  </a:lnTo>
                  <a:lnTo>
                    <a:pt x="2194" y="36"/>
                  </a:lnTo>
                  <a:lnTo>
                    <a:pt x="2194" y="36"/>
                  </a:lnTo>
                  <a:lnTo>
                    <a:pt x="2194" y="36"/>
                  </a:lnTo>
                  <a:lnTo>
                    <a:pt x="2194" y="36"/>
                  </a:lnTo>
                  <a:lnTo>
                    <a:pt x="2190" y="36"/>
                  </a:lnTo>
                  <a:lnTo>
                    <a:pt x="2190" y="36"/>
                  </a:lnTo>
                  <a:lnTo>
                    <a:pt x="2186" y="36"/>
                  </a:lnTo>
                  <a:lnTo>
                    <a:pt x="2186" y="36"/>
                  </a:lnTo>
                  <a:lnTo>
                    <a:pt x="2184" y="36"/>
                  </a:lnTo>
                  <a:lnTo>
                    <a:pt x="2184" y="36"/>
                  </a:lnTo>
                  <a:lnTo>
                    <a:pt x="2178" y="36"/>
                  </a:lnTo>
                  <a:lnTo>
                    <a:pt x="2178" y="36"/>
                  </a:lnTo>
                  <a:lnTo>
                    <a:pt x="2170" y="36"/>
                  </a:lnTo>
                  <a:lnTo>
                    <a:pt x="2170" y="36"/>
                  </a:lnTo>
                  <a:lnTo>
                    <a:pt x="2168" y="38"/>
                  </a:lnTo>
                  <a:lnTo>
                    <a:pt x="2168" y="38"/>
                  </a:lnTo>
                  <a:lnTo>
                    <a:pt x="2164" y="38"/>
                  </a:lnTo>
                  <a:lnTo>
                    <a:pt x="2164" y="38"/>
                  </a:lnTo>
                  <a:lnTo>
                    <a:pt x="2162" y="38"/>
                  </a:lnTo>
                  <a:lnTo>
                    <a:pt x="2162" y="38"/>
                  </a:lnTo>
                  <a:lnTo>
                    <a:pt x="2158" y="38"/>
                  </a:lnTo>
                  <a:lnTo>
                    <a:pt x="2158" y="38"/>
                  </a:lnTo>
                  <a:lnTo>
                    <a:pt x="2154" y="36"/>
                  </a:lnTo>
                  <a:lnTo>
                    <a:pt x="2154" y="36"/>
                  </a:lnTo>
                  <a:lnTo>
                    <a:pt x="2148" y="38"/>
                  </a:lnTo>
                  <a:lnTo>
                    <a:pt x="2148" y="38"/>
                  </a:lnTo>
                  <a:lnTo>
                    <a:pt x="2144" y="36"/>
                  </a:lnTo>
                  <a:lnTo>
                    <a:pt x="2144" y="36"/>
                  </a:lnTo>
                  <a:lnTo>
                    <a:pt x="2140" y="36"/>
                  </a:lnTo>
                  <a:lnTo>
                    <a:pt x="2140" y="36"/>
                  </a:lnTo>
                  <a:lnTo>
                    <a:pt x="2130" y="36"/>
                  </a:lnTo>
                  <a:lnTo>
                    <a:pt x="2130" y="36"/>
                  </a:lnTo>
                  <a:lnTo>
                    <a:pt x="2128" y="36"/>
                  </a:lnTo>
                  <a:lnTo>
                    <a:pt x="2128" y="36"/>
                  </a:lnTo>
                  <a:lnTo>
                    <a:pt x="2124" y="36"/>
                  </a:lnTo>
                  <a:lnTo>
                    <a:pt x="2118" y="36"/>
                  </a:lnTo>
                  <a:lnTo>
                    <a:pt x="2118" y="36"/>
                  </a:lnTo>
                  <a:lnTo>
                    <a:pt x="2114" y="36"/>
                  </a:lnTo>
                  <a:lnTo>
                    <a:pt x="2110" y="38"/>
                  </a:lnTo>
                  <a:lnTo>
                    <a:pt x="2110" y="38"/>
                  </a:lnTo>
                  <a:lnTo>
                    <a:pt x="2102" y="38"/>
                  </a:lnTo>
                  <a:lnTo>
                    <a:pt x="2102" y="38"/>
                  </a:lnTo>
                  <a:lnTo>
                    <a:pt x="2100" y="36"/>
                  </a:lnTo>
                  <a:lnTo>
                    <a:pt x="2100" y="36"/>
                  </a:lnTo>
                  <a:lnTo>
                    <a:pt x="2096" y="36"/>
                  </a:lnTo>
                  <a:lnTo>
                    <a:pt x="2092" y="36"/>
                  </a:lnTo>
                  <a:lnTo>
                    <a:pt x="2092" y="36"/>
                  </a:lnTo>
                  <a:lnTo>
                    <a:pt x="2090" y="38"/>
                  </a:lnTo>
                  <a:lnTo>
                    <a:pt x="2090" y="38"/>
                  </a:lnTo>
                  <a:lnTo>
                    <a:pt x="2088" y="38"/>
                  </a:lnTo>
                  <a:lnTo>
                    <a:pt x="2088" y="38"/>
                  </a:lnTo>
                  <a:lnTo>
                    <a:pt x="2082" y="38"/>
                  </a:lnTo>
                  <a:lnTo>
                    <a:pt x="2082" y="38"/>
                  </a:lnTo>
                  <a:lnTo>
                    <a:pt x="2078" y="40"/>
                  </a:lnTo>
                  <a:lnTo>
                    <a:pt x="2078" y="40"/>
                  </a:lnTo>
                  <a:lnTo>
                    <a:pt x="2078" y="40"/>
                  </a:lnTo>
                  <a:lnTo>
                    <a:pt x="2078" y="40"/>
                  </a:lnTo>
                  <a:lnTo>
                    <a:pt x="2074" y="40"/>
                  </a:lnTo>
                  <a:lnTo>
                    <a:pt x="2074" y="40"/>
                  </a:lnTo>
                  <a:lnTo>
                    <a:pt x="2074" y="40"/>
                  </a:lnTo>
                  <a:lnTo>
                    <a:pt x="2074" y="40"/>
                  </a:lnTo>
                  <a:lnTo>
                    <a:pt x="2074" y="40"/>
                  </a:lnTo>
                  <a:lnTo>
                    <a:pt x="2074" y="40"/>
                  </a:lnTo>
                  <a:lnTo>
                    <a:pt x="2072" y="40"/>
                  </a:lnTo>
                  <a:lnTo>
                    <a:pt x="2072" y="40"/>
                  </a:lnTo>
                  <a:lnTo>
                    <a:pt x="2068" y="40"/>
                  </a:lnTo>
                  <a:lnTo>
                    <a:pt x="2068" y="40"/>
                  </a:lnTo>
                  <a:lnTo>
                    <a:pt x="2062" y="40"/>
                  </a:lnTo>
                  <a:lnTo>
                    <a:pt x="2058" y="38"/>
                  </a:lnTo>
                  <a:lnTo>
                    <a:pt x="2058" y="38"/>
                  </a:lnTo>
                  <a:lnTo>
                    <a:pt x="2052" y="38"/>
                  </a:lnTo>
                  <a:lnTo>
                    <a:pt x="2052" y="38"/>
                  </a:lnTo>
                  <a:lnTo>
                    <a:pt x="2046" y="40"/>
                  </a:lnTo>
                  <a:lnTo>
                    <a:pt x="2042" y="40"/>
                  </a:lnTo>
                  <a:lnTo>
                    <a:pt x="2042" y="40"/>
                  </a:lnTo>
                  <a:lnTo>
                    <a:pt x="2040" y="40"/>
                  </a:lnTo>
                  <a:lnTo>
                    <a:pt x="2040" y="40"/>
                  </a:lnTo>
                  <a:lnTo>
                    <a:pt x="2036" y="40"/>
                  </a:lnTo>
                  <a:lnTo>
                    <a:pt x="2036" y="40"/>
                  </a:lnTo>
                  <a:lnTo>
                    <a:pt x="2030" y="40"/>
                  </a:lnTo>
                  <a:lnTo>
                    <a:pt x="2030" y="40"/>
                  </a:lnTo>
                  <a:lnTo>
                    <a:pt x="2024" y="40"/>
                  </a:lnTo>
                  <a:lnTo>
                    <a:pt x="2024" y="40"/>
                  </a:lnTo>
                  <a:lnTo>
                    <a:pt x="2020" y="40"/>
                  </a:lnTo>
                  <a:lnTo>
                    <a:pt x="2020" y="40"/>
                  </a:lnTo>
                  <a:lnTo>
                    <a:pt x="2018" y="40"/>
                  </a:lnTo>
                  <a:lnTo>
                    <a:pt x="2018" y="40"/>
                  </a:lnTo>
                  <a:lnTo>
                    <a:pt x="2016" y="40"/>
                  </a:lnTo>
                  <a:lnTo>
                    <a:pt x="2016" y="40"/>
                  </a:lnTo>
                  <a:lnTo>
                    <a:pt x="2016" y="40"/>
                  </a:lnTo>
                  <a:lnTo>
                    <a:pt x="2016" y="40"/>
                  </a:lnTo>
                  <a:lnTo>
                    <a:pt x="2016" y="38"/>
                  </a:lnTo>
                  <a:lnTo>
                    <a:pt x="2016" y="38"/>
                  </a:lnTo>
                  <a:lnTo>
                    <a:pt x="2010" y="40"/>
                  </a:lnTo>
                  <a:lnTo>
                    <a:pt x="2010" y="40"/>
                  </a:lnTo>
                  <a:lnTo>
                    <a:pt x="2010" y="40"/>
                  </a:lnTo>
                  <a:lnTo>
                    <a:pt x="2010" y="40"/>
                  </a:lnTo>
                  <a:lnTo>
                    <a:pt x="2008" y="40"/>
                  </a:lnTo>
                  <a:lnTo>
                    <a:pt x="2008" y="40"/>
                  </a:lnTo>
                  <a:lnTo>
                    <a:pt x="2006" y="40"/>
                  </a:lnTo>
                  <a:lnTo>
                    <a:pt x="2006" y="40"/>
                  </a:lnTo>
                  <a:lnTo>
                    <a:pt x="2000" y="40"/>
                  </a:lnTo>
                  <a:lnTo>
                    <a:pt x="2000" y="40"/>
                  </a:lnTo>
                  <a:lnTo>
                    <a:pt x="1998" y="40"/>
                  </a:lnTo>
                  <a:lnTo>
                    <a:pt x="1998" y="40"/>
                  </a:lnTo>
                  <a:lnTo>
                    <a:pt x="1996" y="40"/>
                  </a:lnTo>
                  <a:lnTo>
                    <a:pt x="1996" y="40"/>
                  </a:lnTo>
                  <a:lnTo>
                    <a:pt x="1994" y="40"/>
                  </a:lnTo>
                  <a:lnTo>
                    <a:pt x="1994" y="40"/>
                  </a:lnTo>
                  <a:lnTo>
                    <a:pt x="1988" y="38"/>
                  </a:lnTo>
                  <a:lnTo>
                    <a:pt x="1988" y="38"/>
                  </a:lnTo>
                  <a:lnTo>
                    <a:pt x="1984" y="38"/>
                  </a:lnTo>
                  <a:lnTo>
                    <a:pt x="1984" y="38"/>
                  </a:lnTo>
                  <a:lnTo>
                    <a:pt x="1976" y="38"/>
                  </a:lnTo>
                  <a:lnTo>
                    <a:pt x="1976" y="38"/>
                  </a:lnTo>
                  <a:lnTo>
                    <a:pt x="1972" y="38"/>
                  </a:lnTo>
                  <a:lnTo>
                    <a:pt x="1972" y="38"/>
                  </a:lnTo>
                  <a:lnTo>
                    <a:pt x="1968" y="40"/>
                  </a:lnTo>
                  <a:lnTo>
                    <a:pt x="1968" y="40"/>
                  </a:lnTo>
                  <a:lnTo>
                    <a:pt x="1964" y="40"/>
                  </a:lnTo>
                  <a:lnTo>
                    <a:pt x="1964" y="40"/>
                  </a:lnTo>
                  <a:lnTo>
                    <a:pt x="1960" y="40"/>
                  </a:lnTo>
                  <a:lnTo>
                    <a:pt x="1960" y="40"/>
                  </a:lnTo>
                  <a:lnTo>
                    <a:pt x="1958" y="40"/>
                  </a:lnTo>
                  <a:lnTo>
                    <a:pt x="1958" y="40"/>
                  </a:lnTo>
                  <a:lnTo>
                    <a:pt x="1950" y="40"/>
                  </a:lnTo>
                  <a:lnTo>
                    <a:pt x="1950" y="40"/>
                  </a:lnTo>
                  <a:lnTo>
                    <a:pt x="1948" y="40"/>
                  </a:lnTo>
                  <a:lnTo>
                    <a:pt x="1948" y="40"/>
                  </a:lnTo>
                  <a:lnTo>
                    <a:pt x="1948" y="40"/>
                  </a:lnTo>
                  <a:lnTo>
                    <a:pt x="1948" y="40"/>
                  </a:lnTo>
                  <a:lnTo>
                    <a:pt x="1948" y="40"/>
                  </a:lnTo>
                  <a:lnTo>
                    <a:pt x="1948" y="40"/>
                  </a:lnTo>
                  <a:lnTo>
                    <a:pt x="1948" y="40"/>
                  </a:lnTo>
                  <a:lnTo>
                    <a:pt x="1948" y="40"/>
                  </a:lnTo>
                  <a:lnTo>
                    <a:pt x="1946" y="40"/>
                  </a:lnTo>
                  <a:lnTo>
                    <a:pt x="1946" y="40"/>
                  </a:lnTo>
                  <a:lnTo>
                    <a:pt x="1944" y="40"/>
                  </a:lnTo>
                  <a:lnTo>
                    <a:pt x="1944" y="40"/>
                  </a:lnTo>
                  <a:lnTo>
                    <a:pt x="1944" y="40"/>
                  </a:lnTo>
                  <a:lnTo>
                    <a:pt x="1944" y="40"/>
                  </a:lnTo>
                  <a:lnTo>
                    <a:pt x="1944" y="40"/>
                  </a:lnTo>
                  <a:lnTo>
                    <a:pt x="1944" y="40"/>
                  </a:lnTo>
                  <a:lnTo>
                    <a:pt x="1942" y="40"/>
                  </a:lnTo>
                  <a:lnTo>
                    <a:pt x="1942" y="40"/>
                  </a:lnTo>
                  <a:lnTo>
                    <a:pt x="1942" y="40"/>
                  </a:lnTo>
                  <a:lnTo>
                    <a:pt x="1942" y="40"/>
                  </a:lnTo>
                  <a:lnTo>
                    <a:pt x="1934" y="40"/>
                  </a:lnTo>
                  <a:lnTo>
                    <a:pt x="1934" y="40"/>
                  </a:lnTo>
                  <a:lnTo>
                    <a:pt x="1932" y="40"/>
                  </a:lnTo>
                  <a:lnTo>
                    <a:pt x="1932" y="40"/>
                  </a:lnTo>
                  <a:lnTo>
                    <a:pt x="1932" y="40"/>
                  </a:lnTo>
                  <a:lnTo>
                    <a:pt x="1932" y="40"/>
                  </a:lnTo>
                  <a:lnTo>
                    <a:pt x="1932" y="40"/>
                  </a:lnTo>
                  <a:lnTo>
                    <a:pt x="1928" y="40"/>
                  </a:lnTo>
                  <a:lnTo>
                    <a:pt x="1924" y="40"/>
                  </a:lnTo>
                  <a:lnTo>
                    <a:pt x="1924" y="40"/>
                  </a:lnTo>
                  <a:lnTo>
                    <a:pt x="1924" y="40"/>
                  </a:lnTo>
                  <a:lnTo>
                    <a:pt x="1924" y="40"/>
                  </a:lnTo>
                  <a:lnTo>
                    <a:pt x="1922" y="40"/>
                  </a:lnTo>
                  <a:lnTo>
                    <a:pt x="1922" y="40"/>
                  </a:lnTo>
                  <a:lnTo>
                    <a:pt x="1918" y="40"/>
                  </a:lnTo>
                  <a:lnTo>
                    <a:pt x="1918" y="40"/>
                  </a:lnTo>
                  <a:lnTo>
                    <a:pt x="1914" y="40"/>
                  </a:lnTo>
                  <a:lnTo>
                    <a:pt x="1914" y="40"/>
                  </a:lnTo>
                  <a:lnTo>
                    <a:pt x="1910" y="40"/>
                  </a:lnTo>
                  <a:lnTo>
                    <a:pt x="1910" y="40"/>
                  </a:lnTo>
                  <a:lnTo>
                    <a:pt x="1908" y="40"/>
                  </a:lnTo>
                  <a:lnTo>
                    <a:pt x="1908" y="40"/>
                  </a:lnTo>
                  <a:lnTo>
                    <a:pt x="1906" y="42"/>
                  </a:lnTo>
                  <a:lnTo>
                    <a:pt x="1906" y="42"/>
                  </a:lnTo>
                  <a:lnTo>
                    <a:pt x="1900" y="42"/>
                  </a:lnTo>
                  <a:lnTo>
                    <a:pt x="1900" y="42"/>
                  </a:lnTo>
                  <a:lnTo>
                    <a:pt x="1900" y="42"/>
                  </a:lnTo>
                  <a:lnTo>
                    <a:pt x="1900" y="42"/>
                  </a:lnTo>
                  <a:lnTo>
                    <a:pt x="1896" y="42"/>
                  </a:lnTo>
                  <a:lnTo>
                    <a:pt x="1896" y="42"/>
                  </a:lnTo>
                  <a:lnTo>
                    <a:pt x="1896" y="42"/>
                  </a:lnTo>
                  <a:lnTo>
                    <a:pt x="1896" y="42"/>
                  </a:lnTo>
                  <a:lnTo>
                    <a:pt x="1894" y="42"/>
                  </a:lnTo>
                  <a:lnTo>
                    <a:pt x="1894" y="42"/>
                  </a:lnTo>
                  <a:lnTo>
                    <a:pt x="1888" y="42"/>
                  </a:lnTo>
                  <a:lnTo>
                    <a:pt x="1888" y="42"/>
                  </a:lnTo>
                  <a:lnTo>
                    <a:pt x="1886" y="42"/>
                  </a:lnTo>
                  <a:lnTo>
                    <a:pt x="1886" y="42"/>
                  </a:lnTo>
                  <a:lnTo>
                    <a:pt x="1886" y="42"/>
                  </a:lnTo>
                  <a:lnTo>
                    <a:pt x="1886" y="42"/>
                  </a:lnTo>
                  <a:lnTo>
                    <a:pt x="1884" y="40"/>
                  </a:lnTo>
                  <a:lnTo>
                    <a:pt x="1884" y="40"/>
                  </a:lnTo>
                  <a:lnTo>
                    <a:pt x="1882" y="42"/>
                  </a:lnTo>
                  <a:lnTo>
                    <a:pt x="1882" y="42"/>
                  </a:lnTo>
                  <a:lnTo>
                    <a:pt x="1882" y="40"/>
                  </a:lnTo>
                  <a:lnTo>
                    <a:pt x="1882" y="40"/>
                  </a:lnTo>
                  <a:lnTo>
                    <a:pt x="1882" y="40"/>
                  </a:lnTo>
                  <a:lnTo>
                    <a:pt x="1882" y="40"/>
                  </a:lnTo>
                  <a:lnTo>
                    <a:pt x="1880" y="40"/>
                  </a:lnTo>
                  <a:lnTo>
                    <a:pt x="1880" y="40"/>
                  </a:lnTo>
                  <a:lnTo>
                    <a:pt x="1876" y="40"/>
                  </a:lnTo>
                  <a:lnTo>
                    <a:pt x="1876" y="40"/>
                  </a:lnTo>
                  <a:lnTo>
                    <a:pt x="1874" y="42"/>
                  </a:lnTo>
                  <a:lnTo>
                    <a:pt x="1874" y="42"/>
                  </a:lnTo>
                  <a:lnTo>
                    <a:pt x="1870" y="42"/>
                  </a:lnTo>
                  <a:lnTo>
                    <a:pt x="1870" y="42"/>
                  </a:lnTo>
                  <a:lnTo>
                    <a:pt x="1866" y="44"/>
                  </a:lnTo>
                  <a:lnTo>
                    <a:pt x="1866" y="44"/>
                  </a:lnTo>
                  <a:lnTo>
                    <a:pt x="1860" y="42"/>
                  </a:lnTo>
                  <a:lnTo>
                    <a:pt x="1860" y="42"/>
                  </a:lnTo>
                  <a:lnTo>
                    <a:pt x="1856" y="42"/>
                  </a:lnTo>
                  <a:lnTo>
                    <a:pt x="1856" y="42"/>
                  </a:lnTo>
                  <a:lnTo>
                    <a:pt x="1848" y="42"/>
                  </a:lnTo>
                  <a:lnTo>
                    <a:pt x="1848" y="42"/>
                  </a:lnTo>
                  <a:lnTo>
                    <a:pt x="1846" y="42"/>
                  </a:lnTo>
                  <a:lnTo>
                    <a:pt x="1846" y="42"/>
                  </a:lnTo>
                  <a:lnTo>
                    <a:pt x="1842" y="42"/>
                  </a:lnTo>
                  <a:lnTo>
                    <a:pt x="1842" y="42"/>
                  </a:lnTo>
                  <a:lnTo>
                    <a:pt x="1842" y="42"/>
                  </a:lnTo>
                  <a:lnTo>
                    <a:pt x="1842" y="42"/>
                  </a:lnTo>
                  <a:lnTo>
                    <a:pt x="1840" y="42"/>
                  </a:lnTo>
                  <a:lnTo>
                    <a:pt x="1840" y="42"/>
                  </a:lnTo>
                  <a:lnTo>
                    <a:pt x="1840" y="42"/>
                  </a:lnTo>
                  <a:lnTo>
                    <a:pt x="1840" y="42"/>
                  </a:lnTo>
                  <a:lnTo>
                    <a:pt x="1836" y="42"/>
                  </a:lnTo>
                  <a:lnTo>
                    <a:pt x="1832" y="42"/>
                  </a:lnTo>
                  <a:lnTo>
                    <a:pt x="1832" y="42"/>
                  </a:lnTo>
                  <a:lnTo>
                    <a:pt x="1832" y="38"/>
                  </a:lnTo>
                  <a:lnTo>
                    <a:pt x="1832" y="38"/>
                  </a:lnTo>
                  <a:lnTo>
                    <a:pt x="1830" y="38"/>
                  </a:lnTo>
                  <a:lnTo>
                    <a:pt x="1830" y="38"/>
                  </a:lnTo>
                  <a:lnTo>
                    <a:pt x="1828" y="40"/>
                  </a:lnTo>
                  <a:lnTo>
                    <a:pt x="1828" y="40"/>
                  </a:lnTo>
                  <a:lnTo>
                    <a:pt x="1826" y="40"/>
                  </a:lnTo>
                  <a:lnTo>
                    <a:pt x="1826" y="40"/>
                  </a:lnTo>
                  <a:lnTo>
                    <a:pt x="1820" y="40"/>
                  </a:lnTo>
                  <a:lnTo>
                    <a:pt x="1820" y="40"/>
                  </a:lnTo>
                  <a:lnTo>
                    <a:pt x="1820" y="40"/>
                  </a:lnTo>
                  <a:lnTo>
                    <a:pt x="1820" y="40"/>
                  </a:lnTo>
                  <a:lnTo>
                    <a:pt x="1816" y="38"/>
                  </a:lnTo>
                  <a:lnTo>
                    <a:pt x="1816" y="38"/>
                  </a:lnTo>
                  <a:lnTo>
                    <a:pt x="1814" y="38"/>
                  </a:lnTo>
                  <a:lnTo>
                    <a:pt x="1812" y="40"/>
                  </a:lnTo>
                  <a:lnTo>
                    <a:pt x="1812" y="40"/>
                  </a:lnTo>
                  <a:lnTo>
                    <a:pt x="1812" y="42"/>
                  </a:lnTo>
                  <a:lnTo>
                    <a:pt x="1812" y="42"/>
                  </a:lnTo>
                  <a:lnTo>
                    <a:pt x="1804" y="42"/>
                  </a:lnTo>
                  <a:lnTo>
                    <a:pt x="1804" y="42"/>
                  </a:lnTo>
                  <a:lnTo>
                    <a:pt x="1798" y="42"/>
                  </a:lnTo>
                  <a:lnTo>
                    <a:pt x="1798" y="42"/>
                  </a:lnTo>
                  <a:lnTo>
                    <a:pt x="1790" y="44"/>
                  </a:lnTo>
                  <a:lnTo>
                    <a:pt x="1790" y="44"/>
                  </a:lnTo>
                  <a:lnTo>
                    <a:pt x="1786" y="44"/>
                  </a:lnTo>
                  <a:lnTo>
                    <a:pt x="1782" y="44"/>
                  </a:lnTo>
                  <a:lnTo>
                    <a:pt x="1782" y="44"/>
                  </a:lnTo>
                  <a:lnTo>
                    <a:pt x="1778" y="44"/>
                  </a:lnTo>
                  <a:lnTo>
                    <a:pt x="1778" y="44"/>
                  </a:lnTo>
                  <a:lnTo>
                    <a:pt x="1774" y="44"/>
                  </a:lnTo>
                  <a:lnTo>
                    <a:pt x="1774" y="44"/>
                  </a:lnTo>
                  <a:lnTo>
                    <a:pt x="1772" y="44"/>
                  </a:lnTo>
                  <a:lnTo>
                    <a:pt x="1768" y="44"/>
                  </a:lnTo>
                  <a:lnTo>
                    <a:pt x="1768" y="44"/>
                  </a:lnTo>
                  <a:lnTo>
                    <a:pt x="1766" y="44"/>
                  </a:lnTo>
                  <a:lnTo>
                    <a:pt x="1766" y="44"/>
                  </a:lnTo>
                  <a:lnTo>
                    <a:pt x="1762" y="44"/>
                  </a:lnTo>
                  <a:lnTo>
                    <a:pt x="1762" y="44"/>
                  </a:lnTo>
                  <a:lnTo>
                    <a:pt x="1756" y="44"/>
                  </a:lnTo>
                  <a:lnTo>
                    <a:pt x="1756" y="44"/>
                  </a:lnTo>
                  <a:lnTo>
                    <a:pt x="1752" y="44"/>
                  </a:lnTo>
                  <a:lnTo>
                    <a:pt x="1752" y="44"/>
                  </a:lnTo>
                  <a:lnTo>
                    <a:pt x="1748" y="44"/>
                  </a:lnTo>
                  <a:lnTo>
                    <a:pt x="1748" y="44"/>
                  </a:lnTo>
                  <a:lnTo>
                    <a:pt x="1746" y="44"/>
                  </a:lnTo>
                  <a:lnTo>
                    <a:pt x="1746" y="44"/>
                  </a:lnTo>
                  <a:lnTo>
                    <a:pt x="1744" y="44"/>
                  </a:lnTo>
                  <a:lnTo>
                    <a:pt x="1744" y="44"/>
                  </a:lnTo>
                  <a:lnTo>
                    <a:pt x="1742" y="44"/>
                  </a:lnTo>
                  <a:lnTo>
                    <a:pt x="1742" y="44"/>
                  </a:lnTo>
                  <a:lnTo>
                    <a:pt x="1738" y="44"/>
                  </a:lnTo>
                  <a:lnTo>
                    <a:pt x="1738" y="44"/>
                  </a:lnTo>
                  <a:lnTo>
                    <a:pt x="1734" y="44"/>
                  </a:lnTo>
                  <a:lnTo>
                    <a:pt x="1734" y="44"/>
                  </a:lnTo>
                  <a:lnTo>
                    <a:pt x="1734" y="44"/>
                  </a:lnTo>
                  <a:lnTo>
                    <a:pt x="1734" y="44"/>
                  </a:lnTo>
                  <a:lnTo>
                    <a:pt x="1732" y="44"/>
                  </a:lnTo>
                  <a:lnTo>
                    <a:pt x="1732" y="44"/>
                  </a:lnTo>
                  <a:lnTo>
                    <a:pt x="1724" y="44"/>
                  </a:lnTo>
                  <a:lnTo>
                    <a:pt x="1718" y="46"/>
                  </a:lnTo>
                  <a:lnTo>
                    <a:pt x="1718" y="46"/>
                  </a:lnTo>
                  <a:lnTo>
                    <a:pt x="1718" y="44"/>
                  </a:lnTo>
                  <a:lnTo>
                    <a:pt x="1718" y="44"/>
                  </a:lnTo>
                  <a:lnTo>
                    <a:pt x="1716" y="44"/>
                  </a:lnTo>
                  <a:lnTo>
                    <a:pt x="1716" y="44"/>
                  </a:lnTo>
                  <a:lnTo>
                    <a:pt x="1706" y="44"/>
                  </a:lnTo>
                  <a:lnTo>
                    <a:pt x="1706" y="44"/>
                  </a:lnTo>
                  <a:lnTo>
                    <a:pt x="1702" y="44"/>
                  </a:lnTo>
                  <a:lnTo>
                    <a:pt x="1702" y="44"/>
                  </a:lnTo>
                  <a:lnTo>
                    <a:pt x="1698" y="44"/>
                  </a:lnTo>
                  <a:lnTo>
                    <a:pt x="1698" y="44"/>
                  </a:lnTo>
                  <a:lnTo>
                    <a:pt x="1694" y="44"/>
                  </a:lnTo>
                  <a:lnTo>
                    <a:pt x="1694" y="44"/>
                  </a:lnTo>
                  <a:lnTo>
                    <a:pt x="1694" y="44"/>
                  </a:lnTo>
                  <a:lnTo>
                    <a:pt x="1694" y="44"/>
                  </a:lnTo>
                  <a:lnTo>
                    <a:pt x="1690" y="44"/>
                  </a:lnTo>
                  <a:lnTo>
                    <a:pt x="1690" y="44"/>
                  </a:lnTo>
                  <a:lnTo>
                    <a:pt x="1686" y="44"/>
                  </a:lnTo>
                  <a:lnTo>
                    <a:pt x="1686" y="44"/>
                  </a:lnTo>
                  <a:lnTo>
                    <a:pt x="1686" y="44"/>
                  </a:lnTo>
                  <a:lnTo>
                    <a:pt x="1686" y="44"/>
                  </a:lnTo>
                  <a:lnTo>
                    <a:pt x="1682" y="44"/>
                  </a:lnTo>
                  <a:lnTo>
                    <a:pt x="1682" y="44"/>
                  </a:lnTo>
                  <a:lnTo>
                    <a:pt x="1678" y="44"/>
                  </a:lnTo>
                  <a:lnTo>
                    <a:pt x="1678" y="44"/>
                  </a:lnTo>
                  <a:lnTo>
                    <a:pt x="1672" y="44"/>
                  </a:lnTo>
                  <a:lnTo>
                    <a:pt x="1672" y="44"/>
                  </a:lnTo>
                  <a:lnTo>
                    <a:pt x="1670" y="44"/>
                  </a:lnTo>
                  <a:lnTo>
                    <a:pt x="1670" y="44"/>
                  </a:lnTo>
                  <a:lnTo>
                    <a:pt x="1668" y="44"/>
                  </a:lnTo>
                  <a:lnTo>
                    <a:pt x="1668" y="44"/>
                  </a:lnTo>
                  <a:lnTo>
                    <a:pt x="1668" y="44"/>
                  </a:lnTo>
                  <a:lnTo>
                    <a:pt x="1668" y="44"/>
                  </a:lnTo>
                  <a:lnTo>
                    <a:pt x="1664" y="44"/>
                  </a:lnTo>
                  <a:lnTo>
                    <a:pt x="1664" y="44"/>
                  </a:lnTo>
                  <a:lnTo>
                    <a:pt x="1658" y="46"/>
                  </a:lnTo>
                  <a:lnTo>
                    <a:pt x="1652" y="46"/>
                  </a:lnTo>
                  <a:lnTo>
                    <a:pt x="1652" y="46"/>
                  </a:lnTo>
                  <a:lnTo>
                    <a:pt x="1652" y="46"/>
                  </a:lnTo>
                  <a:lnTo>
                    <a:pt x="1652" y="46"/>
                  </a:lnTo>
                  <a:lnTo>
                    <a:pt x="1650" y="46"/>
                  </a:lnTo>
                  <a:lnTo>
                    <a:pt x="1650" y="46"/>
                  </a:lnTo>
                  <a:lnTo>
                    <a:pt x="1642" y="44"/>
                  </a:lnTo>
                  <a:lnTo>
                    <a:pt x="1642" y="44"/>
                  </a:lnTo>
                  <a:lnTo>
                    <a:pt x="1638" y="44"/>
                  </a:lnTo>
                  <a:lnTo>
                    <a:pt x="1638" y="44"/>
                  </a:lnTo>
                  <a:lnTo>
                    <a:pt x="1634" y="46"/>
                  </a:lnTo>
                  <a:lnTo>
                    <a:pt x="1634" y="46"/>
                  </a:lnTo>
                  <a:lnTo>
                    <a:pt x="1626" y="46"/>
                  </a:lnTo>
                  <a:lnTo>
                    <a:pt x="1626" y="46"/>
                  </a:lnTo>
                  <a:lnTo>
                    <a:pt x="1622" y="46"/>
                  </a:lnTo>
                  <a:lnTo>
                    <a:pt x="1622" y="46"/>
                  </a:lnTo>
                  <a:lnTo>
                    <a:pt x="1620" y="44"/>
                  </a:lnTo>
                  <a:lnTo>
                    <a:pt x="1620" y="44"/>
                  </a:lnTo>
                  <a:lnTo>
                    <a:pt x="1612" y="44"/>
                  </a:lnTo>
                  <a:lnTo>
                    <a:pt x="1612" y="44"/>
                  </a:lnTo>
                  <a:lnTo>
                    <a:pt x="1608" y="44"/>
                  </a:lnTo>
                  <a:lnTo>
                    <a:pt x="1608" y="44"/>
                  </a:lnTo>
                  <a:lnTo>
                    <a:pt x="1600" y="46"/>
                  </a:lnTo>
                  <a:lnTo>
                    <a:pt x="1600" y="46"/>
                  </a:lnTo>
                  <a:lnTo>
                    <a:pt x="1596" y="46"/>
                  </a:lnTo>
                  <a:lnTo>
                    <a:pt x="1596" y="46"/>
                  </a:lnTo>
                  <a:lnTo>
                    <a:pt x="1592" y="46"/>
                  </a:lnTo>
                  <a:lnTo>
                    <a:pt x="1592" y="46"/>
                  </a:lnTo>
                  <a:lnTo>
                    <a:pt x="1588" y="46"/>
                  </a:lnTo>
                  <a:lnTo>
                    <a:pt x="1588" y="46"/>
                  </a:lnTo>
                  <a:lnTo>
                    <a:pt x="1586" y="46"/>
                  </a:lnTo>
                  <a:lnTo>
                    <a:pt x="1586" y="46"/>
                  </a:lnTo>
                  <a:lnTo>
                    <a:pt x="1584" y="46"/>
                  </a:lnTo>
                  <a:lnTo>
                    <a:pt x="1584" y="46"/>
                  </a:lnTo>
                  <a:lnTo>
                    <a:pt x="1580" y="46"/>
                  </a:lnTo>
                  <a:lnTo>
                    <a:pt x="1580" y="46"/>
                  </a:lnTo>
                  <a:lnTo>
                    <a:pt x="1580" y="46"/>
                  </a:lnTo>
                  <a:lnTo>
                    <a:pt x="1580" y="46"/>
                  </a:lnTo>
                  <a:lnTo>
                    <a:pt x="1576" y="46"/>
                  </a:lnTo>
                  <a:lnTo>
                    <a:pt x="1570" y="48"/>
                  </a:lnTo>
                  <a:lnTo>
                    <a:pt x="1570" y="48"/>
                  </a:lnTo>
                  <a:lnTo>
                    <a:pt x="1568" y="46"/>
                  </a:lnTo>
                  <a:lnTo>
                    <a:pt x="1568" y="46"/>
                  </a:lnTo>
                  <a:lnTo>
                    <a:pt x="1566" y="48"/>
                  </a:lnTo>
                  <a:lnTo>
                    <a:pt x="1566" y="48"/>
                  </a:lnTo>
                  <a:lnTo>
                    <a:pt x="1560" y="48"/>
                  </a:lnTo>
                  <a:lnTo>
                    <a:pt x="1560" y="48"/>
                  </a:lnTo>
                  <a:lnTo>
                    <a:pt x="1560" y="48"/>
                  </a:lnTo>
                  <a:lnTo>
                    <a:pt x="1560" y="48"/>
                  </a:lnTo>
                  <a:lnTo>
                    <a:pt x="1558" y="46"/>
                  </a:lnTo>
                  <a:lnTo>
                    <a:pt x="1558" y="46"/>
                  </a:lnTo>
                  <a:lnTo>
                    <a:pt x="1554" y="44"/>
                  </a:lnTo>
                  <a:lnTo>
                    <a:pt x="1554" y="44"/>
                  </a:lnTo>
                  <a:lnTo>
                    <a:pt x="1550" y="46"/>
                  </a:lnTo>
                  <a:lnTo>
                    <a:pt x="1550" y="46"/>
                  </a:lnTo>
                  <a:lnTo>
                    <a:pt x="1546" y="46"/>
                  </a:lnTo>
                  <a:lnTo>
                    <a:pt x="1546" y="46"/>
                  </a:lnTo>
                  <a:lnTo>
                    <a:pt x="1544" y="46"/>
                  </a:lnTo>
                  <a:lnTo>
                    <a:pt x="1544" y="46"/>
                  </a:lnTo>
                  <a:lnTo>
                    <a:pt x="1540" y="48"/>
                  </a:lnTo>
                  <a:lnTo>
                    <a:pt x="1540" y="48"/>
                  </a:lnTo>
                  <a:lnTo>
                    <a:pt x="1538" y="46"/>
                  </a:lnTo>
                  <a:lnTo>
                    <a:pt x="1538" y="46"/>
                  </a:lnTo>
                  <a:lnTo>
                    <a:pt x="1536" y="44"/>
                  </a:lnTo>
                  <a:lnTo>
                    <a:pt x="1536" y="44"/>
                  </a:lnTo>
                  <a:lnTo>
                    <a:pt x="1534" y="44"/>
                  </a:lnTo>
                  <a:lnTo>
                    <a:pt x="1534" y="44"/>
                  </a:lnTo>
                  <a:lnTo>
                    <a:pt x="1532" y="44"/>
                  </a:lnTo>
                  <a:lnTo>
                    <a:pt x="1532" y="44"/>
                  </a:lnTo>
                  <a:lnTo>
                    <a:pt x="1532" y="44"/>
                  </a:lnTo>
                  <a:lnTo>
                    <a:pt x="1532" y="44"/>
                  </a:lnTo>
                  <a:lnTo>
                    <a:pt x="1526" y="46"/>
                  </a:lnTo>
                  <a:lnTo>
                    <a:pt x="1526" y="46"/>
                  </a:lnTo>
                  <a:lnTo>
                    <a:pt x="1520" y="46"/>
                  </a:lnTo>
                  <a:lnTo>
                    <a:pt x="1520" y="46"/>
                  </a:lnTo>
                  <a:lnTo>
                    <a:pt x="1518" y="46"/>
                  </a:lnTo>
                  <a:lnTo>
                    <a:pt x="1518" y="46"/>
                  </a:lnTo>
                  <a:lnTo>
                    <a:pt x="1516" y="46"/>
                  </a:lnTo>
                  <a:lnTo>
                    <a:pt x="1516" y="46"/>
                  </a:lnTo>
                  <a:lnTo>
                    <a:pt x="1514" y="46"/>
                  </a:lnTo>
                  <a:lnTo>
                    <a:pt x="1514" y="46"/>
                  </a:lnTo>
                  <a:lnTo>
                    <a:pt x="1514" y="46"/>
                  </a:lnTo>
                  <a:lnTo>
                    <a:pt x="1514" y="46"/>
                  </a:lnTo>
                  <a:lnTo>
                    <a:pt x="1512" y="46"/>
                  </a:lnTo>
                  <a:lnTo>
                    <a:pt x="1512" y="46"/>
                  </a:lnTo>
                  <a:lnTo>
                    <a:pt x="1506" y="44"/>
                  </a:lnTo>
                  <a:lnTo>
                    <a:pt x="1504" y="46"/>
                  </a:lnTo>
                  <a:lnTo>
                    <a:pt x="1504" y="46"/>
                  </a:lnTo>
                  <a:lnTo>
                    <a:pt x="1500" y="46"/>
                  </a:lnTo>
                  <a:lnTo>
                    <a:pt x="1500" y="46"/>
                  </a:lnTo>
                  <a:lnTo>
                    <a:pt x="1492" y="46"/>
                  </a:lnTo>
                  <a:lnTo>
                    <a:pt x="1492" y="46"/>
                  </a:lnTo>
                  <a:lnTo>
                    <a:pt x="1492" y="46"/>
                  </a:lnTo>
                  <a:lnTo>
                    <a:pt x="1492" y="46"/>
                  </a:lnTo>
                  <a:lnTo>
                    <a:pt x="1490" y="46"/>
                  </a:lnTo>
                  <a:lnTo>
                    <a:pt x="1490" y="46"/>
                  </a:lnTo>
                  <a:lnTo>
                    <a:pt x="1488" y="46"/>
                  </a:lnTo>
                  <a:lnTo>
                    <a:pt x="1488" y="46"/>
                  </a:lnTo>
                  <a:lnTo>
                    <a:pt x="1486" y="46"/>
                  </a:lnTo>
                  <a:lnTo>
                    <a:pt x="1486" y="46"/>
                  </a:lnTo>
                  <a:lnTo>
                    <a:pt x="1484" y="46"/>
                  </a:lnTo>
                  <a:lnTo>
                    <a:pt x="1484" y="46"/>
                  </a:lnTo>
                  <a:lnTo>
                    <a:pt x="1480" y="46"/>
                  </a:lnTo>
                  <a:lnTo>
                    <a:pt x="1480" y="46"/>
                  </a:lnTo>
                  <a:lnTo>
                    <a:pt x="1480" y="44"/>
                  </a:lnTo>
                  <a:lnTo>
                    <a:pt x="1480" y="44"/>
                  </a:lnTo>
                  <a:lnTo>
                    <a:pt x="1476" y="44"/>
                  </a:lnTo>
                  <a:lnTo>
                    <a:pt x="1476" y="44"/>
                  </a:lnTo>
                  <a:lnTo>
                    <a:pt x="1470" y="46"/>
                  </a:lnTo>
                  <a:lnTo>
                    <a:pt x="1470" y="46"/>
                  </a:lnTo>
                  <a:lnTo>
                    <a:pt x="1466" y="44"/>
                  </a:lnTo>
                  <a:lnTo>
                    <a:pt x="1466" y="44"/>
                  </a:lnTo>
                  <a:lnTo>
                    <a:pt x="1464" y="44"/>
                  </a:lnTo>
                  <a:lnTo>
                    <a:pt x="1464" y="44"/>
                  </a:lnTo>
                  <a:lnTo>
                    <a:pt x="1462" y="44"/>
                  </a:lnTo>
                  <a:lnTo>
                    <a:pt x="1462" y="44"/>
                  </a:lnTo>
                  <a:lnTo>
                    <a:pt x="1458" y="44"/>
                  </a:lnTo>
                  <a:lnTo>
                    <a:pt x="1458" y="44"/>
                  </a:lnTo>
                  <a:lnTo>
                    <a:pt x="1456" y="44"/>
                  </a:lnTo>
                  <a:lnTo>
                    <a:pt x="1456" y="44"/>
                  </a:lnTo>
                  <a:lnTo>
                    <a:pt x="1452" y="44"/>
                  </a:lnTo>
                  <a:lnTo>
                    <a:pt x="1452" y="44"/>
                  </a:lnTo>
                  <a:lnTo>
                    <a:pt x="1450" y="44"/>
                  </a:lnTo>
                  <a:lnTo>
                    <a:pt x="1450" y="44"/>
                  </a:lnTo>
                  <a:lnTo>
                    <a:pt x="1442" y="44"/>
                  </a:lnTo>
                  <a:lnTo>
                    <a:pt x="1442" y="44"/>
                  </a:lnTo>
                  <a:lnTo>
                    <a:pt x="1438" y="42"/>
                  </a:lnTo>
                  <a:lnTo>
                    <a:pt x="1438" y="42"/>
                  </a:lnTo>
                  <a:lnTo>
                    <a:pt x="1434" y="42"/>
                  </a:lnTo>
                  <a:lnTo>
                    <a:pt x="1434" y="42"/>
                  </a:lnTo>
                  <a:lnTo>
                    <a:pt x="1430" y="44"/>
                  </a:lnTo>
                  <a:lnTo>
                    <a:pt x="1430" y="44"/>
                  </a:lnTo>
                  <a:lnTo>
                    <a:pt x="1430" y="44"/>
                  </a:lnTo>
                  <a:lnTo>
                    <a:pt x="1430" y="44"/>
                  </a:lnTo>
                  <a:lnTo>
                    <a:pt x="1430" y="44"/>
                  </a:lnTo>
                  <a:lnTo>
                    <a:pt x="1430" y="44"/>
                  </a:lnTo>
                  <a:lnTo>
                    <a:pt x="1424" y="42"/>
                  </a:lnTo>
                  <a:lnTo>
                    <a:pt x="1424" y="42"/>
                  </a:lnTo>
                  <a:lnTo>
                    <a:pt x="1420" y="44"/>
                  </a:lnTo>
                  <a:lnTo>
                    <a:pt x="1420" y="44"/>
                  </a:lnTo>
                  <a:lnTo>
                    <a:pt x="1414" y="42"/>
                  </a:lnTo>
                  <a:lnTo>
                    <a:pt x="1414" y="42"/>
                  </a:lnTo>
                  <a:lnTo>
                    <a:pt x="1412" y="44"/>
                  </a:lnTo>
                  <a:lnTo>
                    <a:pt x="1412" y="44"/>
                  </a:lnTo>
                  <a:lnTo>
                    <a:pt x="1406" y="42"/>
                  </a:lnTo>
                  <a:lnTo>
                    <a:pt x="1406" y="42"/>
                  </a:lnTo>
                  <a:lnTo>
                    <a:pt x="1398" y="42"/>
                  </a:lnTo>
                  <a:lnTo>
                    <a:pt x="1398" y="42"/>
                  </a:lnTo>
                  <a:lnTo>
                    <a:pt x="1396" y="44"/>
                  </a:lnTo>
                  <a:lnTo>
                    <a:pt x="1396" y="44"/>
                  </a:lnTo>
                  <a:lnTo>
                    <a:pt x="1394" y="42"/>
                  </a:lnTo>
                  <a:lnTo>
                    <a:pt x="1394" y="42"/>
                  </a:lnTo>
                  <a:lnTo>
                    <a:pt x="1394" y="42"/>
                  </a:lnTo>
                  <a:lnTo>
                    <a:pt x="1394" y="42"/>
                  </a:lnTo>
                  <a:lnTo>
                    <a:pt x="1390" y="44"/>
                  </a:lnTo>
                  <a:lnTo>
                    <a:pt x="1386" y="44"/>
                  </a:lnTo>
                  <a:lnTo>
                    <a:pt x="1386" y="44"/>
                  </a:lnTo>
                  <a:lnTo>
                    <a:pt x="1384" y="44"/>
                  </a:lnTo>
                  <a:lnTo>
                    <a:pt x="1384" y="44"/>
                  </a:lnTo>
                  <a:lnTo>
                    <a:pt x="1380" y="44"/>
                  </a:lnTo>
                  <a:lnTo>
                    <a:pt x="1380" y="44"/>
                  </a:lnTo>
                  <a:lnTo>
                    <a:pt x="1378" y="44"/>
                  </a:lnTo>
                  <a:lnTo>
                    <a:pt x="1378" y="44"/>
                  </a:lnTo>
                  <a:lnTo>
                    <a:pt x="1374" y="44"/>
                  </a:lnTo>
                  <a:lnTo>
                    <a:pt x="1374" y="44"/>
                  </a:lnTo>
                  <a:lnTo>
                    <a:pt x="1372" y="44"/>
                  </a:lnTo>
                  <a:lnTo>
                    <a:pt x="1372" y="44"/>
                  </a:lnTo>
                  <a:lnTo>
                    <a:pt x="1370" y="44"/>
                  </a:lnTo>
                  <a:lnTo>
                    <a:pt x="1370" y="44"/>
                  </a:lnTo>
                  <a:lnTo>
                    <a:pt x="1366" y="44"/>
                  </a:lnTo>
                  <a:lnTo>
                    <a:pt x="1366" y="44"/>
                  </a:lnTo>
                  <a:lnTo>
                    <a:pt x="1364" y="44"/>
                  </a:lnTo>
                  <a:lnTo>
                    <a:pt x="1364" y="44"/>
                  </a:lnTo>
                  <a:lnTo>
                    <a:pt x="1362" y="44"/>
                  </a:lnTo>
                  <a:lnTo>
                    <a:pt x="1362" y="44"/>
                  </a:lnTo>
                  <a:lnTo>
                    <a:pt x="1354" y="44"/>
                  </a:lnTo>
                  <a:lnTo>
                    <a:pt x="1354" y="44"/>
                  </a:lnTo>
                  <a:lnTo>
                    <a:pt x="1350" y="44"/>
                  </a:lnTo>
                  <a:lnTo>
                    <a:pt x="1350" y="44"/>
                  </a:lnTo>
                  <a:lnTo>
                    <a:pt x="1348" y="44"/>
                  </a:lnTo>
                  <a:lnTo>
                    <a:pt x="1348" y="44"/>
                  </a:lnTo>
                  <a:lnTo>
                    <a:pt x="1344" y="44"/>
                  </a:lnTo>
                  <a:lnTo>
                    <a:pt x="1344" y="44"/>
                  </a:lnTo>
                  <a:lnTo>
                    <a:pt x="1340" y="46"/>
                  </a:lnTo>
                  <a:lnTo>
                    <a:pt x="1340" y="46"/>
                  </a:lnTo>
                  <a:lnTo>
                    <a:pt x="1336" y="46"/>
                  </a:lnTo>
                  <a:lnTo>
                    <a:pt x="1336" y="46"/>
                  </a:lnTo>
                  <a:lnTo>
                    <a:pt x="1328" y="46"/>
                  </a:lnTo>
                  <a:lnTo>
                    <a:pt x="1328" y="46"/>
                  </a:lnTo>
                  <a:lnTo>
                    <a:pt x="1326" y="44"/>
                  </a:lnTo>
                  <a:lnTo>
                    <a:pt x="1326" y="44"/>
                  </a:lnTo>
                  <a:lnTo>
                    <a:pt x="1318" y="44"/>
                  </a:lnTo>
                  <a:lnTo>
                    <a:pt x="1318" y="44"/>
                  </a:lnTo>
                  <a:lnTo>
                    <a:pt x="1316" y="44"/>
                  </a:lnTo>
                  <a:lnTo>
                    <a:pt x="1316" y="44"/>
                  </a:lnTo>
                  <a:lnTo>
                    <a:pt x="1312" y="44"/>
                  </a:lnTo>
                  <a:lnTo>
                    <a:pt x="1312" y="44"/>
                  </a:lnTo>
                  <a:lnTo>
                    <a:pt x="1306" y="46"/>
                  </a:lnTo>
                  <a:lnTo>
                    <a:pt x="1306" y="46"/>
                  </a:lnTo>
                  <a:lnTo>
                    <a:pt x="1302" y="46"/>
                  </a:lnTo>
                  <a:lnTo>
                    <a:pt x="1296" y="46"/>
                  </a:lnTo>
                  <a:lnTo>
                    <a:pt x="1296" y="46"/>
                  </a:lnTo>
                  <a:lnTo>
                    <a:pt x="1290" y="46"/>
                  </a:lnTo>
                  <a:lnTo>
                    <a:pt x="1290" y="46"/>
                  </a:lnTo>
                  <a:lnTo>
                    <a:pt x="1288" y="46"/>
                  </a:lnTo>
                  <a:lnTo>
                    <a:pt x="1288" y="46"/>
                  </a:lnTo>
                  <a:lnTo>
                    <a:pt x="1284" y="44"/>
                  </a:lnTo>
                  <a:lnTo>
                    <a:pt x="1284" y="44"/>
                  </a:lnTo>
                  <a:lnTo>
                    <a:pt x="1282" y="46"/>
                  </a:lnTo>
                  <a:lnTo>
                    <a:pt x="1282" y="46"/>
                  </a:lnTo>
                  <a:lnTo>
                    <a:pt x="1276" y="46"/>
                  </a:lnTo>
                  <a:lnTo>
                    <a:pt x="1276" y="46"/>
                  </a:lnTo>
                  <a:lnTo>
                    <a:pt x="1274" y="46"/>
                  </a:lnTo>
                  <a:lnTo>
                    <a:pt x="1274" y="46"/>
                  </a:lnTo>
                  <a:lnTo>
                    <a:pt x="1272" y="46"/>
                  </a:lnTo>
                  <a:lnTo>
                    <a:pt x="1272" y="46"/>
                  </a:lnTo>
                  <a:lnTo>
                    <a:pt x="1266" y="44"/>
                  </a:lnTo>
                  <a:lnTo>
                    <a:pt x="1266" y="44"/>
                  </a:lnTo>
                  <a:lnTo>
                    <a:pt x="1262" y="44"/>
                  </a:lnTo>
                  <a:lnTo>
                    <a:pt x="1262" y="44"/>
                  </a:lnTo>
                  <a:lnTo>
                    <a:pt x="1260" y="44"/>
                  </a:lnTo>
                  <a:lnTo>
                    <a:pt x="1260" y="44"/>
                  </a:lnTo>
                  <a:lnTo>
                    <a:pt x="1258" y="46"/>
                  </a:lnTo>
                  <a:lnTo>
                    <a:pt x="1258" y="46"/>
                  </a:lnTo>
                  <a:lnTo>
                    <a:pt x="1254" y="46"/>
                  </a:lnTo>
                  <a:lnTo>
                    <a:pt x="1254" y="46"/>
                  </a:lnTo>
                  <a:lnTo>
                    <a:pt x="1250" y="48"/>
                  </a:lnTo>
                  <a:lnTo>
                    <a:pt x="1250" y="48"/>
                  </a:lnTo>
                  <a:lnTo>
                    <a:pt x="1248" y="46"/>
                  </a:lnTo>
                  <a:lnTo>
                    <a:pt x="1248" y="46"/>
                  </a:lnTo>
                  <a:lnTo>
                    <a:pt x="1248" y="48"/>
                  </a:lnTo>
                  <a:lnTo>
                    <a:pt x="1248" y="48"/>
                  </a:lnTo>
                  <a:lnTo>
                    <a:pt x="1246" y="46"/>
                  </a:lnTo>
                  <a:lnTo>
                    <a:pt x="1246" y="46"/>
                  </a:lnTo>
                  <a:lnTo>
                    <a:pt x="1244" y="46"/>
                  </a:lnTo>
                  <a:lnTo>
                    <a:pt x="1244" y="46"/>
                  </a:lnTo>
                  <a:lnTo>
                    <a:pt x="1240" y="48"/>
                  </a:lnTo>
                  <a:lnTo>
                    <a:pt x="1240" y="48"/>
                  </a:lnTo>
                  <a:lnTo>
                    <a:pt x="1236" y="44"/>
                  </a:lnTo>
                  <a:lnTo>
                    <a:pt x="1236" y="44"/>
                  </a:lnTo>
                  <a:lnTo>
                    <a:pt x="1230" y="46"/>
                  </a:lnTo>
                  <a:lnTo>
                    <a:pt x="1224" y="46"/>
                  </a:lnTo>
                  <a:lnTo>
                    <a:pt x="1224" y="46"/>
                  </a:lnTo>
                  <a:lnTo>
                    <a:pt x="1222" y="46"/>
                  </a:lnTo>
                  <a:lnTo>
                    <a:pt x="1218" y="46"/>
                  </a:lnTo>
                  <a:lnTo>
                    <a:pt x="1218" y="46"/>
                  </a:lnTo>
                  <a:lnTo>
                    <a:pt x="1216" y="44"/>
                  </a:lnTo>
                  <a:lnTo>
                    <a:pt x="1214" y="44"/>
                  </a:lnTo>
                  <a:lnTo>
                    <a:pt x="1214" y="44"/>
                  </a:lnTo>
                  <a:lnTo>
                    <a:pt x="1204" y="44"/>
                  </a:lnTo>
                  <a:lnTo>
                    <a:pt x="1204" y="44"/>
                  </a:lnTo>
                  <a:lnTo>
                    <a:pt x="1200" y="42"/>
                  </a:lnTo>
                  <a:lnTo>
                    <a:pt x="1200" y="42"/>
                  </a:lnTo>
                  <a:lnTo>
                    <a:pt x="1196" y="42"/>
                  </a:lnTo>
                  <a:lnTo>
                    <a:pt x="1196" y="42"/>
                  </a:lnTo>
                  <a:lnTo>
                    <a:pt x="1188" y="44"/>
                  </a:lnTo>
                  <a:lnTo>
                    <a:pt x="1188" y="44"/>
                  </a:lnTo>
                  <a:lnTo>
                    <a:pt x="1186" y="44"/>
                  </a:lnTo>
                  <a:lnTo>
                    <a:pt x="1186" y="44"/>
                  </a:lnTo>
                  <a:lnTo>
                    <a:pt x="1180" y="44"/>
                  </a:lnTo>
                  <a:lnTo>
                    <a:pt x="1180" y="44"/>
                  </a:lnTo>
                  <a:lnTo>
                    <a:pt x="1180" y="42"/>
                  </a:lnTo>
                  <a:lnTo>
                    <a:pt x="1180" y="42"/>
                  </a:lnTo>
                  <a:lnTo>
                    <a:pt x="1176" y="42"/>
                  </a:lnTo>
                  <a:lnTo>
                    <a:pt x="1176" y="42"/>
                  </a:lnTo>
                  <a:lnTo>
                    <a:pt x="1174" y="42"/>
                  </a:lnTo>
                  <a:lnTo>
                    <a:pt x="1174" y="42"/>
                  </a:lnTo>
                  <a:lnTo>
                    <a:pt x="1170" y="44"/>
                  </a:lnTo>
                  <a:lnTo>
                    <a:pt x="1170" y="44"/>
                  </a:lnTo>
                  <a:lnTo>
                    <a:pt x="1164" y="42"/>
                  </a:lnTo>
                  <a:lnTo>
                    <a:pt x="1164" y="42"/>
                  </a:lnTo>
                  <a:lnTo>
                    <a:pt x="1156" y="42"/>
                  </a:lnTo>
                  <a:lnTo>
                    <a:pt x="1156" y="42"/>
                  </a:lnTo>
                  <a:lnTo>
                    <a:pt x="1152" y="42"/>
                  </a:lnTo>
                  <a:lnTo>
                    <a:pt x="1152" y="42"/>
                  </a:lnTo>
                  <a:lnTo>
                    <a:pt x="1148" y="44"/>
                  </a:lnTo>
                  <a:lnTo>
                    <a:pt x="1148" y="44"/>
                  </a:lnTo>
                  <a:lnTo>
                    <a:pt x="1146" y="44"/>
                  </a:lnTo>
                  <a:lnTo>
                    <a:pt x="1144" y="44"/>
                  </a:lnTo>
                  <a:lnTo>
                    <a:pt x="1142" y="44"/>
                  </a:lnTo>
                  <a:lnTo>
                    <a:pt x="1142" y="44"/>
                  </a:lnTo>
                  <a:lnTo>
                    <a:pt x="1140" y="42"/>
                  </a:lnTo>
                  <a:lnTo>
                    <a:pt x="1140" y="42"/>
                  </a:lnTo>
                  <a:lnTo>
                    <a:pt x="1140" y="42"/>
                  </a:lnTo>
                  <a:lnTo>
                    <a:pt x="1140" y="42"/>
                  </a:lnTo>
                  <a:lnTo>
                    <a:pt x="1138" y="42"/>
                  </a:lnTo>
                  <a:lnTo>
                    <a:pt x="1138" y="42"/>
                  </a:lnTo>
                  <a:lnTo>
                    <a:pt x="1138" y="40"/>
                  </a:lnTo>
                  <a:lnTo>
                    <a:pt x="1138" y="40"/>
                  </a:lnTo>
                  <a:lnTo>
                    <a:pt x="1138" y="40"/>
                  </a:lnTo>
                  <a:lnTo>
                    <a:pt x="1138" y="40"/>
                  </a:lnTo>
                  <a:lnTo>
                    <a:pt x="1136" y="40"/>
                  </a:lnTo>
                  <a:lnTo>
                    <a:pt x="1136" y="40"/>
                  </a:lnTo>
                  <a:lnTo>
                    <a:pt x="1134" y="40"/>
                  </a:lnTo>
                  <a:lnTo>
                    <a:pt x="1134" y="40"/>
                  </a:lnTo>
                  <a:lnTo>
                    <a:pt x="1132" y="40"/>
                  </a:lnTo>
                  <a:lnTo>
                    <a:pt x="1132" y="40"/>
                  </a:lnTo>
                  <a:lnTo>
                    <a:pt x="1128" y="38"/>
                  </a:lnTo>
                  <a:lnTo>
                    <a:pt x="1128" y="38"/>
                  </a:lnTo>
                  <a:lnTo>
                    <a:pt x="1124" y="38"/>
                  </a:lnTo>
                  <a:lnTo>
                    <a:pt x="1124" y="38"/>
                  </a:lnTo>
                  <a:lnTo>
                    <a:pt x="1124" y="38"/>
                  </a:lnTo>
                  <a:lnTo>
                    <a:pt x="1124" y="38"/>
                  </a:lnTo>
                  <a:lnTo>
                    <a:pt x="1122" y="38"/>
                  </a:lnTo>
                  <a:lnTo>
                    <a:pt x="1122" y="38"/>
                  </a:lnTo>
                  <a:lnTo>
                    <a:pt x="1120" y="40"/>
                  </a:lnTo>
                  <a:lnTo>
                    <a:pt x="1120" y="40"/>
                  </a:lnTo>
                  <a:lnTo>
                    <a:pt x="1114" y="42"/>
                  </a:lnTo>
                  <a:lnTo>
                    <a:pt x="1114" y="42"/>
                  </a:lnTo>
                  <a:lnTo>
                    <a:pt x="1112" y="44"/>
                  </a:lnTo>
                  <a:lnTo>
                    <a:pt x="1112" y="44"/>
                  </a:lnTo>
                  <a:lnTo>
                    <a:pt x="1104" y="42"/>
                  </a:lnTo>
                  <a:lnTo>
                    <a:pt x="1104" y="42"/>
                  </a:lnTo>
                  <a:lnTo>
                    <a:pt x="1102" y="44"/>
                  </a:lnTo>
                  <a:lnTo>
                    <a:pt x="1102" y="44"/>
                  </a:lnTo>
                  <a:lnTo>
                    <a:pt x="1096" y="44"/>
                  </a:lnTo>
                  <a:lnTo>
                    <a:pt x="1096" y="44"/>
                  </a:lnTo>
                  <a:lnTo>
                    <a:pt x="1094" y="42"/>
                  </a:lnTo>
                  <a:lnTo>
                    <a:pt x="1094" y="42"/>
                  </a:lnTo>
                  <a:lnTo>
                    <a:pt x="1090" y="44"/>
                  </a:lnTo>
                  <a:lnTo>
                    <a:pt x="1090" y="44"/>
                  </a:lnTo>
                  <a:lnTo>
                    <a:pt x="1088" y="44"/>
                  </a:lnTo>
                  <a:lnTo>
                    <a:pt x="1088" y="44"/>
                  </a:lnTo>
                  <a:lnTo>
                    <a:pt x="1088" y="44"/>
                  </a:lnTo>
                  <a:lnTo>
                    <a:pt x="1088" y="44"/>
                  </a:lnTo>
                  <a:lnTo>
                    <a:pt x="1080" y="44"/>
                  </a:lnTo>
                  <a:lnTo>
                    <a:pt x="1080" y="44"/>
                  </a:lnTo>
                  <a:lnTo>
                    <a:pt x="1078" y="44"/>
                  </a:lnTo>
                  <a:lnTo>
                    <a:pt x="1078" y="44"/>
                  </a:lnTo>
                  <a:lnTo>
                    <a:pt x="1072" y="44"/>
                  </a:lnTo>
                  <a:lnTo>
                    <a:pt x="1072" y="44"/>
                  </a:lnTo>
                  <a:lnTo>
                    <a:pt x="1068" y="44"/>
                  </a:lnTo>
                  <a:lnTo>
                    <a:pt x="1068" y="44"/>
                  </a:lnTo>
                  <a:lnTo>
                    <a:pt x="1066" y="42"/>
                  </a:lnTo>
                  <a:lnTo>
                    <a:pt x="1066" y="42"/>
                  </a:lnTo>
                  <a:lnTo>
                    <a:pt x="1064" y="42"/>
                  </a:lnTo>
                  <a:lnTo>
                    <a:pt x="1062" y="44"/>
                  </a:lnTo>
                  <a:lnTo>
                    <a:pt x="1062" y="44"/>
                  </a:lnTo>
                  <a:lnTo>
                    <a:pt x="1056" y="44"/>
                  </a:lnTo>
                  <a:lnTo>
                    <a:pt x="1056" y="44"/>
                  </a:lnTo>
                  <a:lnTo>
                    <a:pt x="1054" y="44"/>
                  </a:lnTo>
                  <a:lnTo>
                    <a:pt x="1054" y="44"/>
                  </a:lnTo>
                  <a:lnTo>
                    <a:pt x="1052" y="46"/>
                  </a:lnTo>
                  <a:lnTo>
                    <a:pt x="1052" y="46"/>
                  </a:lnTo>
                  <a:lnTo>
                    <a:pt x="1050" y="44"/>
                  </a:lnTo>
                  <a:lnTo>
                    <a:pt x="1050" y="44"/>
                  </a:lnTo>
                  <a:lnTo>
                    <a:pt x="1050" y="46"/>
                  </a:lnTo>
                  <a:lnTo>
                    <a:pt x="1050" y="46"/>
                  </a:lnTo>
                  <a:lnTo>
                    <a:pt x="1046" y="44"/>
                  </a:lnTo>
                  <a:lnTo>
                    <a:pt x="1046" y="44"/>
                  </a:lnTo>
                  <a:lnTo>
                    <a:pt x="1044" y="44"/>
                  </a:lnTo>
                  <a:lnTo>
                    <a:pt x="1044" y="44"/>
                  </a:lnTo>
                  <a:lnTo>
                    <a:pt x="1042" y="46"/>
                  </a:lnTo>
                  <a:lnTo>
                    <a:pt x="1042" y="46"/>
                  </a:lnTo>
                  <a:lnTo>
                    <a:pt x="1038" y="46"/>
                  </a:lnTo>
                  <a:lnTo>
                    <a:pt x="1038" y="46"/>
                  </a:lnTo>
                  <a:lnTo>
                    <a:pt x="1038" y="46"/>
                  </a:lnTo>
                  <a:lnTo>
                    <a:pt x="1038" y="46"/>
                  </a:lnTo>
                  <a:lnTo>
                    <a:pt x="1032" y="46"/>
                  </a:lnTo>
                  <a:lnTo>
                    <a:pt x="1032" y="46"/>
                  </a:lnTo>
                  <a:lnTo>
                    <a:pt x="1032" y="46"/>
                  </a:lnTo>
                  <a:lnTo>
                    <a:pt x="1032" y="46"/>
                  </a:lnTo>
                  <a:lnTo>
                    <a:pt x="1030" y="46"/>
                  </a:lnTo>
                  <a:lnTo>
                    <a:pt x="1030" y="46"/>
                  </a:lnTo>
                  <a:lnTo>
                    <a:pt x="1028" y="46"/>
                  </a:lnTo>
                  <a:lnTo>
                    <a:pt x="1028" y="46"/>
                  </a:lnTo>
                  <a:lnTo>
                    <a:pt x="1022" y="44"/>
                  </a:lnTo>
                  <a:lnTo>
                    <a:pt x="1022" y="44"/>
                  </a:lnTo>
                  <a:lnTo>
                    <a:pt x="1018" y="42"/>
                  </a:lnTo>
                  <a:lnTo>
                    <a:pt x="1018" y="42"/>
                  </a:lnTo>
                  <a:lnTo>
                    <a:pt x="1014" y="42"/>
                  </a:lnTo>
                  <a:lnTo>
                    <a:pt x="1014" y="42"/>
                  </a:lnTo>
                  <a:lnTo>
                    <a:pt x="1012" y="42"/>
                  </a:lnTo>
                  <a:lnTo>
                    <a:pt x="1012" y="42"/>
                  </a:lnTo>
                  <a:lnTo>
                    <a:pt x="1010" y="42"/>
                  </a:lnTo>
                  <a:lnTo>
                    <a:pt x="1010" y="42"/>
                  </a:lnTo>
                  <a:lnTo>
                    <a:pt x="1008" y="44"/>
                  </a:lnTo>
                  <a:lnTo>
                    <a:pt x="1008" y="44"/>
                  </a:lnTo>
                  <a:lnTo>
                    <a:pt x="1008" y="44"/>
                  </a:lnTo>
                  <a:lnTo>
                    <a:pt x="1006" y="44"/>
                  </a:lnTo>
                  <a:lnTo>
                    <a:pt x="1006" y="44"/>
                  </a:lnTo>
                  <a:lnTo>
                    <a:pt x="1002" y="44"/>
                  </a:lnTo>
                  <a:lnTo>
                    <a:pt x="1000" y="44"/>
                  </a:lnTo>
                  <a:lnTo>
                    <a:pt x="1000" y="44"/>
                  </a:lnTo>
                  <a:lnTo>
                    <a:pt x="996" y="44"/>
                  </a:lnTo>
                  <a:lnTo>
                    <a:pt x="996" y="44"/>
                  </a:lnTo>
                  <a:lnTo>
                    <a:pt x="996" y="42"/>
                  </a:lnTo>
                  <a:lnTo>
                    <a:pt x="996" y="42"/>
                  </a:lnTo>
                  <a:lnTo>
                    <a:pt x="992" y="42"/>
                  </a:lnTo>
                  <a:lnTo>
                    <a:pt x="992" y="42"/>
                  </a:lnTo>
                  <a:lnTo>
                    <a:pt x="992" y="40"/>
                  </a:lnTo>
                  <a:lnTo>
                    <a:pt x="992" y="40"/>
                  </a:lnTo>
                  <a:lnTo>
                    <a:pt x="992" y="40"/>
                  </a:lnTo>
                  <a:lnTo>
                    <a:pt x="992" y="40"/>
                  </a:lnTo>
                  <a:lnTo>
                    <a:pt x="990" y="40"/>
                  </a:lnTo>
                  <a:lnTo>
                    <a:pt x="990" y="40"/>
                  </a:lnTo>
                  <a:lnTo>
                    <a:pt x="988" y="40"/>
                  </a:lnTo>
                  <a:lnTo>
                    <a:pt x="988" y="40"/>
                  </a:lnTo>
                  <a:lnTo>
                    <a:pt x="982" y="42"/>
                  </a:lnTo>
                  <a:lnTo>
                    <a:pt x="982" y="42"/>
                  </a:lnTo>
                  <a:lnTo>
                    <a:pt x="980" y="40"/>
                  </a:lnTo>
                  <a:lnTo>
                    <a:pt x="980" y="40"/>
                  </a:lnTo>
                  <a:lnTo>
                    <a:pt x="974" y="42"/>
                  </a:lnTo>
                  <a:lnTo>
                    <a:pt x="968" y="42"/>
                  </a:lnTo>
                  <a:lnTo>
                    <a:pt x="968" y="42"/>
                  </a:lnTo>
                  <a:lnTo>
                    <a:pt x="966" y="42"/>
                  </a:lnTo>
                  <a:lnTo>
                    <a:pt x="966" y="42"/>
                  </a:lnTo>
                  <a:lnTo>
                    <a:pt x="966" y="40"/>
                  </a:lnTo>
                  <a:lnTo>
                    <a:pt x="966" y="40"/>
                  </a:lnTo>
                  <a:lnTo>
                    <a:pt x="964" y="40"/>
                  </a:lnTo>
                  <a:lnTo>
                    <a:pt x="964" y="40"/>
                  </a:lnTo>
                  <a:lnTo>
                    <a:pt x="960" y="42"/>
                  </a:lnTo>
                  <a:lnTo>
                    <a:pt x="960" y="42"/>
                  </a:lnTo>
                  <a:lnTo>
                    <a:pt x="956" y="44"/>
                  </a:lnTo>
                  <a:lnTo>
                    <a:pt x="956" y="44"/>
                  </a:lnTo>
                  <a:lnTo>
                    <a:pt x="956" y="44"/>
                  </a:lnTo>
                  <a:lnTo>
                    <a:pt x="956" y="44"/>
                  </a:lnTo>
                  <a:lnTo>
                    <a:pt x="952" y="44"/>
                  </a:lnTo>
                  <a:lnTo>
                    <a:pt x="952" y="44"/>
                  </a:lnTo>
                  <a:lnTo>
                    <a:pt x="950" y="46"/>
                  </a:lnTo>
                  <a:lnTo>
                    <a:pt x="950" y="46"/>
                  </a:lnTo>
                  <a:lnTo>
                    <a:pt x="950" y="46"/>
                  </a:lnTo>
                  <a:lnTo>
                    <a:pt x="950" y="46"/>
                  </a:lnTo>
                  <a:lnTo>
                    <a:pt x="948" y="46"/>
                  </a:lnTo>
                  <a:lnTo>
                    <a:pt x="948" y="46"/>
                  </a:lnTo>
                  <a:lnTo>
                    <a:pt x="942" y="46"/>
                  </a:lnTo>
                  <a:lnTo>
                    <a:pt x="942" y="46"/>
                  </a:lnTo>
                  <a:lnTo>
                    <a:pt x="936" y="44"/>
                  </a:lnTo>
                  <a:lnTo>
                    <a:pt x="936" y="44"/>
                  </a:lnTo>
                  <a:lnTo>
                    <a:pt x="934" y="42"/>
                  </a:lnTo>
                  <a:lnTo>
                    <a:pt x="934" y="42"/>
                  </a:lnTo>
                  <a:lnTo>
                    <a:pt x="930" y="42"/>
                  </a:lnTo>
                  <a:lnTo>
                    <a:pt x="930" y="42"/>
                  </a:lnTo>
                  <a:lnTo>
                    <a:pt x="930" y="40"/>
                  </a:lnTo>
                  <a:lnTo>
                    <a:pt x="930" y="40"/>
                  </a:lnTo>
                  <a:lnTo>
                    <a:pt x="922" y="42"/>
                  </a:lnTo>
                  <a:lnTo>
                    <a:pt x="912" y="42"/>
                  </a:lnTo>
                  <a:lnTo>
                    <a:pt x="912" y="42"/>
                  </a:lnTo>
                  <a:lnTo>
                    <a:pt x="910" y="44"/>
                  </a:lnTo>
                  <a:lnTo>
                    <a:pt x="910" y="44"/>
                  </a:lnTo>
                  <a:lnTo>
                    <a:pt x="908" y="44"/>
                  </a:lnTo>
                  <a:lnTo>
                    <a:pt x="908" y="44"/>
                  </a:lnTo>
                  <a:lnTo>
                    <a:pt x="908" y="44"/>
                  </a:lnTo>
                  <a:lnTo>
                    <a:pt x="908" y="44"/>
                  </a:lnTo>
                  <a:lnTo>
                    <a:pt x="902" y="46"/>
                  </a:lnTo>
                  <a:lnTo>
                    <a:pt x="902" y="46"/>
                  </a:lnTo>
                  <a:lnTo>
                    <a:pt x="900" y="44"/>
                  </a:lnTo>
                  <a:lnTo>
                    <a:pt x="900" y="44"/>
                  </a:lnTo>
                  <a:lnTo>
                    <a:pt x="896" y="44"/>
                  </a:lnTo>
                  <a:lnTo>
                    <a:pt x="892" y="44"/>
                  </a:lnTo>
                  <a:lnTo>
                    <a:pt x="892" y="44"/>
                  </a:lnTo>
                  <a:lnTo>
                    <a:pt x="890" y="44"/>
                  </a:lnTo>
                  <a:lnTo>
                    <a:pt x="890" y="44"/>
                  </a:lnTo>
                  <a:lnTo>
                    <a:pt x="888" y="46"/>
                  </a:lnTo>
                  <a:lnTo>
                    <a:pt x="888" y="46"/>
                  </a:lnTo>
                  <a:lnTo>
                    <a:pt x="882" y="44"/>
                  </a:lnTo>
                  <a:lnTo>
                    <a:pt x="882" y="44"/>
                  </a:lnTo>
                  <a:lnTo>
                    <a:pt x="876" y="42"/>
                  </a:lnTo>
                  <a:lnTo>
                    <a:pt x="876" y="42"/>
                  </a:lnTo>
                  <a:lnTo>
                    <a:pt x="874" y="42"/>
                  </a:lnTo>
                  <a:lnTo>
                    <a:pt x="870" y="42"/>
                  </a:lnTo>
                  <a:lnTo>
                    <a:pt x="870" y="42"/>
                  </a:lnTo>
                  <a:lnTo>
                    <a:pt x="866" y="44"/>
                  </a:lnTo>
                  <a:lnTo>
                    <a:pt x="866" y="44"/>
                  </a:lnTo>
                  <a:lnTo>
                    <a:pt x="862" y="46"/>
                  </a:lnTo>
                  <a:lnTo>
                    <a:pt x="862" y="46"/>
                  </a:lnTo>
                  <a:lnTo>
                    <a:pt x="858" y="46"/>
                  </a:lnTo>
                  <a:lnTo>
                    <a:pt x="858" y="46"/>
                  </a:lnTo>
                  <a:lnTo>
                    <a:pt x="856" y="44"/>
                  </a:lnTo>
                  <a:lnTo>
                    <a:pt x="856" y="44"/>
                  </a:lnTo>
                  <a:lnTo>
                    <a:pt x="852" y="44"/>
                  </a:lnTo>
                  <a:lnTo>
                    <a:pt x="852" y="44"/>
                  </a:lnTo>
                  <a:lnTo>
                    <a:pt x="850" y="44"/>
                  </a:lnTo>
                  <a:lnTo>
                    <a:pt x="850" y="44"/>
                  </a:lnTo>
                  <a:lnTo>
                    <a:pt x="848" y="40"/>
                  </a:lnTo>
                  <a:lnTo>
                    <a:pt x="846" y="40"/>
                  </a:lnTo>
                  <a:lnTo>
                    <a:pt x="846" y="40"/>
                  </a:lnTo>
                  <a:lnTo>
                    <a:pt x="844" y="42"/>
                  </a:lnTo>
                  <a:lnTo>
                    <a:pt x="844" y="42"/>
                  </a:lnTo>
                  <a:lnTo>
                    <a:pt x="840" y="42"/>
                  </a:lnTo>
                  <a:lnTo>
                    <a:pt x="836" y="40"/>
                  </a:lnTo>
                  <a:lnTo>
                    <a:pt x="836" y="40"/>
                  </a:lnTo>
                  <a:lnTo>
                    <a:pt x="834" y="38"/>
                  </a:lnTo>
                  <a:lnTo>
                    <a:pt x="834" y="38"/>
                  </a:lnTo>
                  <a:lnTo>
                    <a:pt x="830" y="40"/>
                  </a:lnTo>
                  <a:lnTo>
                    <a:pt x="828" y="38"/>
                  </a:lnTo>
                  <a:lnTo>
                    <a:pt x="828" y="38"/>
                  </a:lnTo>
                  <a:lnTo>
                    <a:pt x="820" y="40"/>
                  </a:lnTo>
                  <a:lnTo>
                    <a:pt x="820" y="40"/>
                  </a:lnTo>
                  <a:lnTo>
                    <a:pt x="820" y="40"/>
                  </a:lnTo>
                  <a:lnTo>
                    <a:pt x="820" y="40"/>
                  </a:lnTo>
                  <a:lnTo>
                    <a:pt x="816" y="42"/>
                  </a:lnTo>
                  <a:lnTo>
                    <a:pt x="816" y="42"/>
                  </a:lnTo>
                  <a:lnTo>
                    <a:pt x="812" y="40"/>
                  </a:lnTo>
                  <a:lnTo>
                    <a:pt x="812" y="40"/>
                  </a:lnTo>
                  <a:lnTo>
                    <a:pt x="808" y="40"/>
                  </a:lnTo>
                  <a:lnTo>
                    <a:pt x="808" y="40"/>
                  </a:lnTo>
                  <a:lnTo>
                    <a:pt x="806" y="40"/>
                  </a:lnTo>
                  <a:lnTo>
                    <a:pt x="806" y="40"/>
                  </a:lnTo>
                  <a:lnTo>
                    <a:pt x="804" y="40"/>
                  </a:lnTo>
                  <a:lnTo>
                    <a:pt x="804" y="40"/>
                  </a:lnTo>
                  <a:lnTo>
                    <a:pt x="802" y="38"/>
                  </a:lnTo>
                  <a:lnTo>
                    <a:pt x="802" y="38"/>
                  </a:lnTo>
                  <a:lnTo>
                    <a:pt x="800" y="40"/>
                  </a:lnTo>
                  <a:lnTo>
                    <a:pt x="800" y="40"/>
                  </a:lnTo>
                  <a:lnTo>
                    <a:pt x="800" y="40"/>
                  </a:lnTo>
                  <a:lnTo>
                    <a:pt x="794" y="42"/>
                  </a:lnTo>
                  <a:lnTo>
                    <a:pt x="794" y="42"/>
                  </a:lnTo>
                  <a:lnTo>
                    <a:pt x="792" y="40"/>
                  </a:lnTo>
                  <a:lnTo>
                    <a:pt x="792" y="40"/>
                  </a:lnTo>
                  <a:lnTo>
                    <a:pt x="790" y="40"/>
                  </a:lnTo>
                  <a:lnTo>
                    <a:pt x="790" y="40"/>
                  </a:lnTo>
                  <a:lnTo>
                    <a:pt x="790" y="40"/>
                  </a:lnTo>
                  <a:lnTo>
                    <a:pt x="788" y="42"/>
                  </a:lnTo>
                  <a:lnTo>
                    <a:pt x="788" y="42"/>
                  </a:lnTo>
                  <a:lnTo>
                    <a:pt x="786" y="42"/>
                  </a:lnTo>
                  <a:lnTo>
                    <a:pt x="786" y="42"/>
                  </a:lnTo>
                  <a:lnTo>
                    <a:pt x="782" y="40"/>
                  </a:lnTo>
                  <a:lnTo>
                    <a:pt x="782" y="40"/>
                  </a:lnTo>
                  <a:lnTo>
                    <a:pt x="778" y="40"/>
                  </a:lnTo>
                  <a:lnTo>
                    <a:pt x="778" y="40"/>
                  </a:lnTo>
                  <a:lnTo>
                    <a:pt x="776" y="42"/>
                  </a:lnTo>
                  <a:lnTo>
                    <a:pt x="772" y="42"/>
                  </a:lnTo>
                  <a:lnTo>
                    <a:pt x="772" y="42"/>
                  </a:lnTo>
                  <a:lnTo>
                    <a:pt x="770" y="42"/>
                  </a:lnTo>
                  <a:lnTo>
                    <a:pt x="770" y="42"/>
                  </a:lnTo>
                  <a:lnTo>
                    <a:pt x="766" y="40"/>
                  </a:lnTo>
                  <a:lnTo>
                    <a:pt x="766" y="40"/>
                  </a:lnTo>
                  <a:lnTo>
                    <a:pt x="764" y="40"/>
                  </a:lnTo>
                  <a:lnTo>
                    <a:pt x="764" y="40"/>
                  </a:lnTo>
                  <a:lnTo>
                    <a:pt x="762" y="42"/>
                  </a:lnTo>
                  <a:lnTo>
                    <a:pt x="762" y="42"/>
                  </a:lnTo>
                  <a:lnTo>
                    <a:pt x="758" y="42"/>
                  </a:lnTo>
                  <a:lnTo>
                    <a:pt x="758" y="42"/>
                  </a:lnTo>
                  <a:lnTo>
                    <a:pt x="756" y="42"/>
                  </a:lnTo>
                  <a:lnTo>
                    <a:pt x="756" y="42"/>
                  </a:lnTo>
                  <a:lnTo>
                    <a:pt x="752" y="42"/>
                  </a:lnTo>
                  <a:lnTo>
                    <a:pt x="752" y="42"/>
                  </a:lnTo>
                  <a:lnTo>
                    <a:pt x="744" y="44"/>
                  </a:lnTo>
                  <a:lnTo>
                    <a:pt x="744" y="44"/>
                  </a:lnTo>
                  <a:lnTo>
                    <a:pt x="738" y="42"/>
                  </a:lnTo>
                  <a:lnTo>
                    <a:pt x="738" y="42"/>
                  </a:lnTo>
                  <a:lnTo>
                    <a:pt x="734" y="40"/>
                  </a:lnTo>
                  <a:lnTo>
                    <a:pt x="734" y="40"/>
                  </a:lnTo>
                  <a:lnTo>
                    <a:pt x="732" y="42"/>
                  </a:lnTo>
                  <a:lnTo>
                    <a:pt x="732" y="42"/>
                  </a:lnTo>
                  <a:lnTo>
                    <a:pt x="728" y="42"/>
                  </a:lnTo>
                  <a:lnTo>
                    <a:pt x="726" y="42"/>
                  </a:lnTo>
                  <a:lnTo>
                    <a:pt x="726" y="42"/>
                  </a:lnTo>
                  <a:lnTo>
                    <a:pt x="724" y="42"/>
                  </a:lnTo>
                  <a:lnTo>
                    <a:pt x="724" y="42"/>
                  </a:lnTo>
                  <a:lnTo>
                    <a:pt x="720" y="42"/>
                  </a:lnTo>
                  <a:lnTo>
                    <a:pt x="720" y="42"/>
                  </a:lnTo>
                  <a:lnTo>
                    <a:pt x="718" y="42"/>
                  </a:lnTo>
                  <a:lnTo>
                    <a:pt x="718" y="42"/>
                  </a:lnTo>
                  <a:lnTo>
                    <a:pt x="712" y="42"/>
                  </a:lnTo>
                  <a:lnTo>
                    <a:pt x="712" y="42"/>
                  </a:lnTo>
                  <a:lnTo>
                    <a:pt x="710" y="42"/>
                  </a:lnTo>
                  <a:lnTo>
                    <a:pt x="710" y="42"/>
                  </a:lnTo>
                  <a:lnTo>
                    <a:pt x="706" y="42"/>
                  </a:lnTo>
                  <a:lnTo>
                    <a:pt x="706" y="42"/>
                  </a:lnTo>
                  <a:lnTo>
                    <a:pt x="704" y="44"/>
                  </a:lnTo>
                  <a:lnTo>
                    <a:pt x="704" y="44"/>
                  </a:lnTo>
                  <a:lnTo>
                    <a:pt x="702" y="42"/>
                  </a:lnTo>
                  <a:lnTo>
                    <a:pt x="702" y="42"/>
                  </a:lnTo>
                  <a:lnTo>
                    <a:pt x="696" y="44"/>
                  </a:lnTo>
                  <a:lnTo>
                    <a:pt x="696" y="44"/>
                  </a:lnTo>
                  <a:lnTo>
                    <a:pt x="692" y="44"/>
                  </a:lnTo>
                  <a:lnTo>
                    <a:pt x="692" y="44"/>
                  </a:lnTo>
                  <a:lnTo>
                    <a:pt x="690" y="44"/>
                  </a:lnTo>
                  <a:lnTo>
                    <a:pt x="690" y="44"/>
                  </a:lnTo>
                  <a:lnTo>
                    <a:pt x="688" y="44"/>
                  </a:lnTo>
                  <a:lnTo>
                    <a:pt x="688" y="44"/>
                  </a:lnTo>
                  <a:lnTo>
                    <a:pt x="686" y="44"/>
                  </a:lnTo>
                  <a:lnTo>
                    <a:pt x="686" y="44"/>
                  </a:lnTo>
                  <a:lnTo>
                    <a:pt x="680" y="44"/>
                  </a:lnTo>
                  <a:lnTo>
                    <a:pt x="680" y="44"/>
                  </a:lnTo>
                  <a:lnTo>
                    <a:pt x="676" y="44"/>
                  </a:lnTo>
                  <a:lnTo>
                    <a:pt x="676" y="44"/>
                  </a:lnTo>
                  <a:lnTo>
                    <a:pt x="668" y="44"/>
                  </a:lnTo>
                  <a:lnTo>
                    <a:pt x="660" y="42"/>
                  </a:lnTo>
                  <a:lnTo>
                    <a:pt x="660" y="42"/>
                  </a:lnTo>
                  <a:lnTo>
                    <a:pt x="658" y="42"/>
                  </a:lnTo>
                  <a:lnTo>
                    <a:pt x="658" y="42"/>
                  </a:lnTo>
                  <a:lnTo>
                    <a:pt x="654" y="42"/>
                  </a:lnTo>
                  <a:lnTo>
                    <a:pt x="652" y="42"/>
                  </a:lnTo>
                  <a:lnTo>
                    <a:pt x="652" y="42"/>
                  </a:lnTo>
                  <a:lnTo>
                    <a:pt x="648" y="42"/>
                  </a:lnTo>
                  <a:lnTo>
                    <a:pt x="648" y="42"/>
                  </a:lnTo>
                  <a:lnTo>
                    <a:pt x="646" y="42"/>
                  </a:lnTo>
                  <a:lnTo>
                    <a:pt x="646" y="42"/>
                  </a:lnTo>
                  <a:lnTo>
                    <a:pt x="636" y="42"/>
                  </a:lnTo>
                  <a:lnTo>
                    <a:pt x="636" y="42"/>
                  </a:lnTo>
                  <a:lnTo>
                    <a:pt x="636" y="42"/>
                  </a:lnTo>
                  <a:lnTo>
                    <a:pt x="636" y="42"/>
                  </a:lnTo>
                  <a:lnTo>
                    <a:pt x="636" y="42"/>
                  </a:lnTo>
                  <a:lnTo>
                    <a:pt x="636" y="42"/>
                  </a:lnTo>
                  <a:lnTo>
                    <a:pt x="636" y="42"/>
                  </a:lnTo>
                  <a:lnTo>
                    <a:pt x="636" y="42"/>
                  </a:lnTo>
                  <a:lnTo>
                    <a:pt x="634" y="42"/>
                  </a:lnTo>
                  <a:lnTo>
                    <a:pt x="634" y="42"/>
                  </a:lnTo>
                  <a:lnTo>
                    <a:pt x="630" y="42"/>
                  </a:lnTo>
                  <a:lnTo>
                    <a:pt x="630" y="42"/>
                  </a:lnTo>
                  <a:lnTo>
                    <a:pt x="628" y="42"/>
                  </a:lnTo>
                  <a:lnTo>
                    <a:pt x="628" y="42"/>
                  </a:lnTo>
                  <a:lnTo>
                    <a:pt x="622" y="42"/>
                  </a:lnTo>
                  <a:lnTo>
                    <a:pt x="622" y="42"/>
                  </a:lnTo>
                  <a:lnTo>
                    <a:pt x="614" y="42"/>
                  </a:lnTo>
                  <a:lnTo>
                    <a:pt x="614" y="42"/>
                  </a:lnTo>
                  <a:lnTo>
                    <a:pt x="612" y="42"/>
                  </a:lnTo>
                  <a:lnTo>
                    <a:pt x="608" y="42"/>
                  </a:lnTo>
                  <a:lnTo>
                    <a:pt x="608" y="42"/>
                  </a:lnTo>
                  <a:lnTo>
                    <a:pt x="608" y="42"/>
                  </a:lnTo>
                  <a:lnTo>
                    <a:pt x="608" y="42"/>
                  </a:lnTo>
                  <a:lnTo>
                    <a:pt x="606" y="42"/>
                  </a:lnTo>
                  <a:lnTo>
                    <a:pt x="606" y="42"/>
                  </a:lnTo>
                  <a:lnTo>
                    <a:pt x="604" y="42"/>
                  </a:lnTo>
                  <a:lnTo>
                    <a:pt x="604" y="42"/>
                  </a:lnTo>
                  <a:lnTo>
                    <a:pt x="600" y="42"/>
                  </a:lnTo>
                  <a:lnTo>
                    <a:pt x="600" y="42"/>
                  </a:lnTo>
                  <a:lnTo>
                    <a:pt x="596" y="42"/>
                  </a:lnTo>
                  <a:lnTo>
                    <a:pt x="596" y="42"/>
                  </a:lnTo>
                  <a:lnTo>
                    <a:pt x="594" y="42"/>
                  </a:lnTo>
                  <a:lnTo>
                    <a:pt x="594" y="42"/>
                  </a:lnTo>
                  <a:lnTo>
                    <a:pt x="588" y="42"/>
                  </a:lnTo>
                  <a:lnTo>
                    <a:pt x="588" y="42"/>
                  </a:lnTo>
                  <a:lnTo>
                    <a:pt x="586" y="42"/>
                  </a:lnTo>
                  <a:lnTo>
                    <a:pt x="586" y="42"/>
                  </a:lnTo>
                  <a:lnTo>
                    <a:pt x="582" y="42"/>
                  </a:lnTo>
                  <a:lnTo>
                    <a:pt x="582" y="42"/>
                  </a:lnTo>
                  <a:lnTo>
                    <a:pt x="580" y="42"/>
                  </a:lnTo>
                  <a:lnTo>
                    <a:pt x="580" y="42"/>
                  </a:lnTo>
                  <a:lnTo>
                    <a:pt x="576" y="42"/>
                  </a:lnTo>
                  <a:lnTo>
                    <a:pt x="576" y="42"/>
                  </a:lnTo>
                  <a:lnTo>
                    <a:pt x="574" y="42"/>
                  </a:lnTo>
                  <a:lnTo>
                    <a:pt x="574" y="42"/>
                  </a:lnTo>
                  <a:lnTo>
                    <a:pt x="570" y="42"/>
                  </a:lnTo>
                  <a:lnTo>
                    <a:pt x="570" y="42"/>
                  </a:lnTo>
                  <a:lnTo>
                    <a:pt x="566" y="42"/>
                  </a:lnTo>
                  <a:lnTo>
                    <a:pt x="566" y="42"/>
                  </a:lnTo>
                  <a:lnTo>
                    <a:pt x="564" y="42"/>
                  </a:lnTo>
                  <a:lnTo>
                    <a:pt x="564" y="42"/>
                  </a:lnTo>
                  <a:lnTo>
                    <a:pt x="560" y="42"/>
                  </a:lnTo>
                  <a:lnTo>
                    <a:pt x="560" y="42"/>
                  </a:lnTo>
                  <a:lnTo>
                    <a:pt x="542" y="42"/>
                  </a:lnTo>
                  <a:lnTo>
                    <a:pt x="542" y="42"/>
                  </a:lnTo>
                  <a:lnTo>
                    <a:pt x="540" y="44"/>
                  </a:lnTo>
                  <a:lnTo>
                    <a:pt x="540" y="44"/>
                  </a:lnTo>
                  <a:lnTo>
                    <a:pt x="536" y="42"/>
                  </a:lnTo>
                  <a:lnTo>
                    <a:pt x="532" y="44"/>
                  </a:lnTo>
                  <a:lnTo>
                    <a:pt x="532" y="44"/>
                  </a:lnTo>
                  <a:lnTo>
                    <a:pt x="528" y="42"/>
                  </a:lnTo>
                  <a:lnTo>
                    <a:pt x="528" y="42"/>
                  </a:lnTo>
                  <a:lnTo>
                    <a:pt x="528" y="42"/>
                  </a:lnTo>
                  <a:lnTo>
                    <a:pt x="526" y="44"/>
                  </a:lnTo>
                  <a:lnTo>
                    <a:pt x="526" y="44"/>
                  </a:lnTo>
                  <a:lnTo>
                    <a:pt x="518" y="44"/>
                  </a:lnTo>
                  <a:lnTo>
                    <a:pt x="518" y="44"/>
                  </a:lnTo>
                  <a:lnTo>
                    <a:pt x="514" y="46"/>
                  </a:lnTo>
                  <a:lnTo>
                    <a:pt x="514" y="46"/>
                  </a:lnTo>
                  <a:lnTo>
                    <a:pt x="510" y="46"/>
                  </a:lnTo>
                  <a:lnTo>
                    <a:pt x="510" y="46"/>
                  </a:lnTo>
                  <a:lnTo>
                    <a:pt x="508" y="46"/>
                  </a:lnTo>
                  <a:lnTo>
                    <a:pt x="508" y="46"/>
                  </a:lnTo>
                  <a:lnTo>
                    <a:pt x="504" y="46"/>
                  </a:lnTo>
                  <a:lnTo>
                    <a:pt x="504" y="46"/>
                  </a:lnTo>
                  <a:lnTo>
                    <a:pt x="500" y="46"/>
                  </a:lnTo>
                  <a:lnTo>
                    <a:pt x="500" y="46"/>
                  </a:lnTo>
                  <a:lnTo>
                    <a:pt x="500" y="46"/>
                  </a:lnTo>
                  <a:lnTo>
                    <a:pt x="500" y="46"/>
                  </a:lnTo>
                  <a:lnTo>
                    <a:pt x="498" y="46"/>
                  </a:lnTo>
                  <a:lnTo>
                    <a:pt x="498" y="46"/>
                  </a:lnTo>
                  <a:lnTo>
                    <a:pt x="498" y="46"/>
                  </a:lnTo>
                  <a:lnTo>
                    <a:pt x="498" y="46"/>
                  </a:lnTo>
                  <a:lnTo>
                    <a:pt x="498" y="46"/>
                  </a:lnTo>
                  <a:lnTo>
                    <a:pt x="498" y="46"/>
                  </a:lnTo>
                  <a:lnTo>
                    <a:pt x="496" y="46"/>
                  </a:lnTo>
                  <a:lnTo>
                    <a:pt x="496" y="46"/>
                  </a:lnTo>
                  <a:lnTo>
                    <a:pt x="494" y="46"/>
                  </a:lnTo>
                  <a:lnTo>
                    <a:pt x="494" y="46"/>
                  </a:lnTo>
                  <a:lnTo>
                    <a:pt x="490" y="46"/>
                  </a:lnTo>
                  <a:lnTo>
                    <a:pt x="490" y="46"/>
                  </a:lnTo>
                  <a:lnTo>
                    <a:pt x="486" y="44"/>
                  </a:lnTo>
                  <a:lnTo>
                    <a:pt x="486" y="44"/>
                  </a:lnTo>
                  <a:lnTo>
                    <a:pt x="484" y="44"/>
                  </a:lnTo>
                  <a:lnTo>
                    <a:pt x="484" y="44"/>
                  </a:lnTo>
                  <a:lnTo>
                    <a:pt x="482" y="44"/>
                  </a:lnTo>
                  <a:lnTo>
                    <a:pt x="482" y="44"/>
                  </a:lnTo>
                  <a:lnTo>
                    <a:pt x="478" y="44"/>
                  </a:lnTo>
                  <a:lnTo>
                    <a:pt x="478" y="44"/>
                  </a:lnTo>
                  <a:lnTo>
                    <a:pt x="476" y="44"/>
                  </a:lnTo>
                  <a:lnTo>
                    <a:pt x="476" y="44"/>
                  </a:lnTo>
                  <a:lnTo>
                    <a:pt x="472" y="46"/>
                  </a:lnTo>
                  <a:lnTo>
                    <a:pt x="468" y="44"/>
                  </a:lnTo>
                  <a:lnTo>
                    <a:pt x="468" y="44"/>
                  </a:lnTo>
                  <a:lnTo>
                    <a:pt x="466" y="46"/>
                  </a:lnTo>
                  <a:lnTo>
                    <a:pt x="464" y="46"/>
                  </a:lnTo>
                  <a:lnTo>
                    <a:pt x="464" y="46"/>
                  </a:lnTo>
                  <a:lnTo>
                    <a:pt x="464" y="44"/>
                  </a:lnTo>
                  <a:lnTo>
                    <a:pt x="464" y="44"/>
                  </a:lnTo>
                  <a:lnTo>
                    <a:pt x="462" y="44"/>
                  </a:lnTo>
                  <a:lnTo>
                    <a:pt x="462" y="44"/>
                  </a:lnTo>
                  <a:lnTo>
                    <a:pt x="462" y="42"/>
                  </a:lnTo>
                  <a:lnTo>
                    <a:pt x="462" y="42"/>
                  </a:lnTo>
                  <a:lnTo>
                    <a:pt x="456" y="42"/>
                  </a:lnTo>
                  <a:lnTo>
                    <a:pt x="456" y="42"/>
                  </a:lnTo>
                  <a:lnTo>
                    <a:pt x="450" y="42"/>
                  </a:lnTo>
                  <a:lnTo>
                    <a:pt x="450" y="42"/>
                  </a:lnTo>
                  <a:lnTo>
                    <a:pt x="448" y="44"/>
                  </a:lnTo>
                  <a:lnTo>
                    <a:pt x="448" y="44"/>
                  </a:lnTo>
                  <a:lnTo>
                    <a:pt x="442" y="44"/>
                  </a:lnTo>
                  <a:lnTo>
                    <a:pt x="442" y="44"/>
                  </a:lnTo>
                  <a:lnTo>
                    <a:pt x="438" y="44"/>
                  </a:lnTo>
                  <a:lnTo>
                    <a:pt x="438" y="44"/>
                  </a:lnTo>
                  <a:lnTo>
                    <a:pt x="436" y="46"/>
                  </a:lnTo>
                  <a:lnTo>
                    <a:pt x="436" y="46"/>
                  </a:lnTo>
                  <a:lnTo>
                    <a:pt x="432" y="44"/>
                  </a:lnTo>
                  <a:lnTo>
                    <a:pt x="432" y="44"/>
                  </a:lnTo>
                  <a:lnTo>
                    <a:pt x="428" y="44"/>
                  </a:lnTo>
                  <a:lnTo>
                    <a:pt x="428" y="44"/>
                  </a:lnTo>
                  <a:lnTo>
                    <a:pt x="428" y="44"/>
                  </a:lnTo>
                  <a:lnTo>
                    <a:pt x="428" y="44"/>
                  </a:lnTo>
                  <a:lnTo>
                    <a:pt x="426" y="44"/>
                  </a:lnTo>
                  <a:lnTo>
                    <a:pt x="426" y="44"/>
                  </a:lnTo>
                  <a:lnTo>
                    <a:pt x="426" y="44"/>
                  </a:lnTo>
                  <a:lnTo>
                    <a:pt x="426" y="44"/>
                  </a:lnTo>
                  <a:lnTo>
                    <a:pt x="420" y="42"/>
                  </a:lnTo>
                  <a:lnTo>
                    <a:pt x="420" y="42"/>
                  </a:lnTo>
                  <a:lnTo>
                    <a:pt x="418" y="44"/>
                  </a:lnTo>
                  <a:lnTo>
                    <a:pt x="418" y="44"/>
                  </a:lnTo>
                  <a:lnTo>
                    <a:pt x="416" y="42"/>
                  </a:lnTo>
                  <a:lnTo>
                    <a:pt x="416" y="40"/>
                  </a:lnTo>
                  <a:lnTo>
                    <a:pt x="416" y="40"/>
                  </a:lnTo>
                  <a:lnTo>
                    <a:pt x="412" y="40"/>
                  </a:lnTo>
                  <a:lnTo>
                    <a:pt x="412" y="40"/>
                  </a:lnTo>
                  <a:lnTo>
                    <a:pt x="412" y="42"/>
                  </a:lnTo>
                  <a:lnTo>
                    <a:pt x="412" y="42"/>
                  </a:lnTo>
                  <a:lnTo>
                    <a:pt x="410" y="44"/>
                  </a:lnTo>
                  <a:lnTo>
                    <a:pt x="410" y="44"/>
                  </a:lnTo>
                  <a:lnTo>
                    <a:pt x="404" y="44"/>
                  </a:lnTo>
                  <a:lnTo>
                    <a:pt x="404" y="44"/>
                  </a:lnTo>
                  <a:lnTo>
                    <a:pt x="400" y="44"/>
                  </a:lnTo>
                  <a:lnTo>
                    <a:pt x="400" y="44"/>
                  </a:lnTo>
                  <a:lnTo>
                    <a:pt x="396" y="42"/>
                  </a:lnTo>
                  <a:lnTo>
                    <a:pt x="396" y="42"/>
                  </a:lnTo>
                  <a:lnTo>
                    <a:pt x="394" y="44"/>
                  </a:lnTo>
                  <a:lnTo>
                    <a:pt x="394" y="44"/>
                  </a:lnTo>
                  <a:lnTo>
                    <a:pt x="390" y="44"/>
                  </a:lnTo>
                  <a:lnTo>
                    <a:pt x="390" y="44"/>
                  </a:lnTo>
                  <a:lnTo>
                    <a:pt x="386" y="42"/>
                  </a:lnTo>
                  <a:lnTo>
                    <a:pt x="386" y="42"/>
                  </a:lnTo>
                  <a:lnTo>
                    <a:pt x="376" y="44"/>
                  </a:lnTo>
                  <a:lnTo>
                    <a:pt x="376" y="44"/>
                  </a:lnTo>
                  <a:lnTo>
                    <a:pt x="374" y="42"/>
                  </a:lnTo>
                  <a:lnTo>
                    <a:pt x="374" y="42"/>
                  </a:lnTo>
                  <a:lnTo>
                    <a:pt x="368" y="42"/>
                  </a:lnTo>
                  <a:lnTo>
                    <a:pt x="368" y="42"/>
                  </a:lnTo>
                  <a:lnTo>
                    <a:pt x="366" y="42"/>
                  </a:lnTo>
                  <a:lnTo>
                    <a:pt x="366" y="42"/>
                  </a:lnTo>
                  <a:lnTo>
                    <a:pt x="362" y="42"/>
                  </a:lnTo>
                  <a:lnTo>
                    <a:pt x="362" y="42"/>
                  </a:lnTo>
                  <a:lnTo>
                    <a:pt x="362" y="42"/>
                  </a:lnTo>
                  <a:lnTo>
                    <a:pt x="362" y="42"/>
                  </a:lnTo>
                  <a:lnTo>
                    <a:pt x="362" y="42"/>
                  </a:lnTo>
                  <a:lnTo>
                    <a:pt x="362" y="42"/>
                  </a:lnTo>
                  <a:lnTo>
                    <a:pt x="360" y="42"/>
                  </a:lnTo>
                  <a:lnTo>
                    <a:pt x="360" y="42"/>
                  </a:lnTo>
                  <a:lnTo>
                    <a:pt x="358" y="42"/>
                  </a:lnTo>
                  <a:lnTo>
                    <a:pt x="358" y="42"/>
                  </a:lnTo>
                  <a:lnTo>
                    <a:pt x="352" y="44"/>
                  </a:lnTo>
                  <a:lnTo>
                    <a:pt x="352" y="44"/>
                  </a:lnTo>
                  <a:lnTo>
                    <a:pt x="344" y="42"/>
                  </a:lnTo>
                  <a:lnTo>
                    <a:pt x="344" y="42"/>
                  </a:lnTo>
                  <a:lnTo>
                    <a:pt x="342" y="44"/>
                  </a:lnTo>
                  <a:lnTo>
                    <a:pt x="342" y="44"/>
                  </a:lnTo>
                  <a:lnTo>
                    <a:pt x="338" y="42"/>
                  </a:lnTo>
                  <a:lnTo>
                    <a:pt x="338" y="42"/>
                  </a:lnTo>
                  <a:lnTo>
                    <a:pt x="330" y="44"/>
                  </a:lnTo>
                  <a:lnTo>
                    <a:pt x="330" y="44"/>
                  </a:lnTo>
                  <a:lnTo>
                    <a:pt x="328" y="44"/>
                  </a:lnTo>
                  <a:lnTo>
                    <a:pt x="328" y="44"/>
                  </a:lnTo>
                  <a:lnTo>
                    <a:pt x="322" y="42"/>
                  </a:lnTo>
                  <a:lnTo>
                    <a:pt x="322" y="42"/>
                  </a:lnTo>
                  <a:lnTo>
                    <a:pt x="316" y="42"/>
                  </a:lnTo>
                  <a:lnTo>
                    <a:pt x="316" y="42"/>
                  </a:lnTo>
                  <a:lnTo>
                    <a:pt x="316" y="42"/>
                  </a:lnTo>
                  <a:lnTo>
                    <a:pt x="316" y="42"/>
                  </a:lnTo>
                  <a:lnTo>
                    <a:pt x="316" y="42"/>
                  </a:lnTo>
                  <a:lnTo>
                    <a:pt x="316" y="42"/>
                  </a:lnTo>
                  <a:lnTo>
                    <a:pt x="314" y="42"/>
                  </a:lnTo>
                  <a:lnTo>
                    <a:pt x="314" y="42"/>
                  </a:lnTo>
                  <a:lnTo>
                    <a:pt x="310" y="42"/>
                  </a:lnTo>
                  <a:lnTo>
                    <a:pt x="310" y="42"/>
                  </a:lnTo>
                  <a:lnTo>
                    <a:pt x="310" y="40"/>
                  </a:lnTo>
                  <a:lnTo>
                    <a:pt x="310" y="40"/>
                  </a:lnTo>
                  <a:lnTo>
                    <a:pt x="308" y="40"/>
                  </a:lnTo>
                  <a:lnTo>
                    <a:pt x="308" y="42"/>
                  </a:lnTo>
                  <a:lnTo>
                    <a:pt x="308" y="42"/>
                  </a:lnTo>
                  <a:lnTo>
                    <a:pt x="306" y="42"/>
                  </a:lnTo>
                  <a:lnTo>
                    <a:pt x="306" y="42"/>
                  </a:lnTo>
                  <a:lnTo>
                    <a:pt x="298" y="42"/>
                  </a:lnTo>
                  <a:lnTo>
                    <a:pt x="298" y="42"/>
                  </a:lnTo>
                  <a:lnTo>
                    <a:pt x="296" y="42"/>
                  </a:lnTo>
                  <a:lnTo>
                    <a:pt x="296" y="42"/>
                  </a:lnTo>
                  <a:lnTo>
                    <a:pt x="294" y="42"/>
                  </a:lnTo>
                  <a:lnTo>
                    <a:pt x="294" y="42"/>
                  </a:lnTo>
                  <a:lnTo>
                    <a:pt x="290" y="42"/>
                  </a:lnTo>
                  <a:lnTo>
                    <a:pt x="290" y="42"/>
                  </a:lnTo>
                  <a:lnTo>
                    <a:pt x="288" y="42"/>
                  </a:lnTo>
                  <a:lnTo>
                    <a:pt x="288" y="42"/>
                  </a:lnTo>
                  <a:lnTo>
                    <a:pt x="286" y="42"/>
                  </a:lnTo>
                  <a:lnTo>
                    <a:pt x="286" y="42"/>
                  </a:lnTo>
                  <a:lnTo>
                    <a:pt x="286" y="40"/>
                  </a:lnTo>
                  <a:lnTo>
                    <a:pt x="286" y="40"/>
                  </a:lnTo>
                  <a:lnTo>
                    <a:pt x="282" y="42"/>
                  </a:lnTo>
                  <a:lnTo>
                    <a:pt x="282" y="42"/>
                  </a:lnTo>
                  <a:lnTo>
                    <a:pt x="278" y="40"/>
                  </a:lnTo>
                  <a:lnTo>
                    <a:pt x="278" y="40"/>
                  </a:lnTo>
                  <a:lnTo>
                    <a:pt x="276" y="40"/>
                  </a:lnTo>
                  <a:lnTo>
                    <a:pt x="274" y="40"/>
                  </a:lnTo>
                  <a:lnTo>
                    <a:pt x="274" y="40"/>
                  </a:lnTo>
                  <a:lnTo>
                    <a:pt x="270" y="40"/>
                  </a:lnTo>
                  <a:lnTo>
                    <a:pt x="270" y="40"/>
                  </a:lnTo>
                  <a:lnTo>
                    <a:pt x="268" y="42"/>
                  </a:lnTo>
                  <a:lnTo>
                    <a:pt x="268" y="42"/>
                  </a:lnTo>
                  <a:lnTo>
                    <a:pt x="264" y="40"/>
                  </a:lnTo>
                  <a:lnTo>
                    <a:pt x="264" y="40"/>
                  </a:lnTo>
                  <a:lnTo>
                    <a:pt x="260" y="40"/>
                  </a:lnTo>
                  <a:lnTo>
                    <a:pt x="260" y="40"/>
                  </a:lnTo>
                  <a:lnTo>
                    <a:pt x="258" y="40"/>
                  </a:lnTo>
                  <a:lnTo>
                    <a:pt x="258" y="40"/>
                  </a:lnTo>
                  <a:lnTo>
                    <a:pt x="252" y="40"/>
                  </a:lnTo>
                  <a:lnTo>
                    <a:pt x="252" y="40"/>
                  </a:lnTo>
                  <a:lnTo>
                    <a:pt x="246" y="40"/>
                  </a:lnTo>
                  <a:lnTo>
                    <a:pt x="242" y="40"/>
                  </a:lnTo>
                  <a:lnTo>
                    <a:pt x="242" y="40"/>
                  </a:lnTo>
                  <a:lnTo>
                    <a:pt x="238" y="40"/>
                  </a:lnTo>
                  <a:lnTo>
                    <a:pt x="234" y="40"/>
                  </a:lnTo>
                  <a:lnTo>
                    <a:pt x="234" y="40"/>
                  </a:lnTo>
                  <a:lnTo>
                    <a:pt x="234" y="40"/>
                  </a:lnTo>
                  <a:lnTo>
                    <a:pt x="234" y="40"/>
                  </a:lnTo>
                  <a:lnTo>
                    <a:pt x="230" y="40"/>
                  </a:lnTo>
                  <a:lnTo>
                    <a:pt x="230" y="40"/>
                  </a:lnTo>
                  <a:lnTo>
                    <a:pt x="228" y="40"/>
                  </a:lnTo>
                  <a:lnTo>
                    <a:pt x="228" y="40"/>
                  </a:lnTo>
                  <a:lnTo>
                    <a:pt x="224" y="40"/>
                  </a:lnTo>
                  <a:lnTo>
                    <a:pt x="224" y="40"/>
                  </a:lnTo>
                  <a:lnTo>
                    <a:pt x="222" y="40"/>
                  </a:lnTo>
                  <a:lnTo>
                    <a:pt x="222" y="40"/>
                  </a:lnTo>
                  <a:lnTo>
                    <a:pt x="218" y="40"/>
                  </a:lnTo>
                  <a:lnTo>
                    <a:pt x="218" y="40"/>
                  </a:lnTo>
                  <a:lnTo>
                    <a:pt x="216" y="40"/>
                  </a:lnTo>
                  <a:lnTo>
                    <a:pt x="216" y="40"/>
                  </a:lnTo>
                  <a:lnTo>
                    <a:pt x="212" y="42"/>
                  </a:lnTo>
                  <a:lnTo>
                    <a:pt x="212" y="42"/>
                  </a:lnTo>
                  <a:lnTo>
                    <a:pt x="208" y="40"/>
                  </a:lnTo>
                  <a:lnTo>
                    <a:pt x="208" y="40"/>
                  </a:lnTo>
                  <a:lnTo>
                    <a:pt x="204" y="42"/>
                  </a:lnTo>
                  <a:lnTo>
                    <a:pt x="204" y="42"/>
                  </a:lnTo>
                  <a:lnTo>
                    <a:pt x="200" y="40"/>
                  </a:lnTo>
                  <a:lnTo>
                    <a:pt x="200" y="40"/>
                  </a:lnTo>
                  <a:lnTo>
                    <a:pt x="190" y="40"/>
                  </a:lnTo>
                  <a:lnTo>
                    <a:pt x="190" y="40"/>
                  </a:lnTo>
                  <a:lnTo>
                    <a:pt x="188" y="40"/>
                  </a:lnTo>
                  <a:lnTo>
                    <a:pt x="188" y="40"/>
                  </a:lnTo>
                  <a:lnTo>
                    <a:pt x="176" y="40"/>
                  </a:lnTo>
                  <a:lnTo>
                    <a:pt x="176" y="40"/>
                  </a:lnTo>
                  <a:lnTo>
                    <a:pt x="172" y="42"/>
                  </a:lnTo>
                  <a:lnTo>
                    <a:pt x="172" y="42"/>
                  </a:lnTo>
                  <a:lnTo>
                    <a:pt x="170" y="42"/>
                  </a:lnTo>
                  <a:lnTo>
                    <a:pt x="170" y="42"/>
                  </a:lnTo>
                  <a:lnTo>
                    <a:pt x="166" y="42"/>
                  </a:lnTo>
                  <a:lnTo>
                    <a:pt x="166" y="42"/>
                  </a:lnTo>
                  <a:lnTo>
                    <a:pt x="162" y="42"/>
                  </a:lnTo>
                  <a:lnTo>
                    <a:pt x="158" y="42"/>
                  </a:lnTo>
                  <a:lnTo>
                    <a:pt x="158" y="42"/>
                  </a:lnTo>
                  <a:lnTo>
                    <a:pt x="158" y="40"/>
                  </a:lnTo>
                  <a:lnTo>
                    <a:pt x="158" y="40"/>
                  </a:lnTo>
                  <a:lnTo>
                    <a:pt x="156" y="40"/>
                  </a:lnTo>
                  <a:lnTo>
                    <a:pt x="156" y="40"/>
                  </a:lnTo>
                  <a:lnTo>
                    <a:pt x="156" y="38"/>
                  </a:lnTo>
                  <a:lnTo>
                    <a:pt x="156" y="38"/>
                  </a:lnTo>
                  <a:lnTo>
                    <a:pt x="148" y="38"/>
                  </a:lnTo>
                  <a:lnTo>
                    <a:pt x="148" y="38"/>
                  </a:lnTo>
                  <a:lnTo>
                    <a:pt x="148" y="38"/>
                  </a:lnTo>
                  <a:lnTo>
                    <a:pt x="148" y="38"/>
                  </a:lnTo>
                  <a:lnTo>
                    <a:pt x="146" y="38"/>
                  </a:lnTo>
                  <a:lnTo>
                    <a:pt x="146" y="38"/>
                  </a:lnTo>
                  <a:lnTo>
                    <a:pt x="142" y="38"/>
                  </a:lnTo>
                  <a:lnTo>
                    <a:pt x="140" y="40"/>
                  </a:lnTo>
                  <a:lnTo>
                    <a:pt x="140" y="40"/>
                  </a:lnTo>
                  <a:lnTo>
                    <a:pt x="138" y="40"/>
                  </a:lnTo>
                  <a:lnTo>
                    <a:pt x="138" y="40"/>
                  </a:lnTo>
                  <a:lnTo>
                    <a:pt x="134" y="40"/>
                  </a:lnTo>
                  <a:lnTo>
                    <a:pt x="134" y="40"/>
                  </a:lnTo>
                  <a:lnTo>
                    <a:pt x="130" y="40"/>
                  </a:lnTo>
                  <a:lnTo>
                    <a:pt x="130" y="40"/>
                  </a:lnTo>
                  <a:lnTo>
                    <a:pt x="126" y="38"/>
                  </a:lnTo>
                  <a:lnTo>
                    <a:pt x="126" y="38"/>
                  </a:lnTo>
                  <a:lnTo>
                    <a:pt x="124" y="38"/>
                  </a:lnTo>
                  <a:lnTo>
                    <a:pt x="124" y="38"/>
                  </a:lnTo>
                  <a:lnTo>
                    <a:pt x="122" y="38"/>
                  </a:lnTo>
                  <a:lnTo>
                    <a:pt x="118" y="38"/>
                  </a:lnTo>
                  <a:lnTo>
                    <a:pt x="118" y="38"/>
                  </a:lnTo>
                  <a:lnTo>
                    <a:pt x="116" y="38"/>
                  </a:lnTo>
                  <a:lnTo>
                    <a:pt x="116" y="38"/>
                  </a:lnTo>
                  <a:lnTo>
                    <a:pt x="112" y="38"/>
                  </a:lnTo>
                  <a:lnTo>
                    <a:pt x="112" y="38"/>
                  </a:lnTo>
                  <a:lnTo>
                    <a:pt x="106" y="40"/>
                  </a:lnTo>
                  <a:lnTo>
                    <a:pt x="106" y="40"/>
                  </a:lnTo>
                  <a:lnTo>
                    <a:pt x="104" y="38"/>
                  </a:lnTo>
                  <a:lnTo>
                    <a:pt x="104" y="38"/>
                  </a:lnTo>
                  <a:lnTo>
                    <a:pt x="104" y="38"/>
                  </a:lnTo>
                  <a:lnTo>
                    <a:pt x="104" y="38"/>
                  </a:lnTo>
                  <a:lnTo>
                    <a:pt x="102" y="38"/>
                  </a:lnTo>
                  <a:lnTo>
                    <a:pt x="102" y="38"/>
                  </a:lnTo>
                  <a:lnTo>
                    <a:pt x="98" y="36"/>
                  </a:lnTo>
                  <a:lnTo>
                    <a:pt x="98" y="36"/>
                  </a:lnTo>
                  <a:lnTo>
                    <a:pt x="92" y="38"/>
                  </a:lnTo>
                  <a:lnTo>
                    <a:pt x="92" y="38"/>
                  </a:lnTo>
                  <a:lnTo>
                    <a:pt x="90" y="36"/>
                  </a:lnTo>
                  <a:lnTo>
                    <a:pt x="90" y="36"/>
                  </a:lnTo>
                  <a:lnTo>
                    <a:pt x="86" y="38"/>
                  </a:lnTo>
                  <a:lnTo>
                    <a:pt x="86" y="38"/>
                  </a:lnTo>
                  <a:lnTo>
                    <a:pt x="82" y="36"/>
                  </a:lnTo>
                  <a:lnTo>
                    <a:pt x="82" y="36"/>
                  </a:lnTo>
                  <a:lnTo>
                    <a:pt x="76" y="36"/>
                  </a:lnTo>
                  <a:lnTo>
                    <a:pt x="76" y="36"/>
                  </a:lnTo>
                  <a:lnTo>
                    <a:pt x="74" y="38"/>
                  </a:lnTo>
                  <a:lnTo>
                    <a:pt x="74" y="38"/>
                  </a:lnTo>
                  <a:lnTo>
                    <a:pt x="70" y="38"/>
                  </a:lnTo>
                  <a:lnTo>
                    <a:pt x="70" y="38"/>
                  </a:lnTo>
                  <a:lnTo>
                    <a:pt x="66" y="36"/>
                  </a:lnTo>
                  <a:lnTo>
                    <a:pt x="66" y="36"/>
                  </a:lnTo>
                  <a:lnTo>
                    <a:pt x="64" y="36"/>
                  </a:lnTo>
                  <a:lnTo>
                    <a:pt x="64" y="36"/>
                  </a:lnTo>
                  <a:lnTo>
                    <a:pt x="56" y="36"/>
                  </a:lnTo>
                  <a:lnTo>
                    <a:pt x="56" y="36"/>
                  </a:lnTo>
                  <a:lnTo>
                    <a:pt x="54" y="38"/>
                  </a:lnTo>
                  <a:lnTo>
                    <a:pt x="54" y="38"/>
                  </a:lnTo>
                  <a:lnTo>
                    <a:pt x="50" y="38"/>
                  </a:lnTo>
                  <a:lnTo>
                    <a:pt x="50" y="38"/>
                  </a:lnTo>
                  <a:lnTo>
                    <a:pt x="50" y="38"/>
                  </a:lnTo>
                  <a:lnTo>
                    <a:pt x="50" y="38"/>
                  </a:lnTo>
                  <a:lnTo>
                    <a:pt x="46" y="38"/>
                  </a:lnTo>
                  <a:lnTo>
                    <a:pt x="46" y="38"/>
                  </a:lnTo>
                  <a:lnTo>
                    <a:pt x="42" y="38"/>
                  </a:lnTo>
                  <a:lnTo>
                    <a:pt x="42" y="38"/>
                  </a:lnTo>
                  <a:lnTo>
                    <a:pt x="40" y="36"/>
                  </a:lnTo>
                  <a:lnTo>
                    <a:pt x="40" y="36"/>
                  </a:lnTo>
                  <a:lnTo>
                    <a:pt x="38" y="36"/>
                  </a:lnTo>
                  <a:lnTo>
                    <a:pt x="38" y="36"/>
                  </a:lnTo>
                  <a:lnTo>
                    <a:pt x="36" y="34"/>
                  </a:lnTo>
                  <a:lnTo>
                    <a:pt x="36" y="34"/>
                  </a:lnTo>
                  <a:lnTo>
                    <a:pt x="28" y="34"/>
                  </a:lnTo>
                  <a:lnTo>
                    <a:pt x="28" y="34"/>
                  </a:lnTo>
                  <a:lnTo>
                    <a:pt x="26" y="34"/>
                  </a:lnTo>
                  <a:lnTo>
                    <a:pt x="26" y="34"/>
                  </a:lnTo>
                  <a:lnTo>
                    <a:pt x="24" y="34"/>
                  </a:lnTo>
                  <a:lnTo>
                    <a:pt x="24" y="34"/>
                  </a:lnTo>
                  <a:lnTo>
                    <a:pt x="20" y="34"/>
                  </a:lnTo>
                  <a:lnTo>
                    <a:pt x="20" y="34"/>
                  </a:lnTo>
                  <a:lnTo>
                    <a:pt x="8" y="34"/>
                  </a:lnTo>
                  <a:lnTo>
                    <a:pt x="8" y="34"/>
                  </a:lnTo>
                  <a:lnTo>
                    <a:pt x="4" y="34"/>
                  </a:lnTo>
                  <a:lnTo>
                    <a:pt x="4" y="34"/>
                  </a:lnTo>
                  <a:lnTo>
                    <a:pt x="2" y="32"/>
                  </a:lnTo>
                  <a:lnTo>
                    <a:pt x="2" y="32"/>
                  </a:lnTo>
                  <a:lnTo>
                    <a:pt x="2" y="30"/>
                  </a:lnTo>
                  <a:lnTo>
                    <a:pt x="2" y="30"/>
                  </a:lnTo>
                  <a:lnTo>
                    <a:pt x="2" y="28"/>
                  </a:lnTo>
                  <a:lnTo>
                    <a:pt x="2" y="28"/>
                  </a:lnTo>
                  <a:lnTo>
                    <a:pt x="2" y="28"/>
                  </a:lnTo>
                  <a:lnTo>
                    <a:pt x="2" y="28"/>
                  </a:lnTo>
                  <a:lnTo>
                    <a:pt x="2" y="26"/>
                  </a:lnTo>
                  <a:lnTo>
                    <a:pt x="2" y="26"/>
                  </a:lnTo>
                  <a:lnTo>
                    <a:pt x="2" y="26"/>
                  </a:lnTo>
                  <a:lnTo>
                    <a:pt x="2" y="26"/>
                  </a:lnTo>
                  <a:lnTo>
                    <a:pt x="2" y="24"/>
                  </a:lnTo>
                  <a:lnTo>
                    <a:pt x="2" y="24"/>
                  </a:lnTo>
                  <a:lnTo>
                    <a:pt x="2" y="24"/>
                  </a:lnTo>
                  <a:lnTo>
                    <a:pt x="2" y="24"/>
                  </a:lnTo>
                  <a:lnTo>
                    <a:pt x="2" y="24"/>
                  </a:lnTo>
                  <a:lnTo>
                    <a:pt x="2" y="24"/>
                  </a:lnTo>
                  <a:lnTo>
                    <a:pt x="2" y="24"/>
                  </a:lnTo>
                  <a:lnTo>
                    <a:pt x="0" y="20"/>
                  </a:lnTo>
                  <a:lnTo>
                    <a:pt x="0" y="20"/>
                  </a:lnTo>
                  <a:lnTo>
                    <a:pt x="0" y="18"/>
                  </a:lnTo>
                  <a:lnTo>
                    <a:pt x="0" y="18"/>
                  </a:lnTo>
                  <a:lnTo>
                    <a:pt x="0" y="18"/>
                  </a:lnTo>
                  <a:lnTo>
                    <a:pt x="2" y="16"/>
                  </a:lnTo>
                  <a:lnTo>
                    <a:pt x="2" y="16"/>
                  </a:lnTo>
                  <a:lnTo>
                    <a:pt x="2" y="16"/>
                  </a:lnTo>
                  <a:lnTo>
                    <a:pt x="2" y="16"/>
                  </a:lnTo>
                  <a:lnTo>
                    <a:pt x="2" y="16"/>
                  </a:lnTo>
                  <a:lnTo>
                    <a:pt x="2" y="14"/>
                  </a:lnTo>
                  <a:lnTo>
                    <a:pt x="2" y="14"/>
                  </a:lnTo>
                  <a:lnTo>
                    <a:pt x="2" y="14"/>
                  </a:lnTo>
                  <a:lnTo>
                    <a:pt x="2" y="14"/>
                  </a:lnTo>
                  <a:lnTo>
                    <a:pt x="2" y="14"/>
                  </a:lnTo>
                  <a:lnTo>
                    <a:pt x="2" y="1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sp>
          <p:nvSpPr>
            <p:cNvPr id="11" name="Freeform 6"/>
            <p:cNvSpPr>
              <a:spLocks noEditPoints="1"/>
            </p:cNvSpPr>
            <p:nvPr userDrawn="1"/>
          </p:nvSpPr>
          <p:spPr bwMode="gray">
            <a:xfrm>
              <a:off x="377760" y="6195126"/>
              <a:ext cx="8418958" cy="60192"/>
            </a:xfrm>
            <a:custGeom>
              <a:avLst/>
              <a:gdLst>
                <a:gd name="T0" fmla="*/ 3752 w 3916"/>
                <a:gd name="T1" fmla="*/ 12 h 28"/>
                <a:gd name="T2" fmla="*/ 3576 w 3916"/>
                <a:gd name="T3" fmla="*/ 14 h 28"/>
                <a:gd name="T4" fmla="*/ 3450 w 3916"/>
                <a:gd name="T5" fmla="*/ 14 h 28"/>
                <a:gd name="T6" fmla="*/ 3348 w 3916"/>
                <a:gd name="T7" fmla="*/ 12 h 28"/>
                <a:gd name="T8" fmla="*/ 3206 w 3916"/>
                <a:gd name="T9" fmla="*/ 12 h 28"/>
                <a:gd name="T10" fmla="*/ 3108 w 3916"/>
                <a:gd name="T11" fmla="*/ 10 h 28"/>
                <a:gd name="T12" fmla="*/ 2950 w 3916"/>
                <a:gd name="T13" fmla="*/ 12 h 28"/>
                <a:gd name="T14" fmla="*/ 2916 w 3916"/>
                <a:gd name="T15" fmla="*/ 10 h 28"/>
                <a:gd name="T16" fmla="*/ 2826 w 3916"/>
                <a:gd name="T17" fmla="*/ 10 h 28"/>
                <a:gd name="T18" fmla="*/ 2684 w 3916"/>
                <a:gd name="T19" fmla="*/ 8 h 28"/>
                <a:gd name="T20" fmla="*/ 2550 w 3916"/>
                <a:gd name="T21" fmla="*/ 6 h 28"/>
                <a:gd name="T22" fmla="*/ 2400 w 3916"/>
                <a:gd name="T23" fmla="*/ 4 h 28"/>
                <a:gd name="T24" fmla="*/ 2252 w 3916"/>
                <a:gd name="T25" fmla="*/ 6 h 28"/>
                <a:gd name="T26" fmla="*/ 2078 w 3916"/>
                <a:gd name="T27" fmla="*/ 4 h 28"/>
                <a:gd name="T28" fmla="*/ 1694 w 3916"/>
                <a:gd name="T29" fmla="*/ 4 h 28"/>
                <a:gd name="T30" fmla="*/ 1488 w 3916"/>
                <a:gd name="T31" fmla="*/ 4 h 28"/>
                <a:gd name="T32" fmla="*/ 1294 w 3916"/>
                <a:gd name="T33" fmla="*/ 6 h 28"/>
                <a:gd name="T34" fmla="*/ 1254 w 3916"/>
                <a:gd name="T35" fmla="*/ 10 h 28"/>
                <a:gd name="T36" fmla="*/ 1126 w 3916"/>
                <a:gd name="T37" fmla="*/ 10 h 28"/>
                <a:gd name="T38" fmla="*/ 1048 w 3916"/>
                <a:gd name="T39" fmla="*/ 8 h 28"/>
                <a:gd name="T40" fmla="*/ 1044 w 3916"/>
                <a:gd name="T41" fmla="*/ 8 h 28"/>
                <a:gd name="T42" fmla="*/ 900 w 3916"/>
                <a:gd name="T43" fmla="*/ 8 h 28"/>
                <a:gd name="T44" fmla="*/ 720 w 3916"/>
                <a:gd name="T45" fmla="*/ 6 h 28"/>
                <a:gd name="T46" fmla="*/ 480 w 3916"/>
                <a:gd name="T47" fmla="*/ 6 h 28"/>
                <a:gd name="T48" fmla="*/ 338 w 3916"/>
                <a:gd name="T49" fmla="*/ 2 h 28"/>
                <a:gd name="T50" fmla="*/ 194 w 3916"/>
                <a:gd name="T51" fmla="*/ 0 h 28"/>
                <a:gd name="T52" fmla="*/ 56 w 3916"/>
                <a:gd name="T53" fmla="*/ 2 h 28"/>
                <a:gd name="T54" fmla="*/ 0 w 3916"/>
                <a:gd name="T55" fmla="*/ 10 h 28"/>
                <a:gd name="T56" fmla="*/ 64 w 3916"/>
                <a:gd name="T57" fmla="*/ 10 h 28"/>
                <a:gd name="T58" fmla="*/ 192 w 3916"/>
                <a:gd name="T59" fmla="*/ 10 h 28"/>
                <a:gd name="T60" fmla="*/ 294 w 3916"/>
                <a:gd name="T61" fmla="*/ 10 h 28"/>
                <a:gd name="T62" fmla="*/ 390 w 3916"/>
                <a:gd name="T63" fmla="*/ 12 h 28"/>
                <a:gd name="T64" fmla="*/ 610 w 3916"/>
                <a:gd name="T65" fmla="*/ 12 h 28"/>
                <a:gd name="T66" fmla="*/ 778 w 3916"/>
                <a:gd name="T67" fmla="*/ 14 h 28"/>
                <a:gd name="T68" fmla="*/ 884 w 3916"/>
                <a:gd name="T69" fmla="*/ 12 h 28"/>
                <a:gd name="T70" fmla="*/ 962 w 3916"/>
                <a:gd name="T71" fmla="*/ 14 h 28"/>
                <a:gd name="T72" fmla="*/ 1062 w 3916"/>
                <a:gd name="T73" fmla="*/ 16 h 28"/>
                <a:gd name="T74" fmla="*/ 1214 w 3916"/>
                <a:gd name="T75" fmla="*/ 16 h 28"/>
                <a:gd name="T76" fmla="*/ 1338 w 3916"/>
                <a:gd name="T77" fmla="*/ 18 h 28"/>
                <a:gd name="T78" fmla="*/ 1394 w 3916"/>
                <a:gd name="T79" fmla="*/ 18 h 28"/>
                <a:gd name="T80" fmla="*/ 1782 w 3916"/>
                <a:gd name="T81" fmla="*/ 20 h 28"/>
                <a:gd name="T82" fmla="*/ 1952 w 3916"/>
                <a:gd name="T83" fmla="*/ 20 h 28"/>
                <a:gd name="T84" fmla="*/ 2142 w 3916"/>
                <a:gd name="T85" fmla="*/ 22 h 28"/>
                <a:gd name="T86" fmla="*/ 2328 w 3916"/>
                <a:gd name="T87" fmla="*/ 22 h 28"/>
                <a:gd name="T88" fmla="*/ 2476 w 3916"/>
                <a:gd name="T89" fmla="*/ 22 h 28"/>
                <a:gd name="T90" fmla="*/ 2586 w 3916"/>
                <a:gd name="T91" fmla="*/ 22 h 28"/>
                <a:gd name="T92" fmla="*/ 2840 w 3916"/>
                <a:gd name="T93" fmla="*/ 22 h 28"/>
                <a:gd name="T94" fmla="*/ 2984 w 3916"/>
                <a:gd name="T95" fmla="*/ 24 h 28"/>
                <a:gd name="T96" fmla="*/ 3156 w 3916"/>
                <a:gd name="T97" fmla="*/ 24 h 28"/>
                <a:gd name="T98" fmla="*/ 3214 w 3916"/>
                <a:gd name="T99" fmla="*/ 24 h 28"/>
                <a:gd name="T100" fmla="*/ 3334 w 3916"/>
                <a:gd name="T101" fmla="*/ 26 h 28"/>
                <a:gd name="T102" fmla="*/ 3470 w 3916"/>
                <a:gd name="T103" fmla="*/ 26 h 28"/>
                <a:gd name="T104" fmla="*/ 3578 w 3916"/>
                <a:gd name="T105" fmla="*/ 26 h 28"/>
                <a:gd name="T106" fmla="*/ 3658 w 3916"/>
                <a:gd name="T107" fmla="*/ 26 h 28"/>
                <a:gd name="T108" fmla="*/ 3810 w 3916"/>
                <a:gd name="T109" fmla="*/ 28 h 28"/>
                <a:gd name="T110" fmla="*/ 3832 w 3916"/>
                <a:gd name="T111" fmla="*/ 26 h 28"/>
                <a:gd name="T112" fmla="*/ 3878 w 3916"/>
                <a:gd name="T113" fmla="*/ 24 h 28"/>
                <a:gd name="T114" fmla="*/ 3916 w 3916"/>
                <a:gd name="T115" fmla="*/ 18 h 28"/>
                <a:gd name="T116" fmla="*/ 3844 w 3916"/>
                <a:gd name="T117" fmla="*/ 14 h 28"/>
                <a:gd name="T118" fmla="*/ 746 w 3916"/>
                <a:gd name="T119" fmla="*/ 8 h 28"/>
                <a:gd name="T120" fmla="*/ 2876 w 3916"/>
                <a:gd name="T121" fmla="*/ 18 h 28"/>
                <a:gd name="T122" fmla="*/ 3162 w 3916"/>
                <a:gd name="T12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6" h="28">
                  <a:moveTo>
                    <a:pt x="3820" y="12"/>
                  </a:moveTo>
                  <a:lnTo>
                    <a:pt x="3820" y="12"/>
                  </a:lnTo>
                  <a:lnTo>
                    <a:pt x="3816" y="14"/>
                  </a:lnTo>
                  <a:lnTo>
                    <a:pt x="3816" y="14"/>
                  </a:lnTo>
                  <a:lnTo>
                    <a:pt x="3796" y="14"/>
                  </a:lnTo>
                  <a:lnTo>
                    <a:pt x="3796" y="14"/>
                  </a:lnTo>
                  <a:lnTo>
                    <a:pt x="3752" y="12"/>
                  </a:lnTo>
                  <a:lnTo>
                    <a:pt x="3752" y="12"/>
                  </a:lnTo>
                  <a:lnTo>
                    <a:pt x="3738" y="14"/>
                  </a:lnTo>
                  <a:lnTo>
                    <a:pt x="3738" y="14"/>
                  </a:lnTo>
                  <a:lnTo>
                    <a:pt x="3684" y="14"/>
                  </a:lnTo>
                  <a:lnTo>
                    <a:pt x="3634" y="14"/>
                  </a:lnTo>
                  <a:lnTo>
                    <a:pt x="3634" y="14"/>
                  </a:lnTo>
                  <a:lnTo>
                    <a:pt x="3604" y="14"/>
                  </a:lnTo>
                  <a:lnTo>
                    <a:pt x="3576" y="14"/>
                  </a:lnTo>
                  <a:lnTo>
                    <a:pt x="3576" y="14"/>
                  </a:lnTo>
                  <a:lnTo>
                    <a:pt x="3562" y="14"/>
                  </a:lnTo>
                  <a:lnTo>
                    <a:pt x="3548" y="12"/>
                  </a:lnTo>
                  <a:lnTo>
                    <a:pt x="3548" y="12"/>
                  </a:lnTo>
                  <a:lnTo>
                    <a:pt x="3530" y="12"/>
                  </a:lnTo>
                  <a:lnTo>
                    <a:pt x="3530" y="12"/>
                  </a:lnTo>
                  <a:lnTo>
                    <a:pt x="3488" y="12"/>
                  </a:lnTo>
                  <a:lnTo>
                    <a:pt x="3468" y="12"/>
                  </a:lnTo>
                  <a:lnTo>
                    <a:pt x="3450" y="14"/>
                  </a:lnTo>
                  <a:lnTo>
                    <a:pt x="3450" y="14"/>
                  </a:lnTo>
                  <a:lnTo>
                    <a:pt x="3440" y="12"/>
                  </a:lnTo>
                  <a:lnTo>
                    <a:pt x="3430" y="12"/>
                  </a:lnTo>
                  <a:lnTo>
                    <a:pt x="3410" y="12"/>
                  </a:lnTo>
                  <a:lnTo>
                    <a:pt x="3410" y="12"/>
                  </a:lnTo>
                  <a:lnTo>
                    <a:pt x="3380" y="12"/>
                  </a:lnTo>
                  <a:lnTo>
                    <a:pt x="3348" y="12"/>
                  </a:lnTo>
                  <a:lnTo>
                    <a:pt x="3348" y="12"/>
                  </a:lnTo>
                  <a:lnTo>
                    <a:pt x="3332" y="12"/>
                  </a:lnTo>
                  <a:lnTo>
                    <a:pt x="3316" y="14"/>
                  </a:lnTo>
                  <a:lnTo>
                    <a:pt x="3316" y="14"/>
                  </a:lnTo>
                  <a:lnTo>
                    <a:pt x="3266" y="12"/>
                  </a:lnTo>
                  <a:lnTo>
                    <a:pt x="3216" y="12"/>
                  </a:lnTo>
                  <a:lnTo>
                    <a:pt x="3216" y="12"/>
                  </a:lnTo>
                  <a:lnTo>
                    <a:pt x="3206" y="12"/>
                  </a:lnTo>
                  <a:lnTo>
                    <a:pt x="3206" y="12"/>
                  </a:lnTo>
                  <a:lnTo>
                    <a:pt x="3198" y="14"/>
                  </a:lnTo>
                  <a:lnTo>
                    <a:pt x="3198" y="14"/>
                  </a:lnTo>
                  <a:lnTo>
                    <a:pt x="3170" y="12"/>
                  </a:lnTo>
                  <a:lnTo>
                    <a:pt x="3156" y="12"/>
                  </a:lnTo>
                  <a:lnTo>
                    <a:pt x="3142" y="14"/>
                  </a:lnTo>
                  <a:lnTo>
                    <a:pt x="3142" y="14"/>
                  </a:lnTo>
                  <a:lnTo>
                    <a:pt x="3124" y="12"/>
                  </a:lnTo>
                  <a:lnTo>
                    <a:pt x="3108" y="10"/>
                  </a:lnTo>
                  <a:lnTo>
                    <a:pt x="3074" y="12"/>
                  </a:lnTo>
                  <a:lnTo>
                    <a:pt x="3074" y="12"/>
                  </a:lnTo>
                  <a:lnTo>
                    <a:pt x="3064" y="10"/>
                  </a:lnTo>
                  <a:lnTo>
                    <a:pt x="3064" y="10"/>
                  </a:lnTo>
                  <a:lnTo>
                    <a:pt x="3012" y="10"/>
                  </a:lnTo>
                  <a:lnTo>
                    <a:pt x="2960" y="10"/>
                  </a:lnTo>
                  <a:lnTo>
                    <a:pt x="2960" y="10"/>
                  </a:lnTo>
                  <a:lnTo>
                    <a:pt x="2950" y="12"/>
                  </a:lnTo>
                  <a:lnTo>
                    <a:pt x="2950" y="12"/>
                  </a:lnTo>
                  <a:lnTo>
                    <a:pt x="2944" y="10"/>
                  </a:lnTo>
                  <a:lnTo>
                    <a:pt x="2944" y="10"/>
                  </a:lnTo>
                  <a:lnTo>
                    <a:pt x="2936" y="12"/>
                  </a:lnTo>
                  <a:lnTo>
                    <a:pt x="2936" y="12"/>
                  </a:lnTo>
                  <a:lnTo>
                    <a:pt x="2932" y="10"/>
                  </a:lnTo>
                  <a:lnTo>
                    <a:pt x="2932" y="10"/>
                  </a:lnTo>
                  <a:lnTo>
                    <a:pt x="2916" y="10"/>
                  </a:lnTo>
                  <a:lnTo>
                    <a:pt x="2902" y="10"/>
                  </a:lnTo>
                  <a:lnTo>
                    <a:pt x="2902" y="10"/>
                  </a:lnTo>
                  <a:lnTo>
                    <a:pt x="2882" y="10"/>
                  </a:lnTo>
                  <a:lnTo>
                    <a:pt x="2858" y="10"/>
                  </a:lnTo>
                  <a:lnTo>
                    <a:pt x="2858" y="10"/>
                  </a:lnTo>
                  <a:lnTo>
                    <a:pt x="2844" y="10"/>
                  </a:lnTo>
                  <a:lnTo>
                    <a:pt x="2834" y="10"/>
                  </a:lnTo>
                  <a:lnTo>
                    <a:pt x="2826" y="10"/>
                  </a:lnTo>
                  <a:lnTo>
                    <a:pt x="2826" y="10"/>
                  </a:lnTo>
                  <a:lnTo>
                    <a:pt x="2788" y="8"/>
                  </a:lnTo>
                  <a:lnTo>
                    <a:pt x="2750" y="8"/>
                  </a:lnTo>
                  <a:lnTo>
                    <a:pt x="2750" y="8"/>
                  </a:lnTo>
                  <a:lnTo>
                    <a:pt x="2728" y="8"/>
                  </a:lnTo>
                  <a:lnTo>
                    <a:pt x="2706" y="8"/>
                  </a:lnTo>
                  <a:lnTo>
                    <a:pt x="2706" y="8"/>
                  </a:lnTo>
                  <a:lnTo>
                    <a:pt x="2684" y="8"/>
                  </a:lnTo>
                  <a:lnTo>
                    <a:pt x="2662" y="8"/>
                  </a:lnTo>
                  <a:lnTo>
                    <a:pt x="2662" y="8"/>
                  </a:lnTo>
                  <a:lnTo>
                    <a:pt x="2596" y="6"/>
                  </a:lnTo>
                  <a:lnTo>
                    <a:pt x="2596" y="6"/>
                  </a:lnTo>
                  <a:lnTo>
                    <a:pt x="2578" y="8"/>
                  </a:lnTo>
                  <a:lnTo>
                    <a:pt x="2578" y="8"/>
                  </a:lnTo>
                  <a:lnTo>
                    <a:pt x="2560" y="6"/>
                  </a:lnTo>
                  <a:lnTo>
                    <a:pt x="2550" y="6"/>
                  </a:lnTo>
                  <a:lnTo>
                    <a:pt x="2542" y="8"/>
                  </a:lnTo>
                  <a:lnTo>
                    <a:pt x="2542" y="8"/>
                  </a:lnTo>
                  <a:lnTo>
                    <a:pt x="2538" y="6"/>
                  </a:lnTo>
                  <a:lnTo>
                    <a:pt x="2534" y="6"/>
                  </a:lnTo>
                  <a:lnTo>
                    <a:pt x="2526" y="6"/>
                  </a:lnTo>
                  <a:lnTo>
                    <a:pt x="2526" y="6"/>
                  </a:lnTo>
                  <a:lnTo>
                    <a:pt x="2442" y="6"/>
                  </a:lnTo>
                  <a:lnTo>
                    <a:pt x="2400" y="4"/>
                  </a:lnTo>
                  <a:lnTo>
                    <a:pt x="2358" y="4"/>
                  </a:lnTo>
                  <a:lnTo>
                    <a:pt x="2358" y="4"/>
                  </a:lnTo>
                  <a:lnTo>
                    <a:pt x="2344" y="6"/>
                  </a:lnTo>
                  <a:lnTo>
                    <a:pt x="2328" y="6"/>
                  </a:lnTo>
                  <a:lnTo>
                    <a:pt x="2328" y="6"/>
                  </a:lnTo>
                  <a:lnTo>
                    <a:pt x="2280" y="6"/>
                  </a:lnTo>
                  <a:lnTo>
                    <a:pt x="2280" y="6"/>
                  </a:lnTo>
                  <a:lnTo>
                    <a:pt x="2252" y="6"/>
                  </a:lnTo>
                  <a:lnTo>
                    <a:pt x="2224" y="6"/>
                  </a:lnTo>
                  <a:lnTo>
                    <a:pt x="2224" y="6"/>
                  </a:lnTo>
                  <a:lnTo>
                    <a:pt x="2174" y="6"/>
                  </a:lnTo>
                  <a:lnTo>
                    <a:pt x="2122" y="4"/>
                  </a:lnTo>
                  <a:lnTo>
                    <a:pt x="2122" y="4"/>
                  </a:lnTo>
                  <a:lnTo>
                    <a:pt x="2100" y="6"/>
                  </a:lnTo>
                  <a:lnTo>
                    <a:pt x="2088" y="6"/>
                  </a:lnTo>
                  <a:lnTo>
                    <a:pt x="2078" y="4"/>
                  </a:lnTo>
                  <a:lnTo>
                    <a:pt x="2078" y="4"/>
                  </a:lnTo>
                  <a:lnTo>
                    <a:pt x="2042" y="4"/>
                  </a:lnTo>
                  <a:lnTo>
                    <a:pt x="2004" y="4"/>
                  </a:lnTo>
                  <a:lnTo>
                    <a:pt x="2004" y="4"/>
                  </a:lnTo>
                  <a:lnTo>
                    <a:pt x="1888" y="4"/>
                  </a:lnTo>
                  <a:lnTo>
                    <a:pt x="1888" y="4"/>
                  </a:lnTo>
                  <a:lnTo>
                    <a:pt x="1792" y="4"/>
                  </a:lnTo>
                  <a:lnTo>
                    <a:pt x="1694" y="4"/>
                  </a:lnTo>
                  <a:lnTo>
                    <a:pt x="1694" y="4"/>
                  </a:lnTo>
                  <a:lnTo>
                    <a:pt x="1634" y="4"/>
                  </a:lnTo>
                  <a:lnTo>
                    <a:pt x="1604" y="4"/>
                  </a:lnTo>
                  <a:lnTo>
                    <a:pt x="1574" y="6"/>
                  </a:lnTo>
                  <a:lnTo>
                    <a:pt x="1574" y="6"/>
                  </a:lnTo>
                  <a:lnTo>
                    <a:pt x="1552" y="4"/>
                  </a:lnTo>
                  <a:lnTo>
                    <a:pt x="1532" y="4"/>
                  </a:lnTo>
                  <a:lnTo>
                    <a:pt x="1488" y="4"/>
                  </a:lnTo>
                  <a:lnTo>
                    <a:pt x="1488" y="4"/>
                  </a:lnTo>
                  <a:lnTo>
                    <a:pt x="1462" y="6"/>
                  </a:lnTo>
                  <a:lnTo>
                    <a:pt x="1462" y="6"/>
                  </a:lnTo>
                  <a:lnTo>
                    <a:pt x="1416" y="6"/>
                  </a:lnTo>
                  <a:lnTo>
                    <a:pt x="1370" y="6"/>
                  </a:lnTo>
                  <a:lnTo>
                    <a:pt x="1370" y="6"/>
                  </a:lnTo>
                  <a:lnTo>
                    <a:pt x="1332" y="6"/>
                  </a:lnTo>
                  <a:lnTo>
                    <a:pt x="1294" y="6"/>
                  </a:lnTo>
                  <a:lnTo>
                    <a:pt x="1294" y="6"/>
                  </a:lnTo>
                  <a:lnTo>
                    <a:pt x="1280" y="6"/>
                  </a:lnTo>
                  <a:lnTo>
                    <a:pt x="1266" y="10"/>
                  </a:lnTo>
                  <a:lnTo>
                    <a:pt x="1266" y="10"/>
                  </a:lnTo>
                  <a:lnTo>
                    <a:pt x="1264" y="8"/>
                  </a:lnTo>
                  <a:lnTo>
                    <a:pt x="1260" y="8"/>
                  </a:lnTo>
                  <a:lnTo>
                    <a:pt x="1256" y="8"/>
                  </a:lnTo>
                  <a:lnTo>
                    <a:pt x="1254" y="10"/>
                  </a:lnTo>
                  <a:lnTo>
                    <a:pt x="1254" y="10"/>
                  </a:lnTo>
                  <a:lnTo>
                    <a:pt x="1232" y="8"/>
                  </a:lnTo>
                  <a:lnTo>
                    <a:pt x="1212" y="8"/>
                  </a:lnTo>
                  <a:lnTo>
                    <a:pt x="1192" y="8"/>
                  </a:lnTo>
                  <a:lnTo>
                    <a:pt x="1170" y="8"/>
                  </a:lnTo>
                  <a:lnTo>
                    <a:pt x="1170" y="8"/>
                  </a:lnTo>
                  <a:lnTo>
                    <a:pt x="1148" y="8"/>
                  </a:lnTo>
                  <a:lnTo>
                    <a:pt x="1126" y="10"/>
                  </a:lnTo>
                  <a:lnTo>
                    <a:pt x="1126" y="10"/>
                  </a:lnTo>
                  <a:lnTo>
                    <a:pt x="1114" y="8"/>
                  </a:lnTo>
                  <a:lnTo>
                    <a:pt x="1102" y="8"/>
                  </a:lnTo>
                  <a:lnTo>
                    <a:pt x="1076" y="10"/>
                  </a:lnTo>
                  <a:lnTo>
                    <a:pt x="1076" y="10"/>
                  </a:lnTo>
                  <a:lnTo>
                    <a:pt x="1064" y="8"/>
                  </a:lnTo>
                  <a:lnTo>
                    <a:pt x="1056" y="6"/>
                  </a:lnTo>
                  <a:lnTo>
                    <a:pt x="1048" y="8"/>
                  </a:lnTo>
                  <a:lnTo>
                    <a:pt x="1048" y="8"/>
                  </a:lnTo>
                  <a:lnTo>
                    <a:pt x="1046" y="8"/>
                  </a:lnTo>
                  <a:lnTo>
                    <a:pt x="1046" y="12"/>
                  </a:lnTo>
                  <a:lnTo>
                    <a:pt x="1046" y="12"/>
                  </a:lnTo>
                  <a:lnTo>
                    <a:pt x="1046" y="10"/>
                  </a:lnTo>
                  <a:lnTo>
                    <a:pt x="1046" y="10"/>
                  </a:lnTo>
                  <a:lnTo>
                    <a:pt x="1046" y="8"/>
                  </a:lnTo>
                  <a:lnTo>
                    <a:pt x="1044" y="8"/>
                  </a:lnTo>
                  <a:lnTo>
                    <a:pt x="1044" y="8"/>
                  </a:lnTo>
                  <a:lnTo>
                    <a:pt x="1000" y="8"/>
                  </a:lnTo>
                  <a:lnTo>
                    <a:pt x="958" y="8"/>
                  </a:lnTo>
                  <a:lnTo>
                    <a:pt x="958" y="8"/>
                  </a:lnTo>
                  <a:lnTo>
                    <a:pt x="928" y="6"/>
                  </a:lnTo>
                  <a:lnTo>
                    <a:pt x="914" y="6"/>
                  </a:lnTo>
                  <a:lnTo>
                    <a:pt x="900" y="8"/>
                  </a:lnTo>
                  <a:lnTo>
                    <a:pt x="900" y="8"/>
                  </a:lnTo>
                  <a:lnTo>
                    <a:pt x="900" y="8"/>
                  </a:lnTo>
                  <a:lnTo>
                    <a:pt x="900" y="6"/>
                  </a:lnTo>
                  <a:lnTo>
                    <a:pt x="898" y="6"/>
                  </a:lnTo>
                  <a:lnTo>
                    <a:pt x="898" y="6"/>
                  </a:lnTo>
                  <a:lnTo>
                    <a:pt x="898" y="6"/>
                  </a:lnTo>
                  <a:lnTo>
                    <a:pt x="838" y="4"/>
                  </a:lnTo>
                  <a:lnTo>
                    <a:pt x="780" y="4"/>
                  </a:lnTo>
                  <a:lnTo>
                    <a:pt x="720" y="6"/>
                  </a:lnTo>
                  <a:lnTo>
                    <a:pt x="662" y="6"/>
                  </a:lnTo>
                  <a:lnTo>
                    <a:pt x="662" y="6"/>
                  </a:lnTo>
                  <a:lnTo>
                    <a:pt x="630" y="6"/>
                  </a:lnTo>
                  <a:lnTo>
                    <a:pt x="630" y="6"/>
                  </a:lnTo>
                  <a:lnTo>
                    <a:pt x="508" y="4"/>
                  </a:lnTo>
                  <a:lnTo>
                    <a:pt x="508" y="4"/>
                  </a:lnTo>
                  <a:lnTo>
                    <a:pt x="480" y="6"/>
                  </a:lnTo>
                  <a:lnTo>
                    <a:pt x="480" y="6"/>
                  </a:lnTo>
                  <a:lnTo>
                    <a:pt x="444" y="4"/>
                  </a:lnTo>
                  <a:lnTo>
                    <a:pt x="408" y="4"/>
                  </a:lnTo>
                  <a:lnTo>
                    <a:pt x="408" y="4"/>
                  </a:lnTo>
                  <a:lnTo>
                    <a:pt x="372" y="4"/>
                  </a:lnTo>
                  <a:lnTo>
                    <a:pt x="372" y="4"/>
                  </a:lnTo>
                  <a:lnTo>
                    <a:pt x="356" y="2"/>
                  </a:lnTo>
                  <a:lnTo>
                    <a:pt x="338" y="2"/>
                  </a:lnTo>
                  <a:lnTo>
                    <a:pt x="338" y="2"/>
                  </a:lnTo>
                  <a:lnTo>
                    <a:pt x="326" y="4"/>
                  </a:lnTo>
                  <a:lnTo>
                    <a:pt x="326" y="4"/>
                  </a:lnTo>
                  <a:lnTo>
                    <a:pt x="300" y="2"/>
                  </a:lnTo>
                  <a:lnTo>
                    <a:pt x="300" y="2"/>
                  </a:lnTo>
                  <a:lnTo>
                    <a:pt x="268" y="2"/>
                  </a:lnTo>
                  <a:lnTo>
                    <a:pt x="236" y="2"/>
                  </a:lnTo>
                  <a:lnTo>
                    <a:pt x="236" y="2"/>
                  </a:lnTo>
                  <a:lnTo>
                    <a:pt x="194" y="0"/>
                  </a:lnTo>
                  <a:lnTo>
                    <a:pt x="194" y="0"/>
                  </a:lnTo>
                  <a:lnTo>
                    <a:pt x="180" y="2"/>
                  </a:lnTo>
                  <a:lnTo>
                    <a:pt x="180" y="2"/>
                  </a:lnTo>
                  <a:lnTo>
                    <a:pt x="158" y="2"/>
                  </a:lnTo>
                  <a:lnTo>
                    <a:pt x="138" y="0"/>
                  </a:lnTo>
                  <a:lnTo>
                    <a:pt x="138" y="0"/>
                  </a:lnTo>
                  <a:lnTo>
                    <a:pt x="56" y="2"/>
                  </a:lnTo>
                  <a:lnTo>
                    <a:pt x="56" y="2"/>
                  </a:lnTo>
                  <a:lnTo>
                    <a:pt x="42" y="0"/>
                  </a:lnTo>
                  <a:lnTo>
                    <a:pt x="42" y="0"/>
                  </a:lnTo>
                  <a:lnTo>
                    <a:pt x="20" y="2"/>
                  </a:lnTo>
                  <a:lnTo>
                    <a:pt x="10" y="4"/>
                  </a:lnTo>
                  <a:lnTo>
                    <a:pt x="0" y="8"/>
                  </a:lnTo>
                  <a:lnTo>
                    <a:pt x="0" y="8"/>
                  </a:lnTo>
                  <a:lnTo>
                    <a:pt x="0" y="10"/>
                  </a:lnTo>
                  <a:lnTo>
                    <a:pt x="0" y="10"/>
                  </a:lnTo>
                  <a:lnTo>
                    <a:pt x="6" y="10"/>
                  </a:lnTo>
                  <a:lnTo>
                    <a:pt x="12" y="10"/>
                  </a:lnTo>
                  <a:lnTo>
                    <a:pt x="26" y="10"/>
                  </a:lnTo>
                  <a:lnTo>
                    <a:pt x="26" y="10"/>
                  </a:lnTo>
                  <a:lnTo>
                    <a:pt x="40" y="10"/>
                  </a:lnTo>
                  <a:lnTo>
                    <a:pt x="40" y="10"/>
                  </a:lnTo>
                  <a:lnTo>
                    <a:pt x="64" y="10"/>
                  </a:lnTo>
                  <a:lnTo>
                    <a:pt x="64" y="10"/>
                  </a:lnTo>
                  <a:lnTo>
                    <a:pt x="98" y="10"/>
                  </a:lnTo>
                  <a:lnTo>
                    <a:pt x="136" y="10"/>
                  </a:lnTo>
                  <a:lnTo>
                    <a:pt x="136" y="10"/>
                  </a:lnTo>
                  <a:lnTo>
                    <a:pt x="166" y="12"/>
                  </a:lnTo>
                  <a:lnTo>
                    <a:pt x="166" y="12"/>
                  </a:lnTo>
                  <a:lnTo>
                    <a:pt x="180" y="10"/>
                  </a:lnTo>
                  <a:lnTo>
                    <a:pt x="192" y="10"/>
                  </a:lnTo>
                  <a:lnTo>
                    <a:pt x="192" y="10"/>
                  </a:lnTo>
                  <a:lnTo>
                    <a:pt x="200" y="12"/>
                  </a:lnTo>
                  <a:lnTo>
                    <a:pt x="200" y="12"/>
                  </a:lnTo>
                  <a:lnTo>
                    <a:pt x="222" y="12"/>
                  </a:lnTo>
                  <a:lnTo>
                    <a:pt x="244" y="10"/>
                  </a:lnTo>
                  <a:lnTo>
                    <a:pt x="244" y="10"/>
                  </a:lnTo>
                  <a:lnTo>
                    <a:pt x="280" y="10"/>
                  </a:lnTo>
                  <a:lnTo>
                    <a:pt x="280" y="10"/>
                  </a:lnTo>
                  <a:lnTo>
                    <a:pt x="294" y="10"/>
                  </a:lnTo>
                  <a:lnTo>
                    <a:pt x="310" y="12"/>
                  </a:lnTo>
                  <a:lnTo>
                    <a:pt x="310" y="12"/>
                  </a:lnTo>
                  <a:lnTo>
                    <a:pt x="326" y="10"/>
                  </a:lnTo>
                  <a:lnTo>
                    <a:pt x="342" y="10"/>
                  </a:lnTo>
                  <a:lnTo>
                    <a:pt x="342" y="10"/>
                  </a:lnTo>
                  <a:lnTo>
                    <a:pt x="352" y="12"/>
                  </a:lnTo>
                  <a:lnTo>
                    <a:pt x="352" y="12"/>
                  </a:lnTo>
                  <a:lnTo>
                    <a:pt x="390" y="12"/>
                  </a:lnTo>
                  <a:lnTo>
                    <a:pt x="430" y="12"/>
                  </a:lnTo>
                  <a:lnTo>
                    <a:pt x="430" y="12"/>
                  </a:lnTo>
                  <a:lnTo>
                    <a:pt x="452" y="12"/>
                  </a:lnTo>
                  <a:lnTo>
                    <a:pt x="472" y="12"/>
                  </a:lnTo>
                  <a:lnTo>
                    <a:pt x="494" y="12"/>
                  </a:lnTo>
                  <a:lnTo>
                    <a:pt x="516" y="14"/>
                  </a:lnTo>
                  <a:lnTo>
                    <a:pt x="516" y="14"/>
                  </a:lnTo>
                  <a:lnTo>
                    <a:pt x="610" y="12"/>
                  </a:lnTo>
                  <a:lnTo>
                    <a:pt x="706" y="14"/>
                  </a:lnTo>
                  <a:lnTo>
                    <a:pt x="706" y="14"/>
                  </a:lnTo>
                  <a:lnTo>
                    <a:pt x="712" y="12"/>
                  </a:lnTo>
                  <a:lnTo>
                    <a:pt x="720" y="12"/>
                  </a:lnTo>
                  <a:lnTo>
                    <a:pt x="720" y="12"/>
                  </a:lnTo>
                  <a:lnTo>
                    <a:pt x="750" y="12"/>
                  </a:lnTo>
                  <a:lnTo>
                    <a:pt x="778" y="14"/>
                  </a:lnTo>
                  <a:lnTo>
                    <a:pt x="778" y="14"/>
                  </a:lnTo>
                  <a:lnTo>
                    <a:pt x="794" y="12"/>
                  </a:lnTo>
                  <a:lnTo>
                    <a:pt x="810" y="12"/>
                  </a:lnTo>
                  <a:lnTo>
                    <a:pt x="826" y="12"/>
                  </a:lnTo>
                  <a:lnTo>
                    <a:pt x="840" y="10"/>
                  </a:lnTo>
                  <a:lnTo>
                    <a:pt x="840" y="10"/>
                  </a:lnTo>
                  <a:lnTo>
                    <a:pt x="850" y="12"/>
                  </a:lnTo>
                  <a:lnTo>
                    <a:pt x="862" y="12"/>
                  </a:lnTo>
                  <a:lnTo>
                    <a:pt x="884" y="12"/>
                  </a:lnTo>
                  <a:lnTo>
                    <a:pt x="884" y="12"/>
                  </a:lnTo>
                  <a:lnTo>
                    <a:pt x="906" y="14"/>
                  </a:lnTo>
                  <a:lnTo>
                    <a:pt x="928" y="14"/>
                  </a:lnTo>
                  <a:lnTo>
                    <a:pt x="928" y="14"/>
                  </a:lnTo>
                  <a:lnTo>
                    <a:pt x="934" y="14"/>
                  </a:lnTo>
                  <a:lnTo>
                    <a:pt x="940" y="12"/>
                  </a:lnTo>
                  <a:lnTo>
                    <a:pt x="940" y="12"/>
                  </a:lnTo>
                  <a:lnTo>
                    <a:pt x="962" y="14"/>
                  </a:lnTo>
                  <a:lnTo>
                    <a:pt x="982" y="14"/>
                  </a:lnTo>
                  <a:lnTo>
                    <a:pt x="1020" y="14"/>
                  </a:lnTo>
                  <a:lnTo>
                    <a:pt x="1020" y="14"/>
                  </a:lnTo>
                  <a:lnTo>
                    <a:pt x="1032" y="14"/>
                  </a:lnTo>
                  <a:lnTo>
                    <a:pt x="1042" y="14"/>
                  </a:lnTo>
                  <a:lnTo>
                    <a:pt x="1052" y="14"/>
                  </a:lnTo>
                  <a:lnTo>
                    <a:pt x="1062" y="16"/>
                  </a:lnTo>
                  <a:lnTo>
                    <a:pt x="1062" y="16"/>
                  </a:lnTo>
                  <a:lnTo>
                    <a:pt x="1096" y="16"/>
                  </a:lnTo>
                  <a:lnTo>
                    <a:pt x="1126" y="16"/>
                  </a:lnTo>
                  <a:lnTo>
                    <a:pt x="1160" y="16"/>
                  </a:lnTo>
                  <a:lnTo>
                    <a:pt x="1194" y="14"/>
                  </a:lnTo>
                  <a:lnTo>
                    <a:pt x="1194" y="14"/>
                  </a:lnTo>
                  <a:lnTo>
                    <a:pt x="1198" y="16"/>
                  </a:lnTo>
                  <a:lnTo>
                    <a:pt x="1202" y="16"/>
                  </a:lnTo>
                  <a:lnTo>
                    <a:pt x="1214" y="16"/>
                  </a:lnTo>
                  <a:lnTo>
                    <a:pt x="1214" y="16"/>
                  </a:lnTo>
                  <a:lnTo>
                    <a:pt x="1252" y="16"/>
                  </a:lnTo>
                  <a:lnTo>
                    <a:pt x="1270" y="16"/>
                  </a:lnTo>
                  <a:lnTo>
                    <a:pt x="1290" y="16"/>
                  </a:lnTo>
                  <a:lnTo>
                    <a:pt x="1290" y="16"/>
                  </a:lnTo>
                  <a:lnTo>
                    <a:pt x="1302" y="14"/>
                  </a:lnTo>
                  <a:lnTo>
                    <a:pt x="1314" y="16"/>
                  </a:lnTo>
                  <a:lnTo>
                    <a:pt x="1338" y="18"/>
                  </a:lnTo>
                  <a:lnTo>
                    <a:pt x="1338" y="18"/>
                  </a:lnTo>
                  <a:lnTo>
                    <a:pt x="1346" y="16"/>
                  </a:lnTo>
                  <a:lnTo>
                    <a:pt x="1346" y="16"/>
                  </a:lnTo>
                  <a:lnTo>
                    <a:pt x="1364" y="16"/>
                  </a:lnTo>
                  <a:lnTo>
                    <a:pt x="1364" y="16"/>
                  </a:lnTo>
                  <a:lnTo>
                    <a:pt x="1380" y="18"/>
                  </a:lnTo>
                  <a:lnTo>
                    <a:pt x="1394" y="18"/>
                  </a:lnTo>
                  <a:lnTo>
                    <a:pt x="1394" y="18"/>
                  </a:lnTo>
                  <a:lnTo>
                    <a:pt x="1404" y="18"/>
                  </a:lnTo>
                  <a:lnTo>
                    <a:pt x="1404" y="18"/>
                  </a:lnTo>
                  <a:lnTo>
                    <a:pt x="1504" y="18"/>
                  </a:lnTo>
                  <a:lnTo>
                    <a:pt x="1504" y="18"/>
                  </a:lnTo>
                  <a:lnTo>
                    <a:pt x="1740" y="18"/>
                  </a:lnTo>
                  <a:lnTo>
                    <a:pt x="1740" y="18"/>
                  </a:lnTo>
                  <a:lnTo>
                    <a:pt x="1760" y="20"/>
                  </a:lnTo>
                  <a:lnTo>
                    <a:pt x="1782" y="20"/>
                  </a:lnTo>
                  <a:lnTo>
                    <a:pt x="1804" y="20"/>
                  </a:lnTo>
                  <a:lnTo>
                    <a:pt x="1826" y="22"/>
                  </a:lnTo>
                  <a:lnTo>
                    <a:pt x="1826" y="22"/>
                  </a:lnTo>
                  <a:lnTo>
                    <a:pt x="1832" y="20"/>
                  </a:lnTo>
                  <a:lnTo>
                    <a:pt x="1838" y="20"/>
                  </a:lnTo>
                  <a:lnTo>
                    <a:pt x="1838" y="20"/>
                  </a:lnTo>
                  <a:lnTo>
                    <a:pt x="1894" y="20"/>
                  </a:lnTo>
                  <a:lnTo>
                    <a:pt x="1952" y="20"/>
                  </a:lnTo>
                  <a:lnTo>
                    <a:pt x="1952" y="20"/>
                  </a:lnTo>
                  <a:lnTo>
                    <a:pt x="2008" y="20"/>
                  </a:lnTo>
                  <a:lnTo>
                    <a:pt x="2064" y="20"/>
                  </a:lnTo>
                  <a:lnTo>
                    <a:pt x="2064" y="20"/>
                  </a:lnTo>
                  <a:lnTo>
                    <a:pt x="2082" y="20"/>
                  </a:lnTo>
                  <a:lnTo>
                    <a:pt x="2102" y="20"/>
                  </a:lnTo>
                  <a:lnTo>
                    <a:pt x="2122" y="20"/>
                  </a:lnTo>
                  <a:lnTo>
                    <a:pt x="2142" y="22"/>
                  </a:lnTo>
                  <a:lnTo>
                    <a:pt x="2142" y="22"/>
                  </a:lnTo>
                  <a:lnTo>
                    <a:pt x="2220" y="20"/>
                  </a:lnTo>
                  <a:lnTo>
                    <a:pt x="2300" y="22"/>
                  </a:lnTo>
                  <a:lnTo>
                    <a:pt x="2300" y="22"/>
                  </a:lnTo>
                  <a:lnTo>
                    <a:pt x="2320" y="20"/>
                  </a:lnTo>
                  <a:lnTo>
                    <a:pt x="2320" y="20"/>
                  </a:lnTo>
                  <a:lnTo>
                    <a:pt x="2328" y="22"/>
                  </a:lnTo>
                  <a:lnTo>
                    <a:pt x="2328" y="22"/>
                  </a:lnTo>
                  <a:lnTo>
                    <a:pt x="2334" y="20"/>
                  </a:lnTo>
                  <a:lnTo>
                    <a:pt x="2340" y="20"/>
                  </a:lnTo>
                  <a:lnTo>
                    <a:pt x="2340" y="20"/>
                  </a:lnTo>
                  <a:lnTo>
                    <a:pt x="2404" y="20"/>
                  </a:lnTo>
                  <a:lnTo>
                    <a:pt x="2438" y="20"/>
                  </a:lnTo>
                  <a:lnTo>
                    <a:pt x="2468" y="24"/>
                  </a:lnTo>
                  <a:lnTo>
                    <a:pt x="2468" y="24"/>
                  </a:lnTo>
                  <a:lnTo>
                    <a:pt x="2476" y="22"/>
                  </a:lnTo>
                  <a:lnTo>
                    <a:pt x="2486" y="22"/>
                  </a:lnTo>
                  <a:lnTo>
                    <a:pt x="2502" y="22"/>
                  </a:lnTo>
                  <a:lnTo>
                    <a:pt x="2502" y="22"/>
                  </a:lnTo>
                  <a:lnTo>
                    <a:pt x="2534" y="22"/>
                  </a:lnTo>
                  <a:lnTo>
                    <a:pt x="2568" y="20"/>
                  </a:lnTo>
                  <a:lnTo>
                    <a:pt x="2568" y="20"/>
                  </a:lnTo>
                  <a:lnTo>
                    <a:pt x="2586" y="22"/>
                  </a:lnTo>
                  <a:lnTo>
                    <a:pt x="2586" y="22"/>
                  </a:lnTo>
                  <a:lnTo>
                    <a:pt x="2624" y="22"/>
                  </a:lnTo>
                  <a:lnTo>
                    <a:pt x="2624" y="22"/>
                  </a:lnTo>
                  <a:lnTo>
                    <a:pt x="2642" y="20"/>
                  </a:lnTo>
                  <a:lnTo>
                    <a:pt x="2642" y="20"/>
                  </a:lnTo>
                  <a:lnTo>
                    <a:pt x="2706" y="22"/>
                  </a:lnTo>
                  <a:lnTo>
                    <a:pt x="2764" y="22"/>
                  </a:lnTo>
                  <a:lnTo>
                    <a:pt x="2764" y="22"/>
                  </a:lnTo>
                  <a:lnTo>
                    <a:pt x="2840" y="22"/>
                  </a:lnTo>
                  <a:lnTo>
                    <a:pt x="2840" y="22"/>
                  </a:lnTo>
                  <a:lnTo>
                    <a:pt x="2888" y="24"/>
                  </a:lnTo>
                  <a:lnTo>
                    <a:pt x="2910" y="24"/>
                  </a:lnTo>
                  <a:lnTo>
                    <a:pt x="2932" y="22"/>
                  </a:lnTo>
                  <a:lnTo>
                    <a:pt x="2932" y="22"/>
                  </a:lnTo>
                  <a:lnTo>
                    <a:pt x="2946" y="24"/>
                  </a:lnTo>
                  <a:lnTo>
                    <a:pt x="2960" y="24"/>
                  </a:lnTo>
                  <a:lnTo>
                    <a:pt x="2984" y="24"/>
                  </a:lnTo>
                  <a:lnTo>
                    <a:pt x="2984" y="24"/>
                  </a:lnTo>
                  <a:lnTo>
                    <a:pt x="3024" y="24"/>
                  </a:lnTo>
                  <a:lnTo>
                    <a:pt x="3024" y="24"/>
                  </a:lnTo>
                  <a:lnTo>
                    <a:pt x="3088" y="24"/>
                  </a:lnTo>
                  <a:lnTo>
                    <a:pt x="3088" y="24"/>
                  </a:lnTo>
                  <a:lnTo>
                    <a:pt x="3132" y="24"/>
                  </a:lnTo>
                  <a:lnTo>
                    <a:pt x="3132" y="24"/>
                  </a:lnTo>
                  <a:lnTo>
                    <a:pt x="3156" y="24"/>
                  </a:lnTo>
                  <a:lnTo>
                    <a:pt x="3178" y="24"/>
                  </a:lnTo>
                  <a:lnTo>
                    <a:pt x="3178" y="24"/>
                  </a:lnTo>
                  <a:lnTo>
                    <a:pt x="3190" y="24"/>
                  </a:lnTo>
                  <a:lnTo>
                    <a:pt x="3202" y="26"/>
                  </a:lnTo>
                  <a:lnTo>
                    <a:pt x="3202" y="26"/>
                  </a:lnTo>
                  <a:lnTo>
                    <a:pt x="3208" y="24"/>
                  </a:lnTo>
                  <a:lnTo>
                    <a:pt x="3208" y="24"/>
                  </a:lnTo>
                  <a:lnTo>
                    <a:pt x="3214" y="24"/>
                  </a:lnTo>
                  <a:lnTo>
                    <a:pt x="3222" y="26"/>
                  </a:lnTo>
                  <a:lnTo>
                    <a:pt x="3222" y="26"/>
                  </a:lnTo>
                  <a:lnTo>
                    <a:pt x="3246" y="26"/>
                  </a:lnTo>
                  <a:lnTo>
                    <a:pt x="3268" y="24"/>
                  </a:lnTo>
                  <a:lnTo>
                    <a:pt x="3268" y="24"/>
                  </a:lnTo>
                  <a:lnTo>
                    <a:pt x="3278" y="26"/>
                  </a:lnTo>
                  <a:lnTo>
                    <a:pt x="3278" y="26"/>
                  </a:lnTo>
                  <a:lnTo>
                    <a:pt x="3334" y="26"/>
                  </a:lnTo>
                  <a:lnTo>
                    <a:pt x="3390" y="26"/>
                  </a:lnTo>
                  <a:lnTo>
                    <a:pt x="3390" y="26"/>
                  </a:lnTo>
                  <a:lnTo>
                    <a:pt x="3404" y="26"/>
                  </a:lnTo>
                  <a:lnTo>
                    <a:pt x="3418" y="24"/>
                  </a:lnTo>
                  <a:lnTo>
                    <a:pt x="3418" y="24"/>
                  </a:lnTo>
                  <a:lnTo>
                    <a:pt x="3446" y="24"/>
                  </a:lnTo>
                  <a:lnTo>
                    <a:pt x="3470" y="26"/>
                  </a:lnTo>
                  <a:lnTo>
                    <a:pt x="3470" y="26"/>
                  </a:lnTo>
                  <a:lnTo>
                    <a:pt x="3496" y="26"/>
                  </a:lnTo>
                  <a:lnTo>
                    <a:pt x="3496" y="26"/>
                  </a:lnTo>
                  <a:lnTo>
                    <a:pt x="3532" y="24"/>
                  </a:lnTo>
                  <a:lnTo>
                    <a:pt x="3532" y="24"/>
                  </a:lnTo>
                  <a:lnTo>
                    <a:pt x="3544" y="24"/>
                  </a:lnTo>
                  <a:lnTo>
                    <a:pt x="3556" y="26"/>
                  </a:lnTo>
                  <a:lnTo>
                    <a:pt x="3556" y="26"/>
                  </a:lnTo>
                  <a:lnTo>
                    <a:pt x="3578" y="26"/>
                  </a:lnTo>
                  <a:lnTo>
                    <a:pt x="3598" y="26"/>
                  </a:lnTo>
                  <a:lnTo>
                    <a:pt x="3598" y="26"/>
                  </a:lnTo>
                  <a:lnTo>
                    <a:pt x="3622" y="26"/>
                  </a:lnTo>
                  <a:lnTo>
                    <a:pt x="3622" y="26"/>
                  </a:lnTo>
                  <a:lnTo>
                    <a:pt x="3634" y="26"/>
                  </a:lnTo>
                  <a:lnTo>
                    <a:pt x="3646" y="26"/>
                  </a:lnTo>
                  <a:lnTo>
                    <a:pt x="3646" y="26"/>
                  </a:lnTo>
                  <a:lnTo>
                    <a:pt x="3658" y="26"/>
                  </a:lnTo>
                  <a:lnTo>
                    <a:pt x="3670" y="26"/>
                  </a:lnTo>
                  <a:lnTo>
                    <a:pt x="3670" y="26"/>
                  </a:lnTo>
                  <a:lnTo>
                    <a:pt x="3706" y="26"/>
                  </a:lnTo>
                  <a:lnTo>
                    <a:pt x="3742" y="26"/>
                  </a:lnTo>
                  <a:lnTo>
                    <a:pt x="3742" y="26"/>
                  </a:lnTo>
                  <a:lnTo>
                    <a:pt x="3788" y="26"/>
                  </a:lnTo>
                  <a:lnTo>
                    <a:pt x="3788" y="26"/>
                  </a:lnTo>
                  <a:lnTo>
                    <a:pt x="3810" y="28"/>
                  </a:lnTo>
                  <a:lnTo>
                    <a:pt x="3810" y="28"/>
                  </a:lnTo>
                  <a:lnTo>
                    <a:pt x="3816" y="26"/>
                  </a:lnTo>
                  <a:lnTo>
                    <a:pt x="3816" y="26"/>
                  </a:lnTo>
                  <a:lnTo>
                    <a:pt x="3820" y="26"/>
                  </a:lnTo>
                  <a:lnTo>
                    <a:pt x="3824" y="28"/>
                  </a:lnTo>
                  <a:lnTo>
                    <a:pt x="3824" y="28"/>
                  </a:lnTo>
                  <a:lnTo>
                    <a:pt x="3832" y="26"/>
                  </a:lnTo>
                  <a:lnTo>
                    <a:pt x="3832" y="26"/>
                  </a:lnTo>
                  <a:lnTo>
                    <a:pt x="3846" y="24"/>
                  </a:lnTo>
                  <a:lnTo>
                    <a:pt x="3846" y="24"/>
                  </a:lnTo>
                  <a:lnTo>
                    <a:pt x="3850" y="24"/>
                  </a:lnTo>
                  <a:lnTo>
                    <a:pt x="3850" y="24"/>
                  </a:lnTo>
                  <a:lnTo>
                    <a:pt x="3856" y="26"/>
                  </a:lnTo>
                  <a:lnTo>
                    <a:pt x="3864" y="26"/>
                  </a:lnTo>
                  <a:lnTo>
                    <a:pt x="3878" y="24"/>
                  </a:lnTo>
                  <a:lnTo>
                    <a:pt x="3878" y="24"/>
                  </a:lnTo>
                  <a:lnTo>
                    <a:pt x="3890" y="24"/>
                  </a:lnTo>
                  <a:lnTo>
                    <a:pt x="3890" y="24"/>
                  </a:lnTo>
                  <a:lnTo>
                    <a:pt x="3900" y="24"/>
                  </a:lnTo>
                  <a:lnTo>
                    <a:pt x="3906" y="22"/>
                  </a:lnTo>
                  <a:lnTo>
                    <a:pt x="3910" y="20"/>
                  </a:lnTo>
                  <a:lnTo>
                    <a:pt x="3910" y="20"/>
                  </a:lnTo>
                  <a:lnTo>
                    <a:pt x="3914" y="20"/>
                  </a:lnTo>
                  <a:lnTo>
                    <a:pt x="3916" y="18"/>
                  </a:lnTo>
                  <a:lnTo>
                    <a:pt x="3916" y="18"/>
                  </a:lnTo>
                  <a:lnTo>
                    <a:pt x="3916" y="18"/>
                  </a:lnTo>
                  <a:lnTo>
                    <a:pt x="3916" y="18"/>
                  </a:lnTo>
                  <a:lnTo>
                    <a:pt x="3916" y="16"/>
                  </a:lnTo>
                  <a:lnTo>
                    <a:pt x="3916" y="14"/>
                  </a:lnTo>
                  <a:lnTo>
                    <a:pt x="3916" y="14"/>
                  </a:lnTo>
                  <a:lnTo>
                    <a:pt x="3868" y="14"/>
                  </a:lnTo>
                  <a:lnTo>
                    <a:pt x="3844" y="14"/>
                  </a:lnTo>
                  <a:lnTo>
                    <a:pt x="3820" y="12"/>
                  </a:lnTo>
                  <a:lnTo>
                    <a:pt x="3820" y="12"/>
                  </a:lnTo>
                  <a:close/>
                  <a:moveTo>
                    <a:pt x="744" y="10"/>
                  </a:moveTo>
                  <a:lnTo>
                    <a:pt x="744" y="10"/>
                  </a:lnTo>
                  <a:lnTo>
                    <a:pt x="744" y="8"/>
                  </a:lnTo>
                  <a:lnTo>
                    <a:pt x="744" y="8"/>
                  </a:lnTo>
                  <a:lnTo>
                    <a:pt x="744" y="8"/>
                  </a:lnTo>
                  <a:lnTo>
                    <a:pt x="746" y="8"/>
                  </a:lnTo>
                  <a:lnTo>
                    <a:pt x="744" y="10"/>
                  </a:lnTo>
                  <a:lnTo>
                    <a:pt x="744" y="10"/>
                  </a:lnTo>
                  <a:close/>
                  <a:moveTo>
                    <a:pt x="2874" y="18"/>
                  </a:moveTo>
                  <a:lnTo>
                    <a:pt x="2874" y="18"/>
                  </a:lnTo>
                  <a:lnTo>
                    <a:pt x="2874" y="16"/>
                  </a:lnTo>
                  <a:lnTo>
                    <a:pt x="2874" y="16"/>
                  </a:lnTo>
                  <a:lnTo>
                    <a:pt x="2876" y="18"/>
                  </a:lnTo>
                  <a:lnTo>
                    <a:pt x="2876" y="18"/>
                  </a:lnTo>
                  <a:lnTo>
                    <a:pt x="2874" y="18"/>
                  </a:lnTo>
                  <a:lnTo>
                    <a:pt x="2874" y="18"/>
                  </a:lnTo>
                  <a:close/>
                  <a:moveTo>
                    <a:pt x="3160" y="18"/>
                  </a:moveTo>
                  <a:lnTo>
                    <a:pt x="3160" y="18"/>
                  </a:lnTo>
                  <a:lnTo>
                    <a:pt x="3160" y="16"/>
                  </a:lnTo>
                  <a:lnTo>
                    <a:pt x="3160" y="16"/>
                  </a:lnTo>
                  <a:lnTo>
                    <a:pt x="3162" y="16"/>
                  </a:lnTo>
                  <a:lnTo>
                    <a:pt x="3162" y="16"/>
                  </a:lnTo>
                  <a:lnTo>
                    <a:pt x="3162" y="16"/>
                  </a:lnTo>
                  <a:lnTo>
                    <a:pt x="3160" y="18"/>
                  </a:lnTo>
                  <a:lnTo>
                    <a:pt x="316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2000" dirty="0">
                <a:solidFill>
                  <a:srgbClr val="000000"/>
                </a:solidFill>
                <a:ea typeface="+mn-ea"/>
                <a:cs typeface="+mn-cs"/>
              </a:endParaRPr>
            </a:p>
          </p:txBody>
        </p:sp>
      </p:grpSp>
    </p:spTree>
    <p:extLst>
      <p:ext uri="{BB962C8B-B14F-4D97-AF65-F5344CB8AC3E}">
        <p14:creationId xmlns:p14="http://schemas.microsoft.com/office/powerpoint/2010/main" val="344133228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theme" Target="../theme/theme10.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theme" Target="../theme/theme11.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theme" Target="../theme/theme7.xml"/><Relationship Id="rId3" Type="http://schemas.openxmlformats.org/officeDocument/2006/relationships/image" Target="../media/image11.jpeg"/></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png"/><Relationship Id="rId1" Type="http://schemas.openxmlformats.org/officeDocument/2006/relationships/slideLayout" Target="../slideLayouts/slideLayout51.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Tree>
  </p:cSld>
  <p:clrMap bg1="lt1" tx1="dk1" bg2="lt2" tx2="dk2" accent1="accent1" accent2="accent2" accent3="accent3" accent4="accent4" accent5="accent5" accent6="accent6" hlink="hlink" folHlink="folHlink"/>
  <p:sldLayoutIdLst>
    <p:sldLayoutId id="2147487856" r:id="rId1"/>
    <p:sldLayoutId id="2147487857" r:id="rId2"/>
    <p:sldLayoutId id="2147487855" r:id="rId3"/>
    <p:sldLayoutId id="2147487858" r:id="rId4"/>
    <p:sldLayoutId id="2147487860"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8" name="Text Box 4"/>
          <p:cNvSpPr txBox="1">
            <a:spLocks noChangeArrowheads="1"/>
          </p:cNvSpPr>
          <p:nvPr/>
        </p:nvSpPr>
        <p:spPr bwMode="auto">
          <a:xfrm>
            <a:off x="5791200" y="6245225"/>
            <a:ext cx="2895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fld id="{0E2CA4B4-54E3-3C4C-9C1D-5D43B9A54CB3}" type="slidenum">
              <a:rPr lang="en-US" smtClean="0"/>
              <a:pPr/>
              <a:t>‹#›</a:t>
            </a:fld>
            <a:endParaRPr lang="en-US" smtClean="0"/>
          </a:p>
        </p:txBody>
      </p:sp>
    </p:spTree>
    <p:extLst>
      <p:ext uri="{BB962C8B-B14F-4D97-AF65-F5344CB8AC3E}">
        <p14:creationId xmlns:p14="http://schemas.microsoft.com/office/powerpoint/2010/main" val="1873115449"/>
      </p:ext>
    </p:extLst>
  </p:cSld>
  <p:clrMap bg1="lt1" tx1="dk1" bg2="lt2" tx2="dk2" accent1="accent1" accent2="accent2" accent3="accent3" accent4="accent4" accent5="accent5" accent6="accent6" hlink="hlink" folHlink="folHlink"/>
  <p:sldLayoutIdLst>
    <p:sldLayoutId id="2147487942" r:id="rId1"/>
    <p:sldLayoutId id="2147487943" r:id="rId2"/>
    <p:sldLayoutId id="2147487944" r:id="rId3"/>
    <p:sldLayoutId id="2147487945" r:id="rId4"/>
    <p:sldLayoutId id="2147487946" r:id="rId5"/>
    <p:sldLayoutId id="2147487947" r:id="rId6"/>
    <p:sldLayoutId id="2147487948" r:id="rId7"/>
    <p:sldLayoutId id="2147487949" r:id="rId8"/>
    <p:sldLayoutId id="2147487950" r:id="rId9"/>
    <p:sldLayoutId id="2147487951" r:id="rId10"/>
    <p:sldLayoutId id="2147487952" r:id="rId11"/>
    <p:sldLayoutId id="2147487953" r:id="rId12"/>
    <p:sldLayoutId id="2147487954" r:id="rId1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prstClr val="white"/>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smtClean="0">
                <a:solidFill>
                  <a:srgbClr val="000000"/>
                </a:solidFill>
                <a:cs typeface="Arial" charset="0"/>
              </a:defRPr>
            </a:lvl1pPr>
          </a:lstStyle>
          <a:p>
            <a:pPr>
              <a:defRPr/>
            </a:pPr>
            <a:fld id="{0FBA0AA6-C8E3-8842-8E19-7D0F83CE720B}" type="slidenum">
              <a:rPr lang="en-US"/>
              <a:pPr>
                <a:defRPr/>
              </a:pPr>
              <a:t>‹#›</a:t>
            </a:fld>
            <a:endParaRPr lang="en-US"/>
          </a:p>
        </p:txBody>
      </p:sp>
    </p:spTree>
    <p:extLst>
      <p:ext uri="{BB962C8B-B14F-4D97-AF65-F5344CB8AC3E}">
        <p14:creationId xmlns:p14="http://schemas.microsoft.com/office/powerpoint/2010/main" val="1438002915"/>
      </p:ext>
    </p:extLst>
  </p:cSld>
  <p:clrMap bg1="lt1" tx1="dk1" bg2="lt2" tx2="dk2" accent1="accent1" accent2="accent2" accent3="accent3" accent4="accent4" accent5="accent5" accent6="accent6" hlink="hlink" folHlink="folHlink"/>
  <p:sldLayoutIdLst>
    <p:sldLayoutId id="2147487956" r:id="rId1"/>
    <p:sldLayoutId id="2147487957" r:id="rId2"/>
    <p:sldLayoutId id="2147487958" r:id="rId3"/>
    <p:sldLayoutId id="2147487959" r:id="rId4"/>
    <p:sldLayoutId id="2147487960" r:id="rId5"/>
    <p:sldLayoutId id="2147487961" r:id="rId6"/>
    <p:sldLayoutId id="2147487962" r:id="rId7"/>
    <p:sldLayoutId id="2147487963" r:id="rId8"/>
    <p:sldLayoutId id="2147487964" r:id="rId9"/>
    <p:sldLayoutId id="2147487965" r:id="rId10"/>
    <p:sldLayoutId id="2147487966" r:id="rId11"/>
    <p:sldLayoutId id="2147487967" r:id="rId12"/>
    <p:sldLayoutId id="2147487968" r:id="rId1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3"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4"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10245"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2747CD00-4BE7-2640-8DA8-9511AA3C10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4" r:id="rId1"/>
    <p:sldLayoutId id="2147487903" r:id="rId2"/>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3512371414"/>
      </p:ext>
    </p:extLst>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ea typeface="+mn-ea"/>
                <a:cs typeface="+mn-cs"/>
              </a:rPr>
              <a:t>NetApp Confidential - Limited Use</a:t>
            </a:r>
            <a:endParaRPr lang="en-US" dirty="0">
              <a:solidFill>
                <a:srgbClr val="000000"/>
              </a:solidFill>
              <a:ea typeface="+mn-ea"/>
              <a:cs typeface="+mn-cs"/>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ea typeface="+mn-ea"/>
                <a:cs typeface="+mn-cs"/>
              </a:rPr>
              <a:pPr defTabSz="914400">
                <a:defRPr/>
              </a:pPr>
              <a:t>‹#›</a:t>
            </a:fld>
            <a:endParaRPr lang="en-US">
              <a:solidFill>
                <a:srgbClr val="000000"/>
              </a:solidFill>
              <a:ea typeface="+mn-ea"/>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2225080345"/>
      </p:ext>
    </p:extLst>
  </p:cSld>
  <p:clrMap bg1="lt1" tx1="dk1" bg2="lt2" tx2="dk2" accent1="accent1" accent2="accent2" accent3="accent3" accent4="accent4" accent5="accent5" accent6="accent6" hlink="hlink" folHlink="folHlink"/>
  <p:sldLayoutIdLst>
    <p:sldLayoutId id="2147487878" r:id="rId1"/>
    <p:sldLayoutId id="2147487879" r:id="rId2"/>
    <p:sldLayoutId id="2147487880" r:id="rId3"/>
    <p:sldLayoutId id="2147487881" r:id="rId4"/>
    <p:sldLayoutId id="2147487882" r:id="rId5"/>
    <p:sldLayoutId id="2147487883" r:id="rId6"/>
    <p:sldLayoutId id="2147487884" r:id="rId7"/>
    <p:sldLayoutId id="2147487885" r:id="rId8"/>
    <p:sldLayoutId id="214748788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029" name="Rectangle 12"/>
          <p:cNvSpPr>
            <a:spLocks noGrp="1" noChangeArrowheads="1"/>
          </p:cNvSpPr>
          <p:nvPr>
            <p:ph type="body" idx="1"/>
          </p:nvPr>
        </p:nvSpPr>
        <p:spPr bwMode="auto">
          <a:xfrm>
            <a:off x="1169988" y="1279398"/>
            <a:ext cx="7612821" cy="504520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5" name="Rectangle 71"/>
          <p:cNvSpPr>
            <a:spLocks noGrp="1" noChangeArrowheads="1"/>
          </p:cNvSpPr>
          <p:nvPr>
            <p:ph type="ftr" sz="quarter" idx="3"/>
          </p:nvPr>
        </p:nvSpPr>
        <p:spPr bwMode="auto">
          <a:xfrm>
            <a:off x="2825495" y="6542992"/>
            <a:ext cx="364845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000">
                <a:solidFill>
                  <a:schemeClr val="tx1"/>
                </a:solidFill>
              </a:defRPr>
            </a:lvl1pPr>
          </a:lstStyle>
          <a:p>
            <a:pPr defTabSz="914400">
              <a:defRPr/>
            </a:pPr>
            <a:r>
              <a:rPr lang="en-US" smtClean="0">
                <a:solidFill>
                  <a:srgbClr val="000000"/>
                </a:solidFill>
              </a:rPr>
              <a:t>NetApp Confidential - Limited Use</a:t>
            </a:r>
            <a:endParaRPr lang="en-US" dirty="0">
              <a:solidFill>
                <a:srgbClr val="000000"/>
              </a:solidFill>
            </a:endParaRPr>
          </a:p>
        </p:txBody>
      </p:sp>
      <p:sp>
        <p:nvSpPr>
          <p:cNvPr id="1027" name="Rectangle 11"/>
          <p:cNvSpPr>
            <a:spLocks noGrp="1" noChangeArrowheads="1"/>
          </p:cNvSpPr>
          <p:nvPr>
            <p:ph type="title"/>
          </p:nvPr>
        </p:nvSpPr>
        <p:spPr bwMode="auto">
          <a:xfrm>
            <a:off x="1169988" y="352425"/>
            <a:ext cx="7608252" cy="714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12" name="Picture 11"/>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a:fillRect/>
          </a:stretch>
        </p:blipFill>
        <p:spPr>
          <a:xfrm>
            <a:off x="338138" y="331016"/>
            <a:ext cx="656429" cy="768096"/>
          </a:xfrm>
          <a:prstGeom prst="rect">
            <a:avLst/>
          </a:prstGeom>
        </p:spPr>
      </p:pic>
      <p:sp>
        <p:nvSpPr>
          <p:cNvPr id="1030" name="Rectangle 6"/>
          <p:cNvSpPr>
            <a:spLocks noGrp="1" noChangeArrowheads="1"/>
          </p:cNvSpPr>
          <p:nvPr>
            <p:ph type="sldNum" sz="quarter" idx="4"/>
          </p:nvPr>
        </p:nvSpPr>
        <p:spPr bwMode="auto">
          <a:xfrm>
            <a:off x="8207597" y="6539817"/>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000" b="1">
                <a:solidFill>
                  <a:schemeClr val="tx1"/>
                </a:solidFill>
              </a:defRPr>
            </a:lvl1pPr>
          </a:lstStyle>
          <a:p>
            <a:pPr defTabSz="914400">
              <a:defRPr/>
            </a:pPr>
            <a:fld id="{A8F08185-882F-4F21-B6AB-5D917FCFAB1F}" type="slidenum">
              <a:rPr lang="en-US" smtClean="0">
                <a:solidFill>
                  <a:srgbClr val="000000"/>
                </a:solidFill>
              </a:rPr>
              <a:pPr defTabSz="914400">
                <a:defRPr/>
              </a:pPr>
              <a:t>‹#›</a:t>
            </a:fld>
            <a:endParaRPr lang="en-US">
              <a:solidFill>
                <a:srgbClr val="000000"/>
              </a:solidFill>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811" y="6606705"/>
            <a:ext cx="2267465" cy="177145"/>
          </a:xfrm>
          <a:prstGeom prst="rect">
            <a:avLst/>
          </a:prstGeom>
        </p:spPr>
      </p:pic>
    </p:spTree>
    <p:extLst>
      <p:ext uri="{BB962C8B-B14F-4D97-AF65-F5344CB8AC3E}">
        <p14:creationId xmlns:p14="http://schemas.microsoft.com/office/powerpoint/2010/main" val="909772759"/>
      </p:ext>
    </p:extLst>
  </p:cSld>
  <p:clrMap bg1="lt1" tx1="dk1" bg2="lt2" tx2="dk2" accent1="accent1" accent2="accent2" accent3="accent3" accent4="accent4" accent5="accent5" accent6="accent6" hlink="hlink" folHlink="folHlink"/>
  <p:sldLayoutIdLst>
    <p:sldLayoutId id="2147487888" r:id="rId1"/>
    <p:sldLayoutId id="2147487889" r:id="rId2"/>
    <p:sldLayoutId id="2147487890" r:id="rId3"/>
    <p:sldLayoutId id="2147487891" r:id="rId4"/>
    <p:sldLayoutId id="2147487892" r:id="rId5"/>
    <p:sldLayoutId id="2147487893" r:id="rId6"/>
    <p:sldLayoutId id="2147487894" r:id="rId7"/>
    <p:sldLayoutId id="2147487895" r:id="rId8"/>
    <p:sldLayoutId id="2147487896" r:id="rId9"/>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298450" indent="-298450" algn="l" rtl="0" eaLnBrk="0" fontAlgn="base" hangingPunct="0">
        <a:spcBef>
          <a:spcPts val="676"/>
        </a:spcBef>
        <a:spcAft>
          <a:spcPct val="0"/>
        </a:spcAft>
        <a:buClr>
          <a:schemeClr val="accent2"/>
        </a:buClr>
        <a:buFont typeface="Wingdings 2" pitchFamily="18" charset="2"/>
        <a:buChar char="¡"/>
        <a:defRPr sz="2800">
          <a:solidFill>
            <a:schemeClr val="tx1"/>
          </a:solidFill>
          <a:latin typeface="+mn-lt"/>
          <a:ea typeface="+mn-ea"/>
          <a:cs typeface="+mn-cs"/>
        </a:defRPr>
      </a:lvl1pPr>
      <a:lvl2pPr marL="636588" indent="-336550" algn="l" rtl="0" eaLnBrk="0" fontAlgn="base" hangingPunct="0">
        <a:spcBef>
          <a:spcPts val="624"/>
        </a:spcBef>
        <a:spcAft>
          <a:spcPct val="0"/>
        </a:spcAft>
        <a:buFont typeface="Arial" charset="0"/>
        <a:buChar char="–"/>
        <a:defRPr sz="2600">
          <a:solidFill>
            <a:schemeClr val="tx1"/>
          </a:solidFill>
          <a:latin typeface="+mn-lt"/>
        </a:defRPr>
      </a:lvl2pPr>
      <a:lvl3pPr marL="927100" indent="-288925" algn="l" rtl="0" eaLnBrk="0" fontAlgn="base" hangingPunct="0">
        <a:spcBef>
          <a:spcPts val="576"/>
        </a:spcBef>
        <a:spcAft>
          <a:spcPct val="0"/>
        </a:spcAft>
        <a:buFont typeface="Wingdings 2" pitchFamily="18" charset="2"/>
        <a:buChar char="¡"/>
        <a:defRPr sz="2400">
          <a:solidFill>
            <a:schemeClr val="tx1"/>
          </a:solidFill>
          <a:latin typeface="+mn-lt"/>
        </a:defRPr>
      </a:lvl3pPr>
      <a:lvl4pPr marL="1236663" indent="-307975" algn="l" rtl="0" eaLnBrk="0" fontAlgn="base" hangingPunct="0">
        <a:spcBef>
          <a:spcPts val="480"/>
        </a:spcBef>
        <a:spcAft>
          <a:spcPct val="0"/>
        </a:spcAft>
        <a:buFont typeface="Arial" charset="0"/>
        <a:buChar char="–"/>
        <a:defRPr sz="2000">
          <a:solidFill>
            <a:schemeClr val="tx1"/>
          </a:solidFill>
          <a:latin typeface="+mn-lt"/>
        </a:defRPr>
      </a:lvl4pPr>
      <a:lvl5pPr marL="1504950" indent="-266700" algn="l" rtl="0" eaLnBrk="0" fontAlgn="base" hangingPunct="0">
        <a:spcBef>
          <a:spcPts val="480"/>
        </a:spcBef>
        <a:spcAft>
          <a:spcPct val="0"/>
        </a:spcAft>
        <a:buFont typeface="Wingdings 2" pitchFamily="18" charset="2"/>
        <a:buChar char="¡"/>
        <a:defRPr sz="2000">
          <a:solidFill>
            <a:schemeClr val="tx1"/>
          </a:solidFill>
          <a:latin typeface="+mn-lt"/>
        </a:defRPr>
      </a:lvl5pPr>
      <a:lvl6pPr marL="1962150" indent="-266700" algn="l" rtl="0" fontAlgn="base">
        <a:spcBef>
          <a:spcPct val="20000"/>
        </a:spcBef>
        <a:spcAft>
          <a:spcPct val="0"/>
        </a:spcAft>
        <a:buFont typeface="Wingdings 2" pitchFamily="18" charset="2"/>
        <a:buChar char="¡"/>
        <a:defRPr sz="2000">
          <a:solidFill>
            <a:schemeClr val="tx1"/>
          </a:solidFill>
          <a:latin typeface="+mn-lt"/>
        </a:defRPr>
      </a:lvl6pPr>
      <a:lvl7pPr marL="2419350" indent="-266700" algn="l" rtl="0" fontAlgn="base">
        <a:spcBef>
          <a:spcPct val="20000"/>
        </a:spcBef>
        <a:spcAft>
          <a:spcPct val="0"/>
        </a:spcAft>
        <a:buFont typeface="Wingdings 2" pitchFamily="18" charset="2"/>
        <a:buChar char="¡"/>
        <a:defRPr sz="2000">
          <a:solidFill>
            <a:schemeClr val="tx1"/>
          </a:solidFill>
          <a:latin typeface="+mn-lt"/>
        </a:defRPr>
      </a:lvl7pPr>
      <a:lvl8pPr marL="2876550" indent="-266700" algn="l" rtl="0" fontAlgn="base">
        <a:spcBef>
          <a:spcPct val="20000"/>
        </a:spcBef>
        <a:spcAft>
          <a:spcPct val="0"/>
        </a:spcAft>
        <a:buFont typeface="Wingdings 2" pitchFamily="18" charset="2"/>
        <a:buChar char="¡"/>
        <a:defRPr sz="2000">
          <a:solidFill>
            <a:schemeClr val="tx1"/>
          </a:solidFill>
          <a:latin typeface="+mn-lt"/>
        </a:defRPr>
      </a:lvl8pPr>
      <a:lvl9pPr marL="3333750" indent="-266700" algn="l" rtl="0" fontAlgn="base">
        <a:spcBef>
          <a:spcPct val="20000"/>
        </a:spcBef>
        <a:spcAft>
          <a:spcPct val="0"/>
        </a:spcAft>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8" name="Text Box 4"/>
          <p:cNvSpPr txBox="1">
            <a:spLocks noChangeArrowheads="1"/>
          </p:cNvSpPr>
          <p:nvPr/>
        </p:nvSpPr>
        <p:spPr bwMode="auto">
          <a:xfrm>
            <a:off x="5791200" y="6245225"/>
            <a:ext cx="2895600" cy="476250"/>
          </a:xfrm>
          <a:prstGeom prst="rect">
            <a:avLst/>
          </a:prstGeom>
          <a:noFill/>
          <a:ln w="9525">
            <a:noFill/>
            <a:round/>
            <a:headEnd/>
            <a:tailEnd/>
          </a:ln>
          <a:effectLst/>
        </p:spPr>
        <p:txBody>
          <a:bodyPr wrap="none" anchor="ctr"/>
          <a:lstStyle/>
          <a:p>
            <a:pPr>
              <a:buClr>
                <a:srgbClr val="000000"/>
              </a:buClr>
              <a:buSzPct val="100000"/>
              <a:buFont typeface="Times New Roman" charset="0"/>
              <a:buNone/>
              <a:defRPr/>
            </a:pPr>
            <a:endParaRPr lang="en-US" sz="1800">
              <a:solidFill>
                <a:prstClr val="white"/>
              </a:solidFill>
              <a:ea typeface="Arial" charset="0"/>
              <a:cs typeface="Arial" charset="0"/>
            </a:endParaRPr>
          </a:p>
        </p:txBody>
      </p:sp>
      <p:sp>
        <p:nvSpPr>
          <p:cNvPr id="1029"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cs typeface="Arial" charset="0"/>
              </a:defRPr>
            </a:lvl1pPr>
          </a:lstStyle>
          <a:p>
            <a:fld id="{A230F0CF-A8C6-FF4D-B68D-74CC411D8D54}" type="slidenum">
              <a:rPr lang="en-US" smtClean="0"/>
              <a:pPr/>
              <a:t>‹#›</a:t>
            </a:fld>
            <a:endParaRPr lang="en-US" smtClean="0"/>
          </a:p>
        </p:txBody>
      </p:sp>
    </p:spTree>
    <p:extLst>
      <p:ext uri="{BB962C8B-B14F-4D97-AF65-F5344CB8AC3E}">
        <p14:creationId xmlns:p14="http://schemas.microsoft.com/office/powerpoint/2010/main" val="476787276"/>
      </p:ext>
    </p:extLst>
  </p:cSld>
  <p:clrMap bg1="lt1" tx1="dk1" bg2="lt2" tx2="dk2" accent1="accent1" accent2="accent2" accent3="accent3" accent4="accent4" accent5="accent5" accent6="accent6" hlink="hlink" folHlink="folHlink"/>
  <p:sldLayoutIdLst>
    <p:sldLayoutId id="2147487906" r:id="rId1"/>
    <p:sldLayoutId id="2147487907" r:id="rId2"/>
    <p:sldLayoutId id="2147487908" r:id="rId3"/>
    <p:sldLayoutId id="2147487909" r:id="rId4"/>
    <p:sldLayoutId id="2147487910" r:id="rId5"/>
    <p:sldLayoutId id="2147487911" r:id="rId6"/>
    <p:sldLayoutId id="2147487912" r:id="rId7"/>
    <p:sldLayoutId id="2147487913" r:id="rId8"/>
    <p:sldLayoutId id="2147487914" r:id="rId9"/>
    <p:sldLayoutId id="2147487915" r:id="rId10"/>
    <p:sldLayoutId id="2147487916" r:id="rId11"/>
    <p:sldLayoutId id="2147487917" r:id="rId12"/>
    <p:sldLayoutId id="2147487918" r:id="rId13"/>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pic>
        <p:nvPicPr>
          <p:cNvPr id="43010" name="Picture 9" descr="9743 background no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228600" y="228600"/>
            <a:ext cx="71628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invGray">
          <a:xfrm>
            <a:off x="685800" y="1981200"/>
            <a:ext cx="6324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70294115"/>
      </p:ext>
    </p:extLst>
  </p:cSld>
  <p:clrMap bg1="dk2" tx1="lt1" bg2="dk1" tx2="lt2" accent1="accent1" accent2="accent2" accent3="accent3" accent4="accent4" accent5="accent5" accent6="accent6" hlink="hlink" folHlink="folHlink"/>
  <p:sldLayoutIdLst>
    <p:sldLayoutId id="2147487920" r:id="rId1"/>
  </p:sldLayoutIdLst>
  <p:txStyles>
    <p:titleStyle>
      <a:lvl1pPr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defRPr>
      </a:lvl6pPr>
      <a:lvl7pPr marL="914400"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defRPr>
      </a:lvl7pPr>
      <a:lvl8pPr marL="1371600"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defRPr>
      </a:lvl8pPr>
      <a:lvl9pPr marL="1828800" algn="l" rtl="0" eaLnBrk="0" fontAlgn="base" hangingPunct="0">
        <a:lnSpc>
          <a:spcPct val="90000"/>
        </a:lnSpc>
        <a:spcBef>
          <a:spcPct val="0"/>
        </a:spcBef>
        <a:spcAft>
          <a:spcPct val="0"/>
        </a:spcAft>
        <a:defRPr sz="3200" b="1">
          <a:solidFill>
            <a:srgbClr val="FF9900"/>
          </a:solidFill>
          <a:effectLst>
            <a:outerShdw blurRad="38100" dist="38100" dir="2700000" algn="tl">
              <a:srgbClr val="000000"/>
            </a:outerShdw>
          </a:effectLst>
          <a:latin typeface="Arial" charset="0"/>
        </a:defRPr>
      </a:lvl9pPr>
    </p:titleStyle>
    <p:bodyStyle>
      <a:lvl1pPr marL="227013" indent="-227013" algn="l" rtl="0" eaLnBrk="0" fontAlgn="base" hangingPunct="0">
        <a:lnSpc>
          <a:spcPct val="90000"/>
        </a:lnSpc>
        <a:spcBef>
          <a:spcPct val="40000"/>
        </a:spcBef>
        <a:spcAft>
          <a:spcPct val="0"/>
        </a:spcAft>
        <a:buClr>
          <a:srgbClr val="FF9900"/>
        </a:buClr>
        <a:buChar char="•"/>
        <a:defRPr sz="2400">
          <a:solidFill>
            <a:srgbClr val="FFFFFF"/>
          </a:solidFill>
          <a:effectLst>
            <a:outerShdw blurRad="38100" dist="38100" dir="2700000" algn="tl">
              <a:srgbClr val="000000"/>
            </a:outerShdw>
          </a:effectLst>
          <a:latin typeface="+mn-lt"/>
          <a:ea typeface="ＭＳ Ｐゴシック" charset="0"/>
          <a:cs typeface="ＭＳ Ｐゴシック" charset="0"/>
        </a:defRPr>
      </a:lvl1pPr>
      <a:lvl2pPr marL="688975" indent="-231775" algn="l" rtl="0" eaLnBrk="0" fontAlgn="base" hangingPunct="0">
        <a:lnSpc>
          <a:spcPct val="90000"/>
        </a:lnSpc>
        <a:spcBef>
          <a:spcPct val="25000"/>
        </a:spcBef>
        <a:spcAft>
          <a:spcPct val="0"/>
        </a:spcAft>
        <a:buClr>
          <a:srgbClr val="FF9900"/>
        </a:buClr>
        <a:buChar char="-"/>
        <a:defRPr sz="2000">
          <a:solidFill>
            <a:srgbClr val="FFFFFF"/>
          </a:solidFill>
          <a:effectLst>
            <a:outerShdw blurRad="38100" dist="38100" dir="2700000" algn="tl">
              <a:srgbClr val="000000"/>
            </a:outerShdw>
          </a:effectLst>
          <a:latin typeface="+mn-lt"/>
          <a:ea typeface="ＭＳ Ｐゴシック" charset="-128"/>
        </a:defRPr>
      </a:lvl2pPr>
      <a:lvl3pPr marL="1089025" indent="-174625" algn="l" rtl="0" eaLnBrk="0" fontAlgn="base" hangingPunct="0">
        <a:spcBef>
          <a:spcPct val="20000"/>
        </a:spcBef>
        <a:spcAft>
          <a:spcPct val="0"/>
        </a:spcAft>
        <a:buChar char="•"/>
        <a:defRPr sz="2400" b="1">
          <a:solidFill>
            <a:srgbClr val="FFFFFF"/>
          </a:solidFill>
          <a:latin typeface="+mn-lt"/>
          <a:ea typeface="ＭＳ Ｐゴシック" charset="-128"/>
        </a:defRPr>
      </a:lvl3pPr>
      <a:lvl4pPr marL="1541463" indent="-169863" algn="l" rtl="0" eaLnBrk="0" fontAlgn="base" hangingPunct="0">
        <a:spcBef>
          <a:spcPct val="20000"/>
        </a:spcBef>
        <a:spcAft>
          <a:spcPct val="0"/>
        </a:spcAft>
        <a:buChar char="•"/>
        <a:defRPr sz="2400" b="1">
          <a:solidFill>
            <a:srgbClr val="FFFFFF"/>
          </a:solidFill>
          <a:latin typeface="+mn-lt"/>
          <a:ea typeface="ＭＳ Ｐゴシック" charset="-128"/>
        </a:defRPr>
      </a:lvl4pPr>
      <a:lvl5pPr marL="2005013" indent="-176213" algn="l" rtl="0" eaLnBrk="0" fontAlgn="base" hangingPunct="0">
        <a:spcBef>
          <a:spcPct val="20000"/>
        </a:spcBef>
        <a:spcAft>
          <a:spcPct val="0"/>
        </a:spcAft>
        <a:buChar char="•"/>
        <a:defRPr sz="2400" b="1">
          <a:solidFill>
            <a:srgbClr val="FFFFFF"/>
          </a:solidFill>
          <a:latin typeface="+mn-lt"/>
          <a:ea typeface="ＭＳ Ｐゴシック" charset="-128"/>
        </a:defRPr>
      </a:lvl5pPr>
      <a:lvl6pPr marL="2462213" indent="-176213" algn="l" rtl="0" eaLnBrk="0" fontAlgn="base" hangingPunct="0">
        <a:spcBef>
          <a:spcPct val="20000"/>
        </a:spcBef>
        <a:spcAft>
          <a:spcPct val="0"/>
        </a:spcAft>
        <a:buChar char="•"/>
        <a:defRPr sz="2400" b="1">
          <a:solidFill>
            <a:srgbClr val="FFFFFF"/>
          </a:solidFill>
          <a:latin typeface="+mn-lt"/>
          <a:ea typeface="ＭＳ Ｐゴシック" charset="-128"/>
        </a:defRPr>
      </a:lvl6pPr>
      <a:lvl7pPr marL="2919413" indent="-176213" algn="l" rtl="0" eaLnBrk="0" fontAlgn="base" hangingPunct="0">
        <a:spcBef>
          <a:spcPct val="20000"/>
        </a:spcBef>
        <a:spcAft>
          <a:spcPct val="0"/>
        </a:spcAft>
        <a:buChar char="•"/>
        <a:defRPr sz="2400" b="1">
          <a:solidFill>
            <a:srgbClr val="FFFFFF"/>
          </a:solidFill>
          <a:latin typeface="+mn-lt"/>
          <a:ea typeface="ＭＳ Ｐゴシック" charset="-128"/>
        </a:defRPr>
      </a:lvl7pPr>
      <a:lvl8pPr marL="3376613" indent="-176213" algn="l" rtl="0" eaLnBrk="0" fontAlgn="base" hangingPunct="0">
        <a:spcBef>
          <a:spcPct val="20000"/>
        </a:spcBef>
        <a:spcAft>
          <a:spcPct val="0"/>
        </a:spcAft>
        <a:buChar char="•"/>
        <a:defRPr sz="2400" b="1">
          <a:solidFill>
            <a:srgbClr val="FFFFFF"/>
          </a:solidFill>
          <a:latin typeface="+mn-lt"/>
          <a:ea typeface="ＭＳ Ｐゴシック" charset="-128"/>
        </a:defRPr>
      </a:lvl8pPr>
      <a:lvl9pPr marL="3833813" indent="-176213" algn="l" rtl="0" eaLnBrk="0" fontAlgn="base" hangingPunct="0">
        <a:spcBef>
          <a:spcPct val="20000"/>
        </a:spcBef>
        <a:spcAft>
          <a:spcPct val="0"/>
        </a:spcAft>
        <a:buChar char="•"/>
        <a:defRPr sz="2400" b="1">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8"/>
          <p:cNvSpPr>
            <a:spLocks noGrp="1" noChangeArrowheads="1"/>
          </p:cNvSpPr>
          <p:nvPr>
            <p:ph type="title"/>
          </p:nvPr>
        </p:nvSpPr>
        <p:spPr bwMode="auto">
          <a:xfrm>
            <a:off x="304800" y="314325"/>
            <a:ext cx="72771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29"/>
          <p:cNvSpPr>
            <a:spLocks noGrp="1" noChangeArrowheads="1"/>
          </p:cNvSpPr>
          <p:nvPr>
            <p:ph type="body" idx="1"/>
          </p:nvPr>
        </p:nvSpPr>
        <p:spPr bwMode="auto">
          <a:xfrm>
            <a:off x="304800" y="1133475"/>
            <a:ext cx="848677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3"/>
          </p:nvPr>
        </p:nvSpPr>
        <p:spPr bwMode="auto">
          <a:xfrm>
            <a:off x="114300" y="6653213"/>
            <a:ext cx="6030913" cy="2047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Myriad Web" charset="0"/>
              </a:defRPr>
            </a:lvl1pPr>
          </a:lstStyle>
          <a:p>
            <a:endParaRPr lang="en-US" smtClean="0">
              <a:solidFill>
                <a:srgbClr val="666666"/>
              </a:solidFill>
              <a:ea typeface="ヒラギノ角ゴ Pro W3" charset="0"/>
              <a:cs typeface="ヒラギノ角ゴ Pro W3" charset="0"/>
            </a:endParaRPr>
          </a:p>
        </p:txBody>
      </p:sp>
      <p:sp>
        <p:nvSpPr>
          <p:cNvPr id="13" name="Rectangle 7"/>
          <p:cNvSpPr>
            <a:spLocks noGrp="1" noChangeArrowheads="1"/>
          </p:cNvSpPr>
          <p:nvPr>
            <p:ph type="dt" sz="half" idx="2"/>
          </p:nvPr>
        </p:nvSpPr>
        <p:spPr bwMode="auto">
          <a:xfrm>
            <a:off x="3810000" y="6629400"/>
            <a:ext cx="2133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fld id="{FD242476-64B1-DD42-B628-806CB416E4C1}" type="datetime1">
              <a:rPr lang="en-US" smtClean="0">
                <a:solidFill>
                  <a:srgbClr val="666666"/>
                </a:solidFill>
                <a:ea typeface="ヒラギノ角ゴ Pro W3" charset="0"/>
                <a:cs typeface="ヒラギノ角ゴ Pro W3" charset="0"/>
              </a:rPr>
              <a:pPr/>
              <a:t>4/26/13</a:t>
            </a:fld>
            <a:endParaRPr lang="en-US" smtClean="0">
              <a:solidFill>
                <a:srgbClr val="666666"/>
              </a:solidFill>
              <a:ea typeface="ヒラギノ角ゴ Pro W3" charset="0"/>
              <a:cs typeface="ヒラギノ角ゴ Pro W3" charset="0"/>
            </a:endParaRPr>
          </a:p>
        </p:txBody>
      </p:sp>
      <p:sp>
        <p:nvSpPr>
          <p:cNvPr id="14" name="Rectangle 8"/>
          <p:cNvSpPr>
            <a:spLocks noGrp="1" noChangeArrowheads="1"/>
          </p:cNvSpPr>
          <p:nvPr>
            <p:ph type="sldNum" sz="quarter" idx="4"/>
          </p:nvPr>
        </p:nvSpPr>
        <p:spPr bwMode="auto">
          <a:xfrm>
            <a:off x="7010400" y="6638925"/>
            <a:ext cx="2133600" cy="2190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vl1pPr>
          </a:lstStyle>
          <a:p>
            <a:fld id="{3C68A727-45C4-D243-8664-7D05596C603C}" type="slidenum">
              <a:rPr lang="en-US" smtClean="0">
                <a:solidFill>
                  <a:srgbClr val="666666"/>
                </a:solidFill>
                <a:ea typeface="ヒラギノ角ゴ Pro W3" charset="0"/>
                <a:cs typeface="ヒラギノ角ゴ Pro W3" charset="0"/>
              </a:rPr>
              <a:pPr/>
              <a:t>‹#›</a:t>
            </a:fld>
            <a:endParaRPr lang="en-US" smtClean="0">
              <a:solidFill>
                <a:srgbClr val="666666"/>
              </a:solidFill>
              <a:ea typeface="ヒラギノ角ゴ Pro W3" charset="0"/>
              <a:cs typeface="ヒラギノ角ゴ Pro W3" charset="0"/>
            </a:endParaRPr>
          </a:p>
        </p:txBody>
      </p:sp>
    </p:spTree>
    <p:extLst>
      <p:ext uri="{BB962C8B-B14F-4D97-AF65-F5344CB8AC3E}">
        <p14:creationId xmlns:p14="http://schemas.microsoft.com/office/powerpoint/2010/main" val="142885127"/>
      </p:ext>
    </p:extLst>
  </p:cSld>
  <p:clrMap bg1="lt1" tx1="dk1" bg2="lt2" tx2="dk2" accent1="accent1" accent2="accent2" accent3="accent3" accent4="accent4" accent5="accent5" accent6="accent6" hlink="hlink" folHlink="folHlink"/>
  <p:sldLayoutIdLst>
    <p:sldLayoutId id="2147487937" r:id="rId1"/>
    <p:sldLayoutId id="2147487938" r:id="rId2"/>
  </p:sldLayoutIdLst>
  <p:transition xmlns:p14="http://schemas.microsoft.com/office/powerpoint/2010/main">
    <p:fade thruBlk="1"/>
  </p:transition>
  <p:txStyles>
    <p:titleStyle>
      <a:lvl1pPr algn="l" rtl="0" fontAlgn="base">
        <a:spcBef>
          <a:spcPct val="0"/>
        </a:spcBef>
        <a:spcAft>
          <a:spcPct val="0"/>
        </a:spcAft>
        <a:defRPr sz="2400" b="1">
          <a:solidFill>
            <a:srgbClr val="006699"/>
          </a:solidFill>
          <a:latin typeface="+mj-lt"/>
          <a:ea typeface="ヒラギノ角ゴ Pro W3" charset="0"/>
          <a:cs typeface="ヒラギノ角ゴ Pro W3" charset="0"/>
        </a:defRPr>
      </a:lvl1pPr>
      <a:lvl2pPr algn="l" rtl="0" fontAlgn="base">
        <a:spcBef>
          <a:spcPct val="0"/>
        </a:spcBef>
        <a:spcAft>
          <a:spcPct val="0"/>
        </a:spcAft>
        <a:defRPr sz="2400" b="1">
          <a:solidFill>
            <a:srgbClr val="006699"/>
          </a:solidFill>
          <a:latin typeface="Arial" charset="0"/>
          <a:ea typeface="ヒラギノ角ゴ Pro W3" charset="0"/>
          <a:cs typeface="ヒラギノ角ゴ Pro W3" charset="0"/>
        </a:defRPr>
      </a:lvl2pPr>
      <a:lvl3pPr algn="l" rtl="0" fontAlgn="base">
        <a:spcBef>
          <a:spcPct val="0"/>
        </a:spcBef>
        <a:spcAft>
          <a:spcPct val="0"/>
        </a:spcAft>
        <a:defRPr sz="2400" b="1">
          <a:solidFill>
            <a:srgbClr val="006699"/>
          </a:solidFill>
          <a:latin typeface="Arial" charset="0"/>
          <a:ea typeface="ヒラギノ角ゴ Pro W3" charset="0"/>
          <a:cs typeface="ヒラギノ角ゴ Pro W3" charset="0"/>
        </a:defRPr>
      </a:lvl3pPr>
      <a:lvl4pPr algn="l" rtl="0" fontAlgn="base">
        <a:spcBef>
          <a:spcPct val="0"/>
        </a:spcBef>
        <a:spcAft>
          <a:spcPct val="0"/>
        </a:spcAft>
        <a:defRPr sz="2400" b="1">
          <a:solidFill>
            <a:srgbClr val="006699"/>
          </a:solidFill>
          <a:latin typeface="Arial" charset="0"/>
          <a:ea typeface="ヒラギノ角ゴ Pro W3" charset="0"/>
          <a:cs typeface="ヒラギノ角ゴ Pro W3" charset="0"/>
        </a:defRPr>
      </a:lvl4pPr>
      <a:lvl5pPr algn="l" rtl="0" fontAlgn="base">
        <a:spcBef>
          <a:spcPct val="0"/>
        </a:spcBef>
        <a:spcAft>
          <a:spcPct val="0"/>
        </a:spcAft>
        <a:defRPr sz="2400" b="1">
          <a:solidFill>
            <a:srgbClr val="006699"/>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200" b="1">
          <a:solidFill>
            <a:srgbClr val="2197A7"/>
          </a:solidFill>
          <a:latin typeface="Arial" charset="0"/>
        </a:defRPr>
      </a:lvl6pPr>
      <a:lvl7pPr marL="914400" algn="l" rtl="0" eaLnBrk="1" fontAlgn="base" hangingPunct="1">
        <a:spcBef>
          <a:spcPct val="0"/>
        </a:spcBef>
        <a:spcAft>
          <a:spcPct val="0"/>
        </a:spcAft>
        <a:defRPr sz="2200" b="1">
          <a:solidFill>
            <a:srgbClr val="2197A7"/>
          </a:solidFill>
          <a:latin typeface="Arial" charset="0"/>
        </a:defRPr>
      </a:lvl7pPr>
      <a:lvl8pPr marL="1371600" algn="l" rtl="0" eaLnBrk="1" fontAlgn="base" hangingPunct="1">
        <a:spcBef>
          <a:spcPct val="0"/>
        </a:spcBef>
        <a:spcAft>
          <a:spcPct val="0"/>
        </a:spcAft>
        <a:defRPr sz="2200" b="1">
          <a:solidFill>
            <a:srgbClr val="2197A7"/>
          </a:solidFill>
          <a:latin typeface="Arial" charset="0"/>
        </a:defRPr>
      </a:lvl8pPr>
      <a:lvl9pPr marL="1828800" algn="l" rtl="0" eaLnBrk="1" fontAlgn="base" hangingPunct="1">
        <a:spcBef>
          <a:spcPct val="0"/>
        </a:spcBef>
        <a:spcAft>
          <a:spcPct val="0"/>
        </a:spcAft>
        <a:defRPr sz="2200" b="1">
          <a:solidFill>
            <a:srgbClr val="2197A7"/>
          </a:solidFill>
          <a:latin typeface="Arial" charset="0"/>
        </a:defRPr>
      </a:lvl9pPr>
    </p:titleStyle>
    <p:bodyStyle>
      <a:lvl1pPr marL="228600" indent="-228600" algn="l" rtl="0" fontAlgn="base">
        <a:spcBef>
          <a:spcPct val="20000"/>
        </a:spcBef>
        <a:spcAft>
          <a:spcPct val="0"/>
        </a:spcAft>
        <a:buFont typeface="Wingdings" charset="0"/>
        <a:buChar char="§"/>
        <a:defRPr sz="2400">
          <a:solidFill>
            <a:srgbClr val="000000"/>
          </a:solidFill>
          <a:latin typeface="+mn-lt"/>
          <a:ea typeface="ヒラギノ角ゴ Pro W3" charset="0"/>
          <a:cs typeface="ヒラギノ角ゴ Pro W3" charset="0"/>
        </a:defRPr>
      </a:lvl1pPr>
      <a:lvl2pPr marL="514350" indent="-285750" algn="l" rtl="0" fontAlgn="base">
        <a:spcBef>
          <a:spcPct val="20000"/>
        </a:spcBef>
        <a:spcAft>
          <a:spcPct val="0"/>
        </a:spcAft>
        <a:buChar char="–"/>
        <a:defRPr sz="2000">
          <a:solidFill>
            <a:srgbClr val="000000"/>
          </a:solidFill>
          <a:latin typeface="+mn-lt"/>
          <a:ea typeface="ヒラギノ角ゴ Pro W3" charset="0"/>
          <a:cs typeface="ヒラギノ角ゴ Pro W3" charset="0"/>
        </a:defRPr>
      </a:lvl2pPr>
      <a:lvl3pPr marL="742950" indent="-228600" algn="l" rtl="0" fontAlgn="base">
        <a:spcBef>
          <a:spcPct val="20000"/>
        </a:spcBef>
        <a:spcAft>
          <a:spcPct val="0"/>
        </a:spcAft>
        <a:buFont typeface="Wingdings" charset="0"/>
        <a:buChar char="§"/>
        <a:defRPr sz="1600">
          <a:solidFill>
            <a:srgbClr val="000000"/>
          </a:solidFill>
          <a:latin typeface="+mn-lt"/>
          <a:ea typeface="ヒラギノ角ゴ Pro W3" charset="0"/>
          <a:cs typeface="ヒラギノ角ゴ Pro W3" charset="0"/>
        </a:defRPr>
      </a:lvl3pPr>
      <a:lvl4pPr marL="1028700" indent="-228600" algn="l" rtl="0" fontAlgn="base">
        <a:spcBef>
          <a:spcPct val="20000"/>
        </a:spcBef>
        <a:spcAft>
          <a:spcPct val="0"/>
        </a:spcAft>
        <a:buChar char="–"/>
        <a:defRPr sz="1400">
          <a:solidFill>
            <a:srgbClr val="000000"/>
          </a:solidFill>
          <a:latin typeface="+mn-lt"/>
          <a:ea typeface="ヒラギノ角ゴ Pro W3" charset="0"/>
          <a:cs typeface="ヒラギノ角ゴ Pro W3" charset="0"/>
        </a:defRPr>
      </a:lvl4pPr>
      <a:lvl5pPr marL="1257300" indent="-228600" algn="l" rtl="0" fontAlgn="base">
        <a:spcBef>
          <a:spcPct val="20000"/>
        </a:spcBef>
        <a:spcAft>
          <a:spcPct val="0"/>
        </a:spcAft>
        <a:buChar char="»"/>
        <a:defRPr sz="1400">
          <a:solidFill>
            <a:srgbClr val="000000"/>
          </a:solidFill>
          <a:latin typeface="+mn-lt"/>
          <a:ea typeface="ヒラギノ角ゴ Pro W3" charset="0"/>
          <a:cs typeface="ヒラギノ角ゴ Pro W3"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2" descr="C:\WINDOWS\DESKTOP\98-0501 Inktomi\logo.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438" y="295275"/>
            <a:ext cx="11715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C:\WINDOWS\DESKTOP\BlueWave\98-0501 Inktomi\formats\placed\format-7.p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4"/>
          <p:cNvSpPr>
            <a:spLocks noGrp="1" noChangeArrowheads="1"/>
          </p:cNvSpPr>
          <p:nvPr>
            <p:ph type="title"/>
          </p:nvPr>
        </p:nvSpPr>
        <p:spPr bwMode="auto">
          <a:xfrm>
            <a:off x="381000" y="244475"/>
            <a:ext cx="8535988" cy="1127125"/>
          </a:xfrm>
          <a:prstGeom prst="rect">
            <a:avLst/>
          </a:prstGeom>
          <a:noFill/>
          <a:ln w="9525">
            <a:noFill/>
            <a:miter lim="800000"/>
            <a:headEnd/>
            <a:tailEnd/>
          </a:ln>
          <a:effectLst/>
        </p:spPr>
        <p:txBody>
          <a:bodyPr vert="horz" wrap="square" lIns="41275" tIns="41275" rIns="41275" bIns="41275" numCol="1" anchor="b" anchorCtr="0" compatLnSpc="1">
            <a:prstTxWarp prst="textNoShape">
              <a:avLst/>
            </a:prstTxWarp>
            <a:spAutoFit/>
          </a:bodyPr>
          <a:lstStyle/>
          <a:p>
            <a:pPr lvl="0"/>
            <a:r>
              <a:rPr lang="en-US"/>
              <a:t>Click to edit</a:t>
            </a:r>
            <a:br>
              <a:rPr lang="en-US"/>
            </a:br>
            <a:r>
              <a:rPr lang="en-US"/>
              <a:t>Master title style</a:t>
            </a:r>
          </a:p>
        </p:txBody>
      </p:sp>
      <p:sp>
        <p:nvSpPr>
          <p:cNvPr id="78853" name="Rectangle 5"/>
          <p:cNvSpPr>
            <a:spLocks noGrp="1" noChangeArrowheads="1"/>
          </p:cNvSpPr>
          <p:nvPr>
            <p:ph type="body" idx="1"/>
          </p:nvPr>
        </p:nvSpPr>
        <p:spPr bwMode="auto">
          <a:xfrm>
            <a:off x="381000" y="2132013"/>
            <a:ext cx="8305800" cy="4268787"/>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en-US"/>
              <a:t>Click to edit Master text</a:t>
            </a:r>
          </a:p>
          <a:p>
            <a:pPr lvl="1"/>
            <a:r>
              <a:rPr lang="en-US"/>
              <a:t>Second level</a:t>
            </a:r>
          </a:p>
        </p:txBody>
      </p:sp>
      <p:sp>
        <p:nvSpPr>
          <p:cNvPr id="78854" name="Text Box 6"/>
          <p:cNvSpPr txBox="1">
            <a:spLocks noChangeArrowheads="1"/>
          </p:cNvSpPr>
          <p:nvPr/>
        </p:nvSpPr>
        <p:spPr bwMode="auto">
          <a:xfrm>
            <a:off x="6400800" y="6553200"/>
            <a:ext cx="2687638" cy="231775"/>
          </a:xfrm>
          <a:prstGeom prst="rect">
            <a:avLst/>
          </a:prstGeom>
          <a:noFill/>
          <a:ln w="9525">
            <a:noFill/>
            <a:miter lim="800000"/>
            <a:headEnd/>
            <a:tailEnd/>
          </a:ln>
          <a:effectLst/>
        </p:spPr>
        <p:txBody>
          <a:bodyPr wrap="none" lIns="0" tIns="0" rIns="0" bIns="0" anchor="ctr" anchorCtr="1">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lnSpc>
                <a:spcPct val="95000"/>
              </a:lnSpc>
            </a:pPr>
            <a:r>
              <a:rPr lang="en-US" sz="1600" smtClean="0">
                <a:solidFill>
                  <a:srgbClr val="FFFFFF"/>
                </a:solidFill>
                <a:effectLst>
                  <a:outerShdw blurRad="38100" dist="38100" dir="2700000" algn="tl">
                    <a:srgbClr val="000000"/>
                  </a:outerShdw>
                </a:effectLst>
              </a:rPr>
              <a:t>HPTS Keynote, October 2001</a:t>
            </a:r>
          </a:p>
        </p:txBody>
      </p:sp>
    </p:spTree>
    <p:extLst>
      <p:ext uri="{BB962C8B-B14F-4D97-AF65-F5344CB8AC3E}">
        <p14:creationId xmlns:p14="http://schemas.microsoft.com/office/powerpoint/2010/main" val="4200642225"/>
      </p:ext>
    </p:extLst>
  </p:cSld>
  <p:clrMap bg1="dk2" tx1="lt1" bg2="dk1" tx2="lt2" accent1="accent1" accent2="accent2" accent3="accent3" accent4="accent4" accent5="accent5" accent6="accent6" hlink="hlink" folHlink="folHlink"/>
  <p:sldLayoutIdLst>
    <p:sldLayoutId id="2147487940" r:id="rId1"/>
  </p:sldLayoutIdLst>
  <p:txStyles>
    <p:titleStyle>
      <a:lvl1pPr algn="l" rtl="0" eaLnBrk="0" fontAlgn="base" hangingPunct="0">
        <a:lnSpc>
          <a:spcPct val="90000"/>
        </a:lnSpc>
        <a:spcBef>
          <a:spcPct val="0"/>
        </a:spcBef>
        <a:spcAft>
          <a:spcPct val="0"/>
        </a:spcAft>
        <a:defRPr sz="38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800" b="1">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800" b="1">
          <a:solidFill>
            <a:schemeClr val="tx2"/>
          </a:solidFill>
          <a:effectLst>
            <a:outerShdw blurRad="38100" dist="38100" dir="2700000" algn="tl">
              <a:srgbClr val="000000"/>
            </a:outerShdw>
          </a:effectLst>
          <a:latin typeface="Arial" charset="0"/>
        </a:defRPr>
      </a:lvl6pPr>
      <a:lvl7pPr marL="914400" algn="l" rtl="0" fontAlgn="base">
        <a:lnSpc>
          <a:spcPct val="90000"/>
        </a:lnSpc>
        <a:spcBef>
          <a:spcPct val="0"/>
        </a:spcBef>
        <a:spcAft>
          <a:spcPct val="0"/>
        </a:spcAft>
        <a:defRPr sz="3800" b="1">
          <a:solidFill>
            <a:schemeClr val="tx2"/>
          </a:solidFill>
          <a:effectLst>
            <a:outerShdw blurRad="38100" dist="38100" dir="2700000" algn="tl">
              <a:srgbClr val="000000"/>
            </a:outerShdw>
          </a:effectLst>
          <a:latin typeface="Arial" charset="0"/>
        </a:defRPr>
      </a:lvl7pPr>
      <a:lvl8pPr marL="1371600" algn="l" rtl="0" fontAlgn="base">
        <a:lnSpc>
          <a:spcPct val="90000"/>
        </a:lnSpc>
        <a:spcBef>
          <a:spcPct val="0"/>
        </a:spcBef>
        <a:spcAft>
          <a:spcPct val="0"/>
        </a:spcAft>
        <a:defRPr sz="3800" b="1">
          <a:solidFill>
            <a:schemeClr val="tx2"/>
          </a:solidFill>
          <a:effectLst>
            <a:outerShdw blurRad="38100" dist="38100" dir="2700000" algn="tl">
              <a:srgbClr val="000000"/>
            </a:outerShdw>
          </a:effectLst>
          <a:latin typeface="Arial" charset="0"/>
        </a:defRPr>
      </a:lvl8pPr>
      <a:lvl9pPr marL="1828800" algn="l" rtl="0" fontAlgn="base">
        <a:lnSpc>
          <a:spcPct val="90000"/>
        </a:lnSpc>
        <a:spcBef>
          <a:spcPct val="0"/>
        </a:spcBef>
        <a:spcAft>
          <a:spcPct val="0"/>
        </a:spcAft>
        <a:defRPr sz="3800" b="1">
          <a:solidFill>
            <a:schemeClr val="tx2"/>
          </a:solidFill>
          <a:effectLst>
            <a:outerShdw blurRad="38100" dist="38100" dir="2700000" algn="tl">
              <a:srgbClr val="000000"/>
            </a:outerShdw>
          </a:effectLst>
          <a:latin typeface="Arial" charset="0"/>
        </a:defRPr>
      </a:lvl9pPr>
    </p:titleStyle>
    <p:bodyStyle>
      <a:lvl1pPr marL="514350" indent="-398463" algn="l" defTabSz="915988" rtl="0" eaLnBrk="0" fontAlgn="base" hangingPunct="0">
        <a:lnSpc>
          <a:spcPct val="90000"/>
        </a:lnSpc>
        <a:spcBef>
          <a:spcPct val="20000"/>
        </a:spcBef>
        <a:spcAft>
          <a:spcPct val="20000"/>
        </a:spcAft>
        <a:buClr>
          <a:schemeClr val="tx2"/>
        </a:buClr>
        <a:buSzPct val="84000"/>
        <a:buFont typeface="Monotype Sorts" charset="0"/>
        <a:buChar char="u"/>
        <a:defRPr sz="2800" b="1">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1028700" indent="-400050" algn="l" defTabSz="915988" rtl="0" eaLnBrk="0" fontAlgn="base" hangingPunct="0">
        <a:lnSpc>
          <a:spcPct val="80000"/>
        </a:lnSpc>
        <a:spcBef>
          <a:spcPct val="0"/>
        </a:spcBef>
        <a:spcAft>
          <a:spcPct val="20000"/>
        </a:spcAft>
        <a:buClr>
          <a:schemeClr val="tx2"/>
        </a:buClr>
        <a:buChar char="–"/>
        <a:defRPr sz="2400">
          <a:solidFill>
            <a:schemeClr val="tx1"/>
          </a:solidFill>
          <a:effectLst>
            <a:outerShdw blurRad="38100" dist="38100" dir="2700000" algn="tl">
              <a:srgbClr val="000000"/>
            </a:outerShdw>
          </a:effectLst>
          <a:latin typeface="+mn-lt"/>
          <a:ea typeface="ＭＳ Ｐゴシック" charset="-128"/>
        </a:defRPr>
      </a:lvl2pPr>
      <a:lvl3pPr marL="1371600" indent="-228600" algn="l" defTabSz="915988" rtl="0" eaLnBrk="0" fontAlgn="base" hangingPunct="0">
        <a:spcBef>
          <a:spcPct val="20000"/>
        </a:spcBef>
        <a:spcAft>
          <a:spcPct val="0"/>
        </a:spcAft>
        <a:buClr>
          <a:schemeClr val="tx2"/>
        </a:buClr>
        <a:buChar char="•"/>
        <a:defRPr sz="3400" b="1">
          <a:solidFill>
            <a:schemeClr val="tx1"/>
          </a:solidFill>
          <a:effectLst>
            <a:outerShdw blurRad="38100" dist="38100" dir="2700000" algn="tl">
              <a:srgbClr val="000000"/>
            </a:outerShdw>
          </a:effectLst>
          <a:latin typeface="+mn-lt"/>
          <a:ea typeface="ＭＳ Ｐゴシック" charset="-128"/>
        </a:defRPr>
      </a:lvl3pPr>
      <a:lvl4pPr marL="1714500" indent="-228600" algn="l" defTabSz="915988" rtl="0" eaLnBrk="0" fontAlgn="base" hangingPunct="0">
        <a:spcBef>
          <a:spcPct val="20000"/>
        </a:spcBef>
        <a:spcAft>
          <a:spcPct val="0"/>
        </a:spcAft>
        <a:buClr>
          <a:schemeClr val="tx2"/>
        </a:buClr>
        <a:buChar char="–"/>
        <a:defRPr sz="3400" b="1">
          <a:solidFill>
            <a:schemeClr val="tx1"/>
          </a:solidFill>
          <a:effectLst>
            <a:outerShdw blurRad="38100" dist="38100" dir="2700000" algn="tl">
              <a:srgbClr val="000000"/>
            </a:outerShdw>
          </a:effectLst>
          <a:latin typeface="+mn-lt"/>
          <a:ea typeface="ＭＳ Ｐゴシック" charset="-128"/>
        </a:defRPr>
      </a:lvl4pPr>
      <a:lvl5pPr marL="2057400" indent="-228600" algn="l" defTabSz="915988" rtl="0" eaLnBrk="0" fontAlgn="base" hangingPunct="0">
        <a:spcBef>
          <a:spcPct val="20000"/>
        </a:spcBef>
        <a:spcAft>
          <a:spcPct val="0"/>
        </a:spcAft>
        <a:buClr>
          <a:schemeClr val="tx2"/>
        </a:buClr>
        <a:buChar char="•"/>
        <a:defRPr sz="3400" b="1">
          <a:solidFill>
            <a:schemeClr val="tx1"/>
          </a:solidFill>
          <a:effectLst>
            <a:outerShdw blurRad="38100" dist="38100" dir="2700000" algn="tl">
              <a:srgbClr val="000000"/>
            </a:outerShdw>
          </a:effectLst>
          <a:latin typeface="+mn-lt"/>
          <a:ea typeface="ＭＳ Ｐゴシック" charset="-128"/>
        </a:defRPr>
      </a:lvl5pPr>
      <a:lvl6pPr marL="2514600" indent="-228600" algn="l" defTabSz="915988" rtl="0" fontAlgn="base">
        <a:spcBef>
          <a:spcPct val="20000"/>
        </a:spcBef>
        <a:spcAft>
          <a:spcPct val="0"/>
        </a:spcAft>
        <a:buClr>
          <a:schemeClr val="tx2"/>
        </a:buClr>
        <a:buChar char="•"/>
        <a:defRPr sz="3400" b="1">
          <a:solidFill>
            <a:schemeClr val="tx1"/>
          </a:solidFill>
          <a:effectLst>
            <a:outerShdw blurRad="38100" dist="38100" dir="2700000" algn="tl">
              <a:srgbClr val="000000"/>
            </a:outerShdw>
          </a:effectLst>
          <a:latin typeface="+mn-lt"/>
          <a:ea typeface="ＭＳ Ｐゴシック" charset="-128"/>
        </a:defRPr>
      </a:lvl6pPr>
      <a:lvl7pPr marL="2971800" indent="-228600" algn="l" defTabSz="915988" rtl="0" fontAlgn="base">
        <a:spcBef>
          <a:spcPct val="20000"/>
        </a:spcBef>
        <a:spcAft>
          <a:spcPct val="0"/>
        </a:spcAft>
        <a:buClr>
          <a:schemeClr val="tx2"/>
        </a:buClr>
        <a:buChar char="•"/>
        <a:defRPr sz="3400" b="1">
          <a:solidFill>
            <a:schemeClr val="tx1"/>
          </a:solidFill>
          <a:effectLst>
            <a:outerShdw blurRad="38100" dist="38100" dir="2700000" algn="tl">
              <a:srgbClr val="000000"/>
            </a:outerShdw>
          </a:effectLst>
          <a:latin typeface="+mn-lt"/>
          <a:ea typeface="ＭＳ Ｐゴシック" charset="-128"/>
        </a:defRPr>
      </a:lvl7pPr>
      <a:lvl8pPr marL="3429000" indent="-228600" algn="l" defTabSz="915988" rtl="0" fontAlgn="base">
        <a:spcBef>
          <a:spcPct val="20000"/>
        </a:spcBef>
        <a:spcAft>
          <a:spcPct val="0"/>
        </a:spcAft>
        <a:buClr>
          <a:schemeClr val="tx2"/>
        </a:buClr>
        <a:buChar char="•"/>
        <a:defRPr sz="3400" b="1">
          <a:solidFill>
            <a:schemeClr val="tx1"/>
          </a:solidFill>
          <a:effectLst>
            <a:outerShdw blurRad="38100" dist="38100" dir="2700000" algn="tl">
              <a:srgbClr val="000000"/>
            </a:outerShdw>
          </a:effectLst>
          <a:latin typeface="+mn-lt"/>
          <a:ea typeface="ＭＳ Ｐゴシック" charset="-128"/>
        </a:defRPr>
      </a:lvl8pPr>
      <a:lvl9pPr marL="3886200" indent="-228600" algn="l" defTabSz="915988" rtl="0" fontAlgn="base">
        <a:spcBef>
          <a:spcPct val="20000"/>
        </a:spcBef>
        <a:spcAft>
          <a:spcPct val="0"/>
        </a:spcAft>
        <a:buClr>
          <a:schemeClr val="tx2"/>
        </a:buClr>
        <a:buChar char="•"/>
        <a:defRPr sz="3400" b="1">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58.xml"/><Relationship Id="rId2" Type="http://schemas.openxmlformats.org/officeDocument/2006/relationships/notesSlide" Target="../notesSlides/notes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58.xml"/><Relationship Id="rId2"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58.xml"/><Relationship Id="rId2" Type="http://schemas.openxmlformats.org/officeDocument/2006/relationships/notesSlide" Target="../notesSlides/notesSlid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everant.pen.io/" TargetMode="External"/><Relationship Id="rId3"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png"/><Relationship Id="rId3" Type="http://schemas.openxmlformats.org/officeDocument/2006/relationships/image" Target="../media/image5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5.w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Data Scaling</a:t>
            </a:r>
          </a:p>
          <a:p>
            <a:pPr algn="ctr" eaLnBrk="1" hangingPunct="1">
              <a:buClr>
                <a:srgbClr val="000000"/>
              </a:buClr>
              <a:buSzPct val="100000"/>
              <a:buFont typeface="Times New Roman" charset="0"/>
              <a:buNone/>
            </a:pPr>
            <a:r>
              <a:rPr lang="en-US" sz="3200" b="1" dirty="0" smtClean="0">
                <a:solidFill>
                  <a:srgbClr val="161645"/>
                </a:solidFill>
                <a:latin typeface="Calibri" charset="0"/>
              </a:rPr>
              <a:t>and Key-Value Stores</a:t>
            </a:r>
            <a:endParaRPr lang="en-US" b="1" dirty="0">
              <a:solidFill>
                <a:srgbClr val="161645"/>
              </a:solidFill>
              <a:latin typeface="Calibri" charset="0"/>
            </a:endParaRPr>
          </a:p>
        </p:txBody>
      </p:sp>
      <p:sp>
        <p:nvSpPr>
          <p:cNvPr id="16386"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app-engine-img.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063"/>
            <a:ext cx="91440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4"/>
          <p:cNvSpPr txBox="1">
            <a:spLocks noChangeArrowheads="1"/>
          </p:cNvSpPr>
          <p:nvPr/>
        </p:nvSpPr>
        <p:spPr bwMode="auto">
          <a:xfrm>
            <a:off x="306388" y="6553200"/>
            <a:ext cx="6246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1200">
                <a:solidFill>
                  <a:schemeClr val="tx1"/>
                </a:solidFill>
              </a:rPr>
              <a:t>[From Spark Plug to Drive Train: The Life of an App Engine Request, Along Levi, 5/27/09]</a:t>
            </a:r>
          </a:p>
        </p:txBody>
      </p:sp>
      <p:sp>
        <p:nvSpPr>
          <p:cNvPr id="4" name="Freeform 4"/>
          <p:cNvSpPr>
            <a:spLocks/>
          </p:cNvSpPr>
          <p:nvPr/>
        </p:nvSpPr>
        <p:spPr bwMode="auto">
          <a:xfrm>
            <a:off x="4572000" y="2971800"/>
            <a:ext cx="1905000" cy="11176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Tree>
    <p:extLst>
      <p:ext uri="{BB962C8B-B14F-4D97-AF65-F5344CB8AC3E}">
        <p14:creationId xmlns:p14="http://schemas.microsoft.com/office/powerpoint/2010/main" val="26350333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90800"/>
            <a:ext cx="9144000" cy="3545633"/>
          </a:xfrm>
          <a:prstGeom prst="rect">
            <a:avLst/>
          </a:prstGeom>
        </p:spPr>
      </p:pic>
      <p:pic>
        <p:nvPicPr>
          <p:cNvPr id="3" name="Picture 2"/>
          <p:cNvPicPr>
            <a:picLocks noChangeAspect="1"/>
          </p:cNvPicPr>
          <p:nvPr/>
        </p:nvPicPr>
        <p:blipFill>
          <a:blip r:embed="rId3"/>
          <a:stretch>
            <a:fillRect/>
          </a:stretch>
        </p:blipFill>
        <p:spPr>
          <a:xfrm>
            <a:off x="0" y="0"/>
            <a:ext cx="7772400" cy="2578162"/>
          </a:xfrm>
          <a:prstGeom prst="rect">
            <a:avLst/>
          </a:prstGeom>
        </p:spPr>
      </p:pic>
      <p:sp>
        <p:nvSpPr>
          <p:cNvPr id="4" name="Freeform 4"/>
          <p:cNvSpPr>
            <a:spLocks/>
          </p:cNvSpPr>
          <p:nvPr/>
        </p:nvSpPr>
        <p:spPr bwMode="auto">
          <a:xfrm>
            <a:off x="2667000" y="4648200"/>
            <a:ext cx="3505200" cy="15240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Tree>
    <p:extLst>
      <p:ext uri="{BB962C8B-B14F-4D97-AF65-F5344CB8AC3E}">
        <p14:creationId xmlns:p14="http://schemas.microsoft.com/office/powerpoint/2010/main" val="11781604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atin typeface="Arial" charset="0"/>
                <a:ea typeface="ＭＳ Ｐゴシック" charset="0"/>
                <a:cs typeface="Arial" charset="0"/>
              </a:rPr>
              <a:t>“Soft” state vs. “hard” state</a:t>
            </a:r>
          </a:p>
        </p:txBody>
      </p:sp>
      <p:sp>
        <p:nvSpPr>
          <p:cNvPr id="91139" name="Content Placeholder 2"/>
          <p:cNvSpPr>
            <a:spLocks noGrp="1"/>
          </p:cNvSpPr>
          <p:nvPr>
            <p:ph idx="1"/>
          </p:nvPr>
        </p:nvSpPr>
        <p:spPr/>
        <p:txBody>
          <a:bodyPr/>
          <a:lstStyle/>
          <a:p>
            <a:r>
              <a:rPr lang="en-US">
                <a:latin typeface="Arial" charset="0"/>
                <a:ea typeface="ＭＳ Ｐゴシック" charset="0"/>
                <a:cs typeface="Arial" charset="0"/>
              </a:rPr>
              <a:t>State is “soft” if the service can continue to function even if the state is lost.</a:t>
            </a:r>
          </a:p>
          <a:p>
            <a:pPr lvl="1"/>
            <a:r>
              <a:rPr lang="en-US">
                <a:latin typeface="Arial" charset="0"/>
                <a:ea typeface="ＭＳ Ｐゴシック" charset="0"/>
                <a:cs typeface="Arial" charset="0"/>
              </a:rPr>
              <a:t>Rebuild it</a:t>
            </a:r>
          </a:p>
          <a:p>
            <a:pPr lvl="1"/>
            <a:r>
              <a:rPr lang="en-US">
                <a:latin typeface="Arial" charset="0"/>
                <a:ea typeface="ＭＳ Ｐゴシック" charset="0"/>
                <a:cs typeface="Arial" charset="0"/>
              </a:rPr>
              <a:t>Restart it</a:t>
            </a:r>
          </a:p>
          <a:p>
            <a:pPr lvl="1"/>
            <a:r>
              <a:rPr lang="en-US">
                <a:latin typeface="Arial" charset="0"/>
                <a:ea typeface="ＭＳ Ｐゴシック" charset="0"/>
                <a:cs typeface="Arial" charset="0"/>
              </a:rPr>
              <a:t>Limp along without it</a:t>
            </a:r>
          </a:p>
          <a:p>
            <a:r>
              <a:rPr lang="en-US">
                <a:latin typeface="Arial" charset="0"/>
                <a:ea typeface="ＭＳ Ｐゴシック" charset="0"/>
                <a:cs typeface="Arial" charset="0"/>
              </a:rPr>
              <a:t>“Hard” state is necessary for correct function</a:t>
            </a:r>
          </a:p>
          <a:p>
            <a:pPr lvl="1"/>
            <a:r>
              <a:rPr lang="en-US">
                <a:latin typeface="Arial" charset="0"/>
                <a:ea typeface="ＭＳ Ｐゴシック" charset="0"/>
                <a:cs typeface="Arial" charset="0"/>
              </a:rPr>
              <a:t>User data</a:t>
            </a:r>
          </a:p>
          <a:p>
            <a:pPr lvl="1"/>
            <a:r>
              <a:rPr lang="en-US">
                <a:latin typeface="Arial" charset="0"/>
                <a:ea typeface="ＭＳ Ｐゴシック" charset="0"/>
                <a:cs typeface="Arial" charset="0"/>
              </a:rPr>
              <a:t>Billing records</a:t>
            </a:r>
          </a:p>
          <a:p>
            <a:pPr lvl="1"/>
            <a:r>
              <a:rPr lang="en-US">
                <a:latin typeface="Arial" charset="0"/>
                <a:ea typeface="ＭＳ Ｐゴシック" charset="0"/>
                <a:cs typeface="Arial" charset="0"/>
              </a:rPr>
              <a:t>Durable!</a:t>
            </a:r>
          </a:p>
          <a:p>
            <a:r>
              <a:rPr lang="en-US">
                <a:latin typeface="Arial" charset="0"/>
                <a:ea typeface="ＭＳ Ｐゴシック" charset="0"/>
                <a:cs typeface="Arial" charset="0"/>
              </a:rPr>
              <a:t>“But it’s a spectrum.”</a:t>
            </a:r>
          </a:p>
          <a:p>
            <a:pPr lvl="1"/>
            <a:endParaRPr lang="en-US">
              <a:latin typeface="Arial" charset="0"/>
              <a:ea typeface="ＭＳ Ｐゴシック" charset="0"/>
              <a:cs typeface="Arial" charset="0"/>
            </a:endParaRPr>
          </a:p>
        </p:txBody>
      </p:sp>
      <p:sp>
        <p:nvSpPr>
          <p:cNvPr id="91140" name="TextBox 37"/>
          <p:cNvSpPr txBox="1">
            <a:spLocks noChangeArrowheads="1"/>
          </p:cNvSpPr>
          <p:nvPr/>
        </p:nvSpPr>
        <p:spPr bwMode="auto">
          <a:xfrm>
            <a:off x="5715000" y="5257800"/>
            <a:ext cx="2854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a:solidFill>
                  <a:srgbClr val="651222"/>
                </a:solidFill>
              </a:rPr>
              <a:t>Internet routers: soft state or hard?</a:t>
            </a:r>
          </a:p>
        </p:txBody>
      </p:sp>
    </p:spTree>
    <p:extLst>
      <p:ext uri="{BB962C8B-B14F-4D97-AF65-F5344CB8AC3E}">
        <p14:creationId xmlns:p14="http://schemas.microsoft.com/office/powerpoint/2010/main" val="11033066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rIns="132080"/>
          <a:lstStyle/>
          <a:p>
            <a:r>
              <a:rPr lang="en-US" dirty="0" smtClean="0">
                <a:latin typeface="Arial" charset="0"/>
                <a:ea typeface="ＭＳ Ｐゴシック" charset="0"/>
                <a:cs typeface="Arial" charset="0"/>
              </a:rPr>
              <a:t>ACID </a:t>
            </a:r>
            <a:r>
              <a:rPr lang="en-US" dirty="0">
                <a:latin typeface="Arial" charset="0"/>
                <a:ea typeface="ＭＳ Ｐゴシック" charset="0"/>
                <a:cs typeface="Arial" charset="0"/>
              </a:rPr>
              <a:t>vs. BASE</a:t>
            </a:r>
          </a:p>
        </p:txBody>
      </p:sp>
      <p:sp>
        <p:nvSpPr>
          <p:cNvPr id="67587" name="Rectangle 2"/>
          <p:cNvSpPr>
            <a:spLocks noGrp="1" noChangeArrowheads="1"/>
          </p:cNvSpPr>
          <p:nvPr>
            <p:ph type="body" idx="1"/>
          </p:nvPr>
        </p:nvSpPr>
        <p:spPr>
          <a:xfrm>
            <a:off x="457200" y="1527175"/>
            <a:ext cx="8226425" cy="4111625"/>
          </a:xfrm>
        </p:spPr>
        <p:txBody>
          <a:bodyPr rIns="132080"/>
          <a:lstStyle/>
          <a:p>
            <a:r>
              <a:rPr lang="en-US">
                <a:latin typeface="Arial" charset="0"/>
                <a:ea typeface="ＭＳ Ｐゴシック" charset="0"/>
                <a:cs typeface="Arial" charset="0"/>
              </a:rPr>
              <a:t>A short cultural history lesson.</a:t>
            </a:r>
          </a:p>
          <a:p>
            <a:r>
              <a:rPr lang="en-US">
                <a:latin typeface="Arial" charset="0"/>
                <a:ea typeface="ＭＳ Ｐゴシック" charset="0"/>
                <a:cs typeface="Arial" charset="0"/>
              </a:rPr>
              <a:t>“ACID” data is hard state with strong consistency and durability requirements.</a:t>
            </a:r>
          </a:p>
          <a:p>
            <a:pPr marL="782638" lvl="1"/>
            <a:r>
              <a:rPr lang="en-US">
                <a:latin typeface="Arial" charset="0"/>
                <a:ea typeface="ＭＳ Ｐゴシック" charset="0"/>
                <a:cs typeface="Arial" charset="0"/>
              </a:rPr>
              <a:t>Atomicity, Consistency, Isolation, Durability</a:t>
            </a:r>
          </a:p>
          <a:p>
            <a:pPr marL="782638" lvl="1"/>
            <a:r>
              <a:rPr lang="en-US">
                <a:latin typeface="Arial" charset="0"/>
                <a:ea typeface="ＭＳ Ｐゴシック" charset="0"/>
                <a:cs typeface="Arial" charset="0"/>
              </a:rPr>
              <a:t>Serialized compound updates (transactions)</a:t>
            </a:r>
          </a:p>
          <a:p>
            <a:r>
              <a:rPr lang="en-US">
                <a:latin typeface="Arial" charset="0"/>
                <a:ea typeface="ＭＳ Ｐゴシック" charset="0"/>
                <a:cs typeface="Arial" charset="0"/>
              </a:rPr>
              <a:t>Fox&amp;Brewer SOSP 1997 defined a “new” model for state in Internet services: BASE.</a:t>
            </a:r>
          </a:p>
          <a:p>
            <a:pPr marL="782638" lvl="1"/>
            <a:r>
              <a:rPr lang="en-US">
                <a:latin typeface="Arial" charset="0"/>
                <a:ea typeface="ＭＳ Ｐゴシック" charset="0"/>
                <a:cs typeface="Arial" charset="0"/>
              </a:rPr>
              <a:t>Basically Available, Soft State, Eventually Consistent </a:t>
            </a:r>
          </a:p>
        </p:txBody>
      </p:sp>
    </p:spTree>
    <p:extLst>
      <p:ext uri="{BB962C8B-B14F-4D97-AF65-F5344CB8AC3E}">
        <p14:creationId xmlns:p14="http://schemas.microsoft.com/office/powerpoint/2010/main" val="1855947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r>
              <a:rPr lang="en-US" dirty="0" smtClean="0">
                <a:latin typeface="Arial" charset="0"/>
                <a:ea typeface="ＭＳ Ｐゴシック" charset="0"/>
                <a:cs typeface="Arial" charset="0"/>
              </a:rPr>
              <a:t>“ACID” </a:t>
            </a:r>
            <a:r>
              <a:rPr lang="en-US" dirty="0">
                <a:latin typeface="Arial" charset="0"/>
                <a:ea typeface="ＭＳ Ｐゴシック" charset="0"/>
                <a:cs typeface="Arial" charset="0"/>
              </a:rPr>
              <a:t>Transactions</a:t>
            </a:r>
          </a:p>
        </p:txBody>
      </p:sp>
      <p:sp>
        <p:nvSpPr>
          <p:cNvPr id="68611" name="TextBox 3"/>
          <p:cNvSpPr txBox="1">
            <a:spLocks noChangeArrowheads="1"/>
          </p:cNvSpPr>
          <p:nvPr/>
        </p:nvSpPr>
        <p:spPr bwMode="auto">
          <a:xfrm>
            <a:off x="1447800" y="2797175"/>
            <a:ext cx="2590800" cy="2308225"/>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b="1" dirty="0">
                <a:solidFill>
                  <a:srgbClr val="000090"/>
                </a:solidFill>
                <a:latin typeface="Courier New" charset="0"/>
                <a:cs typeface="Courier New" charset="0"/>
              </a:rPr>
              <a:t>BEGIN T1</a:t>
            </a:r>
          </a:p>
          <a:p>
            <a:pPr defTabSz="914400" eaLnBrk="1" hangingPunct="1"/>
            <a:r>
              <a:rPr lang="en-US" b="1" dirty="0">
                <a:solidFill>
                  <a:srgbClr val="000090"/>
                </a:solidFill>
                <a:latin typeface="Courier New" charset="0"/>
                <a:cs typeface="Courier New" charset="0"/>
              </a:rPr>
              <a:t>  read X</a:t>
            </a:r>
          </a:p>
          <a:p>
            <a:pPr defTabSz="914400" eaLnBrk="1" hangingPunct="1"/>
            <a:r>
              <a:rPr lang="en-US" b="1" dirty="0">
                <a:solidFill>
                  <a:srgbClr val="000090"/>
                </a:solidFill>
                <a:latin typeface="Courier New" charset="0"/>
                <a:cs typeface="Courier New" charset="0"/>
              </a:rPr>
              <a:t>  read Y</a:t>
            </a:r>
          </a:p>
          <a:p>
            <a:pPr defTabSz="914400" eaLnBrk="1" hangingPunct="1"/>
            <a:r>
              <a:rPr lang="en-US" b="1" dirty="0">
                <a:solidFill>
                  <a:srgbClr val="000090"/>
                </a:solidFill>
                <a:latin typeface="Courier New" charset="0"/>
                <a:cs typeface="Courier New" charset="0"/>
              </a:rPr>
              <a:t>  …</a:t>
            </a:r>
          </a:p>
          <a:p>
            <a:pPr defTabSz="914400" eaLnBrk="1" hangingPunct="1"/>
            <a:r>
              <a:rPr lang="en-US" b="1" dirty="0">
                <a:solidFill>
                  <a:srgbClr val="000090"/>
                </a:solidFill>
                <a:latin typeface="Courier New" charset="0"/>
                <a:cs typeface="Courier New" charset="0"/>
              </a:rPr>
              <a:t>  write X</a:t>
            </a:r>
          </a:p>
          <a:p>
            <a:pPr defTabSz="914400" eaLnBrk="1" hangingPunct="1"/>
            <a:r>
              <a:rPr lang="en-US" b="1" dirty="0" smtClean="0">
                <a:solidFill>
                  <a:srgbClr val="000090"/>
                </a:solidFill>
                <a:latin typeface="Courier New" charset="0"/>
                <a:cs typeface="Courier New" charset="0"/>
              </a:rPr>
              <a:t>COMMIT</a:t>
            </a:r>
            <a:endParaRPr lang="en-US" b="1" dirty="0">
              <a:solidFill>
                <a:srgbClr val="000090"/>
              </a:solidFill>
              <a:latin typeface="Courier New" charset="0"/>
              <a:cs typeface="Courier New" charset="0"/>
            </a:endParaRPr>
          </a:p>
        </p:txBody>
      </p:sp>
      <p:sp>
        <p:nvSpPr>
          <p:cNvPr id="68612" name="Rectangle 5"/>
          <p:cNvSpPr>
            <a:spLocks noChangeArrowheads="1"/>
          </p:cNvSpPr>
          <p:nvPr/>
        </p:nvSpPr>
        <p:spPr bwMode="auto">
          <a:xfrm>
            <a:off x="609600" y="1600200"/>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tx1"/>
                </a:solidFill>
              </a:rPr>
              <a:t>Transactions group a sequence of operations, often on different objects.</a:t>
            </a:r>
          </a:p>
        </p:txBody>
      </p:sp>
      <p:sp>
        <p:nvSpPr>
          <p:cNvPr id="68613" name="TextBox 3"/>
          <p:cNvSpPr txBox="1">
            <a:spLocks noChangeArrowheads="1"/>
          </p:cNvSpPr>
          <p:nvPr/>
        </p:nvSpPr>
        <p:spPr bwMode="auto">
          <a:xfrm>
            <a:off x="5181600" y="4191000"/>
            <a:ext cx="2590800" cy="2308225"/>
          </a:xfrm>
          <a:prstGeom prst="rect">
            <a:avLst/>
          </a:prstGeom>
          <a:noFill/>
          <a:ln w="2857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b="1" dirty="0">
                <a:solidFill>
                  <a:srgbClr val="000090"/>
                </a:solidFill>
                <a:latin typeface="Courier New" charset="0"/>
                <a:cs typeface="Courier New" charset="0"/>
              </a:rPr>
              <a:t>BEGIN T2</a:t>
            </a:r>
          </a:p>
          <a:p>
            <a:pPr defTabSz="914400" eaLnBrk="1" hangingPunct="1"/>
            <a:r>
              <a:rPr lang="en-US" b="1" dirty="0">
                <a:solidFill>
                  <a:srgbClr val="000090"/>
                </a:solidFill>
                <a:latin typeface="Courier New" charset="0"/>
                <a:cs typeface="Courier New" charset="0"/>
              </a:rPr>
              <a:t>  read X</a:t>
            </a:r>
          </a:p>
          <a:p>
            <a:pPr defTabSz="914400" eaLnBrk="1" hangingPunct="1"/>
            <a:r>
              <a:rPr lang="en-US" b="1" dirty="0">
                <a:solidFill>
                  <a:srgbClr val="000090"/>
                </a:solidFill>
                <a:latin typeface="Courier New" charset="0"/>
                <a:cs typeface="Courier New" charset="0"/>
              </a:rPr>
              <a:t>  write Y</a:t>
            </a:r>
          </a:p>
          <a:p>
            <a:pPr defTabSz="914400" eaLnBrk="1" hangingPunct="1"/>
            <a:r>
              <a:rPr lang="en-US" b="1" dirty="0">
                <a:solidFill>
                  <a:srgbClr val="000090"/>
                </a:solidFill>
                <a:latin typeface="Courier New" charset="0"/>
                <a:cs typeface="Courier New" charset="0"/>
              </a:rPr>
              <a:t>  …</a:t>
            </a:r>
          </a:p>
          <a:p>
            <a:pPr defTabSz="914400" eaLnBrk="1" hangingPunct="1"/>
            <a:r>
              <a:rPr lang="en-US" b="1" dirty="0">
                <a:solidFill>
                  <a:srgbClr val="000090"/>
                </a:solidFill>
                <a:latin typeface="Courier New" charset="0"/>
                <a:cs typeface="Courier New" charset="0"/>
              </a:rPr>
              <a:t>  write X</a:t>
            </a:r>
          </a:p>
          <a:p>
            <a:pPr defTabSz="914400" eaLnBrk="1" hangingPunct="1"/>
            <a:r>
              <a:rPr lang="en-US" b="1" dirty="0" smtClean="0">
                <a:solidFill>
                  <a:srgbClr val="000090"/>
                </a:solidFill>
                <a:latin typeface="Courier New" charset="0"/>
                <a:cs typeface="Courier New" charset="0"/>
              </a:rPr>
              <a:t>COMMIT</a:t>
            </a:r>
            <a:endParaRPr lang="en-US" b="1" dirty="0">
              <a:solidFill>
                <a:srgbClr val="000090"/>
              </a:solidFill>
              <a:latin typeface="Courier New" charset="0"/>
              <a:cs typeface="Courier New" charset="0"/>
            </a:endParaRPr>
          </a:p>
        </p:txBody>
      </p:sp>
    </p:spTree>
    <p:extLst>
      <p:ext uri="{BB962C8B-B14F-4D97-AF65-F5344CB8AC3E}">
        <p14:creationId xmlns:p14="http://schemas.microsoft.com/office/powerpoint/2010/main" val="3309594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p:txBody>
          <a:bodyPr/>
          <a:lstStyle/>
          <a:p>
            <a:r>
              <a:rPr lang="en-US">
                <a:latin typeface="Arial" charset="0"/>
                <a:ea typeface="ＭＳ Ｐゴシック" charset="0"/>
                <a:cs typeface="Arial" charset="0"/>
              </a:rPr>
              <a:t>Serial schedule</a:t>
            </a:r>
          </a:p>
        </p:txBody>
      </p:sp>
      <p:grpSp>
        <p:nvGrpSpPr>
          <p:cNvPr id="70659" name="Group 7"/>
          <p:cNvGrpSpPr>
            <a:grpSpLocks/>
          </p:cNvGrpSpPr>
          <p:nvPr/>
        </p:nvGrpSpPr>
        <p:grpSpPr bwMode="auto">
          <a:xfrm>
            <a:off x="6934200" y="2398713"/>
            <a:ext cx="1219200" cy="762000"/>
            <a:chOff x="240" y="1920"/>
            <a:chExt cx="768" cy="480"/>
          </a:xfrm>
        </p:grpSpPr>
        <p:sp>
          <p:nvSpPr>
            <p:cNvPr id="33" name="Oval 5"/>
            <p:cNvSpPr>
              <a:spLocks noChangeArrowheads="1"/>
            </p:cNvSpPr>
            <p:nvPr/>
          </p:nvSpPr>
          <p:spPr bwMode="auto">
            <a:xfrm>
              <a:off x="240" y="1920"/>
              <a:ext cx="768" cy="480"/>
            </a:xfrm>
            <a:prstGeom prst="ellipse">
              <a:avLst/>
            </a:prstGeom>
            <a:noFill/>
            <a:ln w="9525">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34" name="Text Box 6"/>
            <p:cNvSpPr txBox="1">
              <a:spLocks noChangeArrowheads="1"/>
            </p:cNvSpPr>
            <p:nvPr/>
          </p:nvSpPr>
          <p:spPr bwMode="auto">
            <a:xfrm>
              <a:off x="432" y="2016"/>
              <a:ext cx="351" cy="288"/>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US" kern="0">
                  <a:solidFill>
                    <a:sysClr val="windowText" lastClr="000000"/>
                  </a:solidFill>
                  <a:ea typeface="ＭＳ Ｐゴシック" charset="-128"/>
                  <a:cs typeface="ＭＳ Ｐゴシック" charset="-128"/>
                </a:rPr>
                <a:t>Sn</a:t>
              </a:r>
            </a:p>
          </p:txBody>
        </p:sp>
      </p:grpSp>
      <p:grpSp>
        <p:nvGrpSpPr>
          <p:cNvPr id="70660" name="Group 8"/>
          <p:cNvGrpSpPr>
            <a:grpSpLocks/>
          </p:cNvGrpSpPr>
          <p:nvPr/>
        </p:nvGrpSpPr>
        <p:grpSpPr bwMode="auto">
          <a:xfrm>
            <a:off x="381000" y="2474913"/>
            <a:ext cx="1219200" cy="762000"/>
            <a:chOff x="240" y="1920"/>
            <a:chExt cx="768" cy="480"/>
          </a:xfrm>
        </p:grpSpPr>
        <p:sp>
          <p:nvSpPr>
            <p:cNvPr id="36" name="Oval 9"/>
            <p:cNvSpPr>
              <a:spLocks noChangeArrowheads="1"/>
            </p:cNvSpPr>
            <p:nvPr/>
          </p:nvSpPr>
          <p:spPr bwMode="auto">
            <a:xfrm>
              <a:off x="240" y="1920"/>
              <a:ext cx="768" cy="480"/>
            </a:xfrm>
            <a:prstGeom prst="ellipse">
              <a:avLst/>
            </a:prstGeom>
            <a:noFill/>
            <a:ln w="9525">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37" name="Text Box 10"/>
            <p:cNvSpPr txBox="1">
              <a:spLocks noChangeArrowheads="1"/>
            </p:cNvSpPr>
            <p:nvPr/>
          </p:nvSpPr>
          <p:spPr bwMode="auto">
            <a:xfrm>
              <a:off x="432" y="2016"/>
              <a:ext cx="351" cy="288"/>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US" kern="0">
                  <a:solidFill>
                    <a:sysClr val="windowText" lastClr="000000"/>
                  </a:solidFill>
                  <a:ea typeface="ＭＳ Ｐゴシック" charset="-128"/>
                  <a:cs typeface="ＭＳ Ｐゴシック" charset="-128"/>
                </a:rPr>
                <a:t>S0</a:t>
              </a:r>
            </a:p>
          </p:txBody>
        </p:sp>
      </p:grpSp>
      <p:grpSp>
        <p:nvGrpSpPr>
          <p:cNvPr id="70661" name="Group 11"/>
          <p:cNvGrpSpPr>
            <a:grpSpLocks/>
          </p:cNvGrpSpPr>
          <p:nvPr/>
        </p:nvGrpSpPr>
        <p:grpSpPr bwMode="auto">
          <a:xfrm>
            <a:off x="2057400" y="2474913"/>
            <a:ext cx="1219200" cy="762000"/>
            <a:chOff x="240" y="1920"/>
            <a:chExt cx="768" cy="480"/>
          </a:xfrm>
        </p:grpSpPr>
        <p:sp>
          <p:nvSpPr>
            <p:cNvPr id="39" name="Oval 12"/>
            <p:cNvSpPr>
              <a:spLocks noChangeArrowheads="1"/>
            </p:cNvSpPr>
            <p:nvPr/>
          </p:nvSpPr>
          <p:spPr bwMode="auto">
            <a:xfrm>
              <a:off x="240" y="1920"/>
              <a:ext cx="768" cy="480"/>
            </a:xfrm>
            <a:prstGeom prst="ellipse">
              <a:avLst/>
            </a:prstGeom>
            <a:noFill/>
            <a:ln w="9525">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40" name="Text Box 13"/>
            <p:cNvSpPr txBox="1">
              <a:spLocks noChangeArrowheads="1"/>
            </p:cNvSpPr>
            <p:nvPr/>
          </p:nvSpPr>
          <p:spPr bwMode="auto">
            <a:xfrm>
              <a:off x="432" y="2016"/>
              <a:ext cx="351" cy="288"/>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US" kern="0">
                  <a:solidFill>
                    <a:sysClr val="windowText" lastClr="000000"/>
                  </a:solidFill>
                  <a:ea typeface="ＭＳ Ｐゴシック" charset="-128"/>
                  <a:cs typeface="ＭＳ Ｐゴシック" charset="-128"/>
                </a:rPr>
                <a:t>S1</a:t>
              </a:r>
            </a:p>
          </p:txBody>
        </p:sp>
      </p:grpSp>
      <p:grpSp>
        <p:nvGrpSpPr>
          <p:cNvPr id="70662" name="Group 14"/>
          <p:cNvGrpSpPr>
            <a:grpSpLocks/>
          </p:cNvGrpSpPr>
          <p:nvPr/>
        </p:nvGrpSpPr>
        <p:grpSpPr bwMode="auto">
          <a:xfrm>
            <a:off x="3657600" y="2474913"/>
            <a:ext cx="1219200" cy="762000"/>
            <a:chOff x="240" y="1920"/>
            <a:chExt cx="768" cy="480"/>
          </a:xfrm>
        </p:grpSpPr>
        <p:sp>
          <p:nvSpPr>
            <p:cNvPr id="42" name="Oval 15"/>
            <p:cNvSpPr>
              <a:spLocks noChangeArrowheads="1"/>
            </p:cNvSpPr>
            <p:nvPr/>
          </p:nvSpPr>
          <p:spPr bwMode="auto">
            <a:xfrm>
              <a:off x="240" y="1920"/>
              <a:ext cx="768" cy="480"/>
            </a:xfrm>
            <a:prstGeom prst="ellipse">
              <a:avLst/>
            </a:prstGeom>
            <a:noFill/>
            <a:ln w="9525">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43" name="Text Box 16"/>
            <p:cNvSpPr txBox="1">
              <a:spLocks noChangeArrowheads="1"/>
            </p:cNvSpPr>
            <p:nvPr/>
          </p:nvSpPr>
          <p:spPr bwMode="auto">
            <a:xfrm>
              <a:off x="432" y="2016"/>
              <a:ext cx="351" cy="288"/>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US" kern="0">
                  <a:solidFill>
                    <a:sysClr val="windowText" lastClr="000000"/>
                  </a:solidFill>
                  <a:ea typeface="ＭＳ Ｐゴシック" charset="-128"/>
                  <a:cs typeface="ＭＳ Ｐゴシック" charset="-128"/>
                </a:rPr>
                <a:t>S2</a:t>
              </a:r>
            </a:p>
          </p:txBody>
        </p:sp>
      </p:grpSp>
      <p:cxnSp>
        <p:nvCxnSpPr>
          <p:cNvPr id="70663" name="AutoShape 20"/>
          <p:cNvCxnSpPr>
            <a:cxnSpLocks noChangeShapeType="1"/>
          </p:cNvCxnSpPr>
          <p:nvPr/>
        </p:nvCxnSpPr>
        <p:spPr bwMode="auto">
          <a:xfrm rot="5400000" flipV="1">
            <a:off x="6768306" y="2183607"/>
            <a:ext cx="1587" cy="736600"/>
          </a:xfrm>
          <a:prstGeom prst="curvedConnector3">
            <a:avLst>
              <a:gd name="adj1" fmla="val -2140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0664" name="AutoShape 21"/>
          <p:cNvCxnSpPr>
            <a:cxnSpLocks noChangeShapeType="1"/>
          </p:cNvCxnSpPr>
          <p:nvPr/>
        </p:nvCxnSpPr>
        <p:spPr bwMode="auto">
          <a:xfrm rot="5400000" flipV="1">
            <a:off x="1828006" y="2180432"/>
            <a:ext cx="1587" cy="812800"/>
          </a:xfrm>
          <a:prstGeom prst="curvedConnector3">
            <a:avLst>
              <a:gd name="adj1" fmla="val -2140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0665" name="AutoShape 22"/>
          <p:cNvCxnSpPr>
            <a:cxnSpLocks noChangeShapeType="1"/>
          </p:cNvCxnSpPr>
          <p:nvPr/>
        </p:nvCxnSpPr>
        <p:spPr bwMode="auto">
          <a:xfrm rot="5400000" flipV="1">
            <a:off x="3466306" y="2218532"/>
            <a:ext cx="1587" cy="736600"/>
          </a:xfrm>
          <a:prstGeom prst="curvedConnector3">
            <a:avLst>
              <a:gd name="adj1" fmla="val -2140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0666" name="AutoShape 23"/>
          <p:cNvCxnSpPr>
            <a:cxnSpLocks noChangeShapeType="1"/>
          </p:cNvCxnSpPr>
          <p:nvPr/>
        </p:nvCxnSpPr>
        <p:spPr bwMode="auto">
          <a:xfrm rot="5400000" flipV="1">
            <a:off x="5091906" y="2183607"/>
            <a:ext cx="1587" cy="736600"/>
          </a:xfrm>
          <a:prstGeom prst="curvedConnector3">
            <a:avLst>
              <a:gd name="adj1" fmla="val -2140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8" name="Text Box 24"/>
          <p:cNvSpPr txBox="1">
            <a:spLocks noChangeArrowheads="1"/>
          </p:cNvSpPr>
          <p:nvPr/>
        </p:nvSpPr>
        <p:spPr bwMode="auto">
          <a:xfrm>
            <a:off x="1584325" y="1676400"/>
            <a:ext cx="539750" cy="45720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US" kern="0">
                <a:solidFill>
                  <a:sysClr val="windowText" lastClr="000000"/>
                </a:solidFill>
                <a:ea typeface="ＭＳ Ｐゴシック" charset="-128"/>
                <a:cs typeface="ＭＳ Ｐゴシック" charset="-128"/>
              </a:rPr>
              <a:t>T1</a:t>
            </a:r>
          </a:p>
        </p:txBody>
      </p:sp>
      <p:sp>
        <p:nvSpPr>
          <p:cNvPr id="49" name="Text Box 25"/>
          <p:cNvSpPr txBox="1">
            <a:spLocks noChangeArrowheads="1"/>
          </p:cNvSpPr>
          <p:nvPr/>
        </p:nvSpPr>
        <p:spPr bwMode="auto">
          <a:xfrm>
            <a:off x="3260725" y="1752600"/>
            <a:ext cx="539750" cy="45720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US" kern="0">
                <a:solidFill>
                  <a:sysClr val="windowText" lastClr="000000"/>
                </a:solidFill>
                <a:ea typeface="ＭＳ Ｐゴシック" charset="-128"/>
                <a:cs typeface="ＭＳ Ｐゴシック" charset="-128"/>
              </a:rPr>
              <a:t>T2</a:t>
            </a:r>
          </a:p>
        </p:txBody>
      </p:sp>
      <p:sp>
        <p:nvSpPr>
          <p:cNvPr id="50" name="Text Box 26"/>
          <p:cNvSpPr txBox="1">
            <a:spLocks noChangeArrowheads="1"/>
          </p:cNvSpPr>
          <p:nvPr/>
        </p:nvSpPr>
        <p:spPr bwMode="auto">
          <a:xfrm>
            <a:off x="6537325" y="1676400"/>
            <a:ext cx="539750" cy="45720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US" kern="0">
                <a:solidFill>
                  <a:sysClr val="windowText" lastClr="000000"/>
                </a:solidFill>
                <a:ea typeface="ＭＳ Ｐゴシック" charset="-128"/>
                <a:cs typeface="ＭＳ Ｐゴシック" charset="-128"/>
              </a:rPr>
              <a:t>Tn</a:t>
            </a:r>
          </a:p>
        </p:txBody>
      </p:sp>
      <p:sp>
        <p:nvSpPr>
          <p:cNvPr id="51" name="Oval 27"/>
          <p:cNvSpPr>
            <a:spLocks noChangeArrowheads="1"/>
          </p:cNvSpPr>
          <p:nvPr/>
        </p:nvSpPr>
        <p:spPr bwMode="auto">
          <a:xfrm>
            <a:off x="5943600" y="2779713"/>
            <a:ext cx="152400" cy="152400"/>
          </a:xfrm>
          <a:prstGeom prst="ellipse">
            <a:avLst/>
          </a:prstGeom>
          <a:solidFill>
            <a:srgbClr val="BBE0E3"/>
          </a:solidFill>
          <a:ln w="9525">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52" name="Oval 28"/>
          <p:cNvSpPr>
            <a:spLocks noChangeArrowheads="1"/>
          </p:cNvSpPr>
          <p:nvPr/>
        </p:nvSpPr>
        <p:spPr bwMode="auto">
          <a:xfrm>
            <a:off x="5334000" y="2779713"/>
            <a:ext cx="152400" cy="152400"/>
          </a:xfrm>
          <a:prstGeom prst="ellipse">
            <a:avLst/>
          </a:prstGeom>
          <a:solidFill>
            <a:srgbClr val="BBE0E3"/>
          </a:solidFill>
          <a:ln w="9525">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53" name="Oval 29"/>
          <p:cNvSpPr>
            <a:spLocks noChangeArrowheads="1"/>
          </p:cNvSpPr>
          <p:nvPr/>
        </p:nvSpPr>
        <p:spPr bwMode="auto">
          <a:xfrm>
            <a:off x="5638800" y="2779713"/>
            <a:ext cx="152400" cy="152400"/>
          </a:xfrm>
          <a:prstGeom prst="ellipse">
            <a:avLst/>
          </a:prstGeom>
          <a:solidFill>
            <a:srgbClr val="BBE0E3"/>
          </a:solidFill>
          <a:ln w="9525">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54" name="Text Box 30"/>
          <p:cNvSpPr txBox="1">
            <a:spLocks noChangeArrowheads="1"/>
          </p:cNvSpPr>
          <p:nvPr/>
        </p:nvSpPr>
        <p:spPr bwMode="auto">
          <a:xfrm>
            <a:off x="2803525" y="4419600"/>
            <a:ext cx="2573338" cy="457200"/>
          </a:xfrm>
          <a:prstGeom prst="rect">
            <a:avLst/>
          </a:prstGeom>
          <a:noFill/>
          <a:ln w="9525">
            <a:noFill/>
            <a:miter lim="800000"/>
            <a:headEnd/>
            <a:tailEnd/>
          </a:ln>
        </p:spPr>
        <p:txBody>
          <a:bodyPr wrap="none">
            <a:spAutoFit/>
          </a:bodyPr>
          <a:lstStyle/>
          <a:p>
            <a:pPr defTabSz="914400" fontAlgn="auto">
              <a:spcBef>
                <a:spcPts val="0"/>
              </a:spcBef>
              <a:spcAft>
                <a:spcPts val="0"/>
              </a:spcAft>
              <a:defRPr/>
            </a:pPr>
            <a:r>
              <a:rPr lang="en-US" kern="0">
                <a:solidFill>
                  <a:sysClr val="windowText" lastClr="000000"/>
                </a:solidFill>
                <a:ea typeface="ＭＳ Ｐゴシック" charset="-128"/>
                <a:cs typeface="ＭＳ Ｐゴシック" charset="-128"/>
              </a:rPr>
              <a:t>Consistent States</a:t>
            </a:r>
          </a:p>
        </p:txBody>
      </p:sp>
      <p:sp>
        <p:nvSpPr>
          <p:cNvPr id="55" name="Line 32"/>
          <p:cNvSpPr>
            <a:spLocks noChangeShapeType="1"/>
          </p:cNvSpPr>
          <p:nvPr/>
        </p:nvSpPr>
        <p:spPr bwMode="auto">
          <a:xfrm flipH="1" flipV="1">
            <a:off x="2743200" y="3008313"/>
            <a:ext cx="1143000" cy="1447800"/>
          </a:xfrm>
          <a:prstGeom prst="line">
            <a:avLst/>
          </a:prstGeom>
          <a:noFill/>
          <a:ln w="9525">
            <a:solidFill>
              <a:srgbClr val="000000"/>
            </a:solidFill>
            <a:prstDash val="dash"/>
            <a:round/>
            <a:headEnd/>
            <a:tailEnd type="triangle" w="med" len="med"/>
          </a:ln>
        </p:spPr>
        <p:txBody>
          <a:bodyP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56" name="Line 33"/>
          <p:cNvSpPr>
            <a:spLocks noChangeShapeType="1"/>
          </p:cNvSpPr>
          <p:nvPr/>
        </p:nvSpPr>
        <p:spPr bwMode="auto">
          <a:xfrm flipH="1" flipV="1">
            <a:off x="1143000" y="3008313"/>
            <a:ext cx="2743200" cy="1447800"/>
          </a:xfrm>
          <a:prstGeom prst="line">
            <a:avLst/>
          </a:prstGeom>
          <a:noFill/>
          <a:ln w="9525">
            <a:solidFill>
              <a:srgbClr val="000000"/>
            </a:solidFill>
            <a:prstDash val="dash"/>
            <a:round/>
            <a:headEnd/>
            <a:tailEnd type="triangle" w="med" len="med"/>
          </a:ln>
        </p:spPr>
        <p:txBody>
          <a:bodyP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57" name="Line 34"/>
          <p:cNvSpPr>
            <a:spLocks noChangeShapeType="1"/>
          </p:cNvSpPr>
          <p:nvPr/>
        </p:nvSpPr>
        <p:spPr bwMode="auto">
          <a:xfrm flipV="1">
            <a:off x="3886200" y="3084513"/>
            <a:ext cx="381000" cy="1371600"/>
          </a:xfrm>
          <a:prstGeom prst="line">
            <a:avLst/>
          </a:prstGeom>
          <a:noFill/>
          <a:ln w="9525">
            <a:solidFill>
              <a:srgbClr val="000000"/>
            </a:solidFill>
            <a:prstDash val="dash"/>
            <a:round/>
            <a:headEnd/>
            <a:tailEnd type="triangle" w="med" len="med"/>
          </a:ln>
        </p:spPr>
        <p:txBody>
          <a:bodyP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58" name="Line 35"/>
          <p:cNvSpPr>
            <a:spLocks noChangeShapeType="1"/>
          </p:cNvSpPr>
          <p:nvPr/>
        </p:nvSpPr>
        <p:spPr bwMode="auto">
          <a:xfrm flipV="1">
            <a:off x="3886200" y="3008313"/>
            <a:ext cx="3505200" cy="1447800"/>
          </a:xfrm>
          <a:prstGeom prst="line">
            <a:avLst/>
          </a:prstGeom>
          <a:noFill/>
          <a:ln w="9525">
            <a:solidFill>
              <a:srgbClr val="000000"/>
            </a:solidFill>
            <a:prstDash val="dash"/>
            <a:round/>
            <a:headEnd/>
            <a:tailEnd type="triangle" w="med" len="med"/>
          </a:ln>
        </p:spPr>
        <p:txBody>
          <a:bodyP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70678" name="TextBox 44"/>
          <p:cNvSpPr txBox="1">
            <a:spLocks noChangeArrowheads="1"/>
          </p:cNvSpPr>
          <p:nvPr/>
        </p:nvSpPr>
        <p:spPr bwMode="auto">
          <a:xfrm>
            <a:off x="609600" y="5181600"/>
            <a:ext cx="7772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a:solidFill>
                  <a:schemeClr val="tx1"/>
                </a:solidFill>
              </a:rPr>
              <a:t>A </a:t>
            </a:r>
            <a:r>
              <a:rPr lang="en-US">
                <a:solidFill>
                  <a:srgbClr val="800000"/>
                </a:solidFill>
              </a:rPr>
              <a:t>consistent state</a:t>
            </a:r>
            <a:r>
              <a:rPr lang="en-US">
                <a:solidFill>
                  <a:schemeClr val="tx1"/>
                </a:solidFill>
              </a:rPr>
              <a:t> is one that does not violate any internal invariant relationships in the data.</a:t>
            </a:r>
          </a:p>
          <a:p>
            <a:pPr algn="ctr" eaLnBrk="1" hangingPunct="1"/>
            <a:r>
              <a:rPr lang="en-US" sz="2000">
                <a:solidFill>
                  <a:schemeClr val="tx1"/>
                </a:solidFill>
              </a:rPr>
              <a:t>Transaction bodies must be coded correctly!</a:t>
            </a:r>
          </a:p>
        </p:txBody>
      </p:sp>
    </p:spTree>
    <p:extLst>
      <p:ext uri="{BB962C8B-B14F-4D97-AF65-F5344CB8AC3E}">
        <p14:creationId xmlns:p14="http://schemas.microsoft.com/office/powerpoint/2010/main" val="33656270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atin typeface="Arial" charset="0"/>
                <a:ea typeface="ＭＳ Ｐゴシック" charset="0"/>
                <a:cs typeface="Arial" charset="0"/>
              </a:rPr>
              <a:t>ACID properties of transactions</a:t>
            </a:r>
          </a:p>
        </p:txBody>
      </p:sp>
      <p:sp>
        <p:nvSpPr>
          <p:cNvPr id="71683" name="Content Placeholder 2"/>
          <p:cNvSpPr>
            <a:spLocks noGrp="1"/>
          </p:cNvSpPr>
          <p:nvPr>
            <p:ph idx="1"/>
          </p:nvPr>
        </p:nvSpPr>
        <p:spPr>
          <a:xfrm>
            <a:off x="304800" y="1527175"/>
            <a:ext cx="8305800" cy="4111625"/>
          </a:xfrm>
        </p:spPr>
        <p:txBody>
          <a:bodyPr/>
          <a:lstStyle/>
          <a:p>
            <a:r>
              <a:rPr lang="en-US" sz="2400">
                <a:latin typeface="Arial" charset="0"/>
                <a:ea typeface="ＭＳ Ｐゴシック" charset="0"/>
                <a:cs typeface="Arial" charset="0"/>
              </a:rPr>
              <a:t>Transactions are </a:t>
            </a:r>
            <a:r>
              <a:rPr lang="en-US" sz="2400">
                <a:solidFill>
                  <a:srgbClr val="800000"/>
                </a:solidFill>
                <a:latin typeface="Arial" charset="0"/>
                <a:ea typeface="ＭＳ Ｐゴシック" charset="0"/>
                <a:cs typeface="Arial" charset="0"/>
              </a:rPr>
              <a:t>A</a:t>
            </a:r>
            <a:r>
              <a:rPr lang="en-US" sz="2400">
                <a:latin typeface="Arial" charset="0"/>
                <a:ea typeface="ＭＳ Ｐゴシック" charset="0"/>
                <a:cs typeface="Arial" charset="0"/>
              </a:rPr>
              <a:t>tomic</a:t>
            </a:r>
          </a:p>
          <a:p>
            <a:pPr lvl="1"/>
            <a:r>
              <a:rPr lang="en-US" sz="2000">
                <a:latin typeface="Arial" charset="0"/>
                <a:ea typeface="ＭＳ Ｐゴシック" charset="0"/>
                <a:cs typeface="Arial" charset="0"/>
              </a:rPr>
              <a:t>Each transaction either commits or aborts: it either executes entirely or not at all.</a:t>
            </a:r>
          </a:p>
          <a:p>
            <a:pPr lvl="1"/>
            <a:r>
              <a:rPr lang="en-US" sz="2000">
                <a:latin typeface="Arial" charset="0"/>
                <a:ea typeface="ＭＳ Ｐゴシック" charset="0"/>
                <a:cs typeface="Arial" charset="0"/>
              </a:rPr>
              <a:t>Transactions don’t interfere with one another (</a:t>
            </a:r>
            <a:r>
              <a:rPr lang="en-US" sz="2000">
                <a:solidFill>
                  <a:srgbClr val="800000"/>
                </a:solidFill>
                <a:latin typeface="Arial" charset="0"/>
                <a:ea typeface="ＭＳ Ｐゴシック" charset="0"/>
                <a:cs typeface="Arial" charset="0"/>
              </a:rPr>
              <a:t>I</a:t>
            </a:r>
            <a:r>
              <a:rPr lang="en-US" sz="2000">
                <a:latin typeface="Arial" charset="0"/>
                <a:ea typeface="ＭＳ Ｐゴシック" charset="0"/>
                <a:cs typeface="Arial" charset="0"/>
              </a:rPr>
              <a:t>).</a:t>
            </a:r>
          </a:p>
          <a:p>
            <a:r>
              <a:rPr lang="en-US" sz="2400">
                <a:latin typeface="Arial" charset="0"/>
                <a:ea typeface="ＭＳ Ｐゴシック" charset="0"/>
                <a:cs typeface="Arial" charset="0"/>
              </a:rPr>
              <a:t>Transactions appear to commit in some serial order (</a:t>
            </a:r>
            <a:r>
              <a:rPr lang="en-US" sz="2400">
                <a:solidFill>
                  <a:schemeClr val="accent2"/>
                </a:solidFill>
                <a:latin typeface="Arial" charset="0"/>
                <a:ea typeface="ＭＳ Ｐゴシック" charset="0"/>
                <a:cs typeface="Arial" charset="0"/>
              </a:rPr>
              <a:t>serializable schedule</a:t>
            </a:r>
            <a:r>
              <a:rPr lang="en-US" sz="2400">
                <a:latin typeface="Arial" charset="0"/>
                <a:ea typeface="ＭＳ Ｐゴシック" charset="0"/>
                <a:cs typeface="Arial" charset="0"/>
              </a:rPr>
              <a:t>).</a:t>
            </a:r>
          </a:p>
          <a:p>
            <a:pPr marL="742950" lvl="2" indent="-342900">
              <a:spcBef>
                <a:spcPts val="900"/>
              </a:spcBef>
            </a:pPr>
            <a:r>
              <a:rPr lang="en-US" sz="2000">
                <a:latin typeface="Arial" charset="0"/>
                <a:ea typeface="ＭＳ Ｐゴシック" charset="0"/>
                <a:cs typeface="Arial" charset="0"/>
              </a:rPr>
              <a:t>Each transaction is coded to transition the store from one </a:t>
            </a:r>
            <a:r>
              <a:rPr lang="en-US" sz="2000">
                <a:solidFill>
                  <a:srgbClr val="800000"/>
                </a:solidFill>
                <a:latin typeface="Arial" charset="0"/>
                <a:ea typeface="ＭＳ Ｐゴシック" charset="0"/>
                <a:cs typeface="Arial" charset="0"/>
              </a:rPr>
              <a:t>C</a:t>
            </a:r>
            <a:r>
              <a:rPr lang="en-US" sz="2000">
                <a:latin typeface="Arial" charset="0"/>
                <a:ea typeface="ＭＳ Ｐゴシック" charset="0"/>
                <a:cs typeface="Arial" charset="0"/>
              </a:rPr>
              <a:t>onsistent state to another.</a:t>
            </a:r>
          </a:p>
          <a:p>
            <a:pPr marL="742950" lvl="2" indent="-342900">
              <a:spcBef>
                <a:spcPts val="900"/>
              </a:spcBef>
            </a:pPr>
            <a:r>
              <a:rPr lang="en-US" sz="2000">
                <a:solidFill>
                  <a:srgbClr val="651222"/>
                </a:solidFill>
                <a:latin typeface="Arial" charset="0"/>
                <a:ea typeface="ＭＳ Ｐゴシック" charset="0"/>
                <a:cs typeface="Arial" charset="0"/>
              </a:rPr>
              <a:t>One-copy serializability </a:t>
            </a:r>
            <a:r>
              <a:rPr lang="en-US" sz="2000">
                <a:latin typeface="Arial" charset="0"/>
                <a:ea typeface="ＭＳ Ｐゴシック" charset="0"/>
                <a:cs typeface="Arial" charset="0"/>
              </a:rPr>
              <a:t>(1SR): Transactions observe the effects of their predecessors, and not of their successors.</a:t>
            </a:r>
          </a:p>
          <a:p>
            <a:r>
              <a:rPr lang="en-US" sz="2400">
                <a:latin typeface="Arial" charset="0"/>
                <a:ea typeface="ＭＳ Ｐゴシック" charset="0"/>
                <a:cs typeface="Arial" charset="0"/>
              </a:rPr>
              <a:t>Transactions are </a:t>
            </a:r>
            <a:r>
              <a:rPr lang="en-US" sz="2400">
                <a:solidFill>
                  <a:srgbClr val="800000"/>
                </a:solidFill>
                <a:latin typeface="Arial" charset="0"/>
                <a:ea typeface="ＭＳ Ｐゴシック" charset="0"/>
                <a:cs typeface="Arial" charset="0"/>
              </a:rPr>
              <a:t>D</a:t>
            </a:r>
            <a:r>
              <a:rPr lang="en-US" sz="2400">
                <a:latin typeface="Arial" charset="0"/>
                <a:ea typeface="ＭＳ Ｐゴシック" charset="0"/>
                <a:cs typeface="Arial" charset="0"/>
              </a:rPr>
              <a:t>urable.</a:t>
            </a:r>
          </a:p>
          <a:p>
            <a:pPr lvl="1"/>
            <a:r>
              <a:rPr lang="en-US" sz="2000">
                <a:latin typeface="Arial" charset="0"/>
                <a:ea typeface="ＭＳ Ｐゴシック" charset="0"/>
                <a:cs typeface="Arial" charset="0"/>
              </a:rPr>
              <a:t>Committed effects survive failure.</a:t>
            </a:r>
          </a:p>
          <a:p>
            <a:endParaRPr lang="en-US" sz="2400">
              <a:latin typeface="Arial" charset="0"/>
              <a:ea typeface="ＭＳ Ｐゴシック" charset="0"/>
              <a:cs typeface="Arial" charset="0"/>
            </a:endParaRPr>
          </a:p>
        </p:txBody>
      </p:sp>
    </p:spTree>
    <p:extLst>
      <p:ext uri="{BB962C8B-B14F-4D97-AF65-F5344CB8AC3E}">
        <p14:creationId xmlns:p14="http://schemas.microsoft.com/office/powerpoint/2010/main" val="30508495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a:latin typeface="Arial" charset="0"/>
                <a:ea typeface="ＭＳ Ｐゴシック" charset="0"/>
                <a:cs typeface="Arial" charset="0"/>
              </a:rPr>
              <a:t>Transactions: References</a:t>
            </a:r>
          </a:p>
        </p:txBody>
      </p:sp>
      <p:pic>
        <p:nvPicPr>
          <p:cNvPr id="8499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447800"/>
            <a:ext cx="203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6"/>
          <p:cNvSpPr txBox="1">
            <a:spLocks noChangeArrowheads="1"/>
          </p:cNvSpPr>
          <p:nvPr/>
        </p:nvSpPr>
        <p:spPr bwMode="auto">
          <a:xfrm>
            <a:off x="838200" y="1524000"/>
            <a:ext cx="45164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b="1" u="sng">
                <a:solidFill>
                  <a:schemeClr val="tx1"/>
                </a:solidFill>
              </a:rPr>
              <a:t>Gold standard</a:t>
            </a:r>
            <a:endParaRPr lang="en-US" b="1">
              <a:solidFill>
                <a:schemeClr val="tx1"/>
              </a:solidFill>
            </a:endParaRPr>
          </a:p>
          <a:p>
            <a:pPr eaLnBrk="1" hangingPunct="1"/>
            <a:r>
              <a:rPr lang="en-US" b="1">
                <a:solidFill>
                  <a:schemeClr val="tx1"/>
                </a:solidFill>
              </a:rPr>
              <a:t>Jim Gray and Andreas Reuter</a:t>
            </a:r>
          </a:p>
          <a:p>
            <a:pPr eaLnBrk="1" hangingPunct="1"/>
            <a:r>
              <a:rPr lang="en-US" b="1" i="1">
                <a:solidFill>
                  <a:srgbClr val="003367"/>
                </a:solidFill>
              </a:rPr>
              <a:t>Transaction Processing:</a:t>
            </a:r>
          </a:p>
          <a:p>
            <a:pPr eaLnBrk="1" hangingPunct="1"/>
            <a:r>
              <a:rPr lang="en-US" b="1" i="1">
                <a:solidFill>
                  <a:srgbClr val="003367"/>
                </a:solidFill>
              </a:rPr>
              <a:t>Concepts and Techniques </a:t>
            </a:r>
          </a:p>
          <a:p>
            <a:pPr eaLnBrk="1" hangingPunct="1"/>
            <a:endParaRPr lang="en-US" b="1">
              <a:solidFill>
                <a:schemeClr val="tx1"/>
              </a:solidFill>
            </a:endParaRPr>
          </a:p>
        </p:txBody>
      </p:sp>
      <p:sp>
        <p:nvSpPr>
          <p:cNvPr id="84997" name="TextBox 10"/>
          <p:cNvSpPr txBox="1">
            <a:spLocks noChangeArrowheads="1"/>
          </p:cNvSpPr>
          <p:nvPr/>
        </p:nvSpPr>
        <p:spPr bwMode="auto">
          <a:xfrm>
            <a:off x="762000" y="3276600"/>
            <a:ext cx="54435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b="1" u="sng">
                <a:solidFill>
                  <a:schemeClr val="tx1"/>
                </a:solidFill>
              </a:rPr>
              <a:t>Comprehensive Tutorial</a:t>
            </a:r>
            <a:endParaRPr lang="en-US" sz="2000" b="1">
              <a:solidFill>
                <a:schemeClr val="tx1"/>
              </a:solidFill>
            </a:endParaRPr>
          </a:p>
          <a:p>
            <a:pPr eaLnBrk="1" hangingPunct="1"/>
            <a:r>
              <a:rPr lang="en-US" sz="2000" b="1">
                <a:solidFill>
                  <a:schemeClr val="tx1"/>
                </a:solidFill>
              </a:rPr>
              <a:t>Michael J. Franklin</a:t>
            </a:r>
          </a:p>
          <a:p>
            <a:pPr eaLnBrk="1" hangingPunct="1"/>
            <a:r>
              <a:rPr lang="en-US" sz="2000" b="1" i="1">
                <a:solidFill>
                  <a:schemeClr val="tx1"/>
                </a:solidFill>
              </a:rPr>
              <a:t>Concurrency Control and Recovery</a:t>
            </a:r>
          </a:p>
          <a:p>
            <a:pPr eaLnBrk="1" hangingPunct="1"/>
            <a:r>
              <a:rPr lang="en-US" sz="2000" b="1">
                <a:solidFill>
                  <a:schemeClr val="tx1"/>
                </a:solidFill>
              </a:rPr>
              <a:t>1997</a:t>
            </a:r>
          </a:p>
          <a:p>
            <a:pPr eaLnBrk="1" hangingPunct="1"/>
            <a:endParaRPr lang="en-US" b="1" i="1">
              <a:solidFill>
                <a:srgbClr val="003367"/>
              </a:solidFill>
            </a:endParaRPr>
          </a:p>
          <a:p>
            <a:pPr eaLnBrk="1" hangingPunct="1"/>
            <a:endParaRPr lang="en-US" b="1">
              <a:solidFill>
                <a:schemeClr val="tx1"/>
              </a:solidFill>
            </a:endParaRPr>
          </a:p>
        </p:txBody>
      </p:sp>
      <p:sp>
        <p:nvSpPr>
          <p:cNvPr id="84998" name="TextBox 11"/>
          <p:cNvSpPr txBox="1">
            <a:spLocks noChangeArrowheads="1"/>
          </p:cNvSpPr>
          <p:nvPr/>
        </p:nvSpPr>
        <p:spPr bwMode="auto">
          <a:xfrm>
            <a:off x="762000" y="4794250"/>
            <a:ext cx="73914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u="sng">
                <a:solidFill>
                  <a:schemeClr val="tx1"/>
                </a:solidFill>
              </a:rPr>
              <a:t>Industrial Strength</a:t>
            </a:r>
            <a:endParaRPr lang="en-US" sz="1800" b="1">
              <a:solidFill>
                <a:schemeClr val="tx1"/>
              </a:solidFill>
            </a:endParaRPr>
          </a:p>
          <a:p>
            <a:pPr eaLnBrk="1" hangingPunct="1"/>
            <a:r>
              <a:rPr lang="en-US" sz="1800" b="1">
                <a:solidFill>
                  <a:schemeClr val="tx1"/>
                </a:solidFill>
              </a:rPr>
              <a:t>C. Mohan, D. Haderle, B. Lindsay, H. Pirahesh</a:t>
            </a:r>
          </a:p>
          <a:p>
            <a:pPr eaLnBrk="1" hangingPunct="1"/>
            <a:r>
              <a:rPr lang="en-US" sz="1800" b="1" i="1">
                <a:solidFill>
                  <a:schemeClr val="tx1"/>
                </a:solidFill>
              </a:rPr>
              <a:t>ARIES: a transaction recovery method supporting fine-granularity locking and partial rollbacks using write-ahead logging</a:t>
            </a:r>
          </a:p>
          <a:p>
            <a:pPr eaLnBrk="1" hangingPunct="1"/>
            <a:r>
              <a:rPr lang="en-US" sz="1800" b="1">
                <a:solidFill>
                  <a:schemeClr val="tx1"/>
                </a:solidFill>
              </a:rPr>
              <a:t>ACM Transactions on Database Systems, March 1992</a:t>
            </a:r>
          </a:p>
          <a:p>
            <a:pPr eaLnBrk="1" hangingPunct="1"/>
            <a:endParaRPr lang="en-US" b="1" i="1">
              <a:solidFill>
                <a:srgbClr val="003367"/>
              </a:solidFill>
            </a:endParaRPr>
          </a:p>
          <a:p>
            <a:pPr eaLnBrk="1" hangingPunct="1"/>
            <a:endParaRPr lang="en-US" b="1">
              <a:solidFill>
                <a:schemeClr val="tx1"/>
              </a:solidFill>
            </a:endParaRPr>
          </a:p>
        </p:txBody>
      </p:sp>
    </p:spTree>
    <p:extLst>
      <p:ext uri="{BB962C8B-B14F-4D97-AF65-F5344CB8AC3E}">
        <p14:creationId xmlns:p14="http://schemas.microsoft.com/office/powerpoint/2010/main" val="28224804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p:txBody>
          <a:bodyPr/>
          <a:lstStyle/>
          <a:p>
            <a:r>
              <a:rPr lang="en-US" dirty="0" smtClean="0">
                <a:latin typeface="Arial" charset="0"/>
                <a:ea typeface="ＭＳ Ｐゴシック" charset="0"/>
                <a:cs typeface="Arial" charset="0"/>
              </a:rPr>
              <a:t>Limits </a:t>
            </a:r>
            <a:r>
              <a:rPr lang="en-US" dirty="0">
                <a:latin typeface="Arial" charset="0"/>
                <a:ea typeface="ＭＳ Ｐゴシック" charset="0"/>
                <a:cs typeface="Arial" charset="0"/>
              </a:rPr>
              <a:t>of Transactions?</a:t>
            </a:r>
          </a:p>
        </p:txBody>
      </p:sp>
      <p:sp>
        <p:nvSpPr>
          <p:cNvPr id="86019" name="Content Placeholder 4"/>
          <p:cNvSpPr>
            <a:spLocks noGrp="1"/>
          </p:cNvSpPr>
          <p:nvPr>
            <p:ph idx="1"/>
          </p:nvPr>
        </p:nvSpPr>
        <p:spPr/>
        <p:txBody>
          <a:bodyPr/>
          <a:lstStyle/>
          <a:p>
            <a:r>
              <a:rPr lang="en-US" dirty="0">
                <a:latin typeface="Arial" charset="0"/>
                <a:ea typeface="ＭＳ Ｐゴシック" charset="0"/>
                <a:cs typeface="Arial" charset="0"/>
              </a:rPr>
              <a:t>Why not use ACID transactions for everything?</a:t>
            </a:r>
          </a:p>
          <a:p>
            <a:r>
              <a:rPr lang="en-US" dirty="0">
                <a:latin typeface="Arial" charset="0"/>
                <a:ea typeface="ＭＳ Ｐゴシック" charset="0"/>
                <a:cs typeface="Arial" charset="0"/>
              </a:rPr>
              <a:t>How much work is it to serialize and commit transactions?</a:t>
            </a:r>
          </a:p>
          <a:p>
            <a:endParaRPr lang="en-US" dirty="0">
              <a:latin typeface="Arial" charset="0"/>
              <a:ea typeface="ＭＳ Ｐゴシック" charset="0"/>
              <a:cs typeface="Arial" charset="0"/>
            </a:endParaRPr>
          </a:p>
          <a:p>
            <a:r>
              <a:rPr lang="en-US" dirty="0">
                <a:latin typeface="Arial" charset="0"/>
                <a:ea typeface="ＭＳ Ｐゴシック" charset="0"/>
                <a:cs typeface="Arial" charset="0"/>
              </a:rPr>
              <a:t>E.g., what if I want to add more servers</a:t>
            </a:r>
            <a:r>
              <a:rPr lang="en-US" dirty="0" smtClean="0">
                <a:latin typeface="Arial" charset="0"/>
                <a:ea typeface="ＭＳ Ｐゴシック" charset="0"/>
                <a:cs typeface="Arial" charset="0"/>
              </a:rPr>
              <a:t>?</a:t>
            </a:r>
          </a:p>
          <a:p>
            <a:r>
              <a:rPr lang="en-US" dirty="0" smtClean="0">
                <a:latin typeface="Arial" charset="0"/>
                <a:ea typeface="ＭＳ Ｐゴシック" charset="0"/>
                <a:cs typeface="Arial" charset="0"/>
              </a:rPr>
              <a:t>What if my servers are in data centers all over the world?</a:t>
            </a:r>
          </a:p>
          <a:p>
            <a:r>
              <a:rPr lang="en-US" b="1" dirty="0" smtClean="0">
                <a:latin typeface="Arial" charset="0"/>
                <a:ea typeface="ＭＳ Ｐゴシック" charset="0"/>
                <a:cs typeface="Arial" charset="0"/>
              </a:rPr>
              <a:t>“How much consistency do we really need?”</a:t>
            </a:r>
          </a:p>
          <a:p>
            <a:r>
              <a:rPr lang="en-US" dirty="0" smtClean="0">
                <a:latin typeface="Arial" charset="0"/>
                <a:ea typeface="ＭＳ Ｐゴシック" charset="0"/>
                <a:cs typeface="Arial" charset="0"/>
              </a:rPr>
              <a:t>What kind of question is that?</a:t>
            </a: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20630570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 we need DB tables and transactions?</a:t>
            </a:r>
            <a:endParaRPr lang="en-US" sz="3200" dirty="0"/>
          </a:p>
        </p:txBody>
      </p:sp>
      <p:sp>
        <p:nvSpPr>
          <p:cNvPr id="3" name="Content Placeholder 2"/>
          <p:cNvSpPr>
            <a:spLocks noGrp="1"/>
          </p:cNvSpPr>
          <p:nvPr>
            <p:ph idx="1"/>
          </p:nvPr>
        </p:nvSpPr>
        <p:spPr/>
        <p:txBody>
          <a:bodyPr/>
          <a:lstStyle/>
          <a:p>
            <a:r>
              <a:rPr lang="en-US" sz="2000" dirty="0" smtClean="0"/>
              <a:t>Can built rich-functioned services on a scalable data tier that is “less” than an ACID database or even a consistent file system?</a:t>
            </a:r>
            <a:endParaRPr lang="en-US" sz="2000" dirty="0"/>
          </a:p>
        </p:txBody>
      </p:sp>
      <p:pic>
        <p:nvPicPr>
          <p:cNvPr id="4" name="Picture 3"/>
          <p:cNvPicPr>
            <a:picLocks noChangeAspect="1"/>
          </p:cNvPicPr>
          <p:nvPr/>
        </p:nvPicPr>
        <p:blipFill>
          <a:blip r:embed="rId2"/>
          <a:stretch>
            <a:fillRect/>
          </a:stretch>
        </p:blipFill>
        <p:spPr>
          <a:xfrm>
            <a:off x="533400" y="2514600"/>
            <a:ext cx="5343896" cy="4114800"/>
          </a:xfrm>
          <a:prstGeom prst="rect">
            <a:avLst/>
          </a:prstGeom>
        </p:spPr>
      </p:pic>
      <p:pic>
        <p:nvPicPr>
          <p:cNvPr id="5" name="Picture 4"/>
          <p:cNvPicPr>
            <a:picLocks noChangeAspect="1"/>
          </p:cNvPicPr>
          <p:nvPr/>
        </p:nvPicPr>
        <p:blipFill>
          <a:blip r:embed="rId3"/>
          <a:stretch>
            <a:fillRect/>
          </a:stretch>
        </p:blipFill>
        <p:spPr>
          <a:xfrm>
            <a:off x="6781800" y="2819400"/>
            <a:ext cx="1489472" cy="1371600"/>
          </a:xfrm>
          <a:prstGeom prst="rect">
            <a:avLst/>
          </a:prstGeom>
        </p:spPr>
      </p:pic>
      <p:sp>
        <p:nvSpPr>
          <p:cNvPr id="6" name="Rectangle 81"/>
          <p:cNvSpPr>
            <a:spLocks noChangeArrowheads="1"/>
          </p:cNvSpPr>
          <p:nvPr/>
        </p:nvSpPr>
        <p:spPr bwMode="auto">
          <a:xfrm>
            <a:off x="6096000" y="4267200"/>
            <a:ext cx="2895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smtClean="0">
                <a:solidFill>
                  <a:srgbClr val="003367"/>
                </a:solidFill>
              </a:rPr>
              <a:t>People talk about the “</a:t>
            </a:r>
            <a:r>
              <a:rPr lang="en-US" sz="2000" dirty="0" err="1" smtClean="0">
                <a:solidFill>
                  <a:srgbClr val="003367"/>
                </a:solidFill>
              </a:rPr>
              <a:t>NoSQL</a:t>
            </a:r>
            <a:r>
              <a:rPr lang="en-US" sz="2000" dirty="0" smtClean="0">
                <a:solidFill>
                  <a:srgbClr val="003367"/>
                </a:solidFill>
              </a:rPr>
              <a:t> Movement”.</a:t>
            </a:r>
          </a:p>
          <a:p>
            <a:pPr algn="ctr"/>
            <a:endParaRPr lang="en-US" sz="2000" i="1" dirty="0">
              <a:solidFill>
                <a:srgbClr val="003367"/>
              </a:solidFill>
            </a:endParaRPr>
          </a:p>
          <a:p>
            <a:pPr algn="ctr"/>
            <a:r>
              <a:rPr lang="en-US" sz="2000" dirty="0" smtClean="0">
                <a:solidFill>
                  <a:srgbClr val="003367"/>
                </a:solidFill>
              </a:rPr>
              <a:t>But there’s a long history, even before BASE ….</a:t>
            </a:r>
          </a:p>
        </p:txBody>
      </p:sp>
    </p:spTree>
    <p:extLst>
      <p:ext uri="{BB962C8B-B14F-4D97-AF65-F5344CB8AC3E}">
        <p14:creationId xmlns:p14="http://schemas.microsoft.com/office/powerpoint/2010/main" val="22402544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Arial" charset="0"/>
                <a:ea typeface="ＭＳ Ｐゴシック" charset="0"/>
                <a:cs typeface="Arial" charset="0"/>
              </a:rPr>
              <a:t>A service</a:t>
            </a:r>
          </a:p>
        </p:txBody>
      </p:sp>
      <p:sp>
        <p:nvSpPr>
          <p:cNvPr id="3" name="Rounded Rectangle 1"/>
          <p:cNvSpPr/>
          <p:nvPr/>
        </p:nvSpPr>
        <p:spPr>
          <a:xfrm>
            <a:off x="7162800" y="5334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2000">
                <a:solidFill>
                  <a:srgbClr val="FFFFFF"/>
                </a:solidFill>
                <a:latin typeface="Times New Roman" charset="0"/>
                <a:ea typeface="ＭＳ Ｐゴシック" charset="0"/>
                <a:cs typeface="ＭＳ Ｐゴシック" charset="0"/>
              </a:rPr>
              <a:t>Client</a:t>
            </a:r>
            <a:endParaRPr lang="en-US" sz="2000">
              <a:solidFill>
                <a:srgbClr val="FFFFFF"/>
              </a:solidFill>
              <a:latin typeface="Times New Roman" charset="0"/>
              <a:ea typeface="ＭＳ Ｐゴシック" charset="0"/>
              <a:cs typeface="ＭＳ Ｐゴシック" charset="0"/>
            </a:endParaRPr>
          </a:p>
        </p:txBody>
      </p:sp>
      <p:sp>
        <p:nvSpPr>
          <p:cNvPr id="4" name="Rounded Rectangle 3"/>
          <p:cNvSpPr/>
          <p:nvPr/>
        </p:nvSpPr>
        <p:spPr>
          <a:xfrm>
            <a:off x="7162800" y="5715000"/>
            <a:ext cx="13716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2000">
                <a:solidFill>
                  <a:srgbClr val="FFFFFF"/>
                </a:solidFill>
                <a:latin typeface="Times New Roman" charset="0"/>
                <a:ea typeface="ＭＳ Ｐゴシック" charset="0"/>
                <a:cs typeface="ＭＳ Ｐゴシック" charset="0"/>
              </a:rPr>
              <a:t>Store</a:t>
            </a:r>
            <a:endParaRPr lang="en-US" sz="2000">
              <a:solidFill>
                <a:srgbClr val="FFFFFF"/>
              </a:solidFill>
              <a:latin typeface="Times New Roman" charset="0"/>
              <a:ea typeface="ＭＳ Ｐゴシック" charset="0"/>
              <a:cs typeface="ＭＳ Ｐゴシック" charset="0"/>
            </a:endParaRPr>
          </a:p>
        </p:txBody>
      </p:sp>
      <p:cxnSp>
        <p:nvCxnSpPr>
          <p:cNvPr id="5" name="Straight Arrow Connector 4"/>
          <p:cNvCxnSpPr/>
          <p:nvPr/>
        </p:nvCxnSpPr>
        <p:spPr>
          <a:xfrm rot="5400000">
            <a:off x="7125494" y="53713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7"/>
          <p:cNvCxnSpPr/>
          <p:nvPr/>
        </p:nvCxnSpPr>
        <p:spPr>
          <a:xfrm rot="5400000" flipH="1" flipV="1">
            <a:off x="7810500" y="54483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1"/>
          <p:cNvSpPr/>
          <p:nvPr/>
        </p:nvSpPr>
        <p:spPr>
          <a:xfrm>
            <a:off x="7162800" y="18288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2000">
                <a:solidFill>
                  <a:srgbClr val="FFFFFF"/>
                </a:solidFill>
                <a:latin typeface="Times New Roman" charset="0"/>
                <a:ea typeface="ＭＳ Ｐゴシック" charset="0"/>
                <a:cs typeface="ＭＳ Ｐゴシック" charset="0"/>
              </a:rPr>
              <a:t>Web Server</a:t>
            </a:r>
            <a:endParaRPr lang="en-US" sz="2000">
              <a:solidFill>
                <a:srgbClr val="FFFFFF"/>
              </a:solidFill>
              <a:latin typeface="Times New Roman" charset="0"/>
              <a:ea typeface="ＭＳ Ｐゴシック" charset="0"/>
              <a:cs typeface="ＭＳ Ｐゴシック" charset="0"/>
            </a:endParaRPr>
          </a:p>
        </p:txBody>
      </p:sp>
      <p:sp>
        <p:nvSpPr>
          <p:cNvPr id="8" name="Rounded Rectangle 1"/>
          <p:cNvSpPr/>
          <p:nvPr/>
        </p:nvSpPr>
        <p:spPr>
          <a:xfrm>
            <a:off x="7162800" y="31242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2000">
                <a:solidFill>
                  <a:srgbClr val="FFFFFF"/>
                </a:solidFill>
                <a:latin typeface="Times New Roman" charset="0"/>
                <a:ea typeface="ＭＳ Ｐゴシック" charset="0"/>
                <a:cs typeface="ＭＳ Ｐゴシック" charset="0"/>
              </a:rPr>
              <a:t>App Server</a:t>
            </a:r>
            <a:endParaRPr lang="en-US" sz="2000">
              <a:solidFill>
                <a:srgbClr val="FFFFFF"/>
              </a:solidFill>
              <a:latin typeface="Times New Roman" charset="0"/>
              <a:ea typeface="ＭＳ Ｐゴシック" charset="0"/>
              <a:cs typeface="ＭＳ Ｐゴシック" charset="0"/>
            </a:endParaRPr>
          </a:p>
        </p:txBody>
      </p:sp>
      <p:sp>
        <p:nvSpPr>
          <p:cNvPr id="9" name="Rounded Rectangle 1"/>
          <p:cNvSpPr/>
          <p:nvPr/>
        </p:nvSpPr>
        <p:spPr>
          <a:xfrm>
            <a:off x="7162800" y="4419600"/>
            <a:ext cx="1295400" cy="7620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de-CH" sz="2000">
                <a:solidFill>
                  <a:srgbClr val="FFFFFF"/>
                </a:solidFill>
                <a:latin typeface="Times New Roman" charset="0"/>
                <a:ea typeface="ＭＳ Ｐゴシック" charset="0"/>
                <a:cs typeface="ＭＳ Ｐゴシック" charset="0"/>
              </a:rPr>
              <a:t>DB Server</a:t>
            </a:r>
            <a:endParaRPr lang="en-US" sz="2000">
              <a:solidFill>
                <a:srgbClr val="FFFFFF"/>
              </a:solidFill>
              <a:latin typeface="Times New Roman" charset="0"/>
              <a:ea typeface="ＭＳ Ｐゴシック" charset="0"/>
              <a:cs typeface="ＭＳ Ｐゴシック" charset="0"/>
            </a:endParaRPr>
          </a:p>
        </p:txBody>
      </p:sp>
      <p:cxnSp>
        <p:nvCxnSpPr>
          <p:cNvPr id="10" name="Straight Arrow Connector 7"/>
          <p:cNvCxnSpPr/>
          <p:nvPr/>
        </p:nvCxnSpPr>
        <p:spPr>
          <a:xfrm rot="5400000" flipH="1" flipV="1">
            <a:off x="7811294" y="41521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5"/>
          <p:cNvCxnSpPr/>
          <p:nvPr/>
        </p:nvCxnSpPr>
        <p:spPr>
          <a:xfrm rot="5400000">
            <a:off x="7125494" y="40759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5"/>
          <p:cNvCxnSpPr/>
          <p:nvPr/>
        </p:nvCxnSpPr>
        <p:spPr>
          <a:xfrm rot="5400000">
            <a:off x="7125494" y="27805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7"/>
          <p:cNvCxnSpPr/>
          <p:nvPr/>
        </p:nvCxnSpPr>
        <p:spPr>
          <a:xfrm rot="5400000" flipH="1" flipV="1">
            <a:off x="7811294" y="15613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rot="5400000" flipH="1" flipV="1">
            <a:off x="7811294" y="28567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5"/>
          <p:cNvCxnSpPr/>
          <p:nvPr/>
        </p:nvCxnSpPr>
        <p:spPr>
          <a:xfrm rot="5400000">
            <a:off x="7200900" y="15621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9408"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16"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74825"/>
            <a:ext cx="1066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19600"/>
            <a:ext cx="3352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8"/>
          <p:cNvSpPr>
            <a:spLocks noChangeShapeType="1"/>
          </p:cNvSpPr>
          <p:nvPr/>
        </p:nvSpPr>
        <p:spPr bwMode="auto">
          <a:xfrm>
            <a:off x="1981200" y="1600200"/>
            <a:ext cx="0" cy="20574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2" name="Line 10"/>
          <p:cNvSpPr>
            <a:spLocks noChangeShapeType="1"/>
          </p:cNvSpPr>
          <p:nvPr/>
        </p:nvSpPr>
        <p:spPr bwMode="auto">
          <a:xfrm flipH="1">
            <a:off x="2057400" y="2438400"/>
            <a:ext cx="2362200" cy="5334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dirty="0">
              <a:ea typeface="ＭＳ Ｐゴシック" charset="-128"/>
              <a:cs typeface="ＭＳ Ｐゴシック" charset="-128"/>
            </a:endParaRPr>
          </a:p>
        </p:txBody>
      </p:sp>
      <p:sp>
        <p:nvSpPr>
          <p:cNvPr id="23" name="Line 12"/>
          <p:cNvSpPr>
            <a:spLocks noChangeShapeType="1"/>
          </p:cNvSpPr>
          <p:nvPr/>
        </p:nvSpPr>
        <p:spPr bwMode="auto">
          <a:xfrm>
            <a:off x="2057400" y="1828800"/>
            <a:ext cx="2438400" cy="3810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4" name="Text Box 14"/>
          <p:cNvSpPr txBox="1">
            <a:spLocks noChangeArrowheads="1"/>
          </p:cNvSpPr>
          <p:nvPr/>
        </p:nvSpPr>
        <p:spPr bwMode="auto">
          <a:xfrm>
            <a:off x="2819400" y="1600200"/>
            <a:ext cx="1039813" cy="400050"/>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request</a:t>
            </a:r>
            <a:endParaRPr lang="en-US">
              <a:solidFill>
                <a:srgbClr val="003367"/>
              </a:solidFill>
            </a:endParaRPr>
          </a:p>
        </p:txBody>
      </p:sp>
      <p:sp>
        <p:nvSpPr>
          <p:cNvPr id="26" name="Line 8"/>
          <p:cNvSpPr>
            <a:spLocks noChangeShapeType="1"/>
          </p:cNvSpPr>
          <p:nvPr/>
        </p:nvSpPr>
        <p:spPr bwMode="auto">
          <a:xfrm>
            <a:off x="4495800" y="1600200"/>
            <a:ext cx="0" cy="2057400"/>
          </a:xfrm>
          <a:prstGeom prst="line">
            <a:avLst/>
          </a:prstGeom>
          <a:noFill/>
          <a:ln w="22225" cap="flat" cmpd="sng" algn="ctr">
            <a:solidFill>
              <a:schemeClr val="accent6"/>
            </a:solidFill>
            <a:prstDash val="solid"/>
            <a:round/>
            <a:headEnd type="none" w="sm" len="sm"/>
            <a:tailEnd type="stealth" w="lg" len="lg"/>
          </a:ln>
        </p:spPr>
        <p:txBody>
          <a:bodyPr anchor="ctr">
            <a:spAutoFit/>
          </a:bodyPr>
          <a:lstStyle/>
          <a:p>
            <a:pPr>
              <a:defRPr/>
            </a:pPr>
            <a:endParaRPr lang="en-US">
              <a:ea typeface="ＭＳ Ｐゴシック" charset="-128"/>
              <a:cs typeface="ＭＳ Ｐゴシック" charset="-128"/>
            </a:endParaRPr>
          </a:p>
        </p:txBody>
      </p:sp>
      <p:sp>
        <p:nvSpPr>
          <p:cNvPr id="27" name="Text Box 14"/>
          <p:cNvSpPr txBox="1">
            <a:spLocks noChangeArrowheads="1"/>
          </p:cNvSpPr>
          <p:nvPr/>
        </p:nvSpPr>
        <p:spPr bwMode="auto">
          <a:xfrm>
            <a:off x="2895600" y="2667000"/>
            <a:ext cx="741363" cy="400050"/>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reply</a:t>
            </a:r>
            <a:endParaRPr lang="en-US">
              <a:solidFill>
                <a:srgbClr val="003367"/>
              </a:solidFill>
            </a:endParaRPr>
          </a:p>
        </p:txBody>
      </p:sp>
      <p:sp>
        <p:nvSpPr>
          <p:cNvPr id="28" name="Text Box 14"/>
          <p:cNvSpPr txBox="1">
            <a:spLocks noChangeArrowheads="1"/>
          </p:cNvSpPr>
          <p:nvPr/>
        </p:nvSpPr>
        <p:spPr bwMode="auto">
          <a:xfrm>
            <a:off x="1046163" y="2667000"/>
            <a:ext cx="782637" cy="400050"/>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client</a:t>
            </a:r>
            <a:endParaRPr lang="en-US">
              <a:solidFill>
                <a:srgbClr val="003367"/>
              </a:solidFill>
            </a:endParaRPr>
          </a:p>
        </p:txBody>
      </p:sp>
      <p:sp>
        <p:nvSpPr>
          <p:cNvPr id="29" name="Text Box 14"/>
          <p:cNvSpPr txBox="1">
            <a:spLocks noChangeArrowheads="1"/>
          </p:cNvSpPr>
          <p:nvPr/>
        </p:nvSpPr>
        <p:spPr bwMode="auto">
          <a:xfrm>
            <a:off x="4800600" y="3124200"/>
            <a:ext cx="903288" cy="400050"/>
          </a:xfrm>
          <a:prstGeom prst="rect">
            <a:avLst/>
          </a:prstGeom>
          <a:noFill/>
          <a:ln w="15875">
            <a:noFill/>
            <a:miter lim="800000"/>
            <a:headEnd type="none" w="sm" len="sm"/>
            <a:tailEnd type="none" w="sm" len="sm"/>
          </a:ln>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a:solidFill>
                  <a:srgbClr val="003367"/>
                </a:solidFill>
              </a:rPr>
              <a:t>server</a:t>
            </a:r>
            <a:endParaRPr lang="en-US">
              <a:solidFill>
                <a:srgbClr val="003367"/>
              </a:solidFill>
            </a:endParaRPr>
          </a:p>
        </p:txBody>
      </p:sp>
    </p:spTree>
    <p:extLst>
      <p:ext uri="{BB962C8B-B14F-4D97-AF65-F5344CB8AC3E}">
        <p14:creationId xmlns:p14="http://schemas.microsoft.com/office/powerpoint/2010/main" val="32889793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Key-value stores</a:t>
            </a:r>
            <a:endParaRPr lang="en-US" dirty="0"/>
          </a:p>
        </p:txBody>
      </p:sp>
      <p:sp>
        <p:nvSpPr>
          <p:cNvPr id="7" name="Content Placeholder 6"/>
          <p:cNvSpPr>
            <a:spLocks noGrp="1"/>
          </p:cNvSpPr>
          <p:nvPr>
            <p:ph idx="1"/>
          </p:nvPr>
        </p:nvSpPr>
        <p:spPr>
          <a:xfrm>
            <a:off x="457200" y="1447800"/>
            <a:ext cx="8226425" cy="2514600"/>
          </a:xfrm>
        </p:spPr>
        <p:txBody>
          <a:bodyPr/>
          <a:lstStyle/>
          <a:p>
            <a:r>
              <a:rPr lang="en-US" dirty="0"/>
              <a:t>Many mega-services are built on </a:t>
            </a:r>
            <a:r>
              <a:rPr lang="en-US" b="1" dirty="0">
                <a:solidFill>
                  <a:srgbClr val="800000"/>
                </a:solidFill>
              </a:rPr>
              <a:t>key-value stores</a:t>
            </a:r>
            <a:r>
              <a:rPr lang="en-US" dirty="0"/>
              <a:t>.</a:t>
            </a:r>
          </a:p>
          <a:p>
            <a:pPr lvl="1"/>
            <a:r>
              <a:rPr lang="en-US" dirty="0" smtClean="0"/>
              <a:t>Store variable</a:t>
            </a:r>
            <a:r>
              <a:rPr lang="en-US" dirty="0"/>
              <a:t>-length content </a:t>
            </a:r>
            <a:r>
              <a:rPr lang="en-US" dirty="0" smtClean="0"/>
              <a:t>objects: think “tiny files” </a:t>
            </a:r>
            <a:r>
              <a:rPr lang="en-US" dirty="0"/>
              <a:t>(</a:t>
            </a:r>
            <a:r>
              <a:rPr lang="en-US" b="1" dirty="0"/>
              <a:t>value</a:t>
            </a:r>
            <a:r>
              <a:rPr lang="en-US" dirty="0"/>
              <a:t>)</a:t>
            </a:r>
          </a:p>
          <a:p>
            <a:pPr lvl="1"/>
            <a:r>
              <a:rPr lang="en-US" dirty="0" smtClean="0"/>
              <a:t>Each object is named </a:t>
            </a:r>
            <a:r>
              <a:rPr lang="en-US" dirty="0"/>
              <a:t>by a </a:t>
            </a:r>
            <a:r>
              <a:rPr lang="en-US" dirty="0" smtClean="0"/>
              <a:t>“</a:t>
            </a:r>
            <a:r>
              <a:rPr lang="en-US" b="1" dirty="0"/>
              <a:t>key</a:t>
            </a:r>
            <a:r>
              <a:rPr lang="en-US" dirty="0" smtClean="0"/>
              <a:t>”, usually fixed-size.</a:t>
            </a:r>
          </a:p>
          <a:p>
            <a:pPr lvl="1"/>
            <a:r>
              <a:rPr lang="en-US" dirty="0" smtClean="0"/>
              <a:t>Key is also called a </a:t>
            </a:r>
            <a:r>
              <a:rPr lang="en-US" b="1" dirty="0" smtClean="0"/>
              <a:t>token</a:t>
            </a:r>
            <a:r>
              <a:rPr lang="en-US" dirty="0" smtClean="0"/>
              <a:t>: not to be confused with a crypto key!  Although it may be a content hash (</a:t>
            </a:r>
            <a:r>
              <a:rPr lang="en-US" dirty="0" err="1" smtClean="0"/>
              <a:t>SHAx</a:t>
            </a:r>
            <a:r>
              <a:rPr lang="en-US" dirty="0" smtClean="0"/>
              <a:t> or MD5).</a:t>
            </a:r>
          </a:p>
          <a:p>
            <a:pPr lvl="1"/>
            <a:r>
              <a:rPr lang="en-US" dirty="0" smtClean="0"/>
              <a:t>Simple </a:t>
            </a:r>
            <a:r>
              <a:rPr lang="en-US" b="1" dirty="0" smtClean="0"/>
              <a:t>put/get </a:t>
            </a:r>
            <a:r>
              <a:rPr lang="en-US" dirty="0" smtClean="0"/>
              <a:t>interface with no offsets or transactions (yet).</a:t>
            </a:r>
          </a:p>
          <a:p>
            <a:pPr lvl="1"/>
            <a:r>
              <a:rPr lang="en-US" dirty="0" smtClean="0"/>
              <a:t>Goes back to literature on Distributed Data Structures [Gribble 1998] and </a:t>
            </a:r>
            <a:r>
              <a:rPr lang="en-US" b="1" dirty="0" smtClean="0"/>
              <a:t>Distributed Hash Tables (DHTs)</a:t>
            </a:r>
            <a:r>
              <a:rPr lang="en-US" dirty="0" smtClean="0"/>
              <a:t>.</a:t>
            </a:r>
            <a:endParaRPr lang="en-US" dirty="0"/>
          </a:p>
        </p:txBody>
      </p:sp>
      <p:sp>
        <p:nvSpPr>
          <p:cNvPr id="5" name="Rectangle 4"/>
          <p:cNvSpPr/>
          <p:nvPr/>
        </p:nvSpPr>
        <p:spPr>
          <a:xfrm>
            <a:off x="152400" y="-17669105"/>
            <a:ext cx="8991600" cy="11818616"/>
          </a:xfrm>
          <a:prstGeom prst="rect">
            <a:avLst/>
          </a:prstGeom>
        </p:spPr>
        <p:txBody>
          <a:bodyPr wrap="square">
            <a:spAutoFit/>
          </a:bodyPr>
          <a:lstStyle/>
          <a:p>
            <a:r>
              <a:rPr lang="en-US" sz="1800" dirty="0"/>
              <a:t>Over the next couple of years, Amazon transformed internally into a service-oriented architecture. They learned a tremendous </a:t>
            </a:r>
            <a:r>
              <a:rPr lang="en-US" sz="1800" dirty="0" smtClean="0"/>
              <a:t>amount…</a:t>
            </a:r>
          </a:p>
          <a:p>
            <a:endParaRPr lang="en-US" sz="1800" dirty="0"/>
          </a:p>
          <a:p>
            <a:r>
              <a:rPr lang="en-US" sz="1800" dirty="0" smtClean="0"/>
              <a:t>- </a:t>
            </a:r>
            <a:r>
              <a:rPr lang="en-US" sz="1800" dirty="0"/>
              <a:t>pager escalation gets way </a:t>
            </a:r>
            <a:r>
              <a:rPr lang="en-US" sz="1800" dirty="0" smtClean="0"/>
              <a:t>harder….build </a:t>
            </a:r>
            <a:r>
              <a:rPr lang="en-US" sz="1800" dirty="0"/>
              <a:t>a lot of scaffolding and metrics and reporting.</a:t>
            </a:r>
          </a:p>
          <a:p>
            <a:endParaRPr lang="en-US" sz="1800" dirty="0"/>
          </a:p>
          <a:p>
            <a:r>
              <a:rPr lang="en-US" sz="1800" dirty="0"/>
              <a:t>- every single one of your peer teams suddenly becomes a potential DOS attacker. Nobody can make any real forward progress until very serious quotas and throttling are put in place in every single service.</a:t>
            </a:r>
          </a:p>
          <a:p>
            <a:endParaRPr lang="en-US" sz="1800" dirty="0"/>
          </a:p>
          <a:p>
            <a:r>
              <a:rPr lang="en-US" sz="1800" dirty="0"/>
              <a:t>- monitoring and QA are the same thing. You'd never think so until you try doing a big SOA. But when your service says "oh yes, I'm fine", it may well be the case that the only thing still functioning in the server is the little component that knows how to say "I'm fine, roger roger, over and out" in a cheery droid voice. In order to tell whether the service is actually responding, you have to make individual calls. The problem continues recursively until your monitoring is doing comprehensive semantics checking of your entire range of services and data, at which point it's indistinguishable from automated QA. So they're a continuum.</a:t>
            </a:r>
          </a:p>
          <a:p>
            <a:endParaRPr lang="en-US" sz="1800" dirty="0"/>
          </a:p>
          <a:p>
            <a:r>
              <a:rPr lang="en-US" sz="1800" dirty="0"/>
              <a:t>- if you have hundreds of services, and your code MUST communicate with other groups' code via these services, then you won't be able to find any of them without a service-discovery mechanism. And you can't have that without a service registration mechanism, which itself is another service. So Amazon has a universal service registry where you can find out reflectively (programmatically) about every service, what its APIs are, and also whether it is currently up, and where.</a:t>
            </a:r>
          </a:p>
          <a:p>
            <a:endParaRPr lang="en-US" sz="1800" dirty="0"/>
          </a:p>
          <a:p>
            <a:r>
              <a:rPr lang="en-US" sz="1800" dirty="0"/>
              <a:t>- debugging problems with someone else's code gets a LOT harder, and is basically impossible unless there is a universal standard way to run every service in a </a:t>
            </a:r>
            <a:r>
              <a:rPr lang="en-US" sz="1800" dirty="0" err="1"/>
              <a:t>debuggable</a:t>
            </a:r>
            <a:r>
              <a:rPr lang="en-US" sz="1800" dirty="0"/>
              <a:t> sandbox.</a:t>
            </a:r>
          </a:p>
          <a:p>
            <a:endParaRPr lang="en-US" sz="1800" dirty="0"/>
          </a:p>
          <a:p>
            <a:r>
              <a:rPr lang="en-US" sz="1800" dirty="0"/>
              <a:t>That's just a very small sample. There are dozens, maybe hundreds of individual </a:t>
            </a:r>
            <a:r>
              <a:rPr lang="en-US" sz="1800" dirty="0" err="1"/>
              <a:t>learnings</a:t>
            </a:r>
            <a:r>
              <a:rPr lang="en-US" sz="1800" dirty="0"/>
              <a:t> like these that Amazon had to discover organically. There were a lot of wacky ones around externalizing services, but not as many as you might think. Organizing into services taught teams not to trust each other in most of the same ways they're not supposed to trust external developers.</a:t>
            </a:r>
          </a:p>
          <a:p>
            <a:endParaRPr lang="en-US" sz="1800" dirty="0"/>
          </a:p>
          <a:p>
            <a:r>
              <a:rPr lang="en-US" sz="1800" dirty="0"/>
              <a:t>This effort was still underway when I left to join Google in mid-2005, but it was pretty far advanced. From the time Bezos issued his edict through the time I left, Amazon had transformed culturally into a company that thinks about everything in a services-first fashion. It is now fundamental to how they approach all designs, including internal designs for stuff that might never see the light of day externally.</a:t>
            </a:r>
          </a:p>
          <a:p>
            <a:endParaRPr lang="en-US" dirty="0"/>
          </a:p>
        </p:txBody>
      </p:sp>
      <p:pic>
        <p:nvPicPr>
          <p:cNvPr id="8" name="Picture 7"/>
          <p:cNvPicPr>
            <a:picLocks noChangeAspect="1"/>
          </p:cNvPicPr>
          <p:nvPr/>
        </p:nvPicPr>
        <p:blipFill>
          <a:blip r:embed="rId2"/>
          <a:stretch>
            <a:fillRect/>
          </a:stretch>
        </p:blipFill>
        <p:spPr>
          <a:xfrm>
            <a:off x="647700" y="4648200"/>
            <a:ext cx="5651500" cy="1879600"/>
          </a:xfrm>
          <a:prstGeom prst="rect">
            <a:avLst/>
          </a:prstGeom>
        </p:spPr>
      </p:pic>
      <p:pic>
        <p:nvPicPr>
          <p:cNvPr id="9" name="Picture 8"/>
          <p:cNvPicPr>
            <a:picLocks noChangeAspect="1"/>
          </p:cNvPicPr>
          <p:nvPr/>
        </p:nvPicPr>
        <p:blipFill>
          <a:blip r:embed="rId3"/>
          <a:stretch>
            <a:fillRect/>
          </a:stretch>
        </p:blipFill>
        <p:spPr>
          <a:xfrm>
            <a:off x="6515100" y="4724400"/>
            <a:ext cx="1638300" cy="1676400"/>
          </a:xfrm>
          <a:prstGeom prst="rect">
            <a:avLst/>
          </a:prstGeom>
        </p:spPr>
      </p:pic>
      <p:sp>
        <p:nvSpPr>
          <p:cNvPr id="10" name="Rectangle 25"/>
          <p:cNvSpPr>
            <a:spLocks noChangeArrowheads="1"/>
          </p:cNvSpPr>
          <p:nvPr/>
        </p:nvSpPr>
        <p:spPr bwMode="auto">
          <a:xfrm>
            <a:off x="2667000" y="6519446"/>
            <a:ext cx="624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smtClean="0">
                <a:solidFill>
                  <a:schemeClr val="accent6"/>
                </a:solidFill>
                <a:cs typeface="Arial" charset="0"/>
              </a:rPr>
              <a:t>[image from Sean Rhea, </a:t>
            </a:r>
            <a:r>
              <a:rPr lang="en-US" sz="1600" dirty="0" err="1" smtClean="0">
                <a:solidFill>
                  <a:schemeClr val="accent6"/>
                </a:solidFill>
                <a:cs typeface="Arial" charset="0"/>
              </a:rPr>
              <a:t>opendht.org</a:t>
            </a:r>
            <a:r>
              <a:rPr lang="en-US" sz="1600" dirty="0" smtClean="0">
                <a:solidFill>
                  <a:schemeClr val="accent6"/>
                </a:solidFill>
                <a:cs typeface="Arial" charset="0"/>
              </a:rPr>
              <a:t>]</a:t>
            </a:r>
            <a:endParaRPr lang="en-US" sz="1600" dirty="0">
              <a:solidFill>
                <a:srgbClr val="003367"/>
              </a:solidFill>
            </a:endParaRPr>
          </a:p>
        </p:txBody>
      </p:sp>
    </p:spTree>
    <p:extLst>
      <p:ext uri="{BB962C8B-B14F-4D97-AF65-F5344CB8AC3E}">
        <p14:creationId xmlns:p14="http://schemas.microsoft.com/office/powerpoint/2010/main" val="23673666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idx="1"/>
          </p:nvPr>
        </p:nvSpPr>
        <p:spPr>
          <a:xfrm>
            <a:off x="457200" y="1524000"/>
            <a:ext cx="8226425" cy="1981200"/>
          </a:xfrm>
        </p:spPr>
        <p:txBody>
          <a:bodyPr/>
          <a:lstStyle/>
          <a:p>
            <a:r>
              <a:rPr lang="en-US" sz="2000" b="0" dirty="0" smtClean="0">
                <a:latin typeface="Arial" charset="0"/>
                <a:ea typeface="ＭＳ Ｐゴシック" charset="0"/>
              </a:rPr>
              <a:t>Data objects named </a:t>
            </a:r>
            <a:r>
              <a:rPr lang="en-US" sz="2000" b="0" dirty="0">
                <a:latin typeface="Arial" charset="0"/>
                <a:ea typeface="ＭＳ Ｐゴシック" charset="0"/>
              </a:rPr>
              <a:t>in a “flat” </a:t>
            </a:r>
            <a:r>
              <a:rPr lang="en-US" sz="2000" b="0" dirty="0" smtClean="0">
                <a:latin typeface="Arial" charset="0"/>
                <a:ea typeface="ＭＳ Ｐゴシック" charset="0"/>
              </a:rPr>
              <a:t>key space </a:t>
            </a:r>
            <a:r>
              <a:rPr lang="en-US" sz="2000" b="0" dirty="0">
                <a:latin typeface="Arial" charset="0"/>
                <a:ea typeface="ＭＳ Ｐゴシック" charset="0"/>
              </a:rPr>
              <a:t>(e.g., “serial numbers”</a:t>
            </a:r>
            <a:r>
              <a:rPr lang="en-US" sz="2000" b="0" dirty="0" smtClean="0">
                <a:latin typeface="Arial" charset="0"/>
                <a:ea typeface="ＭＳ Ｐゴシック" charset="0"/>
              </a:rPr>
              <a:t>)</a:t>
            </a:r>
          </a:p>
          <a:p>
            <a:r>
              <a:rPr lang="en-US" sz="2000" b="0" dirty="0" smtClean="0">
                <a:latin typeface="Arial" charset="0"/>
                <a:ea typeface="ＭＳ Ｐゴシック" charset="0"/>
              </a:rPr>
              <a:t>K-V is a simple and clean abstraction that admits a scalable, reliable implementation: a major focus of R&amp;D.</a:t>
            </a:r>
            <a:endParaRPr lang="en-US" sz="2000" b="0" dirty="0">
              <a:latin typeface="Arial" charset="0"/>
              <a:ea typeface="ＭＳ Ｐゴシック" charset="0"/>
            </a:endParaRPr>
          </a:p>
          <a:p>
            <a:r>
              <a:rPr lang="en-US" sz="2400" dirty="0" smtClean="0">
                <a:solidFill>
                  <a:schemeClr val="tx1"/>
                </a:solidFill>
                <a:latin typeface="Arial" charset="0"/>
                <a:ea typeface="ＭＳ Ｐゴシック" charset="0"/>
              </a:rPr>
              <a:t>Is </a:t>
            </a:r>
            <a:r>
              <a:rPr lang="en-US" sz="2400" dirty="0">
                <a:solidFill>
                  <a:schemeClr val="tx1"/>
                </a:solidFill>
                <a:latin typeface="Arial" charset="0"/>
                <a:ea typeface="ＭＳ Ｐゴシック" charset="0"/>
              </a:rPr>
              <a:t>put/get sufficient to implement non-trivial apps</a:t>
            </a:r>
            <a:r>
              <a:rPr lang="en-US" sz="2400" dirty="0" smtClean="0">
                <a:solidFill>
                  <a:schemeClr val="tx1"/>
                </a:solidFill>
                <a:latin typeface="Arial" charset="0"/>
                <a:ea typeface="ＭＳ Ｐゴシック" charset="0"/>
              </a:rPr>
              <a:t>?</a:t>
            </a:r>
          </a:p>
          <a:p>
            <a:pPr marL="0" indent="0">
              <a:buNone/>
            </a:pPr>
            <a:endParaRPr lang="en-US" dirty="0">
              <a:solidFill>
                <a:schemeClr val="tx1"/>
              </a:solidFill>
              <a:latin typeface="Arial" charset="0"/>
              <a:ea typeface="ＭＳ Ｐゴシック" charset="0"/>
            </a:endParaRPr>
          </a:p>
        </p:txBody>
      </p:sp>
      <p:sp>
        <p:nvSpPr>
          <p:cNvPr id="23" name="Text Box 3"/>
          <p:cNvSpPr txBox="1">
            <a:spLocks noChangeArrowheads="1"/>
          </p:cNvSpPr>
          <p:nvPr/>
        </p:nvSpPr>
        <p:spPr bwMode="auto">
          <a:xfrm>
            <a:off x="1560513" y="4448175"/>
            <a:ext cx="6027737" cy="398462"/>
          </a:xfrm>
          <a:prstGeom prst="rect">
            <a:avLst/>
          </a:prstGeom>
          <a:solidFill>
            <a:srgbClr val="99FFCC"/>
          </a:solidFill>
          <a:ln w="9525">
            <a:noFill/>
            <a:miter lim="800000"/>
            <a:headEnd/>
            <a:tailEnd/>
          </a:ln>
          <a:effectLst/>
        </p:spPr>
        <p:txBody>
          <a:bodyPr lIns="91577" tIns="45789" rIns="91577" bIns="45789">
            <a:spAutoFit/>
          </a:bodyPr>
          <a:lstStyle/>
          <a:p>
            <a:pPr defTabSz="915988">
              <a:spcBef>
                <a:spcPct val="50000"/>
              </a:spcBef>
              <a:defRPr/>
            </a:pPr>
            <a:r>
              <a:rPr lang="en-US" sz="2000" b="1" i="1">
                <a:solidFill>
                  <a:schemeClr val="accent6">
                    <a:lumMod val="50000"/>
                  </a:schemeClr>
                </a:solidFill>
                <a:latin typeface="Tahoma" charset="0"/>
                <a:ea typeface="ＭＳ Ｐゴシック" charset="-128"/>
                <a:cs typeface="ＭＳ Ｐゴシック" charset="-128"/>
              </a:rPr>
              <a:t>Distributed hash table</a:t>
            </a:r>
          </a:p>
        </p:txBody>
      </p:sp>
      <p:sp>
        <p:nvSpPr>
          <p:cNvPr id="24" name="Text Box 4"/>
          <p:cNvSpPr txBox="1">
            <a:spLocks noChangeArrowheads="1"/>
          </p:cNvSpPr>
          <p:nvPr/>
        </p:nvSpPr>
        <p:spPr bwMode="auto">
          <a:xfrm>
            <a:off x="1560513" y="3659187"/>
            <a:ext cx="6027737" cy="398463"/>
          </a:xfrm>
          <a:prstGeom prst="rect">
            <a:avLst/>
          </a:prstGeom>
          <a:solidFill>
            <a:srgbClr val="00FF00"/>
          </a:solidFill>
          <a:ln w="9525">
            <a:noFill/>
            <a:miter lim="800000"/>
            <a:headEnd/>
            <a:tailEnd/>
          </a:ln>
          <a:effectLst/>
        </p:spPr>
        <p:txBody>
          <a:bodyPr lIns="91577" tIns="45789" rIns="91577" bIns="45789">
            <a:spAutoFit/>
          </a:bodyPr>
          <a:lstStyle/>
          <a:p>
            <a:pPr defTabSz="915988">
              <a:spcBef>
                <a:spcPct val="50000"/>
              </a:spcBef>
              <a:defRPr/>
            </a:pPr>
            <a:r>
              <a:rPr lang="en-US" sz="2000" b="1" i="1">
                <a:solidFill>
                  <a:schemeClr val="accent6">
                    <a:lumMod val="50000"/>
                  </a:schemeClr>
                </a:solidFill>
                <a:latin typeface="Tahoma" charset="0"/>
                <a:ea typeface="ＭＳ Ｐゴシック" charset="-128"/>
                <a:cs typeface="ＭＳ Ｐゴシック" charset="-128"/>
              </a:rPr>
              <a:t>Distributed application</a:t>
            </a:r>
          </a:p>
        </p:txBody>
      </p:sp>
      <p:sp>
        <p:nvSpPr>
          <p:cNvPr id="25" name="Line 5"/>
          <p:cNvSpPr>
            <a:spLocks noChangeShapeType="1"/>
          </p:cNvSpPr>
          <p:nvPr/>
        </p:nvSpPr>
        <p:spPr bwMode="auto">
          <a:xfrm>
            <a:off x="3009900" y="4065587"/>
            <a:ext cx="0" cy="382588"/>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chemeClr val="accent6">
                  <a:lumMod val="50000"/>
                </a:schemeClr>
              </a:solidFill>
              <a:ea typeface="ＭＳ Ｐゴシック" charset="-128"/>
              <a:cs typeface="ＭＳ Ｐゴシック" charset="-128"/>
            </a:endParaRPr>
          </a:p>
        </p:txBody>
      </p:sp>
      <p:sp>
        <p:nvSpPr>
          <p:cNvPr id="26" name="Line 6"/>
          <p:cNvSpPr>
            <a:spLocks noChangeShapeType="1"/>
          </p:cNvSpPr>
          <p:nvPr/>
        </p:nvSpPr>
        <p:spPr bwMode="auto">
          <a:xfrm>
            <a:off x="6291263" y="4065587"/>
            <a:ext cx="0" cy="382588"/>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chemeClr val="accent6">
                  <a:lumMod val="50000"/>
                </a:schemeClr>
              </a:solidFill>
              <a:ea typeface="ＭＳ Ｐゴシック" charset="-128"/>
              <a:cs typeface="ＭＳ Ｐゴシック" charset="-128"/>
            </a:endParaRPr>
          </a:p>
        </p:txBody>
      </p:sp>
      <p:sp>
        <p:nvSpPr>
          <p:cNvPr id="27" name="Text Box 7"/>
          <p:cNvSpPr txBox="1">
            <a:spLocks noChangeArrowheads="1"/>
          </p:cNvSpPr>
          <p:nvPr/>
        </p:nvSpPr>
        <p:spPr bwMode="auto">
          <a:xfrm>
            <a:off x="4857750" y="4065587"/>
            <a:ext cx="1444625"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chemeClr val="accent6">
                    <a:lumMod val="50000"/>
                  </a:schemeClr>
                </a:solidFill>
                <a:latin typeface="Tahoma" charset="0"/>
                <a:ea typeface="ＭＳ Ｐゴシック" charset="-128"/>
                <a:cs typeface="ＭＳ Ｐゴシック" charset="-128"/>
              </a:rPr>
              <a:t>get (key)</a:t>
            </a:r>
          </a:p>
        </p:txBody>
      </p:sp>
      <p:sp>
        <p:nvSpPr>
          <p:cNvPr id="28" name="Line 8"/>
          <p:cNvSpPr>
            <a:spLocks noChangeShapeType="1"/>
          </p:cNvSpPr>
          <p:nvPr/>
        </p:nvSpPr>
        <p:spPr bwMode="auto">
          <a:xfrm flipV="1">
            <a:off x="6672263" y="4065587"/>
            <a:ext cx="0" cy="382588"/>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chemeClr val="accent6">
                  <a:lumMod val="50000"/>
                </a:schemeClr>
              </a:solidFill>
              <a:ea typeface="ＭＳ Ｐゴシック" charset="-128"/>
              <a:cs typeface="ＭＳ Ｐゴシック" charset="-128"/>
            </a:endParaRPr>
          </a:p>
        </p:txBody>
      </p:sp>
      <p:sp>
        <p:nvSpPr>
          <p:cNvPr id="29" name="Text Box 9"/>
          <p:cNvSpPr txBox="1">
            <a:spLocks noChangeArrowheads="1"/>
          </p:cNvSpPr>
          <p:nvPr/>
        </p:nvSpPr>
        <p:spPr bwMode="auto">
          <a:xfrm>
            <a:off x="6750050" y="4049712"/>
            <a:ext cx="836613"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chemeClr val="accent6">
                    <a:lumMod val="50000"/>
                  </a:schemeClr>
                </a:solidFill>
                <a:latin typeface="Tahoma" charset="0"/>
                <a:ea typeface="ＭＳ Ｐゴシック" charset="-128"/>
                <a:cs typeface="ＭＳ Ｐゴシック" charset="-128"/>
              </a:rPr>
              <a:t>data</a:t>
            </a:r>
          </a:p>
        </p:txBody>
      </p:sp>
      <p:grpSp>
        <p:nvGrpSpPr>
          <p:cNvPr id="85003" name="Group 10"/>
          <p:cNvGrpSpPr>
            <a:grpSpLocks/>
          </p:cNvGrpSpPr>
          <p:nvPr/>
        </p:nvGrpSpPr>
        <p:grpSpPr bwMode="auto">
          <a:xfrm>
            <a:off x="1865313" y="5922962"/>
            <a:ext cx="5646737" cy="477838"/>
            <a:chOff x="1200" y="2292"/>
            <a:chExt cx="3552" cy="300"/>
          </a:xfrm>
        </p:grpSpPr>
        <p:sp>
          <p:nvSpPr>
            <p:cNvPr id="31" name="Rectangle 11"/>
            <p:cNvSpPr>
              <a:spLocks noChangeArrowheads="1"/>
            </p:cNvSpPr>
            <p:nvPr/>
          </p:nvSpPr>
          <p:spPr bwMode="auto">
            <a:xfrm>
              <a:off x="1200" y="2336"/>
              <a:ext cx="768" cy="256"/>
            </a:xfrm>
            <a:prstGeom prst="rect">
              <a:avLst/>
            </a:prstGeom>
            <a:solidFill>
              <a:srgbClr val="FC0128"/>
            </a:solidFill>
            <a:ln w="9525">
              <a:solidFill>
                <a:srgbClr val="000000"/>
              </a:solid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a:solidFill>
                    <a:schemeClr val="accent6">
                      <a:lumMod val="50000"/>
                    </a:schemeClr>
                  </a:solidFill>
                  <a:latin typeface="Tahoma" charset="0"/>
                  <a:ea typeface="ＭＳ Ｐゴシック" charset="-128"/>
                  <a:cs typeface="ＭＳ Ｐゴシック" charset="-128"/>
                </a:rPr>
                <a:t>node</a:t>
              </a:r>
            </a:p>
          </p:txBody>
        </p:sp>
        <p:sp>
          <p:nvSpPr>
            <p:cNvPr id="32" name="Rectangle 12"/>
            <p:cNvSpPr>
              <a:spLocks noChangeArrowheads="1"/>
            </p:cNvSpPr>
            <p:nvPr/>
          </p:nvSpPr>
          <p:spPr bwMode="auto">
            <a:xfrm>
              <a:off x="2208" y="2336"/>
              <a:ext cx="769" cy="256"/>
            </a:xfrm>
            <a:prstGeom prst="rect">
              <a:avLst/>
            </a:prstGeom>
            <a:solidFill>
              <a:srgbClr val="FC0128"/>
            </a:solidFill>
            <a:ln w="9525">
              <a:solidFill>
                <a:srgbClr val="000000"/>
              </a:solid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a:solidFill>
                    <a:schemeClr val="accent6">
                      <a:lumMod val="50000"/>
                    </a:schemeClr>
                  </a:solidFill>
                  <a:latin typeface="Tahoma" charset="0"/>
                  <a:ea typeface="ＭＳ Ｐゴシック" charset="-128"/>
                  <a:cs typeface="ＭＳ Ｐゴシック" charset="-128"/>
                </a:rPr>
                <a:t>node</a:t>
              </a:r>
            </a:p>
          </p:txBody>
        </p:sp>
        <p:sp>
          <p:nvSpPr>
            <p:cNvPr id="33" name="Rectangle 13"/>
            <p:cNvSpPr>
              <a:spLocks noChangeArrowheads="1"/>
            </p:cNvSpPr>
            <p:nvPr/>
          </p:nvSpPr>
          <p:spPr bwMode="auto">
            <a:xfrm>
              <a:off x="3984" y="2336"/>
              <a:ext cx="768" cy="256"/>
            </a:xfrm>
            <a:prstGeom prst="rect">
              <a:avLst/>
            </a:prstGeom>
            <a:solidFill>
              <a:srgbClr val="FC0128"/>
            </a:solidFill>
            <a:ln w="9525">
              <a:solidFill>
                <a:srgbClr val="000000"/>
              </a:solid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dirty="0">
                  <a:solidFill>
                    <a:schemeClr val="accent6">
                      <a:lumMod val="50000"/>
                    </a:schemeClr>
                  </a:solidFill>
                  <a:latin typeface="Tahoma" charset="0"/>
                  <a:ea typeface="ＭＳ Ｐゴシック" charset="-128"/>
                  <a:cs typeface="ＭＳ Ｐゴシック" charset="-128"/>
                </a:rPr>
                <a:t>node</a:t>
              </a:r>
            </a:p>
          </p:txBody>
        </p:sp>
        <p:sp>
          <p:nvSpPr>
            <p:cNvPr id="34" name="Text Box 14"/>
            <p:cNvSpPr txBox="1">
              <a:spLocks noChangeArrowheads="1"/>
            </p:cNvSpPr>
            <p:nvPr/>
          </p:nvSpPr>
          <p:spPr bwMode="auto">
            <a:xfrm>
              <a:off x="3264" y="2292"/>
              <a:ext cx="326" cy="250"/>
            </a:xfrm>
            <a:prstGeom prst="rect">
              <a:avLst/>
            </a:prstGeom>
            <a:noFill/>
            <a:ln w="9525">
              <a:noFill/>
              <a:miter lim="800000"/>
              <a:headEnd/>
              <a:tailEnd/>
            </a:ln>
            <a:effectLst/>
          </p:spPr>
          <p:txBody>
            <a:bodyPr lIns="91990" tIns="45996" rIns="91990" bIns="45996" anchor="ctr">
              <a:spAutoFit/>
            </a:bodyPr>
            <a:lstStyle/>
            <a:p>
              <a:pPr defTabSz="915988" fontAlgn="auto">
                <a:spcBef>
                  <a:spcPts val="0"/>
                </a:spcBef>
                <a:spcAft>
                  <a:spcPts val="0"/>
                </a:spcAft>
                <a:defRPr/>
              </a:pPr>
              <a:r>
                <a:rPr lang="en-US" sz="2000" b="1" i="1" kern="0">
                  <a:solidFill>
                    <a:schemeClr val="accent6">
                      <a:lumMod val="50000"/>
                    </a:schemeClr>
                  </a:solidFill>
                  <a:latin typeface="Tahoma" charset="0"/>
                  <a:ea typeface="ＭＳ Ｐゴシック" charset="-128"/>
                  <a:cs typeface="ＭＳ Ｐゴシック" charset="-128"/>
                </a:rPr>
                <a:t>….</a:t>
              </a:r>
            </a:p>
          </p:txBody>
        </p:sp>
      </p:grpSp>
      <p:sp>
        <p:nvSpPr>
          <p:cNvPr id="35" name="Text Box 15"/>
          <p:cNvSpPr txBox="1">
            <a:spLocks noChangeArrowheads="1"/>
          </p:cNvSpPr>
          <p:nvPr/>
        </p:nvSpPr>
        <p:spPr bwMode="auto">
          <a:xfrm>
            <a:off x="914400" y="4075112"/>
            <a:ext cx="2111375"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chemeClr val="accent6">
                    <a:lumMod val="50000"/>
                  </a:schemeClr>
                </a:solidFill>
                <a:latin typeface="Tahoma" charset="0"/>
                <a:ea typeface="ＭＳ Ｐゴシック" charset="-128"/>
                <a:cs typeface="ＭＳ Ｐゴシック" charset="-128"/>
              </a:rPr>
              <a:t>put(key, data)</a:t>
            </a:r>
          </a:p>
        </p:txBody>
      </p:sp>
      <p:sp>
        <p:nvSpPr>
          <p:cNvPr id="36" name="Text Box 16"/>
          <p:cNvSpPr txBox="1">
            <a:spLocks noChangeArrowheads="1"/>
          </p:cNvSpPr>
          <p:nvPr/>
        </p:nvSpPr>
        <p:spPr bwMode="auto">
          <a:xfrm>
            <a:off x="1560513" y="5237162"/>
            <a:ext cx="6027737" cy="398463"/>
          </a:xfrm>
          <a:prstGeom prst="rect">
            <a:avLst/>
          </a:prstGeom>
          <a:solidFill>
            <a:srgbClr val="3366FF"/>
          </a:solidFill>
          <a:ln w="9525">
            <a:noFill/>
            <a:miter lim="800000"/>
            <a:headEnd/>
            <a:tailEnd/>
          </a:ln>
          <a:effectLst/>
        </p:spPr>
        <p:txBody>
          <a:bodyPr lIns="91577" tIns="45789" rIns="91577" bIns="45789">
            <a:spAutoFit/>
          </a:bodyPr>
          <a:lstStyle/>
          <a:p>
            <a:pPr defTabSz="915988">
              <a:spcBef>
                <a:spcPct val="50000"/>
              </a:spcBef>
              <a:defRPr/>
            </a:pPr>
            <a:r>
              <a:rPr lang="en-US" sz="2000" b="1" i="1">
                <a:solidFill>
                  <a:schemeClr val="accent6">
                    <a:lumMod val="50000"/>
                  </a:schemeClr>
                </a:solidFill>
                <a:latin typeface="Tahoma" charset="0"/>
                <a:ea typeface="ＭＳ Ｐゴシック" charset="-128"/>
                <a:cs typeface="ＭＳ Ｐゴシック" charset="-128"/>
              </a:rPr>
              <a:t>Lookup service</a:t>
            </a:r>
          </a:p>
        </p:txBody>
      </p:sp>
      <p:sp>
        <p:nvSpPr>
          <p:cNvPr id="37" name="Line 17"/>
          <p:cNvSpPr>
            <a:spLocks noChangeShapeType="1"/>
          </p:cNvSpPr>
          <p:nvPr/>
        </p:nvSpPr>
        <p:spPr bwMode="auto">
          <a:xfrm>
            <a:off x="4230688" y="4829175"/>
            <a:ext cx="0" cy="382587"/>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chemeClr val="accent6">
                  <a:lumMod val="50000"/>
                </a:schemeClr>
              </a:solidFill>
              <a:ea typeface="ＭＳ Ｐゴシック" charset="-128"/>
              <a:cs typeface="ＭＳ Ｐゴシック" charset="-128"/>
            </a:endParaRPr>
          </a:p>
        </p:txBody>
      </p:sp>
      <p:sp>
        <p:nvSpPr>
          <p:cNvPr id="38" name="Text Box 18"/>
          <p:cNvSpPr txBox="1">
            <a:spLocks noChangeArrowheads="1"/>
          </p:cNvSpPr>
          <p:nvPr/>
        </p:nvSpPr>
        <p:spPr bwMode="auto">
          <a:xfrm>
            <a:off x="2422525" y="4838700"/>
            <a:ext cx="1824038"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chemeClr val="accent6">
                    <a:lumMod val="50000"/>
                  </a:schemeClr>
                </a:solidFill>
                <a:latin typeface="Tahoma" charset="0"/>
                <a:ea typeface="ＭＳ Ｐゴシック" charset="-128"/>
                <a:cs typeface="ＭＳ Ｐゴシック" charset="-128"/>
              </a:rPr>
              <a:t>lookup(key)</a:t>
            </a:r>
          </a:p>
        </p:txBody>
      </p:sp>
      <p:sp>
        <p:nvSpPr>
          <p:cNvPr id="39" name="Line 19"/>
          <p:cNvSpPr>
            <a:spLocks noChangeShapeType="1"/>
          </p:cNvSpPr>
          <p:nvPr/>
        </p:nvSpPr>
        <p:spPr bwMode="auto">
          <a:xfrm flipV="1">
            <a:off x="4689475" y="4854575"/>
            <a:ext cx="0" cy="382587"/>
          </a:xfrm>
          <a:prstGeom prst="line">
            <a:avLst/>
          </a:prstGeom>
          <a:noFill/>
          <a:ln w="9525">
            <a:solidFill>
              <a:srgbClr val="000000"/>
            </a:solidFill>
            <a:round/>
            <a:headEnd/>
            <a:tailEnd type="triangle" w="med" len="med"/>
          </a:ln>
          <a:effectLst/>
        </p:spPr>
        <p:txBody>
          <a:bodyPr wrap="none">
            <a:spAutoFit/>
          </a:bodyPr>
          <a:lstStyle/>
          <a:p>
            <a:pPr defTabSz="914400" fontAlgn="auto">
              <a:spcBef>
                <a:spcPts val="0"/>
              </a:spcBef>
              <a:spcAft>
                <a:spcPts val="0"/>
              </a:spcAft>
              <a:defRPr/>
            </a:pPr>
            <a:endParaRPr lang="en-US" sz="1800" kern="0">
              <a:solidFill>
                <a:schemeClr val="accent6">
                  <a:lumMod val="50000"/>
                </a:schemeClr>
              </a:solidFill>
              <a:ea typeface="ＭＳ Ｐゴシック" charset="-128"/>
              <a:cs typeface="ＭＳ Ｐゴシック" charset="-128"/>
            </a:endParaRPr>
          </a:p>
        </p:txBody>
      </p:sp>
      <p:sp>
        <p:nvSpPr>
          <p:cNvPr id="40" name="Text Box 20"/>
          <p:cNvSpPr txBox="1">
            <a:spLocks noChangeArrowheads="1"/>
          </p:cNvSpPr>
          <p:nvPr/>
        </p:nvSpPr>
        <p:spPr bwMode="auto">
          <a:xfrm>
            <a:off x="4765675" y="4838700"/>
            <a:ext cx="2344738" cy="400050"/>
          </a:xfrm>
          <a:prstGeom prst="rect">
            <a:avLst/>
          </a:prstGeom>
          <a:noFill/>
          <a:ln w="9525">
            <a:noFill/>
            <a:miter lim="800000"/>
            <a:headEnd/>
            <a:tailEnd/>
          </a:ln>
          <a:effectLst/>
        </p:spPr>
        <p:txBody>
          <a:bodyPr wrap="none" lIns="91577" tIns="45789" rIns="91577" bIns="45789">
            <a:spAutoFit/>
          </a:bodyPr>
          <a:lstStyle/>
          <a:p>
            <a:pPr defTabSz="915988">
              <a:defRPr/>
            </a:pPr>
            <a:r>
              <a:rPr lang="en-US" sz="2000" b="1" i="1">
                <a:solidFill>
                  <a:schemeClr val="accent6">
                    <a:lumMod val="50000"/>
                  </a:schemeClr>
                </a:solidFill>
                <a:latin typeface="Tahoma" charset="0"/>
                <a:ea typeface="ＭＳ Ｐゴシック" charset="-128"/>
                <a:cs typeface="ＭＳ Ｐゴシック" charset="-128"/>
              </a:rPr>
              <a:t>node IP address</a:t>
            </a:r>
          </a:p>
        </p:txBody>
      </p:sp>
      <p:sp>
        <p:nvSpPr>
          <p:cNvPr id="41" name="TextBox 40"/>
          <p:cNvSpPr txBox="1"/>
          <p:nvPr/>
        </p:nvSpPr>
        <p:spPr>
          <a:xfrm>
            <a:off x="5181600" y="6519863"/>
            <a:ext cx="3948113" cy="338137"/>
          </a:xfrm>
          <a:prstGeom prst="rect">
            <a:avLst/>
          </a:prstGeom>
          <a:noFill/>
        </p:spPr>
        <p:txBody>
          <a:bodyPr wrap="none">
            <a:spAutoFit/>
          </a:bodyPr>
          <a:lstStyle/>
          <a:p>
            <a:pPr>
              <a:defRPr/>
            </a:pPr>
            <a:r>
              <a:rPr lang="en-US" sz="1600" dirty="0">
                <a:solidFill>
                  <a:schemeClr val="accent4"/>
                </a:solidFill>
                <a:ea typeface="ＭＳ Ｐゴシック" charset="-128"/>
                <a:cs typeface="ＭＳ Ｐゴシック" charset="-128"/>
              </a:rPr>
              <a:t>[image from Morris, </a:t>
            </a:r>
            <a:r>
              <a:rPr lang="en-US" sz="1600" dirty="0" err="1">
                <a:solidFill>
                  <a:schemeClr val="accent4"/>
                </a:solidFill>
                <a:ea typeface="ＭＳ Ｐゴシック" charset="-128"/>
                <a:cs typeface="ＭＳ Ｐゴシック" charset="-128"/>
              </a:rPr>
              <a:t>Stoica</a:t>
            </a:r>
            <a:r>
              <a:rPr lang="en-US" sz="1600" dirty="0">
                <a:solidFill>
                  <a:schemeClr val="accent4"/>
                </a:solidFill>
                <a:ea typeface="ＭＳ Ｐゴシック" charset="-128"/>
                <a:cs typeface="ＭＳ Ｐゴシック" charset="-128"/>
              </a:rPr>
              <a:t>, </a:t>
            </a:r>
            <a:r>
              <a:rPr lang="en-US" sz="1600" dirty="0" err="1">
                <a:solidFill>
                  <a:schemeClr val="accent4"/>
                </a:solidFill>
                <a:ea typeface="ＭＳ Ｐゴシック" charset="-128"/>
                <a:cs typeface="ＭＳ Ｐゴシック" charset="-128"/>
              </a:rPr>
              <a:t>Shenker</a:t>
            </a:r>
            <a:r>
              <a:rPr lang="en-US" sz="1600" dirty="0">
                <a:solidFill>
                  <a:schemeClr val="accent4"/>
                </a:solidFill>
                <a:ea typeface="ＭＳ Ｐゴシック" charset="-128"/>
                <a:cs typeface="ＭＳ Ｐゴシック" charset="-128"/>
              </a:rPr>
              <a:t>, etc.]</a:t>
            </a:r>
          </a:p>
        </p:txBody>
      </p:sp>
      <p:sp>
        <p:nvSpPr>
          <p:cNvPr id="2" name="Title 1"/>
          <p:cNvSpPr>
            <a:spLocks noGrp="1"/>
          </p:cNvSpPr>
          <p:nvPr>
            <p:ph type="title"/>
          </p:nvPr>
        </p:nvSpPr>
        <p:spPr/>
        <p:txBody>
          <a:bodyPr/>
          <a:lstStyle/>
          <a:p>
            <a:r>
              <a:rPr lang="en-US" dirty="0"/>
              <a:t>Key-value stores</a:t>
            </a:r>
          </a:p>
        </p:txBody>
      </p:sp>
    </p:spTree>
    <p:extLst>
      <p:ext uri="{BB962C8B-B14F-4D97-AF65-F5344CB8AC3E}">
        <p14:creationId xmlns:p14="http://schemas.microsoft.com/office/powerpoint/2010/main" val="4883382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smtClean="0">
                <a:latin typeface="Arial" charset="0"/>
                <a:ea typeface="ＭＳ Ｐゴシック" charset="0"/>
              </a:rPr>
              <a:t>Scalable key-value stores</a:t>
            </a:r>
            <a:endParaRPr lang="en-US" dirty="0">
              <a:latin typeface="Arial" charset="0"/>
              <a:ea typeface="ＭＳ Ｐゴシック" charset="0"/>
            </a:endParaRPr>
          </a:p>
        </p:txBody>
      </p:sp>
      <p:sp>
        <p:nvSpPr>
          <p:cNvPr id="76803" name="Content Placeholder 2"/>
          <p:cNvSpPr>
            <a:spLocks noGrp="1"/>
          </p:cNvSpPr>
          <p:nvPr>
            <p:ph idx="1"/>
          </p:nvPr>
        </p:nvSpPr>
        <p:spPr/>
        <p:txBody>
          <a:bodyPr/>
          <a:lstStyle/>
          <a:p>
            <a:r>
              <a:rPr lang="en-US" sz="2400" dirty="0" smtClean="0">
                <a:latin typeface="Arial" charset="0"/>
                <a:ea typeface="ＭＳ Ｐゴシック" charset="0"/>
              </a:rPr>
              <a:t>Can we build massively scalable key/value stores?</a:t>
            </a:r>
            <a:endParaRPr lang="en-US" sz="2400" dirty="0">
              <a:latin typeface="Arial" charset="0"/>
              <a:ea typeface="ＭＳ Ｐゴシック" charset="0"/>
            </a:endParaRPr>
          </a:p>
          <a:p>
            <a:pPr lvl="1"/>
            <a:r>
              <a:rPr lang="en-US" sz="2000" b="0" dirty="0" smtClean="0">
                <a:latin typeface="Arial" charset="0"/>
                <a:ea typeface="ＭＳ Ｐゴシック" charset="0"/>
              </a:rPr>
              <a:t>Balance </a:t>
            </a:r>
            <a:r>
              <a:rPr lang="en-US" sz="2000" b="0" dirty="0">
                <a:latin typeface="Arial" charset="0"/>
                <a:ea typeface="ＭＳ Ｐゴシック" charset="0"/>
              </a:rPr>
              <a:t>the load.</a:t>
            </a:r>
          </a:p>
          <a:p>
            <a:pPr lvl="1"/>
            <a:r>
              <a:rPr lang="en-US" sz="2000" b="0" dirty="0">
                <a:latin typeface="Arial" charset="0"/>
                <a:ea typeface="ＭＳ Ｐゴシック" charset="0"/>
              </a:rPr>
              <a:t>Find the “right” </a:t>
            </a:r>
            <a:r>
              <a:rPr lang="en-US" sz="2000" b="0" dirty="0" smtClean="0">
                <a:latin typeface="Arial" charset="0"/>
                <a:ea typeface="ＭＳ Ｐゴシック" charset="0"/>
              </a:rPr>
              <a:t>server(s) </a:t>
            </a:r>
            <a:r>
              <a:rPr lang="en-US" sz="2000" b="0" dirty="0">
                <a:latin typeface="Arial" charset="0"/>
                <a:ea typeface="ＭＳ Ｐゴシック" charset="0"/>
              </a:rPr>
              <a:t>for a given </a:t>
            </a:r>
            <a:r>
              <a:rPr lang="en-US" sz="2000" b="0" dirty="0" smtClean="0">
                <a:latin typeface="Arial" charset="0"/>
                <a:ea typeface="ＭＳ Ｐゴシック" charset="0"/>
              </a:rPr>
              <a:t>key.</a:t>
            </a:r>
            <a:endParaRPr lang="en-US" sz="2000" b="0" dirty="0">
              <a:latin typeface="Arial" charset="0"/>
              <a:ea typeface="ＭＳ Ｐゴシック" charset="0"/>
            </a:endParaRPr>
          </a:p>
          <a:p>
            <a:pPr lvl="1"/>
            <a:r>
              <a:rPr lang="en-US" sz="2000" b="0" dirty="0">
                <a:latin typeface="Arial" charset="0"/>
                <a:ea typeface="ＭＳ Ｐゴシック" charset="0"/>
              </a:rPr>
              <a:t>Adapt to change </a:t>
            </a:r>
            <a:r>
              <a:rPr lang="en-US" sz="2000" b="0" dirty="0" smtClean="0">
                <a:latin typeface="Arial" charset="0"/>
                <a:ea typeface="ＭＳ Ｐゴシック" charset="0"/>
              </a:rPr>
              <a:t>(growth and “churn”) efficiently </a:t>
            </a:r>
            <a:r>
              <a:rPr lang="en-US" sz="2000" b="0" dirty="0">
                <a:latin typeface="Arial" charset="0"/>
                <a:ea typeface="ＭＳ Ｐゴシック" charset="0"/>
              </a:rPr>
              <a:t>and reliably.</a:t>
            </a:r>
          </a:p>
          <a:p>
            <a:pPr lvl="1"/>
            <a:r>
              <a:rPr lang="en-US" sz="2000" b="0" dirty="0">
                <a:latin typeface="Arial" charset="0"/>
                <a:ea typeface="ＭＳ Ｐゴシック" charset="0"/>
              </a:rPr>
              <a:t>Bound the spread of each </a:t>
            </a:r>
            <a:r>
              <a:rPr lang="en-US" sz="2000" b="0" dirty="0" smtClean="0">
                <a:latin typeface="Arial" charset="0"/>
                <a:ea typeface="ＭＳ Ｐゴシック" charset="0"/>
              </a:rPr>
              <a:t>object.</a:t>
            </a:r>
            <a:endParaRPr lang="en-US" sz="2000" b="0" dirty="0">
              <a:latin typeface="Arial" charset="0"/>
              <a:ea typeface="ＭＳ Ｐゴシック" charset="0"/>
            </a:endParaRPr>
          </a:p>
          <a:p>
            <a:r>
              <a:rPr lang="en-US" sz="2400" b="0" dirty="0">
                <a:latin typeface="Arial" charset="0"/>
                <a:ea typeface="ＭＳ Ｐゴシック" charset="0"/>
              </a:rPr>
              <a:t>Warning: it’s a consensus problem</a:t>
            </a:r>
            <a:r>
              <a:rPr lang="en-US" sz="2400" b="0" dirty="0" smtClean="0">
                <a:latin typeface="Arial" charset="0"/>
                <a:ea typeface="ＭＳ Ｐゴシック" charset="0"/>
              </a:rPr>
              <a:t>!</a:t>
            </a:r>
          </a:p>
          <a:p>
            <a:r>
              <a:rPr lang="en-US" sz="2400" dirty="0" smtClean="0">
                <a:latin typeface="Arial" charset="0"/>
                <a:ea typeface="ＭＳ Ｐゴシック" charset="0"/>
              </a:rPr>
              <a:t>What is the consistency model for massive stores?</a:t>
            </a:r>
          </a:p>
          <a:p>
            <a:pPr lvl="1"/>
            <a:r>
              <a:rPr lang="en-US" sz="2000" b="0" dirty="0" smtClean="0">
                <a:latin typeface="Arial" charset="0"/>
                <a:ea typeface="ＭＳ Ｐゴシック" charset="0"/>
              </a:rPr>
              <a:t>Can we relax consistency for better scaling?  Do we have to?</a:t>
            </a:r>
          </a:p>
        </p:txBody>
      </p:sp>
      <p:pic>
        <p:nvPicPr>
          <p:cNvPr id="768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5549900"/>
            <a:ext cx="5283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1449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4203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9"/>
          <p:cNvSpPr txBox="1">
            <a:spLocks noChangeArrowheads="1"/>
          </p:cNvSpPr>
          <p:nvPr/>
        </p:nvSpPr>
        <p:spPr bwMode="auto">
          <a:xfrm>
            <a:off x="5105400" y="2667000"/>
            <a:ext cx="3689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b="1">
                <a:solidFill>
                  <a:srgbClr val="000000"/>
                </a:solidFill>
              </a:rPr>
              <a:t>Service-oriented architecture of </a:t>
            </a:r>
          </a:p>
          <a:p>
            <a:pPr algn="ctr" eaLnBrk="1" hangingPunct="1"/>
            <a:r>
              <a:rPr lang="en-US" b="1">
                <a:solidFill>
                  <a:srgbClr val="000000"/>
                </a:solidFill>
              </a:rPr>
              <a:t>Amazon’s platform</a:t>
            </a:r>
            <a:endParaRPr lang="en-US">
              <a:solidFill>
                <a:srgbClr val="000000"/>
              </a:solidFill>
            </a:endParaRPr>
          </a:p>
        </p:txBody>
      </p:sp>
      <p:pic>
        <p:nvPicPr>
          <p:cNvPr id="583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0"/>
            <a:ext cx="2349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838200" y="1676400"/>
            <a:ext cx="7467600" cy="1588"/>
          </a:xfrm>
          <a:prstGeom prst="line">
            <a:avLst/>
          </a:prstGeom>
          <a:solidFill>
            <a:srgbClr val="00B8FF"/>
          </a:solidFill>
          <a:ln w="9525" cap="flat" cmpd="sng" algn="ctr">
            <a:solidFill>
              <a:schemeClr val="accent6">
                <a:lumMod val="50000"/>
              </a:schemeClr>
            </a:solidFill>
            <a:prstDash val="solid"/>
            <a:round/>
            <a:headEnd type="none" w="med" len="med"/>
            <a:tailEnd type="none" w="med" len="med"/>
          </a:ln>
          <a:effectLst/>
        </p:spPr>
      </p:cxnSp>
      <p:cxnSp>
        <p:nvCxnSpPr>
          <p:cNvPr id="8" name="Straight Connector 7"/>
          <p:cNvCxnSpPr/>
          <p:nvPr/>
        </p:nvCxnSpPr>
        <p:spPr bwMode="auto">
          <a:xfrm>
            <a:off x="838200" y="1600200"/>
            <a:ext cx="7467600" cy="1588"/>
          </a:xfrm>
          <a:prstGeom prst="line">
            <a:avLst/>
          </a:prstGeom>
          <a:solidFill>
            <a:srgbClr val="00B8FF"/>
          </a:solidFill>
          <a:ln w="9525" cap="flat" cmpd="sng" algn="ctr">
            <a:solidFill>
              <a:schemeClr val="accent6">
                <a:lumMod val="50000"/>
              </a:schemeClr>
            </a:solidFill>
            <a:prstDash val="solid"/>
            <a:round/>
            <a:headEnd type="none" w="med" len="med"/>
            <a:tailEnd type="none" w="med" len="med"/>
          </a:ln>
          <a:effectLst/>
        </p:spPr>
      </p:cxnSp>
      <p:sp>
        <p:nvSpPr>
          <p:cNvPr id="7" name="Freeform 4"/>
          <p:cNvSpPr>
            <a:spLocks/>
          </p:cNvSpPr>
          <p:nvPr/>
        </p:nvSpPr>
        <p:spPr bwMode="auto">
          <a:xfrm>
            <a:off x="381000" y="4876800"/>
            <a:ext cx="2895600" cy="18288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Tree>
    <p:extLst>
      <p:ext uri="{BB962C8B-B14F-4D97-AF65-F5344CB8AC3E}">
        <p14:creationId xmlns:p14="http://schemas.microsoft.com/office/powerpoint/2010/main" val="28352316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atin typeface="Arial" charset="0"/>
              </a:rPr>
              <a:t/>
            </a:r>
            <a:br>
              <a:rPr lang="en-US">
                <a:latin typeface="Arial" charset="0"/>
              </a:rPr>
            </a:br>
            <a:r>
              <a:rPr lang="en-US">
                <a:latin typeface="Arial" charset="0"/>
              </a:rPr>
              <a:t/>
            </a:r>
            <a:br>
              <a:rPr lang="en-US">
                <a:latin typeface="Arial" charset="0"/>
              </a:rPr>
            </a:br>
            <a:endParaRPr lang="en-US">
              <a:latin typeface="Arial" charset="0"/>
            </a:endParaRPr>
          </a:p>
        </p:txBody>
      </p:sp>
      <p:pic>
        <p:nvPicPr>
          <p:cNvPr id="9219" name="Content Placeholder 3" descr="linkedin_ar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014" r="-22014"/>
          <a:stretch>
            <a:fillRect/>
          </a:stretch>
        </p:blipFill>
        <p:spPr>
          <a:xfrm>
            <a:off x="295275" y="896938"/>
            <a:ext cx="7858125" cy="5351462"/>
          </a:xfrm>
        </p:spPr>
      </p:pic>
      <p:sp>
        <p:nvSpPr>
          <p:cNvPr id="4" name="Freeform 4"/>
          <p:cNvSpPr>
            <a:spLocks/>
          </p:cNvSpPr>
          <p:nvPr/>
        </p:nvSpPr>
        <p:spPr bwMode="auto">
          <a:xfrm>
            <a:off x="5181600" y="3810000"/>
            <a:ext cx="1828800" cy="9906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
        <p:nvSpPr>
          <p:cNvPr id="5" name="Rectangle 81"/>
          <p:cNvSpPr>
            <a:spLocks noChangeArrowheads="1"/>
          </p:cNvSpPr>
          <p:nvPr/>
        </p:nvSpPr>
        <p:spPr bwMode="auto">
          <a:xfrm>
            <a:off x="6477000" y="4876800"/>
            <a:ext cx="243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err="1" smtClean="0">
                <a:solidFill>
                  <a:srgbClr val="003367"/>
                </a:solidFill>
              </a:rPr>
              <a:t>Voldemort</a:t>
            </a:r>
            <a:r>
              <a:rPr lang="en-US" sz="2000" dirty="0" smtClean="0">
                <a:solidFill>
                  <a:srgbClr val="003367"/>
                </a:solidFill>
              </a:rPr>
              <a:t>: an open-source K-V store based on Amazon’s </a:t>
            </a:r>
            <a:r>
              <a:rPr lang="en-US" sz="2000" b="1" dirty="0" smtClean="0">
                <a:solidFill>
                  <a:srgbClr val="003367"/>
                </a:solidFill>
              </a:rPr>
              <a:t>Dynamo</a:t>
            </a:r>
            <a:r>
              <a:rPr lang="en-US" sz="2000" dirty="0" smtClean="0">
                <a:solidFill>
                  <a:srgbClr val="003367"/>
                </a:solidFill>
              </a:rPr>
              <a:t>.</a:t>
            </a:r>
          </a:p>
        </p:txBody>
      </p:sp>
    </p:spTree>
    <p:extLst>
      <p:ext uri="{BB962C8B-B14F-4D97-AF65-F5344CB8AC3E}">
        <p14:creationId xmlns:p14="http://schemas.microsoft.com/office/powerpoint/2010/main" val="263836237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a:latin typeface="Arial" charset="0"/>
                <a:ea typeface="ＭＳ Ｐゴシック" charset="0"/>
                <a:cs typeface="Arial" charset="0"/>
              </a:rPr>
              <a:t>ACID vs. BASE</a:t>
            </a:r>
          </a:p>
        </p:txBody>
      </p:sp>
      <p:pic>
        <p:nvPicPr>
          <p:cNvPr id="890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2275" y="1401763"/>
            <a:ext cx="28035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55738"/>
            <a:ext cx="21336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Box 6"/>
          <p:cNvSpPr txBox="1">
            <a:spLocks noChangeArrowheads="1"/>
          </p:cNvSpPr>
          <p:nvPr/>
        </p:nvSpPr>
        <p:spPr bwMode="auto">
          <a:xfrm>
            <a:off x="587375" y="5113338"/>
            <a:ext cx="3527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a:solidFill>
                  <a:schemeClr val="tx1"/>
                </a:solidFill>
              </a:rPr>
              <a:t>Jim Gray</a:t>
            </a:r>
          </a:p>
          <a:p>
            <a:pPr algn="ctr" eaLnBrk="1" hangingPunct="1"/>
            <a:r>
              <a:rPr lang="en-US">
                <a:solidFill>
                  <a:schemeClr val="tx1"/>
                </a:solidFill>
              </a:rPr>
              <a:t>ACM Turing Award 1998 </a:t>
            </a:r>
          </a:p>
        </p:txBody>
      </p:sp>
      <p:sp>
        <p:nvSpPr>
          <p:cNvPr id="89094" name="TextBox 7"/>
          <p:cNvSpPr txBox="1">
            <a:spLocks noChangeArrowheads="1"/>
          </p:cNvSpPr>
          <p:nvPr/>
        </p:nvSpPr>
        <p:spPr bwMode="auto">
          <a:xfrm>
            <a:off x="5524500" y="5059363"/>
            <a:ext cx="2841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a:solidFill>
                  <a:schemeClr val="tx1"/>
                </a:solidFill>
              </a:rPr>
              <a:t>Eric Brewer</a:t>
            </a:r>
          </a:p>
          <a:p>
            <a:pPr algn="ctr" eaLnBrk="1" hangingPunct="1"/>
            <a:r>
              <a:rPr lang="en-US">
                <a:solidFill>
                  <a:schemeClr val="tx1"/>
                </a:solidFill>
              </a:rPr>
              <a:t>ACM SIGOPS</a:t>
            </a:r>
          </a:p>
          <a:p>
            <a:pPr algn="ctr" eaLnBrk="1" hangingPunct="1"/>
            <a:r>
              <a:rPr lang="en-US">
                <a:solidFill>
                  <a:schemeClr val="tx1"/>
                </a:solidFill>
              </a:rPr>
              <a:t>Mark Weiser Award</a:t>
            </a:r>
          </a:p>
          <a:p>
            <a:pPr algn="ctr" eaLnBrk="1" hangingPunct="1"/>
            <a:r>
              <a:rPr lang="en-US">
                <a:solidFill>
                  <a:schemeClr val="tx1"/>
                </a:solidFill>
              </a:rPr>
              <a:t>2009</a:t>
            </a:r>
          </a:p>
        </p:txBody>
      </p:sp>
    </p:spTree>
    <p:extLst>
      <p:ext uri="{BB962C8B-B14F-4D97-AF65-F5344CB8AC3E}">
        <p14:creationId xmlns:p14="http://schemas.microsoft.com/office/powerpoint/2010/main" val="22758762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304800" y="538163"/>
            <a:ext cx="7772400" cy="604837"/>
          </a:xfrm>
        </p:spPr>
        <p:txBody>
          <a:bodyPr/>
          <a:lstStyle/>
          <a:p>
            <a:pPr eaLnBrk="1" hangingPunct="1"/>
            <a:r>
              <a:rPr lang="en-US">
                <a:latin typeface="Arial" charset="0"/>
                <a:ea typeface="ＭＳ Ｐゴシック" charset="0"/>
                <a:cs typeface="ＭＳ Ｐゴシック" charset="0"/>
              </a:rPr>
              <a:t>ACID vs. BASE</a:t>
            </a:r>
          </a:p>
        </p:txBody>
      </p:sp>
      <p:sp>
        <p:nvSpPr>
          <p:cNvPr id="176131" name="Rectangle 3"/>
          <p:cNvSpPr>
            <a:spLocks noGrp="1" noChangeArrowheads="1"/>
          </p:cNvSpPr>
          <p:nvPr>
            <p:ph type="body" sz="half" idx="1"/>
          </p:nvPr>
        </p:nvSpPr>
        <p:spPr>
          <a:xfrm>
            <a:off x="49213" y="1676400"/>
            <a:ext cx="3989387" cy="4545013"/>
          </a:xfrm>
        </p:spPr>
        <p:txBody>
          <a:bodyPr/>
          <a:lstStyle/>
          <a:p>
            <a:pPr algn="ctr" eaLnBrk="1" hangingPunct="1">
              <a:buFont typeface="Monotype Sorts" charset="0"/>
              <a:buNone/>
            </a:pPr>
            <a:r>
              <a:rPr lang="en-US" sz="2400" u="sng">
                <a:solidFill>
                  <a:srgbClr val="FFFF66"/>
                </a:solidFill>
                <a:latin typeface="Times New Roman" charset="0"/>
                <a:ea typeface="ＭＳ Ｐゴシック" charset="0"/>
                <a:cs typeface="ＭＳ Ｐゴシック" charset="0"/>
              </a:rPr>
              <a:t>ACID</a:t>
            </a:r>
            <a:endParaRPr lang="en-US" sz="2000">
              <a:latin typeface="Times New Roman" charset="0"/>
              <a:ea typeface="ＭＳ Ｐゴシック" charset="0"/>
              <a:cs typeface="ＭＳ Ｐゴシック" charset="0"/>
            </a:endParaRPr>
          </a:p>
          <a:p>
            <a:pPr eaLnBrk="1" hangingPunct="1"/>
            <a:r>
              <a:rPr lang="en-US" sz="2000">
                <a:latin typeface="Times New Roman" charset="0"/>
                <a:ea typeface="ＭＳ Ｐゴシック" charset="0"/>
                <a:cs typeface="ＭＳ Ｐゴシック" charset="0"/>
              </a:rPr>
              <a:t>Strong consistency</a:t>
            </a:r>
          </a:p>
          <a:p>
            <a:pPr eaLnBrk="1" hangingPunct="1"/>
            <a:r>
              <a:rPr lang="en-US" sz="2000">
                <a:latin typeface="Times New Roman" charset="0"/>
                <a:ea typeface="ＭＳ Ｐゴシック" charset="0"/>
                <a:cs typeface="ＭＳ Ｐゴシック" charset="0"/>
              </a:rPr>
              <a:t>Isolation</a:t>
            </a:r>
          </a:p>
          <a:p>
            <a:pPr eaLnBrk="1" hangingPunct="1"/>
            <a:r>
              <a:rPr lang="en-US" sz="2000">
                <a:latin typeface="Times New Roman" charset="0"/>
                <a:ea typeface="ＭＳ Ｐゴシック" charset="0"/>
                <a:cs typeface="ＭＳ Ｐゴシック" charset="0"/>
              </a:rPr>
              <a:t>Focus on “commit”</a:t>
            </a:r>
          </a:p>
          <a:p>
            <a:pPr eaLnBrk="1" hangingPunct="1"/>
            <a:r>
              <a:rPr lang="en-US" sz="2000">
                <a:latin typeface="Times New Roman" charset="0"/>
                <a:ea typeface="ＭＳ Ｐゴシック" charset="0"/>
                <a:cs typeface="ＭＳ Ｐゴシック" charset="0"/>
              </a:rPr>
              <a:t>Nested transactions</a:t>
            </a:r>
          </a:p>
          <a:p>
            <a:pPr eaLnBrk="1" hangingPunct="1"/>
            <a:r>
              <a:rPr lang="en-US" sz="2000">
                <a:latin typeface="Times New Roman" charset="0"/>
                <a:ea typeface="ＭＳ Ｐゴシック" charset="0"/>
                <a:cs typeface="ＭＳ Ｐゴシック" charset="0"/>
              </a:rPr>
              <a:t>Availability?</a:t>
            </a:r>
          </a:p>
          <a:p>
            <a:pPr eaLnBrk="1" hangingPunct="1"/>
            <a:r>
              <a:rPr lang="en-US" sz="2000">
                <a:latin typeface="Times New Roman" charset="0"/>
                <a:ea typeface="ＭＳ Ｐゴシック" charset="0"/>
                <a:cs typeface="ＭＳ Ｐゴシック" charset="0"/>
              </a:rPr>
              <a:t>Conservative (pessimistic)</a:t>
            </a:r>
          </a:p>
          <a:p>
            <a:pPr eaLnBrk="1" hangingPunct="1"/>
            <a:r>
              <a:rPr lang="en-US" sz="2000">
                <a:latin typeface="Times New Roman" charset="0"/>
                <a:ea typeface="ＭＳ Ｐゴシック" charset="0"/>
                <a:cs typeface="ＭＳ Ｐゴシック" charset="0"/>
              </a:rPr>
              <a:t>Difficult evolution</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(e.g. schema)</a:t>
            </a:r>
          </a:p>
          <a:p>
            <a:pPr eaLnBrk="1" hangingPunct="1"/>
            <a:r>
              <a:rPr lang="en-US" sz="2000">
                <a:latin typeface="Times New Roman" charset="0"/>
                <a:ea typeface="ＭＳ Ｐゴシック" charset="0"/>
                <a:cs typeface="ＭＳ Ｐゴシック" charset="0"/>
              </a:rPr>
              <a:t>“small” Invariant Boundary</a:t>
            </a:r>
          </a:p>
          <a:p>
            <a:pPr eaLnBrk="1" hangingPunct="1"/>
            <a:r>
              <a:rPr lang="en-US" sz="2000">
                <a:latin typeface="Times New Roman" charset="0"/>
                <a:ea typeface="ＭＳ Ｐゴシック" charset="0"/>
                <a:cs typeface="ＭＳ Ｐゴシック" charset="0"/>
              </a:rPr>
              <a:t>The “inside”</a:t>
            </a:r>
          </a:p>
          <a:p>
            <a:pPr eaLnBrk="1" hangingPunct="1"/>
            <a:endParaRPr lang="en-US" sz="2000">
              <a:latin typeface="Times New Roman" charset="0"/>
              <a:ea typeface="ＭＳ Ｐゴシック" charset="0"/>
              <a:cs typeface="ＭＳ Ｐゴシック" charset="0"/>
            </a:endParaRPr>
          </a:p>
          <a:p>
            <a:pPr eaLnBrk="1" hangingPunct="1"/>
            <a:endParaRPr lang="en-US" sz="2000">
              <a:latin typeface="Times New Roman" charset="0"/>
              <a:ea typeface="ＭＳ Ｐゴシック" charset="0"/>
              <a:cs typeface="ＭＳ Ｐゴシック" charset="0"/>
            </a:endParaRPr>
          </a:p>
        </p:txBody>
      </p:sp>
      <p:sp>
        <p:nvSpPr>
          <p:cNvPr id="176132" name="Rectangle 4"/>
          <p:cNvSpPr>
            <a:spLocks noGrp="1" noChangeArrowheads="1"/>
          </p:cNvSpPr>
          <p:nvPr>
            <p:ph type="body" sz="half" idx="2"/>
          </p:nvPr>
        </p:nvSpPr>
        <p:spPr>
          <a:xfrm>
            <a:off x="4645025" y="1371600"/>
            <a:ext cx="4498975" cy="4816475"/>
          </a:xfrm>
        </p:spPr>
        <p:txBody>
          <a:bodyPr/>
          <a:lstStyle/>
          <a:p>
            <a:pPr algn="ctr" eaLnBrk="1" hangingPunct="1">
              <a:buFont typeface="Monotype Sorts" charset="0"/>
              <a:buNone/>
            </a:pPr>
            <a:r>
              <a:rPr lang="en-US" u="sng">
                <a:solidFill>
                  <a:srgbClr val="FFFF66"/>
                </a:solidFill>
                <a:latin typeface="Times New Roman" charset="0"/>
                <a:ea typeface="ＭＳ Ｐゴシック" charset="0"/>
                <a:cs typeface="ＭＳ Ｐゴシック" charset="0"/>
              </a:rPr>
              <a:t>BASE</a:t>
            </a:r>
            <a:endParaRPr lang="en-US" sz="2400">
              <a:solidFill>
                <a:srgbClr val="FFFF66"/>
              </a:solidFill>
              <a:latin typeface="Times New Roman" charset="0"/>
              <a:ea typeface="ＭＳ Ｐゴシック" charset="0"/>
              <a:cs typeface="ＭＳ Ｐゴシック" charset="0"/>
            </a:endParaRPr>
          </a:p>
          <a:p>
            <a:pPr eaLnBrk="1" hangingPunct="1"/>
            <a:r>
              <a:rPr lang="en-US" sz="2000">
                <a:latin typeface="Times New Roman" charset="0"/>
                <a:ea typeface="ＭＳ Ｐゴシック" charset="0"/>
                <a:cs typeface="ＭＳ Ｐゴシック" charset="0"/>
              </a:rPr>
              <a:t>Weak consistency</a:t>
            </a:r>
          </a:p>
          <a:p>
            <a:pPr lvl="1" eaLnBrk="1" hangingPunct="1">
              <a:lnSpc>
                <a:spcPct val="90000"/>
              </a:lnSpc>
            </a:pPr>
            <a:r>
              <a:rPr lang="en-US" sz="1800">
                <a:latin typeface="Times New Roman" charset="0"/>
                <a:ea typeface="ＭＳ Ｐゴシック" charset="0"/>
              </a:rPr>
              <a:t>stale data OK</a:t>
            </a:r>
          </a:p>
          <a:p>
            <a:pPr eaLnBrk="1" hangingPunct="1"/>
            <a:r>
              <a:rPr lang="en-US" sz="2000">
                <a:latin typeface="Times New Roman" charset="0"/>
                <a:ea typeface="ＭＳ Ｐゴシック" charset="0"/>
                <a:cs typeface="ＭＳ Ｐゴシック" charset="0"/>
              </a:rPr>
              <a:t>Availability first</a:t>
            </a:r>
          </a:p>
          <a:p>
            <a:pPr eaLnBrk="1" hangingPunct="1"/>
            <a:r>
              <a:rPr lang="en-US" sz="2000">
                <a:latin typeface="Times New Roman" charset="0"/>
                <a:ea typeface="ＭＳ Ｐゴシック" charset="0"/>
                <a:cs typeface="ＭＳ Ｐゴシック" charset="0"/>
              </a:rPr>
              <a:t>Best effort</a:t>
            </a:r>
          </a:p>
          <a:p>
            <a:pPr eaLnBrk="1" hangingPunct="1"/>
            <a:r>
              <a:rPr lang="en-US" sz="2000">
                <a:latin typeface="Times New Roman" charset="0"/>
                <a:ea typeface="ＭＳ Ｐゴシック" charset="0"/>
                <a:cs typeface="ＭＳ Ｐゴシック" charset="0"/>
              </a:rPr>
              <a:t>Approximate answers OK</a:t>
            </a:r>
          </a:p>
          <a:p>
            <a:pPr eaLnBrk="1" hangingPunct="1"/>
            <a:r>
              <a:rPr lang="en-US" sz="2000">
                <a:latin typeface="Times New Roman" charset="0"/>
                <a:ea typeface="ＭＳ Ｐゴシック" charset="0"/>
                <a:cs typeface="ＭＳ Ｐゴシック" charset="0"/>
              </a:rPr>
              <a:t>Aggressive (optimistic)</a:t>
            </a:r>
          </a:p>
          <a:p>
            <a:pPr eaLnBrk="1" hangingPunct="1"/>
            <a:r>
              <a:rPr lang="en-US" sz="2000">
                <a:latin typeface="Times New Roman" charset="0"/>
                <a:ea typeface="ＭＳ Ｐゴシック" charset="0"/>
                <a:cs typeface="ＭＳ Ｐゴシック" charset="0"/>
              </a:rPr>
              <a:t>“Simpler” and faster</a:t>
            </a:r>
          </a:p>
          <a:p>
            <a:pPr eaLnBrk="1" hangingPunct="1"/>
            <a:r>
              <a:rPr lang="en-US" sz="2000">
                <a:latin typeface="Times New Roman" charset="0"/>
                <a:ea typeface="ＭＳ Ｐゴシック" charset="0"/>
                <a:cs typeface="ＭＳ Ｐゴシック" charset="0"/>
              </a:rPr>
              <a:t>Easier evolution (XML)</a:t>
            </a:r>
          </a:p>
          <a:p>
            <a:pPr eaLnBrk="1" hangingPunct="1"/>
            <a:r>
              <a:rPr lang="en-US" sz="2000">
                <a:latin typeface="Times New Roman" charset="0"/>
                <a:ea typeface="ＭＳ Ｐゴシック" charset="0"/>
                <a:cs typeface="ＭＳ Ｐゴシック" charset="0"/>
              </a:rPr>
              <a:t>“wide” Invariant Boundary</a:t>
            </a:r>
          </a:p>
          <a:p>
            <a:pPr eaLnBrk="1" hangingPunct="1"/>
            <a:r>
              <a:rPr lang="en-US" sz="2000">
                <a:latin typeface="Times New Roman" charset="0"/>
                <a:ea typeface="ＭＳ Ｐゴシック" charset="0"/>
                <a:cs typeface="ＭＳ Ｐゴシック" charset="0"/>
              </a:rPr>
              <a:t>Outside consistency boundary</a:t>
            </a:r>
          </a:p>
          <a:p>
            <a:pPr eaLnBrk="1" hangingPunct="1"/>
            <a:endParaRPr lang="en-US" sz="2000">
              <a:latin typeface="Times New Roman" charset="0"/>
              <a:ea typeface="ＭＳ Ｐゴシック" charset="0"/>
              <a:cs typeface="ＭＳ Ｐゴシック" charset="0"/>
            </a:endParaRPr>
          </a:p>
        </p:txBody>
      </p:sp>
      <p:sp>
        <p:nvSpPr>
          <p:cNvPr id="176133" name="Text Box 5"/>
          <p:cNvSpPr txBox="1">
            <a:spLocks noChangeArrowheads="1"/>
          </p:cNvSpPr>
          <p:nvPr/>
        </p:nvSpPr>
        <p:spPr bwMode="auto">
          <a:xfrm>
            <a:off x="2590800" y="6034088"/>
            <a:ext cx="3173413" cy="519112"/>
          </a:xfrm>
          <a:prstGeom prst="rect">
            <a:avLst/>
          </a:prstGeom>
          <a:noFill/>
          <a:ln w="12700">
            <a:noFill/>
            <a:miter lim="800000"/>
            <a:headEnd type="none" w="sm" len="sm"/>
            <a:tailEnd type="none" w="sm" len="sm"/>
          </a:ln>
          <a:effec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800" smtClean="0">
                <a:solidFill>
                  <a:srgbClr val="FFFF66"/>
                </a:solidFill>
                <a:latin typeface="Times New Roman" charset="0"/>
              </a:rPr>
              <a:t>    but it’s a </a:t>
            </a:r>
            <a:r>
              <a:rPr lang="en-US" sz="2800" i="1" smtClean="0">
                <a:solidFill>
                  <a:srgbClr val="FFFF66"/>
                </a:solidFill>
                <a:latin typeface="Times New Roman" charset="0"/>
              </a:rPr>
              <a:t>spectrum</a:t>
            </a:r>
            <a:endParaRPr lang="en-US" sz="2800" smtClean="0">
              <a:solidFill>
                <a:srgbClr val="FFFF66"/>
              </a:solidFill>
              <a:latin typeface="Times New Roman" charset="0"/>
            </a:endParaRPr>
          </a:p>
        </p:txBody>
      </p:sp>
      <p:sp>
        <p:nvSpPr>
          <p:cNvPr id="176134" name="Line 6"/>
          <p:cNvSpPr>
            <a:spLocks noChangeShapeType="1"/>
          </p:cNvSpPr>
          <p:nvPr/>
        </p:nvSpPr>
        <p:spPr bwMode="auto">
          <a:xfrm flipH="1">
            <a:off x="1066800" y="6324600"/>
            <a:ext cx="1447800" cy="0"/>
          </a:xfrm>
          <a:prstGeom prst="line">
            <a:avLst/>
          </a:prstGeom>
          <a:noFill/>
          <a:ln w="38100">
            <a:solidFill>
              <a:srgbClr val="FFFF66"/>
            </a:solidFill>
            <a:round/>
            <a:headEnd/>
            <a:tailEnd type="triangle" w="med" len="med"/>
          </a:ln>
          <a:effectLst/>
        </p:spPr>
        <p:txBody>
          <a:bodyPr wrap="none" anchor="ctr"/>
          <a:lstStyle/>
          <a:p>
            <a:pPr defTabSz="914400" eaLnBrk="0" hangingPunct="0">
              <a:defRPr/>
            </a:pPr>
            <a:endParaRPr lang="en-US">
              <a:solidFill>
                <a:srgbClr val="FFFFFF"/>
              </a:solidFill>
              <a:latin typeface="Times New Roman" charset="0"/>
            </a:endParaRPr>
          </a:p>
        </p:txBody>
      </p:sp>
      <p:sp>
        <p:nvSpPr>
          <p:cNvPr id="176135" name="Line 7"/>
          <p:cNvSpPr>
            <a:spLocks noChangeShapeType="1"/>
          </p:cNvSpPr>
          <p:nvPr/>
        </p:nvSpPr>
        <p:spPr bwMode="auto">
          <a:xfrm flipH="1">
            <a:off x="6477000" y="6324600"/>
            <a:ext cx="1447800" cy="0"/>
          </a:xfrm>
          <a:prstGeom prst="line">
            <a:avLst/>
          </a:prstGeom>
          <a:noFill/>
          <a:ln w="38100">
            <a:solidFill>
              <a:srgbClr val="FFFF66"/>
            </a:solidFill>
            <a:round/>
            <a:headEnd type="triangle" w="med" len="med"/>
            <a:tailEnd/>
          </a:ln>
          <a:effectLst/>
        </p:spPr>
        <p:txBody>
          <a:bodyPr wrap="none" anchor="ctr"/>
          <a:lstStyle/>
          <a:p>
            <a:pPr defTabSz="914400" eaLnBrk="0" hangingPunct="0">
              <a:defRPr/>
            </a:pPr>
            <a:endParaRPr lang="en-US">
              <a:solidFill>
                <a:srgbClr val="FFFFFF"/>
              </a:solidFill>
              <a:latin typeface="Times New Roman" charset="0"/>
            </a:endParaRPr>
          </a:p>
        </p:txBody>
      </p:sp>
      <p:pic>
        <p:nvPicPr>
          <p:cNvPr id="9012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4800"/>
            <a:ext cx="838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1341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33600"/>
            <a:ext cx="31496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4" descr="vogels-blog.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76327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5"/>
          <p:cNvSpPr>
            <a:spLocks noChangeArrowheads="1"/>
          </p:cNvSpPr>
          <p:nvPr/>
        </p:nvSpPr>
        <p:spPr bwMode="auto">
          <a:xfrm>
            <a:off x="304800" y="3352800"/>
            <a:ext cx="487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rgbClr val="003367"/>
                </a:solidFill>
              </a:rPr>
              <a:t>Prior to joining Amazon, he </a:t>
            </a:r>
            <a:r>
              <a:rPr lang="en-US" dirty="0" smtClean="0">
                <a:solidFill>
                  <a:srgbClr val="003367"/>
                </a:solidFill>
              </a:rPr>
              <a:t>was on the faculty at Cornell </a:t>
            </a:r>
            <a:r>
              <a:rPr lang="en-US" dirty="0">
                <a:solidFill>
                  <a:srgbClr val="003367"/>
                </a:solidFill>
              </a:rPr>
              <a:t>University.</a:t>
            </a:r>
          </a:p>
        </p:txBody>
      </p:sp>
      <p:sp>
        <p:nvSpPr>
          <p:cNvPr id="102405" name="Rectangle 6"/>
          <p:cNvSpPr>
            <a:spLocks noChangeArrowheads="1"/>
          </p:cNvSpPr>
          <p:nvPr/>
        </p:nvSpPr>
        <p:spPr bwMode="auto">
          <a:xfrm>
            <a:off x="304800" y="19812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3367"/>
                </a:solidFill>
              </a:rPr>
              <a:t>Dr. Werner Vogels is Vice President &amp; Chief Technology Officer at Amazon.com.</a:t>
            </a:r>
          </a:p>
        </p:txBody>
      </p:sp>
      <p:pic>
        <p:nvPicPr>
          <p:cNvPr id="102406" name="Picture 7" descr="vogels-titl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711700"/>
            <a:ext cx="62357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630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descr="vogels-ico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3000" y="2362200"/>
            <a:ext cx="2921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itle 2"/>
          <p:cNvSpPr>
            <a:spLocks noGrp="1"/>
          </p:cNvSpPr>
          <p:nvPr>
            <p:ph type="title"/>
          </p:nvPr>
        </p:nvSpPr>
        <p:spPr/>
        <p:txBody>
          <a:bodyPr/>
          <a:lstStyle/>
          <a:p>
            <a:r>
              <a:rPr lang="en-US">
                <a:latin typeface="Arial" charset="0"/>
                <a:ea typeface="ＭＳ Ｐゴシック" charset="0"/>
                <a:cs typeface="Arial" charset="0"/>
              </a:rPr>
              <a:t>Vogels on consistency</a:t>
            </a:r>
          </a:p>
        </p:txBody>
      </p:sp>
      <p:sp>
        <p:nvSpPr>
          <p:cNvPr id="103428" name="Rectangle 3"/>
          <p:cNvSpPr>
            <a:spLocks noChangeArrowheads="1"/>
          </p:cNvSpPr>
          <p:nvPr/>
        </p:nvSpPr>
        <p:spPr bwMode="auto">
          <a:xfrm>
            <a:off x="533400" y="3657600"/>
            <a:ext cx="563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i="1">
                <a:solidFill>
                  <a:srgbClr val="003367"/>
                </a:solidFill>
              </a:rPr>
              <a:t>Strong consistency</a:t>
            </a:r>
            <a:r>
              <a:rPr lang="en-US">
                <a:solidFill>
                  <a:srgbClr val="003367"/>
                </a:solidFill>
              </a:rPr>
              <a:t>: “After the update completes, any subsequent access will return the updated value.”</a:t>
            </a:r>
          </a:p>
        </p:txBody>
      </p:sp>
      <p:sp>
        <p:nvSpPr>
          <p:cNvPr id="103429" name="Rectangle 4"/>
          <p:cNvSpPr>
            <a:spLocks noChangeArrowheads="1"/>
          </p:cNvSpPr>
          <p:nvPr/>
        </p:nvSpPr>
        <p:spPr bwMode="auto">
          <a:xfrm>
            <a:off x="533400" y="2751138"/>
            <a:ext cx="487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i="1">
                <a:solidFill>
                  <a:srgbClr val="003367"/>
                </a:solidFill>
              </a:rPr>
              <a:t>Consistency </a:t>
            </a:r>
            <a:r>
              <a:rPr lang="en-US">
                <a:solidFill>
                  <a:srgbClr val="003367"/>
                </a:solidFill>
              </a:rPr>
              <a:t>“has to do with how observers see these updates”.</a:t>
            </a:r>
          </a:p>
        </p:txBody>
      </p:sp>
      <p:sp>
        <p:nvSpPr>
          <p:cNvPr id="103430" name="Rectangle 5"/>
          <p:cNvSpPr>
            <a:spLocks noChangeArrowheads="1"/>
          </p:cNvSpPr>
          <p:nvPr/>
        </p:nvSpPr>
        <p:spPr bwMode="auto">
          <a:xfrm>
            <a:off x="533400" y="16002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a:solidFill>
                  <a:srgbClr val="003367"/>
                </a:solidFill>
              </a:rPr>
              <a:t>The scenario</a:t>
            </a:r>
          </a:p>
          <a:p>
            <a:r>
              <a:rPr lang="en-US" b="1" i="1">
                <a:solidFill>
                  <a:srgbClr val="003367"/>
                </a:solidFill>
              </a:rPr>
              <a:t>A </a:t>
            </a:r>
            <a:r>
              <a:rPr lang="en-US">
                <a:solidFill>
                  <a:srgbClr val="003367"/>
                </a:solidFill>
              </a:rPr>
              <a:t>updates a “data object” in a “storage system”. </a:t>
            </a:r>
          </a:p>
        </p:txBody>
      </p:sp>
      <p:sp>
        <p:nvSpPr>
          <p:cNvPr id="103431" name="Rectangle 7"/>
          <p:cNvSpPr>
            <a:spLocks noChangeArrowheads="1"/>
          </p:cNvSpPr>
          <p:nvPr/>
        </p:nvSpPr>
        <p:spPr bwMode="auto">
          <a:xfrm>
            <a:off x="533400" y="5176838"/>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i="1">
                <a:solidFill>
                  <a:srgbClr val="003367"/>
                </a:solidFill>
              </a:rPr>
              <a:t>Eventual consistency</a:t>
            </a:r>
            <a:r>
              <a:rPr lang="en-US">
                <a:solidFill>
                  <a:srgbClr val="003367"/>
                </a:solidFill>
              </a:rPr>
              <a:t>: “If no new updates are made to the object, eventually all accesses will return the last updated value.” </a:t>
            </a:r>
          </a:p>
        </p:txBody>
      </p:sp>
      <p:sp>
        <p:nvSpPr>
          <p:cNvPr id="2" name="TextBox 1"/>
          <p:cNvSpPr txBox="1"/>
          <p:nvPr/>
        </p:nvSpPr>
        <p:spPr>
          <a:xfrm>
            <a:off x="1498600" y="2489200"/>
            <a:ext cx="184666" cy="46166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690683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atin typeface="Arial" charset="0"/>
                <a:ea typeface="ＭＳ Ｐゴシック" charset="0"/>
                <a:cs typeface="Arial" charset="0"/>
              </a:rPr>
              <a:t>Concurrency and time</a:t>
            </a:r>
          </a:p>
        </p:txBody>
      </p:sp>
      <p:sp>
        <p:nvSpPr>
          <p:cNvPr id="104451" name="Line 3"/>
          <p:cNvSpPr>
            <a:spLocks noChangeShapeType="1"/>
          </p:cNvSpPr>
          <p:nvPr/>
        </p:nvSpPr>
        <p:spPr bwMode="auto">
          <a:xfrm>
            <a:off x="1066800" y="2165350"/>
            <a:ext cx="715486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452" name="Oval 5"/>
          <p:cNvSpPr>
            <a:spLocks noChangeArrowheads="1"/>
          </p:cNvSpPr>
          <p:nvPr/>
        </p:nvSpPr>
        <p:spPr bwMode="auto">
          <a:xfrm>
            <a:off x="1866900" y="2127250"/>
            <a:ext cx="55563" cy="55563"/>
          </a:xfrm>
          <a:prstGeom prst="ellipse">
            <a:avLst/>
          </a:prstGeom>
          <a:solidFill>
            <a:srgbClr val="000000"/>
          </a:solidFill>
          <a:ln w="12700">
            <a:solidFill>
              <a:srgbClr val="000000"/>
            </a:solidFill>
            <a:round/>
            <a:headEnd type="none" w="sm" len="sm"/>
            <a:tailEnd type="none" w="sm" len="sm"/>
          </a:ln>
        </p:spPr>
        <p:txBody>
          <a:bodyPr wrap="none" anchor="ctr">
            <a:spAutoFit/>
          </a:bodyPr>
          <a:lstStyle/>
          <a:p>
            <a:endParaRPr lang="en-US"/>
          </a:p>
        </p:txBody>
      </p:sp>
      <p:sp>
        <p:nvSpPr>
          <p:cNvPr id="104453" name="Line 6"/>
          <p:cNvSpPr>
            <a:spLocks noChangeShapeType="1"/>
          </p:cNvSpPr>
          <p:nvPr/>
        </p:nvSpPr>
        <p:spPr bwMode="auto">
          <a:xfrm>
            <a:off x="1066800" y="3189288"/>
            <a:ext cx="715486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454" name="Oval 8"/>
          <p:cNvSpPr>
            <a:spLocks noChangeArrowheads="1"/>
          </p:cNvSpPr>
          <p:nvPr/>
        </p:nvSpPr>
        <p:spPr bwMode="auto">
          <a:xfrm>
            <a:off x="6407150" y="3103563"/>
            <a:ext cx="171450" cy="171450"/>
          </a:xfrm>
          <a:prstGeom prst="ellipse">
            <a:avLst/>
          </a:prstGeom>
          <a:solidFill>
            <a:srgbClr val="800080"/>
          </a:solidFill>
          <a:ln w="12700">
            <a:solidFill>
              <a:srgbClr val="800080"/>
            </a:solidFill>
            <a:round/>
            <a:headEnd type="none" w="sm" len="sm"/>
            <a:tailEnd type="none" w="sm" len="sm"/>
          </a:ln>
        </p:spPr>
        <p:txBody>
          <a:bodyPr wrap="none" anchor="ctr">
            <a:spAutoFit/>
          </a:bodyPr>
          <a:lstStyle/>
          <a:p>
            <a:endParaRPr lang="en-US"/>
          </a:p>
        </p:txBody>
      </p:sp>
      <p:sp>
        <p:nvSpPr>
          <p:cNvPr id="104455" name="Oval 9"/>
          <p:cNvSpPr>
            <a:spLocks noChangeArrowheads="1"/>
          </p:cNvSpPr>
          <p:nvPr/>
        </p:nvSpPr>
        <p:spPr bwMode="auto">
          <a:xfrm>
            <a:off x="5716588" y="3151188"/>
            <a:ext cx="55562" cy="55562"/>
          </a:xfrm>
          <a:prstGeom prst="ellipse">
            <a:avLst/>
          </a:prstGeom>
          <a:solidFill>
            <a:srgbClr val="000000"/>
          </a:solidFill>
          <a:ln w="12700">
            <a:solidFill>
              <a:srgbClr val="000000"/>
            </a:solidFill>
            <a:round/>
            <a:headEnd type="none" w="sm" len="sm"/>
            <a:tailEnd type="none" w="sm" len="sm"/>
          </a:ln>
        </p:spPr>
        <p:txBody>
          <a:bodyPr wrap="none" anchor="ctr">
            <a:spAutoFit/>
          </a:bodyPr>
          <a:lstStyle/>
          <a:p>
            <a:endParaRPr lang="en-US"/>
          </a:p>
        </p:txBody>
      </p:sp>
      <p:sp>
        <p:nvSpPr>
          <p:cNvPr id="104456" name="Line 10"/>
          <p:cNvSpPr>
            <a:spLocks noChangeShapeType="1"/>
          </p:cNvSpPr>
          <p:nvPr/>
        </p:nvSpPr>
        <p:spPr bwMode="auto">
          <a:xfrm flipV="1">
            <a:off x="1219200" y="4191000"/>
            <a:ext cx="700246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457" name="Oval 11"/>
          <p:cNvSpPr>
            <a:spLocks noChangeArrowheads="1"/>
          </p:cNvSpPr>
          <p:nvPr/>
        </p:nvSpPr>
        <p:spPr bwMode="auto">
          <a:xfrm>
            <a:off x="7399338" y="4105275"/>
            <a:ext cx="171450" cy="171450"/>
          </a:xfrm>
          <a:prstGeom prst="ellipse">
            <a:avLst/>
          </a:prstGeom>
          <a:solidFill>
            <a:srgbClr val="800080"/>
          </a:solidFill>
          <a:ln w="12700">
            <a:solidFill>
              <a:srgbClr val="800080"/>
            </a:solidFill>
            <a:round/>
            <a:headEnd type="none" w="sm" len="sm"/>
            <a:tailEnd type="none" w="sm" len="sm"/>
          </a:ln>
        </p:spPr>
        <p:txBody>
          <a:bodyPr wrap="none" anchor="ctr">
            <a:spAutoFit/>
          </a:bodyPr>
          <a:lstStyle/>
          <a:p>
            <a:endParaRPr lang="en-US"/>
          </a:p>
        </p:txBody>
      </p:sp>
      <p:sp>
        <p:nvSpPr>
          <p:cNvPr id="104458" name="Rectangle 14"/>
          <p:cNvSpPr>
            <a:spLocks noChangeArrowheads="1"/>
          </p:cNvSpPr>
          <p:nvPr/>
        </p:nvSpPr>
        <p:spPr bwMode="auto">
          <a:xfrm>
            <a:off x="611188" y="1939925"/>
            <a:ext cx="473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b="1" i="1">
                <a:solidFill>
                  <a:schemeClr val="tx1"/>
                </a:solidFill>
              </a:rPr>
              <a:t>A</a:t>
            </a:r>
          </a:p>
        </p:txBody>
      </p:sp>
      <p:sp>
        <p:nvSpPr>
          <p:cNvPr id="104459" name="Rectangle 15"/>
          <p:cNvSpPr>
            <a:spLocks noChangeArrowheads="1"/>
          </p:cNvSpPr>
          <p:nvPr/>
        </p:nvSpPr>
        <p:spPr bwMode="auto">
          <a:xfrm>
            <a:off x="658813" y="2895600"/>
            <a:ext cx="48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b="1" i="1">
                <a:solidFill>
                  <a:srgbClr val="003367"/>
                </a:solidFill>
              </a:rPr>
              <a:t>B</a:t>
            </a:r>
          </a:p>
        </p:txBody>
      </p:sp>
      <p:sp>
        <p:nvSpPr>
          <p:cNvPr id="104460" name="Rectangle 16"/>
          <p:cNvSpPr>
            <a:spLocks noChangeArrowheads="1"/>
          </p:cNvSpPr>
          <p:nvPr/>
        </p:nvSpPr>
        <p:spPr bwMode="auto">
          <a:xfrm>
            <a:off x="8181975" y="40735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b="1" i="1"/>
              <a:t>C</a:t>
            </a:r>
          </a:p>
        </p:txBody>
      </p:sp>
      <p:sp>
        <p:nvSpPr>
          <p:cNvPr id="104461" name="Oval 18"/>
          <p:cNvSpPr>
            <a:spLocks noChangeArrowheads="1"/>
          </p:cNvSpPr>
          <p:nvPr/>
        </p:nvSpPr>
        <p:spPr bwMode="auto">
          <a:xfrm>
            <a:off x="4781550" y="3105150"/>
            <a:ext cx="171450" cy="171450"/>
          </a:xfrm>
          <a:prstGeom prst="ellipse">
            <a:avLst/>
          </a:prstGeom>
          <a:solidFill>
            <a:srgbClr val="800080"/>
          </a:solidFill>
          <a:ln w="12700">
            <a:solidFill>
              <a:srgbClr val="800080"/>
            </a:solidFill>
            <a:round/>
            <a:headEnd type="none" w="sm" len="sm"/>
            <a:tailEnd type="none" w="sm" len="sm"/>
          </a:ln>
        </p:spPr>
        <p:txBody>
          <a:bodyPr wrap="none" anchor="ctr">
            <a:spAutoFit/>
          </a:bodyPr>
          <a:lstStyle/>
          <a:p>
            <a:endParaRPr lang="en-US"/>
          </a:p>
        </p:txBody>
      </p:sp>
      <p:sp>
        <p:nvSpPr>
          <p:cNvPr id="104462" name="Oval 19"/>
          <p:cNvSpPr>
            <a:spLocks noChangeArrowheads="1"/>
          </p:cNvSpPr>
          <p:nvPr/>
        </p:nvSpPr>
        <p:spPr bwMode="auto">
          <a:xfrm>
            <a:off x="3154363" y="2128838"/>
            <a:ext cx="55562" cy="55562"/>
          </a:xfrm>
          <a:prstGeom prst="ellipse">
            <a:avLst/>
          </a:prstGeom>
          <a:solidFill>
            <a:srgbClr val="000000"/>
          </a:solidFill>
          <a:ln w="12700">
            <a:solidFill>
              <a:srgbClr val="000000"/>
            </a:solidFill>
            <a:round/>
            <a:headEnd type="none" w="sm" len="sm"/>
            <a:tailEnd type="none" w="sm" len="sm"/>
          </a:ln>
        </p:spPr>
        <p:txBody>
          <a:bodyPr wrap="none" anchor="ctr">
            <a:spAutoFit/>
          </a:bodyPr>
          <a:lstStyle/>
          <a:p>
            <a:endParaRPr lang="en-US"/>
          </a:p>
        </p:txBody>
      </p:sp>
      <p:cxnSp>
        <p:nvCxnSpPr>
          <p:cNvPr id="72" name="AutoShape 20"/>
          <p:cNvCxnSpPr>
            <a:cxnSpLocks noChangeShapeType="1"/>
            <a:stCxn id="104464" idx="5"/>
            <a:endCxn id="104461" idx="1"/>
          </p:cNvCxnSpPr>
          <p:nvPr/>
        </p:nvCxnSpPr>
        <p:spPr bwMode="auto">
          <a:xfrm rot="16200000" flipH="1">
            <a:off x="3943350" y="2266950"/>
            <a:ext cx="895350" cy="83185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104464" name="Oval 21"/>
          <p:cNvSpPr>
            <a:spLocks noChangeArrowheads="1"/>
          </p:cNvSpPr>
          <p:nvPr/>
        </p:nvSpPr>
        <p:spPr bwMode="auto">
          <a:xfrm>
            <a:off x="3829050" y="2089150"/>
            <a:ext cx="171450" cy="171450"/>
          </a:xfrm>
          <a:prstGeom prst="ellipse">
            <a:avLst/>
          </a:prstGeom>
          <a:solidFill>
            <a:srgbClr val="800080"/>
          </a:solidFill>
          <a:ln w="12700">
            <a:solidFill>
              <a:srgbClr val="800080"/>
            </a:solidFill>
            <a:round/>
            <a:headEnd type="none" w="sm" len="sm"/>
            <a:tailEnd type="none" w="sm" len="sm"/>
          </a:ln>
        </p:spPr>
        <p:txBody>
          <a:bodyPr wrap="none" anchor="ctr">
            <a:spAutoFit/>
          </a:bodyPr>
          <a:lstStyle/>
          <a:p>
            <a:endParaRPr lang="en-US"/>
          </a:p>
        </p:txBody>
      </p:sp>
      <p:sp>
        <p:nvSpPr>
          <p:cNvPr id="104465" name="Oval 28"/>
          <p:cNvSpPr>
            <a:spLocks noChangeArrowheads="1"/>
          </p:cNvSpPr>
          <p:nvPr/>
        </p:nvSpPr>
        <p:spPr bwMode="auto">
          <a:xfrm>
            <a:off x="3206750" y="3151188"/>
            <a:ext cx="55563" cy="55562"/>
          </a:xfrm>
          <a:prstGeom prst="ellipse">
            <a:avLst/>
          </a:prstGeom>
          <a:solidFill>
            <a:srgbClr val="000000"/>
          </a:solidFill>
          <a:ln w="12700">
            <a:solidFill>
              <a:srgbClr val="000000"/>
            </a:solidFill>
            <a:round/>
            <a:headEnd type="none" w="sm" len="sm"/>
            <a:tailEnd type="none" w="sm" len="sm"/>
          </a:ln>
        </p:spPr>
        <p:txBody>
          <a:bodyPr wrap="none" anchor="ctr">
            <a:spAutoFit/>
          </a:bodyPr>
          <a:lstStyle/>
          <a:p>
            <a:endParaRPr lang="en-US"/>
          </a:p>
        </p:txBody>
      </p:sp>
      <p:cxnSp>
        <p:nvCxnSpPr>
          <p:cNvPr id="81" name="AutoShape 20"/>
          <p:cNvCxnSpPr>
            <a:cxnSpLocks noChangeShapeType="1"/>
            <a:stCxn id="104454" idx="5"/>
            <a:endCxn id="104457" idx="1"/>
          </p:cNvCxnSpPr>
          <p:nvPr/>
        </p:nvCxnSpPr>
        <p:spPr bwMode="auto">
          <a:xfrm rot="16200000" flipH="1">
            <a:off x="6548438" y="3254375"/>
            <a:ext cx="881062" cy="871538"/>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104467" name="Rectangle 15"/>
          <p:cNvSpPr>
            <a:spLocks noChangeArrowheads="1"/>
          </p:cNvSpPr>
          <p:nvPr/>
        </p:nvSpPr>
        <p:spPr bwMode="auto">
          <a:xfrm>
            <a:off x="660400" y="3962400"/>
            <a:ext cx="48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b="1" i="1">
                <a:solidFill>
                  <a:srgbClr val="003367"/>
                </a:solidFill>
              </a:rPr>
              <a:t>C</a:t>
            </a:r>
          </a:p>
        </p:txBody>
      </p:sp>
      <p:sp>
        <p:nvSpPr>
          <p:cNvPr id="104468" name="Oval 5"/>
          <p:cNvSpPr>
            <a:spLocks noChangeArrowheads="1"/>
          </p:cNvSpPr>
          <p:nvPr/>
        </p:nvSpPr>
        <p:spPr bwMode="auto">
          <a:xfrm>
            <a:off x="2466975" y="4162425"/>
            <a:ext cx="55563" cy="55563"/>
          </a:xfrm>
          <a:prstGeom prst="ellipse">
            <a:avLst/>
          </a:prstGeom>
          <a:solidFill>
            <a:srgbClr val="000000"/>
          </a:solidFill>
          <a:ln w="12700">
            <a:solidFill>
              <a:srgbClr val="000000"/>
            </a:solidFill>
            <a:round/>
            <a:headEnd type="none" w="sm" len="sm"/>
            <a:tailEnd type="none" w="sm" len="sm"/>
          </a:ln>
        </p:spPr>
        <p:txBody>
          <a:bodyPr wrap="none" anchor="ctr">
            <a:spAutoFit/>
          </a:bodyPr>
          <a:lstStyle/>
          <a:p>
            <a:endParaRPr lang="en-US"/>
          </a:p>
        </p:txBody>
      </p:sp>
      <p:sp>
        <p:nvSpPr>
          <p:cNvPr id="104469" name="Oval 19"/>
          <p:cNvSpPr>
            <a:spLocks noChangeArrowheads="1"/>
          </p:cNvSpPr>
          <p:nvPr/>
        </p:nvSpPr>
        <p:spPr bwMode="auto">
          <a:xfrm>
            <a:off x="3754438" y="4162425"/>
            <a:ext cx="55562" cy="55563"/>
          </a:xfrm>
          <a:prstGeom prst="ellipse">
            <a:avLst/>
          </a:prstGeom>
          <a:solidFill>
            <a:srgbClr val="000000"/>
          </a:solidFill>
          <a:ln w="12700">
            <a:solidFill>
              <a:srgbClr val="000000"/>
            </a:solidFill>
            <a:round/>
            <a:headEnd type="none" w="sm" len="sm"/>
            <a:tailEnd type="none" w="sm" len="sm"/>
          </a:ln>
        </p:spPr>
        <p:txBody>
          <a:bodyPr wrap="none" anchor="ctr">
            <a:spAutoFit/>
          </a:bodyPr>
          <a:lstStyle/>
          <a:p>
            <a:endParaRPr lang="en-US"/>
          </a:p>
        </p:txBody>
      </p:sp>
      <p:pic>
        <p:nvPicPr>
          <p:cNvPr id="1044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4572000"/>
            <a:ext cx="157956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Rectangle 90"/>
          <p:cNvSpPr>
            <a:spLocks noChangeArrowheads="1"/>
          </p:cNvSpPr>
          <p:nvPr/>
        </p:nvSpPr>
        <p:spPr bwMode="auto">
          <a:xfrm>
            <a:off x="533400" y="4648200"/>
            <a:ext cx="6705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3367"/>
                </a:solidFill>
              </a:rPr>
              <a:t>What do these words mean?</a:t>
            </a:r>
          </a:p>
          <a:p>
            <a:r>
              <a:rPr lang="en-US">
                <a:solidFill>
                  <a:srgbClr val="003367"/>
                </a:solidFill>
              </a:rPr>
              <a:t>	</a:t>
            </a:r>
            <a:r>
              <a:rPr lang="en-US" i="1">
                <a:solidFill>
                  <a:srgbClr val="003367"/>
                </a:solidFill>
              </a:rPr>
              <a:t>after?</a:t>
            </a:r>
          </a:p>
          <a:p>
            <a:r>
              <a:rPr lang="en-US" i="1">
                <a:solidFill>
                  <a:srgbClr val="003367"/>
                </a:solidFill>
              </a:rPr>
              <a:t>	last?</a:t>
            </a:r>
          </a:p>
          <a:p>
            <a:r>
              <a:rPr lang="en-US">
                <a:solidFill>
                  <a:srgbClr val="003367"/>
                </a:solidFill>
              </a:rPr>
              <a:t>	</a:t>
            </a:r>
            <a:r>
              <a:rPr lang="en-US" i="1">
                <a:solidFill>
                  <a:srgbClr val="003367"/>
                </a:solidFill>
              </a:rPr>
              <a:t>subsequent?</a:t>
            </a:r>
          </a:p>
          <a:p>
            <a:r>
              <a:rPr lang="en-US" i="1">
                <a:solidFill>
                  <a:srgbClr val="003367"/>
                </a:solidFill>
              </a:rPr>
              <a:t>	eventually?</a:t>
            </a:r>
          </a:p>
        </p:txBody>
      </p:sp>
    </p:spTree>
    <p:extLst>
      <p:ext uri="{BB962C8B-B14F-4D97-AF65-F5344CB8AC3E}">
        <p14:creationId xmlns:p14="http://schemas.microsoft.com/office/powerpoint/2010/main" val="34154893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loud 278"/>
          <p:cNvSpPr/>
          <p:nvPr/>
        </p:nvSpPr>
        <p:spPr bwMode="auto">
          <a:xfrm rot="322715">
            <a:off x="4546600" y="2349500"/>
            <a:ext cx="3649663" cy="2514600"/>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grpSp>
        <p:nvGrpSpPr>
          <p:cNvPr id="2" name="Group 3"/>
          <p:cNvGrpSpPr>
            <a:grpSpLocks/>
          </p:cNvGrpSpPr>
          <p:nvPr/>
        </p:nvGrpSpPr>
        <p:grpSpPr bwMode="auto">
          <a:xfrm>
            <a:off x="5831005" y="2667860"/>
            <a:ext cx="1133017" cy="1073150"/>
            <a:chOff x="3732" y="1580"/>
            <a:chExt cx="610" cy="575"/>
          </a:xfrm>
          <a:solidFill>
            <a:schemeClr val="tx2"/>
          </a:solidFill>
        </p:grpSpPr>
        <p:grpSp>
          <p:nvGrpSpPr>
            <p:cNvPr id="3" name="Group 4"/>
            <p:cNvGrpSpPr>
              <a:grpSpLocks/>
            </p:cNvGrpSpPr>
            <p:nvPr/>
          </p:nvGrpSpPr>
          <p:grpSpPr bwMode="auto">
            <a:xfrm>
              <a:off x="3728" y="1583"/>
              <a:ext cx="610" cy="574"/>
              <a:chOff x="3770" y="1997"/>
              <a:chExt cx="1902" cy="1953"/>
            </a:xfrm>
            <a:grpFill/>
          </p:grpSpPr>
          <p:sp>
            <p:nvSpPr>
              <p:cNvPr id="165" name="AutoShape 5"/>
              <p:cNvSpPr>
                <a:spLocks noChangeAspect="1" noChangeArrowheads="1"/>
              </p:cNvSpPr>
              <p:nvPr/>
            </p:nvSpPr>
            <p:spPr bwMode="auto">
              <a:xfrm rot="5400000">
                <a:off x="4188" y="2004"/>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6" name="AutoShape 6"/>
              <p:cNvSpPr>
                <a:spLocks noChangeAspect="1" noChangeArrowheads="1"/>
              </p:cNvSpPr>
              <p:nvPr/>
            </p:nvSpPr>
            <p:spPr bwMode="auto">
              <a:xfrm rot="5400000">
                <a:off x="4191" y="2409"/>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7" name="AutoShape 7"/>
              <p:cNvSpPr>
                <a:spLocks noChangeAspect="1" noChangeArrowheads="1"/>
              </p:cNvSpPr>
              <p:nvPr/>
            </p:nvSpPr>
            <p:spPr bwMode="auto">
              <a:xfrm rot="5400000">
                <a:off x="4975"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8" name="AutoShape 8"/>
              <p:cNvSpPr>
                <a:spLocks noChangeAspect="1" noChangeArrowheads="1"/>
              </p:cNvSpPr>
              <p:nvPr/>
            </p:nvSpPr>
            <p:spPr bwMode="auto">
              <a:xfrm rot="5400000">
                <a:off x="4975"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9" name="AutoShape 9"/>
              <p:cNvSpPr>
                <a:spLocks noChangeAspect="1" noChangeArrowheads="1"/>
              </p:cNvSpPr>
              <p:nvPr/>
            </p:nvSpPr>
            <p:spPr bwMode="auto">
              <a:xfrm rot="5400000">
                <a:off x="4594" y="199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0" name="AutoShape 10"/>
              <p:cNvSpPr>
                <a:spLocks noChangeAspect="1" noChangeArrowheads="1"/>
              </p:cNvSpPr>
              <p:nvPr/>
            </p:nvSpPr>
            <p:spPr bwMode="auto">
              <a:xfrm rot="5400000">
                <a:off x="4594" y="240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1" name="AutoShape 11"/>
              <p:cNvSpPr>
                <a:spLocks noChangeAspect="1" noChangeArrowheads="1"/>
              </p:cNvSpPr>
              <p:nvPr/>
            </p:nvSpPr>
            <p:spPr bwMode="auto">
              <a:xfrm rot="5400000">
                <a:off x="4189" y="2830"/>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2" name="AutoShape 12"/>
              <p:cNvSpPr>
                <a:spLocks noChangeAspect="1" noChangeArrowheads="1"/>
              </p:cNvSpPr>
              <p:nvPr/>
            </p:nvSpPr>
            <p:spPr bwMode="auto">
              <a:xfrm rot="5400000">
                <a:off x="4973"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3" name="AutoShape 13"/>
              <p:cNvSpPr>
                <a:spLocks noChangeAspect="1" noChangeArrowheads="1"/>
              </p:cNvSpPr>
              <p:nvPr/>
            </p:nvSpPr>
            <p:spPr bwMode="auto">
              <a:xfrm rot="5400000">
                <a:off x="4592" y="282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4" name="AutoShape 14"/>
              <p:cNvSpPr>
                <a:spLocks noChangeAspect="1" noChangeArrowheads="1"/>
              </p:cNvSpPr>
              <p:nvPr/>
            </p:nvSpPr>
            <p:spPr bwMode="auto">
              <a:xfrm rot="5400000">
                <a:off x="5362" y="20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5" name="AutoShape 15"/>
              <p:cNvSpPr>
                <a:spLocks noChangeAspect="1" noChangeArrowheads="1"/>
              </p:cNvSpPr>
              <p:nvPr/>
            </p:nvSpPr>
            <p:spPr bwMode="auto">
              <a:xfrm rot="5400000">
                <a:off x="5365" y="240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6" name="AutoShape 16"/>
              <p:cNvSpPr>
                <a:spLocks noChangeAspect="1" noChangeArrowheads="1"/>
              </p:cNvSpPr>
              <p:nvPr/>
            </p:nvSpPr>
            <p:spPr bwMode="auto">
              <a:xfrm rot="5400000">
                <a:off x="5363" y="283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7" name="AutoShape 17"/>
              <p:cNvSpPr>
                <a:spLocks noChangeAspect="1" noChangeArrowheads="1"/>
              </p:cNvSpPr>
              <p:nvPr/>
            </p:nvSpPr>
            <p:spPr bwMode="auto">
              <a:xfrm rot="5400000">
                <a:off x="5362"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8" name="AutoShape 18"/>
              <p:cNvSpPr>
                <a:spLocks noChangeAspect="1" noChangeArrowheads="1"/>
              </p:cNvSpPr>
              <p:nvPr/>
            </p:nvSpPr>
            <p:spPr bwMode="auto">
              <a:xfrm rot="5400000">
                <a:off x="4189" y="321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9" name="AutoShape 19"/>
              <p:cNvSpPr>
                <a:spLocks noChangeAspect="1" noChangeArrowheads="1"/>
              </p:cNvSpPr>
              <p:nvPr/>
            </p:nvSpPr>
            <p:spPr bwMode="auto">
              <a:xfrm rot="5400000">
                <a:off x="4976" y="321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0" name="AutoShape 20"/>
              <p:cNvSpPr>
                <a:spLocks noChangeAspect="1" noChangeArrowheads="1"/>
              </p:cNvSpPr>
              <p:nvPr/>
            </p:nvSpPr>
            <p:spPr bwMode="auto">
              <a:xfrm rot="5400000">
                <a:off x="4596" y="3213"/>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1" name="AutoShape 21"/>
              <p:cNvSpPr>
                <a:spLocks noChangeAspect="1" noChangeArrowheads="1"/>
              </p:cNvSpPr>
              <p:nvPr/>
            </p:nvSpPr>
            <p:spPr bwMode="auto">
              <a:xfrm rot="5400000">
                <a:off x="4083" y="211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2" name="AutoShape 22"/>
              <p:cNvSpPr>
                <a:spLocks noChangeAspect="1" noChangeArrowheads="1"/>
              </p:cNvSpPr>
              <p:nvPr/>
            </p:nvSpPr>
            <p:spPr bwMode="auto">
              <a:xfrm rot="5400000">
                <a:off x="4086" y="251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3" name="AutoShape 23"/>
              <p:cNvSpPr>
                <a:spLocks noChangeAspect="1" noChangeArrowheads="1"/>
              </p:cNvSpPr>
              <p:nvPr/>
            </p:nvSpPr>
            <p:spPr bwMode="auto">
              <a:xfrm rot="5400000">
                <a:off x="4870"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4" name="AutoShape 24"/>
              <p:cNvSpPr>
                <a:spLocks noChangeAspect="1" noChangeArrowheads="1"/>
              </p:cNvSpPr>
              <p:nvPr/>
            </p:nvSpPr>
            <p:spPr bwMode="auto">
              <a:xfrm rot="5400000">
                <a:off x="4870"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5" name="AutoShape 25"/>
              <p:cNvSpPr>
                <a:spLocks noChangeAspect="1" noChangeArrowheads="1"/>
              </p:cNvSpPr>
              <p:nvPr/>
            </p:nvSpPr>
            <p:spPr bwMode="auto">
              <a:xfrm rot="5400000">
                <a:off x="4489" y="210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6" name="AutoShape 26"/>
              <p:cNvSpPr>
                <a:spLocks noChangeAspect="1" noChangeArrowheads="1"/>
              </p:cNvSpPr>
              <p:nvPr/>
            </p:nvSpPr>
            <p:spPr bwMode="auto">
              <a:xfrm rot="5400000">
                <a:off x="4489" y="2513"/>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7" name="AutoShape 27"/>
              <p:cNvSpPr>
                <a:spLocks noChangeAspect="1" noChangeArrowheads="1"/>
              </p:cNvSpPr>
              <p:nvPr/>
            </p:nvSpPr>
            <p:spPr bwMode="auto">
              <a:xfrm rot="5400000">
                <a:off x="4084" y="293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8" name="AutoShape 28"/>
              <p:cNvSpPr>
                <a:spLocks noChangeAspect="1" noChangeArrowheads="1"/>
              </p:cNvSpPr>
              <p:nvPr/>
            </p:nvSpPr>
            <p:spPr bwMode="auto">
              <a:xfrm rot="5400000">
                <a:off x="4868"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9" name="AutoShape 29"/>
              <p:cNvSpPr>
                <a:spLocks noChangeAspect="1" noChangeArrowheads="1"/>
              </p:cNvSpPr>
              <p:nvPr/>
            </p:nvSpPr>
            <p:spPr bwMode="auto">
              <a:xfrm rot="5400000">
                <a:off x="4487" y="293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0" name="AutoShape 30"/>
              <p:cNvSpPr>
                <a:spLocks noChangeAspect="1" noChangeArrowheads="1"/>
              </p:cNvSpPr>
              <p:nvPr/>
            </p:nvSpPr>
            <p:spPr bwMode="auto">
              <a:xfrm rot="5400000">
                <a:off x="5257" y="211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1" name="AutoShape 31"/>
              <p:cNvSpPr>
                <a:spLocks noChangeAspect="1" noChangeArrowheads="1"/>
              </p:cNvSpPr>
              <p:nvPr/>
            </p:nvSpPr>
            <p:spPr bwMode="auto">
              <a:xfrm rot="5400000">
                <a:off x="5259" y="2516"/>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2" name="AutoShape 32"/>
              <p:cNvSpPr>
                <a:spLocks noChangeAspect="1" noChangeArrowheads="1"/>
              </p:cNvSpPr>
              <p:nvPr/>
            </p:nvSpPr>
            <p:spPr bwMode="auto">
              <a:xfrm rot="5400000">
                <a:off x="5258" y="293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3" name="AutoShape 33"/>
              <p:cNvSpPr>
                <a:spLocks noChangeAspect="1" noChangeArrowheads="1"/>
              </p:cNvSpPr>
              <p:nvPr/>
            </p:nvSpPr>
            <p:spPr bwMode="auto">
              <a:xfrm rot="5400000">
                <a:off x="5257"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4" name="AutoShape 34"/>
              <p:cNvSpPr>
                <a:spLocks noChangeAspect="1" noChangeArrowheads="1"/>
              </p:cNvSpPr>
              <p:nvPr/>
            </p:nvSpPr>
            <p:spPr bwMode="auto">
              <a:xfrm rot="5400000">
                <a:off x="4084" y="3324"/>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5" name="AutoShape 35"/>
              <p:cNvSpPr>
                <a:spLocks noChangeAspect="1" noChangeArrowheads="1"/>
              </p:cNvSpPr>
              <p:nvPr/>
            </p:nvSpPr>
            <p:spPr bwMode="auto">
              <a:xfrm rot="5400000">
                <a:off x="4871" y="3319"/>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6" name="AutoShape 36"/>
              <p:cNvSpPr>
                <a:spLocks noChangeAspect="1" noChangeArrowheads="1"/>
              </p:cNvSpPr>
              <p:nvPr/>
            </p:nvSpPr>
            <p:spPr bwMode="auto">
              <a:xfrm rot="5400000">
                <a:off x="4491" y="3318"/>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7" name="AutoShape 37"/>
              <p:cNvSpPr>
                <a:spLocks noChangeAspect="1" noChangeArrowheads="1"/>
              </p:cNvSpPr>
              <p:nvPr/>
            </p:nvSpPr>
            <p:spPr bwMode="auto">
              <a:xfrm rot="5400000">
                <a:off x="3977"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8" name="AutoShape 38"/>
              <p:cNvSpPr>
                <a:spLocks noChangeAspect="1" noChangeArrowheads="1"/>
              </p:cNvSpPr>
              <p:nvPr/>
            </p:nvSpPr>
            <p:spPr bwMode="auto">
              <a:xfrm rot="5400000">
                <a:off x="3980" y="2621"/>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9" name="AutoShape 39"/>
              <p:cNvSpPr>
                <a:spLocks noChangeAspect="1" noChangeArrowheads="1"/>
              </p:cNvSpPr>
              <p:nvPr/>
            </p:nvSpPr>
            <p:spPr bwMode="auto">
              <a:xfrm rot="5400000">
                <a:off x="4764"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0" name="AutoShape 40"/>
              <p:cNvSpPr>
                <a:spLocks noChangeAspect="1" noChangeArrowheads="1"/>
              </p:cNvSpPr>
              <p:nvPr/>
            </p:nvSpPr>
            <p:spPr bwMode="auto">
              <a:xfrm rot="5400000">
                <a:off x="4764"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1" name="AutoShape 41"/>
              <p:cNvSpPr>
                <a:spLocks noChangeAspect="1" noChangeArrowheads="1"/>
              </p:cNvSpPr>
              <p:nvPr/>
            </p:nvSpPr>
            <p:spPr bwMode="auto">
              <a:xfrm rot="5400000">
                <a:off x="4383" y="221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2" name="AutoShape 42"/>
              <p:cNvSpPr>
                <a:spLocks noChangeAspect="1" noChangeArrowheads="1"/>
              </p:cNvSpPr>
              <p:nvPr/>
            </p:nvSpPr>
            <p:spPr bwMode="auto">
              <a:xfrm rot="5400000">
                <a:off x="4383" y="2618"/>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3" name="AutoShape 43"/>
              <p:cNvSpPr>
                <a:spLocks noChangeAspect="1" noChangeArrowheads="1"/>
              </p:cNvSpPr>
              <p:nvPr/>
            </p:nvSpPr>
            <p:spPr bwMode="auto">
              <a:xfrm rot="5400000">
                <a:off x="3979" y="3042"/>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4" name="AutoShape 44"/>
              <p:cNvSpPr>
                <a:spLocks noChangeAspect="1" noChangeArrowheads="1"/>
              </p:cNvSpPr>
              <p:nvPr/>
            </p:nvSpPr>
            <p:spPr bwMode="auto">
              <a:xfrm rot="5400000">
                <a:off x="4763"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5" name="AutoShape 45"/>
              <p:cNvSpPr>
                <a:spLocks noChangeAspect="1" noChangeArrowheads="1"/>
              </p:cNvSpPr>
              <p:nvPr/>
            </p:nvSpPr>
            <p:spPr bwMode="auto">
              <a:xfrm rot="5400000">
                <a:off x="4382" y="3038"/>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6" name="AutoShape 46"/>
              <p:cNvSpPr>
                <a:spLocks noChangeAspect="1" noChangeArrowheads="1"/>
              </p:cNvSpPr>
              <p:nvPr/>
            </p:nvSpPr>
            <p:spPr bwMode="auto">
              <a:xfrm rot="5400000">
                <a:off x="5151" y="221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7" name="AutoShape 47"/>
              <p:cNvSpPr>
                <a:spLocks noChangeAspect="1" noChangeArrowheads="1"/>
              </p:cNvSpPr>
              <p:nvPr/>
            </p:nvSpPr>
            <p:spPr bwMode="auto">
              <a:xfrm rot="5400000">
                <a:off x="5154" y="2621"/>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8" name="AutoShape 48"/>
              <p:cNvSpPr>
                <a:spLocks noChangeAspect="1" noChangeArrowheads="1"/>
              </p:cNvSpPr>
              <p:nvPr/>
            </p:nvSpPr>
            <p:spPr bwMode="auto">
              <a:xfrm rot="5400000">
                <a:off x="5152" y="304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9" name="AutoShape 49"/>
              <p:cNvSpPr>
                <a:spLocks noChangeAspect="1" noChangeArrowheads="1"/>
              </p:cNvSpPr>
              <p:nvPr/>
            </p:nvSpPr>
            <p:spPr bwMode="auto">
              <a:xfrm rot="5400000">
                <a:off x="5151"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0" name="AutoShape 50"/>
              <p:cNvSpPr>
                <a:spLocks noChangeAspect="1" noChangeArrowheads="1"/>
              </p:cNvSpPr>
              <p:nvPr/>
            </p:nvSpPr>
            <p:spPr bwMode="auto">
              <a:xfrm rot="5400000">
                <a:off x="3978" y="342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1" name="AutoShape 51"/>
              <p:cNvSpPr>
                <a:spLocks noChangeAspect="1" noChangeArrowheads="1"/>
              </p:cNvSpPr>
              <p:nvPr/>
            </p:nvSpPr>
            <p:spPr bwMode="auto">
              <a:xfrm rot="5400000">
                <a:off x="4765" y="3424"/>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2" name="AutoShape 52"/>
              <p:cNvSpPr>
                <a:spLocks noChangeAspect="1" noChangeArrowheads="1"/>
              </p:cNvSpPr>
              <p:nvPr/>
            </p:nvSpPr>
            <p:spPr bwMode="auto">
              <a:xfrm rot="5400000">
                <a:off x="4385" y="3424"/>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3" name="AutoShape 53"/>
              <p:cNvSpPr>
                <a:spLocks noChangeAspect="1" noChangeArrowheads="1"/>
              </p:cNvSpPr>
              <p:nvPr/>
            </p:nvSpPr>
            <p:spPr bwMode="auto">
              <a:xfrm rot="5400000">
                <a:off x="3872" y="232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4" name="AutoShape 54"/>
              <p:cNvSpPr>
                <a:spLocks noChangeAspect="1" noChangeArrowheads="1"/>
              </p:cNvSpPr>
              <p:nvPr/>
            </p:nvSpPr>
            <p:spPr bwMode="auto">
              <a:xfrm rot="5400000">
                <a:off x="3875" y="2727"/>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5" name="AutoShape 55"/>
              <p:cNvSpPr>
                <a:spLocks noChangeAspect="1" noChangeArrowheads="1"/>
              </p:cNvSpPr>
              <p:nvPr/>
            </p:nvSpPr>
            <p:spPr bwMode="auto">
              <a:xfrm rot="5400000">
                <a:off x="4659"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6" name="AutoShape 56"/>
              <p:cNvSpPr>
                <a:spLocks noChangeAspect="1" noChangeArrowheads="1"/>
              </p:cNvSpPr>
              <p:nvPr/>
            </p:nvSpPr>
            <p:spPr bwMode="auto">
              <a:xfrm rot="5400000">
                <a:off x="4659"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7" name="AutoShape 57"/>
              <p:cNvSpPr>
                <a:spLocks noChangeAspect="1" noChangeArrowheads="1"/>
              </p:cNvSpPr>
              <p:nvPr/>
            </p:nvSpPr>
            <p:spPr bwMode="auto">
              <a:xfrm rot="5400000">
                <a:off x="4278" y="231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8" name="AutoShape 58"/>
              <p:cNvSpPr>
                <a:spLocks noChangeAspect="1" noChangeArrowheads="1"/>
              </p:cNvSpPr>
              <p:nvPr/>
            </p:nvSpPr>
            <p:spPr bwMode="auto">
              <a:xfrm rot="5400000">
                <a:off x="4278" y="272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9" name="AutoShape 59"/>
              <p:cNvSpPr>
                <a:spLocks noChangeAspect="1" noChangeArrowheads="1"/>
              </p:cNvSpPr>
              <p:nvPr/>
            </p:nvSpPr>
            <p:spPr bwMode="auto">
              <a:xfrm rot="5400000">
                <a:off x="3874" y="3148"/>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0" name="AutoShape 60"/>
              <p:cNvSpPr>
                <a:spLocks noChangeAspect="1" noChangeArrowheads="1"/>
              </p:cNvSpPr>
              <p:nvPr/>
            </p:nvSpPr>
            <p:spPr bwMode="auto">
              <a:xfrm rot="5400000">
                <a:off x="4658"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1" name="AutoShape 61"/>
              <p:cNvSpPr>
                <a:spLocks noChangeAspect="1" noChangeArrowheads="1"/>
              </p:cNvSpPr>
              <p:nvPr/>
            </p:nvSpPr>
            <p:spPr bwMode="auto">
              <a:xfrm rot="5400000">
                <a:off x="4277" y="314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2" name="AutoShape 62"/>
              <p:cNvSpPr>
                <a:spLocks noChangeAspect="1" noChangeArrowheads="1"/>
              </p:cNvSpPr>
              <p:nvPr/>
            </p:nvSpPr>
            <p:spPr bwMode="auto">
              <a:xfrm rot="5400000">
                <a:off x="5046" y="232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3" name="AutoShape 63"/>
              <p:cNvSpPr>
                <a:spLocks noChangeAspect="1" noChangeArrowheads="1"/>
              </p:cNvSpPr>
              <p:nvPr/>
            </p:nvSpPr>
            <p:spPr bwMode="auto">
              <a:xfrm rot="5400000">
                <a:off x="5048" y="2728"/>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4" name="AutoShape 64"/>
              <p:cNvSpPr>
                <a:spLocks noChangeAspect="1" noChangeArrowheads="1"/>
              </p:cNvSpPr>
              <p:nvPr/>
            </p:nvSpPr>
            <p:spPr bwMode="auto">
              <a:xfrm rot="5400000">
                <a:off x="5046" y="314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5" name="AutoShape 65"/>
              <p:cNvSpPr>
                <a:spLocks noChangeAspect="1" noChangeArrowheads="1"/>
              </p:cNvSpPr>
              <p:nvPr/>
            </p:nvSpPr>
            <p:spPr bwMode="auto">
              <a:xfrm rot="5400000">
                <a:off x="5046"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6" name="AutoShape 66"/>
              <p:cNvSpPr>
                <a:spLocks noChangeAspect="1" noChangeArrowheads="1"/>
              </p:cNvSpPr>
              <p:nvPr/>
            </p:nvSpPr>
            <p:spPr bwMode="auto">
              <a:xfrm rot="5400000">
                <a:off x="3873" y="3536"/>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7" name="AutoShape 67"/>
              <p:cNvSpPr>
                <a:spLocks noChangeAspect="1" noChangeArrowheads="1"/>
              </p:cNvSpPr>
              <p:nvPr/>
            </p:nvSpPr>
            <p:spPr bwMode="auto">
              <a:xfrm rot="5400000">
                <a:off x="4660" y="3530"/>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8" name="AutoShape 68"/>
              <p:cNvSpPr>
                <a:spLocks noChangeAspect="1" noChangeArrowheads="1"/>
              </p:cNvSpPr>
              <p:nvPr/>
            </p:nvSpPr>
            <p:spPr bwMode="auto">
              <a:xfrm rot="5400000">
                <a:off x="4280" y="3529"/>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9" name="AutoShape 69"/>
              <p:cNvSpPr>
                <a:spLocks noChangeAspect="1" noChangeArrowheads="1"/>
              </p:cNvSpPr>
              <p:nvPr/>
            </p:nvSpPr>
            <p:spPr bwMode="auto">
              <a:xfrm rot="5400000">
                <a:off x="3766" y="242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0" name="AutoShape 70"/>
              <p:cNvSpPr>
                <a:spLocks noChangeAspect="1" noChangeArrowheads="1"/>
              </p:cNvSpPr>
              <p:nvPr/>
            </p:nvSpPr>
            <p:spPr bwMode="auto">
              <a:xfrm rot="5400000">
                <a:off x="3770" y="2831"/>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1" name="AutoShape 71"/>
              <p:cNvSpPr>
                <a:spLocks noChangeAspect="1" noChangeArrowheads="1"/>
              </p:cNvSpPr>
              <p:nvPr/>
            </p:nvSpPr>
            <p:spPr bwMode="auto">
              <a:xfrm rot="5400000">
                <a:off x="4553"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2" name="AutoShape 72"/>
              <p:cNvSpPr>
                <a:spLocks noChangeAspect="1" noChangeArrowheads="1"/>
              </p:cNvSpPr>
              <p:nvPr/>
            </p:nvSpPr>
            <p:spPr bwMode="auto">
              <a:xfrm rot="5400000">
                <a:off x="4553"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3" name="AutoShape 73"/>
              <p:cNvSpPr>
                <a:spLocks noChangeAspect="1" noChangeArrowheads="1"/>
              </p:cNvSpPr>
              <p:nvPr/>
            </p:nvSpPr>
            <p:spPr bwMode="auto">
              <a:xfrm rot="5400000">
                <a:off x="4172" y="242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4" name="AutoShape 74"/>
              <p:cNvSpPr>
                <a:spLocks noChangeAspect="1" noChangeArrowheads="1"/>
              </p:cNvSpPr>
              <p:nvPr/>
            </p:nvSpPr>
            <p:spPr bwMode="auto">
              <a:xfrm rot="5400000">
                <a:off x="4172" y="2830"/>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5" name="AutoShape 75"/>
              <p:cNvSpPr>
                <a:spLocks noChangeAspect="1" noChangeArrowheads="1"/>
              </p:cNvSpPr>
              <p:nvPr/>
            </p:nvSpPr>
            <p:spPr bwMode="auto">
              <a:xfrm rot="5400000">
                <a:off x="3767" y="3253"/>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6" name="AutoShape 76"/>
              <p:cNvSpPr>
                <a:spLocks noChangeAspect="1" noChangeArrowheads="1"/>
              </p:cNvSpPr>
              <p:nvPr/>
            </p:nvSpPr>
            <p:spPr bwMode="auto">
              <a:xfrm rot="5400000">
                <a:off x="4552"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7" name="AutoShape 77"/>
              <p:cNvSpPr>
                <a:spLocks noChangeAspect="1" noChangeArrowheads="1"/>
              </p:cNvSpPr>
              <p:nvPr/>
            </p:nvSpPr>
            <p:spPr bwMode="auto">
              <a:xfrm rot="5400000">
                <a:off x="4171" y="325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8" name="AutoShape 78"/>
              <p:cNvSpPr>
                <a:spLocks noChangeAspect="1" noChangeArrowheads="1"/>
              </p:cNvSpPr>
              <p:nvPr/>
            </p:nvSpPr>
            <p:spPr bwMode="auto">
              <a:xfrm rot="5400000">
                <a:off x="4941" y="242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9" name="AutoShape 79"/>
              <p:cNvSpPr>
                <a:spLocks noChangeAspect="1" noChangeArrowheads="1"/>
              </p:cNvSpPr>
              <p:nvPr/>
            </p:nvSpPr>
            <p:spPr bwMode="auto">
              <a:xfrm rot="5400000">
                <a:off x="4943" y="2833"/>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0" name="AutoShape 80"/>
              <p:cNvSpPr>
                <a:spLocks noChangeAspect="1" noChangeArrowheads="1"/>
              </p:cNvSpPr>
              <p:nvPr/>
            </p:nvSpPr>
            <p:spPr bwMode="auto">
              <a:xfrm rot="5400000">
                <a:off x="4941" y="325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1" name="AutoShape 81"/>
              <p:cNvSpPr>
                <a:spLocks noChangeAspect="1" noChangeArrowheads="1"/>
              </p:cNvSpPr>
              <p:nvPr/>
            </p:nvSpPr>
            <p:spPr bwMode="auto">
              <a:xfrm rot="5400000">
                <a:off x="4941" y="364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2" name="AutoShape 82"/>
              <p:cNvSpPr>
                <a:spLocks noChangeAspect="1" noChangeArrowheads="1"/>
              </p:cNvSpPr>
              <p:nvPr/>
            </p:nvSpPr>
            <p:spPr bwMode="auto">
              <a:xfrm rot="5400000">
                <a:off x="3767" y="364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3" name="AutoShape 83"/>
              <p:cNvSpPr>
                <a:spLocks noChangeAspect="1" noChangeArrowheads="1"/>
              </p:cNvSpPr>
              <p:nvPr/>
            </p:nvSpPr>
            <p:spPr bwMode="auto">
              <a:xfrm rot="5400000">
                <a:off x="4554" y="3635"/>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4" name="AutoShape 84"/>
              <p:cNvSpPr>
                <a:spLocks noChangeAspect="1" noChangeArrowheads="1"/>
              </p:cNvSpPr>
              <p:nvPr/>
            </p:nvSpPr>
            <p:spPr bwMode="auto">
              <a:xfrm rot="5400000">
                <a:off x="4174" y="3635"/>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grpSp>
        <p:grpSp>
          <p:nvGrpSpPr>
            <p:cNvPr id="4" name="Group 85"/>
            <p:cNvGrpSpPr>
              <a:grpSpLocks/>
            </p:cNvGrpSpPr>
            <p:nvPr/>
          </p:nvGrpSpPr>
          <p:grpSpPr bwMode="auto">
            <a:xfrm>
              <a:off x="3736" y="1579"/>
              <a:ext cx="610" cy="574"/>
              <a:chOff x="1824" y="960"/>
              <a:chExt cx="1902" cy="1953"/>
            </a:xfrm>
            <a:grpFill/>
          </p:grpSpPr>
          <p:sp>
            <p:nvSpPr>
              <p:cNvPr id="85" name="AutoShape 86"/>
              <p:cNvSpPr>
                <a:spLocks noChangeAspect="1" noChangeArrowheads="1"/>
              </p:cNvSpPr>
              <p:nvPr/>
            </p:nvSpPr>
            <p:spPr bwMode="auto">
              <a:xfrm rot="5400000">
                <a:off x="2242" y="967"/>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6" name="AutoShape 87"/>
              <p:cNvSpPr>
                <a:spLocks noChangeAspect="1" noChangeArrowheads="1"/>
              </p:cNvSpPr>
              <p:nvPr/>
            </p:nvSpPr>
            <p:spPr bwMode="auto">
              <a:xfrm rot="5400000">
                <a:off x="2245" y="1372"/>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7" name="AutoShape 88"/>
              <p:cNvSpPr>
                <a:spLocks noChangeAspect="1" noChangeArrowheads="1"/>
              </p:cNvSpPr>
              <p:nvPr/>
            </p:nvSpPr>
            <p:spPr bwMode="auto">
              <a:xfrm rot="5400000">
                <a:off x="3029"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8" name="AutoShape 89"/>
              <p:cNvSpPr>
                <a:spLocks noChangeAspect="1" noChangeArrowheads="1"/>
              </p:cNvSpPr>
              <p:nvPr/>
            </p:nvSpPr>
            <p:spPr bwMode="auto">
              <a:xfrm rot="5400000">
                <a:off x="3029"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9" name="AutoShape 90"/>
              <p:cNvSpPr>
                <a:spLocks noChangeAspect="1" noChangeArrowheads="1"/>
              </p:cNvSpPr>
              <p:nvPr/>
            </p:nvSpPr>
            <p:spPr bwMode="auto">
              <a:xfrm rot="5400000">
                <a:off x="2648" y="962"/>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0" name="AutoShape 91"/>
              <p:cNvSpPr>
                <a:spLocks noChangeAspect="1" noChangeArrowheads="1"/>
              </p:cNvSpPr>
              <p:nvPr/>
            </p:nvSpPr>
            <p:spPr bwMode="auto">
              <a:xfrm rot="5400000">
                <a:off x="2648" y="1370"/>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1" name="AutoShape 92"/>
              <p:cNvSpPr>
                <a:spLocks noChangeAspect="1" noChangeArrowheads="1"/>
              </p:cNvSpPr>
              <p:nvPr/>
            </p:nvSpPr>
            <p:spPr bwMode="auto">
              <a:xfrm rot="5400000">
                <a:off x="2243" y="1793"/>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2" name="AutoShape 93"/>
              <p:cNvSpPr>
                <a:spLocks noChangeAspect="1" noChangeArrowheads="1"/>
              </p:cNvSpPr>
              <p:nvPr/>
            </p:nvSpPr>
            <p:spPr bwMode="auto">
              <a:xfrm rot="5400000">
                <a:off x="3027"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3" name="AutoShape 94"/>
              <p:cNvSpPr>
                <a:spLocks noChangeAspect="1" noChangeArrowheads="1"/>
              </p:cNvSpPr>
              <p:nvPr/>
            </p:nvSpPr>
            <p:spPr bwMode="auto">
              <a:xfrm rot="5400000">
                <a:off x="2646" y="1790"/>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4" name="AutoShape 95"/>
              <p:cNvSpPr>
                <a:spLocks noChangeAspect="1" noChangeArrowheads="1"/>
              </p:cNvSpPr>
              <p:nvPr/>
            </p:nvSpPr>
            <p:spPr bwMode="auto">
              <a:xfrm rot="5400000">
                <a:off x="3416" y="96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5" name="AutoShape 96"/>
              <p:cNvSpPr>
                <a:spLocks noChangeAspect="1" noChangeArrowheads="1"/>
              </p:cNvSpPr>
              <p:nvPr/>
            </p:nvSpPr>
            <p:spPr bwMode="auto">
              <a:xfrm rot="5400000">
                <a:off x="3419" y="1372"/>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6" name="AutoShape 97"/>
              <p:cNvSpPr>
                <a:spLocks noChangeAspect="1" noChangeArrowheads="1"/>
              </p:cNvSpPr>
              <p:nvPr/>
            </p:nvSpPr>
            <p:spPr bwMode="auto">
              <a:xfrm rot="5400000">
                <a:off x="3417" y="179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7" name="AutoShape 98"/>
              <p:cNvSpPr>
                <a:spLocks noChangeAspect="1" noChangeArrowheads="1"/>
              </p:cNvSpPr>
              <p:nvPr/>
            </p:nvSpPr>
            <p:spPr bwMode="auto">
              <a:xfrm rot="5400000">
                <a:off x="3416"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8" name="AutoShape 99"/>
              <p:cNvSpPr>
                <a:spLocks noChangeAspect="1" noChangeArrowheads="1"/>
              </p:cNvSpPr>
              <p:nvPr/>
            </p:nvSpPr>
            <p:spPr bwMode="auto">
              <a:xfrm rot="5400000">
                <a:off x="2243" y="218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9" name="AutoShape 100"/>
              <p:cNvSpPr>
                <a:spLocks noChangeAspect="1" noChangeArrowheads="1"/>
              </p:cNvSpPr>
              <p:nvPr/>
            </p:nvSpPr>
            <p:spPr bwMode="auto">
              <a:xfrm rot="5400000">
                <a:off x="3030" y="2176"/>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0" name="AutoShape 101"/>
              <p:cNvSpPr>
                <a:spLocks noChangeAspect="1" noChangeArrowheads="1"/>
              </p:cNvSpPr>
              <p:nvPr/>
            </p:nvSpPr>
            <p:spPr bwMode="auto">
              <a:xfrm rot="5400000">
                <a:off x="2650" y="2176"/>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1" name="AutoShape 102"/>
              <p:cNvSpPr>
                <a:spLocks noChangeAspect="1" noChangeArrowheads="1"/>
              </p:cNvSpPr>
              <p:nvPr/>
            </p:nvSpPr>
            <p:spPr bwMode="auto">
              <a:xfrm rot="5400000">
                <a:off x="2137" y="107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2" name="AutoShape 103"/>
              <p:cNvSpPr>
                <a:spLocks noChangeAspect="1" noChangeArrowheads="1"/>
              </p:cNvSpPr>
              <p:nvPr/>
            </p:nvSpPr>
            <p:spPr bwMode="auto">
              <a:xfrm rot="5400000">
                <a:off x="2140" y="1479"/>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3" name="AutoShape 104"/>
              <p:cNvSpPr>
                <a:spLocks noChangeAspect="1" noChangeArrowheads="1"/>
              </p:cNvSpPr>
              <p:nvPr/>
            </p:nvSpPr>
            <p:spPr bwMode="auto">
              <a:xfrm rot="5400000">
                <a:off x="2924"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4" name="AutoShape 105"/>
              <p:cNvSpPr>
                <a:spLocks noChangeAspect="1" noChangeArrowheads="1"/>
              </p:cNvSpPr>
              <p:nvPr/>
            </p:nvSpPr>
            <p:spPr bwMode="auto">
              <a:xfrm rot="5400000">
                <a:off x="2924"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5" name="AutoShape 106"/>
              <p:cNvSpPr>
                <a:spLocks noChangeAspect="1" noChangeArrowheads="1"/>
              </p:cNvSpPr>
              <p:nvPr/>
            </p:nvSpPr>
            <p:spPr bwMode="auto">
              <a:xfrm rot="5400000">
                <a:off x="2543" y="106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6" name="AutoShape 107"/>
              <p:cNvSpPr>
                <a:spLocks noChangeAspect="1" noChangeArrowheads="1"/>
              </p:cNvSpPr>
              <p:nvPr/>
            </p:nvSpPr>
            <p:spPr bwMode="auto">
              <a:xfrm rot="5400000">
                <a:off x="2543" y="1476"/>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7" name="AutoShape 108"/>
              <p:cNvSpPr>
                <a:spLocks noChangeAspect="1" noChangeArrowheads="1"/>
              </p:cNvSpPr>
              <p:nvPr/>
            </p:nvSpPr>
            <p:spPr bwMode="auto">
              <a:xfrm rot="5400000">
                <a:off x="2138" y="190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8" name="AutoShape 109"/>
              <p:cNvSpPr>
                <a:spLocks noChangeAspect="1" noChangeArrowheads="1"/>
              </p:cNvSpPr>
              <p:nvPr/>
            </p:nvSpPr>
            <p:spPr bwMode="auto">
              <a:xfrm rot="5400000">
                <a:off x="2922"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9" name="AutoShape 110"/>
              <p:cNvSpPr>
                <a:spLocks noChangeAspect="1" noChangeArrowheads="1"/>
              </p:cNvSpPr>
              <p:nvPr/>
            </p:nvSpPr>
            <p:spPr bwMode="auto">
              <a:xfrm rot="5400000">
                <a:off x="2541" y="189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0" name="AutoShape 111"/>
              <p:cNvSpPr>
                <a:spLocks noChangeAspect="1" noChangeArrowheads="1"/>
              </p:cNvSpPr>
              <p:nvPr/>
            </p:nvSpPr>
            <p:spPr bwMode="auto">
              <a:xfrm rot="5400000">
                <a:off x="3311" y="1073"/>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1" name="AutoShape 112"/>
              <p:cNvSpPr>
                <a:spLocks noChangeAspect="1" noChangeArrowheads="1"/>
              </p:cNvSpPr>
              <p:nvPr/>
            </p:nvSpPr>
            <p:spPr bwMode="auto">
              <a:xfrm rot="5400000">
                <a:off x="3313" y="1479"/>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2" name="AutoShape 113"/>
              <p:cNvSpPr>
                <a:spLocks noChangeAspect="1" noChangeArrowheads="1"/>
              </p:cNvSpPr>
              <p:nvPr/>
            </p:nvSpPr>
            <p:spPr bwMode="auto">
              <a:xfrm rot="5400000">
                <a:off x="3312" y="1900"/>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3" name="AutoShape 114"/>
              <p:cNvSpPr>
                <a:spLocks noChangeAspect="1" noChangeArrowheads="1"/>
              </p:cNvSpPr>
              <p:nvPr/>
            </p:nvSpPr>
            <p:spPr bwMode="auto">
              <a:xfrm rot="5400000">
                <a:off x="3311"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4" name="AutoShape 115"/>
              <p:cNvSpPr>
                <a:spLocks noChangeAspect="1" noChangeArrowheads="1"/>
              </p:cNvSpPr>
              <p:nvPr/>
            </p:nvSpPr>
            <p:spPr bwMode="auto">
              <a:xfrm rot="5400000">
                <a:off x="2138" y="2287"/>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5" name="AutoShape 116"/>
              <p:cNvSpPr>
                <a:spLocks noChangeAspect="1" noChangeArrowheads="1"/>
              </p:cNvSpPr>
              <p:nvPr/>
            </p:nvSpPr>
            <p:spPr bwMode="auto">
              <a:xfrm rot="5400000">
                <a:off x="2925" y="2282"/>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6" name="AutoShape 117"/>
              <p:cNvSpPr>
                <a:spLocks noChangeAspect="1" noChangeArrowheads="1"/>
              </p:cNvSpPr>
              <p:nvPr/>
            </p:nvSpPr>
            <p:spPr bwMode="auto">
              <a:xfrm rot="5400000">
                <a:off x="2545" y="2281"/>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7" name="AutoShape 118"/>
              <p:cNvSpPr>
                <a:spLocks noChangeAspect="1" noChangeArrowheads="1"/>
              </p:cNvSpPr>
              <p:nvPr/>
            </p:nvSpPr>
            <p:spPr bwMode="auto">
              <a:xfrm rot="5400000">
                <a:off x="2031" y="117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8" name="AutoShape 119"/>
              <p:cNvSpPr>
                <a:spLocks noChangeAspect="1" noChangeArrowheads="1"/>
              </p:cNvSpPr>
              <p:nvPr/>
            </p:nvSpPr>
            <p:spPr bwMode="auto">
              <a:xfrm rot="5400000">
                <a:off x="2034" y="1584"/>
                <a:ext cx="307"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9" name="AutoShape 120"/>
              <p:cNvSpPr>
                <a:spLocks noChangeAspect="1" noChangeArrowheads="1"/>
              </p:cNvSpPr>
              <p:nvPr/>
            </p:nvSpPr>
            <p:spPr bwMode="auto">
              <a:xfrm rot="5400000">
                <a:off x="2818"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0" name="AutoShape 121"/>
              <p:cNvSpPr>
                <a:spLocks noChangeAspect="1" noChangeArrowheads="1"/>
              </p:cNvSpPr>
              <p:nvPr/>
            </p:nvSpPr>
            <p:spPr bwMode="auto">
              <a:xfrm rot="5400000">
                <a:off x="2818"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1" name="AutoShape 122"/>
              <p:cNvSpPr>
                <a:spLocks noChangeAspect="1" noChangeArrowheads="1"/>
              </p:cNvSpPr>
              <p:nvPr/>
            </p:nvSpPr>
            <p:spPr bwMode="auto">
              <a:xfrm rot="5400000">
                <a:off x="2437" y="117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2" name="AutoShape 123"/>
              <p:cNvSpPr>
                <a:spLocks noChangeAspect="1" noChangeArrowheads="1"/>
              </p:cNvSpPr>
              <p:nvPr/>
            </p:nvSpPr>
            <p:spPr bwMode="auto">
              <a:xfrm rot="5400000">
                <a:off x="2437" y="1581"/>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3" name="AutoShape 124"/>
              <p:cNvSpPr>
                <a:spLocks noChangeAspect="1" noChangeArrowheads="1"/>
              </p:cNvSpPr>
              <p:nvPr/>
            </p:nvSpPr>
            <p:spPr bwMode="auto">
              <a:xfrm rot="5400000">
                <a:off x="2033" y="2005"/>
                <a:ext cx="312"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4" name="AutoShape 125"/>
              <p:cNvSpPr>
                <a:spLocks noChangeAspect="1" noChangeArrowheads="1"/>
              </p:cNvSpPr>
              <p:nvPr/>
            </p:nvSpPr>
            <p:spPr bwMode="auto">
              <a:xfrm rot="5400000">
                <a:off x="2817"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5" name="AutoShape 126"/>
              <p:cNvSpPr>
                <a:spLocks noChangeAspect="1" noChangeArrowheads="1"/>
              </p:cNvSpPr>
              <p:nvPr/>
            </p:nvSpPr>
            <p:spPr bwMode="auto">
              <a:xfrm rot="5400000">
                <a:off x="2436" y="2001"/>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6" name="AutoShape 127"/>
              <p:cNvSpPr>
                <a:spLocks noChangeAspect="1" noChangeArrowheads="1"/>
              </p:cNvSpPr>
              <p:nvPr/>
            </p:nvSpPr>
            <p:spPr bwMode="auto">
              <a:xfrm rot="5400000">
                <a:off x="3205" y="1179"/>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7" name="AutoShape 128"/>
              <p:cNvSpPr>
                <a:spLocks noChangeAspect="1" noChangeArrowheads="1"/>
              </p:cNvSpPr>
              <p:nvPr/>
            </p:nvSpPr>
            <p:spPr bwMode="auto">
              <a:xfrm rot="5400000">
                <a:off x="3208" y="1584"/>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8" name="AutoShape 129"/>
              <p:cNvSpPr>
                <a:spLocks noChangeAspect="1" noChangeArrowheads="1"/>
              </p:cNvSpPr>
              <p:nvPr/>
            </p:nvSpPr>
            <p:spPr bwMode="auto">
              <a:xfrm rot="5400000">
                <a:off x="3206" y="2006"/>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9" name="AutoShape 130"/>
              <p:cNvSpPr>
                <a:spLocks noChangeAspect="1" noChangeArrowheads="1"/>
              </p:cNvSpPr>
              <p:nvPr/>
            </p:nvSpPr>
            <p:spPr bwMode="auto">
              <a:xfrm rot="5400000">
                <a:off x="3205"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0" name="AutoShape 131"/>
              <p:cNvSpPr>
                <a:spLocks noChangeAspect="1" noChangeArrowheads="1"/>
              </p:cNvSpPr>
              <p:nvPr/>
            </p:nvSpPr>
            <p:spPr bwMode="auto">
              <a:xfrm rot="5400000">
                <a:off x="2032" y="2392"/>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1" name="AutoShape 132"/>
              <p:cNvSpPr>
                <a:spLocks noChangeAspect="1" noChangeArrowheads="1"/>
              </p:cNvSpPr>
              <p:nvPr/>
            </p:nvSpPr>
            <p:spPr bwMode="auto">
              <a:xfrm rot="5400000">
                <a:off x="2819" y="2387"/>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2" name="AutoShape 133"/>
              <p:cNvSpPr>
                <a:spLocks noChangeAspect="1" noChangeArrowheads="1"/>
              </p:cNvSpPr>
              <p:nvPr/>
            </p:nvSpPr>
            <p:spPr bwMode="auto">
              <a:xfrm rot="5400000">
                <a:off x="2439" y="2387"/>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3" name="AutoShape 134"/>
              <p:cNvSpPr>
                <a:spLocks noChangeAspect="1" noChangeArrowheads="1"/>
              </p:cNvSpPr>
              <p:nvPr/>
            </p:nvSpPr>
            <p:spPr bwMode="auto">
              <a:xfrm rot="5400000">
                <a:off x="1926" y="1285"/>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4" name="AutoShape 135"/>
              <p:cNvSpPr>
                <a:spLocks noChangeAspect="1" noChangeArrowheads="1"/>
              </p:cNvSpPr>
              <p:nvPr/>
            </p:nvSpPr>
            <p:spPr bwMode="auto">
              <a:xfrm rot="5400000">
                <a:off x="1929" y="1690"/>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5" name="AutoShape 136"/>
              <p:cNvSpPr>
                <a:spLocks noChangeAspect="1" noChangeArrowheads="1"/>
              </p:cNvSpPr>
              <p:nvPr/>
            </p:nvSpPr>
            <p:spPr bwMode="auto">
              <a:xfrm rot="5400000">
                <a:off x="2713"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6" name="AutoShape 137"/>
              <p:cNvSpPr>
                <a:spLocks noChangeAspect="1" noChangeArrowheads="1"/>
              </p:cNvSpPr>
              <p:nvPr/>
            </p:nvSpPr>
            <p:spPr bwMode="auto">
              <a:xfrm rot="5400000">
                <a:off x="2713"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7" name="AutoShape 138"/>
              <p:cNvSpPr>
                <a:spLocks noChangeAspect="1" noChangeArrowheads="1"/>
              </p:cNvSpPr>
              <p:nvPr/>
            </p:nvSpPr>
            <p:spPr bwMode="auto">
              <a:xfrm rot="5400000">
                <a:off x="2332" y="1279"/>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8" name="AutoShape 139"/>
              <p:cNvSpPr>
                <a:spLocks noChangeAspect="1" noChangeArrowheads="1"/>
              </p:cNvSpPr>
              <p:nvPr/>
            </p:nvSpPr>
            <p:spPr bwMode="auto">
              <a:xfrm rot="5400000">
                <a:off x="2332" y="1687"/>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9" name="AutoShape 140"/>
              <p:cNvSpPr>
                <a:spLocks noChangeAspect="1" noChangeArrowheads="1"/>
              </p:cNvSpPr>
              <p:nvPr/>
            </p:nvSpPr>
            <p:spPr bwMode="auto">
              <a:xfrm rot="5400000">
                <a:off x="1928" y="2111"/>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0" name="AutoShape 141"/>
              <p:cNvSpPr>
                <a:spLocks noChangeAspect="1" noChangeArrowheads="1"/>
              </p:cNvSpPr>
              <p:nvPr/>
            </p:nvSpPr>
            <p:spPr bwMode="auto">
              <a:xfrm rot="5400000">
                <a:off x="2712"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1" name="AutoShape 142"/>
              <p:cNvSpPr>
                <a:spLocks noChangeAspect="1" noChangeArrowheads="1"/>
              </p:cNvSpPr>
              <p:nvPr/>
            </p:nvSpPr>
            <p:spPr bwMode="auto">
              <a:xfrm rot="5400000">
                <a:off x="2331" y="2107"/>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2" name="AutoShape 143"/>
              <p:cNvSpPr>
                <a:spLocks noChangeAspect="1" noChangeArrowheads="1"/>
              </p:cNvSpPr>
              <p:nvPr/>
            </p:nvSpPr>
            <p:spPr bwMode="auto">
              <a:xfrm rot="5400000">
                <a:off x="3100" y="1285"/>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3" name="AutoShape 144"/>
              <p:cNvSpPr>
                <a:spLocks noChangeAspect="1" noChangeArrowheads="1"/>
              </p:cNvSpPr>
              <p:nvPr/>
            </p:nvSpPr>
            <p:spPr bwMode="auto">
              <a:xfrm rot="5400000">
                <a:off x="3102" y="1691"/>
                <a:ext cx="307" cy="304"/>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4" name="AutoShape 145"/>
              <p:cNvSpPr>
                <a:spLocks noChangeAspect="1" noChangeArrowheads="1"/>
              </p:cNvSpPr>
              <p:nvPr/>
            </p:nvSpPr>
            <p:spPr bwMode="auto">
              <a:xfrm rot="5400000">
                <a:off x="3100" y="2112"/>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5" name="AutoShape 146"/>
              <p:cNvSpPr>
                <a:spLocks noChangeAspect="1" noChangeArrowheads="1"/>
              </p:cNvSpPr>
              <p:nvPr/>
            </p:nvSpPr>
            <p:spPr bwMode="auto">
              <a:xfrm rot="5400000">
                <a:off x="3100"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6" name="AutoShape 147"/>
              <p:cNvSpPr>
                <a:spLocks noChangeAspect="1" noChangeArrowheads="1"/>
              </p:cNvSpPr>
              <p:nvPr/>
            </p:nvSpPr>
            <p:spPr bwMode="auto">
              <a:xfrm rot="5400000">
                <a:off x="1927" y="2499"/>
                <a:ext cx="312"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7" name="AutoShape 148"/>
              <p:cNvSpPr>
                <a:spLocks noChangeAspect="1" noChangeArrowheads="1"/>
              </p:cNvSpPr>
              <p:nvPr/>
            </p:nvSpPr>
            <p:spPr bwMode="auto">
              <a:xfrm rot="5400000">
                <a:off x="2714" y="2493"/>
                <a:ext cx="308" cy="304"/>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8" name="AutoShape 149"/>
              <p:cNvSpPr>
                <a:spLocks noChangeAspect="1" noChangeArrowheads="1"/>
              </p:cNvSpPr>
              <p:nvPr/>
            </p:nvSpPr>
            <p:spPr bwMode="auto">
              <a:xfrm rot="5400000">
                <a:off x="2334" y="2492"/>
                <a:ext cx="308"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9" name="AutoShape 150"/>
              <p:cNvSpPr>
                <a:spLocks noChangeAspect="1" noChangeArrowheads="1"/>
              </p:cNvSpPr>
              <p:nvPr/>
            </p:nvSpPr>
            <p:spPr bwMode="auto">
              <a:xfrm rot="5400000">
                <a:off x="1820" y="1389"/>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0" name="AutoShape 151"/>
              <p:cNvSpPr>
                <a:spLocks noChangeAspect="1" noChangeArrowheads="1"/>
              </p:cNvSpPr>
              <p:nvPr/>
            </p:nvSpPr>
            <p:spPr bwMode="auto">
              <a:xfrm rot="5400000">
                <a:off x="1824" y="1794"/>
                <a:ext cx="306" cy="306"/>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1" name="AutoShape 152"/>
              <p:cNvSpPr>
                <a:spLocks noChangeAspect="1" noChangeArrowheads="1"/>
              </p:cNvSpPr>
              <p:nvPr/>
            </p:nvSpPr>
            <p:spPr bwMode="auto">
              <a:xfrm rot="5400000">
                <a:off x="2607"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2" name="AutoShape 153"/>
              <p:cNvSpPr>
                <a:spLocks noChangeAspect="1" noChangeArrowheads="1"/>
              </p:cNvSpPr>
              <p:nvPr/>
            </p:nvSpPr>
            <p:spPr bwMode="auto">
              <a:xfrm rot="5400000">
                <a:off x="2607"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3" name="AutoShape 154"/>
              <p:cNvSpPr>
                <a:spLocks noChangeAspect="1" noChangeArrowheads="1"/>
              </p:cNvSpPr>
              <p:nvPr/>
            </p:nvSpPr>
            <p:spPr bwMode="auto">
              <a:xfrm rot="5400000">
                <a:off x="2226" y="1384"/>
                <a:ext cx="310"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4" name="AutoShape 155"/>
              <p:cNvSpPr>
                <a:spLocks noChangeAspect="1" noChangeArrowheads="1"/>
              </p:cNvSpPr>
              <p:nvPr/>
            </p:nvSpPr>
            <p:spPr bwMode="auto">
              <a:xfrm rot="5400000">
                <a:off x="2226" y="1793"/>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5" name="AutoShape 156"/>
              <p:cNvSpPr>
                <a:spLocks noChangeAspect="1" noChangeArrowheads="1"/>
              </p:cNvSpPr>
              <p:nvPr/>
            </p:nvSpPr>
            <p:spPr bwMode="auto">
              <a:xfrm rot="5400000">
                <a:off x="1821" y="2216"/>
                <a:ext cx="313"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6" name="AutoShape 157"/>
              <p:cNvSpPr>
                <a:spLocks noChangeAspect="1" noChangeArrowheads="1"/>
              </p:cNvSpPr>
              <p:nvPr/>
            </p:nvSpPr>
            <p:spPr bwMode="auto">
              <a:xfrm rot="5400000">
                <a:off x="2606"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7" name="AutoShape 158"/>
              <p:cNvSpPr>
                <a:spLocks noChangeAspect="1" noChangeArrowheads="1"/>
              </p:cNvSpPr>
              <p:nvPr/>
            </p:nvSpPr>
            <p:spPr bwMode="auto">
              <a:xfrm rot="5400000">
                <a:off x="2225" y="2213"/>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8" name="AutoShape 159"/>
              <p:cNvSpPr>
                <a:spLocks noChangeAspect="1" noChangeArrowheads="1"/>
              </p:cNvSpPr>
              <p:nvPr/>
            </p:nvSpPr>
            <p:spPr bwMode="auto">
              <a:xfrm rot="5400000">
                <a:off x="2995" y="1390"/>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9" name="AutoShape 160"/>
              <p:cNvSpPr>
                <a:spLocks noChangeAspect="1" noChangeArrowheads="1"/>
              </p:cNvSpPr>
              <p:nvPr/>
            </p:nvSpPr>
            <p:spPr bwMode="auto">
              <a:xfrm rot="5400000">
                <a:off x="2997" y="1796"/>
                <a:ext cx="307" cy="305"/>
              </a:xfrm>
              <a:prstGeom prst="roundRect">
                <a:avLst>
                  <a:gd name="adj" fmla="val 1083"/>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0" name="AutoShape 161"/>
              <p:cNvSpPr>
                <a:spLocks noChangeAspect="1" noChangeArrowheads="1"/>
              </p:cNvSpPr>
              <p:nvPr/>
            </p:nvSpPr>
            <p:spPr bwMode="auto">
              <a:xfrm rot="5400000">
                <a:off x="2995" y="2217"/>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1" name="AutoShape 162"/>
              <p:cNvSpPr>
                <a:spLocks noChangeAspect="1" noChangeArrowheads="1"/>
              </p:cNvSpPr>
              <p:nvPr/>
            </p:nvSpPr>
            <p:spPr bwMode="auto">
              <a:xfrm rot="5400000">
                <a:off x="2995" y="2604"/>
                <a:ext cx="312"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2" name="AutoShape 163"/>
              <p:cNvSpPr>
                <a:spLocks noChangeAspect="1" noChangeArrowheads="1"/>
              </p:cNvSpPr>
              <p:nvPr/>
            </p:nvSpPr>
            <p:spPr bwMode="auto">
              <a:xfrm rot="5400000">
                <a:off x="1821" y="2604"/>
                <a:ext cx="313"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3" name="AutoShape 164"/>
              <p:cNvSpPr>
                <a:spLocks noChangeAspect="1" noChangeArrowheads="1"/>
              </p:cNvSpPr>
              <p:nvPr/>
            </p:nvSpPr>
            <p:spPr bwMode="auto">
              <a:xfrm rot="5400000">
                <a:off x="2608" y="2598"/>
                <a:ext cx="309" cy="305"/>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4" name="AutoShape 165"/>
              <p:cNvSpPr>
                <a:spLocks noChangeAspect="1" noChangeArrowheads="1"/>
              </p:cNvSpPr>
              <p:nvPr/>
            </p:nvSpPr>
            <p:spPr bwMode="auto">
              <a:xfrm rot="5400000">
                <a:off x="2228" y="2598"/>
                <a:ext cx="309" cy="306"/>
              </a:xfrm>
              <a:prstGeom prst="roundRect">
                <a:avLst>
                  <a:gd name="adj" fmla="val 1060"/>
                </a:avLst>
              </a:prstGeom>
              <a:grpFill/>
              <a:ln w="2222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grpSp>
        <p:sp>
          <p:nvSpPr>
            <p:cNvPr id="5" name="AutoShape 166"/>
            <p:cNvSpPr>
              <a:spLocks noChangeAspect="1" noChangeArrowheads="1"/>
            </p:cNvSpPr>
            <p:nvPr/>
          </p:nvSpPr>
          <p:spPr bwMode="auto">
            <a:xfrm rot="5400000">
              <a:off x="3870"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 name="AutoShape 167"/>
            <p:cNvSpPr>
              <a:spLocks noChangeAspect="1" noChangeArrowheads="1"/>
            </p:cNvSpPr>
            <p:nvPr/>
          </p:nvSpPr>
          <p:spPr bwMode="auto">
            <a:xfrm rot="5400000">
              <a:off x="3871"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 name="AutoShape 168"/>
            <p:cNvSpPr>
              <a:spLocks noChangeAspect="1" noChangeArrowheads="1"/>
            </p:cNvSpPr>
            <p:nvPr/>
          </p:nvSpPr>
          <p:spPr bwMode="auto">
            <a:xfrm rot="5400000">
              <a:off x="4122"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 name="AutoShape 169"/>
            <p:cNvSpPr>
              <a:spLocks noChangeAspect="1" noChangeArrowheads="1"/>
            </p:cNvSpPr>
            <p:nvPr/>
          </p:nvSpPr>
          <p:spPr bwMode="auto">
            <a:xfrm rot="5400000">
              <a:off x="4122"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9" name="AutoShape 170"/>
            <p:cNvSpPr>
              <a:spLocks noChangeAspect="1" noChangeArrowheads="1"/>
            </p:cNvSpPr>
            <p:nvPr/>
          </p:nvSpPr>
          <p:spPr bwMode="auto">
            <a:xfrm rot="5400000">
              <a:off x="4000" y="157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0" name="AutoShape 171"/>
            <p:cNvSpPr>
              <a:spLocks noChangeAspect="1" noChangeArrowheads="1"/>
            </p:cNvSpPr>
            <p:nvPr/>
          </p:nvSpPr>
          <p:spPr bwMode="auto">
            <a:xfrm rot="5400000">
              <a:off x="4000" y="16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1" name="AutoShape 172"/>
            <p:cNvSpPr>
              <a:spLocks noChangeAspect="1" noChangeArrowheads="1"/>
            </p:cNvSpPr>
            <p:nvPr/>
          </p:nvSpPr>
          <p:spPr bwMode="auto">
            <a:xfrm rot="5400000">
              <a:off x="3870" y="182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2" name="AutoShape 173"/>
            <p:cNvSpPr>
              <a:spLocks noChangeAspect="1" noChangeArrowheads="1"/>
            </p:cNvSpPr>
            <p:nvPr/>
          </p:nvSpPr>
          <p:spPr bwMode="auto">
            <a:xfrm rot="5400000">
              <a:off x="4122"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3" name="AutoShape 174"/>
            <p:cNvSpPr>
              <a:spLocks noChangeAspect="1" noChangeArrowheads="1"/>
            </p:cNvSpPr>
            <p:nvPr/>
          </p:nvSpPr>
          <p:spPr bwMode="auto">
            <a:xfrm rot="5400000">
              <a:off x="4000" y="182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4" name="AutoShape 175"/>
            <p:cNvSpPr>
              <a:spLocks noChangeAspect="1" noChangeArrowheads="1"/>
            </p:cNvSpPr>
            <p:nvPr/>
          </p:nvSpPr>
          <p:spPr bwMode="auto">
            <a:xfrm rot="5400000">
              <a:off x="4247" y="157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5" name="AutoShape 176"/>
            <p:cNvSpPr>
              <a:spLocks noChangeAspect="1" noChangeArrowheads="1"/>
            </p:cNvSpPr>
            <p:nvPr/>
          </p:nvSpPr>
          <p:spPr bwMode="auto">
            <a:xfrm rot="5400000">
              <a:off x="4248" y="1697"/>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6" name="AutoShape 177"/>
            <p:cNvSpPr>
              <a:spLocks noChangeAspect="1" noChangeArrowheads="1"/>
            </p:cNvSpPr>
            <p:nvPr/>
          </p:nvSpPr>
          <p:spPr bwMode="auto">
            <a:xfrm rot="5400000">
              <a:off x="4246" y="182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7" name="AutoShape 178"/>
            <p:cNvSpPr>
              <a:spLocks noChangeAspect="1" noChangeArrowheads="1"/>
            </p:cNvSpPr>
            <p:nvPr/>
          </p:nvSpPr>
          <p:spPr bwMode="auto">
            <a:xfrm rot="5400000">
              <a:off x="4247" y="193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8" name="AutoShape 179"/>
            <p:cNvSpPr>
              <a:spLocks noChangeAspect="1" noChangeArrowheads="1"/>
            </p:cNvSpPr>
            <p:nvPr/>
          </p:nvSpPr>
          <p:spPr bwMode="auto">
            <a:xfrm rot="5400000">
              <a:off x="3871" y="193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19" name="AutoShape 180"/>
            <p:cNvSpPr>
              <a:spLocks noChangeAspect="1" noChangeArrowheads="1"/>
            </p:cNvSpPr>
            <p:nvPr/>
          </p:nvSpPr>
          <p:spPr bwMode="auto">
            <a:xfrm rot="5400000">
              <a:off x="4122"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0" name="AutoShape 181"/>
            <p:cNvSpPr>
              <a:spLocks noChangeAspect="1" noChangeArrowheads="1"/>
            </p:cNvSpPr>
            <p:nvPr/>
          </p:nvSpPr>
          <p:spPr bwMode="auto">
            <a:xfrm rot="5400000">
              <a:off x="4001" y="1934"/>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1" name="AutoShape 182"/>
            <p:cNvSpPr>
              <a:spLocks noChangeAspect="1" noChangeArrowheads="1"/>
            </p:cNvSpPr>
            <p:nvPr/>
          </p:nvSpPr>
          <p:spPr bwMode="auto">
            <a:xfrm rot="5400000">
              <a:off x="3836" y="1610"/>
              <a:ext cx="93"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2" name="AutoShape 183"/>
            <p:cNvSpPr>
              <a:spLocks noChangeAspect="1" noChangeArrowheads="1"/>
            </p:cNvSpPr>
            <p:nvPr/>
          </p:nvSpPr>
          <p:spPr bwMode="auto">
            <a:xfrm rot="5400000">
              <a:off x="3838" y="1729"/>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3" name="AutoShape 184"/>
            <p:cNvSpPr>
              <a:spLocks noChangeAspect="1" noChangeArrowheads="1"/>
            </p:cNvSpPr>
            <p:nvPr/>
          </p:nvSpPr>
          <p:spPr bwMode="auto">
            <a:xfrm rot="5400000">
              <a:off x="4088"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4" name="AutoShape 185"/>
            <p:cNvSpPr>
              <a:spLocks noChangeAspect="1" noChangeArrowheads="1"/>
            </p:cNvSpPr>
            <p:nvPr/>
          </p:nvSpPr>
          <p:spPr bwMode="auto">
            <a:xfrm rot="5400000">
              <a:off x="4088"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5" name="AutoShape 186"/>
            <p:cNvSpPr>
              <a:spLocks noChangeAspect="1" noChangeArrowheads="1"/>
            </p:cNvSpPr>
            <p:nvPr/>
          </p:nvSpPr>
          <p:spPr bwMode="auto">
            <a:xfrm rot="5400000">
              <a:off x="3966" y="1608"/>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6" name="AutoShape 187"/>
            <p:cNvSpPr>
              <a:spLocks noChangeAspect="1" noChangeArrowheads="1"/>
            </p:cNvSpPr>
            <p:nvPr/>
          </p:nvSpPr>
          <p:spPr bwMode="auto">
            <a:xfrm rot="5400000">
              <a:off x="3966" y="1728"/>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7" name="AutoShape 188"/>
            <p:cNvSpPr>
              <a:spLocks noChangeAspect="1" noChangeArrowheads="1"/>
            </p:cNvSpPr>
            <p:nvPr/>
          </p:nvSpPr>
          <p:spPr bwMode="auto">
            <a:xfrm rot="5400000">
              <a:off x="3837" y="185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8" name="AutoShape 189"/>
            <p:cNvSpPr>
              <a:spLocks noChangeAspect="1" noChangeArrowheads="1"/>
            </p:cNvSpPr>
            <p:nvPr/>
          </p:nvSpPr>
          <p:spPr bwMode="auto">
            <a:xfrm rot="5400000">
              <a:off x="4087"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29" name="AutoShape 190"/>
            <p:cNvSpPr>
              <a:spLocks noChangeAspect="1" noChangeArrowheads="1"/>
            </p:cNvSpPr>
            <p:nvPr/>
          </p:nvSpPr>
          <p:spPr bwMode="auto">
            <a:xfrm rot="5400000">
              <a:off x="3965" y="1852"/>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0" name="AutoShape 191"/>
            <p:cNvSpPr>
              <a:spLocks noChangeAspect="1" noChangeArrowheads="1"/>
            </p:cNvSpPr>
            <p:nvPr/>
          </p:nvSpPr>
          <p:spPr bwMode="auto">
            <a:xfrm rot="5400000">
              <a:off x="4213" y="160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1" name="AutoShape 192"/>
            <p:cNvSpPr>
              <a:spLocks noChangeAspect="1" noChangeArrowheads="1"/>
            </p:cNvSpPr>
            <p:nvPr/>
          </p:nvSpPr>
          <p:spPr bwMode="auto">
            <a:xfrm rot="5400000">
              <a:off x="4213" y="1729"/>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2" name="AutoShape 193"/>
            <p:cNvSpPr>
              <a:spLocks noChangeAspect="1" noChangeArrowheads="1"/>
            </p:cNvSpPr>
            <p:nvPr/>
          </p:nvSpPr>
          <p:spPr bwMode="auto">
            <a:xfrm rot="5400000">
              <a:off x="4214" y="1853"/>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3" name="AutoShape 194"/>
            <p:cNvSpPr>
              <a:spLocks noChangeAspect="1" noChangeArrowheads="1"/>
            </p:cNvSpPr>
            <p:nvPr/>
          </p:nvSpPr>
          <p:spPr bwMode="auto">
            <a:xfrm rot="5400000">
              <a:off x="4213" y="196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4" name="AutoShape 195"/>
            <p:cNvSpPr>
              <a:spLocks noChangeAspect="1" noChangeArrowheads="1"/>
            </p:cNvSpPr>
            <p:nvPr/>
          </p:nvSpPr>
          <p:spPr bwMode="auto">
            <a:xfrm rot="5400000">
              <a:off x="3837" y="1967"/>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5" name="AutoShape 196"/>
            <p:cNvSpPr>
              <a:spLocks noChangeAspect="1" noChangeArrowheads="1"/>
            </p:cNvSpPr>
            <p:nvPr/>
          </p:nvSpPr>
          <p:spPr bwMode="auto">
            <a:xfrm rot="5400000">
              <a:off x="4090" y="1965"/>
              <a:ext cx="90"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6" name="AutoShape 197"/>
            <p:cNvSpPr>
              <a:spLocks noChangeAspect="1" noChangeArrowheads="1"/>
            </p:cNvSpPr>
            <p:nvPr/>
          </p:nvSpPr>
          <p:spPr bwMode="auto">
            <a:xfrm rot="5400000">
              <a:off x="3968" y="1965"/>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7" name="AutoShape 198"/>
            <p:cNvSpPr>
              <a:spLocks noChangeAspect="1" noChangeArrowheads="1"/>
            </p:cNvSpPr>
            <p:nvPr/>
          </p:nvSpPr>
          <p:spPr bwMode="auto">
            <a:xfrm rot="5400000">
              <a:off x="3803"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8" name="AutoShape 199"/>
            <p:cNvSpPr>
              <a:spLocks noChangeAspect="1" noChangeArrowheads="1"/>
            </p:cNvSpPr>
            <p:nvPr/>
          </p:nvSpPr>
          <p:spPr bwMode="auto">
            <a:xfrm rot="5400000">
              <a:off x="3803"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39" name="AutoShape 200"/>
            <p:cNvSpPr>
              <a:spLocks noChangeAspect="1" noChangeArrowheads="1"/>
            </p:cNvSpPr>
            <p:nvPr/>
          </p:nvSpPr>
          <p:spPr bwMode="auto">
            <a:xfrm rot="5400000">
              <a:off x="4054"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0" name="AutoShape 201"/>
            <p:cNvSpPr>
              <a:spLocks noChangeAspect="1" noChangeArrowheads="1"/>
            </p:cNvSpPr>
            <p:nvPr/>
          </p:nvSpPr>
          <p:spPr bwMode="auto">
            <a:xfrm rot="5400000">
              <a:off x="4054"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1" name="AutoShape 202"/>
            <p:cNvSpPr>
              <a:spLocks noChangeAspect="1" noChangeArrowheads="1"/>
            </p:cNvSpPr>
            <p:nvPr/>
          </p:nvSpPr>
          <p:spPr bwMode="auto">
            <a:xfrm rot="5400000">
              <a:off x="3932" y="163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2" name="AutoShape 203"/>
            <p:cNvSpPr>
              <a:spLocks noChangeAspect="1" noChangeArrowheads="1"/>
            </p:cNvSpPr>
            <p:nvPr/>
          </p:nvSpPr>
          <p:spPr bwMode="auto">
            <a:xfrm rot="5400000">
              <a:off x="3932" y="175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3" name="AutoShape 204"/>
            <p:cNvSpPr>
              <a:spLocks noChangeAspect="1" noChangeArrowheads="1"/>
            </p:cNvSpPr>
            <p:nvPr/>
          </p:nvSpPr>
          <p:spPr bwMode="auto">
            <a:xfrm rot="5400000">
              <a:off x="3803" y="188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4" name="AutoShape 205"/>
            <p:cNvSpPr>
              <a:spLocks noChangeAspect="1" noChangeArrowheads="1"/>
            </p:cNvSpPr>
            <p:nvPr/>
          </p:nvSpPr>
          <p:spPr bwMode="auto">
            <a:xfrm rot="5400000">
              <a:off x="4055" y="188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5" name="AutoShape 206"/>
            <p:cNvSpPr>
              <a:spLocks noChangeAspect="1" noChangeArrowheads="1"/>
            </p:cNvSpPr>
            <p:nvPr/>
          </p:nvSpPr>
          <p:spPr bwMode="auto">
            <a:xfrm rot="5400000">
              <a:off x="3933" y="1882"/>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6" name="AutoShape 207"/>
            <p:cNvSpPr>
              <a:spLocks noChangeAspect="1" noChangeArrowheads="1"/>
            </p:cNvSpPr>
            <p:nvPr/>
          </p:nvSpPr>
          <p:spPr bwMode="auto">
            <a:xfrm rot="5400000">
              <a:off x="4179" y="164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7" name="AutoShape 208"/>
            <p:cNvSpPr>
              <a:spLocks noChangeAspect="1" noChangeArrowheads="1"/>
            </p:cNvSpPr>
            <p:nvPr/>
          </p:nvSpPr>
          <p:spPr bwMode="auto">
            <a:xfrm rot="5400000">
              <a:off x="4179" y="1760"/>
              <a:ext cx="91"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8" name="AutoShape 209"/>
            <p:cNvSpPr>
              <a:spLocks noChangeAspect="1" noChangeArrowheads="1"/>
            </p:cNvSpPr>
            <p:nvPr/>
          </p:nvSpPr>
          <p:spPr bwMode="auto">
            <a:xfrm rot="5400000">
              <a:off x="4180" y="1884"/>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49" name="AutoShape 210"/>
            <p:cNvSpPr>
              <a:spLocks noChangeAspect="1" noChangeArrowheads="1"/>
            </p:cNvSpPr>
            <p:nvPr/>
          </p:nvSpPr>
          <p:spPr bwMode="auto">
            <a:xfrm rot="5400000">
              <a:off x="4178"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0" name="AutoShape 211"/>
            <p:cNvSpPr>
              <a:spLocks noChangeAspect="1" noChangeArrowheads="1"/>
            </p:cNvSpPr>
            <p:nvPr/>
          </p:nvSpPr>
          <p:spPr bwMode="auto">
            <a:xfrm rot="5400000">
              <a:off x="3802" y="1998"/>
              <a:ext cx="93"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1" name="AutoShape 212"/>
            <p:cNvSpPr>
              <a:spLocks noChangeAspect="1" noChangeArrowheads="1"/>
            </p:cNvSpPr>
            <p:nvPr/>
          </p:nvSpPr>
          <p:spPr bwMode="auto">
            <a:xfrm rot="5400000">
              <a:off x="4055"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2" name="AutoShape 213"/>
            <p:cNvSpPr>
              <a:spLocks noChangeAspect="1" noChangeArrowheads="1"/>
            </p:cNvSpPr>
            <p:nvPr/>
          </p:nvSpPr>
          <p:spPr bwMode="auto">
            <a:xfrm rot="5400000">
              <a:off x="3933" y="1997"/>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3" name="AutoShape 214"/>
            <p:cNvSpPr>
              <a:spLocks noChangeAspect="1" noChangeArrowheads="1"/>
            </p:cNvSpPr>
            <p:nvPr/>
          </p:nvSpPr>
          <p:spPr bwMode="auto">
            <a:xfrm rot="5400000">
              <a:off x="3769" y="167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4" name="AutoShape 215"/>
            <p:cNvSpPr>
              <a:spLocks noChangeAspect="1" noChangeArrowheads="1"/>
            </p:cNvSpPr>
            <p:nvPr/>
          </p:nvSpPr>
          <p:spPr bwMode="auto">
            <a:xfrm rot="5400000">
              <a:off x="3770" y="1791"/>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5" name="AutoShape 216"/>
            <p:cNvSpPr>
              <a:spLocks noChangeAspect="1" noChangeArrowheads="1"/>
            </p:cNvSpPr>
            <p:nvPr/>
          </p:nvSpPr>
          <p:spPr bwMode="auto">
            <a:xfrm rot="5400000">
              <a:off x="4021" y="1670"/>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6" name="AutoShape 217"/>
            <p:cNvSpPr>
              <a:spLocks noChangeAspect="1" noChangeArrowheads="1"/>
            </p:cNvSpPr>
            <p:nvPr/>
          </p:nvSpPr>
          <p:spPr bwMode="auto">
            <a:xfrm rot="5400000">
              <a:off x="4021" y="179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7" name="AutoShape 218"/>
            <p:cNvSpPr>
              <a:spLocks noChangeAspect="1" noChangeArrowheads="1"/>
            </p:cNvSpPr>
            <p:nvPr/>
          </p:nvSpPr>
          <p:spPr bwMode="auto">
            <a:xfrm rot="5400000">
              <a:off x="3899" y="1670"/>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8" name="AutoShape 219"/>
            <p:cNvSpPr>
              <a:spLocks noChangeAspect="1" noChangeArrowheads="1"/>
            </p:cNvSpPr>
            <p:nvPr/>
          </p:nvSpPr>
          <p:spPr bwMode="auto">
            <a:xfrm rot="5400000">
              <a:off x="3899" y="179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59" name="AutoShape 220"/>
            <p:cNvSpPr>
              <a:spLocks noChangeAspect="1" noChangeArrowheads="1"/>
            </p:cNvSpPr>
            <p:nvPr/>
          </p:nvSpPr>
          <p:spPr bwMode="auto">
            <a:xfrm rot="5400000">
              <a:off x="3769" y="191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0" name="AutoShape 221"/>
            <p:cNvSpPr>
              <a:spLocks noChangeAspect="1" noChangeArrowheads="1"/>
            </p:cNvSpPr>
            <p:nvPr/>
          </p:nvSpPr>
          <p:spPr bwMode="auto">
            <a:xfrm rot="5400000">
              <a:off x="4021"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1" name="AutoShape 222"/>
            <p:cNvSpPr>
              <a:spLocks noChangeAspect="1" noChangeArrowheads="1"/>
            </p:cNvSpPr>
            <p:nvPr/>
          </p:nvSpPr>
          <p:spPr bwMode="auto">
            <a:xfrm rot="5400000">
              <a:off x="3899" y="1914"/>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2" name="AutoShape 223"/>
            <p:cNvSpPr>
              <a:spLocks noChangeAspect="1" noChangeArrowheads="1"/>
            </p:cNvSpPr>
            <p:nvPr/>
          </p:nvSpPr>
          <p:spPr bwMode="auto">
            <a:xfrm rot="5400000">
              <a:off x="4146" y="167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3" name="AutoShape 224"/>
            <p:cNvSpPr>
              <a:spLocks noChangeAspect="1" noChangeArrowheads="1"/>
            </p:cNvSpPr>
            <p:nvPr/>
          </p:nvSpPr>
          <p:spPr bwMode="auto">
            <a:xfrm rot="5400000">
              <a:off x="4147" y="1791"/>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4" name="AutoShape 225"/>
            <p:cNvSpPr>
              <a:spLocks noChangeAspect="1" noChangeArrowheads="1"/>
            </p:cNvSpPr>
            <p:nvPr/>
          </p:nvSpPr>
          <p:spPr bwMode="auto">
            <a:xfrm rot="5400000">
              <a:off x="4146" y="1915"/>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5" name="AutoShape 226"/>
            <p:cNvSpPr>
              <a:spLocks noChangeAspect="1" noChangeArrowheads="1"/>
            </p:cNvSpPr>
            <p:nvPr/>
          </p:nvSpPr>
          <p:spPr bwMode="auto">
            <a:xfrm rot="5400000">
              <a:off x="4146" y="2029"/>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6" name="AutoShape 227"/>
            <p:cNvSpPr>
              <a:spLocks noChangeAspect="1" noChangeArrowheads="1"/>
            </p:cNvSpPr>
            <p:nvPr/>
          </p:nvSpPr>
          <p:spPr bwMode="auto">
            <a:xfrm rot="5400000">
              <a:off x="3769" y="2029"/>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7" name="AutoShape 228"/>
            <p:cNvSpPr>
              <a:spLocks noChangeAspect="1" noChangeArrowheads="1"/>
            </p:cNvSpPr>
            <p:nvPr/>
          </p:nvSpPr>
          <p:spPr bwMode="auto">
            <a:xfrm rot="5400000">
              <a:off x="4022"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8" name="AutoShape 229"/>
            <p:cNvSpPr>
              <a:spLocks noChangeAspect="1" noChangeArrowheads="1"/>
            </p:cNvSpPr>
            <p:nvPr/>
          </p:nvSpPr>
          <p:spPr bwMode="auto">
            <a:xfrm rot="5400000">
              <a:off x="3900" y="2027"/>
              <a:ext cx="90"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69" name="AutoShape 230"/>
            <p:cNvSpPr>
              <a:spLocks noChangeAspect="1" noChangeArrowheads="1"/>
            </p:cNvSpPr>
            <p:nvPr/>
          </p:nvSpPr>
          <p:spPr bwMode="auto">
            <a:xfrm rot="5400000">
              <a:off x="3735" y="1702"/>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0" name="AutoShape 231"/>
            <p:cNvSpPr>
              <a:spLocks noChangeAspect="1" noChangeArrowheads="1"/>
            </p:cNvSpPr>
            <p:nvPr/>
          </p:nvSpPr>
          <p:spPr bwMode="auto">
            <a:xfrm rot="5400000">
              <a:off x="3736" y="1822"/>
              <a:ext cx="90" cy="98"/>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1" name="AutoShape 232"/>
            <p:cNvSpPr>
              <a:spLocks noChangeAspect="1" noChangeArrowheads="1"/>
            </p:cNvSpPr>
            <p:nvPr/>
          </p:nvSpPr>
          <p:spPr bwMode="auto">
            <a:xfrm rot="5400000">
              <a:off x="3987" y="1701"/>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2" name="AutoShape 233"/>
            <p:cNvSpPr>
              <a:spLocks noChangeAspect="1" noChangeArrowheads="1"/>
            </p:cNvSpPr>
            <p:nvPr/>
          </p:nvSpPr>
          <p:spPr bwMode="auto">
            <a:xfrm rot="5400000">
              <a:off x="3987" y="1822"/>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3" name="AutoShape 234"/>
            <p:cNvSpPr>
              <a:spLocks noChangeAspect="1" noChangeArrowheads="1"/>
            </p:cNvSpPr>
            <p:nvPr/>
          </p:nvSpPr>
          <p:spPr bwMode="auto">
            <a:xfrm rot="5400000">
              <a:off x="3865" y="1701"/>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4" name="AutoShape 235"/>
            <p:cNvSpPr>
              <a:spLocks noChangeAspect="1" noChangeArrowheads="1"/>
            </p:cNvSpPr>
            <p:nvPr/>
          </p:nvSpPr>
          <p:spPr bwMode="auto">
            <a:xfrm rot="5400000">
              <a:off x="3865" y="1822"/>
              <a:ext cx="91"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5" name="AutoShape 236"/>
            <p:cNvSpPr>
              <a:spLocks noChangeAspect="1" noChangeArrowheads="1"/>
            </p:cNvSpPr>
            <p:nvPr/>
          </p:nvSpPr>
          <p:spPr bwMode="auto">
            <a:xfrm rot="5400000">
              <a:off x="3735" y="1946"/>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6" name="AutoShape 237"/>
            <p:cNvSpPr>
              <a:spLocks noChangeAspect="1" noChangeArrowheads="1"/>
            </p:cNvSpPr>
            <p:nvPr/>
          </p:nvSpPr>
          <p:spPr bwMode="auto">
            <a:xfrm rot="5400000">
              <a:off x="3987"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7" name="AutoShape 238"/>
            <p:cNvSpPr>
              <a:spLocks noChangeAspect="1" noChangeArrowheads="1"/>
            </p:cNvSpPr>
            <p:nvPr/>
          </p:nvSpPr>
          <p:spPr bwMode="auto">
            <a:xfrm rot="5400000">
              <a:off x="3865" y="1945"/>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8" name="AutoShape 239"/>
            <p:cNvSpPr>
              <a:spLocks noChangeAspect="1" noChangeArrowheads="1"/>
            </p:cNvSpPr>
            <p:nvPr/>
          </p:nvSpPr>
          <p:spPr bwMode="auto">
            <a:xfrm rot="5400000">
              <a:off x="4112" y="1703"/>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79" name="AutoShape 240"/>
            <p:cNvSpPr>
              <a:spLocks noChangeAspect="1" noChangeArrowheads="1"/>
            </p:cNvSpPr>
            <p:nvPr/>
          </p:nvSpPr>
          <p:spPr bwMode="auto">
            <a:xfrm rot="5400000">
              <a:off x="4113" y="1822"/>
              <a:ext cx="90" cy="97"/>
            </a:xfrm>
            <a:prstGeom prst="roundRect">
              <a:avLst>
                <a:gd name="adj" fmla="val 1083"/>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0" name="AutoShape 241"/>
            <p:cNvSpPr>
              <a:spLocks noChangeAspect="1" noChangeArrowheads="1"/>
            </p:cNvSpPr>
            <p:nvPr/>
          </p:nvSpPr>
          <p:spPr bwMode="auto">
            <a:xfrm rot="5400000">
              <a:off x="4112" y="1946"/>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1" name="AutoShape 242"/>
            <p:cNvSpPr>
              <a:spLocks noChangeAspect="1" noChangeArrowheads="1"/>
            </p:cNvSpPr>
            <p:nvPr/>
          </p:nvSpPr>
          <p:spPr bwMode="auto">
            <a:xfrm rot="5400000">
              <a:off x="4112" y="2060"/>
              <a:ext cx="92" cy="97"/>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2" name="AutoShape 243"/>
            <p:cNvSpPr>
              <a:spLocks noChangeAspect="1" noChangeArrowheads="1"/>
            </p:cNvSpPr>
            <p:nvPr/>
          </p:nvSpPr>
          <p:spPr bwMode="auto">
            <a:xfrm rot="5400000">
              <a:off x="3735" y="2060"/>
              <a:ext cx="92"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3" name="AutoShape 244"/>
            <p:cNvSpPr>
              <a:spLocks noChangeAspect="1" noChangeArrowheads="1"/>
            </p:cNvSpPr>
            <p:nvPr/>
          </p:nvSpPr>
          <p:spPr bwMode="auto">
            <a:xfrm rot="5400000">
              <a:off x="3987"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sp>
          <p:nvSpPr>
            <p:cNvPr id="84" name="AutoShape 245"/>
            <p:cNvSpPr>
              <a:spLocks noChangeAspect="1" noChangeArrowheads="1"/>
            </p:cNvSpPr>
            <p:nvPr/>
          </p:nvSpPr>
          <p:spPr bwMode="auto">
            <a:xfrm rot="5400000">
              <a:off x="3865" y="2059"/>
              <a:ext cx="91" cy="98"/>
            </a:xfrm>
            <a:prstGeom prst="roundRect">
              <a:avLst>
                <a:gd name="adj" fmla="val 1060"/>
              </a:avLst>
            </a:prstGeom>
            <a:grpFill/>
            <a:ln w="28575">
              <a:solidFill>
                <a:schemeClr val="accent4">
                  <a:lumMod val="10000"/>
                </a:schemeClr>
              </a:solidFill>
              <a:round/>
              <a:headEnd/>
              <a:tailEnd/>
            </a:ln>
          </p:spPr>
          <p:txBody>
            <a:bodyPr wrap="none" anchor="ctr"/>
            <a:lstStyle/>
            <a:p>
              <a:pPr>
                <a:buClr>
                  <a:srgbClr val="000000"/>
                </a:buClr>
                <a:buSzPct val="100000"/>
                <a:buFont typeface="Times New Roman" pitchFamily="16" charset="0"/>
                <a:buNone/>
                <a:defRPr/>
              </a:pPr>
              <a:endParaRPr lang="en-US" sz="1800">
                <a:ea typeface="+mn-ea"/>
                <a:cs typeface="Arial" charset="0"/>
              </a:endParaRPr>
            </a:p>
          </p:txBody>
        </p:sp>
      </p:grpSp>
      <p:grpSp>
        <p:nvGrpSpPr>
          <p:cNvPr id="77828" name="Group 323"/>
          <p:cNvGrpSpPr>
            <a:grpSpLocks/>
          </p:cNvGrpSpPr>
          <p:nvPr/>
        </p:nvGrpSpPr>
        <p:grpSpPr bwMode="auto">
          <a:xfrm>
            <a:off x="3155950" y="2674938"/>
            <a:ext cx="623888" cy="228600"/>
            <a:chOff x="6705600" y="5014913"/>
            <a:chExt cx="623888" cy="228600"/>
          </a:xfrm>
        </p:grpSpPr>
        <p:grpSp>
          <p:nvGrpSpPr>
            <p:cNvPr id="246" name="Group 12"/>
            <p:cNvGrpSpPr>
              <a:grpSpLocks/>
            </p:cNvGrpSpPr>
            <p:nvPr/>
          </p:nvGrpSpPr>
          <p:grpSpPr bwMode="auto">
            <a:xfrm>
              <a:off x="6705600" y="5014913"/>
              <a:ext cx="360363" cy="228600"/>
              <a:chOff x="3776" y="3429"/>
              <a:chExt cx="274" cy="109"/>
            </a:xfrm>
            <a:noFill/>
          </p:grpSpPr>
          <p:sp>
            <p:nvSpPr>
              <p:cNvPr id="248"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49"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0"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1"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2"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grpSp>
        <p:sp>
          <p:nvSpPr>
            <p:cNvPr id="77852"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cxnSp>
        <p:nvCxnSpPr>
          <p:cNvPr id="77829" name="Straight Connector 332"/>
          <p:cNvCxnSpPr>
            <a:cxnSpLocks noChangeShapeType="1"/>
          </p:cNvCxnSpPr>
          <p:nvPr/>
        </p:nvCxnSpPr>
        <p:spPr bwMode="auto">
          <a:xfrm rot="5400000">
            <a:off x="2850357" y="3359944"/>
            <a:ext cx="1828800" cy="158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grpSp>
        <p:nvGrpSpPr>
          <p:cNvPr id="77830" name="Group 335"/>
          <p:cNvGrpSpPr>
            <a:grpSpLocks/>
          </p:cNvGrpSpPr>
          <p:nvPr/>
        </p:nvGrpSpPr>
        <p:grpSpPr bwMode="auto">
          <a:xfrm>
            <a:off x="3141663" y="3360738"/>
            <a:ext cx="623887" cy="228600"/>
            <a:chOff x="6705600" y="5014913"/>
            <a:chExt cx="623888" cy="228600"/>
          </a:xfrm>
        </p:grpSpPr>
        <p:grpSp>
          <p:nvGrpSpPr>
            <p:cNvPr id="253" name="Group 12"/>
            <p:cNvGrpSpPr>
              <a:grpSpLocks/>
            </p:cNvGrpSpPr>
            <p:nvPr/>
          </p:nvGrpSpPr>
          <p:grpSpPr bwMode="auto">
            <a:xfrm>
              <a:off x="6705600" y="5014913"/>
              <a:ext cx="360363" cy="228600"/>
              <a:chOff x="3776" y="3429"/>
              <a:chExt cx="274" cy="109"/>
            </a:xfrm>
            <a:noFill/>
          </p:grpSpPr>
          <p:sp>
            <p:nvSpPr>
              <p:cNvPr id="257"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8"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59"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0"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1"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grpSp>
        <p:sp>
          <p:nvSpPr>
            <p:cNvPr id="77850"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grpSp>
        <p:nvGrpSpPr>
          <p:cNvPr id="77831" name="Group 343"/>
          <p:cNvGrpSpPr>
            <a:grpSpLocks/>
          </p:cNvGrpSpPr>
          <p:nvPr/>
        </p:nvGrpSpPr>
        <p:grpSpPr bwMode="auto">
          <a:xfrm>
            <a:off x="3141663" y="4122738"/>
            <a:ext cx="623887" cy="228600"/>
            <a:chOff x="6705600" y="5014913"/>
            <a:chExt cx="623888" cy="228600"/>
          </a:xfrm>
        </p:grpSpPr>
        <p:grpSp>
          <p:nvGrpSpPr>
            <p:cNvPr id="255" name="Group 12"/>
            <p:cNvGrpSpPr>
              <a:grpSpLocks/>
            </p:cNvGrpSpPr>
            <p:nvPr/>
          </p:nvGrpSpPr>
          <p:grpSpPr bwMode="auto">
            <a:xfrm>
              <a:off x="6705600" y="5014913"/>
              <a:ext cx="360363" cy="228600"/>
              <a:chOff x="3776" y="3429"/>
              <a:chExt cx="274" cy="109"/>
            </a:xfrm>
            <a:noFill/>
          </p:grpSpPr>
          <p:sp>
            <p:nvSpPr>
              <p:cNvPr id="265" name="Rectangle 13"/>
              <p:cNvSpPr>
                <a:spLocks noChangeArrowheads="1"/>
              </p:cNvSpPr>
              <p:nvPr/>
            </p:nvSpPr>
            <p:spPr bwMode="auto">
              <a:xfrm>
                <a:off x="3894"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6" name="Rectangle 14"/>
              <p:cNvSpPr>
                <a:spLocks noChangeArrowheads="1"/>
              </p:cNvSpPr>
              <p:nvPr/>
            </p:nvSpPr>
            <p:spPr bwMode="auto">
              <a:xfrm>
                <a:off x="3946"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7" name="Rectangle 15"/>
              <p:cNvSpPr>
                <a:spLocks noChangeArrowheads="1"/>
              </p:cNvSpPr>
              <p:nvPr/>
            </p:nvSpPr>
            <p:spPr bwMode="auto">
              <a:xfrm>
                <a:off x="3998" y="3429"/>
                <a:ext cx="52" cy="109"/>
              </a:xfrm>
              <a:prstGeom prst="rect">
                <a:avLst/>
              </a:prstGeom>
              <a:grpFill/>
              <a:ln w="34925" cap="flat" cmpd="sng" algn="ctr">
                <a:solidFill>
                  <a:schemeClr val="tx1"/>
                </a:solidFill>
                <a:prstDash val="solid"/>
                <a:miter lim="800000"/>
                <a:headEnd type="none" w="sm" len="sm"/>
                <a:tailEnd type="none" w="sm" len="sm"/>
              </a:ln>
            </p:spPr>
            <p:txBody>
              <a:bodyPr wrap="none"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8" name="Line 16"/>
              <p:cNvSpPr>
                <a:spLocks noChangeShapeType="1"/>
              </p:cNvSpPr>
              <p:nvPr/>
            </p:nvSpPr>
            <p:spPr bwMode="auto">
              <a:xfrm>
                <a:off x="3776" y="3429"/>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sp>
            <p:nvSpPr>
              <p:cNvPr id="269" name="Line 17"/>
              <p:cNvSpPr>
                <a:spLocks noChangeShapeType="1"/>
              </p:cNvSpPr>
              <p:nvPr/>
            </p:nvSpPr>
            <p:spPr bwMode="auto">
              <a:xfrm>
                <a:off x="3776" y="3538"/>
                <a:ext cx="118" cy="0"/>
              </a:xfrm>
              <a:prstGeom prst="line">
                <a:avLst/>
              </a:prstGeom>
              <a:grpFill/>
              <a:ln w="34925" cap="flat" cmpd="sng" algn="ctr">
                <a:solidFill>
                  <a:schemeClr val="tx1"/>
                </a:solidFill>
                <a:prstDash val="solid"/>
                <a:round/>
                <a:headEnd type="none" w="sm" len="sm"/>
                <a:tailEnd type="none" w="sm" len="sm"/>
              </a:ln>
            </p:spPr>
            <p:txBody>
              <a:bodyPr anchor="ctr">
                <a:spAutoFit/>
              </a:bodyPr>
              <a:lstStyle/>
              <a:p>
                <a:pPr>
                  <a:buClr>
                    <a:srgbClr val="000000"/>
                  </a:buClr>
                  <a:buSzPct val="100000"/>
                  <a:buFont typeface="Times New Roman" pitchFamily="16" charset="0"/>
                  <a:buNone/>
                  <a:defRPr/>
                </a:pPr>
                <a:endParaRPr lang="en-US" sz="1800">
                  <a:ea typeface="+mn-ea"/>
                  <a:cs typeface="Arial" charset="0"/>
                </a:endParaRPr>
              </a:p>
            </p:txBody>
          </p:sp>
        </p:grpSp>
        <p:sp>
          <p:nvSpPr>
            <p:cNvPr id="77848" name="Line 18"/>
            <p:cNvSpPr>
              <a:spLocks noChangeShapeType="1"/>
            </p:cNvSpPr>
            <p:nvPr/>
          </p:nvSpPr>
          <p:spPr bwMode="auto">
            <a:xfrm>
              <a:off x="7075488" y="5127625"/>
              <a:ext cx="254000" cy="0"/>
            </a:xfrm>
            <a:prstGeom prst="line">
              <a:avLst/>
            </a:prstGeom>
            <a:noFill/>
            <a:ln w="3492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cxnSp>
        <p:nvCxnSpPr>
          <p:cNvPr id="77832" name="Straight Connector 351"/>
          <p:cNvCxnSpPr>
            <a:cxnSpLocks noChangeShapeType="1"/>
          </p:cNvCxnSpPr>
          <p:nvPr/>
        </p:nvCxnSpPr>
        <p:spPr bwMode="auto">
          <a:xfrm flipV="1">
            <a:off x="3765550" y="3132138"/>
            <a:ext cx="752475"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cxnSp>
      <p:sp>
        <p:nvSpPr>
          <p:cNvPr id="271" name="Rectangle 270"/>
          <p:cNvSpPr/>
          <p:nvPr/>
        </p:nvSpPr>
        <p:spPr bwMode="auto">
          <a:xfrm>
            <a:off x="5364163" y="3817938"/>
            <a:ext cx="2057400" cy="30480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sp>
        <p:nvSpPr>
          <p:cNvPr id="272" name="Rectangle 271"/>
          <p:cNvSpPr/>
          <p:nvPr/>
        </p:nvSpPr>
        <p:spPr bwMode="auto">
          <a:xfrm>
            <a:off x="5275263" y="3513138"/>
            <a:ext cx="381000"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sp>
        <p:nvSpPr>
          <p:cNvPr id="273" name="Rectangle 272"/>
          <p:cNvSpPr/>
          <p:nvPr/>
        </p:nvSpPr>
        <p:spPr bwMode="auto">
          <a:xfrm>
            <a:off x="7180263" y="3513138"/>
            <a:ext cx="381000" cy="304800"/>
          </a:xfrm>
          <a:prstGeom prst="rect">
            <a:avLst/>
          </a:prstGeom>
          <a:solidFill>
            <a:schemeClr val="accent5"/>
          </a:solidFill>
          <a:ln w="9525" cap="flat" cmpd="sng" algn="ctr">
            <a:noFill/>
            <a:prstDash val="solid"/>
            <a:round/>
            <a:headEnd type="none" w="med" len="med"/>
            <a:tailEnd type="none" w="med" len="med"/>
          </a:ln>
          <a:effectLst/>
        </p:spPr>
        <p:txBody>
          <a:bodyPr/>
          <a:lstStyle/>
          <a:p>
            <a:pPr>
              <a:buClr>
                <a:srgbClr val="000000"/>
              </a:buClr>
              <a:buSzPct val="100000"/>
              <a:buFont typeface="Times New Roman" charset="0"/>
              <a:buNone/>
              <a:defRPr/>
            </a:pPr>
            <a:endParaRPr lang="en-US" sz="1800">
              <a:ea typeface="Arial" charset="0"/>
              <a:cs typeface="Arial" charset="0"/>
            </a:endParaRPr>
          </a:p>
        </p:txBody>
      </p:sp>
      <p:sp>
        <p:nvSpPr>
          <p:cNvPr id="77836" name="AutoShape 93"/>
          <p:cNvSpPr>
            <a:spLocks noChangeArrowheads="1"/>
          </p:cNvSpPr>
          <p:nvPr/>
        </p:nvSpPr>
        <p:spPr bwMode="auto">
          <a:xfrm rot="-5400000">
            <a:off x="1389063" y="2514600"/>
            <a:ext cx="990600" cy="1905000"/>
          </a:xfrm>
          <a:prstGeom prst="downArrow">
            <a:avLst>
              <a:gd name="adj1" fmla="val 50000"/>
              <a:gd name="adj2" fmla="val 60417"/>
            </a:avLst>
          </a:prstGeom>
          <a:solidFill>
            <a:schemeClr val="bg2"/>
          </a:solidFill>
          <a:ln w="57150">
            <a:solidFill>
              <a:schemeClr val="tx2"/>
            </a:solidFill>
            <a:miter lim="800000"/>
            <a:headEnd/>
            <a:tailEnd/>
          </a:ln>
        </p:spPr>
        <p:txBody>
          <a:bodyPr rot="10800000" wrap="none" anchor="ctr"/>
          <a:lstStyle/>
          <a:p>
            <a:pPr algn="ctr">
              <a:buClr>
                <a:srgbClr val="000000"/>
              </a:buClr>
              <a:buSzPct val="100000"/>
              <a:buFont typeface="Times New Roman" charset="0"/>
              <a:buNone/>
            </a:pPr>
            <a:endParaRPr lang="en-US" sz="1800"/>
          </a:p>
        </p:txBody>
      </p:sp>
      <p:sp>
        <p:nvSpPr>
          <p:cNvPr id="77837" name="Rectangle 94"/>
          <p:cNvSpPr>
            <a:spLocks noChangeArrowheads="1"/>
          </p:cNvSpPr>
          <p:nvPr/>
        </p:nvSpPr>
        <p:spPr bwMode="auto">
          <a:xfrm>
            <a:off x="1008063" y="3276600"/>
            <a:ext cx="1336675" cy="304800"/>
          </a:xfrm>
          <a:prstGeom prst="rect">
            <a:avLst/>
          </a:prstGeom>
          <a:solidFill>
            <a:schemeClr val="bg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pPr algn="ctr">
              <a:buClr>
                <a:srgbClr val="000000"/>
              </a:buClr>
              <a:buSzPct val="100000"/>
              <a:buFont typeface="Times New Roman" charset="0"/>
              <a:buNone/>
            </a:pPr>
            <a:r>
              <a:rPr lang="en-US" sz="2000" b="1">
                <a:solidFill>
                  <a:schemeClr val="tx1"/>
                </a:solidFill>
              </a:rPr>
              <a:t>Work</a:t>
            </a:r>
            <a:endParaRPr lang="en-US" sz="1600" b="1">
              <a:solidFill>
                <a:schemeClr val="tx1"/>
              </a:solidFill>
            </a:endParaRPr>
          </a:p>
        </p:txBody>
      </p:sp>
      <p:sp>
        <p:nvSpPr>
          <p:cNvPr id="77838" name="Text Box 59"/>
          <p:cNvSpPr txBox="1">
            <a:spLocks noChangeArrowheads="1"/>
          </p:cNvSpPr>
          <p:nvPr/>
        </p:nvSpPr>
        <p:spPr bwMode="auto">
          <a:xfrm>
            <a:off x="4724400" y="4857750"/>
            <a:ext cx="3533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2000">
                <a:solidFill>
                  <a:srgbClr val="003367"/>
                </a:solidFill>
              </a:rPr>
              <a:t>Server cluster/farm/cloud/grid</a:t>
            </a:r>
          </a:p>
          <a:p>
            <a:pPr algn="ctr" eaLnBrk="1" hangingPunct="1">
              <a:buClr>
                <a:srgbClr val="000000"/>
              </a:buClr>
              <a:buSzPct val="100000"/>
              <a:buFont typeface="Times New Roman" charset="0"/>
              <a:buNone/>
            </a:pPr>
            <a:r>
              <a:rPr lang="en-US" sz="2000">
                <a:solidFill>
                  <a:srgbClr val="003367"/>
                </a:solidFill>
              </a:rPr>
              <a:t>Data center</a:t>
            </a:r>
          </a:p>
        </p:txBody>
      </p:sp>
      <p:sp>
        <p:nvSpPr>
          <p:cNvPr id="278" name="Rectangle 381"/>
          <p:cNvSpPr>
            <a:spLocks noChangeArrowheads="1"/>
          </p:cNvSpPr>
          <p:nvPr/>
        </p:nvSpPr>
        <p:spPr bwMode="auto">
          <a:xfrm>
            <a:off x="5275263" y="3817938"/>
            <a:ext cx="2286000" cy="368300"/>
          </a:xfrm>
          <a:prstGeom prst="rect">
            <a:avLst/>
          </a:prstGeom>
          <a:solidFill>
            <a:schemeClr val="accent5"/>
          </a:solidFill>
          <a:ln w="9525">
            <a:noFill/>
            <a:miter lim="800000"/>
            <a:headEnd/>
            <a:tailEnd/>
          </a:ln>
        </p:spPr>
        <p:txBody>
          <a:bodyPr>
            <a:spAutoFit/>
          </a:bodyPr>
          <a:lstStyle/>
          <a:p>
            <a:pPr algn="ctr">
              <a:buClr>
                <a:srgbClr val="000000"/>
              </a:buClr>
              <a:buSzPct val="100000"/>
              <a:buFont typeface="Times New Roman" charset="0"/>
              <a:buNone/>
            </a:pPr>
            <a:r>
              <a:rPr lang="en-US" sz="1800" b="1">
                <a:solidFill>
                  <a:srgbClr val="003367"/>
                </a:solidFill>
                <a:cs typeface="Arial" charset="0"/>
              </a:rPr>
              <a:t>Support substrate</a:t>
            </a:r>
            <a:endParaRPr lang="en-US" sz="1600" b="1">
              <a:solidFill>
                <a:srgbClr val="003367"/>
              </a:solidFill>
              <a:cs typeface="Arial" charset="0"/>
            </a:endParaRPr>
          </a:p>
        </p:txBody>
      </p:sp>
      <p:sp>
        <p:nvSpPr>
          <p:cNvPr id="77840" name="Title 281"/>
          <p:cNvSpPr>
            <a:spLocks noGrp="1"/>
          </p:cNvSpPr>
          <p:nvPr>
            <p:ph type="title"/>
          </p:nvPr>
        </p:nvSpPr>
        <p:spPr/>
        <p:txBody>
          <a:bodyPr/>
          <a:lstStyle/>
          <a:p>
            <a:r>
              <a:rPr lang="en-US">
                <a:latin typeface="Arial" charset="0"/>
                <a:ea typeface="ＭＳ Ｐゴシック" charset="0"/>
              </a:rPr>
              <a:t>Scaling a service</a:t>
            </a:r>
          </a:p>
        </p:txBody>
      </p:sp>
      <p:sp>
        <p:nvSpPr>
          <p:cNvPr id="77841" name="Text Box 59"/>
          <p:cNvSpPr txBox="1">
            <a:spLocks noChangeArrowheads="1"/>
          </p:cNvSpPr>
          <p:nvPr/>
        </p:nvSpPr>
        <p:spPr bwMode="auto">
          <a:xfrm>
            <a:off x="4114800" y="18288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2000">
                <a:solidFill>
                  <a:srgbClr val="003367"/>
                </a:solidFill>
              </a:rPr>
              <a:t>Dispatcher</a:t>
            </a:r>
          </a:p>
        </p:txBody>
      </p:sp>
      <p:cxnSp>
        <p:nvCxnSpPr>
          <p:cNvPr id="77842" name="Straight Connector 292"/>
          <p:cNvCxnSpPr>
            <a:cxnSpLocks noChangeShapeType="1"/>
          </p:cNvCxnSpPr>
          <p:nvPr/>
        </p:nvCxnSpPr>
        <p:spPr bwMode="auto">
          <a:xfrm rot="5400000" flipH="1" flipV="1">
            <a:off x="4229100" y="2476500"/>
            <a:ext cx="762000" cy="5334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77843" name="Text Box 59"/>
          <p:cNvSpPr txBox="1">
            <a:spLocks noChangeArrowheads="1"/>
          </p:cNvSpPr>
          <p:nvPr/>
        </p:nvSpPr>
        <p:spPr bwMode="auto">
          <a:xfrm>
            <a:off x="762000" y="5791200"/>
            <a:ext cx="691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2000">
                <a:solidFill>
                  <a:schemeClr val="tx1"/>
                </a:solidFill>
              </a:rPr>
              <a:t>Add servers or “bricks” for scale and robustness.</a:t>
            </a:r>
          </a:p>
          <a:p>
            <a:pPr eaLnBrk="1" hangingPunct="1">
              <a:buClr>
                <a:srgbClr val="000000"/>
              </a:buClr>
              <a:buSzPct val="100000"/>
              <a:buFont typeface="Times New Roman" charset="0"/>
              <a:buNone/>
            </a:pPr>
            <a:r>
              <a:rPr lang="en-US" sz="2000">
                <a:solidFill>
                  <a:schemeClr val="tx1"/>
                </a:solidFill>
              </a:rPr>
              <a:t>Issues: state storage, server selection, request routing, etc.</a:t>
            </a:r>
          </a:p>
        </p:txBody>
      </p:sp>
      <p:pic>
        <p:nvPicPr>
          <p:cNvPr id="77844" name="Picture 284"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8382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5" name="Picture 28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906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6" name="Picture 286"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143000"/>
            <a:ext cx="746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1298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atin typeface="Arial" charset="0"/>
                <a:ea typeface="ＭＳ Ｐゴシック" charset="0"/>
                <a:cs typeface="Arial" charset="0"/>
              </a:rPr>
              <a:t>Same world, different timelines</a:t>
            </a:r>
          </a:p>
        </p:txBody>
      </p:sp>
      <p:pic>
        <p:nvPicPr>
          <p:cNvPr id="10547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4572000"/>
            <a:ext cx="157956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90"/>
          <p:cNvSpPr>
            <a:spLocks noChangeArrowheads="1"/>
          </p:cNvSpPr>
          <p:nvPr/>
        </p:nvSpPr>
        <p:spPr bwMode="auto">
          <a:xfrm>
            <a:off x="457200" y="1371600"/>
            <a:ext cx="3276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chemeClr val="accent6">
                    <a:lumMod val="50000"/>
                  </a:schemeClr>
                </a:solidFill>
              </a:rPr>
              <a:t>Which happened first?</a:t>
            </a:r>
          </a:p>
        </p:txBody>
      </p:sp>
      <p:sp>
        <p:nvSpPr>
          <p:cNvPr id="105477" name="Line 3"/>
          <p:cNvSpPr>
            <a:spLocks noChangeShapeType="1"/>
          </p:cNvSpPr>
          <p:nvPr/>
        </p:nvSpPr>
        <p:spPr bwMode="auto">
          <a:xfrm>
            <a:off x="1066800" y="2476500"/>
            <a:ext cx="715486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prstClr val="white"/>
              </a:solidFill>
            </a:endParaRPr>
          </a:p>
        </p:txBody>
      </p:sp>
      <p:sp>
        <p:nvSpPr>
          <p:cNvPr id="105478" name="Line 6"/>
          <p:cNvSpPr>
            <a:spLocks noChangeShapeType="1"/>
          </p:cNvSpPr>
          <p:nvPr/>
        </p:nvSpPr>
        <p:spPr bwMode="auto">
          <a:xfrm>
            <a:off x="1066800" y="3886200"/>
            <a:ext cx="715486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prstClr val="white"/>
              </a:solidFill>
            </a:endParaRPr>
          </a:p>
        </p:txBody>
      </p:sp>
      <p:sp>
        <p:nvSpPr>
          <p:cNvPr id="105479" name="Rectangle 14"/>
          <p:cNvSpPr>
            <a:spLocks noChangeArrowheads="1"/>
          </p:cNvSpPr>
          <p:nvPr/>
        </p:nvSpPr>
        <p:spPr bwMode="auto">
          <a:xfrm>
            <a:off x="611188" y="2244725"/>
            <a:ext cx="473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b="1" i="1" smtClean="0">
                <a:solidFill>
                  <a:srgbClr val="003367"/>
                </a:solidFill>
              </a:rPr>
              <a:t>A</a:t>
            </a:r>
          </a:p>
        </p:txBody>
      </p:sp>
      <p:sp>
        <p:nvSpPr>
          <p:cNvPr id="105480" name="Rectangle 15"/>
          <p:cNvSpPr>
            <a:spLocks noChangeArrowheads="1"/>
          </p:cNvSpPr>
          <p:nvPr/>
        </p:nvSpPr>
        <p:spPr bwMode="auto">
          <a:xfrm>
            <a:off x="565150" y="3576638"/>
            <a:ext cx="48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b="1" i="1" smtClean="0">
                <a:solidFill>
                  <a:srgbClr val="003367"/>
                </a:solidFill>
              </a:rPr>
              <a:t>B</a:t>
            </a:r>
          </a:p>
        </p:txBody>
      </p:sp>
      <p:sp>
        <p:nvSpPr>
          <p:cNvPr id="105481" name="Oval 18"/>
          <p:cNvSpPr>
            <a:spLocks noChangeArrowheads="1"/>
          </p:cNvSpPr>
          <p:nvPr/>
        </p:nvSpPr>
        <p:spPr bwMode="auto">
          <a:xfrm>
            <a:off x="4705350" y="3800475"/>
            <a:ext cx="171450" cy="171450"/>
          </a:xfrm>
          <a:prstGeom prst="ellipse">
            <a:avLst/>
          </a:prstGeom>
          <a:solidFill>
            <a:srgbClr val="800080"/>
          </a:solidFill>
          <a:ln w="12700">
            <a:solidFill>
              <a:srgbClr val="800080"/>
            </a:solidFill>
            <a:round/>
            <a:headEnd type="none" w="sm" len="sm"/>
            <a:tailEnd type="none" w="sm" len="sm"/>
          </a:ln>
        </p:spPr>
        <p:txBody>
          <a:bodyPr wrap="none" anchor="ctr">
            <a:spAutoFit/>
          </a:bodyPr>
          <a:lstStyle/>
          <a:p>
            <a:endParaRPr lang="en-US" smtClean="0">
              <a:solidFill>
                <a:prstClr val="white"/>
              </a:solidFill>
            </a:endParaRPr>
          </a:p>
        </p:txBody>
      </p:sp>
      <p:cxnSp>
        <p:nvCxnSpPr>
          <p:cNvPr id="54" name="AutoShape 20"/>
          <p:cNvCxnSpPr>
            <a:cxnSpLocks noChangeShapeType="1"/>
            <a:stCxn id="105483" idx="5"/>
          </p:cNvCxnSpPr>
          <p:nvPr/>
        </p:nvCxnSpPr>
        <p:spPr bwMode="auto">
          <a:xfrm rot="16200000" flipH="1">
            <a:off x="3840162" y="2881313"/>
            <a:ext cx="1260475" cy="571500"/>
          </a:xfrm>
          <a:prstGeom prst="straightConnector1">
            <a:avLst/>
          </a:prstGeom>
          <a:noFill/>
          <a:ln w="31750" cap="flat" cmpd="sng" algn="ctr">
            <a:solidFill>
              <a:schemeClr val="accent6"/>
            </a:solidFill>
            <a:prstDash val="solid"/>
            <a:round/>
            <a:headEnd type="none" w="sm" len="sm"/>
            <a:tailEnd type="triangle" w="lg" len="med"/>
          </a:ln>
          <a:effectLst/>
        </p:spPr>
      </p:cxnSp>
      <p:sp>
        <p:nvSpPr>
          <p:cNvPr id="105483" name="Oval 21"/>
          <p:cNvSpPr>
            <a:spLocks noChangeArrowheads="1"/>
          </p:cNvSpPr>
          <p:nvPr/>
        </p:nvSpPr>
        <p:spPr bwMode="auto">
          <a:xfrm>
            <a:off x="4038600" y="2390775"/>
            <a:ext cx="171450" cy="171450"/>
          </a:xfrm>
          <a:prstGeom prst="ellipse">
            <a:avLst/>
          </a:prstGeom>
          <a:solidFill>
            <a:srgbClr val="800080"/>
          </a:solidFill>
          <a:ln w="12700">
            <a:solidFill>
              <a:srgbClr val="800080"/>
            </a:solidFill>
            <a:round/>
            <a:headEnd type="none" w="sm" len="sm"/>
            <a:tailEnd type="none" w="sm" len="sm"/>
          </a:ln>
        </p:spPr>
        <p:txBody>
          <a:bodyPr wrap="none" anchor="ctr">
            <a:spAutoFit/>
          </a:bodyPr>
          <a:lstStyle/>
          <a:p>
            <a:endParaRPr lang="en-US" smtClean="0">
              <a:solidFill>
                <a:prstClr val="white"/>
              </a:solidFill>
            </a:endParaRPr>
          </a:p>
        </p:txBody>
      </p:sp>
      <p:sp>
        <p:nvSpPr>
          <p:cNvPr id="105484" name="Oval 21"/>
          <p:cNvSpPr>
            <a:spLocks noChangeArrowheads="1"/>
          </p:cNvSpPr>
          <p:nvPr/>
        </p:nvSpPr>
        <p:spPr bwMode="auto">
          <a:xfrm>
            <a:off x="7372350" y="2390775"/>
            <a:ext cx="171450" cy="171450"/>
          </a:xfrm>
          <a:prstGeom prst="ellipse">
            <a:avLst/>
          </a:prstGeom>
          <a:solidFill>
            <a:srgbClr val="800080"/>
          </a:solidFill>
          <a:ln w="12700">
            <a:solidFill>
              <a:srgbClr val="800080"/>
            </a:solidFill>
            <a:round/>
            <a:headEnd type="none" w="sm" len="sm"/>
            <a:tailEnd type="none" w="sm" len="sm"/>
          </a:ln>
        </p:spPr>
        <p:txBody>
          <a:bodyPr wrap="none" anchor="ctr">
            <a:spAutoFit/>
          </a:bodyPr>
          <a:lstStyle/>
          <a:p>
            <a:endParaRPr lang="en-US" smtClean="0">
              <a:solidFill>
                <a:prstClr val="white"/>
              </a:solidFill>
            </a:endParaRPr>
          </a:p>
        </p:txBody>
      </p:sp>
      <p:sp>
        <p:nvSpPr>
          <p:cNvPr id="105485" name="Oval 21"/>
          <p:cNvSpPr>
            <a:spLocks noChangeArrowheads="1"/>
          </p:cNvSpPr>
          <p:nvPr/>
        </p:nvSpPr>
        <p:spPr bwMode="auto">
          <a:xfrm>
            <a:off x="1733550" y="2390775"/>
            <a:ext cx="171450" cy="171450"/>
          </a:xfrm>
          <a:prstGeom prst="ellipse">
            <a:avLst/>
          </a:prstGeom>
          <a:solidFill>
            <a:srgbClr val="800080"/>
          </a:solidFill>
          <a:ln w="12700">
            <a:solidFill>
              <a:srgbClr val="800080"/>
            </a:solidFill>
            <a:round/>
            <a:headEnd type="none" w="sm" len="sm"/>
            <a:tailEnd type="none" w="sm" len="sm"/>
          </a:ln>
        </p:spPr>
        <p:txBody>
          <a:bodyPr wrap="none" anchor="ctr">
            <a:spAutoFit/>
          </a:bodyPr>
          <a:lstStyle/>
          <a:p>
            <a:endParaRPr lang="en-US" smtClean="0">
              <a:solidFill>
                <a:prstClr val="white"/>
              </a:solidFill>
            </a:endParaRPr>
          </a:p>
        </p:txBody>
      </p:sp>
      <p:sp>
        <p:nvSpPr>
          <p:cNvPr id="105486" name="Oval 21"/>
          <p:cNvSpPr>
            <a:spLocks noChangeArrowheads="1"/>
          </p:cNvSpPr>
          <p:nvPr/>
        </p:nvSpPr>
        <p:spPr bwMode="auto">
          <a:xfrm>
            <a:off x="2114550" y="3800475"/>
            <a:ext cx="171450" cy="171450"/>
          </a:xfrm>
          <a:prstGeom prst="ellipse">
            <a:avLst/>
          </a:prstGeom>
          <a:solidFill>
            <a:srgbClr val="800080"/>
          </a:solidFill>
          <a:ln w="12700">
            <a:solidFill>
              <a:srgbClr val="800080"/>
            </a:solidFill>
            <a:round/>
            <a:headEnd type="none" w="sm" len="sm"/>
            <a:tailEnd type="none" w="sm" len="sm"/>
          </a:ln>
        </p:spPr>
        <p:txBody>
          <a:bodyPr wrap="none" anchor="ctr">
            <a:spAutoFit/>
          </a:bodyPr>
          <a:lstStyle/>
          <a:p>
            <a:endParaRPr lang="en-US" smtClean="0">
              <a:solidFill>
                <a:prstClr val="white"/>
              </a:solidFill>
            </a:endParaRPr>
          </a:p>
        </p:txBody>
      </p:sp>
      <p:sp>
        <p:nvSpPr>
          <p:cNvPr id="105487" name="Oval 21"/>
          <p:cNvSpPr>
            <a:spLocks noChangeArrowheads="1"/>
          </p:cNvSpPr>
          <p:nvPr/>
        </p:nvSpPr>
        <p:spPr bwMode="auto">
          <a:xfrm>
            <a:off x="6324600" y="3800475"/>
            <a:ext cx="171450" cy="171450"/>
          </a:xfrm>
          <a:prstGeom prst="ellipse">
            <a:avLst/>
          </a:prstGeom>
          <a:solidFill>
            <a:srgbClr val="800080"/>
          </a:solidFill>
          <a:ln w="12700">
            <a:solidFill>
              <a:srgbClr val="800080"/>
            </a:solidFill>
            <a:round/>
            <a:headEnd type="none" w="sm" len="sm"/>
            <a:tailEnd type="none" w="sm" len="sm"/>
          </a:ln>
        </p:spPr>
        <p:txBody>
          <a:bodyPr wrap="none" anchor="ctr">
            <a:spAutoFit/>
          </a:bodyPr>
          <a:lstStyle/>
          <a:p>
            <a:endParaRPr lang="en-US" smtClean="0">
              <a:solidFill>
                <a:prstClr val="white"/>
              </a:solidFill>
            </a:endParaRPr>
          </a:p>
        </p:txBody>
      </p:sp>
      <p:sp>
        <p:nvSpPr>
          <p:cNvPr id="105488" name="Rectangle 81"/>
          <p:cNvSpPr>
            <a:spLocks noChangeArrowheads="1"/>
          </p:cNvSpPr>
          <p:nvPr/>
        </p:nvSpPr>
        <p:spPr bwMode="auto">
          <a:xfrm>
            <a:off x="1295400" y="19050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rPr>
              <a:t>W(x)=v</a:t>
            </a:r>
            <a:endParaRPr lang="en-US" sz="2000" i="1" smtClean="0">
              <a:solidFill>
                <a:srgbClr val="003367"/>
              </a:solidFill>
            </a:endParaRPr>
          </a:p>
        </p:txBody>
      </p:sp>
      <p:sp>
        <p:nvSpPr>
          <p:cNvPr id="105489" name="Rectangle 81"/>
          <p:cNvSpPr>
            <a:spLocks noChangeArrowheads="1"/>
          </p:cNvSpPr>
          <p:nvPr/>
        </p:nvSpPr>
        <p:spPr bwMode="auto">
          <a:xfrm>
            <a:off x="1905000" y="39624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rPr>
              <a:t>R(x)</a:t>
            </a:r>
            <a:endParaRPr lang="en-US" sz="2000" i="1" smtClean="0">
              <a:solidFill>
                <a:srgbClr val="003367"/>
              </a:solidFill>
            </a:endParaRPr>
          </a:p>
        </p:txBody>
      </p:sp>
      <p:sp>
        <p:nvSpPr>
          <p:cNvPr id="105490" name="Rectangle 85"/>
          <p:cNvSpPr>
            <a:spLocks noChangeArrowheads="1"/>
          </p:cNvSpPr>
          <p:nvPr/>
        </p:nvSpPr>
        <p:spPr bwMode="auto">
          <a:xfrm>
            <a:off x="6172200" y="39624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rPr>
              <a:t>R(x)</a:t>
            </a:r>
            <a:endParaRPr lang="en-US" sz="2000" i="1" smtClean="0">
              <a:solidFill>
                <a:srgbClr val="003367"/>
              </a:solidFill>
            </a:endParaRPr>
          </a:p>
        </p:txBody>
      </p:sp>
      <p:sp>
        <p:nvSpPr>
          <p:cNvPr id="105491" name="Rectangle 81"/>
          <p:cNvSpPr>
            <a:spLocks noChangeArrowheads="1"/>
          </p:cNvSpPr>
          <p:nvPr/>
        </p:nvSpPr>
        <p:spPr bwMode="auto">
          <a:xfrm>
            <a:off x="3429000" y="1730375"/>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smtClean="0">
                <a:solidFill>
                  <a:srgbClr val="003367"/>
                </a:solidFill>
              </a:rPr>
              <a:t>Message send</a:t>
            </a:r>
            <a:endParaRPr lang="en-US" sz="2000" i="1" dirty="0" smtClean="0">
              <a:solidFill>
                <a:srgbClr val="003367"/>
              </a:solidFill>
            </a:endParaRPr>
          </a:p>
        </p:txBody>
      </p:sp>
      <p:sp>
        <p:nvSpPr>
          <p:cNvPr id="105492" name="Rectangle 81"/>
          <p:cNvSpPr>
            <a:spLocks noChangeArrowheads="1"/>
          </p:cNvSpPr>
          <p:nvPr/>
        </p:nvSpPr>
        <p:spPr bwMode="auto">
          <a:xfrm>
            <a:off x="4191000" y="3940175"/>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smtClean="0">
                <a:solidFill>
                  <a:srgbClr val="003367"/>
                </a:solidFill>
              </a:rPr>
              <a:t>Message receive</a:t>
            </a:r>
            <a:endParaRPr lang="en-US" sz="2000" i="1" smtClean="0">
              <a:solidFill>
                <a:srgbClr val="003367"/>
              </a:solidFill>
            </a:endParaRPr>
          </a:p>
        </p:txBody>
      </p:sp>
      <p:sp>
        <p:nvSpPr>
          <p:cNvPr id="105493" name="Rectangle 81"/>
          <p:cNvSpPr>
            <a:spLocks noChangeArrowheads="1"/>
          </p:cNvSpPr>
          <p:nvPr/>
        </p:nvSpPr>
        <p:spPr bwMode="auto">
          <a:xfrm>
            <a:off x="2819400" y="2895600"/>
            <a:ext cx="3352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smtClean="0">
                <a:solidFill>
                  <a:srgbClr val="003367"/>
                </a:solidFill>
              </a:rPr>
              <a:t>“Event e1a wrote W(x)=v”</a:t>
            </a:r>
            <a:endParaRPr lang="en-US" sz="2000" i="1" smtClean="0">
              <a:solidFill>
                <a:srgbClr val="003367"/>
              </a:solidFill>
            </a:endParaRPr>
          </a:p>
        </p:txBody>
      </p:sp>
      <p:sp>
        <p:nvSpPr>
          <p:cNvPr id="105494" name="Freeform 90"/>
          <p:cNvSpPr>
            <a:spLocks noChangeArrowheads="1"/>
          </p:cNvSpPr>
          <p:nvPr/>
        </p:nvSpPr>
        <p:spPr bwMode="auto">
          <a:xfrm>
            <a:off x="1206500" y="1765300"/>
            <a:ext cx="1398588" cy="2616200"/>
          </a:xfrm>
          <a:custGeom>
            <a:avLst/>
            <a:gdLst>
              <a:gd name="T0" fmla="*/ 405896 w 1399007"/>
              <a:gd name="T1" fmla="*/ 12700 h 2616200"/>
              <a:gd name="T2" fmla="*/ 253588 w 1399007"/>
              <a:gd name="T3" fmla="*/ 50800 h 2616200"/>
              <a:gd name="T4" fmla="*/ 202818 w 1399007"/>
              <a:gd name="T5" fmla="*/ 76200 h 2616200"/>
              <a:gd name="T6" fmla="*/ 126664 w 1399007"/>
              <a:gd name="T7" fmla="*/ 139700 h 2616200"/>
              <a:gd name="T8" fmla="*/ 75894 w 1399007"/>
              <a:gd name="T9" fmla="*/ 190500 h 2616200"/>
              <a:gd name="T10" fmla="*/ 37818 w 1399007"/>
              <a:gd name="T11" fmla="*/ 203200 h 2616200"/>
              <a:gd name="T12" fmla="*/ 25124 w 1399007"/>
              <a:gd name="T13" fmla="*/ 241300 h 2616200"/>
              <a:gd name="T14" fmla="*/ 25124 w 1399007"/>
              <a:gd name="T15" fmla="*/ 609600 h 2616200"/>
              <a:gd name="T16" fmla="*/ 50510 w 1399007"/>
              <a:gd name="T17" fmla="*/ 647700 h 2616200"/>
              <a:gd name="T18" fmla="*/ 113972 w 1399007"/>
              <a:gd name="T19" fmla="*/ 723900 h 2616200"/>
              <a:gd name="T20" fmla="*/ 164742 w 1399007"/>
              <a:gd name="T21" fmla="*/ 812800 h 2616200"/>
              <a:gd name="T22" fmla="*/ 190126 w 1399007"/>
              <a:gd name="T23" fmla="*/ 850900 h 2616200"/>
              <a:gd name="T24" fmla="*/ 240896 w 1399007"/>
              <a:gd name="T25" fmla="*/ 965200 h 2616200"/>
              <a:gd name="T26" fmla="*/ 266280 w 1399007"/>
              <a:gd name="T27" fmla="*/ 1041400 h 2616200"/>
              <a:gd name="T28" fmla="*/ 304358 w 1399007"/>
              <a:gd name="T29" fmla="*/ 1104900 h 2616200"/>
              <a:gd name="T30" fmla="*/ 329742 w 1399007"/>
              <a:gd name="T31" fmla="*/ 1168400 h 2616200"/>
              <a:gd name="T32" fmla="*/ 380512 w 1399007"/>
              <a:gd name="T33" fmla="*/ 1295400 h 2616200"/>
              <a:gd name="T34" fmla="*/ 393204 w 1399007"/>
              <a:gd name="T35" fmla="*/ 1447800 h 2616200"/>
              <a:gd name="T36" fmla="*/ 405896 w 1399007"/>
              <a:gd name="T37" fmla="*/ 1485900 h 2616200"/>
              <a:gd name="T38" fmla="*/ 443974 w 1399007"/>
              <a:gd name="T39" fmla="*/ 2057400 h 2616200"/>
              <a:gd name="T40" fmla="*/ 456666 w 1399007"/>
              <a:gd name="T41" fmla="*/ 2095500 h 2616200"/>
              <a:gd name="T42" fmla="*/ 469358 w 1399007"/>
              <a:gd name="T43" fmla="*/ 2133600 h 2616200"/>
              <a:gd name="T44" fmla="*/ 494744 w 1399007"/>
              <a:gd name="T45" fmla="*/ 2171700 h 2616200"/>
              <a:gd name="T46" fmla="*/ 570898 w 1399007"/>
              <a:gd name="T47" fmla="*/ 2235200 h 2616200"/>
              <a:gd name="T48" fmla="*/ 596282 w 1399007"/>
              <a:gd name="T49" fmla="*/ 2273300 h 2616200"/>
              <a:gd name="T50" fmla="*/ 634360 w 1399007"/>
              <a:gd name="T51" fmla="*/ 2298700 h 2616200"/>
              <a:gd name="T52" fmla="*/ 697822 w 1399007"/>
              <a:gd name="T53" fmla="*/ 2374900 h 2616200"/>
              <a:gd name="T54" fmla="*/ 761284 w 1399007"/>
              <a:gd name="T55" fmla="*/ 2463800 h 2616200"/>
              <a:gd name="T56" fmla="*/ 862823 w 1399007"/>
              <a:gd name="T57" fmla="*/ 2552700 h 2616200"/>
              <a:gd name="T58" fmla="*/ 938978 w 1399007"/>
              <a:gd name="T59" fmla="*/ 2578100 h 2616200"/>
              <a:gd name="T60" fmla="*/ 1027824 w 1399007"/>
              <a:gd name="T61" fmla="*/ 2616200 h 2616200"/>
              <a:gd name="T62" fmla="*/ 1307056 w 1399007"/>
              <a:gd name="T63" fmla="*/ 2590800 h 2616200"/>
              <a:gd name="T64" fmla="*/ 1319750 w 1399007"/>
              <a:gd name="T65" fmla="*/ 2552700 h 2616200"/>
              <a:gd name="T66" fmla="*/ 1395904 w 1399007"/>
              <a:gd name="T67" fmla="*/ 2374900 h 2616200"/>
              <a:gd name="T68" fmla="*/ 1383211 w 1399007"/>
              <a:gd name="T69" fmla="*/ 2070100 h 2616200"/>
              <a:gd name="T70" fmla="*/ 1345134 w 1399007"/>
              <a:gd name="T71" fmla="*/ 1943100 h 2616200"/>
              <a:gd name="T72" fmla="*/ 1319750 w 1399007"/>
              <a:gd name="T73" fmla="*/ 1778000 h 2616200"/>
              <a:gd name="T74" fmla="*/ 1281672 w 1399007"/>
              <a:gd name="T75" fmla="*/ 1689100 h 2616200"/>
              <a:gd name="T76" fmla="*/ 1230902 w 1399007"/>
              <a:gd name="T77" fmla="*/ 1600200 h 2616200"/>
              <a:gd name="T78" fmla="*/ 1192826 w 1399007"/>
              <a:gd name="T79" fmla="*/ 1485900 h 2616200"/>
              <a:gd name="T80" fmla="*/ 1180132 w 1399007"/>
              <a:gd name="T81" fmla="*/ 1447800 h 2616200"/>
              <a:gd name="T82" fmla="*/ 1167440 w 1399007"/>
              <a:gd name="T83" fmla="*/ 1384300 h 2616200"/>
              <a:gd name="T84" fmla="*/ 1154748 w 1399007"/>
              <a:gd name="T85" fmla="*/ 1308100 h 2616200"/>
              <a:gd name="T86" fmla="*/ 1142056 w 1399007"/>
              <a:gd name="T87" fmla="*/ 1257300 h 2616200"/>
              <a:gd name="T88" fmla="*/ 1129364 w 1399007"/>
              <a:gd name="T89" fmla="*/ 1143000 h 2616200"/>
              <a:gd name="T90" fmla="*/ 1116670 w 1399007"/>
              <a:gd name="T91" fmla="*/ 1054100 h 2616200"/>
              <a:gd name="T92" fmla="*/ 1103978 w 1399007"/>
              <a:gd name="T93" fmla="*/ 800100 h 2616200"/>
              <a:gd name="T94" fmla="*/ 1078594 w 1399007"/>
              <a:gd name="T95" fmla="*/ 685800 h 2616200"/>
              <a:gd name="T96" fmla="*/ 1065902 w 1399007"/>
              <a:gd name="T97" fmla="*/ 609600 h 2616200"/>
              <a:gd name="T98" fmla="*/ 1040516 w 1399007"/>
              <a:gd name="T99" fmla="*/ 355600 h 2616200"/>
              <a:gd name="T100" fmla="*/ 1002440 w 1399007"/>
              <a:gd name="T101" fmla="*/ 228600 h 2616200"/>
              <a:gd name="T102" fmla="*/ 926284 w 1399007"/>
              <a:gd name="T103" fmla="*/ 190500 h 2616200"/>
              <a:gd name="T104" fmla="*/ 888208 w 1399007"/>
              <a:gd name="T105" fmla="*/ 165100 h 2616200"/>
              <a:gd name="T106" fmla="*/ 875516 w 1399007"/>
              <a:gd name="T107" fmla="*/ 127000 h 2616200"/>
              <a:gd name="T108" fmla="*/ 748592 w 1399007"/>
              <a:gd name="T109" fmla="*/ 88900 h 2616200"/>
              <a:gd name="T110" fmla="*/ 710514 w 1399007"/>
              <a:gd name="T111" fmla="*/ 76200 h 2616200"/>
              <a:gd name="T112" fmla="*/ 596282 w 1399007"/>
              <a:gd name="T113" fmla="*/ 50800 h 2616200"/>
              <a:gd name="T114" fmla="*/ 469358 w 1399007"/>
              <a:gd name="T115" fmla="*/ 0 h 2616200"/>
              <a:gd name="T116" fmla="*/ 405896 w 1399007"/>
              <a:gd name="T117" fmla="*/ 12700 h 2616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99007"/>
              <a:gd name="T178" fmla="*/ 0 h 2616200"/>
              <a:gd name="T179" fmla="*/ 1399007 w 1399007"/>
              <a:gd name="T180" fmla="*/ 2616200 h 2616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99007" h="2616200">
                <a:moveTo>
                  <a:pt x="406140" y="12700"/>
                </a:moveTo>
                <a:cubicBezTo>
                  <a:pt x="379862" y="18539"/>
                  <a:pt x="294193" y="33463"/>
                  <a:pt x="253740" y="50800"/>
                </a:cubicBezTo>
                <a:cubicBezTo>
                  <a:pt x="236339" y="58258"/>
                  <a:pt x="218450" y="65343"/>
                  <a:pt x="202940" y="76200"/>
                </a:cubicBezTo>
                <a:cubicBezTo>
                  <a:pt x="175853" y="95161"/>
                  <a:pt x="151316" y="117582"/>
                  <a:pt x="126740" y="139700"/>
                </a:cubicBezTo>
                <a:cubicBezTo>
                  <a:pt x="108940" y="155720"/>
                  <a:pt x="95427" y="176581"/>
                  <a:pt x="75940" y="190500"/>
                </a:cubicBezTo>
                <a:cubicBezTo>
                  <a:pt x="65047" y="198281"/>
                  <a:pt x="50540" y="198967"/>
                  <a:pt x="37840" y="203200"/>
                </a:cubicBezTo>
                <a:cubicBezTo>
                  <a:pt x="33607" y="215900"/>
                  <a:pt x="27765" y="228173"/>
                  <a:pt x="25140" y="241300"/>
                </a:cubicBezTo>
                <a:cubicBezTo>
                  <a:pt x="0" y="367002"/>
                  <a:pt x="8763" y="473122"/>
                  <a:pt x="25140" y="609600"/>
                </a:cubicBezTo>
                <a:cubicBezTo>
                  <a:pt x="26959" y="624755"/>
                  <a:pt x="41169" y="635652"/>
                  <a:pt x="50540" y="647700"/>
                </a:cubicBezTo>
                <a:cubicBezTo>
                  <a:pt x="70839" y="673799"/>
                  <a:pt x="95220" y="696716"/>
                  <a:pt x="114040" y="723900"/>
                </a:cubicBezTo>
                <a:cubicBezTo>
                  <a:pt x="133467" y="751962"/>
                  <a:pt x="147280" y="783534"/>
                  <a:pt x="164840" y="812800"/>
                </a:cubicBezTo>
                <a:cubicBezTo>
                  <a:pt x="172693" y="825888"/>
                  <a:pt x="181773" y="838200"/>
                  <a:pt x="190240" y="850900"/>
                </a:cubicBezTo>
                <a:cubicBezTo>
                  <a:pt x="218791" y="965103"/>
                  <a:pt x="180010" y="830934"/>
                  <a:pt x="241040" y="965200"/>
                </a:cubicBezTo>
                <a:cubicBezTo>
                  <a:pt x="252119" y="989574"/>
                  <a:pt x="255361" y="1017026"/>
                  <a:pt x="266440" y="1041400"/>
                </a:cubicBezTo>
                <a:cubicBezTo>
                  <a:pt x="276654" y="1063872"/>
                  <a:pt x="293501" y="1082822"/>
                  <a:pt x="304540" y="1104900"/>
                </a:cubicBezTo>
                <a:cubicBezTo>
                  <a:pt x="314735" y="1125290"/>
                  <a:pt x="320681" y="1147568"/>
                  <a:pt x="329940" y="1168400"/>
                </a:cubicBezTo>
                <a:cubicBezTo>
                  <a:pt x="379772" y="1280521"/>
                  <a:pt x="331735" y="1148385"/>
                  <a:pt x="380740" y="1295400"/>
                </a:cubicBezTo>
                <a:cubicBezTo>
                  <a:pt x="384973" y="1346200"/>
                  <a:pt x="386703" y="1397271"/>
                  <a:pt x="393440" y="1447800"/>
                </a:cubicBezTo>
                <a:cubicBezTo>
                  <a:pt x="395209" y="1461070"/>
                  <a:pt x="405503" y="1472528"/>
                  <a:pt x="406140" y="1485900"/>
                </a:cubicBezTo>
                <a:cubicBezTo>
                  <a:pt x="432913" y="2048124"/>
                  <a:pt x="364444" y="1818011"/>
                  <a:pt x="444240" y="2057400"/>
                </a:cubicBezTo>
                <a:lnTo>
                  <a:pt x="456940" y="2095500"/>
                </a:lnTo>
                <a:cubicBezTo>
                  <a:pt x="461173" y="2108200"/>
                  <a:pt x="462214" y="2122461"/>
                  <a:pt x="469640" y="2133600"/>
                </a:cubicBezTo>
                <a:cubicBezTo>
                  <a:pt x="478107" y="2146300"/>
                  <a:pt x="485269" y="2159974"/>
                  <a:pt x="495040" y="2171700"/>
                </a:cubicBezTo>
                <a:cubicBezTo>
                  <a:pt x="525598" y="2208370"/>
                  <a:pt x="533778" y="2210225"/>
                  <a:pt x="571240" y="2235200"/>
                </a:cubicBezTo>
                <a:cubicBezTo>
                  <a:pt x="579707" y="2247900"/>
                  <a:pt x="585847" y="2262507"/>
                  <a:pt x="596640" y="2273300"/>
                </a:cubicBezTo>
                <a:cubicBezTo>
                  <a:pt x="607433" y="2284093"/>
                  <a:pt x="624969" y="2286974"/>
                  <a:pt x="634740" y="2298700"/>
                </a:cubicBezTo>
                <a:cubicBezTo>
                  <a:pt x="715305" y="2395378"/>
                  <a:pt x="605415" y="2313017"/>
                  <a:pt x="698240" y="2374900"/>
                </a:cubicBezTo>
                <a:cubicBezTo>
                  <a:pt x="745240" y="2468900"/>
                  <a:pt x="697381" y="2386570"/>
                  <a:pt x="761740" y="2463800"/>
                </a:cubicBezTo>
                <a:cubicBezTo>
                  <a:pt x="801631" y="2511669"/>
                  <a:pt x="779325" y="2524695"/>
                  <a:pt x="863340" y="2552700"/>
                </a:cubicBezTo>
                <a:cubicBezTo>
                  <a:pt x="888740" y="2561167"/>
                  <a:pt x="917263" y="2563248"/>
                  <a:pt x="939540" y="2578100"/>
                </a:cubicBezTo>
                <a:cubicBezTo>
                  <a:pt x="992163" y="2613182"/>
                  <a:pt x="962832" y="2599798"/>
                  <a:pt x="1028440" y="2616200"/>
                </a:cubicBezTo>
                <a:cubicBezTo>
                  <a:pt x="1121573" y="2607733"/>
                  <a:pt x="1216457" y="2610666"/>
                  <a:pt x="1307840" y="2590800"/>
                </a:cubicBezTo>
                <a:cubicBezTo>
                  <a:pt x="1320921" y="2587956"/>
                  <a:pt x="1315000" y="2564887"/>
                  <a:pt x="1320540" y="2552700"/>
                </a:cubicBezTo>
                <a:cubicBezTo>
                  <a:pt x="1399007" y="2380072"/>
                  <a:pt x="1348269" y="2520312"/>
                  <a:pt x="1396740" y="2374900"/>
                </a:cubicBezTo>
                <a:cubicBezTo>
                  <a:pt x="1392507" y="2273300"/>
                  <a:pt x="1393835" y="2171315"/>
                  <a:pt x="1384040" y="2070100"/>
                </a:cubicBezTo>
                <a:cubicBezTo>
                  <a:pt x="1382057" y="2049613"/>
                  <a:pt x="1356616" y="1975129"/>
                  <a:pt x="1345940" y="1943100"/>
                </a:cubicBezTo>
                <a:cubicBezTo>
                  <a:pt x="1341889" y="1914742"/>
                  <a:pt x="1327588" y="1809718"/>
                  <a:pt x="1320540" y="1778000"/>
                </a:cubicBezTo>
                <a:cubicBezTo>
                  <a:pt x="1311376" y="1736761"/>
                  <a:pt x="1300360" y="1730913"/>
                  <a:pt x="1282440" y="1689100"/>
                </a:cubicBezTo>
                <a:cubicBezTo>
                  <a:pt x="1250118" y="1613681"/>
                  <a:pt x="1298215" y="1688966"/>
                  <a:pt x="1231640" y="1600200"/>
                </a:cubicBezTo>
                <a:lnTo>
                  <a:pt x="1193540" y="1485900"/>
                </a:lnTo>
                <a:cubicBezTo>
                  <a:pt x="1189307" y="1473200"/>
                  <a:pt x="1183465" y="1460927"/>
                  <a:pt x="1180840" y="1447800"/>
                </a:cubicBezTo>
                <a:cubicBezTo>
                  <a:pt x="1176607" y="1426633"/>
                  <a:pt x="1172001" y="1405538"/>
                  <a:pt x="1168140" y="1384300"/>
                </a:cubicBezTo>
                <a:cubicBezTo>
                  <a:pt x="1163534" y="1358965"/>
                  <a:pt x="1160490" y="1333350"/>
                  <a:pt x="1155440" y="1308100"/>
                </a:cubicBezTo>
                <a:cubicBezTo>
                  <a:pt x="1152017" y="1290984"/>
                  <a:pt x="1146973" y="1274233"/>
                  <a:pt x="1142740" y="1257300"/>
                </a:cubicBezTo>
                <a:cubicBezTo>
                  <a:pt x="1138507" y="1219200"/>
                  <a:pt x="1134795" y="1181038"/>
                  <a:pt x="1130040" y="1143000"/>
                </a:cubicBezTo>
                <a:cubicBezTo>
                  <a:pt x="1126327" y="1113297"/>
                  <a:pt x="1119551" y="1083952"/>
                  <a:pt x="1117340" y="1054100"/>
                </a:cubicBezTo>
                <a:cubicBezTo>
                  <a:pt x="1111078" y="969559"/>
                  <a:pt x="1111400" y="884602"/>
                  <a:pt x="1104640" y="800100"/>
                </a:cubicBezTo>
                <a:cubicBezTo>
                  <a:pt x="1101683" y="763132"/>
                  <a:pt x="1086529" y="722247"/>
                  <a:pt x="1079240" y="685800"/>
                </a:cubicBezTo>
                <a:cubicBezTo>
                  <a:pt x="1074190" y="660550"/>
                  <a:pt x="1070773" y="635000"/>
                  <a:pt x="1066540" y="609600"/>
                </a:cubicBezTo>
                <a:cubicBezTo>
                  <a:pt x="1056946" y="484874"/>
                  <a:pt x="1058716" y="461059"/>
                  <a:pt x="1041140" y="355600"/>
                </a:cubicBezTo>
                <a:cubicBezTo>
                  <a:pt x="1035268" y="320370"/>
                  <a:pt x="1024524" y="258677"/>
                  <a:pt x="1003040" y="228600"/>
                </a:cubicBezTo>
                <a:cubicBezTo>
                  <a:pt x="982820" y="200292"/>
                  <a:pt x="953969" y="204065"/>
                  <a:pt x="926840" y="190500"/>
                </a:cubicBezTo>
                <a:cubicBezTo>
                  <a:pt x="913188" y="183674"/>
                  <a:pt x="901440" y="173567"/>
                  <a:pt x="888740" y="165100"/>
                </a:cubicBezTo>
                <a:cubicBezTo>
                  <a:pt x="884507" y="152400"/>
                  <a:pt x="885506" y="136466"/>
                  <a:pt x="876040" y="127000"/>
                </a:cubicBezTo>
                <a:cubicBezTo>
                  <a:pt x="844689" y="95649"/>
                  <a:pt x="786134" y="97143"/>
                  <a:pt x="749040" y="88900"/>
                </a:cubicBezTo>
                <a:cubicBezTo>
                  <a:pt x="735972" y="85996"/>
                  <a:pt x="723812" y="79878"/>
                  <a:pt x="710940" y="76200"/>
                </a:cubicBezTo>
                <a:cubicBezTo>
                  <a:pt x="669091" y="64243"/>
                  <a:pt x="640288" y="59530"/>
                  <a:pt x="596640" y="50800"/>
                </a:cubicBezTo>
                <a:cubicBezTo>
                  <a:pt x="566280" y="35620"/>
                  <a:pt x="501027" y="0"/>
                  <a:pt x="469640" y="0"/>
                </a:cubicBezTo>
                <a:lnTo>
                  <a:pt x="406140" y="127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smtClean="0">
              <a:solidFill>
                <a:prstClr val="white"/>
              </a:solidFill>
              <a:cs typeface="Arial" charset="0"/>
            </a:endParaRPr>
          </a:p>
        </p:txBody>
      </p:sp>
      <p:sp>
        <p:nvSpPr>
          <p:cNvPr id="105495" name="Rectangle 81"/>
          <p:cNvSpPr>
            <a:spLocks noChangeArrowheads="1"/>
          </p:cNvSpPr>
          <p:nvPr/>
        </p:nvSpPr>
        <p:spPr bwMode="auto">
          <a:xfrm>
            <a:off x="1600200" y="25146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i="1" smtClean="0">
                <a:solidFill>
                  <a:srgbClr val="003367"/>
                </a:solidFill>
              </a:rPr>
              <a:t>e1a</a:t>
            </a:r>
          </a:p>
        </p:txBody>
      </p:sp>
      <p:sp>
        <p:nvSpPr>
          <p:cNvPr id="105496" name="Rectangle 81"/>
          <p:cNvSpPr>
            <a:spLocks noChangeArrowheads="1"/>
          </p:cNvSpPr>
          <p:nvPr/>
        </p:nvSpPr>
        <p:spPr bwMode="auto">
          <a:xfrm>
            <a:off x="1828800" y="34290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i="1" smtClean="0">
                <a:solidFill>
                  <a:srgbClr val="003367"/>
                </a:solidFill>
              </a:rPr>
              <a:t>e1b</a:t>
            </a:r>
          </a:p>
        </p:txBody>
      </p:sp>
      <p:sp>
        <p:nvSpPr>
          <p:cNvPr id="105497" name="Rectangle 81"/>
          <p:cNvSpPr>
            <a:spLocks noChangeArrowheads="1"/>
          </p:cNvSpPr>
          <p:nvPr/>
        </p:nvSpPr>
        <p:spPr bwMode="auto">
          <a:xfrm>
            <a:off x="3581400" y="24193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i="1" smtClean="0">
                <a:solidFill>
                  <a:srgbClr val="003367"/>
                </a:solidFill>
              </a:rPr>
              <a:t>e2</a:t>
            </a:r>
          </a:p>
        </p:txBody>
      </p:sp>
      <p:sp>
        <p:nvSpPr>
          <p:cNvPr id="105498" name="Rectangle 81"/>
          <p:cNvSpPr>
            <a:spLocks noChangeArrowheads="1"/>
          </p:cNvSpPr>
          <p:nvPr/>
        </p:nvSpPr>
        <p:spPr bwMode="auto">
          <a:xfrm>
            <a:off x="4724400" y="35052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i="1" smtClean="0">
                <a:solidFill>
                  <a:srgbClr val="003367"/>
                </a:solidFill>
              </a:rPr>
              <a:t>e3b</a:t>
            </a:r>
          </a:p>
        </p:txBody>
      </p:sp>
      <p:sp>
        <p:nvSpPr>
          <p:cNvPr id="105499" name="Rectangle 81"/>
          <p:cNvSpPr>
            <a:spLocks noChangeArrowheads="1"/>
          </p:cNvSpPr>
          <p:nvPr/>
        </p:nvSpPr>
        <p:spPr bwMode="auto">
          <a:xfrm>
            <a:off x="6324600" y="35052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i="1" smtClean="0">
                <a:solidFill>
                  <a:srgbClr val="003367"/>
                </a:solidFill>
              </a:rPr>
              <a:t>e4</a:t>
            </a:r>
          </a:p>
        </p:txBody>
      </p:sp>
      <p:sp>
        <p:nvSpPr>
          <p:cNvPr id="105500" name="Rectangle 81"/>
          <p:cNvSpPr>
            <a:spLocks noChangeArrowheads="1"/>
          </p:cNvSpPr>
          <p:nvPr/>
        </p:nvSpPr>
        <p:spPr bwMode="auto">
          <a:xfrm>
            <a:off x="7162800" y="198120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i="1" smtClean="0">
                <a:solidFill>
                  <a:srgbClr val="003367"/>
                </a:solidFill>
              </a:rPr>
              <a:t>e3a</a:t>
            </a:r>
          </a:p>
        </p:txBody>
      </p:sp>
      <p:sp>
        <p:nvSpPr>
          <p:cNvPr id="105503" name="Rectangle 90"/>
          <p:cNvSpPr>
            <a:spLocks noChangeArrowheads="1"/>
          </p:cNvSpPr>
          <p:nvPr/>
        </p:nvSpPr>
        <p:spPr bwMode="auto">
          <a:xfrm>
            <a:off x="381000" y="4775537"/>
            <a:ext cx="6477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rgbClr val="003367"/>
                </a:solidFill>
              </a:rPr>
              <a:t>Events in a distributed system have a </a:t>
            </a:r>
            <a:r>
              <a:rPr lang="en-US" sz="2000" dirty="0" smtClean="0">
                <a:solidFill>
                  <a:srgbClr val="800000"/>
                </a:solidFill>
              </a:rPr>
              <a:t>partial order</a:t>
            </a:r>
            <a:r>
              <a:rPr lang="en-US" sz="2000" dirty="0" smtClean="0">
                <a:solidFill>
                  <a:srgbClr val="003367"/>
                </a:solidFill>
              </a:rPr>
              <a:t>.  There is no common linear time!</a:t>
            </a:r>
          </a:p>
          <a:p>
            <a:r>
              <a:rPr lang="en-US" sz="2000" dirty="0" smtClean="0">
                <a:solidFill>
                  <a:srgbClr val="003367"/>
                </a:solidFill>
              </a:rPr>
              <a:t>Can we be precise about when order matters?</a:t>
            </a:r>
          </a:p>
        </p:txBody>
      </p:sp>
      <p:sp>
        <p:nvSpPr>
          <p:cNvPr id="32" name="Rectangle 25"/>
          <p:cNvSpPr>
            <a:spLocks noChangeArrowheads="1"/>
          </p:cNvSpPr>
          <p:nvPr/>
        </p:nvSpPr>
        <p:spPr bwMode="auto">
          <a:xfrm>
            <a:off x="381000" y="6019800"/>
            <a:ext cx="624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a:solidFill>
                  <a:schemeClr val="accent6"/>
                </a:solidFill>
                <a:cs typeface="Arial" charset="0"/>
              </a:rPr>
              <a:t>Time, Clocks, and the Ordering of Events in Distributed </a:t>
            </a:r>
            <a:r>
              <a:rPr lang="en-US" sz="1800" b="1" dirty="0" smtClean="0">
                <a:solidFill>
                  <a:schemeClr val="accent6"/>
                </a:solidFill>
                <a:cs typeface="Arial" charset="0"/>
              </a:rPr>
              <a:t>Systems</a:t>
            </a:r>
            <a:r>
              <a:rPr lang="en-US" sz="1800" dirty="0">
                <a:solidFill>
                  <a:srgbClr val="003367"/>
                </a:solidFill>
                <a:cs typeface="Arial" charset="0"/>
              </a:rPr>
              <a:t>, by Leslie </a:t>
            </a:r>
            <a:r>
              <a:rPr lang="en-US" sz="1800" dirty="0" err="1">
                <a:solidFill>
                  <a:srgbClr val="003367"/>
                </a:solidFill>
                <a:cs typeface="Arial" charset="0"/>
              </a:rPr>
              <a:t>Lamport</a:t>
            </a:r>
            <a:r>
              <a:rPr lang="en-US" sz="1800" dirty="0">
                <a:solidFill>
                  <a:srgbClr val="003367"/>
                </a:solidFill>
                <a:cs typeface="Arial" charset="0"/>
              </a:rPr>
              <a:t>, CACM 21(7), July 1978</a:t>
            </a:r>
            <a:endParaRPr lang="en-US" sz="1800" dirty="0">
              <a:solidFill>
                <a:srgbClr val="003367"/>
              </a:solidFill>
            </a:endParaRPr>
          </a:p>
        </p:txBody>
      </p:sp>
    </p:spTree>
    <p:extLst>
      <p:ext uri="{BB962C8B-B14F-4D97-AF65-F5344CB8AC3E}">
        <p14:creationId xmlns:p14="http://schemas.microsoft.com/office/powerpoint/2010/main" val="36421108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t>
            </a:r>
            <a:r>
              <a:rPr lang="en-US" dirty="0" err="1" smtClean="0"/>
              <a:t>Voldemort</a:t>
            </a:r>
            <a:endParaRPr lang="en-US" dirty="0"/>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587999"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27"/>
          <p:cNvCxnSpPr>
            <a:cxnSpLocks noChangeShapeType="1"/>
          </p:cNvCxnSpPr>
          <p:nvPr/>
        </p:nvCxnSpPr>
        <p:spPr bwMode="auto">
          <a:xfrm flipH="1">
            <a:off x="5334000" y="2514600"/>
            <a:ext cx="685800" cy="76200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 name="Text Box 93"/>
          <p:cNvSpPr txBox="1">
            <a:spLocks noChangeArrowheads="1"/>
          </p:cNvSpPr>
          <p:nvPr/>
        </p:nvSpPr>
        <p:spPr bwMode="auto">
          <a:xfrm>
            <a:off x="228600" y="3124200"/>
            <a:ext cx="182880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smtClean="0">
                <a:solidFill>
                  <a:srgbClr val="000000"/>
                </a:solidFill>
              </a:rPr>
              <a:t>put/get API at every layer</a:t>
            </a:r>
            <a:endParaRPr lang="en-US" b="1" dirty="0">
              <a:solidFill>
                <a:srgbClr val="000000"/>
              </a:solidFill>
            </a:endParaRPr>
          </a:p>
        </p:txBody>
      </p:sp>
      <p:sp>
        <p:nvSpPr>
          <p:cNvPr id="6" name="Text Box 93"/>
          <p:cNvSpPr txBox="1">
            <a:spLocks noChangeArrowheads="1"/>
          </p:cNvSpPr>
          <p:nvPr/>
        </p:nvSpPr>
        <p:spPr bwMode="auto">
          <a:xfrm>
            <a:off x="5867400" y="1524000"/>
            <a:ext cx="3124200"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dirty="0" smtClean="0">
                <a:solidFill>
                  <a:srgbClr val="000000"/>
                </a:solidFill>
              </a:rPr>
              <a:t>Read from multiple replicas: what if they return different versions?</a:t>
            </a:r>
            <a:endParaRPr lang="en-US" dirty="0">
              <a:solidFill>
                <a:srgbClr val="000000"/>
              </a:solidFill>
            </a:endParaRPr>
          </a:p>
        </p:txBody>
      </p:sp>
      <p:sp>
        <p:nvSpPr>
          <p:cNvPr id="11" name="Text Box 93"/>
          <p:cNvSpPr txBox="1">
            <a:spLocks noChangeArrowheads="1"/>
          </p:cNvSpPr>
          <p:nvPr/>
        </p:nvSpPr>
        <p:spPr bwMode="auto">
          <a:xfrm>
            <a:off x="6400800" y="2895600"/>
            <a:ext cx="2590800"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dirty="0" smtClean="0">
                <a:solidFill>
                  <a:srgbClr val="000000"/>
                </a:solidFill>
              </a:rPr>
              <a:t>How is the key space partitioned among the servers?</a:t>
            </a:r>
            <a:endParaRPr lang="en-US" dirty="0">
              <a:solidFill>
                <a:srgbClr val="000000"/>
              </a:solidFill>
            </a:endParaRPr>
          </a:p>
        </p:txBody>
      </p:sp>
      <p:cxnSp>
        <p:nvCxnSpPr>
          <p:cNvPr id="13" name="Straight Arrow Connector 27"/>
          <p:cNvCxnSpPr>
            <a:cxnSpLocks noChangeShapeType="1"/>
          </p:cNvCxnSpPr>
          <p:nvPr/>
        </p:nvCxnSpPr>
        <p:spPr bwMode="auto">
          <a:xfrm flipH="1">
            <a:off x="5257800" y="3505200"/>
            <a:ext cx="1371600" cy="91440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 name="Text Box 93"/>
          <p:cNvSpPr txBox="1">
            <a:spLocks noChangeArrowheads="1"/>
          </p:cNvSpPr>
          <p:nvPr/>
        </p:nvSpPr>
        <p:spPr bwMode="auto">
          <a:xfrm>
            <a:off x="6400800" y="5334000"/>
            <a:ext cx="2590800"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dirty="0" smtClean="0">
                <a:solidFill>
                  <a:srgbClr val="000000"/>
                </a:solidFill>
              </a:rPr>
              <a:t>How to change the partitioning if nodes stutter or fail?</a:t>
            </a:r>
            <a:endParaRPr lang="en-US" dirty="0">
              <a:solidFill>
                <a:srgbClr val="000000"/>
              </a:solidFill>
            </a:endParaRPr>
          </a:p>
        </p:txBody>
      </p:sp>
      <p:cxnSp>
        <p:nvCxnSpPr>
          <p:cNvPr id="16" name="Straight Arrow Connector 27"/>
          <p:cNvCxnSpPr>
            <a:cxnSpLocks noChangeShapeType="1"/>
          </p:cNvCxnSpPr>
          <p:nvPr/>
        </p:nvCxnSpPr>
        <p:spPr bwMode="auto">
          <a:xfrm flipH="1" flipV="1">
            <a:off x="5334000" y="5181600"/>
            <a:ext cx="1295400" cy="60960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 name="Text Box 93"/>
          <p:cNvSpPr txBox="1">
            <a:spLocks noChangeArrowheads="1"/>
          </p:cNvSpPr>
          <p:nvPr/>
        </p:nvSpPr>
        <p:spPr bwMode="auto">
          <a:xfrm>
            <a:off x="152400" y="6109833"/>
            <a:ext cx="3810000"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dirty="0" smtClean="0">
                <a:solidFill>
                  <a:srgbClr val="000000"/>
                </a:solidFill>
              </a:rPr>
              <a:t>How does each server manage its underlying storage?</a:t>
            </a:r>
            <a:endParaRPr lang="en-US" dirty="0">
              <a:solidFill>
                <a:srgbClr val="000000"/>
              </a:solidFill>
            </a:endParaRPr>
          </a:p>
        </p:txBody>
      </p:sp>
      <p:cxnSp>
        <p:nvCxnSpPr>
          <p:cNvPr id="19" name="Straight Arrow Connector 27"/>
          <p:cNvCxnSpPr>
            <a:cxnSpLocks noChangeShapeType="1"/>
          </p:cNvCxnSpPr>
          <p:nvPr/>
        </p:nvCxnSpPr>
        <p:spPr bwMode="auto">
          <a:xfrm flipV="1">
            <a:off x="3810000" y="6019800"/>
            <a:ext cx="304800" cy="30480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371505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4294967295"/>
          </p:nvPr>
        </p:nvSpPr>
        <p:spPr>
          <a:xfrm>
            <a:off x="0" y="1600200"/>
            <a:ext cx="8226425" cy="4111625"/>
          </a:xfrm>
        </p:spPr>
        <p:txBody>
          <a:bodyPr/>
          <a:lstStyle/>
          <a:p>
            <a:endParaRPr lang="en-US">
              <a:latin typeface="Arial" charset="0"/>
              <a:ea typeface="ＭＳ Ｐゴシック" charset="0"/>
            </a:endParaRPr>
          </a:p>
          <a:p>
            <a:endParaRPr lang="en-US">
              <a:latin typeface="Arial" charset="0"/>
              <a:ea typeface="ＭＳ Ｐゴシック" charset="0"/>
            </a:endParaRPr>
          </a:p>
        </p:txBody>
      </p:sp>
      <p:pic>
        <p:nvPicPr>
          <p:cNvPr id="757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006600"/>
            <a:ext cx="28575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9307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Post-note</a:t>
            </a:r>
            <a:endParaRPr lang="en-US" dirty="0"/>
          </a:p>
        </p:txBody>
      </p:sp>
      <p:sp>
        <p:nvSpPr>
          <p:cNvPr id="3" name="Content Placeholder 2"/>
          <p:cNvSpPr>
            <a:spLocks noGrp="1"/>
          </p:cNvSpPr>
          <p:nvPr>
            <p:ph idx="1"/>
          </p:nvPr>
        </p:nvSpPr>
        <p:spPr/>
        <p:txBody>
          <a:bodyPr/>
          <a:lstStyle/>
          <a:p>
            <a:r>
              <a:rPr lang="en-US" dirty="0" smtClean="0"/>
              <a:t>We didn’t cover these last slides.</a:t>
            </a:r>
          </a:p>
          <a:p>
            <a:r>
              <a:rPr lang="en-US" dirty="0" smtClean="0"/>
              <a:t>They won’t be tested.</a:t>
            </a:r>
          </a:p>
          <a:p>
            <a:r>
              <a:rPr lang="en-US" dirty="0" smtClean="0"/>
              <a:t>They are left here for completeness.</a:t>
            </a:r>
          </a:p>
          <a:p>
            <a:endParaRPr lang="en-US" dirty="0"/>
          </a:p>
        </p:txBody>
      </p:sp>
    </p:spTree>
    <p:extLst>
      <p:ext uri="{BB962C8B-B14F-4D97-AF65-F5344CB8AC3E}">
        <p14:creationId xmlns:p14="http://schemas.microsoft.com/office/powerpoint/2010/main" val="2518169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smtClean="0">
                <a:latin typeface="Arial" charset="0"/>
                <a:ea typeface="ＭＳ Ｐゴシック" charset="0"/>
              </a:rPr>
              <a:t>Tricks: </a:t>
            </a:r>
            <a:r>
              <a:rPr lang="en-US" dirty="0">
                <a:latin typeface="Arial" charset="0"/>
                <a:ea typeface="ＭＳ Ｐゴシック" charset="0"/>
              </a:rPr>
              <a:t>consistent hashing</a:t>
            </a:r>
          </a:p>
        </p:txBody>
      </p:sp>
      <p:sp>
        <p:nvSpPr>
          <p:cNvPr id="77827" name="Content Placeholder 2"/>
          <p:cNvSpPr>
            <a:spLocks noGrp="1"/>
          </p:cNvSpPr>
          <p:nvPr>
            <p:ph idx="1"/>
          </p:nvPr>
        </p:nvSpPr>
        <p:spPr>
          <a:xfrm>
            <a:off x="457200" y="1600200"/>
            <a:ext cx="7924800" cy="3733800"/>
          </a:xfrm>
        </p:spPr>
        <p:txBody>
          <a:bodyPr/>
          <a:lstStyle/>
          <a:p>
            <a:r>
              <a:rPr lang="en-US" sz="2400" dirty="0">
                <a:solidFill>
                  <a:srgbClr val="800000"/>
                </a:solidFill>
                <a:latin typeface="Arial" charset="0"/>
                <a:ea typeface="ＭＳ Ｐゴシック" charset="0"/>
              </a:rPr>
              <a:t>Consistent hashing </a:t>
            </a:r>
            <a:r>
              <a:rPr lang="en-US" sz="2400" dirty="0">
                <a:latin typeface="Arial" charset="0"/>
                <a:ea typeface="ＭＳ Ｐゴシック" charset="0"/>
              </a:rPr>
              <a:t>is a technique to assign data objects (or functions) to servers</a:t>
            </a:r>
          </a:p>
          <a:p>
            <a:r>
              <a:rPr lang="en-US" sz="2400" dirty="0">
                <a:latin typeface="Arial" charset="0"/>
                <a:ea typeface="ＭＳ Ｐゴシック" charset="0"/>
              </a:rPr>
              <a:t>Key benefit: adjusts efficiently to </a:t>
            </a:r>
            <a:r>
              <a:rPr lang="en-US" sz="2400" dirty="0">
                <a:solidFill>
                  <a:srgbClr val="800000"/>
                </a:solidFill>
                <a:latin typeface="Arial" charset="0"/>
                <a:ea typeface="ＭＳ Ｐゴシック" charset="0"/>
              </a:rPr>
              <a:t>churn</a:t>
            </a:r>
            <a:r>
              <a:rPr lang="en-US" sz="2400" dirty="0">
                <a:latin typeface="Arial" charset="0"/>
                <a:ea typeface="ＭＳ Ｐゴシック" charset="0"/>
              </a:rPr>
              <a:t>.</a:t>
            </a:r>
          </a:p>
          <a:p>
            <a:pPr lvl="1"/>
            <a:r>
              <a:rPr lang="en-US" sz="2000" dirty="0">
                <a:latin typeface="Arial" charset="0"/>
                <a:ea typeface="ＭＳ Ｐゴシック" charset="0"/>
              </a:rPr>
              <a:t>Adjust as servers leave (fail) and join (recover)</a:t>
            </a:r>
          </a:p>
          <a:p>
            <a:r>
              <a:rPr lang="en-US" sz="2400" dirty="0">
                <a:latin typeface="Arial" charset="0"/>
                <a:ea typeface="ＭＳ Ｐゴシック" charset="0"/>
              </a:rPr>
              <a:t>Used in Internet server clusters and also in </a:t>
            </a:r>
            <a:r>
              <a:rPr lang="en-US" sz="2400" dirty="0">
                <a:solidFill>
                  <a:srgbClr val="800000"/>
                </a:solidFill>
                <a:latin typeface="Arial" charset="0"/>
                <a:ea typeface="ＭＳ Ｐゴシック" charset="0"/>
              </a:rPr>
              <a:t>distributed hash tables </a:t>
            </a:r>
            <a:r>
              <a:rPr lang="en-US" sz="2400" dirty="0">
                <a:latin typeface="Arial" charset="0"/>
                <a:ea typeface="ＭＳ Ｐゴシック" charset="0"/>
              </a:rPr>
              <a:t>(DHTs) for peer-to-peer </a:t>
            </a:r>
            <a:r>
              <a:rPr lang="en-US" sz="2400" dirty="0" smtClean="0">
                <a:latin typeface="Arial" charset="0"/>
                <a:ea typeface="ＭＳ Ｐゴシック" charset="0"/>
              </a:rPr>
              <a:t>services.</a:t>
            </a:r>
          </a:p>
          <a:p>
            <a:r>
              <a:rPr lang="en-US" sz="2400" dirty="0" smtClean="0">
                <a:latin typeface="Arial" charset="0"/>
                <a:ea typeface="ＭＳ Ｐゴシック" charset="0"/>
              </a:rPr>
              <a:t>Developed </a:t>
            </a:r>
            <a:r>
              <a:rPr lang="en-US" sz="2400" dirty="0">
                <a:latin typeface="Arial" charset="0"/>
                <a:ea typeface="ＭＳ Ｐゴシック" charset="0"/>
              </a:rPr>
              <a:t>at MIT for Akamai CDN</a:t>
            </a:r>
          </a:p>
        </p:txBody>
      </p:sp>
      <p:sp>
        <p:nvSpPr>
          <p:cNvPr id="77828" name="Rectangle 3"/>
          <p:cNvSpPr>
            <a:spLocks noChangeArrowheads="1"/>
          </p:cNvSpPr>
          <p:nvPr/>
        </p:nvSpPr>
        <p:spPr bwMode="auto">
          <a:xfrm>
            <a:off x="609600" y="5562600"/>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a:solidFill>
                  <a:schemeClr val="tx1"/>
                </a:solidFill>
              </a:rPr>
              <a:t>Consistent hashing and random trees: distributed caching protocols for relieving hot spots on the WWW</a:t>
            </a:r>
            <a:r>
              <a:rPr lang="en-US" sz="2000">
                <a:solidFill>
                  <a:schemeClr val="tx1"/>
                </a:solidFill>
              </a:rPr>
              <a:t>.  Karger, Lehman, Leighton, Panigrahy, Levine, Lewin.  ACM STOC, 1997.  1000+ citations  </a:t>
            </a:r>
          </a:p>
        </p:txBody>
      </p:sp>
      <p:pic>
        <p:nvPicPr>
          <p:cNvPr id="7782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43400"/>
            <a:ext cx="1905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9149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533400" y="228600"/>
            <a:ext cx="8077200" cy="1143000"/>
          </a:xfrm>
        </p:spPr>
        <p:txBody>
          <a:bodyPr/>
          <a:lstStyle/>
          <a:p>
            <a:r>
              <a:rPr lang="en-US">
                <a:latin typeface="Arial" charset="0"/>
                <a:ea typeface="ＭＳ Ｐゴシック" charset="0"/>
              </a:rPr>
              <a:t>Partition the Key Space</a:t>
            </a:r>
          </a:p>
        </p:txBody>
      </p:sp>
      <p:sp>
        <p:nvSpPr>
          <p:cNvPr id="71682" name="Rectangle 3"/>
          <p:cNvSpPr>
            <a:spLocks noGrp="1" noChangeArrowheads="1"/>
          </p:cNvSpPr>
          <p:nvPr>
            <p:ph type="body" idx="1"/>
          </p:nvPr>
        </p:nvSpPr>
        <p:spPr/>
        <p:txBody>
          <a:bodyPr/>
          <a:lstStyle/>
          <a:p>
            <a:r>
              <a:rPr lang="en-US">
                <a:latin typeface="Arial" charset="0"/>
                <a:ea typeface="ＭＳ Ｐゴシック" charset="0"/>
              </a:rPr>
              <a:t>Each node will store some </a:t>
            </a:r>
            <a:r>
              <a:rPr lang="en-US" i="1">
                <a:latin typeface="Arial" charset="0"/>
                <a:ea typeface="ＭＳ Ｐゴシック" charset="0"/>
              </a:rPr>
              <a:t>k</a:t>
            </a:r>
            <a:r>
              <a:rPr lang="en-US">
                <a:latin typeface="Arial" charset="0"/>
                <a:ea typeface="ＭＳ Ｐゴシック" charset="0"/>
              </a:rPr>
              <a:t>,</a:t>
            </a:r>
            <a:r>
              <a:rPr lang="en-US" i="1">
                <a:latin typeface="Arial" charset="0"/>
                <a:ea typeface="ＭＳ Ｐゴシック" charset="0"/>
              </a:rPr>
              <a:t>v</a:t>
            </a:r>
            <a:r>
              <a:rPr lang="en-US">
                <a:latin typeface="Arial" charset="0"/>
                <a:ea typeface="ＭＳ Ｐゴシック" charset="0"/>
              </a:rPr>
              <a:t> pairs</a:t>
            </a:r>
          </a:p>
          <a:p>
            <a:r>
              <a:rPr lang="en-US">
                <a:latin typeface="Arial" charset="0"/>
                <a:ea typeface="ＭＳ Ｐゴシック" charset="0"/>
              </a:rPr>
              <a:t>Given a key space </a:t>
            </a:r>
            <a:r>
              <a:rPr lang="en-US" i="1">
                <a:latin typeface="Arial" charset="0"/>
                <a:ea typeface="ＭＳ Ｐゴシック" charset="0"/>
              </a:rPr>
              <a:t>K</a:t>
            </a:r>
            <a:r>
              <a:rPr lang="en-US">
                <a:latin typeface="Arial" charset="0"/>
                <a:ea typeface="ＭＳ Ｐゴシック" charset="0"/>
              </a:rPr>
              <a:t>, </a:t>
            </a:r>
            <a:r>
              <a:rPr lang="en-US" i="1">
                <a:latin typeface="Arial" charset="0"/>
                <a:ea typeface="ＭＳ Ｐゴシック" charset="0"/>
              </a:rPr>
              <a:t>e.g.</a:t>
            </a:r>
            <a:r>
              <a:rPr lang="en-US">
                <a:latin typeface="Arial" charset="0"/>
                <a:ea typeface="ＭＳ Ｐゴシック" charset="0"/>
              </a:rPr>
              <a:t> [0, 2</a:t>
            </a:r>
            <a:r>
              <a:rPr lang="en-US" baseline="30000">
                <a:latin typeface="Arial" charset="0"/>
                <a:ea typeface="ＭＳ Ｐゴシック" charset="0"/>
              </a:rPr>
              <a:t>160</a:t>
            </a:r>
            <a:r>
              <a:rPr lang="en-US">
                <a:latin typeface="Arial" charset="0"/>
                <a:ea typeface="ＭＳ Ｐゴシック" charset="0"/>
              </a:rPr>
              <a:t>):</a:t>
            </a:r>
          </a:p>
          <a:p>
            <a:pPr lvl="1"/>
            <a:r>
              <a:rPr lang="en-US">
                <a:latin typeface="Arial" charset="0"/>
                <a:ea typeface="ＭＳ Ｐゴシック" charset="0"/>
              </a:rPr>
              <a:t>Choose an identifier for each node, </a:t>
            </a:r>
            <a:r>
              <a:rPr lang="en-US" i="1">
                <a:latin typeface="Arial" charset="0"/>
                <a:ea typeface="ＭＳ Ｐゴシック" charset="0"/>
              </a:rPr>
              <a:t>id</a:t>
            </a:r>
            <a:r>
              <a:rPr lang="en-US" i="1" baseline="-25000">
                <a:latin typeface="Arial" charset="0"/>
                <a:ea typeface="ＭＳ Ｐゴシック" charset="0"/>
              </a:rPr>
              <a:t>i</a:t>
            </a:r>
            <a:r>
              <a:rPr lang="en-US">
                <a:latin typeface="Arial" charset="0"/>
                <a:ea typeface="ＭＳ Ｐゴシック" charset="0"/>
              </a:rPr>
              <a:t> </a:t>
            </a:r>
            <a:r>
              <a:rPr lang="en-US">
                <a:latin typeface="Arial" charset="0"/>
                <a:ea typeface="ＭＳ Ｐゴシック" charset="0"/>
                <a:sym typeface="Symbol" charset="0"/>
              </a:rPr>
              <a:t></a:t>
            </a:r>
            <a:r>
              <a:rPr lang="en-US">
                <a:latin typeface="Arial" charset="0"/>
                <a:ea typeface="ＭＳ Ｐゴシック" charset="0"/>
              </a:rPr>
              <a:t> </a:t>
            </a:r>
            <a:r>
              <a:rPr lang="en-US" i="1">
                <a:latin typeface="Arial" charset="0"/>
                <a:ea typeface="ＭＳ Ｐゴシック" charset="0"/>
              </a:rPr>
              <a:t>K</a:t>
            </a:r>
            <a:r>
              <a:rPr lang="en-US">
                <a:latin typeface="Arial" charset="0"/>
                <a:ea typeface="ＭＳ Ｐゴシック" charset="0"/>
              </a:rPr>
              <a:t>,</a:t>
            </a:r>
            <a:r>
              <a:rPr lang="en-US" i="1">
                <a:latin typeface="Arial" charset="0"/>
                <a:ea typeface="ＭＳ Ｐゴシック" charset="0"/>
              </a:rPr>
              <a:t> </a:t>
            </a:r>
            <a:r>
              <a:rPr lang="en-US">
                <a:latin typeface="Arial" charset="0"/>
                <a:ea typeface="ＭＳ Ｐゴシック" charset="0"/>
              </a:rPr>
              <a:t>uniformly at random</a:t>
            </a:r>
          </a:p>
          <a:p>
            <a:pPr lvl="1"/>
            <a:r>
              <a:rPr lang="en-US">
                <a:latin typeface="Arial" charset="0"/>
                <a:ea typeface="ＭＳ Ｐゴシック" charset="0"/>
              </a:rPr>
              <a:t>A pair </a:t>
            </a:r>
            <a:r>
              <a:rPr lang="en-US" i="1">
                <a:latin typeface="Arial" charset="0"/>
                <a:ea typeface="ＭＳ Ｐゴシック" charset="0"/>
              </a:rPr>
              <a:t>k</a:t>
            </a:r>
            <a:r>
              <a:rPr lang="en-US">
                <a:latin typeface="Arial" charset="0"/>
                <a:ea typeface="ＭＳ Ｐゴシック" charset="0"/>
              </a:rPr>
              <a:t>,</a:t>
            </a:r>
            <a:r>
              <a:rPr lang="en-US" i="1">
                <a:latin typeface="Arial" charset="0"/>
                <a:ea typeface="ＭＳ Ｐゴシック" charset="0"/>
              </a:rPr>
              <a:t>v</a:t>
            </a:r>
            <a:r>
              <a:rPr lang="en-US">
                <a:latin typeface="Arial" charset="0"/>
                <a:ea typeface="ＭＳ Ｐゴシック" charset="0"/>
              </a:rPr>
              <a:t> is stored at the node whose identifier is closest to </a:t>
            </a:r>
            <a:r>
              <a:rPr lang="en-US" i="1">
                <a:latin typeface="Arial" charset="0"/>
                <a:ea typeface="ＭＳ Ｐゴシック" charset="0"/>
              </a:rPr>
              <a:t>k</a:t>
            </a:r>
          </a:p>
        </p:txBody>
      </p:sp>
      <p:sp>
        <p:nvSpPr>
          <p:cNvPr id="71683" name="Line 4"/>
          <p:cNvSpPr>
            <a:spLocks noChangeShapeType="1"/>
          </p:cNvSpPr>
          <p:nvPr/>
        </p:nvSpPr>
        <p:spPr bwMode="auto">
          <a:xfrm>
            <a:off x="762000" y="5562600"/>
            <a:ext cx="7543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prstClr val="white"/>
              </a:solidFill>
            </a:endParaRPr>
          </a:p>
        </p:txBody>
      </p:sp>
      <p:sp>
        <p:nvSpPr>
          <p:cNvPr id="71684" name="Oval 5"/>
          <p:cNvSpPr>
            <a:spLocks noChangeArrowheads="1"/>
          </p:cNvSpPr>
          <p:nvPr/>
        </p:nvSpPr>
        <p:spPr bwMode="auto">
          <a:xfrm>
            <a:off x="1371600" y="5410200"/>
            <a:ext cx="304800" cy="304800"/>
          </a:xfrm>
          <a:prstGeom prst="ellipse">
            <a:avLst/>
          </a:prstGeom>
          <a:solidFill>
            <a:srgbClr val="FF0000"/>
          </a:solidFill>
          <a:ln w="9525">
            <a:solidFill>
              <a:schemeClr val="tx1"/>
            </a:solidFill>
            <a:round/>
            <a:headEnd/>
            <a:tailEnd/>
          </a:ln>
        </p:spPr>
        <p:txBody>
          <a:bodyPr wrap="none" anchor="ctr"/>
          <a:lstStyle/>
          <a:p>
            <a:endParaRPr lang="en-US" smtClean="0">
              <a:solidFill>
                <a:prstClr val="white"/>
              </a:solidFill>
            </a:endParaRPr>
          </a:p>
        </p:txBody>
      </p:sp>
      <p:sp>
        <p:nvSpPr>
          <p:cNvPr id="71685" name="Oval 6"/>
          <p:cNvSpPr>
            <a:spLocks noChangeArrowheads="1"/>
          </p:cNvSpPr>
          <p:nvPr/>
        </p:nvSpPr>
        <p:spPr bwMode="auto">
          <a:xfrm>
            <a:off x="4724400" y="5410200"/>
            <a:ext cx="304800" cy="304800"/>
          </a:xfrm>
          <a:prstGeom prst="ellipse">
            <a:avLst/>
          </a:prstGeom>
          <a:solidFill>
            <a:srgbClr val="FF0000"/>
          </a:solidFill>
          <a:ln w="9525">
            <a:solidFill>
              <a:schemeClr val="tx1"/>
            </a:solidFill>
            <a:round/>
            <a:headEnd/>
            <a:tailEnd/>
          </a:ln>
        </p:spPr>
        <p:txBody>
          <a:bodyPr wrap="none" anchor="ctr"/>
          <a:lstStyle/>
          <a:p>
            <a:endParaRPr lang="en-US" smtClean="0">
              <a:solidFill>
                <a:prstClr val="white"/>
              </a:solidFill>
            </a:endParaRPr>
          </a:p>
        </p:txBody>
      </p:sp>
      <p:sp>
        <p:nvSpPr>
          <p:cNvPr id="71686" name="Oval 7"/>
          <p:cNvSpPr>
            <a:spLocks noChangeArrowheads="1"/>
          </p:cNvSpPr>
          <p:nvPr/>
        </p:nvSpPr>
        <p:spPr bwMode="auto">
          <a:xfrm>
            <a:off x="3352800" y="5410200"/>
            <a:ext cx="304800" cy="304800"/>
          </a:xfrm>
          <a:prstGeom prst="ellipse">
            <a:avLst/>
          </a:prstGeom>
          <a:solidFill>
            <a:srgbClr val="FF0000"/>
          </a:solidFill>
          <a:ln w="9525">
            <a:solidFill>
              <a:schemeClr val="tx1"/>
            </a:solidFill>
            <a:round/>
            <a:headEnd/>
            <a:tailEnd/>
          </a:ln>
        </p:spPr>
        <p:txBody>
          <a:bodyPr wrap="none" anchor="ctr"/>
          <a:lstStyle/>
          <a:p>
            <a:endParaRPr lang="en-US" smtClean="0">
              <a:solidFill>
                <a:prstClr val="white"/>
              </a:solidFill>
            </a:endParaRPr>
          </a:p>
        </p:txBody>
      </p:sp>
      <p:sp>
        <p:nvSpPr>
          <p:cNvPr id="71687" name="Oval 8"/>
          <p:cNvSpPr>
            <a:spLocks noChangeArrowheads="1"/>
          </p:cNvSpPr>
          <p:nvPr/>
        </p:nvSpPr>
        <p:spPr bwMode="auto">
          <a:xfrm>
            <a:off x="3962400" y="5410200"/>
            <a:ext cx="304800" cy="304800"/>
          </a:xfrm>
          <a:prstGeom prst="ellipse">
            <a:avLst/>
          </a:prstGeom>
          <a:solidFill>
            <a:srgbClr val="FF0000"/>
          </a:solidFill>
          <a:ln w="9525">
            <a:solidFill>
              <a:schemeClr val="tx1"/>
            </a:solidFill>
            <a:round/>
            <a:headEnd/>
            <a:tailEnd/>
          </a:ln>
        </p:spPr>
        <p:txBody>
          <a:bodyPr wrap="none" anchor="ctr"/>
          <a:lstStyle/>
          <a:p>
            <a:endParaRPr lang="en-US" smtClean="0">
              <a:solidFill>
                <a:prstClr val="white"/>
              </a:solidFill>
            </a:endParaRPr>
          </a:p>
        </p:txBody>
      </p:sp>
      <p:sp>
        <p:nvSpPr>
          <p:cNvPr id="71688" name="Oval 9"/>
          <p:cNvSpPr>
            <a:spLocks noChangeArrowheads="1"/>
          </p:cNvSpPr>
          <p:nvPr/>
        </p:nvSpPr>
        <p:spPr bwMode="auto">
          <a:xfrm>
            <a:off x="5410200" y="5410200"/>
            <a:ext cx="304800" cy="304800"/>
          </a:xfrm>
          <a:prstGeom prst="ellipse">
            <a:avLst/>
          </a:prstGeom>
          <a:solidFill>
            <a:srgbClr val="FF0000"/>
          </a:solidFill>
          <a:ln w="9525">
            <a:solidFill>
              <a:schemeClr val="tx1"/>
            </a:solidFill>
            <a:round/>
            <a:headEnd/>
            <a:tailEnd/>
          </a:ln>
        </p:spPr>
        <p:txBody>
          <a:bodyPr wrap="none" anchor="ctr"/>
          <a:lstStyle/>
          <a:p>
            <a:endParaRPr lang="en-US" smtClean="0">
              <a:solidFill>
                <a:prstClr val="white"/>
              </a:solidFill>
            </a:endParaRPr>
          </a:p>
        </p:txBody>
      </p:sp>
      <p:sp>
        <p:nvSpPr>
          <p:cNvPr id="71689" name="Oval 10"/>
          <p:cNvSpPr>
            <a:spLocks noChangeArrowheads="1"/>
          </p:cNvSpPr>
          <p:nvPr/>
        </p:nvSpPr>
        <p:spPr bwMode="auto">
          <a:xfrm>
            <a:off x="6629400" y="5410200"/>
            <a:ext cx="304800" cy="304800"/>
          </a:xfrm>
          <a:prstGeom prst="ellipse">
            <a:avLst/>
          </a:prstGeom>
          <a:solidFill>
            <a:srgbClr val="FF0000"/>
          </a:solidFill>
          <a:ln w="9525">
            <a:solidFill>
              <a:schemeClr val="tx1"/>
            </a:solidFill>
            <a:round/>
            <a:headEnd/>
            <a:tailEnd/>
          </a:ln>
        </p:spPr>
        <p:txBody>
          <a:bodyPr wrap="none" anchor="ctr"/>
          <a:lstStyle/>
          <a:p>
            <a:endParaRPr lang="en-US" smtClean="0">
              <a:solidFill>
                <a:prstClr val="white"/>
              </a:solidFill>
            </a:endParaRPr>
          </a:p>
        </p:txBody>
      </p:sp>
      <p:sp>
        <p:nvSpPr>
          <p:cNvPr id="71690" name="Oval 11"/>
          <p:cNvSpPr>
            <a:spLocks noChangeArrowheads="1"/>
          </p:cNvSpPr>
          <p:nvPr/>
        </p:nvSpPr>
        <p:spPr bwMode="auto">
          <a:xfrm>
            <a:off x="7315200" y="5410200"/>
            <a:ext cx="304800" cy="304800"/>
          </a:xfrm>
          <a:prstGeom prst="ellipse">
            <a:avLst/>
          </a:prstGeom>
          <a:solidFill>
            <a:srgbClr val="FF0000"/>
          </a:solidFill>
          <a:ln w="9525">
            <a:solidFill>
              <a:schemeClr val="tx1"/>
            </a:solidFill>
            <a:round/>
            <a:headEnd/>
            <a:tailEnd/>
          </a:ln>
        </p:spPr>
        <p:txBody>
          <a:bodyPr wrap="none" anchor="ctr"/>
          <a:lstStyle/>
          <a:p>
            <a:endParaRPr lang="en-US" smtClean="0">
              <a:solidFill>
                <a:prstClr val="white"/>
              </a:solidFill>
            </a:endParaRPr>
          </a:p>
        </p:txBody>
      </p:sp>
      <p:sp>
        <p:nvSpPr>
          <p:cNvPr id="71691" name="Line 12"/>
          <p:cNvSpPr>
            <a:spLocks noChangeShapeType="1"/>
          </p:cNvSpPr>
          <p:nvPr/>
        </p:nvSpPr>
        <p:spPr bwMode="auto">
          <a:xfrm>
            <a:off x="762000" y="5410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prstClr val="white"/>
              </a:solidFill>
            </a:endParaRPr>
          </a:p>
        </p:txBody>
      </p:sp>
      <p:sp>
        <p:nvSpPr>
          <p:cNvPr id="71692" name="Line 13"/>
          <p:cNvSpPr>
            <a:spLocks noChangeShapeType="1"/>
          </p:cNvSpPr>
          <p:nvPr/>
        </p:nvSpPr>
        <p:spPr bwMode="auto">
          <a:xfrm>
            <a:off x="8305800" y="5410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prstClr val="white"/>
              </a:solidFill>
            </a:endParaRPr>
          </a:p>
        </p:txBody>
      </p:sp>
      <p:sp>
        <p:nvSpPr>
          <p:cNvPr id="71693" name="Rectangle 14"/>
          <p:cNvSpPr>
            <a:spLocks noChangeArrowheads="1"/>
          </p:cNvSpPr>
          <p:nvPr/>
        </p:nvSpPr>
        <p:spPr bwMode="auto">
          <a:xfrm>
            <a:off x="457200" y="533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mtClean="0">
                <a:solidFill>
                  <a:prstClr val="white"/>
                </a:solidFill>
                <a:latin typeface="Times" charset="0"/>
              </a:rPr>
              <a:t>0</a:t>
            </a:r>
          </a:p>
        </p:txBody>
      </p:sp>
      <p:sp>
        <p:nvSpPr>
          <p:cNvPr id="71694" name="Rectangle 15"/>
          <p:cNvSpPr>
            <a:spLocks noChangeArrowheads="1"/>
          </p:cNvSpPr>
          <p:nvPr/>
        </p:nvSpPr>
        <p:spPr bwMode="auto">
          <a:xfrm>
            <a:off x="8305800" y="5791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mtClean="0">
                <a:solidFill>
                  <a:prstClr val="white"/>
                </a:solidFill>
                <a:latin typeface="Times" charset="0"/>
              </a:rPr>
              <a:t>2</a:t>
            </a:r>
            <a:r>
              <a:rPr lang="en-US" baseline="30000" smtClean="0">
                <a:solidFill>
                  <a:prstClr val="white"/>
                </a:solidFill>
                <a:latin typeface="Times" charset="0"/>
              </a:rPr>
              <a:t>160</a:t>
            </a:r>
            <a:endParaRPr lang="en-US" smtClean="0">
              <a:solidFill>
                <a:prstClr val="white"/>
              </a:solidFill>
              <a:latin typeface="Times" charset="0"/>
            </a:endParaRPr>
          </a:p>
        </p:txBody>
      </p:sp>
      <p:sp>
        <p:nvSpPr>
          <p:cNvPr id="71695" name="Line 16"/>
          <p:cNvSpPr>
            <a:spLocks noChangeShapeType="1"/>
          </p:cNvSpPr>
          <p:nvPr/>
        </p:nvSpPr>
        <p:spPr bwMode="auto">
          <a:xfrm>
            <a:off x="1981200" y="5562600"/>
            <a:ext cx="1066800" cy="0"/>
          </a:xfrm>
          <a:prstGeom prst="line">
            <a:avLst/>
          </a:prstGeom>
          <a:noFill/>
          <a:ln w="28575">
            <a:solidFill>
              <a:srgbClr val="FF8000"/>
            </a:solidFill>
            <a:round/>
            <a:headEnd type="triangle" w="lg" len="lg"/>
            <a:tailEnd type="triangle" w="lg" len="lg"/>
          </a:ln>
          <a:extLst>
            <a:ext uri="{909E8E84-426E-40dd-AFC4-6F175D3DCCD1}">
              <a14:hiddenFill xmlns:a14="http://schemas.microsoft.com/office/drawing/2010/main">
                <a:noFill/>
              </a14:hiddenFill>
            </a:ext>
          </a:extLst>
        </p:spPr>
        <p:txBody>
          <a:bodyPr wrap="none" anchor="ctr"/>
          <a:lstStyle/>
          <a:p>
            <a:endParaRPr lang="en-US" smtClean="0">
              <a:solidFill>
                <a:prstClr val="white"/>
              </a:solidFill>
            </a:endParaRPr>
          </a:p>
        </p:txBody>
      </p:sp>
      <p:sp>
        <p:nvSpPr>
          <p:cNvPr id="71696" name="Oval 17"/>
          <p:cNvSpPr>
            <a:spLocks noChangeArrowheads="1"/>
          </p:cNvSpPr>
          <p:nvPr/>
        </p:nvSpPr>
        <p:spPr bwMode="auto">
          <a:xfrm>
            <a:off x="2362200" y="5410200"/>
            <a:ext cx="304800" cy="304800"/>
          </a:xfrm>
          <a:prstGeom prst="ellipse">
            <a:avLst/>
          </a:prstGeom>
          <a:solidFill>
            <a:srgbClr val="FF8000"/>
          </a:solidFill>
          <a:ln w="9525">
            <a:solidFill>
              <a:schemeClr val="tx1"/>
            </a:solidFill>
            <a:round/>
            <a:headEnd/>
            <a:tailEnd/>
          </a:ln>
        </p:spPr>
        <p:txBody>
          <a:bodyPr wrap="none" anchor="ctr"/>
          <a:lstStyle/>
          <a:p>
            <a:pPr algn="ctr" eaLnBrk="0" hangingPunct="0"/>
            <a:endParaRPr lang="en-US" smtClean="0">
              <a:solidFill>
                <a:srgbClr val="FF0000"/>
              </a:solidFill>
              <a:latin typeface="Times" charset="0"/>
            </a:endParaRPr>
          </a:p>
        </p:txBody>
      </p:sp>
      <p:sp>
        <p:nvSpPr>
          <p:cNvPr id="71697" name="Line 18"/>
          <p:cNvSpPr>
            <a:spLocks noChangeShapeType="1"/>
          </p:cNvSpPr>
          <p:nvPr/>
        </p:nvSpPr>
        <p:spPr bwMode="auto">
          <a:xfrm>
            <a:off x="1981200" y="5410200"/>
            <a:ext cx="0" cy="304800"/>
          </a:xfrm>
          <a:prstGeom prst="line">
            <a:avLst/>
          </a:prstGeom>
          <a:noFill/>
          <a:ln w="28575">
            <a:solidFill>
              <a:srgbClr val="FF80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prstClr val="white"/>
              </a:solidFill>
            </a:endParaRPr>
          </a:p>
        </p:txBody>
      </p:sp>
      <p:sp>
        <p:nvSpPr>
          <p:cNvPr id="71698" name="Line 19"/>
          <p:cNvSpPr>
            <a:spLocks noChangeShapeType="1"/>
          </p:cNvSpPr>
          <p:nvPr/>
        </p:nvSpPr>
        <p:spPr bwMode="auto">
          <a:xfrm>
            <a:off x="3048000" y="5410200"/>
            <a:ext cx="0" cy="304800"/>
          </a:xfrm>
          <a:prstGeom prst="line">
            <a:avLst/>
          </a:prstGeom>
          <a:noFill/>
          <a:ln w="28575">
            <a:solidFill>
              <a:srgbClr val="FF80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prstClr val="white"/>
              </a:solidFill>
            </a:endParaRPr>
          </a:p>
        </p:txBody>
      </p:sp>
      <p:sp>
        <p:nvSpPr>
          <p:cNvPr id="71699" name="Oval 20"/>
          <p:cNvSpPr>
            <a:spLocks noChangeArrowheads="1"/>
          </p:cNvSpPr>
          <p:nvPr/>
        </p:nvSpPr>
        <p:spPr bwMode="auto">
          <a:xfrm>
            <a:off x="990600" y="5410200"/>
            <a:ext cx="304800" cy="304800"/>
          </a:xfrm>
          <a:prstGeom prst="ellipse">
            <a:avLst/>
          </a:prstGeom>
          <a:solidFill>
            <a:srgbClr val="FF0000"/>
          </a:solidFill>
          <a:ln w="9525">
            <a:solidFill>
              <a:schemeClr val="tx1"/>
            </a:solidFill>
            <a:round/>
            <a:headEnd/>
            <a:tailEnd/>
          </a:ln>
        </p:spPr>
        <p:txBody>
          <a:bodyPr wrap="none" anchor="ctr"/>
          <a:lstStyle/>
          <a:p>
            <a:endParaRPr lang="en-US" smtClean="0">
              <a:solidFill>
                <a:prstClr val="white"/>
              </a:solidFill>
            </a:endParaRPr>
          </a:p>
        </p:txBody>
      </p:sp>
      <p:sp>
        <p:nvSpPr>
          <p:cNvPr id="71700" name="Oval 21"/>
          <p:cNvSpPr>
            <a:spLocks noChangeArrowheads="1"/>
          </p:cNvSpPr>
          <p:nvPr/>
        </p:nvSpPr>
        <p:spPr bwMode="auto">
          <a:xfrm>
            <a:off x="5791200" y="5410200"/>
            <a:ext cx="304800" cy="304800"/>
          </a:xfrm>
          <a:prstGeom prst="ellipse">
            <a:avLst/>
          </a:prstGeom>
          <a:solidFill>
            <a:srgbClr val="FF0000"/>
          </a:solidFill>
          <a:ln w="9525">
            <a:solidFill>
              <a:schemeClr val="tx1"/>
            </a:solidFill>
            <a:round/>
            <a:headEnd/>
            <a:tailEnd/>
          </a:ln>
        </p:spPr>
        <p:txBody>
          <a:bodyPr wrap="none" anchor="ctr"/>
          <a:lstStyle/>
          <a:p>
            <a:endParaRPr lang="en-US" smtClean="0">
              <a:solidFill>
                <a:prstClr val="white"/>
              </a:solidFill>
            </a:endParaRPr>
          </a:p>
        </p:txBody>
      </p:sp>
      <p:sp>
        <p:nvSpPr>
          <p:cNvPr id="71701" name="TextBox 21"/>
          <p:cNvSpPr txBox="1">
            <a:spLocks noChangeArrowheads="1"/>
          </p:cNvSpPr>
          <p:nvPr/>
        </p:nvSpPr>
        <p:spPr bwMode="auto">
          <a:xfrm>
            <a:off x="7304088" y="6400800"/>
            <a:ext cx="161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smtClean="0">
                <a:solidFill>
                  <a:srgbClr val="003367"/>
                </a:solidFill>
              </a:rPr>
              <a:t>[Sean Rhea]</a:t>
            </a:r>
          </a:p>
        </p:txBody>
      </p:sp>
    </p:spTree>
    <p:extLst>
      <p:ext uri="{BB962C8B-B14F-4D97-AF65-F5344CB8AC3E}">
        <p14:creationId xmlns:p14="http://schemas.microsoft.com/office/powerpoint/2010/main" val="32662385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a:latin typeface="Arial" charset="0"/>
              </a:rPr>
              <a:t>Consistent Hashing</a:t>
            </a:r>
          </a:p>
        </p:txBody>
      </p:sp>
      <p:sp>
        <p:nvSpPr>
          <p:cNvPr id="643075" name="Text Box 3"/>
          <p:cNvSpPr txBox="1">
            <a:spLocks noChangeArrowheads="1"/>
          </p:cNvSpPr>
          <p:nvPr/>
        </p:nvSpPr>
        <p:spPr bwMode="auto">
          <a:xfrm>
            <a:off x="288925" y="1716088"/>
            <a:ext cx="7407275" cy="457200"/>
          </a:xfrm>
          <a:prstGeom prst="rect">
            <a:avLst/>
          </a:prstGeom>
          <a:noFill/>
          <a:ln w="9525">
            <a:noFill/>
            <a:miter lim="800000"/>
            <a:headEnd/>
            <a:tailEnd/>
          </a:ln>
          <a:effectLst/>
        </p:spPr>
        <p:txBody>
          <a:bodyPr wrap="none">
            <a:spAutoFit/>
          </a:bodyPr>
          <a:lstStyle/>
          <a:p>
            <a:pPr defTabSz="914400" eaLnBrk="0" hangingPunct="0">
              <a:defRPr/>
            </a:pPr>
            <a:r>
              <a:rPr lang="en-US" b="1">
                <a:solidFill>
                  <a:srgbClr val="FFFF00"/>
                </a:solidFill>
              </a:rPr>
              <a:t>Idea</a:t>
            </a:r>
            <a:r>
              <a:rPr lang="en-US" b="1">
                <a:solidFill>
                  <a:srgbClr val="FFFFFF"/>
                </a:solidFill>
              </a:rPr>
              <a:t>:  Map both objects and buckets to unit circle.</a:t>
            </a:r>
          </a:p>
        </p:txBody>
      </p:sp>
      <p:sp>
        <p:nvSpPr>
          <p:cNvPr id="643076" name="Oval 4"/>
          <p:cNvSpPr>
            <a:spLocks noChangeArrowheads="1"/>
          </p:cNvSpPr>
          <p:nvPr/>
        </p:nvSpPr>
        <p:spPr bwMode="auto">
          <a:xfrm>
            <a:off x="762000" y="2514600"/>
            <a:ext cx="3276600" cy="3124200"/>
          </a:xfrm>
          <a:prstGeom prst="ellipse">
            <a:avLst/>
          </a:prstGeom>
          <a:noFill/>
          <a:ln w="28575">
            <a:solidFill>
              <a:srgbClr val="FFFF00"/>
            </a:solidFill>
            <a:round/>
            <a:headEnd/>
            <a:tailEnd/>
          </a:ln>
          <a:effectLst/>
        </p:spPr>
        <p:txBody>
          <a:bodyPr wrap="none" anchor="ctr"/>
          <a:lstStyle/>
          <a:p>
            <a:pPr defTabSz="914400" eaLnBrk="0" hangingPunct="0">
              <a:defRPr/>
            </a:pPr>
            <a:endParaRPr lang="en-US" b="1">
              <a:solidFill>
                <a:srgbClr val="FFFFFF"/>
              </a:solidFill>
            </a:endParaRPr>
          </a:p>
        </p:txBody>
      </p:sp>
      <p:grpSp>
        <p:nvGrpSpPr>
          <p:cNvPr id="2" name="Group 5"/>
          <p:cNvGrpSpPr>
            <a:grpSpLocks/>
          </p:cNvGrpSpPr>
          <p:nvPr/>
        </p:nvGrpSpPr>
        <p:grpSpPr bwMode="auto">
          <a:xfrm>
            <a:off x="838200" y="2362200"/>
            <a:ext cx="5576888" cy="3352800"/>
            <a:chOff x="528" y="1488"/>
            <a:chExt cx="3513" cy="2112"/>
          </a:xfrm>
        </p:grpSpPr>
        <p:sp>
          <p:nvSpPr>
            <p:cNvPr id="643078" name="Oval 6"/>
            <p:cNvSpPr>
              <a:spLocks noChangeArrowheads="1"/>
            </p:cNvSpPr>
            <p:nvPr/>
          </p:nvSpPr>
          <p:spPr bwMode="auto">
            <a:xfrm>
              <a:off x="3120" y="1728"/>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79" name="Oval 7"/>
            <p:cNvSpPr>
              <a:spLocks noChangeArrowheads="1"/>
            </p:cNvSpPr>
            <p:nvPr/>
          </p:nvSpPr>
          <p:spPr bwMode="auto">
            <a:xfrm>
              <a:off x="576" y="1968"/>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0" name="Oval 8"/>
            <p:cNvSpPr>
              <a:spLocks noChangeArrowheads="1"/>
            </p:cNvSpPr>
            <p:nvPr/>
          </p:nvSpPr>
          <p:spPr bwMode="auto">
            <a:xfrm>
              <a:off x="1440" y="1488"/>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1" name="Oval 9"/>
            <p:cNvSpPr>
              <a:spLocks noChangeArrowheads="1"/>
            </p:cNvSpPr>
            <p:nvPr/>
          </p:nvSpPr>
          <p:spPr bwMode="auto">
            <a:xfrm>
              <a:off x="1968" y="1632"/>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2" name="Oval 10"/>
            <p:cNvSpPr>
              <a:spLocks noChangeArrowheads="1"/>
            </p:cNvSpPr>
            <p:nvPr/>
          </p:nvSpPr>
          <p:spPr bwMode="auto">
            <a:xfrm>
              <a:off x="2448" y="2352"/>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3" name="Oval 11"/>
            <p:cNvSpPr>
              <a:spLocks noChangeArrowheads="1"/>
            </p:cNvSpPr>
            <p:nvPr/>
          </p:nvSpPr>
          <p:spPr bwMode="auto">
            <a:xfrm>
              <a:off x="2304" y="3024"/>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4" name="Oval 12"/>
            <p:cNvSpPr>
              <a:spLocks noChangeArrowheads="1"/>
            </p:cNvSpPr>
            <p:nvPr/>
          </p:nvSpPr>
          <p:spPr bwMode="auto">
            <a:xfrm>
              <a:off x="2016" y="3312"/>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5" name="Oval 13"/>
            <p:cNvSpPr>
              <a:spLocks noChangeArrowheads="1"/>
            </p:cNvSpPr>
            <p:nvPr/>
          </p:nvSpPr>
          <p:spPr bwMode="auto">
            <a:xfrm>
              <a:off x="1200" y="3456"/>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6" name="Oval 14"/>
            <p:cNvSpPr>
              <a:spLocks noChangeArrowheads="1"/>
            </p:cNvSpPr>
            <p:nvPr/>
          </p:nvSpPr>
          <p:spPr bwMode="auto">
            <a:xfrm>
              <a:off x="528" y="2976"/>
              <a:ext cx="144" cy="144"/>
            </a:xfrm>
            <a:prstGeom prst="ellipse">
              <a:avLst/>
            </a:prstGeom>
            <a:solidFill>
              <a:schemeClr val="accent1"/>
            </a:solidFill>
            <a:ln w="9525">
              <a:solidFill>
                <a:schemeClr val="tx2"/>
              </a:solidFill>
              <a:round/>
              <a:headEnd/>
              <a:tailEnd/>
            </a:ln>
            <a:effectLst/>
          </p:spPr>
          <p:txBody>
            <a:bodyPr wrap="none" anchor="ctr"/>
            <a:lstStyle/>
            <a:p>
              <a:pPr defTabSz="914400" eaLnBrk="0" hangingPunct="0">
                <a:defRPr/>
              </a:pPr>
              <a:endParaRPr lang="en-US" b="1">
                <a:solidFill>
                  <a:srgbClr val="FFFFFF"/>
                </a:solidFill>
              </a:endParaRPr>
            </a:p>
          </p:txBody>
        </p:sp>
        <p:sp>
          <p:nvSpPr>
            <p:cNvPr id="643087" name="Text Box 15"/>
            <p:cNvSpPr txBox="1">
              <a:spLocks noChangeArrowheads="1"/>
            </p:cNvSpPr>
            <p:nvPr/>
          </p:nvSpPr>
          <p:spPr bwMode="auto">
            <a:xfrm>
              <a:off x="3360" y="1632"/>
              <a:ext cx="681" cy="288"/>
            </a:xfrm>
            <a:prstGeom prst="rect">
              <a:avLst/>
            </a:prstGeom>
            <a:noFill/>
            <a:ln w="9525">
              <a:noFill/>
              <a:miter lim="800000"/>
              <a:headEnd/>
              <a:tailEnd/>
            </a:ln>
            <a:effectLst/>
          </p:spPr>
          <p:txBody>
            <a:bodyPr wrap="none">
              <a:spAutoFit/>
            </a:bodyPr>
            <a:lstStyle/>
            <a:p>
              <a:pPr defTabSz="914400" eaLnBrk="0" hangingPunct="0">
                <a:defRPr/>
              </a:pPr>
              <a:r>
                <a:rPr lang="en-US" b="1">
                  <a:solidFill>
                    <a:srgbClr val="FFFFFF"/>
                  </a:solidFill>
                </a:rPr>
                <a:t>object</a:t>
              </a:r>
            </a:p>
          </p:txBody>
        </p:sp>
      </p:grpSp>
      <p:grpSp>
        <p:nvGrpSpPr>
          <p:cNvPr id="3" name="Group 16"/>
          <p:cNvGrpSpPr>
            <a:grpSpLocks/>
          </p:cNvGrpSpPr>
          <p:nvPr/>
        </p:nvGrpSpPr>
        <p:grpSpPr bwMode="auto">
          <a:xfrm>
            <a:off x="609600" y="2362200"/>
            <a:ext cx="5951538" cy="3200400"/>
            <a:chOff x="384" y="1488"/>
            <a:chExt cx="3749" cy="2016"/>
          </a:xfrm>
        </p:grpSpPr>
        <p:sp>
          <p:nvSpPr>
            <p:cNvPr id="643089" name="AutoShape 17"/>
            <p:cNvSpPr>
              <a:spLocks noChangeArrowheads="1"/>
            </p:cNvSpPr>
            <p:nvPr/>
          </p:nvSpPr>
          <p:spPr bwMode="auto">
            <a:xfrm>
              <a:off x="384" y="2544"/>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0" name="AutoShape 18"/>
            <p:cNvSpPr>
              <a:spLocks noChangeArrowheads="1"/>
            </p:cNvSpPr>
            <p:nvPr/>
          </p:nvSpPr>
          <p:spPr bwMode="auto">
            <a:xfrm>
              <a:off x="432" y="2160"/>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1" name="AutoShape 19"/>
            <p:cNvSpPr>
              <a:spLocks noChangeArrowheads="1"/>
            </p:cNvSpPr>
            <p:nvPr/>
          </p:nvSpPr>
          <p:spPr bwMode="auto">
            <a:xfrm>
              <a:off x="768" y="1680"/>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2" name="AutoShape 20"/>
            <p:cNvSpPr>
              <a:spLocks noChangeArrowheads="1"/>
            </p:cNvSpPr>
            <p:nvPr/>
          </p:nvSpPr>
          <p:spPr bwMode="auto">
            <a:xfrm>
              <a:off x="1152" y="1488"/>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3" name="AutoShape 21"/>
            <p:cNvSpPr>
              <a:spLocks noChangeArrowheads="1"/>
            </p:cNvSpPr>
            <p:nvPr/>
          </p:nvSpPr>
          <p:spPr bwMode="auto">
            <a:xfrm>
              <a:off x="2256" y="1920"/>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4" name="AutoShape 22"/>
            <p:cNvSpPr>
              <a:spLocks noChangeArrowheads="1"/>
            </p:cNvSpPr>
            <p:nvPr/>
          </p:nvSpPr>
          <p:spPr bwMode="auto">
            <a:xfrm>
              <a:off x="2448" y="2640"/>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5" name="AutoShape 23"/>
            <p:cNvSpPr>
              <a:spLocks noChangeArrowheads="1"/>
            </p:cNvSpPr>
            <p:nvPr/>
          </p:nvSpPr>
          <p:spPr bwMode="auto">
            <a:xfrm>
              <a:off x="816" y="3264"/>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6" name="AutoShape 24"/>
            <p:cNvSpPr>
              <a:spLocks noChangeArrowheads="1"/>
            </p:cNvSpPr>
            <p:nvPr/>
          </p:nvSpPr>
          <p:spPr bwMode="auto">
            <a:xfrm>
              <a:off x="3120" y="2256"/>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097" name="Text Box 25"/>
            <p:cNvSpPr txBox="1">
              <a:spLocks noChangeArrowheads="1"/>
            </p:cNvSpPr>
            <p:nvPr/>
          </p:nvSpPr>
          <p:spPr bwMode="auto">
            <a:xfrm>
              <a:off x="3398" y="2233"/>
              <a:ext cx="735" cy="288"/>
            </a:xfrm>
            <a:prstGeom prst="rect">
              <a:avLst/>
            </a:prstGeom>
            <a:noFill/>
            <a:ln w="9525">
              <a:noFill/>
              <a:miter lim="800000"/>
              <a:headEnd/>
              <a:tailEnd/>
            </a:ln>
            <a:effectLst/>
          </p:spPr>
          <p:txBody>
            <a:bodyPr wrap="none">
              <a:spAutoFit/>
            </a:bodyPr>
            <a:lstStyle/>
            <a:p>
              <a:pPr defTabSz="914400" eaLnBrk="0" hangingPunct="0">
                <a:defRPr/>
              </a:pPr>
              <a:r>
                <a:rPr lang="en-US" b="1">
                  <a:solidFill>
                    <a:srgbClr val="FFFFFF"/>
                  </a:solidFill>
                </a:rPr>
                <a:t>bucket</a:t>
              </a:r>
            </a:p>
          </p:txBody>
        </p:sp>
      </p:grpSp>
      <p:grpSp>
        <p:nvGrpSpPr>
          <p:cNvPr id="4" name="Group 26"/>
          <p:cNvGrpSpPr>
            <a:grpSpLocks/>
          </p:cNvGrpSpPr>
          <p:nvPr/>
        </p:nvGrpSpPr>
        <p:grpSpPr bwMode="auto">
          <a:xfrm>
            <a:off x="595313" y="2362200"/>
            <a:ext cx="6872287" cy="4067175"/>
            <a:chOff x="375" y="1488"/>
            <a:chExt cx="4329" cy="2562"/>
          </a:xfrm>
        </p:grpSpPr>
        <p:sp>
          <p:nvSpPr>
            <p:cNvPr id="643099" name="Text Box 27"/>
            <p:cNvSpPr txBox="1">
              <a:spLocks noChangeArrowheads="1"/>
            </p:cNvSpPr>
            <p:nvPr/>
          </p:nvSpPr>
          <p:spPr bwMode="auto">
            <a:xfrm>
              <a:off x="2688" y="3072"/>
              <a:ext cx="2016" cy="978"/>
            </a:xfrm>
            <a:prstGeom prst="rect">
              <a:avLst/>
            </a:prstGeom>
            <a:noFill/>
            <a:ln w="9525">
              <a:noFill/>
              <a:miter lim="800000"/>
              <a:headEnd/>
              <a:tailEnd/>
            </a:ln>
            <a:effectLst/>
          </p:spPr>
          <p:txBody>
            <a:bodyPr>
              <a:spAutoFit/>
            </a:bodyPr>
            <a:lstStyle/>
            <a:p>
              <a:pPr defTabSz="914400" eaLnBrk="0" hangingPunct="0">
                <a:defRPr/>
              </a:pPr>
              <a:r>
                <a:rPr lang="en-US" b="1">
                  <a:solidFill>
                    <a:srgbClr val="FFFFFF"/>
                  </a:solidFill>
                </a:rPr>
                <a:t>Assign object to next bucket on circle in clockwise order.</a:t>
              </a:r>
            </a:p>
          </p:txBody>
        </p:sp>
        <p:cxnSp>
          <p:nvCxnSpPr>
            <p:cNvPr id="80916" name="AutoShape 28"/>
            <p:cNvCxnSpPr>
              <a:cxnSpLocks noChangeShapeType="1"/>
              <a:stCxn id="643086" idx="2"/>
              <a:endCxn id="643089" idx="2"/>
            </p:cNvCxnSpPr>
            <p:nvPr/>
          </p:nvCxnSpPr>
          <p:spPr bwMode="auto">
            <a:xfrm rot="10800000">
              <a:off x="375" y="2664"/>
              <a:ext cx="153" cy="384"/>
            </a:xfrm>
            <a:prstGeom prst="curvedConnector3">
              <a:avLst>
                <a:gd name="adj1" fmla="val 18823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17" name="AutoShape 29"/>
            <p:cNvCxnSpPr>
              <a:cxnSpLocks noChangeShapeType="1"/>
              <a:stCxn id="643079" idx="2"/>
              <a:endCxn id="643091" idx="2"/>
            </p:cNvCxnSpPr>
            <p:nvPr/>
          </p:nvCxnSpPr>
          <p:spPr bwMode="auto">
            <a:xfrm rot="10800000" flipH="1">
              <a:off x="576" y="1800"/>
              <a:ext cx="183" cy="240"/>
            </a:xfrm>
            <a:prstGeom prst="curvedConnector3">
              <a:avLst>
                <a:gd name="adj1" fmla="val -7869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18" name="AutoShape 30"/>
            <p:cNvCxnSpPr>
              <a:cxnSpLocks noChangeShapeType="1"/>
              <a:stCxn id="643080" idx="0"/>
              <a:endCxn id="643093" idx="4"/>
            </p:cNvCxnSpPr>
            <p:nvPr/>
          </p:nvCxnSpPr>
          <p:spPr bwMode="auto">
            <a:xfrm rot="5400000" flipV="1">
              <a:off x="1709" y="1291"/>
              <a:ext cx="552" cy="945"/>
            </a:xfrm>
            <a:prstGeom prst="curvedConnector4">
              <a:avLst>
                <a:gd name="adj1" fmla="val -12866"/>
                <a:gd name="adj2" fmla="val 114287"/>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19" name="AutoShape 31"/>
            <p:cNvCxnSpPr>
              <a:cxnSpLocks noChangeShapeType="1"/>
              <a:stCxn id="643081" idx="7"/>
              <a:endCxn id="643093" idx="1"/>
            </p:cNvCxnSpPr>
            <p:nvPr/>
          </p:nvCxnSpPr>
          <p:spPr bwMode="auto">
            <a:xfrm rot="5400000" flipV="1">
              <a:off x="2093" y="1651"/>
              <a:ext cx="258" cy="261"/>
            </a:xfrm>
            <a:prstGeom prst="curvedConnector3">
              <a:avLst>
                <a:gd name="adj1" fmla="val -14343"/>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0" name="AutoShape 32"/>
            <p:cNvCxnSpPr>
              <a:cxnSpLocks noChangeShapeType="1"/>
              <a:stCxn id="643082" idx="6"/>
              <a:endCxn id="643094" idx="4"/>
            </p:cNvCxnSpPr>
            <p:nvPr/>
          </p:nvCxnSpPr>
          <p:spPr bwMode="auto">
            <a:xfrm>
              <a:off x="2592" y="2424"/>
              <a:ext cx="57" cy="336"/>
            </a:xfrm>
            <a:prstGeom prst="curvedConnector3">
              <a:avLst>
                <a:gd name="adj1" fmla="val 336843"/>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1" name="AutoShape 33"/>
            <p:cNvCxnSpPr>
              <a:cxnSpLocks noChangeShapeType="1"/>
              <a:stCxn id="643083" idx="5"/>
              <a:endCxn id="643095" idx="3"/>
            </p:cNvCxnSpPr>
            <p:nvPr/>
          </p:nvCxnSpPr>
          <p:spPr bwMode="auto">
            <a:xfrm rot="5400000">
              <a:off x="1487" y="2572"/>
              <a:ext cx="366" cy="1515"/>
            </a:xfrm>
            <a:prstGeom prst="curvedConnector3">
              <a:avLst>
                <a:gd name="adj1" fmla="val 304097"/>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2" name="AutoShape 34"/>
            <p:cNvCxnSpPr>
              <a:cxnSpLocks noChangeShapeType="1"/>
              <a:stCxn id="643084" idx="4"/>
              <a:endCxn id="643095" idx="3"/>
            </p:cNvCxnSpPr>
            <p:nvPr/>
          </p:nvCxnSpPr>
          <p:spPr bwMode="auto">
            <a:xfrm rot="5400000">
              <a:off x="1471" y="2897"/>
              <a:ext cx="57" cy="1176"/>
            </a:xfrm>
            <a:prstGeom prst="curvedConnector3">
              <a:avLst>
                <a:gd name="adj1" fmla="val 1057894"/>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3" name="AutoShape 35"/>
            <p:cNvCxnSpPr>
              <a:cxnSpLocks noChangeShapeType="1"/>
              <a:stCxn id="643085" idx="4"/>
              <a:endCxn id="643095" idx="3"/>
            </p:cNvCxnSpPr>
            <p:nvPr/>
          </p:nvCxnSpPr>
          <p:spPr bwMode="auto">
            <a:xfrm rot="16200000" flipV="1">
              <a:off x="1048" y="3377"/>
              <a:ext cx="87" cy="360"/>
            </a:xfrm>
            <a:prstGeom prst="curvedConnector3">
              <a:avLst>
                <a:gd name="adj1" fmla="val -16551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5" name="Group 36"/>
          <p:cNvGrpSpPr>
            <a:grpSpLocks/>
          </p:cNvGrpSpPr>
          <p:nvPr/>
        </p:nvGrpSpPr>
        <p:grpSpPr bwMode="auto">
          <a:xfrm>
            <a:off x="2590800" y="6096000"/>
            <a:ext cx="914400" cy="533400"/>
            <a:chOff x="1632" y="3840"/>
            <a:chExt cx="576" cy="336"/>
          </a:xfrm>
        </p:grpSpPr>
        <p:sp>
          <p:nvSpPr>
            <p:cNvPr id="643109" name="AutoShape 37"/>
            <p:cNvSpPr>
              <a:spLocks noChangeArrowheads="1"/>
            </p:cNvSpPr>
            <p:nvPr/>
          </p:nvSpPr>
          <p:spPr bwMode="auto">
            <a:xfrm>
              <a:off x="1968" y="3888"/>
              <a:ext cx="240" cy="28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p:spPr>
          <p:txBody>
            <a:bodyPr wrap="none" anchor="ctr"/>
            <a:lstStyle/>
            <a:p>
              <a:pPr defTabSz="914400" eaLnBrk="0" hangingPunct="0">
                <a:defRPr/>
              </a:pPr>
              <a:endParaRPr lang="en-US" b="1">
                <a:solidFill>
                  <a:srgbClr val="FFFFFF"/>
                </a:solidFill>
              </a:endParaRPr>
            </a:p>
          </p:txBody>
        </p:sp>
        <p:sp>
          <p:nvSpPr>
            <p:cNvPr id="643110" name="AutoShape 38"/>
            <p:cNvSpPr>
              <a:spLocks noChangeArrowheads="1"/>
            </p:cNvSpPr>
            <p:nvPr/>
          </p:nvSpPr>
          <p:spPr bwMode="auto">
            <a:xfrm>
              <a:off x="1632" y="3840"/>
              <a:ext cx="240" cy="28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p:spPr>
          <p:txBody>
            <a:bodyPr wrap="none" anchor="ctr"/>
            <a:lstStyle/>
            <a:p>
              <a:pPr defTabSz="914400" eaLnBrk="0" hangingPunct="0">
                <a:defRPr/>
              </a:pPr>
              <a:endParaRPr lang="en-US" b="1">
                <a:solidFill>
                  <a:srgbClr val="FFFFFF"/>
                </a:solidFill>
              </a:endParaRPr>
            </a:p>
          </p:txBody>
        </p:sp>
      </p:grpSp>
      <p:grpSp>
        <p:nvGrpSpPr>
          <p:cNvPr id="6" name="Group 39"/>
          <p:cNvGrpSpPr>
            <a:grpSpLocks/>
          </p:cNvGrpSpPr>
          <p:nvPr/>
        </p:nvGrpSpPr>
        <p:grpSpPr bwMode="auto">
          <a:xfrm>
            <a:off x="2667000" y="4833938"/>
            <a:ext cx="1023938" cy="638175"/>
            <a:chOff x="1680" y="3045"/>
            <a:chExt cx="645" cy="402"/>
          </a:xfrm>
        </p:grpSpPr>
        <p:cxnSp>
          <p:nvCxnSpPr>
            <p:cNvPr id="80911" name="AutoShape 40"/>
            <p:cNvCxnSpPr>
              <a:cxnSpLocks noChangeShapeType="1"/>
              <a:stCxn id="643084" idx="1"/>
              <a:endCxn id="643115" idx="1"/>
            </p:cNvCxnSpPr>
            <p:nvPr/>
          </p:nvCxnSpPr>
          <p:spPr bwMode="auto">
            <a:xfrm rot="-5400000" flipH="1" flipV="1">
              <a:off x="1802" y="3211"/>
              <a:ext cx="114" cy="357"/>
            </a:xfrm>
            <a:prstGeom prst="curvedConnector3">
              <a:avLst>
                <a:gd name="adj1" fmla="val -14473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12" name="AutoShape 41"/>
            <p:cNvCxnSpPr>
              <a:cxnSpLocks noChangeShapeType="1"/>
              <a:stCxn id="643083" idx="1"/>
              <a:endCxn id="643115" idx="1"/>
            </p:cNvCxnSpPr>
            <p:nvPr/>
          </p:nvCxnSpPr>
          <p:spPr bwMode="auto">
            <a:xfrm rot="-5400000" flipH="1" flipV="1">
              <a:off x="1802" y="2923"/>
              <a:ext cx="402" cy="645"/>
            </a:xfrm>
            <a:prstGeom prst="curvedConnector3">
              <a:avLst>
                <a:gd name="adj1" fmla="val -4104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7" name="Group 42"/>
          <p:cNvGrpSpPr>
            <a:grpSpLocks/>
          </p:cNvGrpSpPr>
          <p:nvPr/>
        </p:nvGrpSpPr>
        <p:grpSpPr bwMode="auto">
          <a:xfrm>
            <a:off x="1295400" y="4114800"/>
            <a:ext cx="1843088" cy="1752600"/>
            <a:chOff x="816" y="2592"/>
            <a:chExt cx="1161" cy="1104"/>
          </a:xfrm>
        </p:grpSpPr>
        <p:sp>
          <p:nvSpPr>
            <p:cNvPr id="643115" name="AutoShape 43"/>
            <p:cNvSpPr>
              <a:spLocks noChangeArrowheads="1"/>
            </p:cNvSpPr>
            <p:nvPr/>
          </p:nvSpPr>
          <p:spPr bwMode="auto">
            <a:xfrm>
              <a:off x="1584" y="3456"/>
              <a:ext cx="192" cy="240"/>
            </a:xfrm>
            <a:prstGeom prst="can">
              <a:avLst>
                <a:gd name="adj" fmla="val 42969"/>
              </a:avLst>
            </a:prstGeom>
            <a:solidFill>
              <a:schemeClr val="folHlink"/>
            </a:solidFill>
            <a:ln w="28575">
              <a:solidFill>
                <a:srgbClr val="FFFF00"/>
              </a:solidFill>
              <a:round/>
              <a:headEnd/>
              <a:tailEnd/>
            </a:ln>
            <a:effectLst/>
          </p:spPr>
          <p:txBody>
            <a:bodyPr wrap="none" anchor="ctr"/>
            <a:lstStyle/>
            <a:p>
              <a:pPr algn="ctr" defTabSz="914400" eaLnBrk="0" hangingPunct="0">
                <a:defRPr/>
              </a:pPr>
              <a:endParaRPr lang="en-US" b="1">
                <a:solidFill>
                  <a:srgbClr val="FFFFFF"/>
                </a:solidFill>
              </a:endParaRPr>
            </a:p>
          </p:txBody>
        </p:sp>
        <p:sp>
          <p:nvSpPr>
            <p:cNvPr id="643116" name="Text Box 44"/>
            <p:cNvSpPr txBox="1">
              <a:spLocks noChangeArrowheads="1"/>
            </p:cNvSpPr>
            <p:nvPr/>
          </p:nvSpPr>
          <p:spPr bwMode="auto">
            <a:xfrm>
              <a:off x="816" y="2592"/>
              <a:ext cx="1161" cy="288"/>
            </a:xfrm>
            <a:prstGeom prst="rect">
              <a:avLst/>
            </a:prstGeom>
            <a:noFill/>
            <a:ln w="9525">
              <a:noFill/>
              <a:miter lim="800000"/>
              <a:headEnd/>
              <a:tailEnd/>
            </a:ln>
            <a:effectLst/>
          </p:spPr>
          <p:txBody>
            <a:bodyPr wrap="none">
              <a:spAutoFit/>
            </a:bodyPr>
            <a:lstStyle/>
            <a:p>
              <a:pPr defTabSz="914400" eaLnBrk="0" hangingPunct="0">
                <a:defRPr/>
              </a:pPr>
              <a:r>
                <a:rPr lang="en-US" b="1">
                  <a:solidFill>
                    <a:srgbClr val="FFFFFF"/>
                  </a:solidFill>
                </a:rPr>
                <a:t>new bucket</a:t>
              </a:r>
            </a:p>
          </p:txBody>
        </p:sp>
        <p:sp>
          <p:nvSpPr>
            <p:cNvPr id="643117" name="Line 45"/>
            <p:cNvSpPr>
              <a:spLocks noChangeShapeType="1"/>
            </p:cNvSpPr>
            <p:nvPr/>
          </p:nvSpPr>
          <p:spPr bwMode="auto">
            <a:xfrm>
              <a:off x="1104" y="2880"/>
              <a:ext cx="432" cy="480"/>
            </a:xfrm>
            <a:prstGeom prst="line">
              <a:avLst/>
            </a:prstGeom>
            <a:noFill/>
            <a:ln w="28575">
              <a:solidFill>
                <a:srgbClr val="FFFF00"/>
              </a:solidFill>
              <a:round/>
              <a:headEnd/>
              <a:tailEnd type="triangle" w="med" len="med"/>
            </a:ln>
            <a:effectLst/>
          </p:spPr>
          <p:txBody>
            <a:bodyPr/>
            <a:lstStyle/>
            <a:p>
              <a:pPr defTabSz="914400" eaLnBrk="0" hangingPunct="0">
                <a:defRPr/>
              </a:pPr>
              <a:endParaRPr lang="en-US" b="1">
                <a:solidFill>
                  <a:srgbClr val="FFFFFF"/>
                </a:solidFill>
              </a:endParaRPr>
            </a:p>
          </p:txBody>
        </p:sp>
      </p:grpSp>
      <p:sp>
        <p:nvSpPr>
          <p:cNvPr id="80907" name="TextBox 45"/>
          <p:cNvSpPr txBox="1">
            <a:spLocks noChangeArrowheads="1"/>
          </p:cNvSpPr>
          <p:nvPr/>
        </p:nvSpPr>
        <p:spPr bwMode="auto">
          <a:xfrm>
            <a:off x="7446963" y="6324600"/>
            <a:ext cx="167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smtClean="0">
                <a:solidFill>
                  <a:srgbClr val="FFFFFF"/>
                </a:solidFill>
              </a:rPr>
              <a:t>[Bruce Maggs]</a:t>
            </a:r>
          </a:p>
        </p:txBody>
      </p:sp>
      <p:pic>
        <p:nvPicPr>
          <p:cNvPr id="4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12842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10"/>
          <p:cNvSpPr txBox="1">
            <a:spLocks noChangeArrowheads="1"/>
          </p:cNvSpPr>
          <p:nvPr/>
        </p:nvSpPr>
        <p:spPr bwMode="auto">
          <a:xfrm>
            <a:off x="6629400" y="990600"/>
            <a:ext cx="1544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a:solidFill>
                  <a:schemeClr val="tx1"/>
                </a:solidFill>
              </a:rPr>
              <a:t>Bruce Maggs</a:t>
            </a:r>
          </a:p>
        </p:txBody>
      </p:sp>
    </p:spTree>
    <p:extLst>
      <p:ext uri="{BB962C8B-B14F-4D97-AF65-F5344CB8AC3E}">
        <p14:creationId xmlns:p14="http://schemas.microsoft.com/office/powerpoint/2010/main" val="2418444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atin typeface="Arial" charset="0"/>
                <a:ea typeface="ＭＳ Ｐゴシック" charset="0"/>
              </a:rPr>
              <a:t>Tricks: virtual nodes</a:t>
            </a:r>
          </a:p>
        </p:txBody>
      </p:sp>
      <p:sp>
        <p:nvSpPr>
          <p:cNvPr id="72706" name="Content Placeholder 2"/>
          <p:cNvSpPr>
            <a:spLocks noGrp="1"/>
          </p:cNvSpPr>
          <p:nvPr>
            <p:ph idx="1"/>
          </p:nvPr>
        </p:nvSpPr>
        <p:spPr/>
        <p:txBody>
          <a:bodyPr/>
          <a:lstStyle/>
          <a:p>
            <a:r>
              <a:rPr lang="en-US" u="sng" dirty="0">
                <a:latin typeface="Arial" charset="0"/>
                <a:ea typeface="ＭＳ Ｐゴシック" charset="0"/>
              </a:rPr>
              <a:t>Trick #1</a:t>
            </a:r>
            <a:r>
              <a:rPr lang="en-US" dirty="0">
                <a:latin typeface="Arial" charset="0"/>
                <a:ea typeface="ＭＳ Ｐゴシック" charset="0"/>
              </a:rPr>
              <a:t>: </a:t>
            </a:r>
            <a:r>
              <a:rPr lang="en-US" dirty="0">
                <a:solidFill>
                  <a:srgbClr val="800000"/>
                </a:solidFill>
                <a:latin typeface="Arial" charset="0"/>
                <a:ea typeface="ＭＳ Ｐゴシック" charset="0"/>
              </a:rPr>
              <a:t>virtual nodes</a:t>
            </a:r>
          </a:p>
          <a:p>
            <a:pPr lvl="1"/>
            <a:r>
              <a:rPr lang="en-US" b="0" dirty="0">
                <a:latin typeface="Arial" charset="0"/>
                <a:ea typeface="ＭＳ Ｐゴシック" charset="0"/>
              </a:rPr>
              <a:t>Assign multiple buckets to each physical node.</a:t>
            </a:r>
          </a:p>
          <a:p>
            <a:pPr lvl="1"/>
            <a:r>
              <a:rPr lang="en-US" b="0" dirty="0">
                <a:latin typeface="Arial" charset="0"/>
                <a:ea typeface="ＭＳ Ｐゴシック" charset="0"/>
              </a:rPr>
              <a:t>Can </a:t>
            </a:r>
            <a:r>
              <a:rPr lang="en-US" dirty="0">
                <a:latin typeface="Arial" charset="0"/>
                <a:ea typeface="ＭＳ Ｐゴシック" charset="0"/>
              </a:rPr>
              <a:t>fine-tune load balancing </a:t>
            </a:r>
            <a:r>
              <a:rPr lang="en-US" b="0" dirty="0">
                <a:latin typeface="Arial" charset="0"/>
                <a:ea typeface="ＭＳ Ｐゴシック" charset="0"/>
              </a:rPr>
              <a:t>by adjusting the assignment of buckets to nodes.</a:t>
            </a:r>
          </a:p>
          <a:p>
            <a:pPr lvl="1"/>
            <a:r>
              <a:rPr lang="en-US" b="0" dirty="0">
                <a:latin typeface="Arial" charset="0"/>
                <a:ea typeface="ＭＳ Ｐゴシック" charset="0"/>
              </a:rPr>
              <a:t>bucket == “virtual node”</a:t>
            </a:r>
          </a:p>
        </p:txBody>
      </p:sp>
      <p:pic>
        <p:nvPicPr>
          <p:cNvPr id="72707" name="Picture 3" descr="virtnode-hash.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3467100"/>
            <a:ext cx="35655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4"/>
          <p:cNvSpPr txBox="1">
            <a:spLocks noChangeArrowheads="1"/>
          </p:cNvSpPr>
          <p:nvPr/>
        </p:nvSpPr>
        <p:spPr bwMode="auto">
          <a:xfrm>
            <a:off x="381000" y="4419600"/>
            <a:ext cx="426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smtClean="0">
                <a:solidFill>
                  <a:srgbClr val="003367"/>
                </a:solidFill>
              </a:rPr>
              <a:t>Not to be confused with file headers called “virtual nodes” or vnodes in many file systems!  </a:t>
            </a:r>
          </a:p>
        </p:txBody>
      </p:sp>
    </p:spTree>
    <p:extLst>
      <p:ext uri="{BB962C8B-B14F-4D97-AF65-F5344CB8AC3E}">
        <p14:creationId xmlns:p14="http://schemas.microsoft.com/office/powerpoint/2010/main" val="268208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Arial" charset="0"/>
                <a:ea typeface="ＭＳ Ｐゴシック" charset="0"/>
              </a:rPr>
              <a:t>Tricks: leaf sets</a:t>
            </a:r>
          </a:p>
        </p:txBody>
      </p:sp>
      <p:sp>
        <p:nvSpPr>
          <p:cNvPr id="73730" name="Content Placeholder 2"/>
          <p:cNvSpPr>
            <a:spLocks noGrp="1"/>
          </p:cNvSpPr>
          <p:nvPr>
            <p:ph idx="1"/>
          </p:nvPr>
        </p:nvSpPr>
        <p:spPr>
          <a:xfrm>
            <a:off x="457200" y="1450975"/>
            <a:ext cx="8226425" cy="4111625"/>
          </a:xfrm>
        </p:spPr>
        <p:txBody>
          <a:bodyPr/>
          <a:lstStyle/>
          <a:p>
            <a:r>
              <a:rPr lang="en-US" u="sng">
                <a:latin typeface="Arial" charset="0"/>
                <a:ea typeface="ＭＳ Ｐゴシック" charset="0"/>
              </a:rPr>
              <a:t>Trick #2</a:t>
            </a:r>
            <a:r>
              <a:rPr lang="en-US">
                <a:latin typeface="Arial" charset="0"/>
                <a:ea typeface="ＭＳ Ｐゴシック" charset="0"/>
              </a:rPr>
              <a:t>: </a:t>
            </a:r>
            <a:r>
              <a:rPr lang="en-US">
                <a:solidFill>
                  <a:srgbClr val="800000"/>
                </a:solidFill>
                <a:latin typeface="Arial" charset="0"/>
                <a:ea typeface="ＭＳ Ｐゴシック" charset="0"/>
              </a:rPr>
              <a:t>leaf sets</a:t>
            </a:r>
          </a:p>
          <a:p>
            <a:pPr lvl="1"/>
            <a:r>
              <a:rPr lang="en-US">
                <a:latin typeface="Arial" charset="0"/>
                <a:ea typeface="ＭＳ Ｐゴシック" charset="0"/>
              </a:rPr>
              <a:t>Replicate each object in a sequence of </a:t>
            </a:r>
            <a:r>
              <a:rPr lang="en-US" i="1">
                <a:latin typeface="Arial" charset="0"/>
                <a:ea typeface="ＭＳ Ｐゴシック" charset="0"/>
              </a:rPr>
              <a:t>D </a:t>
            </a:r>
            <a:r>
              <a:rPr lang="en-US">
                <a:latin typeface="Arial" charset="0"/>
                <a:ea typeface="ＭＳ Ｐゴシック" charset="0"/>
              </a:rPr>
              <a:t>buckets: target bucket and immediate successors.</a:t>
            </a:r>
          </a:p>
        </p:txBody>
      </p:sp>
      <p:sp>
        <p:nvSpPr>
          <p:cNvPr id="73731" name="Oval 4"/>
          <p:cNvSpPr>
            <a:spLocks noChangeArrowheads="1"/>
          </p:cNvSpPr>
          <p:nvPr/>
        </p:nvSpPr>
        <p:spPr bwMode="auto">
          <a:xfrm>
            <a:off x="1489075" y="3705225"/>
            <a:ext cx="2111375" cy="210978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prstClr val="white"/>
              </a:solidFill>
            </a:endParaRPr>
          </a:p>
        </p:txBody>
      </p:sp>
      <p:sp>
        <p:nvSpPr>
          <p:cNvPr id="73732" name="Text Box 5"/>
          <p:cNvSpPr txBox="1">
            <a:spLocks noChangeArrowheads="1"/>
          </p:cNvSpPr>
          <p:nvPr/>
        </p:nvSpPr>
        <p:spPr bwMode="auto">
          <a:xfrm>
            <a:off x="3646488" y="4640263"/>
            <a:ext cx="6604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651222"/>
                </a:solidFill>
                <a:latin typeface="Helvetica" charset="0"/>
              </a:rPr>
              <a:t>N32</a:t>
            </a:r>
          </a:p>
        </p:txBody>
      </p:sp>
      <p:sp>
        <p:nvSpPr>
          <p:cNvPr id="73733" name="Text Box 6"/>
          <p:cNvSpPr txBox="1">
            <a:spLocks noChangeArrowheads="1"/>
          </p:cNvSpPr>
          <p:nvPr/>
        </p:nvSpPr>
        <p:spPr bwMode="auto">
          <a:xfrm>
            <a:off x="3203575" y="3505200"/>
            <a:ext cx="6604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651222"/>
                </a:solidFill>
                <a:latin typeface="Helvetica" charset="0"/>
              </a:rPr>
              <a:t>N10</a:t>
            </a:r>
          </a:p>
        </p:txBody>
      </p:sp>
      <p:sp>
        <p:nvSpPr>
          <p:cNvPr id="73734" name="Text Box 7"/>
          <p:cNvSpPr txBox="1">
            <a:spLocks noChangeArrowheads="1"/>
          </p:cNvSpPr>
          <p:nvPr/>
        </p:nvSpPr>
        <p:spPr bwMode="auto">
          <a:xfrm>
            <a:off x="2439988" y="3276600"/>
            <a:ext cx="519112"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651222"/>
                </a:solidFill>
                <a:latin typeface="Helvetica" charset="0"/>
              </a:rPr>
              <a:t>N5</a:t>
            </a:r>
          </a:p>
        </p:txBody>
      </p:sp>
      <p:sp>
        <p:nvSpPr>
          <p:cNvPr id="73735" name="Text Box 8"/>
          <p:cNvSpPr txBox="1">
            <a:spLocks noChangeArrowheads="1"/>
          </p:cNvSpPr>
          <p:nvPr/>
        </p:nvSpPr>
        <p:spPr bwMode="auto">
          <a:xfrm>
            <a:off x="914400" y="3581400"/>
            <a:ext cx="801688"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651222"/>
                </a:solidFill>
                <a:latin typeface="Helvetica" charset="0"/>
              </a:rPr>
              <a:t>N110</a:t>
            </a:r>
          </a:p>
        </p:txBody>
      </p:sp>
      <p:sp>
        <p:nvSpPr>
          <p:cNvPr id="73736" name="Text Box 9"/>
          <p:cNvSpPr txBox="1">
            <a:spLocks noChangeArrowheads="1"/>
          </p:cNvSpPr>
          <p:nvPr/>
        </p:nvSpPr>
        <p:spPr bwMode="auto">
          <a:xfrm>
            <a:off x="838200" y="4344988"/>
            <a:ext cx="660400" cy="406400"/>
          </a:xfrm>
          <a:prstGeom prst="rect">
            <a:avLst/>
          </a:prstGeom>
          <a:solidFill>
            <a:schemeClr val="bg1"/>
          </a:solidFill>
          <a:ln w="9525">
            <a:solidFill>
              <a:schemeClr val="tx1"/>
            </a:solidFill>
            <a:miter lim="800000"/>
            <a:headEnd/>
            <a:tailEnd/>
          </a:ln>
        </p:spPr>
        <p:txBody>
          <a:bodyPr wrap="none"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651222"/>
                </a:solidFill>
                <a:latin typeface="Helvetica" charset="0"/>
              </a:rPr>
              <a:t>N99</a:t>
            </a:r>
          </a:p>
        </p:txBody>
      </p:sp>
      <p:sp>
        <p:nvSpPr>
          <p:cNvPr id="73737" name="Text Box 10"/>
          <p:cNvSpPr txBox="1">
            <a:spLocks noChangeArrowheads="1"/>
          </p:cNvSpPr>
          <p:nvPr/>
        </p:nvSpPr>
        <p:spPr bwMode="auto">
          <a:xfrm>
            <a:off x="1143000" y="5565775"/>
            <a:ext cx="6604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651222"/>
                </a:solidFill>
                <a:latin typeface="Helvetica" charset="0"/>
              </a:rPr>
              <a:t>N80</a:t>
            </a:r>
          </a:p>
        </p:txBody>
      </p:sp>
      <p:sp>
        <p:nvSpPr>
          <p:cNvPr id="73738" name="Text Box 11"/>
          <p:cNvSpPr txBox="1">
            <a:spLocks noChangeArrowheads="1"/>
          </p:cNvSpPr>
          <p:nvPr/>
        </p:nvSpPr>
        <p:spPr bwMode="auto">
          <a:xfrm>
            <a:off x="2662238" y="5861050"/>
            <a:ext cx="6604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651222"/>
                </a:solidFill>
                <a:latin typeface="Helvetica" charset="0"/>
              </a:rPr>
              <a:t>N60</a:t>
            </a:r>
          </a:p>
        </p:txBody>
      </p:sp>
      <p:sp>
        <p:nvSpPr>
          <p:cNvPr id="73739" name="Text Box 12"/>
          <p:cNvSpPr txBox="1">
            <a:spLocks noChangeArrowheads="1"/>
          </p:cNvSpPr>
          <p:nvPr/>
        </p:nvSpPr>
        <p:spPr bwMode="auto">
          <a:xfrm>
            <a:off x="3432175" y="4040188"/>
            <a:ext cx="660400" cy="406400"/>
          </a:xfrm>
          <a:prstGeom prst="rect">
            <a:avLst/>
          </a:prstGeom>
          <a:solidFill>
            <a:schemeClr val="bg1"/>
          </a:solidFill>
          <a:ln w="9525">
            <a:solidFill>
              <a:schemeClr val="tx1"/>
            </a:solidFill>
            <a:miter lim="800000"/>
            <a:headEnd/>
            <a:tailEnd/>
          </a:ln>
        </p:spPr>
        <p:txBody>
          <a:bodyPr wrap="none"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651222"/>
                </a:solidFill>
                <a:latin typeface="Helvetica" charset="0"/>
              </a:rPr>
              <a:t>N20</a:t>
            </a:r>
          </a:p>
        </p:txBody>
      </p:sp>
      <p:sp>
        <p:nvSpPr>
          <p:cNvPr id="73740" name="Text Box 13"/>
          <p:cNvSpPr txBox="1">
            <a:spLocks noChangeArrowheads="1"/>
          </p:cNvSpPr>
          <p:nvPr/>
        </p:nvSpPr>
        <p:spPr bwMode="auto">
          <a:xfrm>
            <a:off x="4041775" y="4344988"/>
            <a:ext cx="915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pPr>
            <a:r>
              <a:rPr lang="en-US" sz="2000" b="1" smtClean="0">
                <a:solidFill>
                  <a:srgbClr val="003367"/>
                </a:solidFill>
                <a:latin typeface="Helvetica" charset="0"/>
              </a:rPr>
              <a:t>K19</a:t>
            </a:r>
            <a:endParaRPr lang="en-US" smtClean="0">
              <a:solidFill>
                <a:srgbClr val="003367"/>
              </a:solidFill>
              <a:latin typeface="Tahoma" charset="0"/>
            </a:endParaRPr>
          </a:p>
        </p:txBody>
      </p:sp>
      <p:sp>
        <p:nvSpPr>
          <p:cNvPr id="73741" name="Text Box 14"/>
          <p:cNvSpPr txBox="1">
            <a:spLocks noChangeArrowheads="1"/>
          </p:cNvSpPr>
          <p:nvPr/>
        </p:nvSpPr>
        <p:spPr bwMode="auto">
          <a:xfrm>
            <a:off x="3889375" y="3733800"/>
            <a:ext cx="915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pPr>
            <a:r>
              <a:rPr lang="en-US" sz="2000" b="1" smtClean="0">
                <a:solidFill>
                  <a:srgbClr val="003367"/>
                </a:solidFill>
                <a:latin typeface="Helvetica" charset="0"/>
              </a:rPr>
              <a:t>K19</a:t>
            </a:r>
            <a:endParaRPr lang="en-US" smtClean="0">
              <a:solidFill>
                <a:srgbClr val="003367"/>
              </a:solidFill>
              <a:latin typeface="Tahoma" charset="0"/>
            </a:endParaRPr>
          </a:p>
        </p:txBody>
      </p:sp>
      <p:sp>
        <p:nvSpPr>
          <p:cNvPr id="73742" name="Text Box 15"/>
          <p:cNvSpPr txBox="1">
            <a:spLocks noChangeArrowheads="1"/>
          </p:cNvSpPr>
          <p:nvPr/>
        </p:nvSpPr>
        <p:spPr bwMode="auto">
          <a:xfrm>
            <a:off x="3432175" y="5184775"/>
            <a:ext cx="660400" cy="406400"/>
          </a:xfrm>
          <a:prstGeom prst="rect">
            <a:avLst/>
          </a:prstGeom>
          <a:solidFill>
            <a:schemeClr val="bg1"/>
          </a:solidFill>
          <a:ln w="9525">
            <a:solidFill>
              <a:schemeClr val="tx1"/>
            </a:solidFill>
            <a:miter lim="800000"/>
            <a:headEnd/>
            <a:tailEnd/>
          </a:ln>
        </p:spPr>
        <p:txBody>
          <a:bodyPr wrap="none"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651222"/>
                </a:solidFill>
                <a:latin typeface="Helvetica" charset="0"/>
              </a:rPr>
              <a:t>N40</a:t>
            </a:r>
          </a:p>
        </p:txBody>
      </p:sp>
      <p:sp>
        <p:nvSpPr>
          <p:cNvPr id="73743" name="Text Box 16"/>
          <p:cNvSpPr txBox="1">
            <a:spLocks noChangeArrowheads="1"/>
          </p:cNvSpPr>
          <p:nvPr/>
        </p:nvSpPr>
        <p:spPr bwMode="auto">
          <a:xfrm>
            <a:off x="4041775" y="5108575"/>
            <a:ext cx="915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spAutoFit/>
          </a:bodyPr>
          <a:lstStyle>
            <a:lvl1pPr defTabSz="915988" eaLnBrk="0" hangingPunct="0">
              <a:defRPr sz="2400">
                <a:solidFill>
                  <a:schemeClr val="bg1"/>
                </a:solidFill>
                <a:latin typeface="Arial" charset="0"/>
                <a:ea typeface="ＭＳ Ｐゴシック" charset="0"/>
                <a:cs typeface="ＭＳ Ｐゴシック" charset="0"/>
              </a:defRPr>
            </a:lvl1pPr>
            <a:lvl2pPr defTabSz="915988" eaLnBrk="0" hangingPunct="0">
              <a:defRPr sz="2400">
                <a:solidFill>
                  <a:schemeClr val="bg1"/>
                </a:solidFill>
                <a:latin typeface="Arial" charset="0"/>
                <a:ea typeface="ＭＳ Ｐゴシック" charset="0"/>
              </a:defRPr>
            </a:lvl2pPr>
            <a:lvl3pPr defTabSz="915988" eaLnBrk="0" hangingPunct="0">
              <a:defRPr sz="2400">
                <a:solidFill>
                  <a:schemeClr val="bg1"/>
                </a:solidFill>
                <a:latin typeface="Arial" charset="0"/>
                <a:ea typeface="ＭＳ Ｐゴシック" charset="0"/>
              </a:defRPr>
            </a:lvl3pPr>
            <a:lvl4pPr defTabSz="915988" eaLnBrk="0" hangingPunct="0">
              <a:defRPr sz="2400">
                <a:solidFill>
                  <a:schemeClr val="bg1"/>
                </a:solidFill>
                <a:latin typeface="Arial" charset="0"/>
                <a:ea typeface="ＭＳ Ｐゴシック" charset="0"/>
              </a:defRPr>
            </a:lvl4pPr>
            <a:lvl5pPr defTabSz="915988" eaLnBrk="0" hangingPunct="0">
              <a:defRPr sz="2400">
                <a:solidFill>
                  <a:schemeClr val="bg1"/>
                </a:solidFill>
                <a:latin typeface="Arial" charset="0"/>
                <a:ea typeface="ＭＳ Ｐゴシック" charset="0"/>
              </a:defRPr>
            </a:lvl5pPr>
            <a:lvl6pPr marL="2514600" indent="-228600" defTabSz="915988"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915988"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915988"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915988"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pPr>
            <a:r>
              <a:rPr lang="en-US" sz="2000" b="1" smtClean="0">
                <a:solidFill>
                  <a:srgbClr val="003367"/>
                </a:solidFill>
                <a:latin typeface="Helvetica" charset="0"/>
              </a:rPr>
              <a:t>K19</a:t>
            </a:r>
            <a:endParaRPr lang="en-US" smtClean="0">
              <a:solidFill>
                <a:srgbClr val="003367"/>
              </a:solidFill>
              <a:latin typeface="Tahoma" charset="0"/>
            </a:endParaRPr>
          </a:p>
        </p:txBody>
      </p:sp>
      <p:sp>
        <p:nvSpPr>
          <p:cNvPr id="32" name="TextBox 31"/>
          <p:cNvSpPr txBox="1"/>
          <p:nvPr/>
        </p:nvSpPr>
        <p:spPr>
          <a:xfrm>
            <a:off x="5181600" y="6519863"/>
            <a:ext cx="3948113" cy="338137"/>
          </a:xfrm>
          <a:prstGeom prst="rect">
            <a:avLst/>
          </a:prstGeom>
          <a:noFill/>
        </p:spPr>
        <p:txBody>
          <a:bodyPr wrap="none">
            <a:spAutoFit/>
          </a:bodyPr>
          <a:lstStyle/>
          <a:p>
            <a:pPr>
              <a:defRPr/>
            </a:pPr>
            <a:r>
              <a:rPr lang="en-US" sz="1600" dirty="0">
                <a:solidFill>
                  <a:srgbClr val="666666"/>
                </a:solidFill>
                <a:ea typeface="ＭＳ Ｐゴシック" charset="-128"/>
                <a:cs typeface="ＭＳ Ｐゴシック" charset="-128"/>
              </a:rPr>
              <a:t>[image from Morris, </a:t>
            </a:r>
            <a:r>
              <a:rPr lang="en-US" sz="1600" dirty="0" err="1">
                <a:solidFill>
                  <a:srgbClr val="666666"/>
                </a:solidFill>
                <a:ea typeface="ＭＳ Ｐゴシック" charset="-128"/>
                <a:cs typeface="ＭＳ Ｐゴシック" charset="-128"/>
              </a:rPr>
              <a:t>Stoica</a:t>
            </a:r>
            <a:r>
              <a:rPr lang="en-US" sz="1600" dirty="0">
                <a:solidFill>
                  <a:srgbClr val="666666"/>
                </a:solidFill>
                <a:ea typeface="ＭＳ Ｐゴシック" charset="-128"/>
                <a:cs typeface="ＭＳ Ｐゴシック" charset="-128"/>
              </a:rPr>
              <a:t>, </a:t>
            </a:r>
            <a:r>
              <a:rPr lang="en-US" sz="1600" dirty="0" err="1">
                <a:solidFill>
                  <a:srgbClr val="666666"/>
                </a:solidFill>
                <a:ea typeface="ＭＳ Ｐゴシック" charset="-128"/>
                <a:cs typeface="ＭＳ Ｐゴシック" charset="-128"/>
              </a:rPr>
              <a:t>Shenker</a:t>
            </a:r>
            <a:r>
              <a:rPr lang="en-US" sz="1600" dirty="0">
                <a:solidFill>
                  <a:srgbClr val="666666"/>
                </a:solidFill>
                <a:ea typeface="ＭＳ Ｐゴシック" charset="-128"/>
                <a:cs typeface="ＭＳ Ｐゴシック" charset="-128"/>
              </a:rPr>
              <a:t>, etc.]</a:t>
            </a:r>
          </a:p>
        </p:txBody>
      </p:sp>
      <p:sp>
        <p:nvSpPr>
          <p:cNvPr id="73745" name="Rectangle 34"/>
          <p:cNvSpPr>
            <a:spLocks noChangeArrowheads="1"/>
          </p:cNvSpPr>
          <p:nvPr/>
        </p:nvSpPr>
        <p:spPr bwMode="auto">
          <a:xfrm>
            <a:off x="5334000" y="31242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solidFill>
                  <a:srgbClr val="003367"/>
                </a:solidFill>
              </a:rPr>
              <a:t>How to find the successor of a node?</a:t>
            </a:r>
          </a:p>
        </p:txBody>
      </p:sp>
      <p:sp>
        <p:nvSpPr>
          <p:cNvPr id="73746" name="Rectangle 35"/>
          <p:cNvSpPr>
            <a:spLocks noChangeArrowheads="1"/>
          </p:cNvSpPr>
          <p:nvPr/>
        </p:nvSpPr>
        <p:spPr bwMode="auto">
          <a:xfrm>
            <a:off x="5334000" y="4495800"/>
            <a:ext cx="381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i="1" smtClean="0">
                <a:solidFill>
                  <a:srgbClr val="003367"/>
                </a:solidFill>
              </a:rPr>
              <a:t>Wide-area cooperative storage with CFS</a:t>
            </a:r>
            <a:r>
              <a:rPr lang="en-US" sz="1800" b="1" smtClean="0">
                <a:solidFill>
                  <a:srgbClr val="003367"/>
                </a:solidFill>
              </a:rPr>
              <a:t>.  Frank Dabek, M. Frans Kaashoek, David Karger, Robert Morris, Ion Stoica.  </a:t>
            </a:r>
            <a:r>
              <a:rPr lang="en-US" sz="1800" b="1" i="1" smtClean="0">
                <a:solidFill>
                  <a:srgbClr val="003367"/>
                </a:solidFill>
              </a:rPr>
              <a:t>SOSP 2001</a:t>
            </a:r>
            <a:r>
              <a:rPr lang="en-US" sz="1800" b="1" smtClean="0">
                <a:solidFill>
                  <a:srgbClr val="003367"/>
                </a:solidFill>
              </a:rPr>
              <a:t>.</a:t>
            </a:r>
          </a:p>
          <a:p>
            <a:r>
              <a:rPr lang="en-US" sz="1800" b="1" smtClean="0">
                <a:solidFill>
                  <a:srgbClr val="003367"/>
                </a:solidFill>
              </a:rPr>
              <a:t>1600+ cites.  DHash</a:t>
            </a:r>
            <a:endParaRPr lang="en-US" sz="1800" smtClean="0">
              <a:solidFill>
                <a:srgbClr val="003367"/>
              </a:solidFill>
            </a:endParaRPr>
          </a:p>
        </p:txBody>
      </p:sp>
    </p:spTree>
    <p:extLst>
      <p:ext uri="{BB962C8B-B14F-4D97-AF65-F5344CB8AC3E}">
        <p14:creationId xmlns:p14="http://schemas.microsoft.com/office/powerpoint/2010/main" val="36243069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Arial" charset="0"/>
                <a:ea typeface="ＭＳ Ｐゴシック" charset="0"/>
              </a:rPr>
              <a:t>Tricks: content hashing</a:t>
            </a:r>
          </a:p>
        </p:txBody>
      </p:sp>
      <p:sp>
        <p:nvSpPr>
          <p:cNvPr id="74754" name="Content Placeholder 2"/>
          <p:cNvSpPr>
            <a:spLocks noGrp="1"/>
          </p:cNvSpPr>
          <p:nvPr>
            <p:ph idx="1"/>
          </p:nvPr>
        </p:nvSpPr>
        <p:spPr>
          <a:xfrm>
            <a:off x="457200" y="1450975"/>
            <a:ext cx="8226425" cy="4111625"/>
          </a:xfrm>
        </p:spPr>
        <p:txBody>
          <a:bodyPr/>
          <a:lstStyle/>
          <a:p>
            <a:r>
              <a:rPr lang="en-US" u="sng">
                <a:latin typeface="Arial" charset="0"/>
                <a:ea typeface="ＭＳ Ｐゴシック" charset="0"/>
              </a:rPr>
              <a:t>Trick #3</a:t>
            </a:r>
            <a:r>
              <a:rPr lang="en-US">
                <a:latin typeface="Arial" charset="0"/>
                <a:ea typeface="ＭＳ Ｐゴシック" charset="0"/>
              </a:rPr>
              <a:t>: </a:t>
            </a:r>
            <a:r>
              <a:rPr lang="en-US">
                <a:solidFill>
                  <a:srgbClr val="800000"/>
                </a:solidFill>
                <a:latin typeface="Arial" charset="0"/>
                <a:ea typeface="ＭＳ Ｐゴシック" charset="0"/>
              </a:rPr>
              <a:t>content hashing</a:t>
            </a:r>
          </a:p>
          <a:p>
            <a:pPr lvl="1"/>
            <a:r>
              <a:rPr lang="en-US">
                <a:latin typeface="Arial" charset="0"/>
                <a:ea typeface="ＭＳ Ｐゴシック" charset="0"/>
              </a:rPr>
              <a:t>For storage applications, the hash key for an object or block can be the hash of its contents.</a:t>
            </a:r>
          </a:p>
          <a:p>
            <a:pPr lvl="1"/>
            <a:r>
              <a:rPr lang="en-US">
                <a:latin typeface="Arial" charset="0"/>
                <a:ea typeface="ＭＳ Ｐゴシック" charset="0"/>
              </a:rPr>
              <a:t>The key acts as an authenticated pointer.</a:t>
            </a:r>
          </a:p>
          <a:p>
            <a:pPr lvl="2"/>
            <a:r>
              <a:rPr lang="en-US">
                <a:latin typeface="Arial" charset="0"/>
                <a:ea typeface="ＭＳ Ｐゴシック" charset="0"/>
              </a:rPr>
              <a:t>If a node produces a value matching the hash, it “must be” the right value.</a:t>
            </a:r>
          </a:p>
          <a:p>
            <a:pPr lvl="1"/>
            <a:r>
              <a:rPr lang="en-US">
                <a:latin typeface="Arial" charset="0"/>
                <a:ea typeface="ＭＳ Ｐゴシック" charset="0"/>
              </a:rPr>
              <a:t>An entire tree of such objects is authenticated by the hash of its root object.</a:t>
            </a:r>
          </a:p>
        </p:txBody>
      </p:sp>
      <p:sp>
        <p:nvSpPr>
          <p:cNvPr id="74755" name="Rectangle 35"/>
          <p:cNvSpPr>
            <a:spLocks noChangeArrowheads="1"/>
          </p:cNvSpPr>
          <p:nvPr/>
        </p:nvSpPr>
        <p:spPr bwMode="auto">
          <a:xfrm>
            <a:off x="838200" y="5029200"/>
            <a:ext cx="381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i="1" smtClean="0">
                <a:solidFill>
                  <a:srgbClr val="003367"/>
                </a:solidFill>
              </a:rPr>
              <a:t>Wide-area cooperative storage with CFS</a:t>
            </a:r>
            <a:r>
              <a:rPr lang="en-US" sz="1800" b="1" smtClean="0">
                <a:solidFill>
                  <a:srgbClr val="003367"/>
                </a:solidFill>
              </a:rPr>
              <a:t>.  Frank Dabek, M. Frans Kaashoek, David Karger, Robert Morris, Ion Stoica.  </a:t>
            </a:r>
            <a:r>
              <a:rPr lang="en-US" sz="1800" b="1" i="1" smtClean="0">
                <a:solidFill>
                  <a:srgbClr val="003367"/>
                </a:solidFill>
              </a:rPr>
              <a:t>SOSP 2001</a:t>
            </a:r>
            <a:r>
              <a:rPr lang="en-US" sz="1800" b="1" smtClean="0">
                <a:solidFill>
                  <a:srgbClr val="003367"/>
                </a:solidFill>
              </a:rPr>
              <a:t>.</a:t>
            </a:r>
          </a:p>
          <a:p>
            <a:r>
              <a:rPr lang="en-US" sz="1800" b="1" smtClean="0">
                <a:solidFill>
                  <a:srgbClr val="003367"/>
                </a:solidFill>
              </a:rPr>
              <a:t>1600+ cites.  DHash</a:t>
            </a:r>
            <a:endParaRPr lang="en-US" sz="1800" smtClean="0">
              <a:solidFill>
                <a:srgbClr val="003367"/>
              </a:solidFill>
            </a:endParaRPr>
          </a:p>
        </p:txBody>
      </p:sp>
    </p:spTree>
    <p:extLst>
      <p:ext uri="{BB962C8B-B14F-4D97-AF65-F5344CB8AC3E}">
        <p14:creationId xmlns:p14="http://schemas.microsoft.com/office/powerpoint/2010/main" val="31932202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4203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9"/>
          <p:cNvSpPr txBox="1">
            <a:spLocks noChangeArrowheads="1"/>
          </p:cNvSpPr>
          <p:nvPr/>
        </p:nvSpPr>
        <p:spPr bwMode="auto">
          <a:xfrm>
            <a:off x="5105400" y="2667000"/>
            <a:ext cx="3689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b="1">
                <a:solidFill>
                  <a:srgbClr val="000000"/>
                </a:solidFill>
              </a:rPr>
              <a:t>Service-oriented architecture of </a:t>
            </a:r>
          </a:p>
          <a:p>
            <a:pPr algn="ctr" eaLnBrk="1" hangingPunct="1"/>
            <a:r>
              <a:rPr lang="en-US" b="1">
                <a:solidFill>
                  <a:srgbClr val="000000"/>
                </a:solidFill>
              </a:rPr>
              <a:t>Amazon’s platform</a:t>
            </a:r>
            <a:endParaRPr lang="en-US">
              <a:solidFill>
                <a:srgbClr val="000000"/>
              </a:solidFill>
            </a:endParaRPr>
          </a:p>
        </p:txBody>
      </p:sp>
      <p:pic>
        <p:nvPicPr>
          <p:cNvPr id="583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0"/>
            <a:ext cx="2349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838200" y="1676400"/>
            <a:ext cx="7467600" cy="1588"/>
          </a:xfrm>
          <a:prstGeom prst="line">
            <a:avLst/>
          </a:prstGeom>
          <a:solidFill>
            <a:srgbClr val="00B8FF"/>
          </a:solidFill>
          <a:ln w="9525" cap="flat" cmpd="sng" algn="ctr">
            <a:solidFill>
              <a:schemeClr val="accent6">
                <a:lumMod val="50000"/>
              </a:schemeClr>
            </a:solidFill>
            <a:prstDash val="solid"/>
            <a:round/>
            <a:headEnd type="none" w="med" len="med"/>
            <a:tailEnd type="none" w="med" len="med"/>
          </a:ln>
          <a:effectLst/>
        </p:spPr>
      </p:cxnSp>
      <p:cxnSp>
        <p:nvCxnSpPr>
          <p:cNvPr id="8" name="Straight Connector 7"/>
          <p:cNvCxnSpPr/>
          <p:nvPr/>
        </p:nvCxnSpPr>
        <p:spPr bwMode="auto">
          <a:xfrm>
            <a:off x="838200" y="1600200"/>
            <a:ext cx="7467600" cy="1588"/>
          </a:xfrm>
          <a:prstGeom prst="line">
            <a:avLst/>
          </a:prstGeom>
          <a:solidFill>
            <a:srgbClr val="00B8FF"/>
          </a:solidFill>
          <a:ln w="9525" cap="flat" cmpd="sng" algn="ctr">
            <a:solidFill>
              <a:schemeClr val="accent6">
                <a:lumMod val="50000"/>
              </a:schemeClr>
            </a:solidFill>
            <a:prstDash val="solid"/>
            <a:round/>
            <a:headEnd type="none" w="med" len="med"/>
            <a:tailEnd type="none" w="med" len="med"/>
          </a:ln>
          <a:effectLst/>
        </p:spPr>
      </p:cxnSp>
      <p:sp>
        <p:nvSpPr>
          <p:cNvPr id="7" name="Freeform 4"/>
          <p:cNvSpPr>
            <a:spLocks/>
          </p:cNvSpPr>
          <p:nvPr/>
        </p:nvSpPr>
        <p:spPr bwMode="auto">
          <a:xfrm>
            <a:off x="3962400" y="3429000"/>
            <a:ext cx="1371600" cy="14478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dirty="0"/>
          </a:p>
        </p:txBody>
      </p:sp>
    </p:spTree>
    <p:extLst>
      <p:ext uri="{BB962C8B-B14F-4D97-AF65-F5344CB8AC3E}">
        <p14:creationId xmlns:p14="http://schemas.microsoft.com/office/powerpoint/2010/main" val="26792216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5"/>
          <p:cNvSpPr>
            <a:spLocks noChangeArrowheads="1"/>
          </p:cNvSpPr>
          <p:nvPr/>
        </p:nvSpPr>
        <p:spPr bwMode="auto">
          <a:xfrm rot="-5400000">
            <a:off x="3057525" y="4194175"/>
            <a:ext cx="1074738"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61443" name="Rectangle 57"/>
          <p:cNvSpPr>
            <a:spLocks noChangeArrowheads="1"/>
          </p:cNvSpPr>
          <p:nvPr/>
        </p:nvSpPr>
        <p:spPr bwMode="auto">
          <a:xfrm rot="-5400000">
            <a:off x="5619750" y="4194175"/>
            <a:ext cx="1074738"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61444" name="Rectangle 24"/>
          <p:cNvSpPr>
            <a:spLocks noChangeArrowheads="1"/>
          </p:cNvSpPr>
          <p:nvPr/>
        </p:nvSpPr>
        <p:spPr bwMode="auto">
          <a:xfrm rot="-5400000">
            <a:off x="2312988" y="3176588"/>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61445" name="Rectangle 25"/>
          <p:cNvSpPr>
            <a:spLocks noChangeArrowheads="1"/>
          </p:cNvSpPr>
          <p:nvPr/>
        </p:nvSpPr>
        <p:spPr bwMode="auto">
          <a:xfrm rot="-5400000">
            <a:off x="6378575" y="3151188"/>
            <a:ext cx="1074737"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61446" name="Rectangle 2"/>
          <p:cNvSpPr>
            <a:spLocks noChangeArrowheads="1"/>
          </p:cNvSpPr>
          <p:nvPr/>
        </p:nvSpPr>
        <p:spPr bwMode="auto">
          <a:xfrm rot="-5400000">
            <a:off x="4324350" y="3170238"/>
            <a:ext cx="1074737"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61447" name="Rectangle 3"/>
          <p:cNvSpPr>
            <a:spLocks noGrp="1" noChangeArrowheads="1"/>
          </p:cNvSpPr>
          <p:nvPr>
            <p:ph type="title" idx="4294967295"/>
          </p:nvPr>
        </p:nvSpPr>
        <p:spPr/>
        <p:txBody>
          <a:bodyPr/>
          <a:lstStyle/>
          <a:p>
            <a:r>
              <a:rPr lang="en-US">
                <a:latin typeface="Arial" charset="0"/>
                <a:ea typeface="ＭＳ Ｐゴシック" charset="0"/>
                <a:cs typeface="Arial" charset="0"/>
              </a:rPr>
              <a:t>Replicated Servers</a:t>
            </a:r>
          </a:p>
        </p:txBody>
      </p:sp>
      <p:pic>
        <p:nvPicPr>
          <p:cNvPr id="61448" name="Picture 4" descr="MCj0431616000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224088" y="2220913"/>
            <a:ext cx="1295400" cy="1295400"/>
          </a:xfrm>
          <a:noFill/>
        </p:spPr>
      </p:pic>
      <p:pic>
        <p:nvPicPr>
          <p:cNvPr id="61449" name="Picture 5"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0" y="454183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Rectangle 6"/>
          <p:cNvSpPr>
            <a:spLocks noChangeArrowheads="1"/>
          </p:cNvSpPr>
          <p:nvPr/>
        </p:nvSpPr>
        <p:spPr bwMode="auto">
          <a:xfrm>
            <a:off x="2057400" y="3679825"/>
            <a:ext cx="5867400" cy="66675"/>
          </a:xfrm>
          <a:prstGeom prst="rect">
            <a:avLst/>
          </a:prstGeom>
          <a:gradFill rotWithShape="1">
            <a:gsLst>
              <a:gs pos="0">
                <a:srgbClr val="DDDDDD"/>
              </a:gs>
              <a:gs pos="100000">
                <a:schemeClr val="bg1"/>
              </a:gs>
            </a:gsLst>
            <a:lin ang="5400000" scaled="1"/>
          </a:gradFill>
          <a:ln w="9525">
            <a:solidFill>
              <a:srgbClr val="C0C0C0"/>
            </a:solidFill>
            <a:miter lim="800000"/>
            <a:headEnd/>
            <a:tailEnd/>
          </a:ln>
        </p:spPr>
        <p:txBody>
          <a:bodyPr wrap="none" anchor="ctr"/>
          <a:lstStyle/>
          <a:p>
            <a:endParaRPr lang="en-US"/>
          </a:p>
        </p:txBody>
      </p:sp>
      <p:sp>
        <p:nvSpPr>
          <p:cNvPr id="61451" name="Text Box 7"/>
          <p:cNvSpPr txBox="1">
            <a:spLocks noChangeArrowheads="1"/>
          </p:cNvSpPr>
          <p:nvPr/>
        </p:nvSpPr>
        <p:spPr bwMode="auto">
          <a:xfrm>
            <a:off x="500063" y="2470150"/>
            <a:ext cx="1157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a:solidFill>
                  <a:srgbClr val="525252"/>
                </a:solidFill>
                <a:latin typeface="Verdana" charset="0"/>
              </a:rPr>
              <a:t>Servers</a:t>
            </a:r>
          </a:p>
        </p:txBody>
      </p:sp>
      <p:sp>
        <p:nvSpPr>
          <p:cNvPr id="61452" name="Text Box 8"/>
          <p:cNvSpPr txBox="1">
            <a:spLocks noChangeArrowheads="1"/>
          </p:cNvSpPr>
          <p:nvPr/>
        </p:nvSpPr>
        <p:spPr bwMode="auto">
          <a:xfrm>
            <a:off x="568325" y="4827588"/>
            <a:ext cx="1044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a:solidFill>
                  <a:srgbClr val="525252"/>
                </a:solidFill>
                <a:latin typeface="Verdana" charset="0"/>
              </a:rPr>
              <a:t>Clients</a:t>
            </a:r>
          </a:p>
        </p:txBody>
      </p:sp>
      <p:pic>
        <p:nvPicPr>
          <p:cNvPr id="61453" name="Picture 9"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460533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4" name="Picture 22"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038" y="2209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23"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22177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6" name="Text Box 15"/>
          <p:cNvSpPr txBox="1">
            <a:spLocks noChangeArrowheads="1"/>
          </p:cNvSpPr>
          <p:nvPr/>
        </p:nvSpPr>
        <p:spPr bwMode="auto">
          <a:xfrm>
            <a:off x="4419600" y="198120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a:solidFill>
                  <a:srgbClr val="CC0000"/>
                </a:solidFill>
              </a:rPr>
              <a:t>X</a:t>
            </a:r>
          </a:p>
        </p:txBody>
      </p:sp>
      <p:sp>
        <p:nvSpPr>
          <p:cNvPr id="61457" name="TextBox 5"/>
          <p:cNvSpPr txBox="1">
            <a:spLocks noChangeArrowheads="1"/>
          </p:cNvSpPr>
          <p:nvPr/>
        </p:nvSpPr>
        <p:spPr bwMode="auto">
          <a:xfrm>
            <a:off x="7239000" y="6396038"/>
            <a:ext cx="185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a:solidFill>
                  <a:srgbClr val="003367"/>
                </a:solidFill>
              </a:rPr>
              <a:t>[Barbara Liskov]</a:t>
            </a:r>
          </a:p>
        </p:txBody>
      </p:sp>
    </p:spTree>
    <p:extLst>
      <p:ext uri="{BB962C8B-B14F-4D97-AF65-F5344CB8AC3E}">
        <p14:creationId xmlns:p14="http://schemas.microsoft.com/office/powerpoint/2010/main" val="5106869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9"/>
          <p:cNvSpPr>
            <a:spLocks noChangeArrowheads="1"/>
          </p:cNvSpPr>
          <p:nvPr/>
        </p:nvSpPr>
        <p:spPr bwMode="auto">
          <a:xfrm rot="-5400000">
            <a:off x="2668588" y="4708525"/>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1315" name="Rectangle 50"/>
          <p:cNvSpPr>
            <a:spLocks noChangeArrowheads="1"/>
          </p:cNvSpPr>
          <p:nvPr/>
        </p:nvSpPr>
        <p:spPr bwMode="auto">
          <a:xfrm rot="-5400000">
            <a:off x="5230813" y="4708525"/>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1316" name="Rectangle 2"/>
          <p:cNvSpPr>
            <a:spLocks noChangeArrowheads="1"/>
          </p:cNvSpPr>
          <p:nvPr/>
        </p:nvSpPr>
        <p:spPr bwMode="auto">
          <a:xfrm rot="-5400000">
            <a:off x="1924050" y="3690938"/>
            <a:ext cx="1074737"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1317" name="Rectangle 3"/>
          <p:cNvSpPr>
            <a:spLocks noChangeArrowheads="1"/>
          </p:cNvSpPr>
          <p:nvPr/>
        </p:nvSpPr>
        <p:spPr bwMode="auto">
          <a:xfrm rot="-5400000">
            <a:off x="5989638" y="3665538"/>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1318" name="Rectangle 4"/>
          <p:cNvSpPr>
            <a:spLocks noChangeArrowheads="1"/>
          </p:cNvSpPr>
          <p:nvPr/>
        </p:nvSpPr>
        <p:spPr bwMode="auto">
          <a:xfrm rot="-5400000">
            <a:off x="3935413" y="3684588"/>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1319" name="Rectangle 5"/>
          <p:cNvSpPr>
            <a:spLocks noGrp="1" noChangeArrowheads="1"/>
          </p:cNvSpPr>
          <p:nvPr>
            <p:ph type="title" idx="4294967295"/>
          </p:nvPr>
        </p:nvSpPr>
        <p:spPr/>
        <p:txBody>
          <a:bodyPr/>
          <a:lstStyle/>
          <a:p>
            <a:r>
              <a:rPr lang="en-US">
                <a:latin typeface="Arial" charset="0"/>
                <a:ea typeface="ＭＳ Ｐゴシック" charset="0"/>
                <a:cs typeface="Arial" charset="0"/>
              </a:rPr>
              <a:t>Quorums</a:t>
            </a:r>
          </a:p>
        </p:txBody>
      </p:sp>
      <p:pic>
        <p:nvPicPr>
          <p:cNvPr id="141320" name="Picture 6" descr="MCj0431616000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835150" y="2735263"/>
            <a:ext cx="1295400" cy="1295400"/>
          </a:xfrm>
          <a:noFill/>
        </p:spPr>
      </p:pic>
      <p:pic>
        <p:nvPicPr>
          <p:cNvPr id="141321" name="Picture 7"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505618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2" name="Rectangle 8"/>
          <p:cNvSpPr>
            <a:spLocks noChangeArrowheads="1"/>
          </p:cNvSpPr>
          <p:nvPr/>
        </p:nvSpPr>
        <p:spPr bwMode="auto">
          <a:xfrm>
            <a:off x="1668463" y="4194175"/>
            <a:ext cx="5867400" cy="66675"/>
          </a:xfrm>
          <a:prstGeom prst="rect">
            <a:avLst/>
          </a:prstGeom>
          <a:gradFill rotWithShape="1">
            <a:gsLst>
              <a:gs pos="0">
                <a:srgbClr val="DDDDDD"/>
              </a:gs>
              <a:gs pos="100000">
                <a:schemeClr val="bg1"/>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1323" name="Text Box 9"/>
          <p:cNvSpPr txBox="1">
            <a:spLocks noChangeArrowheads="1"/>
          </p:cNvSpPr>
          <p:nvPr/>
        </p:nvSpPr>
        <p:spPr bwMode="auto">
          <a:xfrm>
            <a:off x="111125" y="2984500"/>
            <a:ext cx="1157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525252"/>
                </a:solidFill>
                <a:latin typeface="Verdana" charset="0"/>
              </a:rPr>
              <a:t>Servers</a:t>
            </a:r>
          </a:p>
        </p:txBody>
      </p:sp>
      <p:sp>
        <p:nvSpPr>
          <p:cNvPr id="141324" name="Text Box 10"/>
          <p:cNvSpPr txBox="1">
            <a:spLocks noChangeArrowheads="1"/>
          </p:cNvSpPr>
          <p:nvPr/>
        </p:nvSpPr>
        <p:spPr bwMode="auto">
          <a:xfrm>
            <a:off x="179388" y="5341938"/>
            <a:ext cx="1044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525252"/>
                </a:solidFill>
                <a:latin typeface="Verdana" charset="0"/>
              </a:rPr>
              <a:t>Clients</a:t>
            </a:r>
          </a:p>
        </p:txBody>
      </p:sp>
      <p:pic>
        <p:nvPicPr>
          <p:cNvPr id="141325" name="Picture 11"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8" y="511968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6" name="Text Box 12"/>
          <p:cNvSpPr txBox="1">
            <a:spLocks noChangeArrowheads="1"/>
          </p:cNvSpPr>
          <p:nvPr/>
        </p:nvSpPr>
        <p:spPr bwMode="auto">
          <a:xfrm>
            <a:off x="1395413" y="2006600"/>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smtClean="0">
                <a:solidFill>
                  <a:prstClr val="white"/>
                </a:solidFill>
              </a:rPr>
              <a:t>State:</a:t>
            </a:r>
          </a:p>
        </p:txBody>
      </p:sp>
      <p:sp>
        <p:nvSpPr>
          <p:cNvPr id="141327" name="Rectangle 13"/>
          <p:cNvSpPr>
            <a:spLocks noChangeArrowheads="1"/>
          </p:cNvSpPr>
          <p:nvPr/>
        </p:nvSpPr>
        <p:spPr bwMode="auto">
          <a:xfrm>
            <a:off x="1438275" y="2343150"/>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smtClean="0">
              <a:solidFill>
                <a:prstClr val="white"/>
              </a:solidFill>
            </a:endParaRPr>
          </a:p>
        </p:txBody>
      </p:sp>
      <p:sp>
        <p:nvSpPr>
          <p:cNvPr id="141328" name="Rectangle 14"/>
          <p:cNvSpPr>
            <a:spLocks noChangeArrowheads="1"/>
          </p:cNvSpPr>
          <p:nvPr/>
        </p:nvSpPr>
        <p:spPr bwMode="auto">
          <a:xfrm>
            <a:off x="3308350" y="2139950"/>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1329" name="Line 15"/>
          <p:cNvSpPr>
            <a:spLocks noChangeShapeType="1"/>
          </p:cNvSpPr>
          <p:nvPr/>
        </p:nvSpPr>
        <p:spPr bwMode="auto">
          <a:xfrm>
            <a:off x="1708150" y="233521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30" name="Line 16"/>
          <p:cNvSpPr>
            <a:spLocks noChangeShapeType="1"/>
          </p:cNvSpPr>
          <p:nvPr/>
        </p:nvSpPr>
        <p:spPr bwMode="auto">
          <a:xfrm>
            <a:off x="1981200" y="234156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31" name="Line 17"/>
          <p:cNvSpPr>
            <a:spLocks noChangeShapeType="1"/>
          </p:cNvSpPr>
          <p:nvPr/>
        </p:nvSpPr>
        <p:spPr bwMode="auto">
          <a:xfrm>
            <a:off x="2252663" y="234156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32" name="Line 18"/>
          <p:cNvSpPr>
            <a:spLocks noChangeShapeType="1"/>
          </p:cNvSpPr>
          <p:nvPr/>
        </p:nvSpPr>
        <p:spPr bwMode="auto">
          <a:xfrm>
            <a:off x="2513013" y="234791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33" name="Text Box 19"/>
          <p:cNvSpPr txBox="1">
            <a:spLocks noChangeArrowheads="1"/>
          </p:cNvSpPr>
          <p:nvPr/>
        </p:nvSpPr>
        <p:spPr bwMode="auto">
          <a:xfrm>
            <a:off x="2544763" y="201136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3600" smtClean="0">
                <a:solidFill>
                  <a:prstClr val="white"/>
                </a:solidFill>
                <a:latin typeface="Times New Roman" charset="0"/>
              </a:rPr>
              <a:t>…</a:t>
            </a:r>
          </a:p>
        </p:txBody>
      </p:sp>
      <p:pic>
        <p:nvPicPr>
          <p:cNvPr id="141334" name="Picture 21"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27241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35" name="Picture 22"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27320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36" name="Text Box 23"/>
          <p:cNvSpPr txBox="1">
            <a:spLocks noChangeArrowheads="1"/>
          </p:cNvSpPr>
          <p:nvPr/>
        </p:nvSpPr>
        <p:spPr bwMode="auto">
          <a:xfrm>
            <a:off x="3632200" y="2005013"/>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smtClean="0">
                <a:solidFill>
                  <a:prstClr val="white"/>
                </a:solidFill>
              </a:rPr>
              <a:t>State:</a:t>
            </a:r>
          </a:p>
        </p:txBody>
      </p:sp>
      <p:sp>
        <p:nvSpPr>
          <p:cNvPr id="141337" name="Rectangle 24"/>
          <p:cNvSpPr>
            <a:spLocks noChangeArrowheads="1"/>
          </p:cNvSpPr>
          <p:nvPr/>
        </p:nvSpPr>
        <p:spPr bwMode="auto">
          <a:xfrm>
            <a:off x="3675063" y="2341563"/>
            <a:ext cx="1797050" cy="261937"/>
          </a:xfrm>
          <a:prstGeom prst="rect">
            <a:avLst/>
          </a:prstGeom>
          <a:solidFill>
            <a:srgbClr val="EAEAEA"/>
          </a:solidFill>
          <a:ln w="12700">
            <a:solidFill>
              <a:schemeClr val="tx1"/>
            </a:solidFill>
            <a:miter lim="800000"/>
            <a:headEnd/>
            <a:tailEnd/>
          </a:ln>
        </p:spPr>
        <p:txBody>
          <a:bodyPr wrap="none" anchor="ctr"/>
          <a:lstStyle/>
          <a:p>
            <a:pPr algn="ctr"/>
            <a:endParaRPr lang="en-US" smtClean="0">
              <a:solidFill>
                <a:prstClr val="white"/>
              </a:solidFill>
            </a:endParaRPr>
          </a:p>
        </p:txBody>
      </p:sp>
      <p:sp>
        <p:nvSpPr>
          <p:cNvPr id="141338" name="Rectangle 25"/>
          <p:cNvSpPr>
            <a:spLocks noChangeArrowheads="1"/>
          </p:cNvSpPr>
          <p:nvPr/>
        </p:nvSpPr>
        <p:spPr bwMode="auto">
          <a:xfrm>
            <a:off x="5438775" y="2244725"/>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1339" name="Line 26"/>
          <p:cNvSpPr>
            <a:spLocks noChangeShapeType="1"/>
          </p:cNvSpPr>
          <p:nvPr/>
        </p:nvSpPr>
        <p:spPr bwMode="auto">
          <a:xfrm>
            <a:off x="3944938" y="233362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40" name="Line 27"/>
          <p:cNvSpPr>
            <a:spLocks noChangeShapeType="1"/>
          </p:cNvSpPr>
          <p:nvPr/>
        </p:nvSpPr>
        <p:spPr bwMode="auto">
          <a:xfrm>
            <a:off x="4217988" y="233997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41" name="Line 28"/>
          <p:cNvSpPr>
            <a:spLocks noChangeShapeType="1"/>
          </p:cNvSpPr>
          <p:nvPr/>
        </p:nvSpPr>
        <p:spPr bwMode="auto">
          <a:xfrm>
            <a:off x="4489450" y="233997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42" name="Line 29"/>
          <p:cNvSpPr>
            <a:spLocks noChangeShapeType="1"/>
          </p:cNvSpPr>
          <p:nvPr/>
        </p:nvSpPr>
        <p:spPr bwMode="auto">
          <a:xfrm>
            <a:off x="4749800" y="234632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43" name="Text Box 30"/>
          <p:cNvSpPr txBox="1">
            <a:spLocks noChangeArrowheads="1"/>
          </p:cNvSpPr>
          <p:nvPr/>
        </p:nvSpPr>
        <p:spPr bwMode="auto">
          <a:xfrm>
            <a:off x="4781550" y="200977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3600" smtClean="0">
                <a:solidFill>
                  <a:prstClr val="white"/>
                </a:solidFill>
                <a:latin typeface="Times New Roman" charset="0"/>
              </a:rPr>
              <a:t>…</a:t>
            </a:r>
          </a:p>
        </p:txBody>
      </p:sp>
      <p:sp>
        <p:nvSpPr>
          <p:cNvPr id="141344" name="Text Box 32"/>
          <p:cNvSpPr txBox="1">
            <a:spLocks noChangeArrowheads="1"/>
          </p:cNvSpPr>
          <p:nvPr/>
        </p:nvSpPr>
        <p:spPr bwMode="auto">
          <a:xfrm>
            <a:off x="5829300" y="2003425"/>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smtClean="0">
                <a:solidFill>
                  <a:prstClr val="white"/>
                </a:solidFill>
              </a:rPr>
              <a:t>State:</a:t>
            </a:r>
          </a:p>
        </p:txBody>
      </p:sp>
      <p:sp>
        <p:nvSpPr>
          <p:cNvPr id="141345" name="Rectangle 33"/>
          <p:cNvSpPr>
            <a:spLocks noChangeArrowheads="1"/>
          </p:cNvSpPr>
          <p:nvPr/>
        </p:nvSpPr>
        <p:spPr bwMode="auto">
          <a:xfrm>
            <a:off x="5872163" y="2339975"/>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smtClean="0">
              <a:solidFill>
                <a:prstClr val="white"/>
              </a:solidFill>
            </a:endParaRPr>
          </a:p>
        </p:txBody>
      </p:sp>
      <p:sp>
        <p:nvSpPr>
          <p:cNvPr id="141346" name="Rectangle 34"/>
          <p:cNvSpPr>
            <a:spLocks noChangeArrowheads="1"/>
          </p:cNvSpPr>
          <p:nvPr/>
        </p:nvSpPr>
        <p:spPr bwMode="auto">
          <a:xfrm>
            <a:off x="7635875" y="2243138"/>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1347" name="Line 35"/>
          <p:cNvSpPr>
            <a:spLocks noChangeShapeType="1"/>
          </p:cNvSpPr>
          <p:nvPr/>
        </p:nvSpPr>
        <p:spPr bwMode="auto">
          <a:xfrm>
            <a:off x="6142038" y="233203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48" name="Line 36"/>
          <p:cNvSpPr>
            <a:spLocks noChangeShapeType="1"/>
          </p:cNvSpPr>
          <p:nvPr/>
        </p:nvSpPr>
        <p:spPr bwMode="auto">
          <a:xfrm>
            <a:off x="6415088" y="233838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49" name="Line 37"/>
          <p:cNvSpPr>
            <a:spLocks noChangeShapeType="1"/>
          </p:cNvSpPr>
          <p:nvPr/>
        </p:nvSpPr>
        <p:spPr bwMode="auto">
          <a:xfrm>
            <a:off x="6686550" y="233838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50" name="Line 38"/>
          <p:cNvSpPr>
            <a:spLocks noChangeShapeType="1"/>
          </p:cNvSpPr>
          <p:nvPr/>
        </p:nvSpPr>
        <p:spPr bwMode="auto">
          <a:xfrm>
            <a:off x="6946900" y="234473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51" name="Text Box 39"/>
          <p:cNvSpPr txBox="1">
            <a:spLocks noChangeArrowheads="1"/>
          </p:cNvSpPr>
          <p:nvPr/>
        </p:nvSpPr>
        <p:spPr bwMode="auto">
          <a:xfrm>
            <a:off x="6978650" y="200818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3600" smtClean="0">
                <a:solidFill>
                  <a:prstClr val="white"/>
                </a:solidFill>
                <a:latin typeface="Times New Roman" charset="0"/>
              </a:rPr>
              <a:t>…</a:t>
            </a:r>
          </a:p>
        </p:txBody>
      </p:sp>
      <p:sp>
        <p:nvSpPr>
          <p:cNvPr id="141352" name="Line 41"/>
          <p:cNvSpPr>
            <a:spLocks noChangeShapeType="1"/>
          </p:cNvSpPr>
          <p:nvPr/>
        </p:nvSpPr>
        <p:spPr bwMode="auto">
          <a:xfrm flipH="1" flipV="1">
            <a:off x="2574925" y="4017963"/>
            <a:ext cx="269875" cy="963612"/>
          </a:xfrm>
          <a:prstGeom prst="line">
            <a:avLst/>
          </a:prstGeom>
          <a:noFill/>
          <a:ln w="19050">
            <a:solidFill>
              <a:srgbClr val="CC0000"/>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53" name="Line 42"/>
          <p:cNvSpPr>
            <a:spLocks noChangeShapeType="1"/>
          </p:cNvSpPr>
          <p:nvPr/>
        </p:nvSpPr>
        <p:spPr bwMode="auto">
          <a:xfrm flipV="1">
            <a:off x="3384550" y="3944938"/>
            <a:ext cx="981075" cy="1144587"/>
          </a:xfrm>
          <a:prstGeom prst="line">
            <a:avLst/>
          </a:prstGeom>
          <a:noFill/>
          <a:ln w="19050">
            <a:solidFill>
              <a:srgbClr val="CC0000"/>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54" name="Line 43"/>
          <p:cNvSpPr>
            <a:spLocks noChangeShapeType="1"/>
          </p:cNvSpPr>
          <p:nvPr/>
        </p:nvSpPr>
        <p:spPr bwMode="auto">
          <a:xfrm flipV="1">
            <a:off x="3733800" y="4262438"/>
            <a:ext cx="1806575" cy="914400"/>
          </a:xfrm>
          <a:prstGeom prst="line">
            <a:avLst/>
          </a:prstGeom>
          <a:noFill/>
          <a:ln w="19050">
            <a:solidFill>
              <a:srgbClr val="CC0000"/>
            </a:solidFill>
            <a:prstDash val="dash"/>
            <a:miter lim="800000"/>
            <a:headEnd/>
            <a:tailEnd type="none" w="lg" len="lg"/>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1355" name="Text Box 44"/>
          <p:cNvSpPr txBox="1">
            <a:spLocks noChangeArrowheads="1"/>
          </p:cNvSpPr>
          <p:nvPr/>
        </p:nvSpPr>
        <p:spPr bwMode="auto">
          <a:xfrm rot="4389813">
            <a:off x="2449513" y="4352925"/>
            <a:ext cx="920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600" b="1" smtClean="0">
                <a:solidFill>
                  <a:srgbClr val="CC0000"/>
                </a:solidFill>
              </a:rPr>
              <a:t>write A</a:t>
            </a:r>
          </a:p>
        </p:txBody>
      </p:sp>
      <p:sp>
        <p:nvSpPr>
          <p:cNvPr id="141356" name="Text Box 45"/>
          <p:cNvSpPr txBox="1">
            <a:spLocks noChangeArrowheads="1"/>
          </p:cNvSpPr>
          <p:nvPr/>
        </p:nvSpPr>
        <p:spPr bwMode="auto">
          <a:xfrm rot="-2961533">
            <a:off x="3195638" y="4338638"/>
            <a:ext cx="920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600" b="1" smtClean="0">
                <a:solidFill>
                  <a:srgbClr val="CC0000"/>
                </a:solidFill>
              </a:rPr>
              <a:t>write A</a:t>
            </a:r>
          </a:p>
        </p:txBody>
      </p:sp>
      <p:sp>
        <p:nvSpPr>
          <p:cNvPr id="141357" name="Text Box 46"/>
          <p:cNvSpPr txBox="1">
            <a:spLocks noChangeArrowheads="1"/>
          </p:cNvSpPr>
          <p:nvPr/>
        </p:nvSpPr>
        <p:spPr bwMode="auto">
          <a:xfrm rot="-1604343">
            <a:off x="4032250" y="4441825"/>
            <a:ext cx="920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600" b="1" smtClean="0">
                <a:solidFill>
                  <a:srgbClr val="CC0000"/>
                </a:solidFill>
              </a:rPr>
              <a:t>write A</a:t>
            </a:r>
          </a:p>
        </p:txBody>
      </p:sp>
      <p:sp>
        <p:nvSpPr>
          <p:cNvPr id="141358" name="Text Box 47"/>
          <p:cNvSpPr txBox="1">
            <a:spLocks noChangeArrowheads="1"/>
          </p:cNvSpPr>
          <p:nvPr/>
        </p:nvSpPr>
        <p:spPr bwMode="auto">
          <a:xfrm rot="-1554308">
            <a:off x="5329238" y="3990975"/>
            <a:ext cx="427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800" b="1" smtClean="0">
                <a:solidFill>
                  <a:srgbClr val="CC0000"/>
                </a:solidFill>
              </a:rPr>
              <a:t>X</a:t>
            </a:r>
          </a:p>
        </p:txBody>
      </p:sp>
      <p:sp>
        <p:nvSpPr>
          <p:cNvPr id="141359" name="Rectangle 48"/>
          <p:cNvSpPr>
            <a:spLocks noChangeArrowheads="1"/>
          </p:cNvSpPr>
          <p:nvPr/>
        </p:nvSpPr>
        <p:spPr bwMode="auto">
          <a:xfrm>
            <a:off x="3224213" y="2225675"/>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1360" name="TextBox 5"/>
          <p:cNvSpPr txBox="1">
            <a:spLocks noChangeArrowheads="1"/>
          </p:cNvSpPr>
          <p:nvPr/>
        </p:nvSpPr>
        <p:spPr bwMode="auto">
          <a:xfrm>
            <a:off x="7239000" y="6396038"/>
            <a:ext cx="185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smtClean="0">
                <a:solidFill>
                  <a:srgbClr val="003367"/>
                </a:solidFill>
              </a:rPr>
              <a:t>[Barbara Liskov]</a:t>
            </a:r>
          </a:p>
        </p:txBody>
      </p:sp>
    </p:spTree>
    <p:extLst>
      <p:ext uri="{BB962C8B-B14F-4D97-AF65-F5344CB8AC3E}">
        <p14:creationId xmlns:p14="http://schemas.microsoft.com/office/powerpoint/2010/main" val="144444448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3"/>
          <p:cNvSpPr>
            <a:spLocks noChangeArrowheads="1"/>
          </p:cNvSpPr>
          <p:nvPr/>
        </p:nvSpPr>
        <p:spPr bwMode="auto">
          <a:xfrm rot="-5400000">
            <a:off x="2668588" y="4708525"/>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3363" name="Rectangle 44"/>
          <p:cNvSpPr>
            <a:spLocks noChangeArrowheads="1"/>
          </p:cNvSpPr>
          <p:nvPr/>
        </p:nvSpPr>
        <p:spPr bwMode="auto">
          <a:xfrm rot="-5400000">
            <a:off x="5230813" y="4708525"/>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3364" name="Rectangle 2"/>
          <p:cNvSpPr>
            <a:spLocks noChangeArrowheads="1"/>
          </p:cNvSpPr>
          <p:nvPr/>
        </p:nvSpPr>
        <p:spPr bwMode="auto">
          <a:xfrm rot="-5400000">
            <a:off x="1924050" y="3690938"/>
            <a:ext cx="1074737"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3365" name="Rectangle 3"/>
          <p:cNvSpPr>
            <a:spLocks noChangeArrowheads="1"/>
          </p:cNvSpPr>
          <p:nvPr/>
        </p:nvSpPr>
        <p:spPr bwMode="auto">
          <a:xfrm rot="-5400000">
            <a:off x="5989638" y="3665538"/>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3366" name="Rectangle 4"/>
          <p:cNvSpPr>
            <a:spLocks noChangeArrowheads="1"/>
          </p:cNvSpPr>
          <p:nvPr/>
        </p:nvSpPr>
        <p:spPr bwMode="auto">
          <a:xfrm rot="-5400000">
            <a:off x="3935413" y="3684588"/>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3367" name="Rectangle 5"/>
          <p:cNvSpPr>
            <a:spLocks noGrp="1" noChangeArrowheads="1"/>
          </p:cNvSpPr>
          <p:nvPr>
            <p:ph type="title" idx="4294967295"/>
          </p:nvPr>
        </p:nvSpPr>
        <p:spPr/>
        <p:txBody>
          <a:bodyPr/>
          <a:lstStyle/>
          <a:p>
            <a:r>
              <a:rPr lang="en-US">
                <a:latin typeface="Arial" charset="0"/>
                <a:ea typeface="ＭＳ Ｐゴシック" charset="0"/>
                <a:cs typeface="Arial" charset="0"/>
              </a:rPr>
              <a:t>Quorums</a:t>
            </a:r>
          </a:p>
        </p:txBody>
      </p:sp>
      <p:pic>
        <p:nvPicPr>
          <p:cNvPr id="143368" name="Picture 6" descr="MCj0431616000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835150" y="2735263"/>
            <a:ext cx="1295400" cy="1295400"/>
          </a:xfrm>
          <a:noFill/>
        </p:spPr>
      </p:pic>
      <p:pic>
        <p:nvPicPr>
          <p:cNvPr id="143369" name="Picture 7"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505618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0" name="Rectangle 8"/>
          <p:cNvSpPr>
            <a:spLocks noChangeArrowheads="1"/>
          </p:cNvSpPr>
          <p:nvPr/>
        </p:nvSpPr>
        <p:spPr bwMode="auto">
          <a:xfrm>
            <a:off x="1668463" y="4194175"/>
            <a:ext cx="5867400" cy="66675"/>
          </a:xfrm>
          <a:prstGeom prst="rect">
            <a:avLst/>
          </a:prstGeom>
          <a:gradFill rotWithShape="1">
            <a:gsLst>
              <a:gs pos="0">
                <a:srgbClr val="DDDDDD"/>
              </a:gs>
              <a:gs pos="100000">
                <a:schemeClr val="bg1"/>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3371" name="Text Box 9"/>
          <p:cNvSpPr txBox="1">
            <a:spLocks noChangeArrowheads="1"/>
          </p:cNvSpPr>
          <p:nvPr/>
        </p:nvSpPr>
        <p:spPr bwMode="auto">
          <a:xfrm>
            <a:off x="111125" y="2984500"/>
            <a:ext cx="1157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525252"/>
                </a:solidFill>
                <a:latin typeface="Verdana" charset="0"/>
              </a:rPr>
              <a:t>Servers</a:t>
            </a:r>
          </a:p>
        </p:txBody>
      </p:sp>
      <p:sp>
        <p:nvSpPr>
          <p:cNvPr id="143372" name="Text Box 10"/>
          <p:cNvSpPr txBox="1">
            <a:spLocks noChangeArrowheads="1"/>
          </p:cNvSpPr>
          <p:nvPr/>
        </p:nvSpPr>
        <p:spPr bwMode="auto">
          <a:xfrm>
            <a:off x="179388" y="5341938"/>
            <a:ext cx="1044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525252"/>
                </a:solidFill>
                <a:latin typeface="Verdana" charset="0"/>
              </a:rPr>
              <a:t>Clients</a:t>
            </a:r>
          </a:p>
        </p:txBody>
      </p:sp>
      <p:pic>
        <p:nvPicPr>
          <p:cNvPr id="143373" name="Picture 11"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8" y="511968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4" name="Text Box 12"/>
          <p:cNvSpPr txBox="1">
            <a:spLocks noChangeArrowheads="1"/>
          </p:cNvSpPr>
          <p:nvPr/>
        </p:nvSpPr>
        <p:spPr bwMode="auto">
          <a:xfrm>
            <a:off x="1395413" y="2006600"/>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smtClean="0">
                <a:solidFill>
                  <a:prstClr val="white"/>
                </a:solidFill>
              </a:rPr>
              <a:t>State:</a:t>
            </a:r>
          </a:p>
        </p:txBody>
      </p:sp>
      <p:sp>
        <p:nvSpPr>
          <p:cNvPr id="143375" name="Rectangle 13"/>
          <p:cNvSpPr>
            <a:spLocks noChangeArrowheads="1"/>
          </p:cNvSpPr>
          <p:nvPr/>
        </p:nvSpPr>
        <p:spPr bwMode="auto">
          <a:xfrm>
            <a:off x="1438275" y="2343150"/>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smtClean="0">
              <a:solidFill>
                <a:prstClr val="white"/>
              </a:solidFill>
            </a:endParaRPr>
          </a:p>
        </p:txBody>
      </p:sp>
      <p:sp>
        <p:nvSpPr>
          <p:cNvPr id="143376" name="Rectangle 14"/>
          <p:cNvSpPr>
            <a:spLocks noChangeArrowheads="1"/>
          </p:cNvSpPr>
          <p:nvPr/>
        </p:nvSpPr>
        <p:spPr bwMode="auto">
          <a:xfrm>
            <a:off x="3308350" y="2139950"/>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3377" name="Line 15"/>
          <p:cNvSpPr>
            <a:spLocks noChangeShapeType="1"/>
          </p:cNvSpPr>
          <p:nvPr/>
        </p:nvSpPr>
        <p:spPr bwMode="auto">
          <a:xfrm>
            <a:off x="1708150" y="233521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78" name="Line 16"/>
          <p:cNvSpPr>
            <a:spLocks noChangeShapeType="1"/>
          </p:cNvSpPr>
          <p:nvPr/>
        </p:nvSpPr>
        <p:spPr bwMode="auto">
          <a:xfrm>
            <a:off x="1981200" y="234156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79" name="Line 17"/>
          <p:cNvSpPr>
            <a:spLocks noChangeShapeType="1"/>
          </p:cNvSpPr>
          <p:nvPr/>
        </p:nvSpPr>
        <p:spPr bwMode="auto">
          <a:xfrm>
            <a:off x="2252663" y="234156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80" name="Line 18"/>
          <p:cNvSpPr>
            <a:spLocks noChangeShapeType="1"/>
          </p:cNvSpPr>
          <p:nvPr/>
        </p:nvSpPr>
        <p:spPr bwMode="auto">
          <a:xfrm>
            <a:off x="2513013" y="234791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81" name="Text Box 19"/>
          <p:cNvSpPr txBox="1">
            <a:spLocks noChangeArrowheads="1"/>
          </p:cNvSpPr>
          <p:nvPr/>
        </p:nvSpPr>
        <p:spPr bwMode="auto">
          <a:xfrm>
            <a:off x="2544763" y="201136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3600" smtClean="0">
                <a:solidFill>
                  <a:prstClr val="white"/>
                </a:solidFill>
                <a:latin typeface="Times New Roman" charset="0"/>
              </a:rPr>
              <a:t>…</a:t>
            </a:r>
          </a:p>
        </p:txBody>
      </p:sp>
      <p:pic>
        <p:nvPicPr>
          <p:cNvPr id="143382" name="Picture 20"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27241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3" name="Picture 21"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27320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4" name="Text Box 22"/>
          <p:cNvSpPr txBox="1">
            <a:spLocks noChangeArrowheads="1"/>
          </p:cNvSpPr>
          <p:nvPr/>
        </p:nvSpPr>
        <p:spPr bwMode="auto">
          <a:xfrm>
            <a:off x="3632200" y="2005013"/>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smtClean="0">
                <a:solidFill>
                  <a:prstClr val="white"/>
                </a:solidFill>
              </a:rPr>
              <a:t>State:</a:t>
            </a:r>
          </a:p>
        </p:txBody>
      </p:sp>
      <p:sp>
        <p:nvSpPr>
          <p:cNvPr id="143385" name="Rectangle 23"/>
          <p:cNvSpPr>
            <a:spLocks noChangeArrowheads="1"/>
          </p:cNvSpPr>
          <p:nvPr/>
        </p:nvSpPr>
        <p:spPr bwMode="auto">
          <a:xfrm>
            <a:off x="3675063" y="2341563"/>
            <a:ext cx="1797050" cy="261937"/>
          </a:xfrm>
          <a:prstGeom prst="rect">
            <a:avLst/>
          </a:prstGeom>
          <a:solidFill>
            <a:srgbClr val="EAEAEA"/>
          </a:solidFill>
          <a:ln w="12700">
            <a:solidFill>
              <a:schemeClr val="tx1"/>
            </a:solidFill>
            <a:miter lim="800000"/>
            <a:headEnd/>
            <a:tailEnd/>
          </a:ln>
        </p:spPr>
        <p:txBody>
          <a:bodyPr wrap="none" anchor="ctr"/>
          <a:lstStyle/>
          <a:p>
            <a:pPr algn="ctr"/>
            <a:endParaRPr lang="en-US" smtClean="0">
              <a:solidFill>
                <a:prstClr val="white"/>
              </a:solidFill>
            </a:endParaRPr>
          </a:p>
        </p:txBody>
      </p:sp>
      <p:sp>
        <p:nvSpPr>
          <p:cNvPr id="143386" name="Rectangle 24"/>
          <p:cNvSpPr>
            <a:spLocks noChangeArrowheads="1"/>
          </p:cNvSpPr>
          <p:nvPr/>
        </p:nvSpPr>
        <p:spPr bwMode="auto">
          <a:xfrm>
            <a:off x="5438775" y="2244725"/>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3387" name="Line 25"/>
          <p:cNvSpPr>
            <a:spLocks noChangeShapeType="1"/>
          </p:cNvSpPr>
          <p:nvPr/>
        </p:nvSpPr>
        <p:spPr bwMode="auto">
          <a:xfrm>
            <a:off x="3944938" y="233362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88" name="Line 26"/>
          <p:cNvSpPr>
            <a:spLocks noChangeShapeType="1"/>
          </p:cNvSpPr>
          <p:nvPr/>
        </p:nvSpPr>
        <p:spPr bwMode="auto">
          <a:xfrm>
            <a:off x="4217988" y="233997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89" name="Line 27"/>
          <p:cNvSpPr>
            <a:spLocks noChangeShapeType="1"/>
          </p:cNvSpPr>
          <p:nvPr/>
        </p:nvSpPr>
        <p:spPr bwMode="auto">
          <a:xfrm>
            <a:off x="4489450" y="233997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90" name="Line 28"/>
          <p:cNvSpPr>
            <a:spLocks noChangeShapeType="1"/>
          </p:cNvSpPr>
          <p:nvPr/>
        </p:nvSpPr>
        <p:spPr bwMode="auto">
          <a:xfrm>
            <a:off x="4749800" y="234632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91" name="Text Box 29"/>
          <p:cNvSpPr txBox="1">
            <a:spLocks noChangeArrowheads="1"/>
          </p:cNvSpPr>
          <p:nvPr/>
        </p:nvSpPr>
        <p:spPr bwMode="auto">
          <a:xfrm>
            <a:off x="4781550" y="200977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3600" smtClean="0">
                <a:solidFill>
                  <a:prstClr val="white"/>
                </a:solidFill>
                <a:latin typeface="Times New Roman" charset="0"/>
              </a:rPr>
              <a:t>…</a:t>
            </a:r>
          </a:p>
        </p:txBody>
      </p:sp>
      <p:sp>
        <p:nvSpPr>
          <p:cNvPr id="143392" name="Text Box 30"/>
          <p:cNvSpPr txBox="1">
            <a:spLocks noChangeArrowheads="1"/>
          </p:cNvSpPr>
          <p:nvPr/>
        </p:nvSpPr>
        <p:spPr bwMode="auto">
          <a:xfrm>
            <a:off x="5829300" y="2003425"/>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smtClean="0">
                <a:solidFill>
                  <a:prstClr val="white"/>
                </a:solidFill>
              </a:rPr>
              <a:t>State:</a:t>
            </a:r>
          </a:p>
        </p:txBody>
      </p:sp>
      <p:sp>
        <p:nvSpPr>
          <p:cNvPr id="143393" name="Rectangle 31"/>
          <p:cNvSpPr>
            <a:spLocks noChangeArrowheads="1"/>
          </p:cNvSpPr>
          <p:nvPr/>
        </p:nvSpPr>
        <p:spPr bwMode="auto">
          <a:xfrm>
            <a:off x="5872163" y="2339975"/>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smtClean="0">
              <a:solidFill>
                <a:prstClr val="white"/>
              </a:solidFill>
            </a:endParaRPr>
          </a:p>
        </p:txBody>
      </p:sp>
      <p:sp>
        <p:nvSpPr>
          <p:cNvPr id="143394" name="Rectangle 32"/>
          <p:cNvSpPr>
            <a:spLocks noChangeArrowheads="1"/>
          </p:cNvSpPr>
          <p:nvPr/>
        </p:nvSpPr>
        <p:spPr bwMode="auto">
          <a:xfrm>
            <a:off x="7635875" y="2243138"/>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3395" name="Line 33"/>
          <p:cNvSpPr>
            <a:spLocks noChangeShapeType="1"/>
          </p:cNvSpPr>
          <p:nvPr/>
        </p:nvSpPr>
        <p:spPr bwMode="auto">
          <a:xfrm>
            <a:off x="6142038" y="233203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96" name="Line 34"/>
          <p:cNvSpPr>
            <a:spLocks noChangeShapeType="1"/>
          </p:cNvSpPr>
          <p:nvPr/>
        </p:nvSpPr>
        <p:spPr bwMode="auto">
          <a:xfrm>
            <a:off x="6415088" y="233838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97" name="Line 35"/>
          <p:cNvSpPr>
            <a:spLocks noChangeShapeType="1"/>
          </p:cNvSpPr>
          <p:nvPr/>
        </p:nvSpPr>
        <p:spPr bwMode="auto">
          <a:xfrm>
            <a:off x="6686550" y="233838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98" name="Line 36"/>
          <p:cNvSpPr>
            <a:spLocks noChangeShapeType="1"/>
          </p:cNvSpPr>
          <p:nvPr/>
        </p:nvSpPr>
        <p:spPr bwMode="auto">
          <a:xfrm>
            <a:off x="6946900" y="234473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3399" name="Text Box 37"/>
          <p:cNvSpPr txBox="1">
            <a:spLocks noChangeArrowheads="1"/>
          </p:cNvSpPr>
          <p:nvPr/>
        </p:nvSpPr>
        <p:spPr bwMode="auto">
          <a:xfrm>
            <a:off x="6978650" y="200818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3600" smtClean="0">
                <a:solidFill>
                  <a:prstClr val="white"/>
                </a:solidFill>
                <a:latin typeface="Times New Roman" charset="0"/>
              </a:rPr>
              <a:t>…</a:t>
            </a:r>
          </a:p>
        </p:txBody>
      </p:sp>
      <p:sp>
        <p:nvSpPr>
          <p:cNvPr id="143400" name="Text Box 38"/>
          <p:cNvSpPr txBox="1">
            <a:spLocks noChangeArrowheads="1"/>
          </p:cNvSpPr>
          <p:nvPr/>
        </p:nvSpPr>
        <p:spPr bwMode="auto">
          <a:xfrm>
            <a:off x="1411288" y="2316163"/>
            <a:ext cx="322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b="1" smtClean="0">
                <a:solidFill>
                  <a:prstClr val="white"/>
                </a:solidFill>
                <a:latin typeface="Verdana" charset="0"/>
              </a:rPr>
              <a:t>A</a:t>
            </a:r>
          </a:p>
        </p:txBody>
      </p:sp>
      <p:sp>
        <p:nvSpPr>
          <p:cNvPr id="143401" name="Text Box 39"/>
          <p:cNvSpPr txBox="1">
            <a:spLocks noChangeArrowheads="1"/>
          </p:cNvSpPr>
          <p:nvPr/>
        </p:nvSpPr>
        <p:spPr bwMode="auto">
          <a:xfrm>
            <a:off x="3648075" y="2314575"/>
            <a:ext cx="32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b="1" smtClean="0">
                <a:solidFill>
                  <a:prstClr val="white"/>
                </a:solidFill>
                <a:latin typeface="Verdana" charset="0"/>
              </a:rPr>
              <a:t>A</a:t>
            </a:r>
          </a:p>
        </p:txBody>
      </p:sp>
      <p:sp>
        <p:nvSpPr>
          <p:cNvPr id="143402" name="Rectangle 40"/>
          <p:cNvSpPr>
            <a:spLocks noChangeArrowheads="1"/>
          </p:cNvSpPr>
          <p:nvPr/>
        </p:nvSpPr>
        <p:spPr bwMode="auto">
          <a:xfrm>
            <a:off x="3222625" y="2241550"/>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3403" name="Text Box 41"/>
          <p:cNvSpPr txBox="1">
            <a:spLocks noChangeArrowheads="1"/>
          </p:cNvSpPr>
          <p:nvPr/>
        </p:nvSpPr>
        <p:spPr bwMode="auto">
          <a:xfrm>
            <a:off x="3990975" y="2473325"/>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smtClean="0">
                <a:solidFill>
                  <a:srgbClr val="CC0000"/>
                </a:solidFill>
              </a:rPr>
              <a:t>X</a:t>
            </a:r>
          </a:p>
        </p:txBody>
      </p:sp>
      <p:sp>
        <p:nvSpPr>
          <p:cNvPr id="143404" name="Rectangle 42"/>
          <p:cNvSpPr>
            <a:spLocks noChangeArrowheads="1"/>
          </p:cNvSpPr>
          <p:nvPr/>
        </p:nvSpPr>
        <p:spPr bwMode="auto">
          <a:xfrm>
            <a:off x="3444875" y="1878013"/>
            <a:ext cx="2155825" cy="831850"/>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prstClr val="white"/>
              </a:solidFill>
            </a:endParaRPr>
          </a:p>
        </p:txBody>
      </p:sp>
      <p:sp>
        <p:nvSpPr>
          <p:cNvPr id="143405" name="TextBox 5"/>
          <p:cNvSpPr txBox="1">
            <a:spLocks noChangeArrowheads="1"/>
          </p:cNvSpPr>
          <p:nvPr/>
        </p:nvSpPr>
        <p:spPr bwMode="auto">
          <a:xfrm>
            <a:off x="7239000" y="6396038"/>
            <a:ext cx="185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smtClean="0">
                <a:solidFill>
                  <a:srgbClr val="003367"/>
                </a:solidFill>
              </a:rPr>
              <a:t>[Barbara Liskov]</a:t>
            </a:r>
          </a:p>
        </p:txBody>
      </p:sp>
    </p:spTree>
    <p:extLst>
      <p:ext uri="{BB962C8B-B14F-4D97-AF65-F5344CB8AC3E}">
        <p14:creationId xmlns:p14="http://schemas.microsoft.com/office/powerpoint/2010/main" val="10202747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8"/>
          <p:cNvSpPr>
            <a:spLocks noChangeArrowheads="1"/>
          </p:cNvSpPr>
          <p:nvPr/>
        </p:nvSpPr>
        <p:spPr bwMode="auto">
          <a:xfrm rot="-5400000">
            <a:off x="2668588" y="4708525"/>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5411" name="Rectangle 79"/>
          <p:cNvSpPr>
            <a:spLocks noChangeArrowheads="1"/>
          </p:cNvSpPr>
          <p:nvPr/>
        </p:nvSpPr>
        <p:spPr bwMode="auto">
          <a:xfrm rot="-5400000">
            <a:off x="5230813" y="4708525"/>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5412" name="Rectangle 3"/>
          <p:cNvSpPr>
            <a:spLocks noChangeArrowheads="1"/>
          </p:cNvSpPr>
          <p:nvPr/>
        </p:nvSpPr>
        <p:spPr bwMode="auto">
          <a:xfrm rot="-5400000">
            <a:off x="1924050" y="3690938"/>
            <a:ext cx="1074737"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5413" name="Rectangle 4"/>
          <p:cNvSpPr>
            <a:spLocks noChangeArrowheads="1"/>
          </p:cNvSpPr>
          <p:nvPr/>
        </p:nvSpPr>
        <p:spPr bwMode="auto">
          <a:xfrm rot="-5400000">
            <a:off x="5989638" y="3665538"/>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5414" name="Rectangle 5"/>
          <p:cNvSpPr>
            <a:spLocks noChangeArrowheads="1"/>
          </p:cNvSpPr>
          <p:nvPr/>
        </p:nvSpPr>
        <p:spPr bwMode="auto">
          <a:xfrm rot="-5400000">
            <a:off x="4241007" y="3998119"/>
            <a:ext cx="455612" cy="50800"/>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5415" name="Rectangle 6"/>
          <p:cNvSpPr>
            <a:spLocks noGrp="1" noChangeArrowheads="1"/>
          </p:cNvSpPr>
          <p:nvPr>
            <p:ph type="title" idx="4294967295"/>
          </p:nvPr>
        </p:nvSpPr>
        <p:spPr/>
        <p:txBody>
          <a:bodyPr/>
          <a:lstStyle/>
          <a:p>
            <a:r>
              <a:rPr lang="en-US">
                <a:latin typeface="Arial" charset="0"/>
                <a:ea typeface="ＭＳ Ｐゴシック" charset="0"/>
                <a:cs typeface="Arial" charset="0"/>
              </a:rPr>
              <a:t>Quorums</a:t>
            </a:r>
          </a:p>
        </p:txBody>
      </p:sp>
      <p:pic>
        <p:nvPicPr>
          <p:cNvPr id="145416" name="Picture 7" descr="MCj0431616000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835150" y="2735263"/>
            <a:ext cx="1295400" cy="1295400"/>
          </a:xfrm>
          <a:noFill/>
        </p:spPr>
      </p:pic>
      <p:pic>
        <p:nvPicPr>
          <p:cNvPr id="145417" name="Picture 8"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505618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8" name="Rectangle 9"/>
          <p:cNvSpPr>
            <a:spLocks noChangeArrowheads="1"/>
          </p:cNvSpPr>
          <p:nvPr/>
        </p:nvSpPr>
        <p:spPr bwMode="auto">
          <a:xfrm>
            <a:off x="1668463" y="4194175"/>
            <a:ext cx="5867400" cy="66675"/>
          </a:xfrm>
          <a:prstGeom prst="rect">
            <a:avLst/>
          </a:prstGeom>
          <a:gradFill rotWithShape="1">
            <a:gsLst>
              <a:gs pos="0">
                <a:srgbClr val="DDDDDD"/>
              </a:gs>
              <a:gs pos="100000">
                <a:schemeClr val="bg1"/>
              </a:gs>
            </a:gsLst>
            <a:lin ang="5400000" scaled="1"/>
          </a:gradFill>
          <a:ln w="9525">
            <a:solidFill>
              <a:srgbClr val="C0C0C0"/>
            </a:solidFill>
            <a:miter lim="800000"/>
            <a:headEnd/>
            <a:tailEnd/>
          </a:ln>
        </p:spPr>
        <p:txBody>
          <a:bodyPr wrap="none" anchor="ctr"/>
          <a:lstStyle/>
          <a:p>
            <a:endParaRPr lang="en-US" smtClean="0">
              <a:solidFill>
                <a:prstClr val="white"/>
              </a:solidFill>
            </a:endParaRPr>
          </a:p>
        </p:txBody>
      </p:sp>
      <p:sp>
        <p:nvSpPr>
          <p:cNvPr id="145419" name="Text Box 10"/>
          <p:cNvSpPr txBox="1">
            <a:spLocks noChangeArrowheads="1"/>
          </p:cNvSpPr>
          <p:nvPr/>
        </p:nvSpPr>
        <p:spPr bwMode="auto">
          <a:xfrm>
            <a:off x="111125" y="2984500"/>
            <a:ext cx="1157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525252"/>
                </a:solidFill>
                <a:latin typeface="Verdana" charset="0"/>
              </a:rPr>
              <a:t>Servers</a:t>
            </a:r>
          </a:p>
        </p:txBody>
      </p:sp>
      <p:sp>
        <p:nvSpPr>
          <p:cNvPr id="145420" name="Text Box 11"/>
          <p:cNvSpPr txBox="1">
            <a:spLocks noChangeArrowheads="1"/>
          </p:cNvSpPr>
          <p:nvPr/>
        </p:nvSpPr>
        <p:spPr bwMode="auto">
          <a:xfrm>
            <a:off x="179388" y="5341938"/>
            <a:ext cx="1044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smtClean="0">
                <a:solidFill>
                  <a:srgbClr val="525252"/>
                </a:solidFill>
                <a:latin typeface="Verdana" charset="0"/>
              </a:rPr>
              <a:t>Clients</a:t>
            </a:r>
          </a:p>
        </p:txBody>
      </p:sp>
      <p:pic>
        <p:nvPicPr>
          <p:cNvPr id="145421" name="Picture 12"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8" y="511968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22" name="Text Box 13"/>
          <p:cNvSpPr txBox="1">
            <a:spLocks noChangeArrowheads="1"/>
          </p:cNvSpPr>
          <p:nvPr/>
        </p:nvSpPr>
        <p:spPr bwMode="auto">
          <a:xfrm>
            <a:off x="1395413" y="2006600"/>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smtClean="0">
                <a:solidFill>
                  <a:prstClr val="white"/>
                </a:solidFill>
              </a:rPr>
              <a:t>State:</a:t>
            </a:r>
          </a:p>
        </p:txBody>
      </p:sp>
      <p:sp>
        <p:nvSpPr>
          <p:cNvPr id="145423" name="Rectangle 14"/>
          <p:cNvSpPr>
            <a:spLocks noChangeArrowheads="1"/>
          </p:cNvSpPr>
          <p:nvPr/>
        </p:nvSpPr>
        <p:spPr bwMode="auto">
          <a:xfrm>
            <a:off x="1438275" y="2343150"/>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smtClean="0">
              <a:solidFill>
                <a:prstClr val="white"/>
              </a:solidFill>
            </a:endParaRPr>
          </a:p>
        </p:txBody>
      </p:sp>
      <p:sp>
        <p:nvSpPr>
          <p:cNvPr id="145424" name="Line 16"/>
          <p:cNvSpPr>
            <a:spLocks noChangeShapeType="1"/>
          </p:cNvSpPr>
          <p:nvPr/>
        </p:nvSpPr>
        <p:spPr bwMode="auto">
          <a:xfrm>
            <a:off x="1708150" y="233521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25" name="Line 17"/>
          <p:cNvSpPr>
            <a:spLocks noChangeShapeType="1"/>
          </p:cNvSpPr>
          <p:nvPr/>
        </p:nvSpPr>
        <p:spPr bwMode="auto">
          <a:xfrm>
            <a:off x="1981200" y="234156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26" name="Line 18"/>
          <p:cNvSpPr>
            <a:spLocks noChangeShapeType="1"/>
          </p:cNvSpPr>
          <p:nvPr/>
        </p:nvSpPr>
        <p:spPr bwMode="auto">
          <a:xfrm>
            <a:off x="2252663" y="234156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27" name="Line 19"/>
          <p:cNvSpPr>
            <a:spLocks noChangeShapeType="1"/>
          </p:cNvSpPr>
          <p:nvPr/>
        </p:nvSpPr>
        <p:spPr bwMode="auto">
          <a:xfrm>
            <a:off x="2513013" y="2347913"/>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28" name="Text Box 20"/>
          <p:cNvSpPr txBox="1">
            <a:spLocks noChangeArrowheads="1"/>
          </p:cNvSpPr>
          <p:nvPr/>
        </p:nvSpPr>
        <p:spPr bwMode="auto">
          <a:xfrm>
            <a:off x="2544763" y="2011363"/>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3600" smtClean="0">
                <a:solidFill>
                  <a:prstClr val="white"/>
                </a:solidFill>
                <a:latin typeface="Times New Roman" charset="0"/>
              </a:rPr>
              <a:t>…</a:t>
            </a:r>
          </a:p>
        </p:txBody>
      </p:sp>
      <p:pic>
        <p:nvPicPr>
          <p:cNvPr id="145429" name="Picture 21"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27320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30" name="Text Box 29"/>
          <p:cNvSpPr txBox="1">
            <a:spLocks noChangeArrowheads="1"/>
          </p:cNvSpPr>
          <p:nvPr/>
        </p:nvSpPr>
        <p:spPr bwMode="auto">
          <a:xfrm>
            <a:off x="5829300" y="2003425"/>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smtClean="0">
                <a:solidFill>
                  <a:prstClr val="white"/>
                </a:solidFill>
              </a:rPr>
              <a:t>State:</a:t>
            </a:r>
          </a:p>
        </p:txBody>
      </p:sp>
      <p:sp>
        <p:nvSpPr>
          <p:cNvPr id="145431" name="Rectangle 30"/>
          <p:cNvSpPr>
            <a:spLocks noChangeArrowheads="1"/>
          </p:cNvSpPr>
          <p:nvPr/>
        </p:nvSpPr>
        <p:spPr bwMode="auto">
          <a:xfrm>
            <a:off x="5872163" y="2339975"/>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smtClean="0">
              <a:solidFill>
                <a:prstClr val="white"/>
              </a:solidFill>
            </a:endParaRPr>
          </a:p>
        </p:txBody>
      </p:sp>
      <p:sp>
        <p:nvSpPr>
          <p:cNvPr id="145432" name="Rectangle 31"/>
          <p:cNvSpPr>
            <a:spLocks noChangeArrowheads="1"/>
          </p:cNvSpPr>
          <p:nvPr/>
        </p:nvSpPr>
        <p:spPr bwMode="auto">
          <a:xfrm>
            <a:off x="7635875" y="2243138"/>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5433" name="Line 32"/>
          <p:cNvSpPr>
            <a:spLocks noChangeShapeType="1"/>
          </p:cNvSpPr>
          <p:nvPr/>
        </p:nvSpPr>
        <p:spPr bwMode="auto">
          <a:xfrm>
            <a:off x="6142038" y="233203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34" name="Line 33"/>
          <p:cNvSpPr>
            <a:spLocks noChangeShapeType="1"/>
          </p:cNvSpPr>
          <p:nvPr/>
        </p:nvSpPr>
        <p:spPr bwMode="auto">
          <a:xfrm>
            <a:off x="6415088" y="233838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35" name="Line 34"/>
          <p:cNvSpPr>
            <a:spLocks noChangeShapeType="1"/>
          </p:cNvSpPr>
          <p:nvPr/>
        </p:nvSpPr>
        <p:spPr bwMode="auto">
          <a:xfrm>
            <a:off x="6686550" y="233838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36" name="Line 35"/>
          <p:cNvSpPr>
            <a:spLocks noChangeShapeType="1"/>
          </p:cNvSpPr>
          <p:nvPr/>
        </p:nvSpPr>
        <p:spPr bwMode="auto">
          <a:xfrm>
            <a:off x="6946900" y="2344738"/>
            <a:ext cx="0" cy="261937"/>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37" name="Text Box 36"/>
          <p:cNvSpPr txBox="1">
            <a:spLocks noChangeArrowheads="1"/>
          </p:cNvSpPr>
          <p:nvPr/>
        </p:nvSpPr>
        <p:spPr bwMode="auto">
          <a:xfrm>
            <a:off x="6978650" y="2008188"/>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3600" smtClean="0">
                <a:solidFill>
                  <a:prstClr val="white"/>
                </a:solidFill>
                <a:latin typeface="Times New Roman" charset="0"/>
              </a:rPr>
              <a:t>…</a:t>
            </a:r>
          </a:p>
        </p:txBody>
      </p:sp>
      <p:sp>
        <p:nvSpPr>
          <p:cNvPr id="145438" name="Text Box 37"/>
          <p:cNvSpPr txBox="1">
            <a:spLocks noChangeArrowheads="1"/>
          </p:cNvSpPr>
          <p:nvPr/>
        </p:nvSpPr>
        <p:spPr bwMode="auto">
          <a:xfrm>
            <a:off x="1411288" y="2316163"/>
            <a:ext cx="322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b="1" smtClean="0">
                <a:solidFill>
                  <a:prstClr val="white"/>
                </a:solidFill>
                <a:latin typeface="Verdana" charset="0"/>
              </a:rPr>
              <a:t>A</a:t>
            </a:r>
          </a:p>
        </p:txBody>
      </p:sp>
      <p:sp>
        <p:nvSpPr>
          <p:cNvPr id="145439" name="Line 43"/>
          <p:cNvSpPr>
            <a:spLocks noChangeShapeType="1"/>
          </p:cNvSpPr>
          <p:nvPr/>
        </p:nvSpPr>
        <p:spPr bwMode="auto">
          <a:xfrm flipH="1" flipV="1">
            <a:off x="4779963" y="4191000"/>
            <a:ext cx="563562" cy="815975"/>
          </a:xfrm>
          <a:prstGeom prst="line">
            <a:avLst/>
          </a:prstGeom>
          <a:noFill/>
          <a:ln w="19050">
            <a:solidFill>
              <a:srgbClr val="CC0000"/>
            </a:solidFill>
            <a:miter lim="800000"/>
            <a:headEnd/>
            <a:tailEnd type="none" w="lg" len="lg"/>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40" name="Line 44"/>
          <p:cNvSpPr>
            <a:spLocks noChangeShapeType="1"/>
          </p:cNvSpPr>
          <p:nvPr/>
        </p:nvSpPr>
        <p:spPr bwMode="auto">
          <a:xfrm flipV="1">
            <a:off x="5605463" y="3978275"/>
            <a:ext cx="701675" cy="1069975"/>
          </a:xfrm>
          <a:prstGeom prst="line">
            <a:avLst/>
          </a:prstGeom>
          <a:noFill/>
          <a:ln w="19050">
            <a:solidFill>
              <a:srgbClr val="CC0000"/>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41" name="Line 45"/>
          <p:cNvSpPr>
            <a:spLocks noChangeShapeType="1"/>
          </p:cNvSpPr>
          <p:nvPr/>
        </p:nvSpPr>
        <p:spPr bwMode="auto">
          <a:xfrm flipH="1" flipV="1">
            <a:off x="2708275" y="3970338"/>
            <a:ext cx="2497138" cy="1208087"/>
          </a:xfrm>
          <a:prstGeom prst="line">
            <a:avLst/>
          </a:prstGeom>
          <a:noFill/>
          <a:ln w="19050">
            <a:solidFill>
              <a:srgbClr val="CC0000"/>
            </a:solidFill>
            <a:miter lim="800000"/>
            <a:headEnd/>
            <a:tailEnd type="triangle" w="lg" len="lg"/>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42" name="Text Box 46"/>
          <p:cNvSpPr txBox="1">
            <a:spLocks noChangeArrowheads="1"/>
          </p:cNvSpPr>
          <p:nvPr/>
        </p:nvSpPr>
        <p:spPr bwMode="auto">
          <a:xfrm rot="1622853">
            <a:off x="3611563" y="4270375"/>
            <a:ext cx="920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600" b="1" smtClean="0">
                <a:solidFill>
                  <a:srgbClr val="CC0000"/>
                </a:solidFill>
              </a:rPr>
              <a:t>write B</a:t>
            </a:r>
            <a:endParaRPr lang="en-US" b="1" smtClean="0">
              <a:solidFill>
                <a:prstClr val="white"/>
              </a:solidFill>
            </a:endParaRPr>
          </a:p>
        </p:txBody>
      </p:sp>
      <p:sp>
        <p:nvSpPr>
          <p:cNvPr id="145443" name="Text Box 47"/>
          <p:cNvSpPr txBox="1">
            <a:spLocks noChangeArrowheads="1"/>
          </p:cNvSpPr>
          <p:nvPr/>
        </p:nvSpPr>
        <p:spPr bwMode="auto">
          <a:xfrm rot="3340001">
            <a:off x="4737100" y="4362450"/>
            <a:ext cx="920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600" b="1" smtClean="0">
                <a:solidFill>
                  <a:srgbClr val="CC0000"/>
                </a:solidFill>
              </a:rPr>
              <a:t>write B</a:t>
            </a:r>
            <a:endParaRPr lang="en-US" b="1" smtClean="0">
              <a:solidFill>
                <a:prstClr val="white"/>
              </a:solidFill>
            </a:endParaRPr>
          </a:p>
        </p:txBody>
      </p:sp>
      <p:sp>
        <p:nvSpPr>
          <p:cNvPr id="145444" name="Text Box 48"/>
          <p:cNvSpPr txBox="1">
            <a:spLocks noChangeArrowheads="1"/>
          </p:cNvSpPr>
          <p:nvPr/>
        </p:nvSpPr>
        <p:spPr bwMode="auto">
          <a:xfrm rot="-3266748">
            <a:off x="5313363" y="4325938"/>
            <a:ext cx="920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600" b="1" smtClean="0">
                <a:solidFill>
                  <a:srgbClr val="CC0000"/>
                </a:solidFill>
              </a:rPr>
              <a:t>write B</a:t>
            </a:r>
            <a:endParaRPr lang="en-US" b="1" smtClean="0">
              <a:solidFill>
                <a:prstClr val="white"/>
              </a:solidFill>
            </a:endParaRPr>
          </a:p>
        </p:txBody>
      </p:sp>
      <p:sp>
        <p:nvSpPr>
          <p:cNvPr id="145445" name="Text Box 49"/>
          <p:cNvSpPr txBox="1">
            <a:spLocks noChangeArrowheads="1"/>
          </p:cNvSpPr>
          <p:nvPr/>
        </p:nvSpPr>
        <p:spPr bwMode="auto">
          <a:xfrm rot="3295453">
            <a:off x="4578350" y="3933826"/>
            <a:ext cx="427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800" b="1" smtClean="0">
                <a:solidFill>
                  <a:srgbClr val="CC0000"/>
                </a:solidFill>
              </a:rPr>
              <a:t>X</a:t>
            </a:r>
          </a:p>
        </p:txBody>
      </p:sp>
      <p:sp>
        <p:nvSpPr>
          <p:cNvPr id="145446" name="Rectangle 51"/>
          <p:cNvSpPr>
            <a:spLocks noChangeArrowheads="1"/>
          </p:cNvSpPr>
          <p:nvPr/>
        </p:nvSpPr>
        <p:spPr bwMode="auto">
          <a:xfrm>
            <a:off x="3232150" y="2249488"/>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5447" name="Rectangle 65"/>
          <p:cNvSpPr>
            <a:spLocks noChangeArrowheads="1"/>
          </p:cNvSpPr>
          <p:nvPr/>
        </p:nvSpPr>
        <p:spPr bwMode="auto">
          <a:xfrm>
            <a:off x="3308350" y="2139950"/>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pic>
        <p:nvPicPr>
          <p:cNvPr id="145448" name="Picture 66"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27241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49" name="Text Box 67"/>
          <p:cNvSpPr txBox="1">
            <a:spLocks noChangeArrowheads="1"/>
          </p:cNvSpPr>
          <p:nvPr/>
        </p:nvSpPr>
        <p:spPr bwMode="auto">
          <a:xfrm>
            <a:off x="3632200" y="2005013"/>
            <a:ext cx="650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smtClean="0">
                <a:solidFill>
                  <a:prstClr val="white"/>
                </a:solidFill>
              </a:rPr>
              <a:t>State:</a:t>
            </a:r>
          </a:p>
        </p:txBody>
      </p:sp>
      <p:sp>
        <p:nvSpPr>
          <p:cNvPr id="145450" name="Rectangle 68"/>
          <p:cNvSpPr>
            <a:spLocks noChangeArrowheads="1"/>
          </p:cNvSpPr>
          <p:nvPr/>
        </p:nvSpPr>
        <p:spPr bwMode="auto">
          <a:xfrm>
            <a:off x="3675063" y="2341563"/>
            <a:ext cx="1797050" cy="261937"/>
          </a:xfrm>
          <a:prstGeom prst="rect">
            <a:avLst/>
          </a:prstGeom>
          <a:solidFill>
            <a:srgbClr val="EAEAEA"/>
          </a:solidFill>
          <a:ln w="12700">
            <a:solidFill>
              <a:schemeClr val="tx1"/>
            </a:solidFill>
            <a:miter lim="800000"/>
            <a:headEnd/>
            <a:tailEnd/>
          </a:ln>
        </p:spPr>
        <p:txBody>
          <a:bodyPr wrap="none" anchor="ctr"/>
          <a:lstStyle/>
          <a:p>
            <a:pPr algn="ctr"/>
            <a:endParaRPr lang="en-US" smtClean="0">
              <a:solidFill>
                <a:prstClr val="white"/>
              </a:solidFill>
            </a:endParaRPr>
          </a:p>
        </p:txBody>
      </p:sp>
      <p:sp>
        <p:nvSpPr>
          <p:cNvPr id="145451" name="Rectangle 69"/>
          <p:cNvSpPr>
            <a:spLocks noChangeArrowheads="1"/>
          </p:cNvSpPr>
          <p:nvPr/>
        </p:nvSpPr>
        <p:spPr bwMode="auto">
          <a:xfrm>
            <a:off x="5438775" y="2244725"/>
            <a:ext cx="196850" cy="457200"/>
          </a:xfrm>
          <a:prstGeom prst="rect">
            <a:avLst/>
          </a:prstGeom>
          <a:solidFill>
            <a:schemeClr val="bg1"/>
          </a:solidFill>
          <a:ln w="9525">
            <a:solidFill>
              <a:schemeClr val="bg1"/>
            </a:solidFill>
            <a:miter lim="800000"/>
            <a:headEnd/>
            <a:tailEnd/>
          </a:ln>
        </p:spPr>
        <p:txBody>
          <a:bodyPr wrap="none" anchor="ctr"/>
          <a:lstStyle/>
          <a:p>
            <a:endParaRPr lang="en-US" smtClean="0">
              <a:solidFill>
                <a:prstClr val="white"/>
              </a:solidFill>
            </a:endParaRPr>
          </a:p>
        </p:txBody>
      </p:sp>
      <p:sp>
        <p:nvSpPr>
          <p:cNvPr id="145452" name="Line 70"/>
          <p:cNvSpPr>
            <a:spLocks noChangeShapeType="1"/>
          </p:cNvSpPr>
          <p:nvPr/>
        </p:nvSpPr>
        <p:spPr bwMode="auto">
          <a:xfrm>
            <a:off x="3944938" y="233362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53" name="Line 71"/>
          <p:cNvSpPr>
            <a:spLocks noChangeShapeType="1"/>
          </p:cNvSpPr>
          <p:nvPr/>
        </p:nvSpPr>
        <p:spPr bwMode="auto">
          <a:xfrm>
            <a:off x="4217988" y="233997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54" name="Line 72"/>
          <p:cNvSpPr>
            <a:spLocks noChangeShapeType="1"/>
          </p:cNvSpPr>
          <p:nvPr/>
        </p:nvSpPr>
        <p:spPr bwMode="auto">
          <a:xfrm>
            <a:off x="4489450" y="233997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55" name="Line 73"/>
          <p:cNvSpPr>
            <a:spLocks noChangeShapeType="1"/>
          </p:cNvSpPr>
          <p:nvPr/>
        </p:nvSpPr>
        <p:spPr bwMode="auto">
          <a:xfrm>
            <a:off x="4749800" y="2346325"/>
            <a:ext cx="0" cy="261938"/>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mtClean="0">
              <a:solidFill>
                <a:prstClr val="white"/>
              </a:solidFill>
            </a:endParaRPr>
          </a:p>
        </p:txBody>
      </p:sp>
      <p:sp>
        <p:nvSpPr>
          <p:cNvPr id="145456" name="Text Box 74"/>
          <p:cNvSpPr txBox="1">
            <a:spLocks noChangeArrowheads="1"/>
          </p:cNvSpPr>
          <p:nvPr/>
        </p:nvSpPr>
        <p:spPr bwMode="auto">
          <a:xfrm>
            <a:off x="4781550" y="2009775"/>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3600" smtClean="0">
                <a:solidFill>
                  <a:prstClr val="white"/>
                </a:solidFill>
                <a:latin typeface="Times New Roman" charset="0"/>
              </a:rPr>
              <a:t>…</a:t>
            </a:r>
          </a:p>
        </p:txBody>
      </p:sp>
      <p:sp>
        <p:nvSpPr>
          <p:cNvPr id="145457" name="Text Box 75"/>
          <p:cNvSpPr txBox="1">
            <a:spLocks noChangeArrowheads="1"/>
          </p:cNvSpPr>
          <p:nvPr/>
        </p:nvSpPr>
        <p:spPr bwMode="auto">
          <a:xfrm>
            <a:off x="3648075" y="2314575"/>
            <a:ext cx="322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400" b="1" smtClean="0">
                <a:solidFill>
                  <a:prstClr val="white"/>
                </a:solidFill>
                <a:latin typeface="Verdana" charset="0"/>
              </a:rPr>
              <a:t>A</a:t>
            </a:r>
          </a:p>
        </p:txBody>
      </p:sp>
      <p:sp>
        <p:nvSpPr>
          <p:cNvPr id="145458" name="Text Box 76"/>
          <p:cNvSpPr txBox="1">
            <a:spLocks noChangeArrowheads="1"/>
          </p:cNvSpPr>
          <p:nvPr/>
        </p:nvSpPr>
        <p:spPr bwMode="auto">
          <a:xfrm>
            <a:off x="3990975" y="2473325"/>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smtClean="0">
                <a:solidFill>
                  <a:srgbClr val="CC0000"/>
                </a:solidFill>
              </a:rPr>
              <a:t>X</a:t>
            </a:r>
          </a:p>
        </p:txBody>
      </p:sp>
      <p:sp>
        <p:nvSpPr>
          <p:cNvPr id="145459" name="Rectangle 77"/>
          <p:cNvSpPr>
            <a:spLocks noChangeArrowheads="1"/>
          </p:cNvSpPr>
          <p:nvPr/>
        </p:nvSpPr>
        <p:spPr bwMode="auto">
          <a:xfrm>
            <a:off x="3444875" y="1878013"/>
            <a:ext cx="2155825" cy="831850"/>
          </a:xfrm>
          <a:prstGeom prst="rect">
            <a:avLst/>
          </a:prstGeom>
          <a:solidFill>
            <a:schemeClr val="bg1">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prstClr val="white"/>
              </a:solidFill>
            </a:endParaRPr>
          </a:p>
        </p:txBody>
      </p:sp>
      <p:sp>
        <p:nvSpPr>
          <p:cNvPr id="145460" name="TextBox 5"/>
          <p:cNvSpPr txBox="1">
            <a:spLocks noChangeArrowheads="1"/>
          </p:cNvSpPr>
          <p:nvPr/>
        </p:nvSpPr>
        <p:spPr bwMode="auto">
          <a:xfrm>
            <a:off x="7239000" y="6396038"/>
            <a:ext cx="185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smtClean="0">
                <a:solidFill>
                  <a:srgbClr val="003367"/>
                </a:solidFill>
              </a:rPr>
              <a:t>[Barbara Liskov]</a:t>
            </a:r>
          </a:p>
        </p:txBody>
      </p:sp>
    </p:spTree>
    <p:extLst>
      <p:ext uri="{BB962C8B-B14F-4D97-AF65-F5344CB8AC3E}">
        <p14:creationId xmlns:p14="http://schemas.microsoft.com/office/powerpoint/2010/main" val="10519765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atin typeface="Arial" charset="0"/>
                <a:ea typeface="ＭＳ Ｐゴシック" charset="0"/>
                <a:cs typeface="Arial" charset="0"/>
              </a:rPr>
              <a:t>Quorum Consensus</a:t>
            </a:r>
          </a:p>
        </p:txBody>
      </p:sp>
      <p:sp>
        <p:nvSpPr>
          <p:cNvPr id="148483" name="Rectangle 3"/>
          <p:cNvSpPr>
            <a:spLocks noGrp="1" noChangeArrowheads="1"/>
          </p:cNvSpPr>
          <p:nvPr>
            <p:ph type="body" idx="1"/>
          </p:nvPr>
        </p:nvSpPr>
        <p:spPr/>
        <p:txBody>
          <a:bodyPr/>
          <a:lstStyle/>
          <a:p>
            <a:r>
              <a:rPr lang="en-US" dirty="0">
                <a:latin typeface="Arial" charset="0"/>
                <a:ea typeface="ＭＳ Ｐゴシック" charset="0"/>
                <a:cs typeface="Arial" charset="0"/>
              </a:rPr>
              <a:t>Each data item has a </a:t>
            </a:r>
            <a:r>
              <a:rPr lang="en-US" dirty="0">
                <a:solidFill>
                  <a:schemeClr val="hlink"/>
                </a:solidFill>
                <a:latin typeface="Arial" charset="0"/>
                <a:ea typeface="ＭＳ Ｐゴシック" charset="0"/>
                <a:cs typeface="Arial" charset="0"/>
              </a:rPr>
              <a:t>version number</a:t>
            </a:r>
          </a:p>
          <a:p>
            <a:pPr lvl="1"/>
            <a:r>
              <a:rPr lang="en-US" dirty="0">
                <a:latin typeface="Arial" charset="0"/>
                <a:ea typeface="ＭＳ Ｐゴシック" charset="0"/>
                <a:cs typeface="Arial" charset="0"/>
              </a:rPr>
              <a:t>A sequence of values</a:t>
            </a:r>
          </a:p>
          <a:p>
            <a:r>
              <a:rPr lang="en-US" dirty="0">
                <a:solidFill>
                  <a:schemeClr val="hlink"/>
                </a:solidFill>
                <a:latin typeface="Arial" charset="0"/>
                <a:ea typeface="ＭＳ Ｐゴシック" charset="0"/>
                <a:cs typeface="Arial" charset="0"/>
              </a:rPr>
              <a:t>write(d, </a:t>
            </a:r>
            <a:r>
              <a:rPr lang="en-US" dirty="0" err="1">
                <a:solidFill>
                  <a:schemeClr val="hlink"/>
                </a:solidFill>
                <a:latin typeface="Arial" charset="0"/>
                <a:ea typeface="ＭＳ Ｐゴシック" charset="0"/>
                <a:cs typeface="Arial" charset="0"/>
              </a:rPr>
              <a:t>val</a:t>
            </a:r>
            <a:r>
              <a:rPr lang="en-US" dirty="0">
                <a:solidFill>
                  <a:schemeClr val="hlink"/>
                </a:solidFill>
                <a:latin typeface="Arial" charset="0"/>
                <a:ea typeface="ＭＳ Ｐゴシック" charset="0"/>
                <a:cs typeface="Arial" charset="0"/>
              </a:rPr>
              <a:t>, v#)</a:t>
            </a:r>
          </a:p>
          <a:p>
            <a:pPr lvl="1"/>
            <a:r>
              <a:rPr lang="en-US" dirty="0">
                <a:latin typeface="Arial" charset="0"/>
                <a:ea typeface="ＭＳ Ｐゴシック" charset="0"/>
                <a:cs typeface="Arial" charset="0"/>
              </a:rPr>
              <a:t>Waits for f+1 oks</a:t>
            </a:r>
          </a:p>
          <a:p>
            <a:r>
              <a:rPr lang="en-US" dirty="0">
                <a:solidFill>
                  <a:schemeClr val="hlink"/>
                </a:solidFill>
                <a:latin typeface="Arial" charset="0"/>
                <a:ea typeface="ＭＳ Ｐゴシック" charset="0"/>
                <a:cs typeface="Arial" charset="0"/>
              </a:rPr>
              <a:t>read(d) returns (</a:t>
            </a:r>
            <a:r>
              <a:rPr lang="en-US" dirty="0" err="1">
                <a:solidFill>
                  <a:schemeClr val="hlink"/>
                </a:solidFill>
                <a:latin typeface="Arial" charset="0"/>
                <a:ea typeface="ＭＳ Ｐゴシック" charset="0"/>
                <a:cs typeface="Arial" charset="0"/>
              </a:rPr>
              <a:t>val</a:t>
            </a:r>
            <a:r>
              <a:rPr lang="en-US" dirty="0">
                <a:solidFill>
                  <a:schemeClr val="hlink"/>
                </a:solidFill>
                <a:latin typeface="Arial" charset="0"/>
                <a:ea typeface="ＭＳ Ｐゴシック" charset="0"/>
                <a:cs typeface="Arial" charset="0"/>
              </a:rPr>
              <a:t>, v#)</a:t>
            </a:r>
          </a:p>
          <a:p>
            <a:pPr lvl="1"/>
            <a:r>
              <a:rPr lang="en-US" dirty="0">
                <a:latin typeface="Arial" charset="0"/>
                <a:ea typeface="ＭＳ Ｐゴシック" charset="0"/>
                <a:cs typeface="Arial" charset="0"/>
              </a:rPr>
              <a:t>Waits for f+1 matching </a:t>
            </a:r>
            <a:r>
              <a:rPr lang="en-US" dirty="0" err="1">
                <a:latin typeface="Arial" charset="0"/>
                <a:ea typeface="ＭＳ Ｐゴシック" charset="0"/>
                <a:cs typeface="Arial" charset="0"/>
              </a:rPr>
              <a:t>v#’s</a:t>
            </a:r>
            <a:endParaRPr lang="en-US" dirty="0">
              <a:latin typeface="Arial" charset="0"/>
              <a:ea typeface="ＭＳ Ｐゴシック" charset="0"/>
              <a:cs typeface="Arial" charset="0"/>
            </a:endParaRPr>
          </a:p>
          <a:p>
            <a:pPr lvl="1"/>
            <a:r>
              <a:rPr lang="en-US" dirty="0">
                <a:latin typeface="Arial" charset="0"/>
                <a:ea typeface="ＭＳ Ｐゴシック" charset="0"/>
                <a:cs typeface="Arial" charset="0"/>
              </a:rPr>
              <a:t>Else does a </a:t>
            </a:r>
            <a:r>
              <a:rPr lang="en-US" dirty="0">
                <a:solidFill>
                  <a:schemeClr val="hlink"/>
                </a:solidFill>
                <a:latin typeface="Arial" charset="0"/>
                <a:ea typeface="ＭＳ Ｐゴシック" charset="0"/>
                <a:cs typeface="Arial" charset="0"/>
              </a:rPr>
              <a:t>write-</a:t>
            </a:r>
            <a:r>
              <a:rPr lang="en-US" dirty="0" smtClean="0">
                <a:solidFill>
                  <a:schemeClr val="hlink"/>
                </a:solidFill>
                <a:latin typeface="Arial" charset="0"/>
                <a:ea typeface="ＭＳ Ｐゴシック" charset="0"/>
                <a:cs typeface="Arial" charset="0"/>
              </a:rPr>
              <a:t>back </a:t>
            </a:r>
            <a:r>
              <a:rPr lang="en-US" dirty="0" smtClean="0">
                <a:solidFill>
                  <a:schemeClr val="accent6">
                    <a:lumMod val="50000"/>
                  </a:schemeClr>
                </a:solidFill>
                <a:latin typeface="Arial" charset="0"/>
                <a:ea typeface="ＭＳ Ｐゴシック" charset="0"/>
                <a:cs typeface="Arial" charset="0"/>
              </a:rPr>
              <a:t>of latest received version to the stale replicas</a:t>
            </a:r>
            <a:endParaRPr lang="en-US" dirty="0">
              <a:solidFill>
                <a:schemeClr val="accent6">
                  <a:lumMod val="50000"/>
                </a:schemeClr>
              </a:solidFill>
              <a:latin typeface="Arial" charset="0"/>
              <a:ea typeface="ＭＳ Ｐゴシック" charset="0"/>
              <a:cs typeface="Arial" charset="0"/>
            </a:endParaRPr>
          </a:p>
        </p:txBody>
      </p:sp>
      <p:sp>
        <p:nvSpPr>
          <p:cNvPr id="148484" name="TextBox 5"/>
          <p:cNvSpPr txBox="1">
            <a:spLocks noChangeArrowheads="1"/>
          </p:cNvSpPr>
          <p:nvPr/>
        </p:nvSpPr>
        <p:spPr bwMode="auto">
          <a:xfrm>
            <a:off x="7239000" y="6396038"/>
            <a:ext cx="185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smtClean="0">
                <a:solidFill>
                  <a:srgbClr val="003367"/>
                </a:solidFill>
              </a:rPr>
              <a:t>[Barbara Liskov]</a:t>
            </a:r>
          </a:p>
        </p:txBody>
      </p:sp>
    </p:spTree>
    <p:extLst>
      <p:ext uri="{BB962C8B-B14F-4D97-AF65-F5344CB8AC3E}">
        <p14:creationId xmlns:p14="http://schemas.microsoft.com/office/powerpoint/2010/main" val="18151117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3"/>
          <p:cNvSpPr>
            <a:spLocks noGrp="1"/>
          </p:cNvSpPr>
          <p:nvPr>
            <p:ph type="title"/>
          </p:nvPr>
        </p:nvSpPr>
        <p:spPr/>
        <p:txBody>
          <a:bodyPr/>
          <a:lstStyle/>
          <a:p>
            <a:r>
              <a:rPr lang="en-US">
                <a:latin typeface="Arial" charset="0"/>
                <a:ea typeface="ＭＳ Ｐゴシック" charset="0"/>
                <a:cs typeface="Arial" charset="0"/>
              </a:rPr>
              <a:t>Quorum consistency</a:t>
            </a:r>
          </a:p>
        </p:txBody>
      </p:sp>
      <p:sp>
        <p:nvSpPr>
          <p:cNvPr id="149507" name="TextBox 5"/>
          <p:cNvSpPr txBox="1">
            <a:spLocks noChangeArrowheads="1"/>
          </p:cNvSpPr>
          <p:nvPr/>
        </p:nvSpPr>
        <p:spPr bwMode="auto">
          <a:xfrm>
            <a:off x="7239000" y="6396038"/>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smtClean="0">
                <a:solidFill>
                  <a:srgbClr val="003367"/>
                </a:solidFill>
              </a:rPr>
              <a:t>[Keith Marzullo]</a:t>
            </a:r>
          </a:p>
        </p:txBody>
      </p:sp>
      <p:pic>
        <p:nvPicPr>
          <p:cNvPr id="149508" name="Picture 5" descr="quorum-blobs-marzullo.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31938"/>
            <a:ext cx="6286500"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TextBox 5"/>
          <p:cNvSpPr txBox="1">
            <a:spLocks noChangeArrowheads="1"/>
          </p:cNvSpPr>
          <p:nvPr/>
        </p:nvSpPr>
        <p:spPr bwMode="auto">
          <a:xfrm>
            <a:off x="914400" y="3733800"/>
            <a:ext cx="2393479"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dirty="0" smtClean="0">
              <a:solidFill>
                <a:srgbClr val="003367"/>
              </a:solidFill>
            </a:endParaRPr>
          </a:p>
          <a:p>
            <a:pPr eaLnBrk="1" hangingPunct="1"/>
            <a:r>
              <a:rPr lang="en-US" sz="2800" b="1" dirty="0" smtClean="0">
                <a:solidFill>
                  <a:srgbClr val="003367"/>
                </a:solidFill>
              </a:rPr>
              <a:t>Example</a:t>
            </a:r>
          </a:p>
          <a:p>
            <a:pPr eaLnBrk="1" hangingPunct="1"/>
            <a:r>
              <a:rPr lang="en-US" sz="2800" dirty="0" err="1" smtClean="0">
                <a:solidFill>
                  <a:srgbClr val="003367"/>
                </a:solidFill>
              </a:rPr>
              <a:t>rv</a:t>
            </a:r>
            <a:r>
              <a:rPr lang="en-US" sz="2800" dirty="0" smtClean="0">
                <a:solidFill>
                  <a:srgbClr val="003367"/>
                </a:solidFill>
              </a:rPr>
              <a:t>=</a:t>
            </a:r>
            <a:r>
              <a:rPr lang="en-US" sz="2800" dirty="0" err="1" smtClean="0">
                <a:solidFill>
                  <a:srgbClr val="003367"/>
                </a:solidFill>
              </a:rPr>
              <a:t>wv</a:t>
            </a:r>
            <a:r>
              <a:rPr lang="en-US" sz="2800" dirty="0" smtClean="0">
                <a:solidFill>
                  <a:srgbClr val="003367"/>
                </a:solidFill>
              </a:rPr>
              <a:t>=f</a:t>
            </a:r>
          </a:p>
          <a:p>
            <a:pPr eaLnBrk="1" hangingPunct="1"/>
            <a:r>
              <a:rPr lang="en-US" sz="2800" dirty="0">
                <a:solidFill>
                  <a:srgbClr val="003367"/>
                </a:solidFill>
              </a:rPr>
              <a:t>w</a:t>
            </a:r>
            <a:r>
              <a:rPr lang="en-US" sz="2800" dirty="0" smtClean="0">
                <a:solidFill>
                  <a:srgbClr val="003367"/>
                </a:solidFill>
              </a:rPr>
              <a:t>here n=2f+1</a:t>
            </a:r>
          </a:p>
        </p:txBody>
      </p:sp>
      <p:sp>
        <p:nvSpPr>
          <p:cNvPr id="6" name="TextBox 5"/>
          <p:cNvSpPr txBox="1">
            <a:spLocks noChangeArrowheads="1"/>
          </p:cNvSpPr>
          <p:nvPr/>
        </p:nvSpPr>
        <p:spPr bwMode="auto">
          <a:xfrm>
            <a:off x="381000" y="5867400"/>
            <a:ext cx="53869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smtClean="0">
                <a:solidFill>
                  <a:srgbClr val="003367"/>
                </a:solidFill>
              </a:rPr>
              <a:t>Read from at least </a:t>
            </a:r>
            <a:r>
              <a:rPr lang="en-US" sz="2000" b="1" dirty="0" err="1" smtClean="0">
                <a:solidFill>
                  <a:srgbClr val="003367"/>
                </a:solidFill>
              </a:rPr>
              <a:t>rv</a:t>
            </a:r>
            <a:r>
              <a:rPr lang="en-US" sz="2000" dirty="0" smtClean="0">
                <a:solidFill>
                  <a:srgbClr val="003367"/>
                </a:solidFill>
              </a:rPr>
              <a:t> servers (</a:t>
            </a:r>
            <a:r>
              <a:rPr lang="en-US" sz="2000" b="1" dirty="0" smtClean="0">
                <a:solidFill>
                  <a:srgbClr val="003367"/>
                </a:solidFill>
              </a:rPr>
              <a:t>read quorum</a:t>
            </a:r>
            <a:r>
              <a:rPr lang="en-US" sz="2000" dirty="0" smtClean="0">
                <a:solidFill>
                  <a:srgbClr val="003367"/>
                </a:solidFill>
              </a:rPr>
              <a:t>).</a:t>
            </a:r>
          </a:p>
          <a:p>
            <a:pPr eaLnBrk="1" hangingPunct="1"/>
            <a:r>
              <a:rPr lang="en-US" sz="2000" dirty="0" smtClean="0">
                <a:solidFill>
                  <a:srgbClr val="003367"/>
                </a:solidFill>
              </a:rPr>
              <a:t>Write to at least </a:t>
            </a:r>
            <a:r>
              <a:rPr lang="en-US" sz="2000" b="1" dirty="0" err="1" smtClean="0">
                <a:solidFill>
                  <a:srgbClr val="003367"/>
                </a:solidFill>
              </a:rPr>
              <a:t>wv</a:t>
            </a:r>
            <a:r>
              <a:rPr lang="en-US" sz="2000" dirty="0" smtClean="0">
                <a:solidFill>
                  <a:srgbClr val="003367"/>
                </a:solidFill>
              </a:rPr>
              <a:t> servers (</a:t>
            </a:r>
            <a:r>
              <a:rPr lang="en-US" sz="2000" b="1" dirty="0" smtClean="0">
                <a:solidFill>
                  <a:srgbClr val="003367"/>
                </a:solidFill>
              </a:rPr>
              <a:t>write quorum</a:t>
            </a:r>
            <a:r>
              <a:rPr lang="en-US" sz="2000" dirty="0" smtClean="0">
                <a:solidFill>
                  <a:srgbClr val="003367"/>
                </a:solidFill>
              </a:rPr>
              <a:t>).</a:t>
            </a:r>
          </a:p>
        </p:txBody>
      </p:sp>
      <p:sp>
        <p:nvSpPr>
          <p:cNvPr id="7" name="TextBox 5"/>
          <p:cNvSpPr txBox="1">
            <a:spLocks noChangeArrowheads="1"/>
          </p:cNvSpPr>
          <p:nvPr/>
        </p:nvSpPr>
        <p:spPr bwMode="auto">
          <a:xfrm>
            <a:off x="6750521" y="1447800"/>
            <a:ext cx="20713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dirty="0" smtClean="0">
              <a:solidFill>
                <a:srgbClr val="003367"/>
              </a:solidFill>
            </a:endParaRPr>
          </a:p>
          <a:p>
            <a:pPr eaLnBrk="1" hangingPunct="1"/>
            <a:r>
              <a:rPr lang="en-US" sz="2800" dirty="0">
                <a:solidFill>
                  <a:srgbClr val="003367"/>
                </a:solidFill>
              </a:rPr>
              <a:t>n</a:t>
            </a:r>
            <a:r>
              <a:rPr lang="en-US" sz="2800" dirty="0" smtClean="0">
                <a:solidFill>
                  <a:srgbClr val="003367"/>
                </a:solidFill>
              </a:rPr>
              <a:t> = 7 nodes</a:t>
            </a:r>
          </a:p>
        </p:txBody>
      </p:sp>
    </p:spTree>
    <p:extLst>
      <p:ext uri="{BB962C8B-B14F-4D97-AF65-F5344CB8AC3E}">
        <p14:creationId xmlns:p14="http://schemas.microsoft.com/office/powerpoint/2010/main" val="271744703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a:latin typeface="Arial" charset="0"/>
                <a:ea typeface="ＭＳ Ｐゴシック" charset="0"/>
                <a:cs typeface="Arial" charset="0"/>
              </a:rPr>
              <a:t>Weighted quorum voting</a:t>
            </a:r>
          </a:p>
        </p:txBody>
      </p:sp>
      <p:pic>
        <p:nvPicPr>
          <p:cNvPr id="150531" name="Picture 2" descr="quorum-weighted-marzullo.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629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2" name="TextBox 5"/>
          <p:cNvSpPr txBox="1">
            <a:spLocks noChangeArrowheads="1"/>
          </p:cNvSpPr>
          <p:nvPr/>
        </p:nvSpPr>
        <p:spPr bwMode="auto">
          <a:xfrm>
            <a:off x="7239000" y="6396038"/>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smtClean="0">
                <a:solidFill>
                  <a:srgbClr val="003367"/>
                </a:solidFill>
              </a:rPr>
              <a:t>[Keith Marzullo]</a:t>
            </a:r>
          </a:p>
        </p:txBody>
      </p:sp>
      <p:sp>
        <p:nvSpPr>
          <p:cNvPr id="150533" name="TextBox 5"/>
          <p:cNvSpPr txBox="1">
            <a:spLocks noChangeArrowheads="1"/>
          </p:cNvSpPr>
          <p:nvPr/>
        </p:nvSpPr>
        <p:spPr bwMode="auto">
          <a:xfrm>
            <a:off x="388938" y="5724525"/>
            <a:ext cx="68345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dirty="0" smtClean="0">
                <a:solidFill>
                  <a:srgbClr val="003367"/>
                </a:solidFill>
              </a:rPr>
              <a:t>Any write quorum intersects every other quorum.</a:t>
            </a:r>
          </a:p>
          <a:p>
            <a:pPr eaLnBrk="1" hangingPunct="1"/>
            <a:r>
              <a:rPr lang="en-US" dirty="0" smtClean="0">
                <a:solidFill>
                  <a:srgbClr val="003367"/>
                </a:solidFill>
              </a:rPr>
              <a:t>“Guaranteed” that a read will see the last write.</a:t>
            </a:r>
          </a:p>
        </p:txBody>
      </p:sp>
      <p:sp>
        <p:nvSpPr>
          <p:cNvPr id="150534" name="TextBox 5"/>
          <p:cNvSpPr txBox="1">
            <a:spLocks noChangeArrowheads="1"/>
          </p:cNvSpPr>
          <p:nvPr/>
        </p:nvSpPr>
        <p:spPr bwMode="auto">
          <a:xfrm>
            <a:off x="334963" y="4038600"/>
            <a:ext cx="312878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endParaRPr lang="en-US" dirty="0" smtClean="0">
              <a:solidFill>
                <a:srgbClr val="003367"/>
              </a:solidFill>
            </a:endParaRPr>
          </a:p>
          <a:p>
            <a:pPr eaLnBrk="1" hangingPunct="1"/>
            <a:r>
              <a:rPr lang="en-US" sz="2800" dirty="0" smtClean="0">
                <a:solidFill>
                  <a:srgbClr val="003367"/>
                </a:solidFill>
              </a:rPr>
              <a:t>Choose </a:t>
            </a:r>
            <a:r>
              <a:rPr lang="en-US" sz="2800" dirty="0" err="1" smtClean="0">
                <a:solidFill>
                  <a:srgbClr val="003367"/>
                </a:solidFill>
              </a:rPr>
              <a:t>rv</a:t>
            </a:r>
            <a:r>
              <a:rPr lang="en-US" sz="2800" dirty="0" smtClean="0">
                <a:solidFill>
                  <a:srgbClr val="003367"/>
                </a:solidFill>
              </a:rPr>
              <a:t> and </a:t>
            </a:r>
            <a:r>
              <a:rPr lang="en-US" sz="2800" dirty="0" err="1" smtClean="0">
                <a:solidFill>
                  <a:srgbClr val="003367"/>
                </a:solidFill>
              </a:rPr>
              <a:t>wv</a:t>
            </a:r>
            <a:endParaRPr lang="en-US" sz="2800" dirty="0" smtClean="0">
              <a:solidFill>
                <a:srgbClr val="003367"/>
              </a:solidFill>
            </a:endParaRPr>
          </a:p>
          <a:p>
            <a:pPr eaLnBrk="1" hangingPunct="1"/>
            <a:r>
              <a:rPr lang="en-US" sz="2800" dirty="0">
                <a:solidFill>
                  <a:srgbClr val="003367"/>
                </a:solidFill>
              </a:rPr>
              <a:t>s</a:t>
            </a:r>
            <a:r>
              <a:rPr lang="en-US" sz="2800" dirty="0" smtClean="0">
                <a:solidFill>
                  <a:srgbClr val="003367"/>
                </a:solidFill>
              </a:rPr>
              <a:t>o that </a:t>
            </a:r>
            <a:r>
              <a:rPr lang="en-US" sz="2800" dirty="0" err="1" smtClean="0">
                <a:solidFill>
                  <a:srgbClr val="003367"/>
                </a:solidFill>
              </a:rPr>
              <a:t>rv+wv</a:t>
            </a:r>
            <a:r>
              <a:rPr lang="en-US" sz="2800" dirty="0" smtClean="0">
                <a:solidFill>
                  <a:srgbClr val="003367"/>
                </a:solidFill>
              </a:rPr>
              <a:t>=n+1</a:t>
            </a:r>
          </a:p>
        </p:txBody>
      </p:sp>
    </p:spTree>
    <p:extLst>
      <p:ext uri="{BB962C8B-B14F-4D97-AF65-F5344CB8AC3E}">
        <p14:creationId xmlns:p14="http://schemas.microsoft.com/office/powerpoint/2010/main" val="17471344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30200" y="228600"/>
            <a:ext cx="8470900" cy="6388100"/>
          </a:xfrm>
          <a:prstGeom prst="rect">
            <a:avLst/>
          </a:prstGeom>
        </p:spPr>
      </p:pic>
    </p:spTree>
    <p:extLst>
      <p:ext uri="{BB962C8B-B14F-4D97-AF65-F5344CB8AC3E}">
        <p14:creationId xmlns:p14="http://schemas.microsoft.com/office/powerpoint/2010/main" val="549931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Caches are everywhere</a:t>
            </a:r>
            <a:endParaRPr lang="en-US" dirty="0"/>
          </a:p>
        </p:txBody>
      </p:sp>
      <p:sp>
        <p:nvSpPr>
          <p:cNvPr id="3" name="Content Placeholder 2"/>
          <p:cNvSpPr>
            <a:spLocks noGrp="1"/>
          </p:cNvSpPr>
          <p:nvPr>
            <p:ph idx="1"/>
          </p:nvPr>
        </p:nvSpPr>
        <p:spPr/>
        <p:txBody>
          <a:bodyPr/>
          <a:lstStyle/>
          <a:p>
            <a:r>
              <a:rPr lang="en-US" dirty="0" err="1" smtClean="0"/>
              <a:t>Inode</a:t>
            </a:r>
            <a:r>
              <a:rPr lang="en-US" dirty="0" smtClean="0"/>
              <a:t> caches, directory entries (name lookups), IP address mappings (ARP table), …</a:t>
            </a:r>
          </a:p>
          <a:p>
            <a:r>
              <a:rPr lang="en-US" dirty="0" smtClean="0"/>
              <a:t>All large-scale Web systems use caching extensively to reduce I/O cost.</a:t>
            </a:r>
          </a:p>
          <a:p>
            <a:r>
              <a:rPr lang="en-US" dirty="0" smtClean="0"/>
              <a:t>Memory cache may be a separate shared network service.</a:t>
            </a:r>
          </a:p>
          <a:p>
            <a:r>
              <a:rPr lang="en-US" dirty="0" smtClean="0"/>
              <a:t>Web content delivery networks (CDNs) cache content objects in web proxy servers around the Internet.</a:t>
            </a:r>
          </a:p>
        </p:txBody>
      </p:sp>
    </p:spTree>
    <p:extLst>
      <p:ext uri="{BB962C8B-B14F-4D97-AF65-F5344CB8AC3E}">
        <p14:creationId xmlns:p14="http://schemas.microsoft.com/office/powerpoint/2010/main" val="4904449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457200" y="1600200"/>
            <a:ext cx="8226425" cy="4495800"/>
          </a:xfrm>
        </p:spPr>
        <p:txBody>
          <a:bodyPr/>
          <a:lstStyle/>
          <a:p>
            <a:r>
              <a:rPr lang="en-US" dirty="0" smtClean="0"/>
              <a:t>How to be sure that the cached data is consistent with the “authoritative” copy of the data?</a:t>
            </a:r>
          </a:p>
          <a:p>
            <a:r>
              <a:rPr lang="en-US" dirty="0" smtClean="0"/>
              <a:t>Can we predict the hit ratio in the cache?  What factors does it depend on?</a:t>
            </a:r>
          </a:p>
          <a:p>
            <a:pPr lvl="1"/>
            <a:r>
              <a:rPr lang="en-US" dirty="0" smtClean="0"/>
              <a:t>“popularity”: distribution of access frequency</a:t>
            </a:r>
          </a:p>
          <a:p>
            <a:pPr lvl="1"/>
            <a:r>
              <a:rPr lang="en-US" dirty="0" smtClean="0"/>
              <a:t>update rate: must update/invalidate cache on a write</a:t>
            </a:r>
          </a:p>
          <a:p>
            <a:r>
              <a:rPr lang="en-US" dirty="0" smtClean="0"/>
              <a:t>What is the impact of variable-length objects/values?</a:t>
            </a:r>
          </a:p>
          <a:p>
            <a:pPr lvl="1"/>
            <a:r>
              <a:rPr lang="en-US" dirty="0" smtClean="0"/>
              <a:t>Metrics must distinguish byte hit ratio vs. object hit ratio.</a:t>
            </a:r>
          </a:p>
          <a:p>
            <a:pPr lvl="1"/>
            <a:r>
              <a:rPr lang="en-US" dirty="0"/>
              <a:t>R</a:t>
            </a:r>
            <a:r>
              <a:rPr lang="en-US" dirty="0" smtClean="0"/>
              <a:t>eplacement policy may consider object size.</a:t>
            </a:r>
          </a:p>
          <a:p>
            <a:r>
              <a:rPr lang="en-US" dirty="0" smtClean="0"/>
              <a:t>What if the miss cost is variable?  Should the cache design consider that?</a:t>
            </a:r>
            <a:endParaRPr lang="en-US" dirty="0"/>
          </a:p>
        </p:txBody>
      </p:sp>
    </p:spTree>
    <p:extLst>
      <p:ext uri="{BB962C8B-B14F-4D97-AF65-F5344CB8AC3E}">
        <p14:creationId xmlns:p14="http://schemas.microsoft.com/office/powerpoint/2010/main" val="18225579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Steve </a:t>
            </a:r>
            <a:r>
              <a:rPr lang="en-US" sz="3200" dirty="0" err="1" smtClean="0"/>
              <a:t>Yegge</a:t>
            </a:r>
            <a:r>
              <a:rPr lang="en-US" sz="3200" dirty="0" smtClean="0"/>
              <a:t> rant, part 1</a:t>
            </a:r>
            <a:r>
              <a:rPr lang="en-US" dirty="0" smtClean="0"/>
              <a:t/>
            </a:r>
            <a:br>
              <a:rPr lang="en-US" dirty="0" smtClean="0"/>
            </a:br>
            <a:r>
              <a:rPr lang="en-US" sz="3600" dirty="0" smtClean="0"/>
              <a:t>Products vs. Platforms</a:t>
            </a:r>
            <a:endParaRPr lang="en-US" dirty="0"/>
          </a:p>
        </p:txBody>
      </p:sp>
      <p:sp>
        <p:nvSpPr>
          <p:cNvPr id="3" name="Content Placeholder 2"/>
          <p:cNvSpPr>
            <a:spLocks noGrp="1"/>
          </p:cNvSpPr>
          <p:nvPr>
            <p:ph idx="1"/>
          </p:nvPr>
        </p:nvSpPr>
        <p:spPr>
          <a:xfrm>
            <a:off x="457200" y="1600200"/>
            <a:ext cx="8001000" cy="4111625"/>
          </a:xfrm>
        </p:spPr>
        <p:txBody>
          <a:bodyPr/>
          <a:lstStyle/>
          <a:p>
            <a:pPr marL="0" indent="0">
              <a:buNone/>
            </a:pPr>
            <a:r>
              <a:rPr lang="en-US" sz="1800" dirty="0" smtClean="0">
                <a:solidFill>
                  <a:schemeClr val="bg2">
                    <a:lumMod val="50000"/>
                  </a:schemeClr>
                </a:solidFill>
              </a:rPr>
              <a:t>Selectively quoted/clarified from </a:t>
            </a:r>
            <a:r>
              <a:rPr lang="nb-NO" sz="1800" dirty="0">
                <a:solidFill>
                  <a:schemeClr val="bg2">
                    <a:lumMod val="50000"/>
                  </a:schemeClr>
                </a:solidFill>
                <a:hlinkClick r:id="rId2"/>
              </a:rPr>
              <a:t>http://steverant.pen.io</a:t>
            </a:r>
            <a:r>
              <a:rPr lang="nb-NO" sz="1800" dirty="0" smtClean="0">
                <a:solidFill>
                  <a:schemeClr val="bg2">
                    <a:lumMod val="50000"/>
                  </a:schemeClr>
                </a:solidFill>
                <a:hlinkClick r:id="rId2"/>
              </a:rPr>
              <a:t>/</a:t>
            </a:r>
            <a:r>
              <a:rPr lang="nb-NO" sz="1800" dirty="0" smtClean="0">
                <a:solidFill>
                  <a:schemeClr val="bg2">
                    <a:lumMod val="50000"/>
                  </a:schemeClr>
                </a:solidFill>
              </a:rPr>
              <a:t>, </a:t>
            </a:r>
            <a:r>
              <a:rPr lang="nb-NO" sz="1800" dirty="0" err="1" smtClean="0">
                <a:solidFill>
                  <a:schemeClr val="bg2">
                    <a:lumMod val="50000"/>
                  </a:schemeClr>
                </a:solidFill>
              </a:rPr>
              <a:t>emphasis</a:t>
            </a:r>
            <a:r>
              <a:rPr lang="nb-NO" sz="1800" dirty="0" smtClean="0">
                <a:solidFill>
                  <a:schemeClr val="bg2">
                    <a:lumMod val="50000"/>
                  </a:schemeClr>
                </a:solidFill>
              </a:rPr>
              <a:t> </a:t>
            </a:r>
            <a:r>
              <a:rPr lang="nb-NO" sz="1800" dirty="0" err="1" smtClean="0">
                <a:solidFill>
                  <a:schemeClr val="bg2">
                    <a:lumMod val="50000"/>
                  </a:schemeClr>
                </a:solidFill>
              </a:rPr>
              <a:t>added</a:t>
            </a:r>
            <a:r>
              <a:rPr lang="nb-NO" sz="1800" dirty="0" smtClean="0">
                <a:solidFill>
                  <a:schemeClr val="bg2">
                    <a:lumMod val="50000"/>
                  </a:schemeClr>
                </a:solidFill>
              </a:rPr>
              <a:t>.  This is an </a:t>
            </a:r>
            <a:r>
              <a:rPr lang="nb-NO" sz="1800" dirty="0" err="1" smtClean="0">
                <a:solidFill>
                  <a:schemeClr val="bg2">
                    <a:lumMod val="50000"/>
                  </a:schemeClr>
                </a:solidFill>
              </a:rPr>
              <a:t>internal</a:t>
            </a:r>
            <a:r>
              <a:rPr lang="nb-NO" sz="1800" dirty="0" smtClean="0">
                <a:solidFill>
                  <a:schemeClr val="bg2">
                    <a:lumMod val="50000"/>
                  </a:schemeClr>
                </a:solidFill>
              </a:rPr>
              <a:t> </a:t>
            </a:r>
            <a:r>
              <a:rPr lang="nb-NO" sz="1800" dirty="0" err="1" smtClean="0">
                <a:solidFill>
                  <a:schemeClr val="bg2">
                    <a:lumMod val="50000"/>
                  </a:schemeClr>
                </a:solidFill>
              </a:rPr>
              <a:t>google</a:t>
            </a:r>
            <a:r>
              <a:rPr lang="nb-NO" sz="1800" dirty="0" smtClean="0">
                <a:solidFill>
                  <a:schemeClr val="bg2">
                    <a:lumMod val="50000"/>
                  </a:schemeClr>
                </a:solidFill>
              </a:rPr>
              <a:t> memorandum </a:t>
            </a:r>
            <a:r>
              <a:rPr lang="nb-NO" sz="1800" dirty="0" err="1" smtClean="0">
                <a:solidFill>
                  <a:schemeClr val="bg2">
                    <a:lumMod val="50000"/>
                  </a:schemeClr>
                </a:solidFill>
              </a:rPr>
              <a:t>that</a:t>
            </a:r>
            <a:r>
              <a:rPr lang="nb-NO" sz="1800" dirty="0" smtClean="0">
                <a:solidFill>
                  <a:schemeClr val="bg2">
                    <a:lumMod val="50000"/>
                  </a:schemeClr>
                </a:solidFill>
              </a:rPr>
              <a:t> ”</a:t>
            </a:r>
            <a:r>
              <a:rPr lang="nb-NO" sz="1800" dirty="0" err="1" smtClean="0">
                <a:solidFill>
                  <a:schemeClr val="bg2">
                    <a:lumMod val="50000"/>
                  </a:schemeClr>
                </a:solidFill>
              </a:rPr>
              <a:t>escaped</a:t>
            </a:r>
            <a:r>
              <a:rPr lang="nb-NO" sz="1800" dirty="0" smtClean="0">
                <a:solidFill>
                  <a:schemeClr val="bg2">
                    <a:lumMod val="50000"/>
                  </a:schemeClr>
                </a:solidFill>
              </a:rPr>
              <a:t>”.  </a:t>
            </a:r>
            <a:r>
              <a:rPr lang="nb-NO" sz="1800" dirty="0" err="1" smtClean="0">
                <a:solidFill>
                  <a:schemeClr val="bg2">
                    <a:lumMod val="50000"/>
                  </a:schemeClr>
                </a:solidFill>
              </a:rPr>
              <a:t>Yegge</a:t>
            </a:r>
            <a:r>
              <a:rPr lang="nb-NO" sz="1800" dirty="0">
                <a:solidFill>
                  <a:schemeClr val="bg2">
                    <a:lumMod val="50000"/>
                  </a:schemeClr>
                </a:solidFill>
              </a:rPr>
              <a:t> </a:t>
            </a:r>
            <a:r>
              <a:rPr lang="nb-NO" sz="1800" dirty="0" err="1" smtClean="0">
                <a:solidFill>
                  <a:schemeClr val="bg2">
                    <a:lumMod val="50000"/>
                  </a:schemeClr>
                </a:solidFill>
              </a:rPr>
              <a:t>had</a:t>
            </a:r>
            <a:r>
              <a:rPr lang="nb-NO" sz="1800" dirty="0" smtClean="0">
                <a:solidFill>
                  <a:schemeClr val="bg2">
                    <a:lumMod val="50000"/>
                  </a:schemeClr>
                </a:solidFill>
              </a:rPr>
              <a:t> </a:t>
            </a:r>
            <a:r>
              <a:rPr lang="nb-NO" sz="1800" dirty="0" err="1" smtClean="0">
                <a:solidFill>
                  <a:schemeClr val="bg2">
                    <a:lumMod val="50000"/>
                  </a:schemeClr>
                </a:solidFill>
              </a:rPr>
              <a:t>moved</a:t>
            </a:r>
            <a:r>
              <a:rPr lang="nb-NO" sz="1800" dirty="0" smtClean="0">
                <a:solidFill>
                  <a:schemeClr val="bg2">
                    <a:lumMod val="50000"/>
                  </a:schemeClr>
                </a:solidFill>
              </a:rPr>
              <a:t> to Google from Amazon.  His goal </a:t>
            </a:r>
            <a:r>
              <a:rPr lang="nb-NO" sz="1800" dirty="0" err="1" smtClean="0">
                <a:solidFill>
                  <a:schemeClr val="bg2">
                    <a:lumMod val="50000"/>
                  </a:schemeClr>
                </a:solidFill>
              </a:rPr>
              <a:t>was</a:t>
            </a:r>
            <a:r>
              <a:rPr lang="nb-NO" sz="1800" dirty="0" smtClean="0">
                <a:solidFill>
                  <a:schemeClr val="bg2">
                    <a:lumMod val="50000"/>
                  </a:schemeClr>
                </a:solidFill>
              </a:rPr>
              <a:t> to </a:t>
            </a:r>
            <a:r>
              <a:rPr lang="nb-NO" sz="1800" dirty="0" err="1" smtClean="0">
                <a:solidFill>
                  <a:schemeClr val="bg2">
                    <a:lumMod val="50000"/>
                  </a:schemeClr>
                </a:solidFill>
              </a:rPr>
              <a:t>promote</a:t>
            </a:r>
            <a:r>
              <a:rPr lang="nb-NO" sz="1800" dirty="0" smtClean="0">
                <a:solidFill>
                  <a:schemeClr val="bg2">
                    <a:lumMod val="50000"/>
                  </a:schemeClr>
                </a:solidFill>
              </a:rPr>
              <a:t> service-</a:t>
            </a:r>
            <a:r>
              <a:rPr lang="nb-NO" sz="1800" dirty="0" err="1" smtClean="0">
                <a:solidFill>
                  <a:schemeClr val="bg2">
                    <a:lumMod val="50000"/>
                  </a:schemeClr>
                </a:solidFill>
              </a:rPr>
              <a:t>oriented</a:t>
            </a:r>
            <a:r>
              <a:rPr lang="nb-NO" sz="1800" dirty="0" smtClean="0">
                <a:solidFill>
                  <a:schemeClr val="bg2">
                    <a:lumMod val="50000"/>
                  </a:schemeClr>
                </a:solidFill>
              </a:rPr>
              <a:t> </a:t>
            </a:r>
            <a:r>
              <a:rPr lang="nb-NO" sz="1800" dirty="0" err="1" smtClean="0">
                <a:solidFill>
                  <a:schemeClr val="bg2">
                    <a:lumMod val="50000"/>
                  </a:schemeClr>
                </a:solidFill>
              </a:rPr>
              <a:t>software</a:t>
            </a:r>
            <a:r>
              <a:rPr lang="nb-NO" sz="1800" dirty="0" smtClean="0">
                <a:solidFill>
                  <a:schemeClr val="bg2">
                    <a:lumMod val="50000"/>
                  </a:schemeClr>
                </a:solidFill>
              </a:rPr>
              <a:t> </a:t>
            </a:r>
            <a:r>
              <a:rPr lang="nb-NO" sz="1800" dirty="0" err="1" smtClean="0">
                <a:solidFill>
                  <a:schemeClr val="bg2">
                    <a:lumMod val="50000"/>
                  </a:schemeClr>
                </a:solidFill>
              </a:rPr>
              <a:t>structures</a:t>
            </a:r>
            <a:r>
              <a:rPr lang="nb-NO" sz="1800" dirty="0" smtClean="0">
                <a:solidFill>
                  <a:schemeClr val="bg2">
                    <a:lumMod val="50000"/>
                  </a:schemeClr>
                </a:solidFill>
              </a:rPr>
              <a:t> </a:t>
            </a:r>
            <a:r>
              <a:rPr lang="nb-NO" sz="1800" dirty="0" err="1" smtClean="0">
                <a:solidFill>
                  <a:schemeClr val="bg2">
                    <a:lumMod val="50000"/>
                  </a:schemeClr>
                </a:solidFill>
              </a:rPr>
              <a:t>within</a:t>
            </a:r>
            <a:r>
              <a:rPr lang="nb-NO" sz="1800" dirty="0" smtClean="0">
                <a:solidFill>
                  <a:schemeClr val="bg2">
                    <a:lumMod val="50000"/>
                  </a:schemeClr>
                </a:solidFill>
              </a:rPr>
              <a:t> Google.</a:t>
            </a:r>
            <a:endParaRPr lang="en-US" sz="1800" dirty="0">
              <a:solidFill>
                <a:schemeClr val="bg2">
                  <a:lumMod val="50000"/>
                </a:schemeClr>
              </a:solidFill>
            </a:endParaRPr>
          </a:p>
          <a:p>
            <a:pPr marL="0" indent="0">
              <a:buNone/>
            </a:pPr>
            <a:endParaRPr lang="en-US" sz="1800" dirty="0">
              <a:solidFill>
                <a:schemeClr val="tx2">
                  <a:lumMod val="50000"/>
                </a:schemeClr>
              </a:solidFill>
            </a:endParaRPr>
          </a:p>
          <a:p>
            <a:pPr marL="0" indent="0">
              <a:buNone/>
            </a:pPr>
            <a:r>
              <a:rPr lang="en-US" sz="1800" dirty="0" smtClean="0"/>
              <a:t>So </a:t>
            </a:r>
            <a:r>
              <a:rPr lang="en-US" sz="1800" dirty="0"/>
              <a:t>one day Jeff Bezos [CEO of Amazon] issued a mandate....[to the developers in his company]</a:t>
            </a:r>
            <a:r>
              <a:rPr lang="en-US" sz="1800" dirty="0" smtClean="0"/>
              <a:t>:</a:t>
            </a:r>
            <a:endParaRPr lang="en-US" sz="1800" dirty="0"/>
          </a:p>
          <a:p>
            <a:pPr marL="0" indent="0">
              <a:buNone/>
            </a:pPr>
            <a:r>
              <a:rPr lang="en-US" sz="1800" dirty="0"/>
              <a:t>His </a:t>
            </a:r>
            <a:r>
              <a:rPr lang="en-US" sz="1800" b="1" dirty="0"/>
              <a:t>Big Mandate </a:t>
            </a:r>
            <a:r>
              <a:rPr lang="en-US" sz="1800" dirty="0"/>
              <a:t>went something along these lines</a:t>
            </a:r>
            <a:r>
              <a:rPr lang="en-US" sz="1800" dirty="0" smtClean="0"/>
              <a:t>:</a:t>
            </a:r>
            <a:endParaRPr lang="en-US" sz="1800" dirty="0"/>
          </a:p>
          <a:p>
            <a:pPr marL="0" indent="0">
              <a:buNone/>
            </a:pPr>
            <a:r>
              <a:rPr lang="en-US" sz="1800" dirty="0"/>
              <a:t>1) </a:t>
            </a:r>
            <a:r>
              <a:rPr lang="en-US" sz="1800" b="1" dirty="0"/>
              <a:t>All teams will henceforth expose their data and functionality through service interfaces</a:t>
            </a:r>
            <a:r>
              <a:rPr lang="en-US" sz="1800" b="1" dirty="0" smtClean="0"/>
              <a:t>.</a:t>
            </a:r>
            <a:endParaRPr lang="en-US" sz="1800" b="1" dirty="0"/>
          </a:p>
          <a:p>
            <a:pPr marL="0" indent="0">
              <a:buNone/>
            </a:pPr>
            <a:r>
              <a:rPr lang="en-US" sz="1800" dirty="0"/>
              <a:t>2) Teams must communicate with each other through these interfaces</a:t>
            </a:r>
            <a:r>
              <a:rPr lang="en-US" sz="1800" dirty="0" smtClean="0"/>
              <a:t>.</a:t>
            </a:r>
            <a:endParaRPr lang="en-US" sz="1800" dirty="0"/>
          </a:p>
          <a:p>
            <a:pPr marL="0" indent="0">
              <a:buNone/>
            </a:pPr>
            <a:r>
              <a:rPr lang="en-US" sz="1800" dirty="0"/>
              <a:t>3) </a:t>
            </a:r>
            <a:r>
              <a:rPr lang="en-US" sz="1800" b="1" dirty="0"/>
              <a:t>There will be no other form of </a:t>
            </a:r>
            <a:r>
              <a:rPr lang="en-US" sz="1800" b="1" dirty="0" err="1"/>
              <a:t>interprocess</a:t>
            </a:r>
            <a:r>
              <a:rPr lang="en-US" sz="1800" b="1" dirty="0"/>
              <a:t> communication allowed</a:t>
            </a:r>
            <a:r>
              <a:rPr lang="en-US" sz="1800" dirty="0"/>
              <a:t>: no direct linking, no direct reads of another team's data store, no shared-memory model, no back-doors whatsoever. The only communication allowed is via service interface calls over the network</a:t>
            </a:r>
            <a:r>
              <a:rPr lang="en-US" sz="1800" dirty="0" smtClean="0"/>
              <a:t>.</a:t>
            </a:r>
            <a:endParaRPr lang="en-US" sz="1800" dirty="0"/>
          </a:p>
        </p:txBody>
      </p:sp>
      <p:pic>
        <p:nvPicPr>
          <p:cNvPr id="4" name="Picture 3"/>
          <p:cNvPicPr>
            <a:picLocks noChangeAspect="1"/>
          </p:cNvPicPr>
          <p:nvPr/>
        </p:nvPicPr>
        <p:blipFill>
          <a:blip r:embed="rId3"/>
          <a:stretch>
            <a:fillRect/>
          </a:stretch>
        </p:blipFill>
        <p:spPr>
          <a:xfrm>
            <a:off x="7391400" y="0"/>
            <a:ext cx="1752600" cy="1306483"/>
          </a:xfrm>
          <a:prstGeom prst="rect">
            <a:avLst/>
          </a:prstGeom>
        </p:spPr>
      </p:pic>
    </p:spTree>
    <p:extLst>
      <p:ext uri="{BB962C8B-B14F-4D97-AF65-F5344CB8AC3E}">
        <p14:creationId xmlns:p14="http://schemas.microsoft.com/office/powerpoint/2010/main" val="12331403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in the Web</a:t>
            </a:r>
            <a:endParaRPr lang="en-US" dirty="0"/>
          </a:p>
        </p:txBody>
      </p:sp>
      <p:sp>
        <p:nvSpPr>
          <p:cNvPr id="3" name="Content Placeholder 2"/>
          <p:cNvSpPr>
            <a:spLocks noGrp="1"/>
          </p:cNvSpPr>
          <p:nvPr>
            <p:ph idx="1"/>
          </p:nvPr>
        </p:nvSpPr>
        <p:spPr/>
        <p:txBody>
          <a:bodyPr/>
          <a:lstStyle/>
          <a:p>
            <a:r>
              <a:rPr lang="en-US" dirty="0" smtClean="0"/>
              <a:t>Web “proxy” caches are servers that cache Web content.</a:t>
            </a:r>
          </a:p>
          <a:p>
            <a:r>
              <a:rPr lang="en-US" dirty="0" smtClean="0"/>
              <a:t>Reduce traffic to the origin server.</a:t>
            </a:r>
          </a:p>
          <a:p>
            <a:r>
              <a:rPr lang="en-US" dirty="0" smtClean="0"/>
              <a:t>Deployed by enterprises to reduce external network traffic to serve Web requests of their members.</a:t>
            </a:r>
          </a:p>
          <a:p>
            <a:r>
              <a:rPr lang="en-US" dirty="0" smtClean="0"/>
              <a:t>Also deployed by third-party companies that sell caching service to Web providers.</a:t>
            </a:r>
          </a:p>
          <a:p>
            <a:pPr lvl="1"/>
            <a:r>
              <a:rPr lang="en-US" dirty="0" smtClean="0"/>
              <a:t>Content Delivery/Distribution Network (CDN)</a:t>
            </a:r>
          </a:p>
          <a:p>
            <a:pPr lvl="1"/>
            <a:r>
              <a:rPr lang="en-US" dirty="0" smtClean="0"/>
              <a:t>Help Web providers serve their clients better.</a:t>
            </a:r>
          </a:p>
          <a:p>
            <a:pPr lvl="1"/>
            <a:r>
              <a:rPr lang="en-US" dirty="0" smtClean="0"/>
              <a:t>Help absorb unexpected load from “flash crowds”.</a:t>
            </a:r>
          </a:p>
          <a:p>
            <a:pPr lvl="1"/>
            <a:r>
              <a:rPr lang="en-US" dirty="0" smtClean="0"/>
              <a:t>Reduce Web server infrastructure costs.</a:t>
            </a:r>
            <a:endParaRPr lang="en-US" dirty="0"/>
          </a:p>
        </p:txBody>
      </p:sp>
    </p:spTree>
    <p:extLst>
      <p:ext uri="{BB962C8B-B14F-4D97-AF65-F5344CB8AC3E}">
        <p14:creationId xmlns:p14="http://schemas.microsoft.com/office/powerpoint/2010/main" val="12748747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atin typeface="Arial" charset="0"/>
                <a:ea typeface="ＭＳ Ｐゴシック" charset="0"/>
              </a:rPr>
              <a:t>Content Delivery Network (CDN)</a:t>
            </a:r>
          </a:p>
        </p:txBody>
      </p:sp>
      <p:pic>
        <p:nvPicPr>
          <p:cNvPr id="911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3048000"/>
            <a:ext cx="73485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1828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1350" y="1676400"/>
            <a:ext cx="23558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76400"/>
            <a:ext cx="5219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4"/>
          <p:cNvSpPr>
            <a:spLocks/>
          </p:cNvSpPr>
          <p:nvPr/>
        </p:nvSpPr>
        <p:spPr bwMode="auto">
          <a:xfrm>
            <a:off x="1905000" y="1676400"/>
            <a:ext cx="1676400" cy="7366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Tree>
    <p:extLst>
      <p:ext uri="{BB962C8B-B14F-4D97-AF65-F5344CB8AC3E}">
        <p14:creationId xmlns:p14="http://schemas.microsoft.com/office/powerpoint/2010/main" val="247088059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dirty="0" err="1" smtClean="0">
                <a:latin typeface="Arial" charset="0"/>
                <a:ea typeface="ＭＳ Ｐゴシック" charset="0"/>
              </a:rPr>
              <a:t>Zipf</a:t>
            </a:r>
            <a:r>
              <a:rPr lang="en-US" dirty="0" smtClean="0">
                <a:latin typeface="Arial" charset="0"/>
                <a:ea typeface="ＭＳ Ｐゴシック" charset="0"/>
              </a:rPr>
              <a:t> popularity</a:t>
            </a:r>
            <a:endParaRPr lang="en-US" dirty="0">
              <a:latin typeface="Arial" charset="0"/>
              <a:ea typeface="ＭＳ Ｐゴシック" charset="0"/>
            </a:endParaRPr>
          </a:p>
        </p:txBody>
      </p:sp>
      <p:sp>
        <p:nvSpPr>
          <p:cNvPr id="60418" name="Rectangle 3"/>
          <p:cNvSpPr>
            <a:spLocks noGrp="1" noChangeArrowheads="1"/>
          </p:cNvSpPr>
          <p:nvPr>
            <p:ph type="body" idx="1"/>
          </p:nvPr>
        </p:nvSpPr>
        <p:spPr>
          <a:xfrm>
            <a:off x="533400" y="1604962"/>
            <a:ext cx="8077200" cy="4719638"/>
          </a:xfrm>
        </p:spPr>
        <p:txBody>
          <a:bodyPr/>
          <a:lstStyle/>
          <a:p>
            <a:r>
              <a:rPr lang="en-US" dirty="0" smtClean="0">
                <a:latin typeface="Arial" charset="0"/>
                <a:ea typeface="ＭＳ Ｐゴシック" charset="0"/>
              </a:rPr>
              <a:t>Web </a:t>
            </a:r>
            <a:r>
              <a:rPr lang="en-US" dirty="0">
                <a:latin typeface="Arial" charset="0"/>
                <a:ea typeface="ＭＳ Ｐゴシック" charset="0"/>
              </a:rPr>
              <a:t>accesses can be modeled using </a:t>
            </a:r>
            <a:r>
              <a:rPr lang="en-US" dirty="0" err="1">
                <a:solidFill>
                  <a:srgbClr val="800000"/>
                </a:solidFill>
                <a:latin typeface="Arial" charset="0"/>
                <a:ea typeface="ＭＳ Ｐゴシック" charset="0"/>
              </a:rPr>
              <a:t>Zipf</a:t>
            </a:r>
            <a:r>
              <a:rPr lang="en-US" dirty="0">
                <a:solidFill>
                  <a:srgbClr val="800000"/>
                </a:solidFill>
                <a:latin typeface="Arial" charset="0"/>
                <a:ea typeface="ＭＳ Ｐゴシック" charset="0"/>
              </a:rPr>
              <a:t>-like probability distributions</a:t>
            </a:r>
            <a:r>
              <a:rPr lang="en-US" dirty="0">
                <a:latin typeface="Arial" charset="0"/>
                <a:ea typeface="ＭＳ Ｐゴシック" charset="0"/>
              </a:rPr>
              <a:t>.</a:t>
            </a:r>
          </a:p>
          <a:p>
            <a:pPr lvl="1"/>
            <a:r>
              <a:rPr lang="en-US" dirty="0">
                <a:latin typeface="Arial" charset="0"/>
                <a:ea typeface="ＭＳ Ｐゴシック" charset="0"/>
              </a:rPr>
              <a:t>Rank objects by popularity: lower rank </a:t>
            </a:r>
            <a:r>
              <a:rPr lang="en-US" i="1" dirty="0" err="1">
                <a:latin typeface="Arial" charset="0"/>
                <a:ea typeface="ＭＳ Ｐゴシック" charset="0"/>
              </a:rPr>
              <a:t>i</a:t>
            </a:r>
            <a:r>
              <a:rPr lang="en-US" dirty="0">
                <a:latin typeface="Arial" charset="0"/>
                <a:ea typeface="ＭＳ Ｐゴシック" charset="0"/>
              </a:rPr>
              <a:t> ==&gt;  more popular.</a:t>
            </a:r>
          </a:p>
          <a:p>
            <a:pPr lvl="1"/>
            <a:r>
              <a:rPr lang="en-US" dirty="0">
                <a:latin typeface="Arial" charset="0"/>
                <a:ea typeface="ＭＳ Ｐゴシック" charset="0"/>
              </a:rPr>
              <a:t>The probability that any given reference is to the </a:t>
            </a:r>
            <a:r>
              <a:rPr lang="en-US" i="1" dirty="0" err="1">
                <a:solidFill>
                  <a:srgbClr val="003367"/>
                </a:solidFill>
                <a:latin typeface="Arial" charset="0"/>
                <a:ea typeface="ＭＳ Ｐゴシック" charset="0"/>
              </a:rPr>
              <a:t>i</a:t>
            </a:r>
            <a:r>
              <a:rPr lang="en-US" dirty="0" err="1">
                <a:latin typeface="Arial" charset="0"/>
                <a:ea typeface="ＭＳ Ｐゴシック" charset="0"/>
              </a:rPr>
              <a:t>th</a:t>
            </a:r>
            <a:r>
              <a:rPr lang="en-US" dirty="0">
                <a:latin typeface="Arial" charset="0"/>
                <a:ea typeface="ＭＳ Ｐゴシック" charset="0"/>
              </a:rPr>
              <a:t> most popular object </a:t>
            </a:r>
            <a:r>
              <a:rPr lang="en-US" dirty="0" smtClean="0">
                <a:latin typeface="Arial" charset="0"/>
                <a:ea typeface="ＭＳ Ｐゴシック" charset="0"/>
              </a:rPr>
              <a:t>is given by </a:t>
            </a:r>
            <a:r>
              <a:rPr lang="en-US" i="1" dirty="0">
                <a:solidFill>
                  <a:schemeClr val="tx1"/>
                </a:solidFill>
                <a:latin typeface="Arial" charset="0"/>
                <a:ea typeface="ＭＳ Ｐゴシック" charset="0"/>
                <a:sym typeface="Symbol" charset="0"/>
              </a:rPr>
              <a:t>p</a:t>
            </a:r>
            <a:r>
              <a:rPr lang="en-US" i="1" baseline="-25000" dirty="0">
                <a:solidFill>
                  <a:schemeClr val="tx1"/>
                </a:solidFill>
                <a:latin typeface="Arial" charset="0"/>
                <a:ea typeface="ＭＳ Ｐゴシック" charset="0"/>
                <a:sym typeface="Symbol" charset="0"/>
              </a:rPr>
              <a:t>i</a:t>
            </a:r>
          </a:p>
          <a:p>
            <a:r>
              <a:rPr lang="en-US" dirty="0" err="1" smtClean="0">
                <a:latin typeface="Arial" charset="0"/>
                <a:ea typeface="ＭＳ Ｐゴシック" charset="0"/>
              </a:rPr>
              <a:t>Zipf</a:t>
            </a:r>
            <a:r>
              <a:rPr lang="en-US" dirty="0" smtClean="0">
                <a:latin typeface="Arial" charset="0"/>
                <a:ea typeface="ＭＳ Ｐゴシック" charset="0"/>
              </a:rPr>
              <a:t> </a:t>
            </a:r>
            <a:r>
              <a:rPr lang="en-US" dirty="0">
                <a:latin typeface="Arial" charset="0"/>
                <a:ea typeface="ＭＳ Ｐゴシック" charset="0"/>
              </a:rPr>
              <a:t>says: </a:t>
            </a:r>
            <a:r>
              <a:rPr lang="en-US" altLang="ja-JP" i="1" dirty="0" smtClean="0">
                <a:solidFill>
                  <a:srgbClr val="003367"/>
                </a:solidFill>
                <a:latin typeface="Arial" charset="0"/>
                <a:ea typeface="ＭＳ Ｐゴシック" charset="0"/>
                <a:sym typeface="Symbol" charset="0"/>
              </a:rPr>
              <a:t>p</a:t>
            </a:r>
            <a:r>
              <a:rPr lang="en-US" altLang="ja-JP" i="1" baseline="-25000" dirty="0" smtClean="0">
                <a:solidFill>
                  <a:schemeClr val="tx1"/>
                </a:solidFill>
                <a:latin typeface="Arial" charset="0"/>
                <a:ea typeface="ＭＳ Ｐゴシック" charset="0"/>
                <a:sym typeface="Symbol" charset="0"/>
              </a:rPr>
              <a:t>i</a:t>
            </a:r>
            <a:r>
              <a:rPr lang="en-US" altLang="ja-JP" i="1" baseline="-25000" dirty="0" smtClean="0">
                <a:solidFill>
                  <a:schemeClr val="tx2"/>
                </a:solidFill>
                <a:latin typeface="Arial" charset="0"/>
                <a:ea typeface="ＭＳ Ｐゴシック" charset="0"/>
                <a:sym typeface="Symbol" charset="0"/>
              </a:rPr>
              <a:t> </a:t>
            </a:r>
            <a:r>
              <a:rPr lang="en-US" altLang="ja-JP" dirty="0">
                <a:latin typeface="Arial" charset="0"/>
                <a:ea typeface="ＭＳ Ｐゴシック" charset="0"/>
              </a:rPr>
              <a:t>is proportional to </a:t>
            </a:r>
            <a:r>
              <a:rPr lang="en-US" altLang="ja-JP" i="1" dirty="0">
                <a:solidFill>
                  <a:srgbClr val="003367"/>
                </a:solidFill>
                <a:latin typeface="Arial" charset="0"/>
                <a:ea typeface="ＭＳ Ｐゴシック" charset="0"/>
              </a:rPr>
              <a:t>1/</a:t>
            </a:r>
            <a:r>
              <a:rPr lang="en-US" altLang="ja-JP" i="1" dirty="0" err="1" smtClean="0">
                <a:solidFill>
                  <a:srgbClr val="003367"/>
                </a:solidFill>
                <a:latin typeface="Arial" charset="0"/>
                <a:ea typeface="ＭＳ Ｐゴシック" charset="0"/>
              </a:rPr>
              <a:t>i</a:t>
            </a:r>
            <a:r>
              <a:rPr lang="en-US" altLang="ja-JP" baseline="30000" dirty="0" smtClean="0">
                <a:latin typeface="Arial" charset="0"/>
                <a:ea typeface="ＭＳ Ｐゴシック" charset="0"/>
              </a:rPr>
              <a:t>α</a:t>
            </a:r>
          </a:p>
          <a:p>
            <a:pPr lvl="1"/>
            <a:r>
              <a:rPr lang="en-US" altLang="ja-JP" dirty="0" smtClean="0">
                <a:latin typeface="Arial" charset="0"/>
                <a:ea typeface="ＭＳ Ｐゴシック" charset="0"/>
              </a:rPr>
              <a:t>“frequency is inversely proportional to rank”</a:t>
            </a:r>
          </a:p>
          <a:p>
            <a:pPr lvl="1"/>
            <a:r>
              <a:rPr lang="en-US" altLang="ja-JP" dirty="0" smtClean="0">
                <a:latin typeface="Arial" charset="0"/>
                <a:ea typeface="ＭＳ Ｐゴシック" charset="0"/>
              </a:rPr>
              <a:t>α parameter with </a:t>
            </a:r>
            <a:r>
              <a:rPr kumimoji="1" lang="en-US" altLang="ja-JP" sz="1800" dirty="0">
                <a:solidFill>
                  <a:srgbClr val="003399"/>
                </a:solidFill>
                <a:latin typeface="Arial" charset="0"/>
                <a:ea typeface="ＭＳ Ｐゴシック" charset="0"/>
                <a:sym typeface="Math A" charset="0"/>
              </a:rPr>
              <a:t>0 &lt; </a:t>
            </a:r>
            <a:r>
              <a:rPr lang="en-US" altLang="ja-JP" sz="1600" dirty="0" smtClean="0">
                <a:latin typeface="Arial" charset="0"/>
                <a:ea typeface="ＭＳ Ｐゴシック" charset="0"/>
              </a:rPr>
              <a:t>α</a:t>
            </a:r>
            <a:r>
              <a:rPr kumimoji="1" lang="en-US" altLang="ja-JP" sz="1800" dirty="0" smtClean="0">
                <a:solidFill>
                  <a:srgbClr val="003399"/>
                </a:solidFill>
                <a:latin typeface="Arial" charset="0"/>
                <a:ea typeface="ＭＳ Ｐゴシック" charset="0"/>
                <a:sym typeface="Math A" charset="0"/>
              </a:rPr>
              <a:t> </a:t>
            </a:r>
            <a:r>
              <a:rPr kumimoji="1" lang="en-US" altLang="ja-JP" sz="1800" dirty="0">
                <a:solidFill>
                  <a:srgbClr val="003399"/>
                </a:solidFill>
                <a:latin typeface="Arial" charset="0"/>
                <a:ea typeface="ＭＳ Ｐゴシック" charset="0"/>
                <a:sym typeface="Math A" charset="0"/>
              </a:rPr>
              <a:t>&lt; </a:t>
            </a:r>
            <a:r>
              <a:rPr kumimoji="1" lang="en-US" altLang="ja-JP" sz="1800" dirty="0" smtClean="0">
                <a:solidFill>
                  <a:srgbClr val="003399"/>
                </a:solidFill>
                <a:latin typeface="Arial" charset="0"/>
                <a:ea typeface="ＭＳ Ｐゴシック" charset="0"/>
                <a:sym typeface="Math A" charset="0"/>
              </a:rPr>
              <a:t>1</a:t>
            </a:r>
            <a:endParaRPr lang="en-US" altLang="ja-JP" dirty="0">
              <a:latin typeface="Arial" charset="0"/>
              <a:ea typeface="ＭＳ Ｐゴシック" charset="0"/>
            </a:endParaRPr>
          </a:p>
          <a:p>
            <a:pPr lvl="1"/>
            <a:r>
              <a:rPr lang="en-US" dirty="0">
                <a:latin typeface="Arial" charset="0"/>
                <a:ea typeface="ＭＳ Ｐゴシック" charset="0"/>
              </a:rPr>
              <a:t>Higher </a:t>
            </a:r>
            <a:r>
              <a:rPr lang="en-US" altLang="ja-JP" dirty="0" smtClean="0">
                <a:latin typeface="Arial" charset="0"/>
                <a:ea typeface="ＭＳ Ｐゴシック" charset="0"/>
              </a:rPr>
              <a:t>α</a:t>
            </a:r>
            <a:r>
              <a:rPr lang="en-US" dirty="0" smtClean="0">
                <a:latin typeface="Arial" charset="0"/>
                <a:ea typeface="ＭＳ Ｐゴシック" charset="0"/>
              </a:rPr>
              <a:t> </a:t>
            </a:r>
            <a:r>
              <a:rPr lang="en-US" dirty="0">
                <a:latin typeface="Arial" charset="0"/>
                <a:ea typeface="ＭＳ Ｐゴシック" charset="0"/>
              </a:rPr>
              <a:t>gives more skew: popular objects are </a:t>
            </a:r>
            <a:r>
              <a:rPr lang="en-US" b="1" dirty="0">
                <a:latin typeface="Arial" charset="0"/>
                <a:ea typeface="ＭＳ Ｐゴシック" charset="0"/>
              </a:rPr>
              <a:t>way</a:t>
            </a:r>
            <a:r>
              <a:rPr lang="en-US" dirty="0">
                <a:latin typeface="Arial" charset="0"/>
                <a:ea typeface="ＭＳ Ｐゴシック" charset="0"/>
              </a:rPr>
              <a:t> popular.</a:t>
            </a:r>
          </a:p>
          <a:p>
            <a:pPr lvl="1"/>
            <a:r>
              <a:rPr lang="en-US" dirty="0">
                <a:latin typeface="Arial" charset="0"/>
                <a:ea typeface="ＭＳ Ｐゴシック" charset="0"/>
              </a:rPr>
              <a:t>Lower </a:t>
            </a:r>
            <a:r>
              <a:rPr lang="en-US" altLang="ja-JP" dirty="0" smtClean="0">
                <a:latin typeface="Arial" charset="0"/>
                <a:ea typeface="ＭＳ Ｐゴシック" charset="0"/>
              </a:rPr>
              <a:t>α</a:t>
            </a:r>
            <a:r>
              <a:rPr kumimoji="1" lang="en-US" dirty="0" smtClean="0">
                <a:solidFill>
                  <a:srgbClr val="003399"/>
                </a:solidFill>
                <a:latin typeface="Arial" charset="0"/>
                <a:ea typeface="ＭＳ Ｐゴシック" charset="0"/>
                <a:sym typeface="Math A" charset="0"/>
              </a:rPr>
              <a:t> </a:t>
            </a:r>
            <a:r>
              <a:rPr lang="en-US" dirty="0">
                <a:latin typeface="Arial" charset="0"/>
                <a:ea typeface="ＭＳ Ｐゴシック" charset="0"/>
              </a:rPr>
              <a:t>gives a more </a:t>
            </a:r>
            <a:r>
              <a:rPr lang="en-US" b="1" dirty="0">
                <a:latin typeface="Arial" charset="0"/>
                <a:ea typeface="ＭＳ Ｐゴシック" charset="0"/>
              </a:rPr>
              <a:t>heavy-tailed </a:t>
            </a:r>
            <a:r>
              <a:rPr lang="en-US" dirty="0">
                <a:latin typeface="Arial" charset="0"/>
                <a:ea typeface="ＭＳ Ｐゴシック" charset="0"/>
              </a:rPr>
              <a:t>distribution.</a:t>
            </a:r>
          </a:p>
          <a:p>
            <a:pPr lvl="1"/>
            <a:r>
              <a:rPr lang="en-US" dirty="0">
                <a:latin typeface="Arial" charset="0"/>
                <a:ea typeface="ＭＳ Ｐゴシック" charset="0"/>
              </a:rPr>
              <a:t>In the Web, </a:t>
            </a:r>
            <a:r>
              <a:rPr lang="en-US" altLang="ja-JP" dirty="0" smtClean="0">
                <a:latin typeface="Arial" charset="0"/>
                <a:ea typeface="ＭＳ Ｐゴシック" charset="0"/>
              </a:rPr>
              <a:t>α</a:t>
            </a:r>
            <a:r>
              <a:rPr kumimoji="1" lang="en-US" sz="1800" dirty="0" smtClean="0">
                <a:solidFill>
                  <a:srgbClr val="003399"/>
                </a:solidFill>
                <a:latin typeface="Arial" charset="0"/>
                <a:ea typeface="ＭＳ Ｐゴシック" charset="0"/>
                <a:sym typeface="Math A" charset="0"/>
              </a:rPr>
              <a:t> </a:t>
            </a:r>
            <a:r>
              <a:rPr lang="en-US" dirty="0">
                <a:latin typeface="Arial" charset="0"/>
                <a:ea typeface="ＭＳ Ｐゴシック" charset="0"/>
              </a:rPr>
              <a:t>ranges from 0.6 to 0.8 </a:t>
            </a:r>
            <a:r>
              <a:rPr lang="en-US" dirty="0">
                <a:solidFill>
                  <a:srgbClr val="6600CC"/>
                </a:solidFill>
                <a:latin typeface="Arial" charset="0"/>
                <a:ea typeface="ＭＳ Ｐゴシック" charset="0"/>
              </a:rPr>
              <a:t>[Breslau/Cao99]</a:t>
            </a:r>
            <a:r>
              <a:rPr lang="en-US" dirty="0">
                <a:latin typeface="Arial" charset="0"/>
                <a:ea typeface="ＭＳ Ｐゴシック" charset="0"/>
              </a:rPr>
              <a:t>.</a:t>
            </a:r>
          </a:p>
          <a:p>
            <a:pPr lvl="1"/>
            <a:r>
              <a:rPr lang="en-US" dirty="0">
                <a:latin typeface="Arial" charset="0"/>
                <a:ea typeface="ＭＳ Ｐゴシック" charset="0"/>
              </a:rPr>
              <a:t>With </a:t>
            </a:r>
            <a:r>
              <a:rPr lang="en-US" altLang="ja-JP" dirty="0" smtClean="0">
                <a:latin typeface="Arial" charset="0"/>
                <a:ea typeface="ＭＳ Ｐゴシック" charset="0"/>
              </a:rPr>
              <a:t>α</a:t>
            </a:r>
            <a:r>
              <a:rPr kumimoji="1" lang="en-US" dirty="0" smtClean="0">
                <a:solidFill>
                  <a:srgbClr val="003399"/>
                </a:solidFill>
                <a:latin typeface="Arial" charset="0"/>
                <a:ea typeface="ＭＳ Ｐゴシック" charset="0"/>
                <a:sym typeface="Math A" charset="0"/>
              </a:rPr>
              <a:t>=</a:t>
            </a:r>
            <a:r>
              <a:rPr kumimoji="1" lang="en-US" dirty="0">
                <a:solidFill>
                  <a:srgbClr val="003399"/>
                </a:solidFill>
                <a:latin typeface="Arial" charset="0"/>
                <a:ea typeface="ＭＳ Ｐゴシック" charset="0"/>
                <a:sym typeface="Math A" charset="0"/>
              </a:rPr>
              <a:t>0.8</a:t>
            </a:r>
            <a:r>
              <a:rPr lang="en-US" dirty="0">
                <a:latin typeface="Arial" charset="0"/>
                <a:ea typeface="ＭＳ Ｐゴシック" charset="0"/>
              </a:rPr>
              <a:t>, 0.3% of the objects get 40% of requests.</a:t>
            </a:r>
          </a:p>
          <a:p>
            <a:pPr lvl="1">
              <a:buFontTx/>
              <a:buNone/>
            </a:pP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080000" cy="3810000"/>
          </a:xfrm>
          <a:prstGeom prst="rect">
            <a:avLst/>
          </a:prstGeom>
        </p:spPr>
      </p:pic>
      <p:pic>
        <p:nvPicPr>
          <p:cNvPr id="6" name="Picture 5"/>
          <p:cNvPicPr>
            <a:picLocks noChangeAspect="1"/>
          </p:cNvPicPr>
          <p:nvPr/>
        </p:nvPicPr>
        <p:blipFill>
          <a:blip r:embed="rId3"/>
          <a:stretch>
            <a:fillRect/>
          </a:stretch>
        </p:blipFill>
        <p:spPr>
          <a:xfrm>
            <a:off x="4114800" y="3543300"/>
            <a:ext cx="4953000" cy="3314700"/>
          </a:xfrm>
          <a:prstGeom prst="rect">
            <a:avLst/>
          </a:prstGeom>
        </p:spPr>
      </p:pic>
      <p:sp>
        <p:nvSpPr>
          <p:cNvPr id="7" name="Rectangle 6"/>
          <p:cNvSpPr/>
          <p:nvPr/>
        </p:nvSpPr>
        <p:spPr>
          <a:xfrm>
            <a:off x="5486400" y="2184737"/>
            <a:ext cx="3657600" cy="1015663"/>
          </a:xfrm>
          <a:prstGeom prst="rect">
            <a:avLst/>
          </a:prstGeom>
        </p:spPr>
        <p:txBody>
          <a:bodyPr wrap="square">
            <a:spAutoFit/>
          </a:bodyPr>
          <a:lstStyle/>
          <a:p>
            <a:r>
              <a:rPr lang="en-US" sz="2000" b="1" dirty="0" smtClean="0"/>
              <a:t>log-log scale</a:t>
            </a:r>
          </a:p>
          <a:p>
            <a:r>
              <a:rPr lang="en-US" sz="2000" b="1" dirty="0" smtClean="0"/>
              <a:t>x: log rank </a:t>
            </a:r>
          </a:p>
          <a:p>
            <a:r>
              <a:rPr lang="en-US" sz="2000" b="1" dirty="0" smtClean="0"/>
              <a:t>y: log share of accesses</a:t>
            </a:r>
            <a:endParaRPr lang="en-US" sz="2000" b="1" dirty="0"/>
          </a:p>
        </p:txBody>
      </p:sp>
      <p:sp>
        <p:nvSpPr>
          <p:cNvPr id="8" name="Rectangle 7"/>
          <p:cNvSpPr/>
          <p:nvPr/>
        </p:nvSpPr>
        <p:spPr>
          <a:xfrm>
            <a:off x="2362200" y="4572000"/>
            <a:ext cx="3657600" cy="707886"/>
          </a:xfrm>
          <a:prstGeom prst="rect">
            <a:avLst/>
          </a:prstGeom>
        </p:spPr>
        <p:txBody>
          <a:bodyPr wrap="square">
            <a:spAutoFit/>
          </a:bodyPr>
          <a:lstStyle/>
          <a:p>
            <a:r>
              <a:rPr lang="en-US" sz="2000" b="1" dirty="0" smtClean="0"/>
              <a:t>x: rank</a:t>
            </a:r>
          </a:p>
          <a:p>
            <a:r>
              <a:rPr lang="en-US" sz="2000" b="1" dirty="0" smtClean="0"/>
              <a:t>y: log $$$</a:t>
            </a:r>
            <a:endParaRPr lang="en-US" sz="2000" b="1" dirty="0"/>
          </a:p>
        </p:txBody>
      </p:sp>
      <p:sp>
        <p:nvSpPr>
          <p:cNvPr id="9" name="Rectangle 8"/>
          <p:cNvSpPr/>
          <p:nvPr/>
        </p:nvSpPr>
        <p:spPr>
          <a:xfrm>
            <a:off x="4419600" y="4114800"/>
            <a:ext cx="1066800" cy="400110"/>
          </a:xfrm>
          <a:prstGeom prst="rect">
            <a:avLst/>
          </a:prstGeom>
        </p:spPr>
        <p:txBody>
          <a:bodyPr wrap="square">
            <a:spAutoFit/>
          </a:bodyPr>
          <a:lstStyle/>
          <a:p>
            <a:r>
              <a:rPr lang="en-US" sz="2000" b="1" dirty="0" smtClean="0"/>
              <a:t>“head”</a:t>
            </a:r>
            <a:endParaRPr lang="en-US" sz="2000" b="1" dirty="0"/>
          </a:p>
        </p:txBody>
      </p:sp>
      <p:sp>
        <p:nvSpPr>
          <p:cNvPr id="10" name="Rectangle 9"/>
          <p:cNvSpPr/>
          <p:nvPr/>
        </p:nvSpPr>
        <p:spPr>
          <a:xfrm>
            <a:off x="8039100" y="5943600"/>
            <a:ext cx="1066800" cy="400110"/>
          </a:xfrm>
          <a:prstGeom prst="rect">
            <a:avLst/>
          </a:prstGeom>
        </p:spPr>
        <p:txBody>
          <a:bodyPr wrap="square">
            <a:spAutoFit/>
          </a:bodyPr>
          <a:lstStyle/>
          <a:p>
            <a:r>
              <a:rPr lang="en-US" sz="2000" b="1" dirty="0" smtClean="0"/>
              <a:t>“tail”</a:t>
            </a:r>
            <a:endParaRPr lang="en-US" sz="2000" b="1" dirty="0"/>
          </a:p>
        </p:txBody>
      </p:sp>
      <p:sp>
        <p:nvSpPr>
          <p:cNvPr id="11" name="Title 10"/>
          <p:cNvSpPr>
            <a:spLocks noGrp="1"/>
          </p:cNvSpPr>
          <p:nvPr>
            <p:ph type="title"/>
          </p:nvPr>
        </p:nvSpPr>
        <p:spPr>
          <a:xfrm>
            <a:off x="6403975" y="-339725"/>
            <a:ext cx="2816225" cy="1554163"/>
          </a:xfrm>
        </p:spPr>
        <p:txBody>
          <a:bodyPr/>
          <a:lstStyle/>
          <a:p>
            <a:r>
              <a:rPr lang="en-US" dirty="0" err="1" smtClean="0"/>
              <a:t>Zipf</a:t>
            </a:r>
            <a:endParaRPr lang="en-US" dirty="0"/>
          </a:p>
        </p:txBody>
      </p:sp>
    </p:spTree>
    <p:extLst>
      <p:ext uri="{BB962C8B-B14F-4D97-AF65-F5344CB8AC3E}">
        <p14:creationId xmlns:p14="http://schemas.microsoft.com/office/powerpoint/2010/main" val="407699350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p:nvPr>
        </p:nvSpPr>
        <p:spPr/>
        <p:txBody>
          <a:bodyPr/>
          <a:lstStyle/>
          <a:p>
            <a:r>
              <a:rPr lang="en-US" dirty="0" smtClean="0">
                <a:latin typeface="Arial" charset="0"/>
                <a:ea typeface="ＭＳ Ｐゴシック" charset="0"/>
              </a:rPr>
              <a:t>Hit rates of Internet caches</a:t>
            </a:r>
            <a:endParaRPr lang="en-US" dirty="0">
              <a:latin typeface="Arial" charset="0"/>
              <a:ea typeface="ＭＳ Ｐゴシック" charset="0"/>
            </a:endParaRPr>
          </a:p>
        </p:txBody>
      </p:sp>
      <p:pic>
        <p:nvPicPr>
          <p:cNvPr id="59394" name="Picture 10" descr="D:\users\wolman\ppt\sosp99\sosp-hitrate-pop-noba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00200"/>
            <a:ext cx="492629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7"/>
          <p:cNvSpPr>
            <a:spLocks noChangeArrowheads="1"/>
          </p:cNvSpPr>
          <p:nvPr/>
        </p:nvSpPr>
        <p:spPr bwMode="auto">
          <a:xfrm>
            <a:off x="304800" y="1524000"/>
            <a:ext cx="3733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3367"/>
                </a:solidFill>
                <a:cs typeface="Arial" charset="0"/>
              </a:rPr>
              <a:t>It turns out this matters.</a:t>
            </a:r>
            <a:endParaRPr lang="en-US" sz="2000" b="1" dirty="0">
              <a:solidFill>
                <a:srgbClr val="003367"/>
              </a:solidFill>
              <a:cs typeface="Arial" charset="0"/>
            </a:endParaRPr>
          </a:p>
          <a:p>
            <a:r>
              <a:rPr lang="en-US" sz="2000" dirty="0" smtClean="0">
                <a:solidFill>
                  <a:srgbClr val="003367"/>
                </a:solidFill>
                <a:cs typeface="Arial" charset="0"/>
              </a:rPr>
              <a:t>With </a:t>
            </a:r>
            <a:r>
              <a:rPr lang="en-US" sz="2000" dirty="0" err="1" smtClean="0">
                <a:solidFill>
                  <a:srgbClr val="003367"/>
                </a:solidFill>
                <a:cs typeface="Arial" charset="0"/>
              </a:rPr>
              <a:t>Zipf</a:t>
            </a:r>
            <a:r>
              <a:rPr lang="en-US" sz="2000" dirty="0" smtClean="0">
                <a:solidFill>
                  <a:srgbClr val="003367"/>
                </a:solidFill>
                <a:cs typeface="Arial" charset="0"/>
              </a:rPr>
              <a:t> power-law popularity distributions, the best possible (ideal) hit rate of a cache is logarithmic in its size.</a:t>
            </a:r>
          </a:p>
          <a:p>
            <a:endParaRPr lang="en-US" sz="2000" b="1" dirty="0">
              <a:solidFill>
                <a:srgbClr val="003367"/>
              </a:solidFill>
              <a:cs typeface="Arial" charset="0"/>
            </a:endParaRPr>
          </a:p>
          <a:p>
            <a:r>
              <a:rPr lang="en-US" sz="2000" dirty="0" smtClean="0">
                <a:solidFill>
                  <a:srgbClr val="003367"/>
                </a:solidFill>
                <a:cs typeface="Arial" charset="0"/>
              </a:rPr>
              <a:t>…and logarithmic in the  population served.</a:t>
            </a:r>
          </a:p>
          <a:p>
            <a:endParaRPr lang="en-US" sz="2000" dirty="0">
              <a:solidFill>
                <a:srgbClr val="003367"/>
              </a:solidFill>
              <a:cs typeface="Arial" charset="0"/>
            </a:endParaRPr>
          </a:p>
          <a:p>
            <a:r>
              <a:rPr lang="en-US" sz="2000" dirty="0" smtClean="0">
                <a:solidFill>
                  <a:srgbClr val="003367"/>
                </a:solidFill>
                <a:cs typeface="Arial" charset="0"/>
              </a:rPr>
              <a:t>The hit rate also depends on how frequently objects are updated at their source.</a:t>
            </a:r>
          </a:p>
          <a:p>
            <a:endParaRPr lang="en-US" sz="2000" dirty="0">
              <a:solidFill>
                <a:srgbClr val="003367"/>
              </a:solidFill>
              <a:cs typeface="Arial" charset="0"/>
            </a:endParaRPr>
          </a:p>
          <a:p>
            <a:r>
              <a:rPr lang="en-US" sz="1800" b="1" dirty="0" smtClean="0">
                <a:solidFill>
                  <a:srgbClr val="003367"/>
                </a:solidFill>
                <a:cs typeface="Arial" charset="0"/>
              </a:rPr>
              <a:t>Wolman/</a:t>
            </a:r>
            <a:r>
              <a:rPr lang="en-US" sz="1800" b="1" dirty="0" err="1" smtClean="0">
                <a:solidFill>
                  <a:srgbClr val="003367"/>
                </a:solidFill>
                <a:cs typeface="Arial" charset="0"/>
              </a:rPr>
              <a:t>Voelker</a:t>
            </a:r>
            <a:r>
              <a:rPr lang="en-US" sz="1800" b="1" dirty="0" smtClean="0">
                <a:solidFill>
                  <a:srgbClr val="003367"/>
                </a:solidFill>
                <a:cs typeface="Arial" charset="0"/>
              </a:rPr>
              <a:t>/Levy 1997</a:t>
            </a:r>
            <a:endParaRPr lang="en-US" sz="1800" b="1" dirty="0">
              <a:solidFill>
                <a:srgbClr val="003367"/>
              </a:solidFill>
              <a:cs typeface="Arial" charset="0"/>
            </a:endParaRPr>
          </a:p>
        </p:txBody>
      </p:sp>
      <p:sp>
        <p:nvSpPr>
          <p:cNvPr id="5" name="Rectangle 57"/>
          <p:cNvSpPr>
            <a:spLocks noChangeArrowheads="1"/>
          </p:cNvSpPr>
          <p:nvPr/>
        </p:nvSpPr>
        <p:spPr bwMode="auto">
          <a:xfrm>
            <a:off x="4343400" y="5638800"/>
            <a:ext cx="472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rgbClr val="003367"/>
                </a:solidFill>
                <a:cs typeface="Arial" charset="0"/>
              </a:rPr>
              <a:t>Intuition.  </a:t>
            </a:r>
            <a:r>
              <a:rPr lang="en-US" sz="1800" dirty="0" smtClean="0">
                <a:solidFill>
                  <a:srgbClr val="003367"/>
                </a:solidFill>
                <a:cs typeface="Arial" charset="0"/>
              </a:rPr>
              <a:t>The “head” (most popular objects) is cached easily.  After that: diminishing benefits.  The “tail” is effectively random.</a:t>
            </a:r>
            <a:r>
              <a:rPr lang="en-US" sz="1800" b="1" dirty="0" smtClean="0">
                <a:solidFill>
                  <a:srgbClr val="003367"/>
                </a:solidFill>
                <a:cs typeface="Arial" charset="0"/>
              </a:rPr>
              <a:t>  </a:t>
            </a:r>
            <a:endParaRPr lang="en-US" sz="1800" b="1" dirty="0">
              <a:solidFill>
                <a:srgbClr val="003367"/>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106363"/>
            <a:ext cx="8226425" cy="1554163"/>
          </a:xfrm>
        </p:spPr>
        <p:txBody>
          <a:bodyPr/>
          <a:lstStyle/>
          <a:p>
            <a:r>
              <a:rPr lang="en-US" dirty="0" smtClean="0">
                <a:latin typeface="Arial" charset="0"/>
                <a:ea typeface="ＭＳ Ｐゴシック" charset="0"/>
              </a:rPr>
              <a:t>Hit ratio by population size, with different update rates</a:t>
            </a:r>
            <a:endParaRPr lang="en-US" dirty="0">
              <a:latin typeface="Arial" charset="0"/>
              <a:ea typeface="ＭＳ Ｐゴシック" charset="0"/>
            </a:endParaRPr>
          </a:p>
        </p:txBody>
      </p:sp>
      <p:pic>
        <p:nvPicPr>
          <p:cNvPr id="62466" name="Picture 4" descr="E:\Users\Voelker\projects\websys\ucsd-rr00\webtv00\model-hitrate-pop-huge-lo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405"/>
            <a:ext cx="5791200" cy="419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2200" y="5867400"/>
            <a:ext cx="4107915" cy="461665"/>
          </a:xfrm>
          <a:prstGeom prst="rect">
            <a:avLst/>
          </a:prstGeom>
        </p:spPr>
        <p:txBody>
          <a:bodyPr wrap="none">
            <a:spAutoFit/>
          </a:bodyPr>
          <a:lstStyle/>
          <a:p>
            <a:r>
              <a:rPr lang="en-US" b="1" dirty="0" smtClean="0">
                <a:solidFill>
                  <a:srgbClr val="003367"/>
                </a:solidFill>
                <a:cs typeface="Arial" charset="0"/>
              </a:rPr>
              <a:t>Wolman/</a:t>
            </a:r>
            <a:r>
              <a:rPr lang="en-US" b="1" dirty="0" err="1" smtClean="0">
                <a:solidFill>
                  <a:srgbClr val="003367"/>
                </a:solidFill>
                <a:cs typeface="Arial" charset="0"/>
              </a:rPr>
              <a:t>Voelker</a:t>
            </a:r>
            <a:r>
              <a:rPr lang="en-US" b="1" dirty="0" smtClean="0">
                <a:solidFill>
                  <a:srgbClr val="003367"/>
                </a:solidFill>
                <a:cs typeface="Arial" charset="0"/>
              </a:rPr>
              <a:t>/Levy 1997</a:t>
            </a:r>
            <a:endParaRPr lang="en-US" b="1" dirty="0">
              <a:solidFill>
                <a:srgbClr val="003367"/>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p:txBody>
          <a:bodyPr/>
          <a:lstStyle/>
          <a:p>
            <a:r>
              <a:rPr lang="en-US" dirty="0" smtClean="0">
                <a:latin typeface="Arial" charset="0"/>
                <a:ea typeface="ＭＳ Ｐゴシック" charset="0"/>
              </a:rPr>
              <a:t>For people who want the math</a:t>
            </a:r>
            <a:endParaRPr lang="en-US" dirty="0">
              <a:latin typeface="Arial" charset="0"/>
              <a:ea typeface="ＭＳ Ｐゴシック" charset="0"/>
            </a:endParaRPr>
          </a:p>
        </p:txBody>
      </p:sp>
      <p:graphicFrame>
        <p:nvGraphicFramePr>
          <p:cNvPr id="61442" name="Object 2"/>
          <p:cNvGraphicFramePr>
            <a:graphicFrameLocks noChangeAspect="1"/>
          </p:cNvGraphicFramePr>
          <p:nvPr/>
        </p:nvGraphicFramePr>
        <p:xfrm>
          <a:off x="2438400" y="3378200"/>
          <a:ext cx="4419600" cy="2774950"/>
        </p:xfrm>
        <a:graphic>
          <a:graphicData uri="http://schemas.openxmlformats.org/presentationml/2006/ole">
            <mc:AlternateContent xmlns:mc="http://schemas.openxmlformats.org/markup-compatibility/2006">
              <mc:Choice xmlns:v="urn:schemas-microsoft-com:vml" Requires="v">
                <p:oleObj spid="_x0000_s61563" name="Equation" r:id="rId3" imgW="1828800" imgH="1397000" progId="Equation.3">
                  <p:embed/>
                </p:oleObj>
              </mc:Choice>
              <mc:Fallback>
                <p:oleObj name="Equation" r:id="rId3" imgW="1828800" imgH="1397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378200"/>
                        <a:ext cx="4419600" cy="277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Freeform 3"/>
          <p:cNvSpPr>
            <a:spLocks/>
          </p:cNvSpPr>
          <p:nvPr/>
        </p:nvSpPr>
        <p:spPr bwMode="auto">
          <a:xfrm>
            <a:off x="3657600" y="3606800"/>
            <a:ext cx="871538" cy="11938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99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
        <p:nvSpPr>
          <p:cNvPr id="7" name="Freeform 4"/>
          <p:cNvSpPr>
            <a:spLocks/>
          </p:cNvSpPr>
          <p:nvPr/>
        </p:nvSpPr>
        <p:spPr bwMode="auto">
          <a:xfrm>
            <a:off x="3200400" y="5054600"/>
            <a:ext cx="2743200" cy="11176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00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
        <p:nvSpPr>
          <p:cNvPr id="8" name="Freeform 6"/>
          <p:cNvSpPr>
            <a:spLocks/>
          </p:cNvSpPr>
          <p:nvPr/>
        </p:nvSpPr>
        <p:spPr bwMode="auto">
          <a:xfrm flipV="1">
            <a:off x="3090863" y="3454400"/>
            <a:ext cx="795337" cy="14478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69917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
        <p:nvSpPr>
          <p:cNvPr id="9" name="Rectangle 7"/>
          <p:cNvSpPr>
            <a:spLocks noChangeArrowheads="1"/>
          </p:cNvSpPr>
          <p:nvPr/>
        </p:nvSpPr>
        <p:spPr bwMode="auto">
          <a:xfrm>
            <a:off x="304800" y="1600200"/>
            <a:ext cx="64436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dirty="0">
                <a:solidFill>
                  <a:srgbClr val="699172"/>
                </a:solidFill>
              </a:rPr>
              <a:t> Approximates a sum over a universe of </a:t>
            </a:r>
            <a:r>
              <a:rPr kumimoji="1" lang="en-US" i="1" dirty="0">
                <a:solidFill>
                  <a:srgbClr val="699172"/>
                </a:solidFill>
              </a:rPr>
              <a:t>n</a:t>
            </a:r>
            <a:r>
              <a:rPr kumimoji="1" lang="en-US" dirty="0">
                <a:solidFill>
                  <a:srgbClr val="699172"/>
                </a:solidFill>
              </a:rPr>
              <a:t> objects...</a:t>
            </a:r>
          </a:p>
        </p:txBody>
      </p:sp>
      <p:sp>
        <p:nvSpPr>
          <p:cNvPr id="10" name="Rectangle 8"/>
          <p:cNvSpPr>
            <a:spLocks noChangeArrowheads="1"/>
          </p:cNvSpPr>
          <p:nvPr/>
        </p:nvSpPr>
        <p:spPr bwMode="auto">
          <a:xfrm>
            <a:off x="728662" y="2057400"/>
            <a:ext cx="5991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a:solidFill>
                  <a:srgbClr val="990000"/>
                </a:solidFill>
              </a:rPr>
              <a:t> ...of the probability of access to each object </a:t>
            </a:r>
            <a:r>
              <a:rPr kumimoji="1" lang="en-US" i="1">
                <a:solidFill>
                  <a:srgbClr val="990000"/>
                </a:solidFill>
              </a:rPr>
              <a:t>x</a:t>
            </a:r>
            <a:r>
              <a:rPr kumimoji="1" lang="en-US">
                <a:solidFill>
                  <a:srgbClr val="990000"/>
                </a:solidFill>
              </a:rPr>
              <a:t>...</a:t>
            </a:r>
          </a:p>
        </p:txBody>
      </p:sp>
      <p:sp>
        <p:nvSpPr>
          <p:cNvPr id="11" name="Rectangle 9"/>
          <p:cNvSpPr>
            <a:spLocks noChangeArrowheads="1"/>
          </p:cNvSpPr>
          <p:nvPr/>
        </p:nvSpPr>
        <p:spPr bwMode="auto">
          <a:xfrm>
            <a:off x="1109662" y="2514600"/>
            <a:ext cx="75644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a:solidFill>
                  <a:srgbClr val="CC6600"/>
                </a:solidFill>
              </a:rPr>
              <a:t> …times the probability </a:t>
            </a:r>
            <a:r>
              <a:rPr kumimoji="1" lang="en-US" i="1">
                <a:solidFill>
                  <a:srgbClr val="CC6600"/>
                </a:solidFill>
              </a:rPr>
              <a:t>x</a:t>
            </a:r>
            <a:r>
              <a:rPr kumimoji="1" lang="en-US">
                <a:solidFill>
                  <a:srgbClr val="CC6600"/>
                </a:solidFill>
              </a:rPr>
              <a:t> was accessed since its last change.</a:t>
            </a:r>
          </a:p>
        </p:txBody>
      </p:sp>
      <p:sp>
        <p:nvSpPr>
          <p:cNvPr id="12" name="Rectangle 10"/>
          <p:cNvSpPr>
            <a:spLocks noChangeArrowheads="1"/>
          </p:cNvSpPr>
          <p:nvPr/>
        </p:nvSpPr>
        <p:spPr bwMode="auto">
          <a:xfrm>
            <a:off x="152400" y="4768850"/>
            <a:ext cx="2819400"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dirty="0">
                <a:solidFill>
                  <a:srgbClr val="990000"/>
                </a:solidFill>
              </a:rPr>
              <a:t> </a:t>
            </a:r>
            <a:r>
              <a:rPr kumimoji="1" lang="en-US" sz="1800" i="1" dirty="0">
                <a:solidFill>
                  <a:srgbClr val="003399"/>
                </a:solidFill>
              </a:rPr>
              <a:t>C</a:t>
            </a:r>
            <a:r>
              <a:rPr kumimoji="1" lang="en-US" sz="1800" dirty="0">
                <a:solidFill>
                  <a:srgbClr val="003399"/>
                </a:solidFill>
              </a:rPr>
              <a:t> is just a normalizing constant for the </a:t>
            </a:r>
            <a:r>
              <a:rPr kumimoji="1" lang="en-US" sz="1800" dirty="0" err="1">
                <a:solidFill>
                  <a:srgbClr val="003399"/>
                </a:solidFill>
              </a:rPr>
              <a:t>Zipf</a:t>
            </a:r>
            <a:r>
              <a:rPr kumimoji="1" lang="en-US" sz="1800" dirty="0">
                <a:solidFill>
                  <a:srgbClr val="003399"/>
                </a:solidFill>
              </a:rPr>
              <a:t>-like popularity distribution, which must sum to 1.  </a:t>
            </a:r>
            <a:r>
              <a:rPr kumimoji="1" lang="en-US" sz="1800" i="1" dirty="0">
                <a:solidFill>
                  <a:schemeClr val="hlink"/>
                </a:solidFill>
              </a:rPr>
              <a:t>C is not to be confused with C</a:t>
            </a:r>
            <a:r>
              <a:rPr kumimoji="1" lang="en-US" sz="1800" i="1" baseline="-25000" dirty="0">
                <a:solidFill>
                  <a:schemeClr val="hlink"/>
                </a:solidFill>
              </a:rPr>
              <a:t>N</a:t>
            </a:r>
            <a:r>
              <a:rPr kumimoji="1" lang="en-US" sz="1800" dirty="0">
                <a:solidFill>
                  <a:schemeClr val="hlink"/>
                </a:solidFill>
              </a:rPr>
              <a:t>.</a:t>
            </a:r>
          </a:p>
        </p:txBody>
      </p:sp>
      <p:sp>
        <p:nvSpPr>
          <p:cNvPr id="13" name="Rectangle 11"/>
          <p:cNvSpPr>
            <a:spLocks noChangeArrowheads="1"/>
          </p:cNvSpPr>
          <p:nvPr/>
        </p:nvSpPr>
        <p:spPr bwMode="auto">
          <a:xfrm>
            <a:off x="6324600" y="5190647"/>
            <a:ext cx="2514600" cy="79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dirty="0">
                <a:solidFill>
                  <a:srgbClr val="990000"/>
                </a:solidFill>
              </a:rPr>
              <a:t> </a:t>
            </a:r>
            <a:r>
              <a:rPr kumimoji="1" lang="en-US" sz="1800" i="1" dirty="0">
                <a:solidFill>
                  <a:srgbClr val="003399"/>
                </a:solidFill>
              </a:rPr>
              <a:t>C</a:t>
            </a:r>
            <a:r>
              <a:rPr kumimoji="1" lang="en-US" sz="1800" dirty="0">
                <a:solidFill>
                  <a:srgbClr val="003399"/>
                </a:solidFill>
              </a:rPr>
              <a:t> </a:t>
            </a:r>
            <a:r>
              <a:rPr kumimoji="1" lang="en-US" sz="1800" i="1" dirty="0">
                <a:solidFill>
                  <a:srgbClr val="003399"/>
                </a:solidFill>
              </a:rPr>
              <a:t>= 1</a:t>
            </a:r>
            <a:r>
              <a:rPr kumimoji="1" lang="en-US" sz="1800" i="1" dirty="0" smtClean="0">
                <a:solidFill>
                  <a:srgbClr val="003399"/>
                </a:solidFill>
              </a:rPr>
              <a:t>/</a:t>
            </a:r>
            <a:r>
              <a:rPr lang="en-US" altLang="ja-JP" sz="1800" dirty="0"/>
              <a:t>α</a:t>
            </a:r>
            <a:endParaRPr kumimoji="1" lang="en-US" sz="1800" i="1" dirty="0">
              <a:solidFill>
                <a:srgbClr val="003399"/>
              </a:solidFill>
              <a:sym typeface="Math A" charset="0"/>
            </a:endParaRPr>
          </a:p>
          <a:p>
            <a:pPr algn="ctr" eaLnBrk="0" hangingPunct="0">
              <a:spcBef>
                <a:spcPct val="20000"/>
              </a:spcBef>
              <a:buClr>
                <a:srgbClr val="990000"/>
              </a:buClr>
              <a:buSzPct val="50000"/>
              <a:buFont typeface="Monotype Sorts" charset="0"/>
              <a:buNone/>
              <a:defRPr/>
            </a:pPr>
            <a:r>
              <a:rPr kumimoji="1" lang="en-US" sz="1800" dirty="0" smtClean="0">
                <a:solidFill>
                  <a:srgbClr val="003399"/>
                </a:solidFill>
                <a:sym typeface="Math A" charset="0"/>
              </a:rPr>
              <a:t>0 </a:t>
            </a:r>
            <a:r>
              <a:rPr kumimoji="1" lang="en-US" sz="1800" dirty="0">
                <a:solidFill>
                  <a:srgbClr val="003399"/>
                </a:solidFill>
                <a:sym typeface="Math A" charset="0"/>
              </a:rPr>
              <a:t>&lt; </a:t>
            </a:r>
            <a:r>
              <a:rPr lang="en-US" altLang="ja-JP" sz="1800" dirty="0"/>
              <a:t>α</a:t>
            </a:r>
            <a:r>
              <a:rPr kumimoji="1" lang="en-US" sz="1800" dirty="0" smtClean="0">
                <a:solidFill>
                  <a:srgbClr val="003399"/>
                </a:solidFill>
                <a:sym typeface="Math A" charset="0"/>
              </a:rPr>
              <a:t> </a:t>
            </a:r>
            <a:r>
              <a:rPr kumimoji="1" lang="en-US" sz="1800" dirty="0">
                <a:solidFill>
                  <a:srgbClr val="003399"/>
                </a:solidFill>
                <a:sym typeface="Math A" charset="0"/>
              </a:rPr>
              <a:t>&lt; 1</a:t>
            </a:r>
            <a:r>
              <a:rPr kumimoji="1" lang="en-US" sz="1800" i="1" dirty="0">
                <a:solidFill>
                  <a:srgbClr val="003399"/>
                </a:solidFill>
              </a:rPr>
              <a:t> </a:t>
            </a:r>
            <a:endParaRPr kumimoji="1" lang="en-US" sz="1800" dirty="0">
              <a:solidFill>
                <a:srgbClr val="003399"/>
              </a:solidFill>
            </a:endParaRPr>
          </a:p>
        </p:txBody>
      </p:sp>
      <p:sp useBgFill="1">
        <p:nvSpPr>
          <p:cNvPr id="14" name="Rectangle 12"/>
          <p:cNvSpPr>
            <a:spLocks noChangeArrowheads="1"/>
          </p:cNvSpPr>
          <p:nvPr/>
        </p:nvSpPr>
        <p:spPr bwMode="auto">
          <a:xfrm>
            <a:off x="5359400" y="4648200"/>
            <a:ext cx="630238" cy="457200"/>
          </a:xfrm>
          <a:prstGeom prst="rect">
            <a:avLst/>
          </a:prstGeom>
          <a:ln>
            <a:noFill/>
          </a:ln>
          <a:effectLst/>
          <a:extLs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spAutoFit/>
          </a:bodyPr>
          <a:lstStyle/>
          <a:p>
            <a:pPr algn="ctr" eaLnBrk="0" hangingPunct="0">
              <a:spcBef>
                <a:spcPct val="20000"/>
              </a:spcBef>
              <a:buClr>
                <a:srgbClr val="990000"/>
              </a:buClr>
              <a:buSzPct val="50000"/>
              <a:buFont typeface="Monotype Sorts" charset="0"/>
              <a:buNone/>
              <a:defRPr/>
            </a:pPr>
            <a:r>
              <a:rPr kumimoji="1" lang="en-US">
                <a:sym typeface="Symbol" charset="0"/>
              </a:rPr>
              <a:t></a:t>
            </a:r>
            <a:r>
              <a:rPr kumimoji="1" lang="en-US" i="1">
                <a:sym typeface="Math A" charset="0"/>
              </a:rPr>
              <a:t> </a:t>
            </a:r>
            <a:r>
              <a:rPr kumimoji="1" lang="en-US" i="1"/>
              <a:t>N</a:t>
            </a:r>
          </a:p>
        </p:txBody>
      </p:sp>
      <p:sp>
        <p:nvSpPr>
          <p:cNvPr id="15" name="Freeform 13"/>
          <p:cNvSpPr>
            <a:spLocks/>
          </p:cNvSpPr>
          <p:nvPr/>
        </p:nvSpPr>
        <p:spPr bwMode="auto">
          <a:xfrm flipH="1">
            <a:off x="4495800" y="3530600"/>
            <a:ext cx="1981200" cy="1600200"/>
          </a:xfrm>
          <a:custGeom>
            <a:avLst/>
            <a:gdLst>
              <a:gd name="T0" fmla="*/ 248 w 456"/>
              <a:gd name="T1" fmla="*/ 32 h 704"/>
              <a:gd name="T2" fmla="*/ 56 w 456"/>
              <a:gd name="T3" fmla="*/ 320 h 704"/>
              <a:gd name="T4" fmla="*/ 56 w 456"/>
              <a:gd name="T5" fmla="*/ 656 h 704"/>
              <a:gd name="T6" fmla="*/ 392 w 456"/>
              <a:gd name="T7" fmla="*/ 608 h 704"/>
              <a:gd name="T8" fmla="*/ 440 w 456"/>
              <a:gd name="T9" fmla="*/ 368 h 704"/>
              <a:gd name="T10" fmla="*/ 392 w 456"/>
              <a:gd name="T11" fmla="*/ 128 h 704"/>
              <a:gd name="T12" fmla="*/ 248 w 456"/>
              <a:gd name="T13" fmla="*/ 32 h 704"/>
            </a:gdLst>
            <a:ahLst/>
            <a:cxnLst>
              <a:cxn ang="0">
                <a:pos x="T0" y="T1"/>
              </a:cxn>
              <a:cxn ang="0">
                <a:pos x="T2" y="T3"/>
              </a:cxn>
              <a:cxn ang="0">
                <a:pos x="T4" y="T5"/>
              </a:cxn>
              <a:cxn ang="0">
                <a:pos x="T6" y="T7"/>
              </a:cxn>
              <a:cxn ang="0">
                <a:pos x="T8" y="T9"/>
              </a:cxn>
              <a:cxn ang="0">
                <a:pos x="T10" y="T11"/>
              </a:cxn>
              <a:cxn ang="0">
                <a:pos x="T12" y="T13"/>
              </a:cxn>
            </a:cxnLst>
            <a:rect l="0" t="0" r="r" b="b"/>
            <a:pathLst>
              <a:path w="456" h="704">
                <a:moveTo>
                  <a:pt x="248" y="32"/>
                </a:moveTo>
                <a:cubicBezTo>
                  <a:pt x="192" y="64"/>
                  <a:pt x="88" y="216"/>
                  <a:pt x="56" y="320"/>
                </a:cubicBezTo>
                <a:cubicBezTo>
                  <a:pt x="24" y="424"/>
                  <a:pt x="0" y="608"/>
                  <a:pt x="56" y="656"/>
                </a:cubicBezTo>
                <a:cubicBezTo>
                  <a:pt x="112" y="704"/>
                  <a:pt x="328" y="656"/>
                  <a:pt x="392" y="608"/>
                </a:cubicBezTo>
                <a:cubicBezTo>
                  <a:pt x="456" y="560"/>
                  <a:pt x="440" y="448"/>
                  <a:pt x="440" y="368"/>
                </a:cubicBezTo>
                <a:cubicBezTo>
                  <a:pt x="440" y="288"/>
                  <a:pt x="416" y="184"/>
                  <a:pt x="392" y="128"/>
                </a:cubicBezTo>
                <a:cubicBezTo>
                  <a:pt x="368" y="72"/>
                  <a:pt x="304" y="0"/>
                  <a:pt x="248" y="32"/>
                </a:cubicBezTo>
                <a:close/>
              </a:path>
            </a:pathLst>
          </a:custGeom>
          <a:noFill/>
          <a:ln w="28575" cap="flat"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lIns="92075" tIns="46038" rIns="92075" bIns="46038" anchor="ct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Arial" charset="0"/>
                <a:ea typeface="ＭＳ Ｐゴシック" charset="0"/>
              </a:rPr>
              <a:t>You don’t need to know this</a:t>
            </a:r>
          </a:p>
        </p:txBody>
      </p:sp>
      <p:sp>
        <p:nvSpPr>
          <p:cNvPr id="75778" name="Content Placeholder 2"/>
          <p:cNvSpPr>
            <a:spLocks noGrp="1"/>
          </p:cNvSpPr>
          <p:nvPr>
            <p:ph idx="1"/>
          </p:nvPr>
        </p:nvSpPr>
        <p:spPr/>
        <p:txBody>
          <a:bodyPr/>
          <a:lstStyle/>
          <a:p>
            <a:r>
              <a:rPr lang="en-US" dirty="0">
                <a:latin typeface="Arial" charset="0"/>
                <a:ea typeface="ＭＳ Ｐゴシック" charset="0"/>
              </a:rPr>
              <a:t>But you should know what it is and where to look for it.</a:t>
            </a:r>
          </a:p>
          <a:p>
            <a:r>
              <a:rPr lang="en-US" dirty="0" err="1">
                <a:latin typeface="Arial" charset="0"/>
                <a:ea typeface="ＭＳ Ｐゴシック" charset="0"/>
              </a:rPr>
              <a:t>Zipf</a:t>
            </a:r>
            <a:r>
              <a:rPr lang="en-US" dirty="0">
                <a:latin typeface="Arial" charset="0"/>
                <a:ea typeface="ＭＳ Ｐゴシック" charset="0"/>
              </a:rPr>
              <a:t> and power law distributions seem to be axiomatic for human population behavior.</a:t>
            </a:r>
          </a:p>
          <a:p>
            <a:pPr lvl="1"/>
            <a:r>
              <a:rPr lang="en-US" dirty="0">
                <a:latin typeface="Arial" charset="0"/>
                <a:ea typeface="ＭＳ Ｐゴシック" charset="0"/>
              </a:rPr>
              <a:t>Popularity, interests, traffic, wealth, market </a:t>
            </a:r>
            <a:r>
              <a:rPr lang="en-US" dirty="0" smtClean="0">
                <a:latin typeface="Arial" charset="0"/>
                <a:ea typeface="ＭＳ Ｐゴシック" charset="0"/>
              </a:rPr>
              <a:t>share, population, word frequency in natural language.</a:t>
            </a:r>
            <a:endParaRPr lang="en-US" dirty="0">
              <a:latin typeface="Arial" charset="0"/>
              <a:ea typeface="ＭＳ Ｐゴシック" charset="0"/>
            </a:endParaRPr>
          </a:p>
          <a:p>
            <a:r>
              <a:rPr lang="en-US" dirty="0">
                <a:latin typeface="Arial" charset="0"/>
                <a:ea typeface="ＭＳ Ｐゴシック" charset="0"/>
              </a:rPr>
              <a:t>Heavy-tailed distributions </a:t>
            </a:r>
            <a:r>
              <a:rPr lang="en-US" dirty="0" smtClean="0">
                <a:latin typeface="Arial" charset="0"/>
                <a:ea typeface="ＭＳ Ｐゴシック" charset="0"/>
              </a:rPr>
              <a:t>like these are </a:t>
            </a:r>
            <a:r>
              <a:rPr lang="en-US" dirty="0">
                <a:latin typeface="Arial" charset="0"/>
                <a:ea typeface="ＭＳ Ｐゴシック" charset="0"/>
              </a:rPr>
              <a:t>amenable to closed-form analysis.</a:t>
            </a:r>
          </a:p>
          <a:p>
            <a:r>
              <a:rPr lang="en-US" dirty="0" smtClean="0">
                <a:latin typeface="Arial" charset="0"/>
                <a:ea typeface="ＭＳ Ｐゴシック" charset="0"/>
              </a:rPr>
              <a:t>They lead </a:t>
            </a:r>
            <a:r>
              <a:rPr lang="en-US" dirty="0">
                <a:latin typeface="Arial" charset="0"/>
                <a:ea typeface="ＭＳ Ｐゴシック" charset="0"/>
              </a:rPr>
              <a:t>to lots of counterintuitive behaviors</a:t>
            </a:r>
            <a:r>
              <a:rPr lang="en-US" dirty="0" smtClean="0">
                <a:latin typeface="Arial" charset="0"/>
                <a:ea typeface="ＭＳ Ｐゴシック" charset="0"/>
              </a:rPr>
              <a:t>.</a:t>
            </a:r>
          </a:p>
          <a:p>
            <a:pPr lvl="1"/>
            <a:r>
              <a:rPr lang="en-US" dirty="0" smtClean="0">
                <a:latin typeface="Arial" charset="0"/>
                <a:ea typeface="ＭＳ Ｐゴシック" charset="0"/>
              </a:rPr>
              <a:t>E.g., multi-level caching has limited value: L1 absorbs the head, L2 has the detritus on the tail: “your cache </a:t>
            </a:r>
            <a:r>
              <a:rPr lang="en-US" dirty="0" err="1" smtClean="0">
                <a:latin typeface="Arial" charset="0"/>
                <a:ea typeface="ＭＳ Ｐゴシック" charset="0"/>
              </a:rPr>
              <a:t>ain’t</a:t>
            </a:r>
            <a:r>
              <a:rPr lang="en-US" dirty="0" smtClean="0">
                <a:latin typeface="Arial" charset="0"/>
                <a:ea typeface="ＭＳ Ｐゴシック" charset="0"/>
              </a:rPr>
              <a:t> </a:t>
            </a:r>
            <a:r>
              <a:rPr lang="en-US" dirty="0" err="1" smtClean="0">
                <a:latin typeface="Arial" charset="0"/>
                <a:ea typeface="ＭＳ Ｐゴシック" charset="0"/>
              </a:rPr>
              <a:t>nuthin</a:t>
            </a:r>
            <a:r>
              <a:rPr lang="en-US" dirty="0" smtClean="0">
                <a:latin typeface="Arial" charset="0"/>
                <a:ea typeface="ＭＳ Ｐゴシック" charset="0"/>
              </a:rPr>
              <a:t> but trash”.</a:t>
            </a:r>
          </a:p>
          <a:p>
            <a:pPr lvl="1"/>
            <a:r>
              <a:rPr lang="en-US" dirty="0" smtClean="0">
                <a:latin typeface="Arial" charset="0"/>
                <a:ea typeface="ＭＳ Ｐゴシック" charset="0"/>
              </a:rPr>
              <a:t>How to balance load in cache arrays (e.g., </a:t>
            </a:r>
            <a:r>
              <a:rPr lang="en-US" dirty="0" err="1" smtClean="0">
                <a:latin typeface="Arial" charset="0"/>
                <a:ea typeface="ＭＳ Ｐゴシック" charset="0"/>
              </a:rPr>
              <a:t>memcached</a:t>
            </a:r>
            <a:r>
              <a:rPr lang="en-US" dirty="0" smtClean="0">
                <a:latin typeface="Arial" charset="0"/>
                <a:ea typeface="ＭＳ Ｐゴシック" charset="0"/>
              </a:rPr>
              <a:t>)?</a:t>
            </a: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reads</a:t>
            </a:r>
            <a:endParaRPr lang="en-US" dirty="0"/>
          </a:p>
        </p:txBody>
      </p:sp>
      <p:sp>
        <p:nvSpPr>
          <p:cNvPr id="3" name="Content Placeholder 2"/>
          <p:cNvSpPr>
            <a:spLocks noGrp="1"/>
          </p:cNvSpPr>
          <p:nvPr>
            <p:ph idx="1"/>
          </p:nvPr>
        </p:nvSpPr>
        <p:spPr/>
        <p:txBody>
          <a:bodyPr/>
          <a:lstStyle/>
          <a:p>
            <a:r>
              <a:rPr lang="en-US" dirty="0" smtClean="0"/>
              <a:t>The last few slides (</a:t>
            </a:r>
            <a:r>
              <a:rPr lang="en-US" dirty="0" err="1" smtClean="0"/>
              <a:t>memcached</a:t>
            </a:r>
            <a:r>
              <a:rPr lang="en-US" dirty="0" smtClean="0"/>
              <a:t>, web) focus on caches for read accesses: no-write caches.</a:t>
            </a:r>
          </a:p>
          <a:p>
            <a:r>
              <a:rPr lang="en-US" dirty="0" smtClean="0"/>
              <a:t>In CDNs the object is modified only at the origin server.</a:t>
            </a:r>
          </a:p>
          <a:p>
            <a:pPr lvl="1"/>
            <a:r>
              <a:rPr lang="en-US" dirty="0" smtClean="0"/>
              <a:t>Updates propagate out to the caches “eventually”.</a:t>
            </a:r>
          </a:p>
          <a:p>
            <a:pPr lvl="1"/>
            <a:r>
              <a:rPr lang="en-US" dirty="0" smtClean="0"/>
              <a:t>Web caches may deliver stale data </a:t>
            </a:r>
          </a:p>
          <a:p>
            <a:pPr lvl="1"/>
            <a:r>
              <a:rPr lang="en-US" dirty="0" smtClean="0"/>
              <a:t>Web objects have a “freshness date” or “time-to-live” (TTL).</a:t>
            </a:r>
          </a:p>
          <a:p>
            <a:r>
              <a:rPr lang="en-US" dirty="0" smtClean="0"/>
              <a:t>In </a:t>
            </a:r>
            <a:r>
              <a:rPr lang="en-US" dirty="0" err="1" smtClean="0"/>
              <a:t>memcached</a:t>
            </a:r>
            <a:r>
              <a:rPr lang="en-US" dirty="0" smtClean="0"/>
              <a:t> database cache, writes occur only at the database servers.</a:t>
            </a:r>
          </a:p>
          <a:p>
            <a:pPr lvl="1"/>
            <a:r>
              <a:rPr lang="en-US" dirty="0" smtClean="0"/>
              <a:t>Writer must invalidate and/or update the cache on write.</a:t>
            </a:r>
          </a:p>
          <a:p>
            <a:r>
              <a:rPr lang="en-US" dirty="0" smtClean="0"/>
              <a:t>In contrast, file caches and VM systems are write-back.</a:t>
            </a:r>
          </a:p>
          <a:p>
            <a:pPr lvl="1"/>
            <a:r>
              <a:rPr lang="en-US" dirty="0" smtClean="0"/>
              <a:t>We might lose data in a crash: introduces problems of recovery and failure-atomicity.</a:t>
            </a:r>
          </a:p>
          <a:p>
            <a:pPr lvl="1"/>
            <a:endParaRPr lang="en-US" dirty="0" smtClean="0"/>
          </a:p>
        </p:txBody>
      </p:sp>
    </p:spTree>
    <p:extLst>
      <p:ext uri="{BB962C8B-B14F-4D97-AF65-F5344CB8AC3E}">
        <p14:creationId xmlns:p14="http://schemas.microsoft.com/office/powerpoint/2010/main" val="10160535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1975"/>
            <a:ext cx="8534400" cy="4111625"/>
          </a:xfrm>
        </p:spPr>
        <p:txBody>
          <a:bodyPr/>
          <a:lstStyle/>
          <a:p>
            <a:pPr marL="0" indent="0">
              <a:buNone/>
            </a:pPr>
            <a:r>
              <a:rPr lang="en-US" sz="2000" dirty="0" smtClean="0"/>
              <a:t>4</a:t>
            </a:r>
            <a:r>
              <a:rPr lang="en-US" sz="2000" dirty="0"/>
              <a:t>) It doesn't matter what technology they use. HTTP, </a:t>
            </a:r>
            <a:r>
              <a:rPr lang="en-US" sz="2000" dirty="0" err="1"/>
              <a:t>Corba</a:t>
            </a:r>
            <a:r>
              <a:rPr lang="en-US" sz="2000" dirty="0"/>
              <a:t>, </a:t>
            </a:r>
            <a:r>
              <a:rPr lang="en-US" sz="2000" dirty="0" err="1" smtClean="0"/>
              <a:t>PubSub</a:t>
            </a:r>
            <a:r>
              <a:rPr lang="en-US" sz="2000" dirty="0"/>
              <a:t>, custom protocols -- doesn't matter. Bezos doesn't care</a:t>
            </a:r>
            <a:r>
              <a:rPr lang="en-US" sz="2000" dirty="0" smtClean="0"/>
              <a:t>.</a:t>
            </a:r>
            <a:endParaRPr lang="en-US" sz="2000" dirty="0"/>
          </a:p>
          <a:p>
            <a:pPr marL="0" indent="0">
              <a:buNone/>
            </a:pPr>
            <a:r>
              <a:rPr lang="en-US" sz="2000" dirty="0"/>
              <a:t>5) </a:t>
            </a:r>
            <a:r>
              <a:rPr lang="en-US" sz="2000" b="1" dirty="0"/>
              <a:t>All service interfaces, without exception, must</a:t>
            </a:r>
            <a:r>
              <a:rPr lang="en-US" sz="2000" dirty="0"/>
              <a:t> </a:t>
            </a:r>
            <a:r>
              <a:rPr lang="en-US" sz="2000" b="1" dirty="0"/>
              <a:t>be</a:t>
            </a:r>
            <a:r>
              <a:rPr lang="en-US" sz="2000" dirty="0"/>
              <a:t> designed from the ground up to be </a:t>
            </a:r>
            <a:r>
              <a:rPr lang="en-US" sz="2000" b="1" dirty="0" err="1"/>
              <a:t>externalizable</a:t>
            </a:r>
            <a:r>
              <a:rPr lang="en-US" sz="2000" dirty="0"/>
              <a:t>. That is to say, the team must plan and design to be able to expose the interface to developers in the outside world. No exceptions</a:t>
            </a:r>
            <a:r>
              <a:rPr lang="en-US" sz="2000" dirty="0" smtClean="0"/>
              <a:t>.</a:t>
            </a:r>
            <a:endParaRPr lang="en-US" sz="2000" dirty="0"/>
          </a:p>
          <a:p>
            <a:pPr marL="0" indent="0">
              <a:buNone/>
            </a:pPr>
            <a:r>
              <a:rPr lang="en-US" sz="2000" dirty="0"/>
              <a:t>6) </a:t>
            </a:r>
            <a:r>
              <a:rPr lang="en-US" sz="2000" b="1" dirty="0"/>
              <a:t>Anyone who doesn't do this will be fired</a:t>
            </a:r>
            <a:r>
              <a:rPr lang="en-US" sz="2000" dirty="0" smtClean="0"/>
              <a:t>.</a:t>
            </a:r>
            <a:endParaRPr lang="en-US" sz="2000" dirty="0"/>
          </a:p>
          <a:p>
            <a:pPr marL="0" indent="0">
              <a:buNone/>
            </a:pPr>
            <a:r>
              <a:rPr lang="en-US" sz="2000" dirty="0"/>
              <a:t>7) </a:t>
            </a:r>
            <a:r>
              <a:rPr lang="en-US" sz="2000" b="1" dirty="0"/>
              <a:t>Thank you; have a nice day!</a:t>
            </a:r>
          </a:p>
          <a:p>
            <a:endParaRPr lang="en-US" sz="2800" dirty="0"/>
          </a:p>
        </p:txBody>
      </p:sp>
      <p:sp>
        <p:nvSpPr>
          <p:cNvPr id="5" name="Title 1"/>
          <p:cNvSpPr txBox="1">
            <a:spLocks/>
          </p:cNvSpPr>
          <p:nvPr/>
        </p:nvSpPr>
        <p:spPr bwMode="auto">
          <a:xfrm>
            <a:off x="609600" y="-1873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a:lstStyle>
          <a:p>
            <a:r>
              <a:rPr lang="en-US" sz="3200" dirty="0" smtClean="0"/>
              <a:t>The Steve </a:t>
            </a:r>
            <a:r>
              <a:rPr lang="en-US" sz="3200" dirty="0" err="1" smtClean="0"/>
              <a:t>Yegge</a:t>
            </a:r>
            <a:r>
              <a:rPr lang="en-US" sz="3200" dirty="0" smtClean="0"/>
              <a:t> rant, part 2</a:t>
            </a:r>
            <a:r>
              <a:rPr lang="en-US" dirty="0" smtClean="0"/>
              <a:t/>
            </a:r>
            <a:br>
              <a:rPr lang="en-US" dirty="0" smtClean="0"/>
            </a:br>
            <a:r>
              <a:rPr lang="en-US" sz="3600" dirty="0" smtClean="0"/>
              <a:t>Products vs. Platforms</a:t>
            </a:r>
            <a:endParaRPr lang="en-US" dirty="0"/>
          </a:p>
        </p:txBody>
      </p:sp>
      <p:pic>
        <p:nvPicPr>
          <p:cNvPr id="7" name="Picture 6"/>
          <p:cNvPicPr>
            <a:picLocks noChangeAspect="1"/>
          </p:cNvPicPr>
          <p:nvPr/>
        </p:nvPicPr>
        <p:blipFill>
          <a:blip r:embed="rId2"/>
          <a:stretch>
            <a:fillRect/>
          </a:stretch>
        </p:blipFill>
        <p:spPr>
          <a:xfrm>
            <a:off x="7391400" y="0"/>
            <a:ext cx="1752600" cy="1306483"/>
          </a:xfrm>
          <a:prstGeom prst="rect">
            <a:avLst/>
          </a:prstGeom>
        </p:spPr>
      </p:pic>
    </p:spTree>
    <p:extLst>
      <p:ext uri="{BB962C8B-B14F-4D97-AF65-F5344CB8AC3E}">
        <p14:creationId xmlns:p14="http://schemas.microsoft.com/office/powerpoint/2010/main" val="19720191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data management</a:t>
            </a:r>
            <a:endParaRPr lang="en-US" dirty="0"/>
          </a:p>
        </p:txBody>
      </p:sp>
      <p:sp>
        <p:nvSpPr>
          <p:cNvPr id="3" name="Content Placeholder 2"/>
          <p:cNvSpPr>
            <a:spLocks noGrp="1"/>
          </p:cNvSpPr>
          <p:nvPr>
            <p:ph idx="1"/>
          </p:nvPr>
        </p:nvSpPr>
        <p:spPr>
          <a:xfrm>
            <a:off x="304800" y="1600200"/>
            <a:ext cx="8382000" cy="4111625"/>
          </a:xfrm>
        </p:spPr>
        <p:txBody>
          <a:bodyPr/>
          <a:lstStyle/>
          <a:p>
            <a:r>
              <a:rPr lang="en-US" dirty="0" smtClean="0"/>
              <a:t>Data volumes are growing enormously.</a:t>
            </a:r>
          </a:p>
          <a:p>
            <a:r>
              <a:rPr lang="en-US" dirty="0" smtClean="0"/>
              <a:t>Mega-services are “grounded” in data.</a:t>
            </a:r>
          </a:p>
          <a:p>
            <a:r>
              <a:rPr lang="en-US" b="1" dirty="0" smtClean="0"/>
              <a:t>How to scale the data tier?</a:t>
            </a:r>
          </a:p>
          <a:p>
            <a:pPr lvl="1"/>
            <a:r>
              <a:rPr lang="en-US" dirty="0" smtClean="0"/>
              <a:t>Scaling requires </a:t>
            </a:r>
            <a:r>
              <a:rPr lang="en-US" b="1" dirty="0" smtClean="0"/>
              <a:t>dynamic placement</a:t>
            </a:r>
            <a:r>
              <a:rPr lang="en-US" dirty="0" smtClean="0"/>
              <a:t> of data items across data servers, so we can grow the number of servers.</a:t>
            </a:r>
          </a:p>
          <a:p>
            <a:pPr lvl="1"/>
            <a:r>
              <a:rPr lang="en-US" b="1" dirty="0" smtClean="0"/>
              <a:t>Caching</a:t>
            </a:r>
            <a:r>
              <a:rPr lang="en-US" dirty="0" smtClean="0"/>
              <a:t> helps to reduce load on the data tier.</a:t>
            </a:r>
          </a:p>
          <a:p>
            <a:pPr lvl="1"/>
            <a:r>
              <a:rPr lang="en-US" b="1" dirty="0" smtClean="0"/>
              <a:t>Replication</a:t>
            </a:r>
            <a:r>
              <a:rPr lang="en-US" dirty="0" smtClean="0"/>
              <a:t> helps to survive failures and balance read/write load.</a:t>
            </a:r>
          </a:p>
          <a:p>
            <a:pPr lvl="1"/>
            <a:r>
              <a:rPr lang="en-US" dirty="0" smtClean="0"/>
              <a:t>E.g., alleviate hot-spots by spreading read load across multiple data servers.</a:t>
            </a:r>
          </a:p>
          <a:p>
            <a:pPr lvl="1"/>
            <a:r>
              <a:rPr lang="en-US" dirty="0" smtClean="0"/>
              <a:t>Caching and replication require </a:t>
            </a:r>
            <a:r>
              <a:rPr lang="en-US" b="1" dirty="0" smtClean="0"/>
              <a:t>careful update protocols </a:t>
            </a:r>
            <a:r>
              <a:rPr lang="en-US" dirty="0" smtClean="0"/>
              <a:t>to ensure that servers see a consistent view of the data.</a:t>
            </a:r>
          </a:p>
          <a:p>
            <a:pPr lvl="1"/>
            <a:r>
              <a:rPr lang="en-US" dirty="0"/>
              <a:t>W</a:t>
            </a:r>
            <a:r>
              <a:rPr lang="en-US" dirty="0" smtClean="0"/>
              <a:t>hat is </a:t>
            </a:r>
            <a:r>
              <a:rPr lang="en-US" b="1" dirty="0" smtClean="0"/>
              <a:t>consistent</a:t>
            </a:r>
            <a:r>
              <a:rPr lang="en-US" dirty="0" smtClean="0"/>
              <a:t>?  Is it a property or a matter of degrees?</a:t>
            </a:r>
          </a:p>
          <a:p>
            <a:pPr lvl="1"/>
            <a:endParaRPr lang="en-US" dirty="0"/>
          </a:p>
        </p:txBody>
      </p:sp>
    </p:spTree>
    <p:extLst>
      <p:ext uri="{BB962C8B-B14F-4D97-AF65-F5344CB8AC3E}">
        <p14:creationId xmlns:p14="http://schemas.microsoft.com/office/powerpoint/2010/main" val="7239109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database access</a:t>
            </a:r>
            <a:endParaRPr lang="en-US" dirty="0"/>
          </a:p>
        </p:txBody>
      </p:sp>
      <p:sp>
        <p:nvSpPr>
          <p:cNvPr id="3" name="Content Placeholder 2"/>
          <p:cNvSpPr>
            <a:spLocks noGrp="1"/>
          </p:cNvSpPr>
          <p:nvPr>
            <p:ph idx="1"/>
          </p:nvPr>
        </p:nvSpPr>
        <p:spPr>
          <a:xfrm>
            <a:off x="457201" y="1600200"/>
            <a:ext cx="4800599" cy="4111625"/>
          </a:xfrm>
        </p:spPr>
        <p:txBody>
          <a:bodyPr/>
          <a:lstStyle/>
          <a:p>
            <a:r>
              <a:rPr lang="en-US" dirty="0" smtClean="0"/>
              <a:t>Many services are data-driven.</a:t>
            </a:r>
          </a:p>
          <a:p>
            <a:pPr lvl="1"/>
            <a:r>
              <a:rPr lang="en-US" dirty="0" smtClean="0"/>
              <a:t>Multi-tier services: the “lowest” layer is a data tier with authoritative copy of service data.</a:t>
            </a:r>
          </a:p>
          <a:p>
            <a:r>
              <a:rPr lang="en-US" dirty="0" smtClean="0"/>
              <a:t>Data is stored in various stores or databases, some with advanced query API.</a:t>
            </a:r>
          </a:p>
          <a:p>
            <a:pPr lvl="1"/>
            <a:r>
              <a:rPr lang="en-US" dirty="0" smtClean="0"/>
              <a:t>e.g., SQL</a:t>
            </a:r>
          </a:p>
          <a:p>
            <a:r>
              <a:rPr lang="en-US" dirty="0"/>
              <a:t>D</a:t>
            </a:r>
            <a:r>
              <a:rPr lang="en-US" dirty="0" smtClean="0"/>
              <a:t>atabases are hard to scale.</a:t>
            </a:r>
          </a:p>
          <a:p>
            <a:pPr lvl="1"/>
            <a:r>
              <a:rPr lang="en-US" dirty="0" smtClean="0"/>
              <a:t>Complex data: atomic, consistent, recoverable, durable.  (“ACID”)</a:t>
            </a:r>
          </a:p>
        </p:txBody>
      </p:sp>
      <p:sp>
        <p:nvSpPr>
          <p:cNvPr id="4" name="Rectangle 3"/>
          <p:cNvSpPr/>
          <p:nvPr/>
        </p:nvSpPr>
        <p:spPr bwMode="auto">
          <a:xfrm>
            <a:off x="579120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9" name="Rectangle 8"/>
          <p:cNvSpPr/>
          <p:nvPr/>
        </p:nvSpPr>
        <p:spPr bwMode="auto">
          <a:xfrm>
            <a:off x="822960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 name="Rectangle 4"/>
          <p:cNvSpPr/>
          <p:nvPr/>
        </p:nvSpPr>
        <p:spPr bwMode="auto">
          <a:xfrm>
            <a:off x="624840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6" name="Rectangle 5"/>
          <p:cNvSpPr/>
          <p:nvPr/>
        </p:nvSpPr>
        <p:spPr bwMode="auto">
          <a:xfrm>
            <a:off x="673608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 name="Rectangle 6"/>
          <p:cNvSpPr/>
          <p:nvPr/>
        </p:nvSpPr>
        <p:spPr bwMode="auto">
          <a:xfrm>
            <a:off x="722376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1" name="Rectangle 20"/>
          <p:cNvSpPr/>
          <p:nvPr/>
        </p:nvSpPr>
        <p:spPr bwMode="auto">
          <a:xfrm>
            <a:off x="7711440" y="28194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4" name="Rectangle 23"/>
          <p:cNvSpPr/>
          <p:nvPr/>
        </p:nvSpPr>
        <p:spPr bwMode="auto">
          <a:xfrm>
            <a:off x="6766560" y="42672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5" name="Rectangle 24"/>
          <p:cNvSpPr/>
          <p:nvPr/>
        </p:nvSpPr>
        <p:spPr bwMode="auto">
          <a:xfrm>
            <a:off x="7254240" y="42672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cxnSp>
        <p:nvCxnSpPr>
          <p:cNvPr id="29" name="Straight Connector 28"/>
          <p:cNvCxnSpPr>
            <a:stCxn id="6" idx="2"/>
            <a:endCxn id="24" idx="0"/>
          </p:cNvCxnSpPr>
          <p:nvPr/>
        </p:nvCxnSpPr>
        <p:spPr bwMode="auto">
          <a:xfrm>
            <a:off x="6888480" y="3124200"/>
            <a:ext cx="304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0" name="Straight Connector 29"/>
          <p:cNvCxnSpPr>
            <a:stCxn id="7" idx="2"/>
            <a:endCxn id="25" idx="0"/>
          </p:cNvCxnSpPr>
          <p:nvPr/>
        </p:nvCxnSpPr>
        <p:spPr bwMode="auto">
          <a:xfrm>
            <a:off x="7376160" y="3124200"/>
            <a:ext cx="304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3" name="Straight Connector 32"/>
          <p:cNvCxnSpPr>
            <a:stCxn id="24" idx="0"/>
            <a:endCxn id="4" idx="2"/>
          </p:cNvCxnSpPr>
          <p:nvPr/>
        </p:nvCxnSpPr>
        <p:spPr bwMode="auto">
          <a:xfrm flipH="1" flipV="1">
            <a:off x="5943600" y="3124200"/>
            <a:ext cx="9753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8" name="Straight Connector 37"/>
          <p:cNvCxnSpPr>
            <a:stCxn id="21" idx="2"/>
            <a:endCxn id="25" idx="0"/>
          </p:cNvCxnSpPr>
          <p:nvPr/>
        </p:nvCxnSpPr>
        <p:spPr bwMode="auto">
          <a:xfrm flipH="1">
            <a:off x="7406640" y="3124200"/>
            <a:ext cx="45720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46" name="Straight Connector 45"/>
          <p:cNvCxnSpPr>
            <a:stCxn id="9" idx="2"/>
            <a:endCxn id="25" idx="0"/>
          </p:cNvCxnSpPr>
          <p:nvPr/>
        </p:nvCxnSpPr>
        <p:spPr bwMode="auto">
          <a:xfrm flipH="1">
            <a:off x="7406640" y="3124200"/>
            <a:ext cx="9753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49" name="Straight Connector 48"/>
          <p:cNvCxnSpPr>
            <a:endCxn id="24" idx="0"/>
          </p:cNvCxnSpPr>
          <p:nvPr/>
        </p:nvCxnSpPr>
        <p:spPr bwMode="auto">
          <a:xfrm flipH="1">
            <a:off x="6918960" y="3124200"/>
            <a:ext cx="14630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2" name="Straight Connector 51"/>
          <p:cNvCxnSpPr>
            <a:stCxn id="21" idx="2"/>
            <a:endCxn id="24" idx="0"/>
          </p:cNvCxnSpPr>
          <p:nvPr/>
        </p:nvCxnSpPr>
        <p:spPr bwMode="auto">
          <a:xfrm flipH="1">
            <a:off x="6918960" y="3124200"/>
            <a:ext cx="9448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5" name="Straight Connector 54"/>
          <p:cNvCxnSpPr>
            <a:stCxn id="7" idx="2"/>
            <a:endCxn id="24" idx="0"/>
          </p:cNvCxnSpPr>
          <p:nvPr/>
        </p:nvCxnSpPr>
        <p:spPr bwMode="auto">
          <a:xfrm flipH="1">
            <a:off x="6918960" y="3124200"/>
            <a:ext cx="45720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8" name="Straight Connector 57"/>
          <p:cNvCxnSpPr>
            <a:stCxn id="6" idx="2"/>
            <a:endCxn id="25" idx="0"/>
          </p:cNvCxnSpPr>
          <p:nvPr/>
        </p:nvCxnSpPr>
        <p:spPr bwMode="auto">
          <a:xfrm>
            <a:off x="6888480" y="3124200"/>
            <a:ext cx="5181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1" name="Straight Connector 60"/>
          <p:cNvCxnSpPr>
            <a:stCxn id="5" idx="2"/>
            <a:endCxn id="24" idx="0"/>
          </p:cNvCxnSpPr>
          <p:nvPr/>
        </p:nvCxnSpPr>
        <p:spPr bwMode="auto">
          <a:xfrm>
            <a:off x="6400800" y="3124200"/>
            <a:ext cx="5181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4" name="Straight Connector 63"/>
          <p:cNvCxnSpPr>
            <a:stCxn id="5" idx="2"/>
            <a:endCxn id="25" idx="0"/>
          </p:cNvCxnSpPr>
          <p:nvPr/>
        </p:nvCxnSpPr>
        <p:spPr bwMode="auto">
          <a:xfrm>
            <a:off x="6400800" y="3124200"/>
            <a:ext cx="10058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7" name="Straight Connector 66"/>
          <p:cNvCxnSpPr>
            <a:stCxn id="4" idx="2"/>
            <a:endCxn id="25" idx="0"/>
          </p:cNvCxnSpPr>
          <p:nvPr/>
        </p:nvCxnSpPr>
        <p:spPr bwMode="auto">
          <a:xfrm>
            <a:off x="5943600" y="3124200"/>
            <a:ext cx="14630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70" name="Text Box 57"/>
          <p:cNvSpPr txBox="1">
            <a:spLocks noChangeArrowheads="1"/>
          </p:cNvSpPr>
          <p:nvPr/>
        </p:nvSpPr>
        <p:spPr bwMode="auto">
          <a:xfrm>
            <a:off x="6019800" y="46482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3367"/>
                </a:solidFill>
                <a:cs typeface="Arial" charset="0"/>
              </a:rPr>
              <a:t>d</a:t>
            </a:r>
            <a:r>
              <a:rPr lang="en-US" sz="1800" b="1" dirty="0" smtClean="0">
                <a:solidFill>
                  <a:srgbClr val="003367"/>
                </a:solidFill>
                <a:cs typeface="Arial" charset="0"/>
              </a:rPr>
              <a:t>atabase servers</a:t>
            </a:r>
            <a:endParaRPr lang="en-US" sz="1800" dirty="0">
              <a:solidFill>
                <a:srgbClr val="003367"/>
              </a:solidFill>
              <a:cs typeface="Arial" charset="0"/>
            </a:endParaRPr>
          </a:p>
        </p:txBody>
      </p:sp>
      <p:sp>
        <p:nvSpPr>
          <p:cNvPr id="71" name="Text Box 57"/>
          <p:cNvSpPr txBox="1">
            <a:spLocks noChangeArrowheads="1"/>
          </p:cNvSpPr>
          <p:nvPr/>
        </p:nvSpPr>
        <p:spPr bwMode="auto">
          <a:xfrm>
            <a:off x="7924800" y="32004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web</a:t>
            </a:r>
          </a:p>
          <a:p>
            <a:pPr algn="ctr" defTabSz="914400" eaLnBrk="1" hangingPunct="1"/>
            <a:r>
              <a:rPr lang="en-US" sz="1800" b="1" dirty="0" smtClean="0">
                <a:solidFill>
                  <a:srgbClr val="003367"/>
                </a:solidFill>
                <a:cs typeface="Arial" charset="0"/>
              </a:rPr>
              <a:t>servers</a:t>
            </a:r>
            <a:endParaRPr lang="en-US" sz="1800" dirty="0">
              <a:solidFill>
                <a:srgbClr val="003367"/>
              </a:solidFill>
              <a:cs typeface="Arial" charset="0"/>
            </a:endParaRPr>
          </a:p>
        </p:txBody>
      </p:sp>
      <p:sp>
        <p:nvSpPr>
          <p:cNvPr id="105" name="Text Box 57"/>
          <p:cNvSpPr txBox="1">
            <a:spLocks noChangeArrowheads="1"/>
          </p:cNvSpPr>
          <p:nvPr/>
        </p:nvSpPr>
        <p:spPr bwMode="auto">
          <a:xfrm>
            <a:off x="5486400" y="3429000"/>
            <a:ext cx="106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SQL query API</a:t>
            </a:r>
            <a:endParaRPr lang="en-US" sz="1800" dirty="0">
              <a:solidFill>
                <a:srgbClr val="003367"/>
              </a:solidFill>
              <a:cs typeface="Arial" charset="0"/>
            </a:endParaRPr>
          </a:p>
        </p:txBody>
      </p:sp>
      <p:sp>
        <p:nvSpPr>
          <p:cNvPr id="106" name="Text Box 57"/>
          <p:cNvSpPr txBox="1">
            <a:spLocks noChangeArrowheads="1"/>
          </p:cNvSpPr>
          <p:nvPr/>
        </p:nvSpPr>
        <p:spPr bwMode="auto">
          <a:xfrm>
            <a:off x="5943600" y="5105400"/>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dirty="0" smtClean="0">
                <a:solidFill>
                  <a:srgbClr val="003367"/>
                </a:solidFill>
                <a:cs typeface="Arial" charset="0"/>
              </a:rPr>
              <a:t>SQL: Structured Query Language</a:t>
            </a:r>
            <a:endParaRPr lang="en-US" sz="1800" dirty="0">
              <a:solidFill>
                <a:srgbClr val="003367"/>
              </a:solidFill>
              <a:cs typeface="Arial" charset="0"/>
            </a:endParaRPr>
          </a:p>
        </p:txBody>
      </p:sp>
      <p:sp>
        <p:nvSpPr>
          <p:cNvPr id="8" name="Rectangle 7"/>
          <p:cNvSpPr/>
          <p:nvPr/>
        </p:nvSpPr>
        <p:spPr>
          <a:xfrm>
            <a:off x="914400" y="6076890"/>
            <a:ext cx="7391400" cy="400110"/>
          </a:xfrm>
          <a:prstGeom prst="rect">
            <a:avLst/>
          </a:prstGeom>
        </p:spPr>
        <p:txBody>
          <a:bodyPr wrap="square">
            <a:spAutoFit/>
          </a:bodyPr>
          <a:lstStyle/>
          <a:p>
            <a:r>
              <a:rPr lang="en-US" sz="2000" b="1" dirty="0"/>
              <a:t>Caches </a:t>
            </a:r>
            <a:r>
              <a:rPr lang="en-US" sz="2000" b="1" dirty="0" smtClean="0"/>
              <a:t>can help if much of the workload is simple reads.</a:t>
            </a:r>
            <a:endParaRPr lang="en-US" sz="2000" b="1" dirty="0"/>
          </a:p>
        </p:txBody>
      </p:sp>
    </p:spTree>
    <p:extLst>
      <p:ext uri="{BB962C8B-B14F-4D97-AF65-F5344CB8AC3E}">
        <p14:creationId xmlns:p14="http://schemas.microsoft.com/office/powerpoint/2010/main" val="36374550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Memcached</a:t>
            </a:r>
            <a:endParaRPr lang="en-US" dirty="0"/>
          </a:p>
        </p:txBody>
      </p:sp>
      <p:sp>
        <p:nvSpPr>
          <p:cNvPr id="3" name="Content Placeholder 2"/>
          <p:cNvSpPr>
            <a:spLocks noGrp="1"/>
          </p:cNvSpPr>
          <p:nvPr>
            <p:ph idx="1"/>
          </p:nvPr>
        </p:nvSpPr>
        <p:spPr/>
        <p:txBody>
          <a:bodyPr/>
          <a:lstStyle/>
          <a:p>
            <a:r>
              <a:rPr lang="en-US" dirty="0" smtClean="0"/>
              <a:t>“Memory caching daemon”</a:t>
            </a:r>
          </a:p>
          <a:p>
            <a:r>
              <a:rPr lang="en-US" sz="2200" dirty="0" smtClean="0"/>
              <a:t>It’s just a key/value store</a:t>
            </a:r>
          </a:p>
          <a:p>
            <a:r>
              <a:rPr lang="en-US" sz="2200" dirty="0" smtClean="0"/>
              <a:t>Scalable cluster service</a:t>
            </a:r>
          </a:p>
          <a:p>
            <a:pPr lvl="1"/>
            <a:r>
              <a:rPr lang="en-US" sz="1800" dirty="0" smtClean="0"/>
              <a:t>array of server nodes</a:t>
            </a:r>
          </a:p>
          <a:p>
            <a:pPr lvl="1"/>
            <a:r>
              <a:rPr lang="en-US" sz="1800" dirty="0" smtClean="0"/>
              <a:t>distribute requests among nodes</a:t>
            </a:r>
          </a:p>
          <a:p>
            <a:pPr lvl="1"/>
            <a:r>
              <a:rPr lang="en-US" sz="1800" dirty="0" smtClean="0"/>
              <a:t>how?  distribute the key space </a:t>
            </a:r>
          </a:p>
          <a:p>
            <a:pPr lvl="1"/>
            <a:r>
              <a:rPr lang="en-US" sz="1800" dirty="0" smtClean="0"/>
              <a:t>scalable: just add nodes </a:t>
            </a:r>
          </a:p>
          <a:p>
            <a:r>
              <a:rPr lang="en-US" dirty="0"/>
              <a:t>M</a:t>
            </a:r>
            <a:r>
              <a:rPr lang="en-US" dirty="0" smtClean="0"/>
              <a:t>emory-based</a:t>
            </a:r>
          </a:p>
          <a:p>
            <a:r>
              <a:rPr lang="en-US" dirty="0" smtClean="0"/>
              <a:t>LRU object replacement</a:t>
            </a:r>
          </a:p>
          <a:p>
            <a:r>
              <a:rPr lang="en-US" dirty="0" smtClean="0"/>
              <a:t>Many technical issues:</a:t>
            </a:r>
          </a:p>
        </p:txBody>
      </p:sp>
      <p:sp>
        <p:nvSpPr>
          <p:cNvPr id="4" name="Rectangle 3"/>
          <p:cNvSpPr/>
          <p:nvPr/>
        </p:nvSpPr>
        <p:spPr bwMode="auto">
          <a:xfrm>
            <a:off x="579120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9" name="Rectangle 8"/>
          <p:cNvSpPr/>
          <p:nvPr/>
        </p:nvSpPr>
        <p:spPr bwMode="auto">
          <a:xfrm>
            <a:off x="822960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 name="Rectangle 4"/>
          <p:cNvSpPr/>
          <p:nvPr/>
        </p:nvSpPr>
        <p:spPr bwMode="auto">
          <a:xfrm>
            <a:off x="624840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6" name="Rectangle 5"/>
          <p:cNvSpPr/>
          <p:nvPr/>
        </p:nvSpPr>
        <p:spPr bwMode="auto">
          <a:xfrm>
            <a:off x="673608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 name="Rectangle 6"/>
          <p:cNvSpPr/>
          <p:nvPr/>
        </p:nvSpPr>
        <p:spPr bwMode="auto">
          <a:xfrm>
            <a:off x="722376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1" name="Rectangle 20"/>
          <p:cNvSpPr/>
          <p:nvPr/>
        </p:nvSpPr>
        <p:spPr bwMode="auto">
          <a:xfrm>
            <a:off x="7711440" y="38100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4" name="Rectangle 23"/>
          <p:cNvSpPr/>
          <p:nvPr/>
        </p:nvSpPr>
        <p:spPr bwMode="auto">
          <a:xfrm>
            <a:off x="6766560" y="52578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5" name="Rectangle 24"/>
          <p:cNvSpPr/>
          <p:nvPr/>
        </p:nvSpPr>
        <p:spPr bwMode="auto">
          <a:xfrm>
            <a:off x="7254240" y="52578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cxnSp>
        <p:nvCxnSpPr>
          <p:cNvPr id="29" name="Straight Connector 28"/>
          <p:cNvCxnSpPr>
            <a:stCxn id="6" idx="2"/>
            <a:endCxn id="24" idx="0"/>
          </p:cNvCxnSpPr>
          <p:nvPr/>
        </p:nvCxnSpPr>
        <p:spPr bwMode="auto">
          <a:xfrm>
            <a:off x="6888480" y="4114800"/>
            <a:ext cx="304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0" name="Straight Connector 29"/>
          <p:cNvCxnSpPr>
            <a:stCxn id="7" idx="2"/>
            <a:endCxn id="25" idx="0"/>
          </p:cNvCxnSpPr>
          <p:nvPr/>
        </p:nvCxnSpPr>
        <p:spPr bwMode="auto">
          <a:xfrm>
            <a:off x="7376160" y="4114800"/>
            <a:ext cx="304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3" name="Straight Connector 32"/>
          <p:cNvCxnSpPr>
            <a:stCxn id="24" idx="0"/>
            <a:endCxn id="4" idx="2"/>
          </p:cNvCxnSpPr>
          <p:nvPr/>
        </p:nvCxnSpPr>
        <p:spPr bwMode="auto">
          <a:xfrm flipH="1" flipV="1">
            <a:off x="5943600" y="4114800"/>
            <a:ext cx="9753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38" name="Straight Connector 37"/>
          <p:cNvCxnSpPr>
            <a:stCxn id="21" idx="2"/>
            <a:endCxn id="25" idx="0"/>
          </p:cNvCxnSpPr>
          <p:nvPr/>
        </p:nvCxnSpPr>
        <p:spPr bwMode="auto">
          <a:xfrm flipH="1">
            <a:off x="7406640" y="4114800"/>
            <a:ext cx="45720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46" name="Straight Connector 45"/>
          <p:cNvCxnSpPr>
            <a:stCxn id="9" idx="2"/>
            <a:endCxn id="25" idx="0"/>
          </p:cNvCxnSpPr>
          <p:nvPr/>
        </p:nvCxnSpPr>
        <p:spPr bwMode="auto">
          <a:xfrm flipH="1">
            <a:off x="7406640" y="4114800"/>
            <a:ext cx="9753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49" name="Straight Connector 48"/>
          <p:cNvCxnSpPr>
            <a:endCxn id="24" idx="0"/>
          </p:cNvCxnSpPr>
          <p:nvPr/>
        </p:nvCxnSpPr>
        <p:spPr bwMode="auto">
          <a:xfrm flipH="1">
            <a:off x="6918960" y="4114800"/>
            <a:ext cx="14630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2" name="Straight Connector 51"/>
          <p:cNvCxnSpPr>
            <a:stCxn id="21" idx="2"/>
            <a:endCxn id="24" idx="0"/>
          </p:cNvCxnSpPr>
          <p:nvPr/>
        </p:nvCxnSpPr>
        <p:spPr bwMode="auto">
          <a:xfrm flipH="1">
            <a:off x="6918960" y="4114800"/>
            <a:ext cx="94488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5" name="Straight Connector 54"/>
          <p:cNvCxnSpPr>
            <a:stCxn id="7" idx="2"/>
            <a:endCxn id="24" idx="0"/>
          </p:cNvCxnSpPr>
          <p:nvPr/>
        </p:nvCxnSpPr>
        <p:spPr bwMode="auto">
          <a:xfrm flipH="1">
            <a:off x="6918960" y="4114800"/>
            <a:ext cx="45720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58" name="Straight Connector 57"/>
          <p:cNvCxnSpPr>
            <a:stCxn id="6" idx="2"/>
            <a:endCxn id="25" idx="0"/>
          </p:cNvCxnSpPr>
          <p:nvPr/>
        </p:nvCxnSpPr>
        <p:spPr bwMode="auto">
          <a:xfrm>
            <a:off x="6888480" y="4114800"/>
            <a:ext cx="5181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1" name="Straight Connector 60"/>
          <p:cNvCxnSpPr>
            <a:stCxn id="5" idx="2"/>
            <a:endCxn id="24" idx="0"/>
          </p:cNvCxnSpPr>
          <p:nvPr/>
        </p:nvCxnSpPr>
        <p:spPr bwMode="auto">
          <a:xfrm>
            <a:off x="6400800" y="4114800"/>
            <a:ext cx="51816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4" name="Straight Connector 63"/>
          <p:cNvCxnSpPr>
            <a:stCxn id="5" idx="2"/>
            <a:endCxn id="25" idx="0"/>
          </p:cNvCxnSpPr>
          <p:nvPr/>
        </p:nvCxnSpPr>
        <p:spPr bwMode="auto">
          <a:xfrm>
            <a:off x="6400800" y="4114800"/>
            <a:ext cx="10058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67" name="Straight Connector 66"/>
          <p:cNvCxnSpPr>
            <a:stCxn id="4" idx="2"/>
            <a:endCxn id="25" idx="0"/>
          </p:cNvCxnSpPr>
          <p:nvPr/>
        </p:nvCxnSpPr>
        <p:spPr bwMode="auto">
          <a:xfrm>
            <a:off x="5943600" y="4114800"/>
            <a:ext cx="1463040" cy="114300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70" name="Text Box 57"/>
          <p:cNvSpPr txBox="1">
            <a:spLocks noChangeArrowheads="1"/>
          </p:cNvSpPr>
          <p:nvPr/>
        </p:nvSpPr>
        <p:spPr bwMode="auto">
          <a:xfrm>
            <a:off x="6019800" y="563880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3367"/>
                </a:solidFill>
                <a:cs typeface="Arial" charset="0"/>
              </a:rPr>
              <a:t>d</a:t>
            </a:r>
            <a:r>
              <a:rPr lang="en-US" sz="1800" b="1" dirty="0" smtClean="0">
                <a:solidFill>
                  <a:srgbClr val="003367"/>
                </a:solidFill>
                <a:cs typeface="Arial" charset="0"/>
              </a:rPr>
              <a:t>atabase servers</a:t>
            </a:r>
            <a:endParaRPr lang="en-US" sz="1800" dirty="0">
              <a:solidFill>
                <a:srgbClr val="003367"/>
              </a:solidFill>
              <a:cs typeface="Arial" charset="0"/>
            </a:endParaRPr>
          </a:p>
        </p:txBody>
      </p:sp>
      <p:sp>
        <p:nvSpPr>
          <p:cNvPr id="71" name="Text Box 57"/>
          <p:cNvSpPr txBox="1">
            <a:spLocks noChangeArrowheads="1"/>
          </p:cNvSpPr>
          <p:nvPr/>
        </p:nvSpPr>
        <p:spPr bwMode="auto">
          <a:xfrm>
            <a:off x="7924800" y="41910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web</a:t>
            </a:r>
          </a:p>
          <a:p>
            <a:pPr algn="ctr" defTabSz="914400" eaLnBrk="1" hangingPunct="1"/>
            <a:r>
              <a:rPr lang="en-US" sz="1800" b="1" dirty="0" smtClean="0">
                <a:solidFill>
                  <a:srgbClr val="003367"/>
                </a:solidFill>
                <a:cs typeface="Arial" charset="0"/>
              </a:rPr>
              <a:t>servers</a:t>
            </a:r>
            <a:endParaRPr lang="en-US" sz="1800" dirty="0">
              <a:solidFill>
                <a:srgbClr val="003367"/>
              </a:solidFill>
              <a:cs typeface="Arial" charset="0"/>
            </a:endParaRPr>
          </a:p>
        </p:txBody>
      </p:sp>
      <p:sp>
        <p:nvSpPr>
          <p:cNvPr id="72" name="Rectangle 71"/>
          <p:cNvSpPr/>
          <p:nvPr/>
        </p:nvSpPr>
        <p:spPr bwMode="auto">
          <a:xfrm>
            <a:off x="6248400" y="21336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3" name="Rectangle 72"/>
          <p:cNvSpPr/>
          <p:nvPr/>
        </p:nvSpPr>
        <p:spPr bwMode="auto">
          <a:xfrm>
            <a:off x="6736080" y="21336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4" name="Rectangle 73"/>
          <p:cNvSpPr/>
          <p:nvPr/>
        </p:nvSpPr>
        <p:spPr bwMode="auto">
          <a:xfrm>
            <a:off x="7223760" y="21336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5" name="Rectangle 74"/>
          <p:cNvSpPr/>
          <p:nvPr/>
        </p:nvSpPr>
        <p:spPr bwMode="auto">
          <a:xfrm>
            <a:off x="7711440" y="2133600"/>
            <a:ext cx="304800" cy="304800"/>
          </a:xfrm>
          <a:prstGeom prst="rect">
            <a:avLst/>
          </a:prstGeom>
          <a:solidFill>
            <a:schemeClr val="bg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cxnSp>
        <p:nvCxnSpPr>
          <p:cNvPr id="78" name="Straight Connector 77"/>
          <p:cNvCxnSpPr>
            <a:stCxn id="5" idx="0"/>
          </p:cNvCxnSpPr>
          <p:nvPr/>
        </p:nvCxnSpPr>
        <p:spPr bwMode="auto">
          <a:xfrm flipV="1">
            <a:off x="6400800" y="2438400"/>
            <a:ext cx="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79" name="Straight Connector 78"/>
          <p:cNvCxnSpPr>
            <a:stCxn id="4" idx="0"/>
            <a:endCxn id="72" idx="2"/>
          </p:cNvCxnSpPr>
          <p:nvPr/>
        </p:nvCxnSpPr>
        <p:spPr bwMode="auto">
          <a:xfrm flipV="1">
            <a:off x="5943600" y="2438400"/>
            <a:ext cx="45720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83" name="Straight Connector 82"/>
          <p:cNvCxnSpPr>
            <a:stCxn id="4" idx="0"/>
            <a:endCxn id="73" idx="2"/>
          </p:cNvCxnSpPr>
          <p:nvPr/>
        </p:nvCxnSpPr>
        <p:spPr bwMode="auto">
          <a:xfrm flipV="1">
            <a:off x="5943600" y="2438400"/>
            <a:ext cx="94488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86" name="Straight Connector 85"/>
          <p:cNvCxnSpPr>
            <a:stCxn id="4" idx="0"/>
            <a:endCxn id="74" idx="2"/>
          </p:cNvCxnSpPr>
          <p:nvPr/>
        </p:nvCxnSpPr>
        <p:spPr bwMode="auto">
          <a:xfrm flipV="1">
            <a:off x="5943600" y="2438400"/>
            <a:ext cx="143256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89" name="Straight Connector 88"/>
          <p:cNvCxnSpPr>
            <a:stCxn id="4" idx="0"/>
            <a:endCxn id="75" idx="2"/>
          </p:cNvCxnSpPr>
          <p:nvPr/>
        </p:nvCxnSpPr>
        <p:spPr bwMode="auto">
          <a:xfrm flipV="1">
            <a:off x="5943600" y="2438400"/>
            <a:ext cx="192024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93" name="Straight Connector 92"/>
          <p:cNvCxnSpPr>
            <a:stCxn id="5" idx="0"/>
            <a:endCxn id="73" idx="2"/>
          </p:cNvCxnSpPr>
          <p:nvPr/>
        </p:nvCxnSpPr>
        <p:spPr bwMode="auto">
          <a:xfrm flipV="1">
            <a:off x="6400800" y="2438400"/>
            <a:ext cx="48768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96" name="Straight Connector 95"/>
          <p:cNvCxnSpPr>
            <a:stCxn id="5" idx="0"/>
            <a:endCxn id="74" idx="2"/>
          </p:cNvCxnSpPr>
          <p:nvPr/>
        </p:nvCxnSpPr>
        <p:spPr bwMode="auto">
          <a:xfrm flipV="1">
            <a:off x="6400800" y="2438400"/>
            <a:ext cx="97536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99" name="Straight Connector 98"/>
          <p:cNvCxnSpPr>
            <a:stCxn id="5" idx="0"/>
            <a:endCxn id="75" idx="2"/>
          </p:cNvCxnSpPr>
          <p:nvPr/>
        </p:nvCxnSpPr>
        <p:spPr bwMode="auto">
          <a:xfrm flipV="1">
            <a:off x="6400800" y="2438400"/>
            <a:ext cx="1463040" cy="137160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102" name="Text Box 57"/>
          <p:cNvSpPr txBox="1">
            <a:spLocks noChangeArrowheads="1"/>
          </p:cNvSpPr>
          <p:nvPr/>
        </p:nvSpPr>
        <p:spPr bwMode="auto">
          <a:xfrm>
            <a:off x="6705600" y="3352800"/>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dirty="0" smtClean="0">
                <a:solidFill>
                  <a:srgbClr val="003367"/>
                </a:solidFill>
                <a:cs typeface="Arial" charset="0"/>
              </a:rPr>
              <a:t>etc…</a:t>
            </a:r>
            <a:endParaRPr lang="en-US" sz="1800" dirty="0">
              <a:solidFill>
                <a:srgbClr val="003367"/>
              </a:solidFill>
              <a:cs typeface="Arial" charset="0"/>
            </a:endParaRPr>
          </a:p>
        </p:txBody>
      </p:sp>
      <p:sp>
        <p:nvSpPr>
          <p:cNvPr id="103" name="Text Box 57"/>
          <p:cNvSpPr txBox="1">
            <a:spLocks noChangeArrowheads="1"/>
          </p:cNvSpPr>
          <p:nvPr/>
        </p:nvSpPr>
        <p:spPr bwMode="auto">
          <a:xfrm>
            <a:off x="6324600" y="14478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err="1" smtClean="0">
                <a:solidFill>
                  <a:srgbClr val="003367"/>
                </a:solidFill>
                <a:cs typeface="Arial" charset="0"/>
              </a:rPr>
              <a:t>memcached</a:t>
            </a:r>
            <a:r>
              <a:rPr lang="en-US" sz="1800" b="1" dirty="0" smtClean="0">
                <a:solidFill>
                  <a:srgbClr val="003367"/>
                </a:solidFill>
                <a:cs typeface="Arial" charset="0"/>
              </a:rPr>
              <a:t> servers</a:t>
            </a:r>
            <a:endParaRPr lang="en-US" sz="1800" dirty="0">
              <a:solidFill>
                <a:srgbClr val="003367"/>
              </a:solidFill>
              <a:cs typeface="Arial" charset="0"/>
            </a:endParaRPr>
          </a:p>
        </p:txBody>
      </p:sp>
      <p:sp>
        <p:nvSpPr>
          <p:cNvPr id="104" name="Text Box 57"/>
          <p:cNvSpPr txBox="1">
            <a:spLocks noChangeArrowheads="1"/>
          </p:cNvSpPr>
          <p:nvPr/>
        </p:nvSpPr>
        <p:spPr bwMode="auto">
          <a:xfrm>
            <a:off x="7391400" y="2743200"/>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get/put API</a:t>
            </a:r>
            <a:endParaRPr lang="en-US" sz="1800" dirty="0">
              <a:solidFill>
                <a:srgbClr val="003367"/>
              </a:solidFill>
              <a:cs typeface="Arial" charset="0"/>
            </a:endParaRPr>
          </a:p>
        </p:txBody>
      </p:sp>
      <p:sp>
        <p:nvSpPr>
          <p:cNvPr id="105" name="Text Box 57"/>
          <p:cNvSpPr txBox="1">
            <a:spLocks noChangeArrowheads="1"/>
          </p:cNvSpPr>
          <p:nvPr/>
        </p:nvSpPr>
        <p:spPr bwMode="auto">
          <a:xfrm>
            <a:off x="5486400" y="4419600"/>
            <a:ext cx="106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SQL query API</a:t>
            </a:r>
            <a:endParaRPr lang="en-US" sz="1800" dirty="0">
              <a:solidFill>
                <a:srgbClr val="003367"/>
              </a:solidFill>
              <a:cs typeface="Arial" charset="0"/>
            </a:endParaRPr>
          </a:p>
        </p:txBody>
      </p:sp>
      <p:sp>
        <p:nvSpPr>
          <p:cNvPr id="107" name="Text Box 57"/>
          <p:cNvSpPr txBox="1">
            <a:spLocks noChangeArrowheads="1"/>
          </p:cNvSpPr>
          <p:nvPr/>
        </p:nvSpPr>
        <p:spPr bwMode="auto">
          <a:xfrm>
            <a:off x="762000" y="5983069"/>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dirty="0" smtClean="0">
                <a:solidFill>
                  <a:srgbClr val="003367"/>
                </a:solidFill>
                <a:cs typeface="Arial" charset="0"/>
              </a:rPr>
              <a:t>Multi-core server scaling, </a:t>
            </a:r>
            <a:r>
              <a:rPr lang="en-US" sz="1800" dirty="0" err="1" smtClean="0">
                <a:solidFill>
                  <a:srgbClr val="003367"/>
                </a:solidFill>
                <a:cs typeface="Arial" charset="0"/>
              </a:rPr>
              <a:t>MxN</a:t>
            </a:r>
            <a:r>
              <a:rPr lang="en-US" sz="1800" dirty="0" smtClean="0">
                <a:solidFill>
                  <a:srgbClr val="003367"/>
                </a:solidFill>
                <a:cs typeface="Arial" charset="0"/>
              </a:rPr>
              <a:t> communication, replacement, consistency</a:t>
            </a:r>
            <a:endParaRPr lang="en-US" sz="1800" dirty="0">
              <a:solidFill>
                <a:srgbClr val="003367"/>
              </a:solidFill>
              <a:cs typeface="Arial" charset="0"/>
            </a:endParaRPr>
          </a:p>
        </p:txBody>
      </p:sp>
    </p:spTree>
    <p:extLst>
      <p:ext uri="{BB962C8B-B14F-4D97-AF65-F5344CB8AC3E}">
        <p14:creationId xmlns:p14="http://schemas.microsoft.com/office/powerpoint/2010/main" val="16973097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New NetApp Color Palette">
      <a:dk1>
        <a:srgbClr val="000000"/>
      </a:dk1>
      <a:lt1>
        <a:srgbClr val="FFFFFF"/>
      </a:lt1>
      <a:dk2>
        <a:srgbClr val="003B5C"/>
      </a:dk2>
      <a:lt2>
        <a:srgbClr val="333333"/>
      </a:lt2>
      <a:accent1>
        <a:srgbClr val="F2A900"/>
      </a:accent1>
      <a:accent2>
        <a:srgbClr val="84BD00"/>
      </a:accent2>
      <a:accent3>
        <a:srgbClr val="0067C5"/>
      </a:accent3>
      <a:accent4>
        <a:srgbClr val="E87722"/>
      </a:accent4>
      <a:accent5>
        <a:srgbClr val="C8102D"/>
      </a:accent5>
      <a:accent6>
        <a:srgbClr val="512D6D"/>
      </a:accent6>
      <a:hlink>
        <a:srgbClr val="005EB8"/>
      </a:hlink>
      <a:folHlink>
        <a:srgbClr val="512D6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accent2"/>
          </a:buClr>
          <a:buSzTx/>
          <a:buFont typeface="Wingdings 2" pitchFamily="18" charset="2"/>
          <a:buNone/>
          <a:tabLst/>
          <a:defRPr kumimoji="0" sz="20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marL="0" indent="0">
          <a:buClr>
            <a:schemeClr val="accent2"/>
          </a:buClr>
          <a:buFont typeface="Wingdings" pitchFamily="2" charset="2"/>
          <a:buNone/>
          <a:defRPr dirty="0" err="1" smtClean="0"/>
        </a:defPPr>
      </a:lstStyle>
    </a:txDef>
  </a:objectDefaults>
  <a:extraClrSchemeLst>
    <a:extraClrScheme>
      <a:clrScheme name="Default Design 1">
        <a:dk1>
          <a:srgbClr val="000000"/>
        </a:dk1>
        <a:lt1>
          <a:srgbClr val="FFFFFF"/>
        </a:lt1>
        <a:dk2>
          <a:srgbClr val="0085B4"/>
        </a:dk2>
        <a:lt2>
          <a:srgbClr val="565656"/>
        </a:lt2>
        <a:accent1>
          <a:srgbClr val="A5A5A5"/>
        </a:accent1>
        <a:accent2>
          <a:srgbClr val="58A618"/>
        </a:accent2>
        <a:accent3>
          <a:srgbClr val="FFFFFF"/>
        </a:accent3>
        <a:accent4>
          <a:srgbClr val="000000"/>
        </a:accent4>
        <a:accent5>
          <a:srgbClr val="CFCFCF"/>
        </a:accent5>
        <a:accent6>
          <a:srgbClr val="4F9615"/>
        </a:accent6>
        <a:hlink>
          <a:srgbClr val="005BAE"/>
        </a:hlink>
        <a:folHlink>
          <a:srgbClr val="F95F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
      <a:dk1>
        <a:srgbClr val="000000"/>
      </a:dk1>
      <a:lt1>
        <a:srgbClr val="FFFFFF"/>
      </a:lt1>
      <a:dk2>
        <a:srgbClr val="000099"/>
      </a:dk2>
      <a:lt2>
        <a:srgbClr val="FF9900"/>
      </a:lt2>
      <a:accent1>
        <a:srgbClr val="FF9900"/>
      </a:accent1>
      <a:accent2>
        <a:srgbClr val="1080DD"/>
      </a:accent2>
      <a:accent3>
        <a:srgbClr val="AAAACA"/>
      </a:accent3>
      <a:accent4>
        <a:srgbClr val="DADADA"/>
      </a:accent4>
      <a:accent5>
        <a:srgbClr val="FFCAAA"/>
      </a:accent5>
      <a:accent6>
        <a:srgbClr val="0D73C8"/>
      </a:accent6>
      <a:hlink>
        <a:srgbClr val="9D6DB5"/>
      </a:hlink>
      <a:folHlink>
        <a:srgbClr val="C0C0C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LinkedIn">
      <a:dk1>
        <a:srgbClr val="666666"/>
      </a:dk1>
      <a:lt1>
        <a:srgbClr val="FFFFFF"/>
      </a:lt1>
      <a:dk2>
        <a:srgbClr val="006699"/>
      </a:dk2>
      <a:lt2>
        <a:srgbClr val="808080"/>
      </a:lt2>
      <a:accent1>
        <a:srgbClr val="BADDEE"/>
      </a:accent1>
      <a:accent2>
        <a:srgbClr val="CC6600"/>
      </a:accent2>
      <a:accent3>
        <a:srgbClr val="006600"/>
      </a:accent3>
      <a:accent4>
        <a:srgbClr val="4B911C"/>
      </a:accent4>
      <a:accent5>
        <a:srgbClr val="3399CC"/>
      </a:accent5>
      <a:accent6>
        <a:srgbClr val="99CCE6"/>
      </a:accent6>
      <a:hlink>
        <a:srgbClr val="006699"/>
      </a:hlink>
      <a:folHlink>
        <a:srgbClr val="4B91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Internet">
  <a:themeElements>
    <a:clrScheme name="">
      <a:dk1>
        <a:srgbClr val="000000"/>
      </a:dk1>
      <a:lt1>
        <a:srgbClr val="FFFFFF"/>
      </a:lt1>
      <a:dk2>
        <a:srgbClr val="113781"/>
      </a:dk2>
      <a:lt2>
        <a:srgbClr val="FFE103"/>
      </a:lt2>
      <a:accent1>
        <a:srgbClr val="A277E7"/>
      </a:accent1>
      <a:accent2>
        <a:srgbClr val="6F9FFF"/>
      </a:accent2>
      <a:accent3>
        <a:srgbClr val="AAAEC1"/>
      </a:accent3>
      <a:accent4>
        <a:srgbClr val="DADADA"/>
      </a:accent4>
      <a:accent5>
        <a:srgbClr val="CEBDF1"/>
      </a:accent5>
      <a:accent6>
        <a:srgbClr val="6490E7"/>
      </a:accent6>
      <a:hlink>
        <a:srgbClr val="8553D5"/>
      </a:hlink>
      <a:folHlink>
        <a:srgbClr val="3969C9"/>
      </a:folHlink>
    </a:clrScheme>
    <a:fontScheme name="Interne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Interne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rne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erne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rne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rne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rne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erne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101497</TotalTime>
  <Words>3849</Words>
  <Application>Microsoft Macintosh PowerPoint</Application>
  <PresentationFormat>On-screen Show (4:3)</PresentationFormat>
  <Paragraphs>509</Paragraphs>
  <Slides>58</Slides>
  <Notes>5</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58</vt:i4>
      </vt:variant>
    </vt:vector>
  </HeadingPairs>
  <TitlesOfParts>
    <vt:vector size="70" baseType="lpstr">
      <vt:lpstr>Default Design</vt:lpstr>
      <vt:lpstr>2_Default Design</vt:lpstr>
      <vt:lpstr>1_Default Design</vt:lpstr>
      <vt:lpstr>3_Default Design</vt:lpstr>
      <vt:lpstr>4_Default Design</vt:lpstr>
      <vt:lpstr>5_Default Design</vt:lpstr>
      <vt:lpstr>Blank Presentation</vt:lpstr>
      <vt:lpstr>1_Blank Presentation</vt:lpstr>
      <vt:lpstr>Internet</vt:lpstr>
      <vt:lpstr>6_Default Design</vt:lpstr>
      <vt:lpstr>7_Default Design</vt:lpstr>
      <vt:lpstr>Equation</vt:lpstr>
      <vt:lpstr>PowerPoint Presentation</vt:lpstr>
      <vt:lpstr>A service</vt:lpstr>
      <vt:lpstr>Scaling a service</vt:lpstr>
      <vt:lpstr>PowerPoint Presentation</vt:lpstr>
      <vt:lpstr>The Steve Yegge rant, part 1 Products vs. Platforms</vt:lpstr>
      <vt:lpstr>PowerPoint Presentation</vt:lpstr>
      <vt:lpstr>Challenge: data management</vt:lpstr>
      <vt:lpstr>Scaling database access</vt:lpstr>
      <vt:lpstr>Memcached</vt:lpstr>
      <vt:lpstr>PowerPoint Presentation</vt:lpstr>
      <vt:lpstr>PowerPoint Presentation</vt:lpstr>
      <vt:lpstr>“Soft” state vs. “hard” state</vt:lpstr>
      <vt:lpstr>ACID vs. BASE</vt:lpstr>
      <vt:lpstr>“ACID” Transactions</vt:lpstr>
      <vt:lpstr>Serial schedule</vt:lpstr>
      <vt:lpstr>ACID properties of transactions</vt:lpstr>
      <vt:lpstr>Transactions: References</vt:lpstr>
      <vt:lpstr>Limits of Transactions?</vt:lpstr>
      <vt:lpstr>Do we need DB tables and transactions?</vt:lpstr>
      <vt:lpstr>Key-value stores</vt:lpstr>
      <vt:lpstr>Key-value stores</vt:lpstr>
      <vt:lpstr>Scalable key-value stores</vt:lpstr>
      <vt:lpstr>PowerPoint Presentation</vt:lpstr>
      <vt:lpstr>  </vt:lpstr>
      <vt:lpstr>ACID vs. BASE</vt:lpstr>
      <vt:lpstr>ACID vs. BASE</vt:lpstr>
      <vt:lpstr>PowerPoint Presentation</vt:lpstr>
      <vt:lpstr>Vogels on consistency</vt:lpstr>
      <vt:lpstr>Concurrency and time</vt:lpstr>
      <vt:lpstr>Same world, different timelines</vt:lpstr>
      <vt:lpstr>Inside Voldemort</vt:lpstr>
      <vt:lpstr>PowerPoint Presentation</vt:lpstr>
      <vt:lpstr>Post-note</vt:lpstr>
      <vt:lpstr>Tricks: consistent hashing</vt:lpstr>
      <vt:lpstr>Partition the Key Space</vt:lpstr>
      <vt:lpstr>Consistent Hashing</vt:lpstr>
      <vt:lpstr>Tricks: virtual nodes</vt:lpstr>
      <vt:lpstr>Tricks: leaf sets</vt:lpstr>
      <vt:lpstr>Tricks: content hashing</vt:lpstr>
      <vt:lpstr>Replicated Servers</vt:lpstr>
      <vt:lpstr>Quorums</vt:lpstr>
      <vt:lpstr>Quorums</vt:lpstr>
      <vt:lpstr>Quorums</vt:lpstr>
      <vt:lpstr>Quorum Consensus</vt:lpstr>
      <vt:lpstr>Quorum consistency</vt:lpstr>
      <vt:lpstr>Weighted quorum voting</vt:lpstr>
      <vt:lpstr>PowerPoint Presentation</vt:lpstr>
      <vt:lpstr>Caches are everywhere</vt:lpstr>
      <vt:lpstr>Issues</vt:lpstr>
      <vt:lpstr>Caching in the Web</vt:lpstr>
      <vt:lpstr>Content Delivery Network (CDN)</vt:lpstr>
      <vt:lpstr>Zipf popularity</vt:lpstr>
      <vt:lpstr>Zipf</vt:lpstr>
      <vt:lpstr>Hit rates of Internet caches</vt:lpstr>
      <vt:lpstr>Hit ratio by population size, with different update rates</vt:lpstr>
      <vt:lpstr>For people who want the math</vt:lpstr>
      <vt:lpstr>You don’t need to know this</vt:lpstr>
      <vt:lpstr>It’s all about reads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5346</cp:revision>
  <cp:lastPrinted>2012-11-04T19:04:58Z</cp:lastPrinted>
  <dcterms:created xsi:type="dcterms:W3CDTF">2011-04-11T18:52:21Z</dcterms:created>
  <dcterms:modified xsi:type="dcterms:W3CDTF">2013-04-26T21:22:46Z</dcterms:modified>
  <cp:category/>
</cp:coreProperties>
</file>