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820" r:id="rId2"/>
    <p:sldMasterId id="2147487867" r:id="rId3"/>
    <p:sldMasterId id="2147487877" r:id="rId4"/>
    <p:sldMasterId id="2147487887" r:id="rId5"/>
    <p:sldMasterId id="2147487905" r:id="rId6"/>
    <p:sldMasterId id="2147487921" r:id="rId7"/>
    <p:sldMasterId id="2147487936" r:id="rId8"/>
    <p:sldMasterId id="2147487939" r:id="rId9"/>
  </p:sldMasterIdLst>
  <p:notesMasterIdLst>
    <p:notesMasterId r:id="rId64"/>
  </p:notesMasterIdLst>
  <p:handoutMasterIdLst>
    <p:handoutMasterId r:id="rId65"/>
  </p:handoutMasterIdLst>
  <p:sldIdLst>
    <p:sldId id="256" r:id="rId10"/>
    <p:sldId id="1377" r:id="rId11"/>
    <p:sldId id="1390" r:id="rId12"/>
    <p:sldId id="1372" r:id="rId13"/>
    <p:sldId id="1366" r:id="rId14"/>
    <p:sldId id="1367" r:id="rId15"/>
    <p:sldId id="1371" r:id="rId16"/>
    <p:sldId id="1368" r:id="rId17"/>
    <p:sldId id="1369" r:id="rId18"/>
    <p:sldId id="1370" r:id="rId19"/>
    <p:sldId id="1376" r:id="rId20"/>
    <p:sldId id="1375" r:id="rId21"/>
    <p:sldId id="1373" r:id="rId22"/>
    <p:sldId id="1374" r:id="rId23"/>
    <p:sldId id="1378" r:id="rId24"/>
    <p:sldId id="1310" r:id="rId25"/>
    <p:sldId id="1379" r:id="rId26"/>
    <p:sldId id="1381" r:id="rId27"/>
    <p:sldId id="1382" r:id="rId28"/>
    <p:sldId id="1389" r:id="rId29"/>
    <p:sldId id="1332" r:id="rId30"/>
    <p:sldId id="1333" r:id="rId31"/>
    <p:sldId id="1334" r:id="rId32"/>
    <p:sldId id="1335" r:id="rId33"/>
    <p:sldId id="1336" r:id="rId34"/>
    <p:sldId id="1337" r:id="rId35"/>
    <p:sldId id="1338" r:id="rId36"/>
    <p:sldId id="1350" r:id="rId37"/>
    <p:sldId id="1348" r:id="rId38"/>
    <p:sldId id="1351" r:id="rId39"/>
    <p:sldId id="1353" r:id="rId40"/>
    <p:sldId id="1354" r:id="rId41"/>
    <p:sldId id="1355" r:id="rId42"/>
    <p:sldId id="1364" r:id="rId43"/>
    <p:sldId id="1356" r:id="rId44"/>
    <p:sldId id="1357" r:id="rId45"/>
    <p:sldId id="1385" r:id="rId46"/>
    <p:sldId id="1386" r:id="rId47"/>
    <p:sldId id="1387" r:id="rId48"/>
    <p:sldId id="1388" r:id="rId49"/>
    <p:sldId id="1343" r:id="rId50"/>
    <p:sldId id="1358" r:id="rId51"/>
    <p:sldId id="1359" r:id="rId52"/>
    <p:sldId id="1339" r:id="rId53"/>
    <p:sldId id="1340" r:id="rId54"/>
    <p:sldId id="1341" r:id="rId55"/>
    <p:sldId id="1360" r:id="rId56"/>
    <p:sldId id="1361" r:id="rId57"/>
    <p:sldId id="1362" r:id="rId58"/>
    <p:sldId id="1363" r:id="rId59"/>
    <p:sldId id="1342" r:id="rId60"/>
    <p:sldId id="1344" r:id="rId61"/>
    <p:sldId id="1345" r:id="rId62"/>
    <p:sldId id="1347" r:id="rId63"/>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3F3F3"/>
    <a:srgbClr val="5A8DFB"/>
    <a:srgbClr val="618FFD"/>
    <a:srgbClr val="00264D"/>
    <a:srgbClr val="636464"/>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28" y="-8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slide" Target="slides/slide54.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70"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09A2146B-DAF8-B848-93CC-EAF3C4A7D254}" type="datetime1">
              <a:rPr lang="en-US"/>
              <a:pPr>
                <a:defRPr/>
              </a:pPr>
              <a:t>4/19/13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DE467F69-EAFE-6E4A-A7B7-743D2153CD3E}" type="slidenum">
              <a:rPr lang="en-US"/>
              <a:pPr>
                <a:defRPr/>
              </a:pPr>
              <a:t>‹#›</a:t>
            </a:fld>
            <a:endParaRPr lang="en-US"/>
          </a:p>
        </p:txBody>
      </p:sp>
    </p:spTree>
    <p:extLst>
      <p:ext uri="{BB962C8B-B14F-4D97-AF65-F5344CB8AC3E}">
        <p14:creationId xmlns:p14="http://schemas.microsoft.com/office/powerpoint/2010/main" val="3483996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4"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15366"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5368"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08658CFA-E8ED-ED4D-B937-FA9A3FBB1A22}" type="slidenum">
              <a:rPr lang="en-US"/>
              <a:pPr>
                <a:defRPr/>
              </a:pPr>
              <a:t>‹#›</a:t>
            </a:fld>
            <a:endParaRPr lang="en-US"/>
          </a:p>
        </p:txBody>
      </p:sp>
    </p:spTree>
    <p:extLst>
      <p:ext uri="{BB962C8B-B14F-4D97-AF65-F5344CB8AC3E}">
        <p14:creationId xmlns:p14="http://schemas.microsoft.com/office/powerpoint/2010/main" val="21256540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The EC2 APIs come from Amazon but these clouds can be deployed anywhere.</a:t>
            </a:r>
          </a:p>
          <a:p>
            <a:endParaRPr lang="en-US">
              <a:latin typeface="Times New Roman" charset="0"/>
              <a:ea typeface="ＭＳ Ｐゴシック" charset="0"/>
              <a:cs typeface="ＭＳ Ｐゴシック" charset="0"/>
            </a:endParaRPr>
          </a:p>
        </p:txBody>
      </p:sp>
      <p:sp>
        <p:nvSpPr>
          <p:cNvPr id="8192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C083A5CE-7FFE-F74A-A14E-C5CCE81143CF}" type="slidenum">
              <a:rPr lang="en-US" sz="1200">
                <a:solidFill>
                  <a:srgbClr val="000000"/>
                </a:solidFill>
                <a:latin typeface="Calibri" charset="0"/>
                <a:cs typeface="Arial" charset="0"/>
              </a:rPr>
              <a:pPr eaLnBrk="1" hangingPunct="1"/>
              <a:t>4</a:t>
            </a:fld>
            <a:endParaRPr lang="en-US" sz="1200">
              <a:solidFill>
                <a:srgbClr val="000000"/>
              </a:solidFill>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Consensus point of no return occurs when a majority of agents accept v and log it.  At that point it’s done, the round has succeeded and consensus has been reached, and nobody can ever be permitted to choose a new/different value.  However, it may take more rounds to recognize the success.</a:t>
            </a:r>
          </a:p>
        </p:txBody>
      </p:sp>
      <p:sp>
        <p:nvSpPr>
          <p:cNvPr id="1105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0A1ACBA4-2E81-C041-8C65-0F91A6B5E0F2}" type="slidenum">
              <a:rPr lang="en-US" sz="1200">
                <a:solidFill>
                  <a:srgbClr val="000000"/>
                </a:solidFill>
                <a:latin typeface="Calibri" charset="0"/>
                <a:cs typeface="Arial" charset="0"/>
              </a:rPr>
              <a:pPr eaLnBrk="1" hangingPunct="1"/>
              <a:t>50</a:t>
            </a:fld>
            <a:endParaRPr lang="en-US"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pPr>
                <a:defRPr/>
              </a:pPr>
              <a:t>‹#›</a:t>
            </a:fld>
            <a:endParaRPr lang="en-US"/>
          </a:p>
        </p:txBody>
      </p:sp>
    </p:spTree>
    <p:extLst>
      <p:ext uri="{BB962C8B-B14F-4D97-AF65-F5344CB8AC3E}">
        <p14:creationId xmlns:p14="http://schemas.microsoft.com/office/powerpoint/2010/main" val="354100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89331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2410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2627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045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01659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46222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812036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69216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74786614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11950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pPr>
                <a:defRPr/>
              </a:pPr>
              <a:t>‹#›</a:t>
            </a:fld>
            <a:r>
              <a:rPr lang="en-US"/>
              <a:t> of 12</a:t>
            </a:r>
          </a:p>
        </p:txBody>
      </p:sp>
    </p:spTree>
    <p:extLst>
      <p:ext uri="{BB962C8B-B14F-4D97-AF65-F5344CB8AC3E}">
        <p14:creationId xmlns:p14="http://schemas.microsoft.com/office/powerpoint/2010/main" val="29826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656350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226423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99652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963335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184411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295490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68264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425118641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9607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64939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838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1162889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08280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3083437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3740418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100644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5A9A41E6-FAC9-9F43-BC2C-1C61144C14AD}" type="slidenum">
              <a:rPr lang="en-US"/>
              <a:pPr/>
              <a:t>‹#›</a:t>
            </a:fld>
            <a:endParaRPr lang="en-US"/>
          </a:p>
        </p:txBody>
      </p:sp>
    </p:spTree>
    <p:extLst>
      <p:ext uri="{BB962C8B-B14F-4D97-AF65-F5344CB8AC3E}">
        <p14:creationId xmlns:p14="http://schemas.microsoft.com/office/powerpoint/2010/main" val="1362577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66C2869C-396A-644F-9AE6-020AA1807332}" type="slidenum">
              <a:rPr lang="en-US"/>
              <a:pPr>
                <a:defRPr/>
              </a:pPr>
              <a:t>‹#›</a:t>
            </a:fld>
            <a:r>
              <a:rPr lang="en-US"/>
              <a:t> of 12</a:t>
            </a:r>
          </a:p>
        </p:txBody>
      </p:sp>
    </p:spTree>
    <p:extLst>
      <p:ext uri="{BB962C8B-B14F-4D97-AF65-F5344CB8AC3E}">
        <p14:creationId xmlns:p14="http://schemas.microsoft.com/office/powerpoint/2010/main" val="923598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3F25C5C5-026C-F34A-94DE-DFAC25E5FDC9}" type="slidenum">
              <a:rPr lang="en-US"/>
              <a:pPr/>
              <a:t>‹#›</a:t>
            </a:fld>
            <a:endParaRPr lang="en-US"/>
          </a:p>
        </p:txBody>
      </p:sp>
    </p:spTree>
    <p:extLst>
      <p:ext uri="{BB962C8B-B14F-4D97-AF65-F5344CB8AC3E}">
        <p14:creationId xmlns:p14="http://schemas.microsoft.com/office/powerpoint/2010/main" val="375157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9DE82802-FFA8-1840-BC09-89D95CC7C681}" type="slidenum">
              <a:rPr lang="en-US"/>
              <a:pPr/>
              <a:t>‹#›</a:t>
            </a:fld>
            <a:endParaRPr lang="en-US"/>
          </a:p>
        </p:txBody>
      </p:sp>
    </p:spTree>
    <p:extLst>
      <p:ext uri="{BB962C8B-B14F-4D97-AF65-F5344CB8AC3E}">
        <p14:creationId xmlns:p14="http://schemas.microsoft.com/office/powerpoint/2010/main" val="256395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C6B74955-318D-8941-AC43-5409C050B434}" type="slidenum">
              <a:rPr lang="en-US"/>
              <a:pPr/>
              <a:t>‹#›</a:t>
            </a:fld>
            <a:endParaRPr lang="en-US"/>
          </a:p>
        </p:txBody>
      </p:sp>
    </p:spTree>
    <p:extLst>
      <p:ext uri="{BB962C8B-B14F-4D97-AF65-F5344CB8AC3E}">
        <p14:creationId xmlns:p14="http://schemas.microsoft.com/office/powerpoint/2010/main" val="412335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3029877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9B7F9ADC-9D61-914C-AA27-0D3BF248E5B1}" type="slidenum">
              <a:rPr lang="en-US"/>
              <a:pPr/>
              <a:t>‹#›</a:t>
            </a:fld>
            <a:endParaRPr lang="en-US"/>
          </a:p>
        </p:txBody>
      </p:sp>
    </p:spTree>
    <p:extLst>
      <p:ext uri="{BB962C8B-B14F-4D97-AF65-F5344CB8AC3E}">
        <p14:creationId xmlns:p14="http://schemas.microsoft.com/office/powerpoint/2010/main" val="173307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5310E3E-D3E9-354F-B903-4E23CBBF1BCF}" type="slidenum">
              <a:rPr lang="en-US"/>
              <a:pPr/>
              <a:t>‹#›</a:t>
            </a:fld>
            <a:endParaRPr lang="en-US"/>
          </a:p>
        </p:txBody>
      </p:sp>
    </p:spTree>
    <p:extLst>
      <p:ext uri="{BB962C8B-B14F-4D97-AF65-F5344CB8AC3E}">
        <p14:creationId xmlns:p14="http://schemas.microsoft.com/office/powerpoint/2010/main" val="3104988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E1D22936-168D-7C46-B525-96C695137A19}" type="slidenum">
              <a:rPr lang="en-US"/>
              <a:pPr/>
              <a:t>‹#›</a:t>
            </a:fld>
            <a:endParaRPr lang="en-US"/>
          </a:p>
        </p:txBody>
      </p:sp>
    </p:spTree>
    <p:extLst>
      <p:ext uri="{BB962C8B-B14F-4D97-AF65-F5344CB8AC3E}">
        <p14:creationId xmlns:p14="http://schemas.microsoft.com/office/powerpoint/2010/main" val="865085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50A615C7-DE5F-7D4E-A6FE-19D522A52961}" type="slidenum">
              <a:rPr lang="en-US"/>
              <a:pPr/>
              <a:t>‹#›</a:t>
            </a:fld>
            <a:endParaRPr lang="en-US"/>
          </a:p>
        </p:txBody>
      </p:sp>
    </p:spTree>
    <p:extLst>
      <p:ext uri="{BB962C8B-B14F-4D97-AF65-F5344CB8AC3E}">
        <p14:creationId xmlns:p14="http://schemas.microsoft.com/office/powerpoint/2010/main" val="1640203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F3F30F1-B33B-AA48-A40B-1A4F1A6DFD55}" type="slidenum">
              <a:rPr lang="en-US"/>
              <a:pPr/>
              <a:t>‹#›</a:t>
            </a:fld>
            <a:endParaRPr lang="en-US"/>
          </a:p>
        </p:txBody>
      </p:sp>
    </p:spTree>
    <p:extLst>
      <p:ext uri="{BB962C8B-B14F-4D97-AF65-F5344CB8AC3E}">
        <p14:creationId xmlns:p14="http://schemas.microsoft.com/office/powerpoint/2010/main" val="672063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4CFB55E-03A6-4145-A6BF-527DF894DC80}" type="slidenum">
              <a:rPr lang="en-US"/>
              <a:pPr/>
              <a:t>‹#›</a:t>
            </a:fld>
            <a:endParaRPr lang="en-US"/>
          </a:p>
        </p:txBody>
      </p:sp>
    </p:spTree>
    <p:extLst>
      <p:ext uri="{BB962C8B-B14F-4D97-AF65-F5344CB8AC3E}">
        <p14:creationId xmlns:p14="http://schemas.microsoft.com/office/powerpoint/2010/main" val="2896332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fld id="{CB525DAA-04AC-354C-9C23-4DC428C0AB43}" type="slidenum">
              <a:rPr lang="en-US"/>
              <a:pPr/>
              <a:t>‹#›</a:t>
            </a:fld>
            <a:endParaRPr lang="en-US"/>
          </a:p>
        </p:txBody>
      </p:sp>
    </p:spTree>
    <p:extLst>
      <p:ext uri="{BB962C8B-B14F-4D97-AF65-F5344CB8AC3E}">
        <p14:creationId xmlns:p14="http://schemas.microsoft.com/office/powerpoint/2010/main" val="1538917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EEF89D89-035C-A145-B7B4-D5AC2CE0247D}" type="slidenum">
              <a:rPr lang="en-US"/>
              <a:pPr/>
              <a:t>‹#›</a:t>
            </a:fld>
            <a:endParaRPr lang="en-US"/>
          </a:p>
        </p:txBody>
      </p:sp>
    </p:spTree>
    <p:extLst>
      <p:ext uri="{BB962C8B-B14F-4D97-AF65-F5344CB8AC3E}">
        <p14:creationId xmlns:p14="http://schemas.microsoft.com/office/powerpoint/2010/main" val="983974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F1CA001-59EA-D741-99F4-0EFEBCF794F5}" type="slidenum">
              <a:rPr lang="en-US"/>
              <a:pPr>
                <a:defRPr/>
              </a:pPr>
              <a:t>‹#›</a:t>
            </a:fld>
            <a:endParaRPr lang="en-US"/>
          </a:p>
        </p:txBody>
      </p:sp>
    </p:spTree>
    <p:extLst>
      <p:ext uri="{BB962C8B-B14F-4D97-AF65-F5344CB8AC3E}">
        <p14:creationId xmlns:p14="http://schemas.microsoft.com/office/powerpoint/2010/main" val="2229138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84464B35-2555-2244-9D39-359C0EEFEA78}" type="slidenum">
              <a:rPr lang="en-US"/>
              <a:pPr>
                <a:defRPr/>
              </a:pPr>
              <a:t>‹#›</a:t>
            </a:fld>
            <a:r>
              <a:rPr lang="en-US"/>
              <a:t> of 12</a:t>
            </a:r>
          </a:p>
        </p:txBody>
      </p:sp>
    </p:spTree>
    <p:extLst>
      <p:ext uri="{BB962C8B-B14F-4D97-AF65-F5344CB8AC3E}">
        <p14:creationId xmlns:p14="http://schemas.microsoft.com/office/powerpoint/2010/main" val="346775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pPr>
                <a:defRPr/>
              </a:pPr>
              <a:t>‹#›</a:t>
            </a:fld>
            <a:endParaRPr lang="en-US"/>
          </a:p>
        </p:txBody>
      </p:sp>
    </p:spTree>
    <p:extLst>
      <p:ext uri="{BB962C8B-B14F-4D97-AF65-F5344CB8AC3E}">
        <p14:creationId xmlns:p14="http://schemas.microsoft.com/office/powerpoint/2010/main" val="149166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C874FD0-1093-1E4F-8326-BB715C54C5F0}" type="slidenum">
              <a:rPr lang="en-US"/>
              <a:pPr>
                <a:defRPr/>
              </a:pPr>
              <a:t>‹#›</a:t>
            </a:fld>
            <a:endParaRPr lang="en-US"/>
          </a:p>
        </p:txBody>
      </p:sp>
    </p:spTree>
    <p:extLst>
      <p:ext uri="{BB962C8B-B14F-4D97-AF65-F5344CB8AC3E}">
        <p14:creationId xmlns:p14="http://schemas.microsoft.com/office/powerpoint/2010/main" val="11076637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50DD48B6-010A-CF46-AA29-DCF52259D1DB}" type="slidenum">
              <a:rPr lang="en-US"/>
              <a:pPr>
                <a:defRPr/>
              </a:pPr>
              <a:t>‹#›</a:t>
            </a:fld>
            <a:endParaRPr lang="en-US"/>
          </a:p>
        </p:txBody>
      </p:sp>
    </p:spTree>
    <p:extLst>
      <p:ext uri="{BB962C8B-B14F-4D97-AF65-F5344CB8AC3E}">
        <p14:creationId xmlns:p14="http://schemas.microsoft.com/office/powerpoint/2010/main" val="2975703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3FC06BC4-EFBC-8548-9F97-8448B5787939}" type="slidenum">
              <a:rPr lang="en-US"/>
              <a:pPr>
                <a:defRPr/>
              </a:pPr>
              <a:t>‹#›</a:t>
            </a:fld>
            <a:endParaRPr lang="en-US"/>
          </a:p>
        </p:txBody>
      </p:sp>
    </p:spTree>
    <p:extLst>
      <p:ext uri="{BB962C8B-B14F-4D97-AF65-F5344CB8AC3E}">
        <p14:creationId xmlns:p14="http://schemas.microsoft.com/office/powerpoint/2010/main" val="2298514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50942C0-3B2C-9841-9E06-F69FDA494A8F}" type="slidenum">
              <a:rPr lang="en-US"/>
              <a:pPr>
                <a:defRPr/>
              </a:pPr>
              <a:t>‹#›</a:t>
            </a:fld>
            <a:endParaRPr lang="en-US"/>
          </a:p>
        </p:txBody>
      </p:sp>
    </p:spTree>
    <p:extLst>
      <p:ext uri="{BB962C8B-B14F-4D97-AF65-F5344CB8AC3E}">
        <p14:creationId xmlns:p14="http://schemas.microsoft.com/office/powerpoint/2010/main" val="3479980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B398BA9-2BDC-1D4C-97C6-A2BCA6733E5F}" type="slidenum">
              <a:rPr lang="en-US"/>
              <a:pPr>
                <a:defRPr/>
              </a:pPr>
              <a:t>‹#›</a:t>
            </a:fld>
            <a:endParaRPr lang="en-US"/>
          </a:p>
        </p:txBody>
      </p:sp>
    </p:spTree>
    <p:extLst>
      <p:ext uri="{BB962C8B-B14F-4D97-AF65-F5344CB8AC3E}">
        <p14:creationId xmlns:p14="http://schemas.microsoft.com/office/powerpoint/2010/main" val="47184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35BE7A3-FFB8-3842-A172-88A483B46416}" type="slidenum">
              <a:rPr lang="en-US"/>
              <a:pPr>
                <a:defRPr/>
              </a:pPr>
              <a:t>‹#›</a:t>
            </a:fld>
            <a:endParaRPr lang="en-US"/>
          </a:p>
        </p:txBody>
      </p:sp>
    </p:spTree>
    <p:extLst>
      <p:ext uri="{BB962C8B-B14F-4D97-AF65-F5344CB8AC3E}">
        <p14:creationId xmlns:p14="http://schemas.microsoft.com/office/powerpoint/2010/main" val="2104646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067742B-EB47-D447-BCBF-CBF2E6EDE1E1}" type="slidenum">
              <a:rPr lang="en-US"/>
              <a:pPr>
                <a:defRPr/>
              </a:pPr>
              <a:t>‹#›</a:t>
            </a:fld>
            <a:endParaRPr lang="en-US"/>
          </a:p>
        </p:txBody>
      </p:sp>
    </p:spTree>
    <p:extLst>
      <p:ext uri="{BB962C8B-B14F-4D97-AF65-F5344CB8AC3E}">
        <p14:creationId xmlns:p14="http://schemas.microsoft.com/office/powerpoint/2010/main" val="4018928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4D89B93-3D36-D844-AFE0-951C6B7523E3}" type="slidenum">
              <a:rPr lang="en-US"/>
              <a:pPr>
                <a:defRPr/>
              </a:pPr>
              <a:t>‹#›</a:t>
            </a:fld>
            <a:endParaRPr lang="en-US"/>
          </a:p>
        </p:txBody>
      </p:sp>
    </p:spTree>
    <p:extLst>
      <p:ext uri="{BB962C8B-B14F-4D97-AF65-F5344CB8AC3E}">
        <p14:creationId xmlns:p14="http://schemas.microsoft.com/office/powerpoint/2010/main" val="2198486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B982E3D-C841-F448-A667-C94BA4404D57}" type="slidenum">
              <a:rPr lang="en-US"/>
              <a:pPr>
                <a:defRPr/>
              </a:pPr>
              <a:t>‹#›</a:t>
            </a:fld>
            <a:endParaRPr lang="en-US"/>
          </a:p>
        </p:txBody>
      </p:sp>
    </p:spTree>
    <p:extLst>
      <p:ext uri="{BB962C8B-B14F-4D97-AF65-F5344CB8AC3E}">
        <p14:creationId xmlns:p14="http://schemas.microsoft.com/office/powerpoint/2010/main" val="2609449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0E92900E-AA4B-B54A-A466-5290882EFA28}" type="slidenum">
              <a:rPr lang="en-US"/>
              <a:pPr>
                <a:defRPr/>
              </a:pPr>
              <a:t>‹#›</a:t>
            </a:fld>
            <a:endParaRPr lang="en-US"/>
          </a:p>
        </p:txBody>
      </p:sp>
    </p:spTree>
    <p:extLst>
      <p:ext uri="{BB962C8B-B14F-4D97-AF65-F5344CB8AC3E}">
        <p14:creationId xmlns:p14="http://schemas.microsoft.com/office/powerpoint/2010/main" val="232928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816EAD13-1943-494B-ACAE-F12242EF5ECD}" type="slidenum">
              <a:rPr lang="en-US"/>
              <a:pPr>
                <a:defRPr/>
              </a:pPr>
              <a:t>‹#›</a:t>
            </a:fld>
            <a:endParaRPr lang="en-US"/>
          </a:p>
        </p:txBody>
      </p:sp>
    </p:spTree>
    <p:extLst>
      <p:ext uri="{BB962C8B-B14F-4D97-AF65-F5344CB8AC3E}">
        <p14:creationId xmlns:p14="http://schemas.microsoft.com/office/powerpoint/2010/main" val="235801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2FBAB6A-7076-234B-A114-0A32453CB611}" type="slidenum">
              <a:rPr lang="en-US"/>
              <a:pPr>
                <a:defRPr/>
              </a:pPr>
              <a:t>‹#›</a:t>
            </a:fld>
            <a:endParaRPr lang="en-US"/>
          </a:p>
        </p:txBody>
      </p:sp>
    </p:spTree>
    <p:extLst>
      <p:ext uri="{BB962C8B-B14F-4D97-AF65-F5344CB8AC3E}">
        <p14:creationId xmlns:p14="http://schemas.microsoft.com/office/powerpoint/2010/main" val="4112290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lvl1pPr>
              <a:defRPr sz="2800"/>
            </a:lvl1pPr>
            <a:lvl2pPr>
              <a:defRPr sz="2800"/>
            </a:lvl2pPr>
            <a:lvl3pPr>
              <a:defRPr sz="2800"/>
            </a:lvl3pPr>
            <a:lvl4pPr>
              <a:defRPr sz="2800"/>
            </a:lvl4pPr>
            <a:lvl5pPr>
              <a:defRPr sz="2800"/>
            </a:lvl5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4" name="Slide Number Placeholder 704"/>
          <p:cNvSpPr>
            <a:spLocks noGrp="1" noChangeArrowheads="1"/>
          </p:cNvSpPr>
          <p:nvPr>
            <p:ph type="sldNum" sz="quarter" idx="10"/>
          </p:nvPr>
        </p:nvSpPr>
        <p:spPr/>
        <p:txBody>
          <a:bodyPr/>
          <a:lstStyle>
            <a:lvl1pPr>
              <a:defRPr/>
            </a:lvl1pPr>
          </a:lstStyle>
          <a:p>
            <a:pPr>
              <a:defRPr/>
            </a:pPr>
            <a:fld id="{6529CC8D-F74C-0B4C-AC75-3A8A1F49C974}" type="slidenum">
              <a:rPr lang="en-US"/>
              <a:pPr>
                <a:defRPr/>
              </a:pPr>
              <a:t>‹#›</a:t>
            </a:fld>
            <a:endParaRPr lang="en-US"/>
          </a:p>
        </p:txBody>
      </p:sp>
      <p:sp>
        <p:nvSpPr>
          <p:cNvPr id="5" name="Slide Number Placeholder 704"/>
          <p:cNvSpPr>
            <a:spLocks noGrp="1" noChangeArrowheads="1"/>
          </p:cNvSpPr>
          <p:nvPr>
            <p:ph type="sldNum" sz="quarter" idx="11"/>
          </p:nvPr>
        </p:nvSpPr>
        <p:spPr/>
        <p:txBody>
          <a:bodyPr/>
          <a:lstStyle>
            <a:lvl1pPr>
              <a:defRPr/>
            </a:lvl1pPr>
          </a:lstStyle>
          <a:p>
            <a:pPr>
              <a:defRPr/>
            </a:pPr>
            <a:fld id="{ACCC317E-1EE2-6B4A-AB1F-1C24E186C3EC}" type="slidenum">
              <a:rPr lang="en-US"/>
              <a:pPr>
                <a:defRPr/>
              </a:pPr>
              <a:t>‹#›</a:t>
            </a:fld>
            <a:endParaRPr lang="en-US"/>
          </a:p>
        </p:txBody>
      </p:sp>
      <p:sp>
        <p:nvSpPr>
          <p:cNvPr id="6" name="Date Placeholder 1028"/>
          <p:cNvSpPr>
            <a:spLocks noGrp="1" noChangeArrowheads="1"/>
          </p:cNvSpPr>
          <p:nvPr>
            <p:ph type="dt" sz="half" idx="12"/>
          </p:nvPr>
        </p:nvSpPr>
        <p:spPr>
          <a:xfrm>
            <a:off x="685800" y="626745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prstClr val="white"/>
              </a:solidFill>
            </a:endParaRPr>
          </a:p>
        </p:txBody>
      </p:sp>
      <p:sp>
        <p:nvSpPr>
          <p:cNvPr id="7" name="Footer Placeholder 1029"/>
          <p:cNvSpPr>
            <a:spLocks noGrp="1" noChangeArrowheads="1"/>
          </p:cNvSpPr>
          <p:nvPr>
            <p:ph type="ftr" sz="quarter" idx="13"/>
          </p:nvPr>
        </p:nvSpPr>
        <p:spPr>
          <a:xfrm>
            <a:off x="3124200" y="626745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prstClr val="white"/>
              </a:solidFill>
            </a:endParaRPr>
          </a:p>
        </p:txBody>
      </p:sp>
      <p:sp>
        <p:nvSpPr>
          <p:cNvPr id="8" name="Slide Number Placeholder 704"/>
          <p:cNvSpPr>
            <a:spLocks noGrp="1" noChangeArrowheads="1"/>
          </p:cNvSpPr>
          <p:nvPr>
            <p:ph type="sldNum" sz="quarter" idx="14"/>
          </p:nvPr>
        </p:nvSpPr>
        <p:spPr/>
        <p:txBody>
          <a:bodyPr/>
          <a:lstStyle>
            <a:lvl1pPr>
              <a:defRPr/>
            </a:lvl1pPr>
          </a:lstStyle>
          <a:p>
            <a:pPr>
              <a:defRPr/>
            </a:pPr>
            <a:fld id="{0971C8D1-50F8-DF4E-A006-4071988A17FA}" type="slidenum">
              <a:rPr lang="en-US"/>
              <a:pPr>
                <a:defRPr/>
              </a:pPr>
              <a:t>‹#›</a:t>
            </a:fld>
            <a:endParaRPr lang="en-US"/>
          </a:p>
        </p:txBody>
      </p:sp>
      <p:sp>
        <p:nvSpPr>
          <p:cNvPr id="9" name="Slide Number Placeholder 492"/>
          <p:cNvSpPr>
            <a:spLocks noGrp="1" noChangeArrowheads="1"/>
          </p:cNvSpPr>
          <p:nvPr>
            <p:ph type="sldNum" sz="quarter" idx="15"/>
          </p:nvPr>
        </p:nvSpPr>
        <p:spPr/>
        <p:txBody>
          <a:bodyPr/>
          <a:lstStyle>
            <a:lvl1pPr>
              <a:defRPr/>
            </a:lvl1pPr>
          </a:lstStyle>
          <a:p>
            <a:pPr>
              <a:defRPr/>
            </a:pPr>
            <a:fld id="{A99ACEBF-CC7D-5042-85B0-31B129B0AB66}" type="slidenum">
              <a:rPr lang="en-US"/>
              <a:pPr>
                <a:defRPr/>
              </a:pPr>
              <a:t>‹#›</a:t>
            </a:fld>
            <a:endParaRPr lang="en-US"/>
          </a:p>
        </p:txBody>
      </p:sp>
    </p:spTree>
    <p:extLst>
      <p:ext uri="{BB962C8B-B14F-4D97-AF65-F5344CB8AC3E}">
        <p14:creationId xmlns:p14="http://schemas.microsoft.com/office/powerpoint/2010/main" val="1658621158"/>
      </p:ext>
    </p:extLst>
  </p:cSld>
  <p:clrMapOvr>
    <a:masterClrMapping/>
  </p:clrMapOvr>
  <p:transition xmlns:p14="http://schemas.microsoft.com/office/powerpoint/2010/main" spd="slow" advClick="0" advTm="7000">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bwMode="auto">
          <a:xfrm rot="10800000">
            <a:off x="0" y="0"/>
            <a:ext cx="9144000" cy="1057275"/>
          </a:xfrm>
          <a:prstGeom prst="rect">
            <a:avLst/>
          </a:prstGeom>
          <a:gradFill>
            <a:gsLst>
              <a:gs pos="0">
                <a:srgbClr val="BADDEE">
                  <a:alpha val="0"/>
                </a:srgbClr>
              </a:gs>
              <a:gs pos="100000">
                <a:schemeClr val="accent1">
                  <a:shade val="67500"/>
                  <a:satMod val="115000"/>
                </a:schemeClr>
              </a:gs>
              <a:gs pos="100000">
                <a:schemeClr val="accent1">
                  <a:shade val="100000"/>
                  <a:satMod val="115000"/>
                </a:schemeClr>
              </a:gs>
            </a:gsLst>
            <a:lin ang="5400000" scaled="1"/>
          </a:gradFill>
          <a:ln w="9525" cap="flat" cmpd="sng" algn="ctr">
            <a:noFill/>
            <a:prstDash val="solid"/>
            <a:round/>
            <a:headEnd type="arrow" w="med" len="med"/>
            <a:tailEnd type="none" w="med" len="med"/>
          </a:ln>
          <a:effectLst/>
        </p:spPr>
        <p:txBody>
          <a:bodyPr/>
          <a:lstStyle/>
          <a:p>
            <a:endParaRPr lang="en-US" sz="1800" smtClean="0">
              <a:solidFill>
                <a:srgbClr val="666666"/>
              </a:solidFill>
              <a:ea typeface="ヒラギノ角ゴ Pro W3" charset="0"/>
              <a:cs typeface="ヒラギノ角ゴ Pro W3" charset="0"/>
            </a:endParaRPr>
          </a:p>
        </p:txBody>
      </p:sp>
      <p:pic>
        <p:nvPicPr>
          <p:cNvPr id="5" name="Picture 10" descr="LI_bran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460375"/>
            <a:ext cx="11922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33375"/>
            <a:ext cx="7277100" cy="563563"/>
          </a:xfrm>
        </p:spPr>
        <p:txBody>
          <a:bodyPr/>
          <a:lstStyle>
            <a:lvl1pPr>
              <a:defRPr sz="2200">
                <a:latin typeface="+mj-lt"/>
              </a:defRPr>
            </a:lvl1pPr>
          </a:lstStyle>
          <a:p>
            <a:r>
              <a:rPr lang="en-US" smtClean="0"/>
              <a:t>Click to edit Master title style</a:t>
            </a:r>
            <a:endParaRPr lang="en-US"/>
          </a:p>
        </p:txBody>
      </p:sp>
      <p:sp>
        <p:nvSpPr>
          <p:cNvPr id="3" name="Content Placeholder 2"/>
          <p:cNvSpPr>
            <a:spLocks noGrp="1"/>
          </p:cNvSpPr>
          <p:nvPr>
            <p:ph idx="1"/>
          </p:nvPr>
        </p:nvSpPr>
        <p:spPr>
          <a:xfrm>
            <a:off x="295275" y="1438275"/>
            <a:ext cx="8229600" cy="4525963"/>
          </a:xfrm>
        </p:spPr>
        <p:txBody>
          <a:bodyPr/>
          <a:lstStyle>
            <a:lvl1pPr>
              <a:buClr>
                <a:schemeClr val="tx1"/>
              </a:buClr>
              <a:buFont typeface="Wingdings" pitchFamily="2" charset="2"/>
              <a:buChar char="§"/>
              <a:defRPr b="0">
                <a:latin typeface="+mj-lt"/>
              </a:defRPr>
            </a:lvl1pPr>
            <a:lvl2pPr>
              <a:spcBef>
                <a:spcPts val="0"/>
              </a:spcBef>
              <a:defRPr sz="1800" b="0">
                <a:latin typeface="+mj-lt"/>
              </a:defRPr>
            </a:lvl2pPr>
            <a:lvl3pPr>
              <a:spcBef>
                <a:spcPts val="0"/>
              </a:spcBef>
              <a:defRPr b="0">
                <a:latin typeface="+mj-lt"/>
              </a:defRPr>
            </a:lvl3pPr>
            <a:lvl4pPr>
              <a:spcBef>
                <a:spcPts val="0"/>
              </a:spcBef>
              <a:defRPr b="0">
                <a:latin typeface="+mj-lt"/>
              </a:defRPr>
            </a:lvl4pPr>
            <a:lvl5pPr>
              <a:spcBef>
                <a:spcPts val="0"/>
              </a:spcBef>
              <a:defRPr b="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0"/>
          </p:nvPr>
        </p:nvSpPr>
        <p:spPr/>
        <p:txBody>
          <a:bodyPr/>
          <a:lstStyle>
            <a:lvl1pPr>
              <a:defRPr/>
            </a:lvl1pPr>
          </a:lstStyle>
          <a:p>
            <a:endParaRPr lang="en-US">
              <a:solidFill>
                <a:srgbClr val="666666"/>
              </a:solidFill>
            </a:endParaRPr>
          </a:p>
        </p:txBody>
      </p:sp>
      <p:sp>
        <p:nvSpPr>
          <p:cNvPr id="7" name="Rectangle 7"/>
          <p:cNvSpPr>
            <a:spLocks noGrp="1" noChangeArrowheads="1"/>
          </p:cNvSpPr>
          <p:nvPr>
            <p:ph type="dt" sz="half" idx="11"/>
          </p:nvPr>
        </p:nvSpPr>
        <p:spPr/>
        <p:txBody>
          <a:bodyPr/>
          <a:lstStyle>
            <a:lvl1pPr>
              <a:defRPr/>
            </a:lvl1pPr>
          </a:lstStyle>
          <a:p>
            <a:fld id="{912E038D-40CD-654A-A2D1-6AAC3D4D1509}" type="datetime1">
              <a:rPr lang="en-US">
                <a:solidFill>
                  <a:srgbClr val="666666"/>
                </a:solidFill>
              </a:rPr>
              <a:pPr/>
              <a:t>4/19/13</a:t>
            </a:fld>
            <a:endParaRPr lang="en-US">
              <a:solidFill>
                <a:srgbClr val="666666"/>
              </a:solidFill>
            </a:endParaRPr>
          </a:p>
        </p:txBody>
      </p:sp>
      <p:sp>
        <p:nvSpPr>
          <p:cNvPr id="8" name="Rectangle 8"/>
          <p:cNvSpPr>
            <a:spLocks noGrp="1" noChangeArrowheads="1"/>
          </p:cNvSpPr>
          <p:nvPr>
            <p:ph type="sldNum" sz="quarter" idx="12"/>
          </p:nvPr>
        </p:nvSpPr>
        <p:spPr/>
        <p:txBody>
          <a:bodyPr/>
          <a:lstStyle>
            <a:lvl1pPr>
              <a:defRPr/>
            </a:lvl1pPr>
          </a:lstStyle>
          <a:p>
            <a:fld id="{D073FD51-7E07-4A4E-809C-E6C76DB4E121}" type="slidenum">
              <a:rPr lang="en-US">
                <a:solidFill>
                  <a:srgbClr val="666666"/>
                </a:solidFill>
              </a:rPr>
              <a:pPr/>
              <a:t>‹#›</a:t>
            </a:fld>
            <a:endParaRPr lang="en-US">
              <a:solidFill>
                <a:srgbClr val="666666"/>
              </a:solidFill>
            </a:endParaRPr>
          </a:p>
        </p:txBody>
      </p:sp>
    </p:spTree>
    <p:extLst>
      <p:ext uri="{BB962C8B-B14F-4D97-AF65-F5344CB8AC3E}">
        <p14:creationId xmlns:p14="http://schemas.microsoft.com/office/powerpoint/2010/main" val="665991620"/>
      </p:ext>
    </p:extLst>
  </p:cSld>
  <p:clrMapOvr>
    <a:masterClrMapping/>
  </p:clrMapOvr>
  <p:transition xmlns:p14="http://schemas.microsoft.com/office/powerpoint/2010/mai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ln/>
        </p:spPr>
        <p:txBody>
          <a:bodyPr/>
          <a:lstStyle>
            <a:lvl1pPr>
              <a:defRPr/>
            </a:lvl1pPr>
          </a:lstStyle>
          <a:p>
            <a:endParaRPr lang="en-US">
              <a:solidFill>
                <a:srgbClr val="666666"/>
              </a:solidFill>
            </a:endParaRPr>
          </a:p>
        </p:txBody>
      </p:sp>
      <p:sp>
        <p:nvSpPr>
          <p:cNvPr id="5" name="Rectangle 7"/>
          <p:cNvSpPr>
            <a:spLocks noGrp="1" noChangeArrowheads="1"/>
          </p:cNvSpPr>
          <p:nvPr>
            <p:ph type="dt" sz="half" idx="11"/>
          </p:nvPr>
        </p:nvSpPr>
        <p:spPr>
          <a:ln/>
        </p:spPr>
        <p:txBody>
          <a:bodyPr/>
          <a:lstStyle>
            <a:lvl1pPr>
              <a:defRPr/>
            </a:lvl1pPr>
          </a:lstStyle>
          <a:p>
            <a:fld id="{2F5EC0B3-CA78-A045-A999-B280B08505E5}" type="datetime1">
              <a:rPr lang="en-US">
                <a:solidFill>
                  <a:srgbClr val="666666"/>
                </a:solidFill>
              </a:rPr>
              <a:pPr/>
              <a:t>4/19/13</a:t>
            </a:fld>
            <a:endParaRPr lang="en-US">
              <a:solidFill>
                <a:srgbClr val="666666"/>
              </a:solidFill>
            </a:endParaRPr>
          </a:p>
        </p:txBody>
      </p:sp>
      <p:sp>
        <p:nvSpPr>
          <p:cNvPr id="6" name="Rectangle 8"/>
          <p:cNvSpPr>
            <a:spLocks noGrp="1" noChangeArrowheads="1"/>
          </p:cNvSpPr>
          <p:nvPr>
            <p:ph type="sldNum" sz="quarter" idx="12"/>
          </p:nvPr>
        </p:nvSpPr>
        <p:spPr>
          <a:ln/>
        </p:spPr>
        <p:txBody>
          <a:bodyPr/>
          <a:lstStyle>
            <a:lvl1pPr>
              <a:defRPr/>
            </a:lvl1pPr>
          </a:lstStyle>
          <a:p>
            <a:fld id="{6F9B02BA-D4A8-4544-ABF5-83CFF6324119}" type="slidenum">
              <a:rPr lang="en-US">
                <a:solidFill>
                  <a:srgbClr val="666666"/>
                </a:solidFill>
              </a:rPr>
              <a:pPr/>
              <a:t>‹#›</a:t>
            </a:fld>
            <a:endParaRPr lang="en-US">
              <a:solidFill>
                <a:srgbClr val="666666"/>
              </a:solidFill>
            </a:endParaRPr>
          </a:p>
        </p:txBody>
      </p:sp>
    </p:spTree>
    <p:extLst>
      <p:ext uri="{BB962C8B-B14F-4D97-AF65-F5344CB8AC3E}">
        <p14:creationId xmlns:p14="http://schemas.microsoft.com/office/powerpoint/2010/main" val="34156358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A644546-57E8-A443-B67F-1B2F5B57D80C}" type="slidenum">
              <a:rPr lang="en-US"/>
              <a:pPr>
                <a:defRPr/>
              </a:pPr>
              <a:t>‹#›</a:t>
            </a:fld>
            <a:endParaRPr lang="en-US"/>
          </a:p>
        </p:txBody>
      </p:sp>
    </p:spTree>
    <p:extLst>
      <p:ext uri="{BB962C8B-B14F-4D97-AF65-F5344CB8AC3E}">
        <p14:creationId xmlns:p14="http://schemas.microsoft.com/office/powerpoint/2010/main" val="1482326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6F5F4AFE-F799-D44E-A22B-CA9C32F8FDF7}" type="slidenum">
              <a:rPr lang="en-US"/>
              <a:pPr>
                <a:defRPr/>
              </a:pPr>
              <a:t>‹#›</a:t>
            </a:fld>
            <a:r>
              <a:rPr lang="en-US"/>
              <a:t> of 12</a:t>
            </a:r>
          </a:p>
        </p:txBody>
      </p:sp>
    </p:spTree>
    <p:extLst>
      <p:ext uri="{BB962C8B-B14F-4D97-AF65-F5344CB8AC3E}">
        <p14:creationId xmlns:p14="http://schemas.microsoft.com/office/powerpoint/2010/main" val="1240523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1851D51-2C72-7C45-9FE1-19E6EFCB411A}" type="slidenum">
              <a:rPr lang="en-US"/>
              <a:pPr>
                <a:defRPr/>
              </a:pPr>
              <a:t>‹#›</a:t>
            </a:fld>
            <a:endParaRPr lang="en-US"/>
          </a:p>
        </p:txBody>
      </p:sp>
    </p:spTree>
    <p:extLst>
      <p:ext uri="{BB962C8B-B14F-4D97-AF65-F5344CB8AC3E}">
        <p14:creationId xmlns:p14="http://schemas.microsoft.com/office/powerpoint/2010/main" val="33666562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116B73F7-8C12-344E-BBA5-9B751E74977B}" type="slidenum">
              <a:rPr lang="en-US"/>
              <a:pPr>
                <a:defRPr/>
              </a:pPr>
              <a:t>‹#›</a:t>
            </a:fld>
            <a:endParaRPr lang="en-US"/>
          </a:p>
        </p:txBody>
      </p:sp>
    </p:spTree>
    <p:extLst>
      <p:ext uri="{BB962C8B-B14F-4D97-AF65-F5344CB8AC3E}">
        <p14:creationId xmlns:p14="http://schemas.microsoft.com/office/powerpoint/2010/main" val="1593448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4B92EE72-33A3-114C-98C9-10F433715031}" type="slidenum">
              <a:rPr lang="en-US"/>
              <a:pPr>
                <a:defRPr/>
              </a:pPr>
              <a:t>‹#›</a:t>
            </a:fld>
            <a:endParaRPr lang="en-US"/>
          </a:p>
        </p:txBody>
      </p:sp>
    </p:spTree>
    <p:extLst>
      <p:ext uri="{BB962C8B-B14F-4D97-AF65-F5344CB8AC3E}">
        <p14:creationId xmlns:p14="http://schemas.microsoft.com/office/powerpoint/2010/main" val="400912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D365B0C6-5A7E-D742-857F-1653E151D322}" type="slidenum">
              <a:rPr lang="en-US"/>
              <a:pPr>
                <a:defRPr/>
              </a:pPr>
              <a:t>‹#›</a:t>
            </a:fld>
            <a:endParaRPr lang="en-US"/>
          </a:p>
        </p:txBody>
      </p:sp>
    </p:spTree>
    <p:extLst>
      <p:ext uri="{BB962C8B-B14F-4D97-AF65-F5344CB8AC3E}">
        <p14:creationId xmlns:p14="http://schemas.microsoft.com/office/powerpoint/2010/main" val="94698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fld id="{2C8903FE-A7E4-F841-AD96-0FC7F069689B}" type="slidenum">
              <a:rPr lang="en-US"/>
              <a:pPr/>
              <a:t>‹#›</a:t>
            </a:fld>
            <a:endParaRPr lang="en-US"/>
          </a:p>
        </p:txBody>
      </p:sp>
    </p:spTree>
    <p:extLst>
      <p:ext uri="{BB962C8B-B14F-4D97-AF65-F5344CB8AC3E}">
        <p14:creationId xmlns:p14="http://schemas.microsoft.com/office/powerpoint/2010/main" val="3508992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79B5578-10E3-944A-AC4C-5856D1D0CE47}" type="slidenum">
              <a:rPr lang="en-US"/>
              <a:pPr>
                <a:defRPr/>
              </a:pPr>
              <a:t>‹#›</a:t>
            </a:fld>
            <a:endParaRPr lang="en-US"/>
          </a:p>
        </p:txBody>
      </p:sp>
    </p:spTree>
    <p:extLst>
      <p:ext uri="{BB962C8B-B14F-4D97-AF65-F5344CB8AC3E}">
        <p14:creationId xmlns:p14="http://schemas.microsoft.com/office/powerpoint/2010/main" val="1764243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DE0735A-3045-6740-AD82-AA392493050D}" type="slidenum">
              <a:rPr lang="en-US"/>
              <a:pPr>
                <a:defRPr/>
              </a:pPr>
              <a:t>‹#›</a:t>
            </a:fld>
            <a:endParaRPr lang="en-US"/>
          </a:p>
        </p:txBody>
      </p:sp>
    </p:spTree>
    <p:extLst>
      <p:ext uri="{BB962C8B-B14F-4D97-AF65-F5344CB8AC3E}">
        <p14:creationId xmlns:p14="http://schemas.microsoft.com/office/powerpoint/2010/main" val="14555633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89B334E-FF4A-0B47-9660-E2E7174486D2}" type="slidenum">
              <a:rPr lang="en-US"/>
              <a:pPr>
                <a:defRPr/>
              </a:pPr>
              <a:t>‹#›</a:t>
            </a:fld>
            <a:endParaRPr lang="en-US"/>
          </a:p>
        </p:txBody>
      </p:sp>
    </p:spTree>
    <p:extLst>
      <p:ext uri="{BB962C8B-B14F-4D97-AF65-F5344CB8AC3E}">
        <p14:creationId xmlns:p14="http://schemas.microsoft.com/office/powerpoint/2010/main" val="33319989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A344A71-17B1-A441-8324-F7F2FAED5238}" type="slidenum">
              <a:rPr lang="en-US"/>
              <a:pPr>
                <a:defRPr/>
              </a:pPr>
              <a:t>‹#›</a:t>
            </a:fld>
            <a:endParaRPr lang="en-US"/>
          </a:p>
        </p:txBody>
      </p:sp>
    </p:spTree>
    <p:extLst>
      <p:ext uri="{BB962C8B-B14F-4D97-AF65-F5344CB8AC3E}">
        <p14:creationId xmlns:p14="http://schemas.microsoft.com/office/powerpoint/2010/main" val="3546748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45C3614-A03F-D448-A4ED-09CBAFD85591}" type="slidenum">
              <a:rPr lang="en-US"/>
              <a:pPr>
                <a:defRPr/>
              </a:pPr>
              <a:t>‹#›</a:t>
            </a:fld>
            <a:endParaRPr lang="en-US"/>
          </a:p>
        </p:txBody>
      </p:sp>
    </p:spTree>
    <p:extLst>
      <p:ext uri="{BB962C8B-B14F-4D97-AF65-F5344CB8AC3E}">
        <p14:creationId xmlns:p14="http://schemas.microsoft.com/office/powerpoint/2010/main" val="5778880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A4F9CA5D-BC1B-EF48-99D6-E755133B0183}" type="slidenum">
              <a:rPr lang="en-US"/>
              <a:pPr>
                <a:defRPr/>
              </a:pPr>
              <a:t>‹#›</a:t>
            </a:fld>
            <a:endParaRPr lang="en-US"/>
          </a:p>
        </p:txBody>
      </p:sp>
    </p:spTree>
    <p:extLst>
      <p:ext uri="{BB962C8B-B14F-4D97-AF65-F5344CB8AC3E}">
        <p14:creationId xmlns:p14="http://schemas.microsoft.com/office/powerpoint/2010/main" val="2312862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A141BA0-9EFF-6849-9EE4-149EE1D3E218}" type="slidenum">
              <a:rPr lang="en-US"/>
              <a:pPr>
                <a:defRPr/>
              </a:pPr>
              <a:t>‹#›</a:t>
            </a:fld>
            <a:endParaRPr lang="en-US"/>
          </a:p>
        </p:txBody>
      </p:sp>
    </p:spTree>
    <p:extLst>
      <p:ext uri="{BB962C8B-B14F-4D97-AF65-F5344CB8AC3E}">
        <p14:creationId xmlns:p14="http://schemas.microsoft.com/office/powerpoint/2010/main" val="324570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125680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4133228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theme" Target="../theme/theme7.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slideLayout" Target="../slideLayouts/slideLayout75.xml"/><Relationship Id="rId13" Type="http://schemas.openxmlformats.org/officeDocument/2006/relationships/slideLayout" Target="../slideLayouts/slideLayout76.xml"/><Relationship Id="rId14" Type="http://schemas.openxmlformats.org/officeDocument/2006/relationships/theme" Target="../theme/theme9.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Tree>
  </p:cSld>
  <p:clrMap bg1="lt1" tx1="dk1" bg2="lt2" tx2="dk2" accent1="accent1" accent2="accent2" accent3="accent3" accent4="accent4" accent5="accent5" accent6="accent6" hlink="hlink" folHlink="folHlink"/>
  <p:sldLayoutIdLst>
    <p:sldLayoutId id="2147487856" r:id="rId1"/>
    <p:sldLayoutId id="2147487857" r:id="rId2"/>
    <p:sldLayoutId id="2147487855" r:id="rId3"/>
    <p:sldLayoutId id="2147487858" r:id="rId4"/>
    <p:sldLayoutId id="2147487860"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1024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2747CD00-4BE7-2640-8DA8-9511AA3C10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4" r:id="rId1"/>
    <p:sldLayoutId id="2147487903"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512371414"/>
      </p:ext>
    </p:extLst>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225080345"/>
      </p:ext>
    </p:extLst>
  </p:cSld>
  <p:clrMap bg1="lt1" tx1="dk1" bg2="lt2" tx2="dk2" accent1="accent1" accent2="accent2" accent3="accent3" accent4="accent4" accent5="accent5" accent6="accent6" hlink="hlink" folHlink="folHlink"/>
  <p:sldLayoutIdLst>
    <p:sldLayoutId id="2147487878"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rPr>
              <a:t>NetApp Confidential - Limited Use</a:t>
            </a:r>
            <a:endParaRPr lang="en-US" dirty="0">
              <a:solidFill>
                <a:srgbClr val="000000"/>
              </a:solidFill>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rPr>
              <a:pPr defTabSz="914400">
                <a:defRPr/>
              </a:pPr>
              <a:t>‹#›</a:t>
            </a:fld>
            <a:endParaRPr lang="en-US">
              <a:solidFill>
                <a:srgbClr val="000000"/>
              </a:solidFil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909772759"/>
      </p:ext>
    </p:extLst>
  </p:cSld>
  <p:clrMap bg1="lt1" tx1="dk1" bg2="lt2" tx2="dk2" accent1="accent1" accent2="accent2" accent3="accent3" accent4="accent4" accent5="accent5" accent6="accent6" hlink="hlink" folHlink="folHlink"/>
  <p:sldLayoutIdLst>
    <p:sldLayoutId id="214748788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8" name="Text Box 4"/>
          <p:cNvSpPr txBox="1">
            <a:spLocks noChangeArrowheads="1"/>
          </p:cNvSpPr>
          <p:nvPr/>
        </p:nvSpPr>
        <p:spPr bwMode="auto">
          <a:xfrm>
            <a:off x="5791200" y="6245225"/>
            <a:ext cx="2895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fld id="{A230F0CF-A8C6-FF4D-B68D-74CC411D8D54}" type="slidenum">
              <a:rPr lang="en-US" smtClean="0"/>
              <a:pPr/>
              <a:t>‹#›</a:t>
            </a:fld>
            <a:endParaRPr lang="en-US" smtClean="0"/>
          </a:p>
        </p:txBody>
      </p:sp>
    </p:spTree>
    <p:extLst>
      <p:ext uri="{BB962C8B-B14F-4D97-AF65-F5344CB8AC3E}">
        <p14:creationId xmlns:p14="http://schemas.microsoft.com/office/powerpoint/2010/main" val="476787276"/>
      </p:ext>
    </p:extLst>
  </p:cSld>
  <p:clrMap bg1="lt1" tx1="dk1" bg2="lt2" tx2="dk2" accent1="accent1" accent2="accent2" accent3="accent3" accent4="accent4" accent5="accent5" accent6="accent6" hlink="hlink" folHlink="folHlink"/>
  <p:sldLayoutIdLst>
    <p:sldLayoutId id="2147487906" r:id="rId1"/>
    <p:sldLayoutId id="2147487907" r:id="rId2"/>
    <p:sldLayoutId id="2147487908" r:id="rId3"/>
    <p:sldLayoutId id="2147487909" r:id="rId4"/>
    <p:sldLayoutId id="2147487910" r:id="rId5"/>
    <p:sldLayoutId id="2147487911" r:id="rId6"/>
    <p:sldLayoutId id="2147487912" r:id="rId7"/>
    <p:sldLayoutId id="2147487913" r:id="rId8"/>
    <p:sldLayoutId id="2147487914" r:id="rId9"/>
    <p:sldLayoutId id="2147487915" r:id="rId10"/>
    <p:sldLayoutId id="2147487916" r:id="rId11"/>
    <p:sldLayoutId id="2147487917" r:id="rId12"/>
    <p:sldLayoutId id="2147487918"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pPr>
              <a:defRPr/>
            </a:pPr>
            <a:fld id="{1974A612-B1EB-4248-BF31-51AAB45CE0C3}" type="slidenum">
              <a:rPr lang="en-US"/>
              <a:pPr>
                <a:defRPr/>
              </a:pPr>
              <a:t>‹#›</a:t>
            </a:fld>
            <a:endParaRPr lang="en-US"/>
          </a:p>
        </p:txBody>
      </p:sp>
    </p:spTree>
    <p:extLst>
      <p:ext uri="{BB962C8B-B14F-4D97-AF65-F5344CB8AC3E}">
        <p14:creationId xmlns:p14="http://schemas.microsoft.com/office/powerpoint/2010/main" val="2012458426"/>
      </p:ext>
    </p:extLst>
  </p:cSld>
  <p:clrMap bg1="lt1" tx1="dk1" bg2="lt2" tx2="dk2" accent1="accent1" accent2="accent2" accent3="accent3" accent4="accent4" accent5="accent5" accent6="accent6" hlink="hlink" folHlink="folHlink"/>
  <p:sldLayoutIdLst>
    <p:sldLayoutId id="2147487922" r:id="rId1"/>
    <p:sldLayoutId id="2147487923" r:id="rId2"/>
    <p:sldLayoutId id="2147487924" r:id="rId3"/>
    <p:sldLayoutId id="2147487925" r:id="rId4"/>
    <p:sldLayoutId id="2147487926" r:id="rId5"/>
    <p:sldLayoutId id="2147487927" r:id="rId6"/>
    <p:sldLayoutId id="2147487928" r:id="rId7"/>
    <p:sldLayoutId id="2147487929" r:id="rId8"/>
    <p:sldLayoutId id="2147487930" r:id="rId9"/>
    <p:sldLayoutId id="2147487931" r:id="rId10"/>
    <p:sldLayoutId id="2147487932" r:id="rId11"/>
    <p:sldLayoutId id="2147487933" r:id="rId12"/>
    <p:sldLayoutId id="2147487934" r:id="rId13"/>
    <p:sldLayoutId id="2147487935" r:id="rId1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8"/>
          <p:cNvSpPr>
            <a:spLocks noGrp="1" noChangeArrowheads="1"/>
          </p:cNvSpPr>
          <p:nvPr>
            <p:ph type="title"/>
          </p:nvPr>
        </p:nvSpPr>
        <p:spPr bwMode="auto">
          <a:xfrm>
            <a:off x="304800" y="314325"/>
            <a:ext cx="72771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29"/>
          <p:cNvSpPr>
            <a:spLocks noGrp="1" noChangeArrowheads="1"/>
          </p:cNvSpPr>
          <p:nvPr>
            <p:ph type="body" idx="1"/>
          </p:nvPr>
        </p:nvSpPr>
        <p:spPr bwMode="auto">
          <a:xfrm>
            <a:off x="304800" y="1133475"/>
            <a:ext cx="84867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bwMode="auto">
          <a:xfrm>
            <a:off x="114300" y="6653213"/>
            <a:ext cx="6030913" cy="2047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Myriad Web" charset="0"/>
              </a:defRPr>
            </a:lvl1pPr>
          </a:lstStyle>
          <a:p>
            <a:endParaRPr lang="en-US" smtClean="0">
              <a:solidFill>
                <a:srgbClr val="666666"/>
              </a:solidFill>
              <a:ea typeface="ヒラギノ角ゴ Pro W3" charset="0"/>
              <a:cs typeface="ヒラギノ角ゴ Pro W3" charset="0"/>
            </a:endParaRPr>
          </a:p>
        </p:txBody>
      </p:sp>
      <p:sp>
        <p:nvSpPr>
          <p:cNvPr id="13" name="Rectangle 7"/>
          <p:cNvSpPr>
            <a:spLocks noGrp="1" noChangeArrowheads="1"/>
          </p:cNvSpPr>
          <p:nvPr>
            <p:ph type="dt" sz="half" idx="2"/>
          </p:nvPr>
        </p:nvSpPr>
        <p:spPr bwMode="auto">
          <a:xfrm>
            <a:off x="3810000" y="6629400"/>
            <a:ext cx="2133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fld id="{FD242476-64B1-DD42-B628-806CB416E4C1}" type="datetime1">
              <a:rPr lang="en-US" smtClean="0">
                <a:solidFill>
                  <a:srgbClr val="666666"/>
                </a:solidFill>
                <a:ea typeface="ヒラギノ角ゴ Pro W3" charset="0"/>
                <a:cs typeface="ヒラギノ角ゴ Pro W3" charset="0"/>
              </a:rPr>
              <a:pPr/>
              <a:t>4/19/13</a:t>
            </a:fld>
            <a:endParaRPr lang="en-US" smtClean="0">
              <a:solidFill>
                <a:srgbClr val="666666"/>
              </a:solidFill>
              <a:ea typeface="ヒラギノ角ゴ Pro W3" charset="0"/>
              <a:cs typeface="ヒラギノ角ゴ Pro W3" charset="0"/>
            </a:endParaRPr>
          </a:p>
        </p:txBody>
      </p:sp>
      <p:sp>
        <p:nvSpPr>
          <p:cNvPr id="14" name="Rectangle 8"/>
          <p:cNvSpPr>
            <a:spLocks noGrp="1" noChangeArrowheads="1"/>
          </p:cNvSpPr>
          <p:nvPr>
            <p:ph type="sldNum" sz="quarter" idx="4"/>
          </p:nvPr>
        </p:nvSpPr>
        <p:spPr bwMode="auto">
          <a:xfrm>
            <a:off x="7010400" y="6638925"/>
            <a:ext cx="2133600" cy="2190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3C68A727-45C4-D243-8664-7D05596C603C}" type="slidenum">
              <a:rPr lang="en-US" smtClean="0">
                <a:solidFill>
                  <a:srgbClr val="666666"/>
                </a:solidFill>
                <a:ea typeface="ヒラギノ角ゴ Pro W3" charset="0"/>
                <a:cs typeface="ヒラギノ角ゴ Pro W3" charset="0"/>
              </a:rPr>
              <a:pPr/>
              <a:t>‹#›</a:t>
            </a:fld>
            <a:endParaRPr lang="en-US" smtClean="0">
              <a:solidFill>
                <a:srgbClr val="666666"/>
              </a:solidFill>
              <a:ea typeface="ヒラギノ角ゴ Pro W3" charset="0"/>
              <a:cs typeface="ヒラギノ角ゴ Pro W3" charset="0"/>
            </a:endParaRPr>
          </a:p>
        </p:txBody>
      </p:sp>
    </p:spTree>
    <p:extLst>
      <p:ext uri="{BB962C8B-B14F-4D97-AF65-F5344CB8AC3E}">
        <p14:creationId xmlns:p14="http://schemas.microsoft.com/office/powerpoint/2010/main" val="142885127"/>
      </p:ext>
    </p:extLst>
  </p:cSld>
  <p:clrMap bg1="lt1" tx1="dk1" bg2="lt2" tx2="dk2" accent1="accent1" accent2="accent2" accent3="accent3" accent4="accent4" accent5="accent5" accent6="accent6" hlink="hlink" folHlink="folHlink"/>
  <p:sldLayoutIdLst>
    <p:sldLayoutId id="2147487937" r:id="rId1"/>
    <p:sldLayoutId id="2147487938" r:id="rId2"/>
  </p:sldLayoutIdLst>
  <p:transition xmlns:p14="http://schemas.microsoft.com/office/powerpoint/2010/main">
    <p:fade thruBlk="1"/>
  </p:transition>
  <p:txStyles>
    <p:titleStyle>
      <a:lvl1pPr algn="l" rtl="0" fontAlgn="base">
        <a:spcBef>
          <a:spcPct val="0"/>
        </a:spcBef>
        <a:spcAft>
          <a:spcPct val="0"/>
        </a:spcAft>
        <a:defRPr sz="2400" b="1">
          <a:solidFill>
            <a:srgbClr val="006699"/>
          </a:solidFill>
          <a:latin typeface="+mj-lt"/>
          <a:ea typeface="ヒラギノ角ゴ Pro W3" charset="0"/>
          <a:cs typeface="ヒラギノ角ゴ Pro W3" charset="0"/>
        </a:defRPr>
      </a:lvl1pPr>
      <a:lvl2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2pPr>
      <a:lvl3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3pPr>
      <a:lvl4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4pPr>
      <a:lvl5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200" b="1">
          <a:solidFill>
            <a:srgbClr val="2197A7"/>
          </a:solidFill>
          <a:latin typeface="Arial" charset="0"/>
        </a:defRPr>
      </a:lvl6pPr>
      <a:lvl7pPr marL="914400" algn="l" rtl="0" eaLnBrk="1" fontAlgn="base" hangingPunct="1">
        <a:spcBef>
          <a:spcPct val="0"/>
        </a:spcBef>
        <a:spcAft>
          <a:spcPct val="0"/>
        </a:spcAft>
        <a:defRPr sz="2200" b="1">
          <a:solidFill>
            <a:srgbClr val="2197A7"/>
          </a:solidFill>
          <a:latin typeface="Arial" charset="0"/>
        </a:defRPr>
      </a:lvl7pPr>
      <a:lvl8pPr marL="1371600" algn="l" rtl="0" eaLnBrk="1" fontAlgn="base" hangingPunct="1">
        <a:spcBef>
          <a:spcPct val="0"/>
        </a:spcBef>
        <a:spcAft>
          <a:spcPct val="0"/>
        </a:spcAft>
        <a:defRPr sz="2200" b="1">
          <a:solidFill>
            <a:srgbClr val="2197A7"/>
          </a:solidFill>
          <a:latin typeface="Arial" charset="0"/>
        </a:defRPr>
      </a:lvl8pPr>
      <a:lvl9pPr marL="1828800" algn="l" rtl="0" eaLnBrk="1" fontAlgn="base" hangingPunct="1">
        <a:spcBef>
          <a:spcPct val="0"/>
        </a:spcBef>
        <a:spcAft>
          <a:spcPct val="0"/>
        </a:spcAft>
        <a:defRPr sz="2200" b="1">
          <a:solidFill>
            <a:srgbClr val="2197A7"/>
          </a:solidFill>
          <a:latin typeface="Arial" charset="0"/>
        </a:defRPr>
      </a:lvl9pPr>
    </p:titleStyle>
    <p:bodyStyle>
      <a:lvl1pPr marL="228600" indent="-228600" algn="l" rtl="0" fontAlgn="base">
        <a:spcBef>
          <a:spcPct val="20000"/>
        </a:spcBef>
        <a:spcAft>
          <a:spcPct val="0"/>
        </a:spcAft>
        <a:buFont typeface="Wingdings" charset="0"/>
        <a:buChar char="§"/>
        <a:defRPr sz="2400">
          <a:solidFill>
            <a:srgbClr val="000000"/>
          </a:solidFill>
          <a:latin typeface="+mn-lt"/>
          <a:ea typeface="ヒラギノ角ゴ Pro W3" charset="0"/>
          <a:cs typeface="ヒラギノ角ゴ Pro W3" charset="0"/>
        </a:defRPr>
      </a:lvl1pPr>
      <a:lvl2pPr marL="514350" indent="-285750" algn="l" rtl="0" fontAlgn="base">
        <a:spcBef>
          <a:spcPct val="20000"/>
        </a:spcBef>
        <a:spcAft>
          <a:spcPct val="0"/>
        </a:spcAft>
        <a:buChar char="–"/>
        <a:defRPr sz="2000">
          <a:solidFill>
            <a:srgbClr val="000000"/>
          </a:solidFill>
          <a:latin typeface="+mn-lt"/>
          <a:ea typeface="ヒラギノ角ゴ Pro W3" charset="0"/>
          <a:cs typeface="ヒラギノ角ゴ Pro W3" charset="0"/>
        </a:defRPr>
      </a:lvl2pPr>
      <a:lvl3pPr marL="742950" indent="-228600" algn="l" rtl="0" fontAlgn="base">
        <a:spcBef>
          <a:spcPct val="20000"/>
        </a:spcBef>
        <a:spcAft>
          <a:spcPct val="0"/>
        </a:spcAft>
        <a:buFont typeface="Wingdings" charset="0"/>
        <a:buChar char="§"/>
        <a:defRPr sz="1600">
          <a:solidFill>
            <a:srgbClr val="000000"/>
          </a:solidFill>
          <a:latin typeface="+mn-lt"/>
          <a:ea typeface="ヒラギノ角ゴ Pro W3" charset="0"/>
          <a:cs typeface="ヒラギノ角ゴ Pro W3" charset="0"/>
        </a:defRPr>
      </a:lvl3pPr>
      <a:lvl4pPr marL="1028700" indent="-228600" algn="l" rtl="0" fontAlgn="base">
        <a:spcBef>
          <a:spcPct val="20000"/>
        </a:spcBef>
        <a:spcAft>
          <a:spcPct val="0"/>
        </a:spcAft>
        <a:buChar char="–"/>
        <a:defRPr sz="1400">
          <a:solidFill>
            <a:srgbClr val="000000"/>
          </a:solidFill>
          <a:latin typeface="+mn-lt"/>
          <a:ea typeface="ヒラギノ角ゴ Pro W3" charset="0"/>
          <a:cs typeface="ヒラギノ角ゴ Pro W3" charset="0"/>
        </a:defRPr>
      </a:lvl4pPr>
      <a:lvl5pPr marL="1257300" indent="-228600" algn="l" rtl="0" fontAlgn="base">
        <a:spcBef>
          <a:spcPct val="20000"/>
        </a:spcBef>
        <a:spcAft>
          <a:spcPct val="0"/>
        </a:spcAft>
        <a:buChar char="»"/>
        <a:defRPr sz="1400">
          <a:solidFill>
            <a:srgbClr val="000000"/>
          </a:solidFill>
          <a:latin typeface="+mn-lt"/>
          <a:ea typeface="ヒラギノ角ゴ Pro W3" charset="0"/>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smtClean="0">
                <a:solidFill>
                  <a:srgbClr val="000000"/>
                </a:solidFill>
                <a:cs typeface="Arial" charset="0"/>
              </a:defRPr>
            </a:lvl1pPr>
          </a:lstStyle>
          <a:p>
            <a:pPr>
              <a:defRPr/>
            </a:pPr>
            <a:fld id="{19153BC7-5296-DD44-9D94-D13FFC075AA9}" type="slidenum">
              <a:rPr lang="en-US"/>
              <a:pPr>
                <a:defRPr/>
              </a:pPr>
              <a:t>‹#›</a:t>
            </a:fld>
            <a:endParaRPr lang="en-US"/>
          </a:p>
        </p:txBody>
      </p:sp>
    </p:spTree>
    <p:extLst>
      <p:ext uri="{BB962C8B-B14F-4D97-AF65-F5344CB8AC3E}">
        <p14:creationId xmlns:p14="http://schemas.microsoft.com/office/powerpoint/2010/main" val="4175506183"/>
      </p:ext>
    </p:extLst>
  </p:cSld>
  <p:clrMap bg1="lt1" tx1="dk1" bg2="lt2" tx2="dk2" accent1="accent1" accent2="accent2" accent3="accent3" accent4="accent4" accent5="accent5" accent6="accent6" hlink="hlink" folHlink="folHlink"/>
  <p:sldLayoutIdLst>
    <p:sldLayoutId id="2147487940" r:id="rId1"/>
    <p:sldLayoutId id="2147487941" r:id="rId2"/>
    <p:sldLayoutId id="2147487942" r:id="rId3"/>
    <p:sldLayoutId id="2147487943" r:id="rId4"/>
    <p:sldLayoutId id="2147487944" r:id="rId5"/>
    <p:sldLayoutId id="2147487945" r:id="rId6"/>
    <p:sldLayoutId id="2147487946" r:id="rId7"/>
    <p:sldLayoutId id="2147487947" r:id="rId8"/>
    <p:sldLayoutId id="2147487948" r:id="rId9"/>
    <p:sldLayoutId id="2147487949" r:id="rId10"/>
    <p:sldLayoutId id="2147487950" r:id="rId11"/>
    <p:sldLayoutId id="2147487951" r:id="rId12"/>
    <p:sldLayoutId id="2147487952"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4.png"/><Relationship Id="rId1" Type="http://schemas.openxmlformats.org/officeDocument/2006/relationships/slideLayout" Target="../slideLayouts/slideLayout53.xml"/><Relationship Id="rId2"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2.wmf"/><Relationship Id="rId3" Type="http://schemas.openxmlformats.org/officeDocument/2006/relationships/image" Target="../media/image4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3.png"/><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6.png"/><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41.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49.png"/><Relationship Id="rId1" Type="http://schemas.openxmlformats.org/officeDocument/2006/relationships/slideLayout" Target="../slideLayouts/slideLayout40.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9.png"/><Relationship Id="rId5" Type="http://schemas.openxmlformats.org/officeDocument/2006/relationships/image" Target="../media/image51.png"/><Relationship Id="rId1" Type="http://schemas.openxmlformats.org/officeDocument/2006/relationships/slideLayout" Target="../slideLayouts/slideLayout40.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2.png"/><Relationship Id="rId3"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35.png"/><Relationship Id="rId5" Type="http://schemas.openxmlformats.org/officeDocument/2006/relationships/image" Target="../media/image49.png"/><Relationship Id="rId1" Type="http://schemas.openxmlformats.org/officeDocument/2006/relationships/slideLayout" Target="../slideLayouts/slideLayout40.xml"/><Relationship Id="rId2"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40.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55.png"/><Relationship Id="rId3"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5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69.xml"/><Relationship Id="rId2"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2.wmf"/><Relationship Id="rId3"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36.xml"/><Relationship Id="rId2"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41.xml"/><Relationship Id="rId2"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54.xml"/><Relationship Id="rId2"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41.xml"/><Relationship Id="rId2"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53.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Cloud Services and Scaling</a:t>
            </a:r>
          </a:p>
          <a:p>
            <a:pPr algn="ctr" eaLnBrk="1" hangingPunct="1">
              <a:buClr>
                <a:srgbClr val="000000"/>
              </a:buClr>
              <a:buSzPct val="100000"/>
              <a:buFont typeface="Times New Roman" charset="0"/>
              <a:buNone/>
            </a:pPr>
            <a:r>
              <a:rPr lang="en-US" sz="3200" b="1" dirty="0" smtClean="0">
                <a:solidFill>
                  <a:srgbClr val="161645"/>
                </a:solidFill>
                <a:latin typeface="Calibri" charset="0"/>
              </a:rPr>
              <a:t>Part 2: </a:t>
            </a:r>
            <a:r>
              <a:rPr lang="en-US" sz="3200" b="1" dirty="0" smtClean="0">
                <a:solidFill>
                  <a:srgbClr val="161645"/>
                </a:solidFill>
                <a:latin typeface="Calibri" charset="0"/>
              </a:rPr>
              <a:t>Coordination</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Title 3"/>
          <p:cNvSpPr>
            <a:spLocks noGrp="1"/>
          </p:cNvSpPr>
          <p:nvPr>
            <p:ph type="title"/>
          </p:nvPr>
        </p:nvSpPr>
        <p:spPr/>
        <p:txBody>
          <a:bodyPr/>
          <a:lstStyle/>
          <a:p>
            <a:r>
              <a:rPr lang="en-US">
                <a:latin typeface="Arial" charset="0"/>
                <a:ea typeface="ＭＳ Ｐゴシック" charset="0"/>
                <a:cs typeface="Arial" charset="0"/>
              </a:rPr>
              <a:t>VT in a Nutshell</a:t>
            </a:r>
          </a:p>
        </p:txBody>
      </p:sp>
      <p:sp>
        <p:nvSpPr>
          <p:cNvPr id="69634" name="Content Placeholder 2"/>
          <p:cNvSpPr>
            <a:spLocks noGrp="1"/>
          </p:cNvSpPr>
          <p:nvPr>
            <p:ph idx="1"/>
          </p:nvPr>
        </p:nvSpPr>
        <p:spPr/>
        <p:txBody>
          <a:bodyPr/>
          <a:lstStyle/>
          <a:p>
            <a:r>
              <a:rPr lang="en-US" sz="2400" dirty="0">
                <a:latin typeface="Arial" charset="0"/>
                <a:ea typeface="ＭＳ Ｐゴシック" charset="0"/>
                <a:cs typeface="Arial" charset="0"/>
              </a:rPr>
              <a:t>New VM mode bit</a:t>
            </a:r>
          </a:p>
          <a:p>
            <a:pPr lvl="1"/>
            <a:r>
              <a:rPr lang="en-US" sz="2000" dirty="0">
                <a:solidFill>
                  <a:schemeClr val="accent2"/>
                </a:solidFill>
                <a:latin typeface="Arial" charset="0"/>
                <a:ea typeface="ＭＳ Ｐゴシック" charset="0"/>
                <a:cs typeface="Arial" charset="0"/>
              </a:rPr>
              <a:t>Orthogonal </a:t>
            </a:r>
            <a:r>
              <a:rPr lang="en-US" sz="2000" dirty="0">
                <a:latin typeface="Arial" charset="0"/>
                <a:ea typeface="ＭＳ Ｐゴシック" charset="0"/>
                <a:cs typeface="Arial" charset="0"/>
              </a:rPr>
              <a:t>to kernel/user </a:t>
            </a:r>
            <a:r>
              <a:rPr lang="en-US" sz="2000" dirty="0" smtClean="0">
                <a:latin typeface="Arial" charset="0"/>
                <a:ea typeface="ＭＳ Ｐゴシック" charset="0"/>
                <a:cs typeface="Arial" charset="0"/>
              </a:rPr>
              <a:t>mode</a:t>
            </a:r>
            <a:endParaRPr lang="en-US" sz="2000" dirty="0">
              <a:latin typeface="Arial" charset="0"/>
              <a:ea typeface="ＭＳ Ｐゴシック" charset="0"/>
              <a:cs typeface="Arial" charset="0"/>
            </a:endParaRPr>
          </a:p>
          <a:p>
            <a:r>
              <a:rPr lang="en-US" sz="2400" dirty="0">
                <a:latin typeface="Arial" charset="0"/>
                <a:ea typeface="ＭＳ Ｐゴシック" charset="0"/>
                <a:cs typeface="Arial" charset="0"/>
              </a:rPr>
              <a:t>If VM mode is </a:t>
            </a:r>
            <a:r>
              <a:rPr lang="en-US" sz="2400" dirty="0">
                <a:solidFill>
                  <a:srgbClr val="651222"/>
                </a:solidFill>
                <a:latin typeface="Arial" charset="0"/>
                <a:ea typeface="ＭＳ Ｐゴシック" charset="0"/>
                <a:cs typeface="Arial" charset="0"/>
              </a:rPr>
              <a:t>off</a:t>
            </a:r>
          </a:p>
          <a:p>
            <a:pPr lvl="1"/>
            <a:r>
              <a:rPr lang="en-US" sz="2000" dirty="0">
                <a:latin typeface="Arial" charset="0"/>
                <a:ea typeface="ＭＳ Ｐゴシック" charset="0"/>
                <a:cs typeface="Arial" charset="0"/>
              </a:rPr>
              <a:t>Machine </a:t>
            </a:r>
            <a:r>
              <a:rPr lang="en-US" sz="2000" dirty="0" smtClean="0">
                <a:latin typeface="Arial" charset="0"/>
                <a:ea typeface="ＭＳ Ｐゴシック" charset="0"/>
                <a:cs typeface="Arial" charset="0"/>
              </a:rPr>
              <a:t>“looks </a:t>
            </a:r>
            <a:r>
              <a:rPr lang="en-US" sz="2000" dirty="0">
                <a:latin typeface="Arial" charset="0"/>
                <a:ea typeface="ＭＳ Ｐゴシック" charset="0"/>
                <a:cs typeface="Arial" charset="0"/>
              </a:rPr>
              <a:t>just like it always </a:t>
            </a:r>
            <a:r>
              <a:rPr lang="en-US" sz="2000" dirty="0" smtClean="0">
                <a:latin typeface="Arial" charset="0"/>
                <a:ea typeface="ＭＳ Ｐゴシック" charset="0"/>
                <a:cs typeface="Arial" charset="0"/>
              </a:rPr>
              <a:t>did”</a:t>
            </a:r>
            <a:endParaRPr lang="en-US" sz="2000" dirty="0">
              <a:latin typeface="Arial" charset="0"/>
              <a:ea typeface="ＭＳ Ｐゴシック" charset="0"/>
              <a:cs typeface="Arial" charset="0"/>
            </a:endParaRPr>
          </a:p>
          <a:p>
            <a:r>
              <a:rPr lang="en-US" sz="2400" dirty="0">
                <a:latin typeface="Arial" charset="0"/>
                <a:ea typeface="ＭＳ Ｐゴシック" charset="0"/>
                <a:cs typeface="Arial" charset="0"/>
              </a:rPr>
              <a:t>If VM bit is </a:t>
            </a:r>
            <a:r>
              <a:rPr lang="en-US" sz="2400" dirty="0">
                <a:solidFill>
                  <a:srgbClr val="651222"/>
                </a:solidFill>
                <a:latin typeface="Arial" charset="0"/>
                <a:ea typeface="ＭＳ Ｐゴシック" charset="0"/>
                <a:cs typeface="Arial" charset="0"/>
              </a:rPr>
              <a:t>on</a:t>
            </a:r>
          </a:p>
          <a:p>
            <a:pPr lvl="1"/>
            <a:r>
              <a:rPr lang="en-US" sz="2000" dirty="0">
                <a:latin typeface="Arial" charset="0"/>
                <a:ea typeface="ＭＳ Ｐゴシック" charset="0"/>
                <a:cs typeface="Arial" charset="0"/>
              </a:rPr>
              <a:t>Machine is running a guest </a:t>
            </a:r>
            <a:r>
              <a:rPr lang="en-US" sz="2000" dirty="0" smtClean="0">
                <a:latin typeface="Arial" charset="0"/>
                <a:ea typeface="ＭＳ Ｐゴシック" charset="0"/>
                <a:cs typeface="Arial" charset="0"/>
              </a:rPr>
              <a:t>VM: “</a:t>
            </a:r>
            <a:r>
              <a:rPr lang="en-US" sz="2000" dirty="0">
                <a:latin typeface="Arial" charset="0"/>
                <a:ea typeface="ＭＳ Ｐゴシック" charset="0"/>
                <a:cs typeface="Arial" charset="0"/>
              </a:rPr>
              <a:t>VMX non-root operation</a:t>
            </a:r>
            <a:r>
              <a:rPr lang="en-US" sz="2000" dirty="0" smtClean="0">
                <a:latin typeface="Arial" charset="0"/>
                <a:ea typeface="ＭＳ Ｐゴシック" charset="0"/>
                <a:cs typeface="Arial" charset="0"/>
              </a:rPr>
              <a:t>”</a:t>
            </a:r>
          </a:p>
          <a:p>
            <a:pPr lvl="1"/>
            <a:r>
              <a:rPr lang="en-US" sz="2000" dirty="0" smtClean="0">
                <a:latin typeface="Arial" charset="0"/>
                <a:ea typeface="ＭＳ Ｐゴシック" charset="0"/>
                <a:cs typeface="Arial" charset="0"/>
              </a:rPr>
              <a:t>Machine “looks just like it always did” to the guest, BUT:</a:t>
            </a:r>
            <a:endParaRPr lang="en-US" sz="2000" dirty="0">
              <a:latin typeface="Arial" charset="0"/>
              <a:ea typeface="ＭＳ Ｐゴシック" charset="0"/>
              <a:cs typeface="Arial" charset="0"/>
            </a:endParaRPr>
          </a:p>
          <a:p>
            <a:pPr lvl="1"/>
            <a:r>
              <a:rPr lang="en-US" sz="2000" dirty="0">
                <a:latin typeface="Arial" charset="0"/>
                <a:ea typeface="ＭＳ Ｐゴシック" charset="0"/>
                <a:cs typeface="Arial" charset="0"/>
              </a:rPr>
              <a:t>Various events cause gated entry into hypervisor</a:t>
            </a:r>
          </a:p>
          <a:p>
            <a:pPr lvl="1"/>
            <a:r>
              <a:rPr lang="en-US" sz="2000" dirty="0">
                <a:latin typeface="Arial" charset="0"/>
                <a:ea typeface="ＭＳ Ｐゴシック" charset="0"/>
                <a:cs typeface="Arial" charset="0"/>
              </a:rPr>
              <a:t>“virtualization intercept”</a:t>
            </a:r>
          </a:p>
          <a:p>
            <a:pPr lvl="1"/>
            <a:r>
              <a:rPr lang="en-US" sz="2000" dirty="0">
                <a:latin typeface="Arial" charset="0"/>
                <a:ea typeface="ＭＳ Ｐゴシック" charset="0"/>
                <a:cs typeface="Arial" charset="0"/>
              </a:rPr>
              <a:t>Hypervisor can control which events cause intercepts</a:t>
            </a:r>
          </a:p>
          <a:p>
            <a:pPr lvl="1"/>
            <a:r>
              <a:rPr lang="en-US" sz="2000" dirty="0">
                <a:latin typeface="Arial" charset="0"/>
                <a:ea typeface="ＭＳ Ｐゴシック" charset="0"/>
                <a:cs typeface="Arial" charset="0"/>
              </a:rPr>
              <a:t>Hypervisor can examine/manipulate guest VM state </a:t>
            </a:r>
          </a:p>
        </p:txBody>
      </p:sp>
    </p:spTree>
    <p:extLst>
      <p:ext uri="{BB962C8B-B14F-4D97-AF65-F5344CB8AC3E}">
        <p14:creationId xmlns:p14="http://schemas.microsoft.com/office/powerpoint/2010/main" val="51430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Arial" charset="0"/>
                <a:ea typeface="ＭＳ Ｐゴシック" charset="0"/>
                <a:cs typeface="Arial" charset="0"/>
              </a:rPr>
              <a:t>Adding storage</a:t>
            </a:r>
          </a:p>
        </p:txBody>
      </p:sp>
      <p:pic>
        <p:nvPicPr>
          <p:cNvPr id="921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048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3657600"/>
            <a:ext cx="6642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57400"/>
            <a:ext cx="28956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406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a:latin typeface="Arial" charset="0"/>
                <a:ea typeface="ＭＳ Ｐゴシック" charset="0"/>
                <a:cs typeface="Arial" charset="0"/>
              </a:rPr>
              <a:t>IaaS Cloud APIs (OpenStack, EC2)</a:t>
            </a:r>
          </a:p>
        </p:txBody>
      </p:sp>
      <p:sp>
        <p:nvSpPr>
          <p:cNvPr id="91138" name="Text Placeholder 2"/>
          <p:cNvSpPr>
            <a:spLocks noGrp="1"/>
          </p:cNvSpPr>
          <p:nvPr>
            <p:ph type="body" idx="1"/>
          </p:nvPr>
        </p:nvSpPr>
        <p:spPr/>
        <p:txBody>
          <a:bodyPr/>
          <a:lstStyle/>
          <a:p>
            <a:r>
              <a:rPr lang="en-US" sz="2000" dirty="0" smtClean="0">
                <a:latin typeface="Arial" charset="0"/>
                <a:ea typeface="ＭＳ Ｐゴシック" charset="0"/>
                <a:cs typeface="Arial" charset="0"/>
              </a:rPr>
              <a:t>Register SSH/HTTPS </a:t>
            </a:r>
            <a:r>
              <a:rPr lang="en-US" sz="2000" dirty="0">
                <a:latin typeface="Arial" charset="0"/>
                <a:ea typeface="ＭＳ Ｐゴシック" charset="0"/>
                <a:cs typeface="Arial" charset="0"/>
              </a:rPr>
              <a:t>public </a:t>
            </a:r>
            <a:r>
              <a:rPr lang="en-US" sz="2000" dirty="0" smtClean="0">
                <a:latin typeface="Arial" charset="0"/>
                <a:ea typeface="ＭＳ Ｐゴシック" charset="0"/>
                <a:cs typeface="Arial" charset="0"/>
              </a:rPr>
              <a:t>keys for your site</a:t>
            </a:r>
          </a:p>
          <a:p>
            <a:pPr lvl="1"/>
            <a:r>
              <a:rPr lang="en-US" sz="2000" dirty="0" smtClean="0">
                <a:latin typeface="Arial" charset="0"/>
                <a:ea typeface="ＭＳ Ｐゴシック" charset="0"/>
                <a:cs typeface="Arial" charset="0"/>
              </a:rPr>
              <a:t>add</a:t>
            </a:r>
            <a:r>
              <a:rPr lang="en-US" sz="2000" dirty="0">
                <a:latin typeface="Arial" charset="0"/>
                <a:ea typeface="ＭＳ Ｐゴシック" charset="0"/>
                <a:cs typeface="Arial" charset="0"/>
              </a:rPr>
              <a:t>, list, </a:t>
            </a:r>
            <a:r>
              <a:rPr lang="en-US" sz="2000" dirty="0" smtClean="0">
                <a:latin typeface="Arial" charset="0"/>
                <a:ea typeface="ＭＳ Ｐゴシック" charset="0"/>
                <a:cs typeface="Arial" charset="0"/>
              </a:rPr>
              <a:t>delete</a:t>
            </a:r>
            <a:endParaRPr lang="en-US" sz="2000" dirty="0">
              <a:latin typeface="Arial" charset="0"/>
              <a:ea typeface="ＭＳ Ｐゴシック" charset="0"/>
              <a:cs typeface="Arial" charset="0"/>
            </a:endParaRPr>
          </a:p>
          <a:p>
            <a:r>
              <a:rPr lang="en-US" sz="2000" dirty="0" smtClean="0">
                <a:latin typeface="Arial" charset="0"/>
                <a:ea typeface="ＭＳ Ｐゴシック" charset="0"/>
                <a:cs typeface="Arial" charset="0"/>
              </a:rPr>
              <a:t>Bundle and register virtual machine (VM) images</a:t>
            </a:r>
          </a:p>
          <a:p>
            <a:pPr lvl="1"/>
            <a:r>
              <a:rPr lang="en-US" sz="2000" dirty="0" smtClean="0">
                <a:latin typeface="Arial" charset="0"/>
                <a:ea typeface="ＭＳ Ｐゴシック" charset="0"/>
                <a:cs typeface="Arial" charset="0"/>
              </a:rPr>
              <a:t>Kernel image and root </a:t>
            </a:r>
            <a:r>
              <a:rPr lang="en-US" sz="2000" dirty="0" err="1" smtClean="0">
                <a:latin typeface="Arial" charset="0"/>
                <a:ea typeface="ＭＳ Ｐゴシック" charset="0"/>
                <a:cs typeface="Arial" charset="0"/>
              </a:rPr>
              <a:t>filesystem</a:t>
            </a:r>
            <a:endParaRPr lang="en-US" sz="2000" dirty="0" smtClean="0">
              <a:latin typeface="Arial" charset="0"/>
              <a:ea typeface="ＭＳ Ｐゴシック" charset="0"/>
              <a:cs typeface="Arial" charset="0"/>
            </a:endParaRPr>
          </a:p>
          <a:p>
            <a:r>
              <a:rPr lang="en-US" sz="2000" dirty="0" smtClean="0">
                <a:latin typeface="Arial" charset="0"/>
                <a:ea typeface="ＭＳ Ｐゴシック" charset="0"/>
                <a:cs typeface="Arial" charset="0"/>
              </a:rPr>
              <a:t>Instantiate VMs of selected sizes from images</a:t>
            </a:r>
          </a:p>
          <a:p>
            <a:pPr lvl="1"/>
            <a:r>
              <a:rPr lang="en-US" sz="2000" dirty="0" smtClean="0">
                <a:latin typeface="Arial" charset="0"/>
                <a:ea typeface="ＭＳ Ｐゴシック" charset="0"/>
                <a:cs typeface="Arial" charset="0"/>
              </a:rPr>
              <a:t>start</a:t>
            </a:r>
            <a:r>
              <a:rPr lang="en-US" sz="2000" dirty="0">
                <a:latin typeface="Arial" charset="0"/>
                <a:ea typeface="ＭＳ Ｐゴシック" charset="0"/>
                <a:cs typeface="Arial" charset="0"/>
              </a:rPr>
              <a:t>, list, stop, reboot, get console </a:t>
            </a:r>
            <a:r>
              <a:rPr lang="en-US" sz="2000" dirty="0" smtClean="0">
                <a:latin typeface="Arial" charset="0"/>
                <a:ea typeface="ＭＳ Ｐゴシック" charset="0"/>
                <a:cs typeface="Arial" charset="0"/>
              </a:rPr>
              <a:t>output</a:t>
            </a:r>
            <a:endParaRPr lang="en-US" sz="2000" dirty="0">
              <a:latin typeface="Arial" charset="0"/>
              <a:ea typeface="ＭＳ Ｐゴシック" charset="0"/>
              <a:cs typeface="Arial" charset="0"/>
            </a:endParaRPr>
          </a:p>
          <a:p>
            <a:pPr lvl="1"/>
            <a:r>
              <a:rPr lang="en-US" sz="2000" dirty="0">
                <a:latin typeface="Arial" charset="0"/>
                <a:ea typeface="ＭＳ Ｐゴシック" charset="0"/>
                <a:cs typeface="Arial" charset="0"/>
              </a:rPr>
              <a:t>c</a:t>
            </a:r>
            <a:r>
              <a:rPr lang="en-US" sz="2000" dirty="0" smtClean="0">
                <a:latin typeface="Arial" charset="0"/>
                <a:ea typeface="ＭＳ Ｐゴシック" charset="0"/>
                <a:cs typeface="Arial" charset="0"/>
              </a:rPr>
              <a:t>ontrol network connectivity / IP addresses / firewalls</a:t>
            </a:r>
            <a:endParaRPr lang="en-US" sz="2000" dirty="0">
              <a:latin typeface="Arial" charset="0"/>
              <a:ea typeface="ＭＳ Ｐゴシック" charset="0"/>
              <a:cs typeface="Arial" charset="0"/>
            </a:endParaRPr>
          </a:p>
          <a:p>
            <a:r>
              <a:rPr lang="en-US" sz="2000" dirty="0" smtClean="0">
                <a:latin typeface="Arial" charset="0"/>
                <a:ea typeface="ＭＳ Ｐゴシック" charset="0"/>
                <a:cs typeface="Arial" charset="0"/>
              </a:rPr>
              <a:t>Create/attach storage volumes</a:t>
            </a:r>
          </a:p>
          <a:p>
            <a:pPr lvl="1"/>
            <a:r>
              <a:rPr lang="en-US" sz="2000" dirty="0" smtClean="0">
                <a:latin typeface="Arial" charset="0"/>
                <a:ea typeface="ＭＳ Ｐゴシック" charset="0"/>
                <a:cs typeface="Arial" charset="0"/>
              </a:rPr>
              <a:t> Create snapshots of VM state</a:t>
            </a:r>
          </a:p>
          <a:p>
            <a:pPr lvl="1"/>
            <a:r>
              <a:rPr lang="en-US" sz="2000" dirty="0" smtClean="0">
                <a:latin typeface="Arial" charset="0"/>
                <a:ea typeface="ＭＳ Ｐゴシック" charset="0"/>
                <a:cs typeface="Arial" charset="0"/>
              </a:rPr>
              <a:t>Create raw/empty volumes of various sizes</a:t>
            </a:r>
          </a:p>
          <a:p>
            <a:endParaRPr lang="en-US" sz="2000" dirty="0">
              <a:latin typeface="Arial" charset="0"/>
              <a:ea typeface="ＭＳ Ｐゴシック" charset="0"/>
              <a:cs typeface="Arial" charset="0"/>
            </a:endParaRPr>
          </a:p>
        </p:txBody>
      </p:sp>
    </p:spTree>
    <p:extLst>
      <p:ext uri="{BB962C8B-B14F-4D97-AF65-F5344CB8AC3E}">
        <p14:creationId xmlns:p14="http://schemas.microsoft.com/office/powerpoint/2010/main" val="1063567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733800" y="2209800"/>
            <a:ext cx="2057400" cy="403860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3367">
                  <a:lumMod val="75000"/>
                </a:srgbClr>
              </a:solidFill>
              <a:ea typeface="ＭＳ Ｐゴシック" charset="-128"/>
              <a:cs typeface="ＭＳ Ｐゴシック" charset="-128"/>
            </a:endParaRPr>
          </a:p>
          <a:p>
            <a:pPr algn="ctr">
              <a:defRPr/>
            </a:pPr>
            <a:endParaRPr lang="en-US" dirty="0">
              <a:solidFill>
                <a:srgbClr val="003367">
                  <a:lumMod val="75000"/>
                </a:srgbClr>
              </a:solidFill>
              <a:ea typeface="ＭＳ Ｐゴシック" charset="-128"/>
              <a:cs typeface="ＭＳ Ｐゴシック" charset="-128"/>
            </a:endParaRPr>
          </a:p>
        </p:txBody>
      </p:sp>
      <p:sp>
        <p:nvSpPr>
          <p:cNvPr id="82946" name="Rectangle 18"/>
          <p:cNvSpPr>
            <a:spLocks noChangeArrowheads="1"/>
          </p:cNvSpPr>
          <p:nvPr/>
        </p:nvSpPr>
        <p:spPr bwMode="auto">
          <a:xfrm>
            <a:off x="609600" y="4724400"/>
            <a:ext cx="792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ts val="900"/>
              </a:spcBef>
              <a:buClr>
                <a:srgbClr val="000000"/>
              </a:buClr>
              <a:buSzPct val="100000"/>
            </a:pPr>
            <a:r>
              <a:rPr lang="en-US" sz="2000" b="1" smtClean="0">
                <a:solidFill>
                  <a:srgbClr val="00264D"/>
                </a:solidFill>
                <a:cs typeface="Arial" charset="0"/>
              </a:rPr>
              <a:t> </a:t>
            </a:r>
          </a:p>
        </p:txBody>
      </p:sp>
      <p:sp>
        <p:nvSpPr>
          <p:cNvPr id="18" name="Rectangle 17"/>
          <p:cNvSpPr/>
          <p:nvPr/>
        </p:nvSpPr>
        <p:spPr bwMode="auto">
          <a:xfrm>
            <a:off x="4000500" y="3733800"/>
            <a:ext cx="1524000" cy="762000"/>
          </a:xfrm>
          <a:prstGeom prst="rect">
            <a:avLst/>
          </a:prstGeom>
          <a:solidFill>
            <a:schemeClr val="bg1">
              <a:lumMod val="50000"/>
            </a:schemeClr>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OS </a:t>
            </a:r>
          </a:p>
        </p:txBody>
      </p:sp>
      <p:sp>
        <p:nvSpPr>
          <p:cNvPr id="8" name="Rectangle 7"/>
          <p:cNvSpPr/>
          <p:nvPr/>
        </p:nvSpPr>
        <p:spPr bwMode="auto">
          <a:xfrm>
            <a:off x="4000500" y="4495800"/>
            <a:ext cx="1524000" cy="762000"/>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anchor="ctr"/>
          <a:lstStyle/>
          <a:p>
            <a:pPr algn="ctr">
              <a:defRPr/>
            </a:pPr>
            <a:r>
              <a:rPr lang="en-US" sz="2000" dirty="0">
                <a:solidFill>
                  <a:srgbClr val="003367">
                    <a:lumMod val="75000"/>
                  </a:srgbClr>
                </a:solidFill>
                <a:ea typeface="ＭＳ Ｐゴシック" charset="-128"/>
                <a:cs typeface="ＭＳ Ｐゴシック" charset="-128"/>
              </a:rPr>
              <a:t>VMM (optional)</a:t>
            </a:r>
          </a:p>
        </p:txBody>
      </p:sp>
      <p:sp>
        <p:nvSpPr>
          <p:cNvPr id="10" name="Rectangle 9"/>
          <p:cNvSpPr/>
          <p:nvPr/>
        </p:nvSpPr>
        <p:spPr bwMode="auto">
          <a:xfrm>
            <a:off x="4000500" y="5257800"/>
            <a:ext cx="1524000" cy="762000"/>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Physical</a:t>
            </a:r>
          </a:p>
        </p:txBody>
      </p:sp>
      <p:sp>
        <p:nvSpPr>
          <p:cNvPr id="11" name="Rectangle 10"/>
          <p:cNvSpPr/>
          <p:nvPr/>
        </p:nvSpPr>
        <p:spPr bwMode="auto">
          <a:xfrm>
            <a:off x="4000500" y="2971800"/>
            <a:ext cx="1524000" cy="762000"/>
          </a:xfrm>
          <a:prstGeom prst="rect">
            <a:avLst/>
          </a:prstGeom>
          <a:solidFill>
            <a:schemeClr val="bg1">
              <a:lumMod val="50000"/>
            </a:schemeClr>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Platform</a:t>
            </a:r>
          </a:p>
        </p:txBody>
      </p:sp>
      <p:sp>
        <p:nvSpPr>
          <p:cNvPr id="22" name="Rectangle 21"/>
          <p:cNvSpPr/>
          <p:nvPr/>
        </p:nvSpPr>
        <p:spPr bwMode="auto">
          <a:xfrm>
            <a:off x="914400" y="22098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Client</a:t>
            </a:r>
          </a:p>
        </p:txBody>
      </p:sp>
      <p:sp>
        <p:nvSpPr>
          <p:cNvPr id="23" name="Rectangle 22"/>
          <p:cNvSpPr/>
          <p:nvPr/>
        </p:nvSpPr>
        <p:spPr bwMode="auto">
          <a:xfrm>
            <a:off x="4000500" y="22098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Service</a:t>
            </a:r>
          </a:p>
        </p:txBody>
      </p:sp>
      <p:grpSp>
        <p:nvGrpSpPr>
          <p:cNvPr id="82953" name="Group 23"/>
          <p:cNvGrpSpPr>
            <a:grpSpLocks/>
          </p:cNvGrpSpPr>
          <p:nvPr/>
        </p:nvGrpSpPr>
        <p:grpSpPr bwMode="auto">
          <a:xfrm>
            <a:off x="2438400" y="2514600"/>
            <a:ext cx="1524000" cy="239713"/>
            <a:chOff x="2057400" y="2514600"/>
            <a:chExt cx="1905000" cy="239712"/>
          </a:xfrm>
        </p:grpSpPr>
        <p:cxnSp>
          <p:nvCxnSpPr>
            <p:cNvPr id="82960" name="Straight Arrow Connector 24"/>
            <p:cNvCxnSpPr>
              <a:cxnSpLocks noChangeShapeType="1"/>
            </p:cNvCxnSpPr>
            <p:nvPr/>
          </p:nvCxnSpPr>
          <p:spPr bwMode="auto">
            <a:xfrm>
              <a:off x="2057400" y="2514600"/>
              <a:ext cx="1905000" cy="1587"/>
            </a:xfrm>
            <a:prstGeom prst="straightConnector1">
              <a:avLst/>
            </a:prstGeom>
            <a:noFill/>
            <a:ln w="25400">
              <a:solidFill>
                <a:schemeClr val="tx1"/>
              </a:solidFill>
              <a:prstDash val="sysDash"/>
              <a:round/>
              <a:headEnd/>
              <a:tailEnd type="arrow" w="med" len="lg"/>
            </a:ln>
            <a:extLst>
              <a:ext uri="{909E8E84-426E-40dd-AFC4-6F175D3DCCD1}">
                <a14:hiddenFill xmlns:a14="http://schemas.microsoft.com/office/drawing/2010/main">
                  <a:noFill/>
                </a14:hiddenFill>
              </a:ext>
            </a:extLst>
          </p:spPr>
        </p:cxnSp>
        <p:cxnSp>
          <p:nvCxnSpPr>
            <p:cNvPr id="82961" name="Straight Arrow Connector 40"/>
            <p:cNvCxnSpPr>
              <a:cxnSpLocks noChangeShapeType="1"/>
            </p:cNvCxnSpPr>
            <p:nvPr/>
          </p:nvCxnSpPr>
          <p:spPr bwMode="auto">
            <a:xfrm flipH="1" flipV="1">
              <a:off x="2057400" y="2754312"/>
              <a:ext cx="1905000" cy="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a:noFill/>
                </a14:hiddenFill>
              </a:ext>
            </a:extLst>
          </p:spPr>
        </p:cxnSp>
      </p:grpSp>
      <p:cxnSp>
        <p:nvCxnSpPr>
          <p:cNvPr id="82954" name="Straight Connector 31"/>
          <p:cNvCxnSpPr>
            <a:cxnSpLocks noChangeShapeType="1"/>
          </p:cNvCxnSpPr>
          <p:nvPr/>
        </p:nvCxnSpPr>
        <p:spPr bwMode="auto">
          <a:xfrm>
            <a:off x="3505200" y="2971800"/>
            <a:ext cx="2438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sp>
        <p:nvSpPr>
          <p:cNvPr id="82955" name="Text Box 18"/>
          <p:cNvSpPr txBox="1">
            <a:spLocks noChangeArrowheads="1"/>
          </p:cNvSpPr>
          <p:nvPr/>
        </p:nvSpPr>
        <p:spPr bwMode="auto">
          <a:xfrm>
            <a:off x="457200" y="3341688"/>
            <a:ext cx="304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264D"/>
                </a:solidFill>
              </a:rPr>
              <a:t>PaaS cloud services define the high-level programming models, e.g., for clusters or specific application classes.</a:t>
            </a:r>
          </a:p>
        </p:txBody>
      </p:sp>
      <p:sp>
        <p:nvSpPr>
          <p:cNvPr id="82956" name="Title 1"/>
          <p:cNvSpPr>
            <a:spLocks noGrp="1"/>
          </p:cNvSpPr>
          <p:nvPr>
            <p:ph type="title"/>
          </p:nvPr>
        </p:nvSpPr>
        <p:spPr/>
        <p:txBody>
          <a:bodyPr/>
          <a:lstStyle/>
          <a:p>
            <a:r>
              <a:rPr lang="en-US">
                <a:latin typeface="Arial" charset="0"/>
                <a:ea typeface="ＭＳ Ｐゴシック" charset="0"/>
                <a:cs typeface="Arial" charset="0"/>
              </a:rPr>
              <a:t>PaaS: platform services</a:t>
            </a:r>
          </a:p>
        </p:txBody>
      </p:sp>
      <p:sp>
        <p:nvSpPr>
          <p:cNvPr id="82957" name="Text Box 18"/>
          <p:cNvSpPr txBox="1">
            <a:spLocks noChangeArrowheads="1"/>
          </p:cNvSpPr>
          <p:nvPr/>
        </p:nvSpPr>
        <p:spPr bwMode="auto">
          <a:xfrm>
            <a:off x="6096000" y="2133600"/>
            <a:ext cx="3048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mtClean="0">
                <a:solidFill>
                  <a:srgbClr val="00264D"/>
                </a:solidFill>
              </a:rPr>
              <a:t>Hadoop, grids,</a:t>
            </a:r>
          </a:p>
          <a:p>
            <a:pPr defTabSz="914400"/>
            <a:r>
              <a:rPr lang="en-US" smtClean="0">
                <a:solidFill>
                  <a:srgbClr val="00264D"/>
                </a:solidFill>
              </a:rPr>
              <a:t>batch job services, etc. can also be viewed as PaaS category.</a:t>
            </a:r>
          </a:p>
        </p:txBody>
      </p:sp>
      <p:pic>
        <p:nvPicPr>
          <p:cNvPr id="829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357688"/>
            <a:ext cx="25146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9" name="Text Box 18"/>
          <p:cNvSpPr txBox="1">
            <a:spLocks noChangeArrowheads="1"/>
          </p:cNvSpPr>
          <p:nvPr/>
        </p:nvSpPr>
        <p:spPr bwMode="auto">
          <a:xfrm>
            <a:off x="6172200" y="5113338"/>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b="1" smtClean="0">
                <a:solidFill>
                  <a:srgbClr val="00264D"/>
                </a:solidFill>
              </a:rPr>
              <a:t>Note</a:t>
            </a:r>
            <a:r>
              <a:rPr lang="en-US" smtClean="0">
                <a:solidFill>
                  <a:srgbClr val="00264D"/>
                </a:solidFill>
              </a:rPr>
              <a:t>: can deploy them over IaaS.</a:t>
            </a:r>
          </a:p>
        </p:txBody>
      </p:sp>
    </p:spTree>
    <p:extLst>
      <p:ext uri="{BB962C8B-B14F-4D97-AF65-F5344CB8AC3E}">
        <p14:creationId xmlns:p14="http://schemas.microsoft.com/office/powerpoint/2010/main" val="34772675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Title 3"/>
          <p:cNvSpPr>
            <a:spLocks noGrp="1"/>
          </p:cNvSpPr>
          <p:nvPr>
            <p:ph type="title"/>
          </p:nvPr>
        </p:nvSpPr>
        <p:spPr/>
        <p:txBody>
          <a:bodyPr/>
          <a:lstStyle/>
          <a:p>
            <a:r>
              <a:rPr lang="en-US" sz="3200">
                <a:latin typeface="Arial" charset="0"/>
                <a:ea typeface="ＭＳ Ｐゴシック" charset="0"/>
                <a:cs typeface="Arial" charset="0"/>
              </a:rPr>
              <a:t>Competing Cloud Models: PaaS vs. IaaS</a:t>
            </a:r>
          </a:p>
        </p:txBody>
      </p:sp>
      <p:sp>
        <p:nvSpPr>
          <p:cNvPr id="93186" name="TextBox 4"/>
          <p:cNvSpPr txBox="1">
            <a:spLocks noChangeArrowheads="1"/>
          </p:cNvSpPr>
          <p:nvPr/>
        </p:nvSpPr>
        <p:spPr bwMode="auto">
          <a:xfrm>
            <a:off x="533400" y="1547813"/>
            <a:ext cx="8229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smtClean="0">
                <a:solidFill>
                  <a:srgbClr val="003367"/>
                </a:solidFill>
              </a:rPr>
              <a:t>• Cloud Platform as a Service (PaaS).  The capability provided to the consumer is to deploy onto the cloud infrastructure consumer-created or acquired applications created using programming languages and tools supported by the provider. The consumer does not manage or control the underlying cloud infrastructure including network, servers, operating systems, or storage, but has control over the deployed applications and possibly application hosting environment configurations.</a:t>
            </a:r>
          </a:p>
          <a:p>
            <a:endParaRPr lang="en-US" sz="1600" b="1" smtClean="0">
              <a:solidFill>
                <a:srgbClr val="003367"/>
              </a:solidFill>
            </a:endParaRPr>
          </a:p>
          <a:p>
            <a:r>
              <a:rPr lang="en-US" sz="1600" b="1" smtClean="0">
                <a:solidFill>
                  <a:srgbClr val="003367"/>
                </a:solidFill>
              </a:rPr>
              <a:t>• Cloud Infrastructure as a Service (IaaS).  The capability provided to the consumer is to provision processing, storage, networks, and other fundamental computing resources where the consumer is able to deploy and run arbitrary software, which can include operating systems and applications. The consumer does not manage or control the underlying cloud infrastructure but has control over operating systems, storage, deployed applications, and possibly limited control of select networking components (e.g., host firewalls). </a:t>
            </a:r>
            <a:endParaRPr lang="en-US" sz="1600" smtClean="0">
              <a:solidFill>
                <a:srgbClr val="003367"/>
              </a:solidFill>
            </a:endParaRPr>
          </a:p>
        </p:txBody>
      </p:sp>
      <p:pic>
        <p:nvPicPr>
          <p:cNvPr id="93187" name="Picture 10" descr="nist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867400"/>
            <a:ext cx="1371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6"/>
          <p:cNvSpPr txBox="1">
            <a:spLocks noChangeArrowheads="1"/>
          </p:cNvSpPr>
          <p:nvPr/>
        </p:nvSpPr>
        <p:spPr bwMode="auto">
          <a:xfrm>
            <a:off x="609600" y="5410200"/>
            <a:ext cx="45594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3367"/>
                </a:solidFill>
              </a:rPr>
              <a:t>Amazon Elastic Compute Cloud (EC2)</a:t>
            </a:r>
          </a:p>
          <a:p>
            <a:r>
              <a:rPr lang="en-US" sz="2000" dirty="0" smtClean="0">
                <a:solidFill>
                  <a:srgbClr val="003367"/>
                </a:solidFill>
              </a:rPr>
              <a:t>Eucalyptus</a:t>
            </a:r>
          </a:p>
          <a:p>
            <a:r>
              <a:rPr lang="en-US" sz="2000" dirty="0" err="1" smtClean="0">
                <a:solidFill>
                  <a:srgbClr val="003367"/>
                </a:solidFill>
              </a:rPr>
              <a:t>OpenNebula</a:t>
            </a:r>
            <a:endParaRPr lang="en-US" sz="2000" dirty="0" smtClean="0">
              <a:solidFill>
                <a:srgbClr val="003367"/>
              </a:solidFill>
            </a:endParaRPr>
          </a:p>
          <a:p>
            <a:r>
              <a:rPr lang="en-US" sz="2000" dirty="0" err="1" smtClean="0">
                <a:solidFill>
                  <a:srgbClr val="003367"/>
                </a:solidFill>
              </a:rPr>
              <a:t>OpenStack</a:t>
            </a:r>
            <a:endParaRPr lang="en-US" sz="2000" dirty="0" smtClean="0">
              <a:solidFill>
                <a:srgbClr val="003367"/>
              </a:solidFill>
            </a:endParaRPr>
          </a:p>
        </p:txBody>
      </p:sp>
    </p:spTree>
    <p:extLst>
      <p:ext uri="{BB962C8B-B14F-4D97-AF65-F5344CB8AC3E}">
        <p14:creationId xmlns:p14="http://schemas.microsoft.com/office/powerpoint/2010/main" val="2050732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Freeform 56"/>
          <p:cNvSpPr>
            <a:spLocks/>
          </p:cNvSpPr>
          <p:nvPr/>
        </p:nvSpPr>
        <p:spPr bwMode="auto">
          <a:xfrm>
            <a:off x="5254625" y="1573213"/>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3" name="Straight Arrow Connector 2"/>
          <p:cNvCxnSpPr>
            <a:stCxn id="142358" idx="5"/>
            <a:endCxn id="142361" idx="2"/>
          </p:cNvCxnSpPr>
          <p:nvPr/>
        </p:nvCxnSpPr>
        <p:spPr bwMode="auto">
          <a:xfrm>
            <a:off x="3824288" y="2051050"/>
            <a:ext cx="1441450"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grpSp>
        <p:nvGrpSpPr>
          <p:cNvPr id="142339" name="Group 18"/>
          <p:cNvGrpSpPr>
            <a:grpSpLocks/>
          </p:cNvGrpSpPr>
          <p:nvPr/>
        </p:nvGrpSpPr>
        <p:grpSpPr bwMode="auto">
          <a:xfrm>
            <a:off x="5192713" y="1968500"/>
            <a:ext cx="293687" cy="165100"/>
            <a:chOff x="595" y="2116"/>
            <a:chExt cx="302" cy="169"/>
          </a:xfrm>
        </p:grpSpPr>
        <p:sp>
          <p:nvSpPr>
            <p:cNvPr id="142360" name="Freeform 19"/>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61" name="Freeform 20"/>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2340" name="Freeform 56"/>
          <p:cNvSpPr>
            <a:spLocks/>
          </p:cNvSpPr>
          <p:nvPr/>
        </p:nvSpPr>
        <p:spPr bwMode="auto">
          <a:xfrm>
            <a:off x="2362200" y="1524000"/>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1" name="Freeform 56"/>
          <p:cNvSpPr>
            <a:spLocks/>
          </p:cNvSpPr>
          <p:nvPr/>
        </p:nvSpPr>
        <p:spPr bwMode="auto">
          <a:xfrm>
            <a:off x="2466975" y="1617663"/>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2" name="Freeform 56"/>
          <p:cNvSpPr>
            <a:spLocks/>
          </p:cNvSpPr>
          <p:nvPr/>
        </p:nvSpPr>
        <p:spPr bwMode="auto">
          <a:xfrm>
            <a:off x="2613025" y="1738313"/>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grpSp>
        <p:nvGrpSpPr>
          <p:cNvPr id="142343" name="Group 18"/>
          <p:cNvGrpSpPr>
            <a:grpSpLocks/>
          </p:cNvGrpSpPr>
          <p:nvPr/>
        </p:nvGrpSpPr>
        <p:grpSpPr bwMode="auto">
          <a:xfrm>
            <a:off x="3538538" y="1968500"/>
            <a:ext cx="292100" cy="165100"/>
            <a:chOff x="595" y="2116"/>
            <a:chExt cx="302" cy="169"/>
          </a:xfrm>
        </p:grpSpPr>
        <p:sp>
          <p:nvSpPr>
            <p:cNvPr id="142358" name="Freeform 19"/>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59" name="Freeform 20"/>
            <p:cNvSpPr>
              <a:spLocks/>
            </p:cNvSpPr>
            <p:nvPr/>
          </p:nvSpPr>
          <p:spPr bwMode="auto">
            <a:xfrm>
              <a:off x="596" y="2116"/>
              <a:ext cx="300" cy="169"/>
            </a:xfrm>
            <a:custGeom>
              <a:avLst/>
              <a:gdLst>
                <a:gd name="T0" fmla="*/ 204 w 302"/>
                <a:gd name="T1" fmla="*/ 0 h 169"/>
                <a:gd name="T2" fmla="*/ 0 w 302"/>
                <a:gd name="T3" fmla="*/ 0 h 169"/>
                <a:gd name="T4" fmla="*/ 75 w 302"/>
                <a:gd name="T5" fmla="*/ 85 h 169"/>
                <a:gd name="T6" fmla="*/ 0 w 302"/>
                <a:gd name="T7" fmla="*/ 169 h 169"/>
                <a:gd name="T8" fmla="*/ 204 w 302"/>
                <a:gd name="T9" fmla="*/ 169 h 169"/>
                <a:gd name="T10" fmla="*/ 258 w 302"/>
                <a:gd name="T11" fmla="*/ 85 h 169"/>
                <a:gd name="T12" fmla="*/ 204 w 30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169">
                  <a:moveTo>
                    <a:pt x="226" y="0"/>
                  </a:moveTo>
                  <a:lnTo>
                    <a:pt x="0" y="0"/>
                  </a:lnTo>
                  <a:lnTo>
                    <a:pt x="76" y="85"/>
                  </a:lnTo>
                  <a:lnTo>
                    <a:pt x="0" y="169"/>
                  </a:lnTo>
                  <a:lnTo>
                    <a:pt x="226" y="169"/>
                  </a:lnTo>
                  <a:lnTo>
                    <a:pt x="302" y="85"/>
                  </a:lnTo>
                  <a:lnTo>
                    <a:pt x="226"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2344" name="Freeform 56"/>
          <p:cNvSpPr>
            <a:spLocks/>
          </p:cNvSpPr>
          <p:nvPr/>
        </p:nvSpPr>
        <p:spPr bwMode="auto">
          <a:xfrm>
            <a:off x="5254625" y="3667125"/>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5" name="Freeform 56"/>
          <p:cNvSpPr>
            <a:spLocks/>
          </p:cNvSpPr>
          <p:nvPr/>
        </p:nvSpPr>
        <p:spPr bwMode="auto">
          <a:xfrm>
            <a:off x="2362200" y="3502025"/>
            <a:ext cx="1069975"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6" name="Freeform 56"/>
          <p:cNvSpPr>
            <a:spLocks/>
          </p:cNvSpPr>
          <p:nvPr/>
        </p:nvSpPr>
        <p:spPr bwMode="auto">
          <a:xfrm>
            <a:off x="2466975" y="3595688"/>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142347" name="Freeform 56"/>
          <p:cNvSpPr>
            <a:spLocks/>
          </p:cNvSpPr>
          <p:nvPr/>
        </p:nvSpPr>
        <p:spPr bwMode="auto">
          <a:xfrm>
            <a:off x="2613025" y="3716338"/>
            <a:ext cx="1071563" cy="10223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17" name="Straight Arrow Connector 16"/>
          <p:cNvCxnSpPr/>
          <p:nvPr/>
        </p:nvCxnSpPr>
        <p:spPr bwMode="auto">
          <a:xfrm>
            <a:off x="3770313" y="3897313"/>
            <a:ext cx="1443037"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cxnSp>
        <p:nvCxnSpPr>
          <p:cNvPr id="18" name="Straight Arrow Connector 17"/>
          <p:cNvCxnSpPr/>
          <p:nvPr/>
        </p:nvCxnSpPr>
        <p:spPr bwMode="auto">
          <a:xfrm flipH="1">
            <a:off x="3702050" y="4425950"/>
            <a:ext cx="1439863" cy="0"/>
          </a:xfrm>
          <a:prstGeom prst="straightConnector1">
            <a:avLst/>
          </a:prstGeom>
          <a:solidFill>
            <a:srgbClr val="00B8FF"/>
          </a:solidFill>
          <a:ln w="28575" cap="flat" cmpd="sng" algn="ctr">
            <a:solidFill>
              <a:schemeClr val="tx1">
                <a:lumMod val="50000"/>
              </a:schemeClr>
            </a:solidFill>
            <a:prstDash val="solid"/>
            <a:round/>
            <a:headEnd type="none" w="med" len="med"/>
            <a:tailEnd type="triangle" w="med" len="med"/>
          </a:ln>
          <a:effectLst/>
        </p:spPr>
      </p:cxnSp>
      <p:sp>
        <p:nvSpPr>
          <p:cNvPr id="19" name="Rectangle 18"/>
          <p:cNvSpPr/>
          <p:nvPr/>
        </p:nvSpPr>
        <p:spPr bwMode="auto">
          <a:xfrm>
            <a:off x="3898900" y="4029075"/>
            <a:ext cx="1041400" cy="239713"/>
          </a:xfrm>
          <a:prstGeom prst="rect">
            <a:avLst/>
          </a:prstGeom>
          <a:solidFill>
            <a:srgbClr val="8300EC"/>
          </a:solidFill>
          <a:ln w="19050" cap="flat" cmpd="sng" algn="ctr">
            <a:solidFill>
              <a:srgbClr val="003367"/>
            </a:solid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142351" name="Title 5"/>
          <p:cNvSpPr>
            <a:spLocks noGrp="1"/>
          </p:cNvSpPr>
          <p:nvPr>
            <p:ph type="title"/>
          </p:nvPr>
        </p:nvSpPr>
        <p:spPr/>
        <p:txBody>
          <a:bodyPr/>
          <a:lstStyle/>
          <a:p>
            <a:r>
              <a:rPr lang="en-US" sz="3600" dirty="0" smtClean="0">
                <a:latin typeface="Arial" charset="0"/>
                <a:ea typeface="ＭＳ Ｐゴシック" charset="0"/>
              </a:rPr>
              <a:t>Service components</a:t>
            </a:r>
            <a:endParaRPr lang="en-US" dirty="0">
              <a:latin typeface="Arial" charset="0"/>
              <a:ea typeface="ＭＳ Ｐゴシック" charset="0"/>
            </a:endParaRPr>
          </a:p>
        </p:txBody>
      </p:sp>
      <p:sp>
        <p:nvSpPr>
          <p:cNvPr id="142352" name="Text Box 93"/>
          <p:cNvSpPr txBox="1">
            <a:spLocks noChangeArrowheads="1"/>
          </p:cNvSpPr>
          <p:nvPr/>
        </p:nvSpPr>
        <p:spPr bwMode="auto">
          <a:xfrm>
            <a:off x="6324600" y="1600200"/>
            <a:ext cx="23590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RPC</a:t>
            </a:r>
          </a:p>
          <a:p>
            <a:pPr algn="ctr" defTabSz="914400" eaLnBrk="1" hangingPunct="1"/>
            <a:r>
              <a:rPr lang="en-US" b="1">
                <a:solidFill>
                  <a:srgbClr val="000000"/>
                </a:solidFill>
              </a:rPr>
              <a:t>(binder/AIDL)</a:t>
            </a:r>
          </a:p>
        </p:txBody>
      </p:sp>
      <p:sp>
        <p:nvSpPr>
          <p:cNvPr id="142353" name="Text Box 93"/>
          <p:cNvSpPr txBox="1">
            <a:spLocks noChangeArrowheads="1"/>
          </p:cNvSpPr>
          <p:nvPr/>
        </p:nvSpPr>
        <p:spPr bwMode="auto">
          <a:xfrm>
            <a:off x="6705600" y="3613150"/>
            <a:ext cx="16938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GET (HTTP)</a:t>
            </a:r>
          </a:p>
          <a:p>
            <a:pPr algn="ctr" defTabSz="914400" eaLnBrk="1" hangingPunct="1"/>
            <a:r>
              <a:rPr lang="en-US" b="1">
                <a:solidFill>
                  <a:srgbClr val="000000"/>
                </a:solidFill>
              </a:rPr>
              <a:t>etc.</a:t>
            </a:r>
          </a:p>
        </p:txBody>
      </p:sp>
      <p:sp>
        <p:nvSpPr>
          <p:cNvPr id="142354" name="Text Box 93"/>
          <p:cNvSpPr txBox="1">
            <a:spLocks noChangeArrowheads="1"/>
          </p:cNvSpPr>
          <p:nvPr/>
        </p:nvSpPr>
        <p:spPr bwMode="auto">
          <a:xfrm>
            <a:off x="439738" y="1919288"/>
            <a:ext cx="16938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service</a:t>
            </a:r>
          </a:p>
        </p:txBody>
      </p:sp>
      <p:sp>
        <p:nvSpPr>
          <p:cNvPr id="142355" name="Text Box 93"/>
          <p:cNvSpPr txBox="1">
            <a:spLocks noChangeArrowheads="1"/>
          </p:cNvSpPr>
          <p:nvPr/>
        </p:nvSpPr>
        <p:spPr bwMode="auto">
          <a:xfrm>
            <a:off x="439738" y="3689350"/>
            <a:ext cx="16938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0000"/>
                </a:solidFill>
              </a:rPr>
              <a:t>content provider</a:t>
            </a:r>
          </a:p>
        </p:txBody>
      </p:sp>
      <p:sp>
        <p:nvSpPr>
          <p:cNvPr id="142356" name="Text Box 93"/>
          <p:cNvSpPr txBox="1">
            <a:spLocks noChangeArrowheads="1"/>
          </p:cNvSpPr>
          <p:nvPr/>
        </p:nvSpPr>
        <p:spPr bwMode="auto">
          <a:xfrm>
            <a:off x="1524000" y="49260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chemeClr val="tx1"/>
                </a:solidFill>
              </a:rPr>
              <a:t>Clients</a:t>
            </a:r>
          </a:p>
          <a:p>
            <a:pPr algn="ctr" defTabSz="914400" eaLnBrk="1" hangingPunct="1"/>
            <a:r>
              <a:rPr lang="en-US" sz="2000" b="1">
                <a:solidFill>
                  <a:schemeClr val="tx1"/>
                </a:solidFill>
              </a:rPr>
              <a:t>initiate connection and send requests.</a:t>
            </a:r>
          </a:p>
        </p:txBody>
      </p:sp>
      <p:sp>
        <p:nvSpPr>
          <p:cNvPr id="142357" name="Text Box 93"/>
          <p:cNvSpPr txBox="1">
            <a:spLocks noChangeArrowheads="1"/>
          </p:cNvSpPr>
          <p:nvPr/>
        </p:nvSpPr>
        <p:spPr bwMode="auto">
          <a:xfrm>
            <a:off x="4419600" y="4891088"/>
            <a:ext cx="28194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chemeClr val="tx1"/>
                </a:solidFill>
              </a:rPr>
              <a:t>Server</a:t>
            </a:r>
          </a:p>
          <a:p>
            <a:pPr algn="ctr" defTabSz="914400" eaLnBrk="1" hangingPunct="1"/>
            <a:r>
              <a:rPr lang="en-US" sz="2000" b="1">
                <a:solidFill>
                  <a:schemeClr val="tx1"/>
                </a:solidFill>
              </a:rPr>
              <a:t>listens for and accepts clients, handles requests, sends replies</a:t>
            </a:r>
          </a:p>
        </p:txBody>
      </p:sp>
    </p:spTree>
    <p:extLst>
      <p:ext uri="{BB962C8B-B14F-4D97-AF65-F5344CB8AC3E}">
        <p14:creationId xmlns:p14="http://schemas.microsoft.com/office/powerpoint/2010/main" val="39397199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loud 278"/>
          <p:cNvSpPr/>
          <p:nvPr/>
        </p:nvSpPr>
        <p:spPr bwMode="auto">
          <a:xfrm rot="322715">
            <a:off x="4546600" y="2349500"/>
            <a:ext cx="3649663" cy="25146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grpSp>
        <p:nvGrpSpPr>
          <p:cNvPr id="2" name="Group 3"/>
          <p:cNvGrpSpPr>
            <a:grpSpLocks/>
          </p:cNvGrpSpPr>
          <p:nvPr/>
        </p:nvGrpSpPr>
        <p:grpSpPr bwMode="auto">
          <a:xfrm>
            <a:off x="5831005" y="2667860"/>
            <a:ext cx="1133017" cy="1073150"/>
            <a:chOff x="3732" y="1580"/>
            <a:chExt cx="610" cy="575"/>
          </a:xfrm>
          <a:solidFill>
            <a:schemeClr val="tx2"/>
          </a:solidFill>
        </p:grpSpPr>
        <p:grpSp>
          <p:nvGrpSpPr>
            <p:cNvPr id="3" name="Group 4"/>
            <p:cNvGrpSpPr>
              <a:grpSpLocks/>
            </p:cNvGrpSpPr>
            <p:nvPr/>
          </p:nvGrpSpPr>
          <p:grpSpPr bwMode="auto">
            <a:xfrm>
              <a:off x="3728" y="1583"/>
              <a:ext cx="610" cy="574"/>
              <a:chOff x="3770" y="1997"/>
              <a:chExt cx="1902" cy="1953"/>
            </a:xfrm>
            <a:grpFill/>
          </p:grpSpPr>
          <p:sp>
            <p:nvSpPr>
              <p:cNvPr id="165" name="AutoShape 5"/>
              <p:cNvSpPr>
                <a:spLocks noChangeAspect="1" noChangeArrowheads="1"/>
              </p:cNvSpPr>
              <p:nvPr/>
            </p:nvSpPr>
            <p:spPr bwMode="auto">
              <a:xfrm rot="5400000">
                <a:off x="4188" y="2004"/>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6" name="AutoShape 6"/>
              <p:cNvSpPr>
                <a:spLocks noChangeAspect="1" noChangeArrowheads="1"/>
              </p:cNvSpPr>
              <p:nvPr/>
            </p:nvSpPr>
            <p:spPr bwMode="auto">
              <a:xfrm rot="5400000">
                <a:off x="4191" y="2409"/>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7" name="AutoShape 7"/>
              <p:cNvSpPr>
                <a:spLocks noChangeAspect="1" noChangeArrowheads="1"/>
              </p:cNvSpPr>
              <p:nvPr/>
            </p:nvSpPr>
            <p:spPr bwMode="auto">
              <a:xfrm rot="5400000">
                <a:off x="4975"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8" name="AutoShape 8"/>
              <p:cNvSpPr>
                <a:spLocks noChangeAspect="1" noChangeArrowheads="1"/>
              </p:cNvSpPr>
              <p:nvPr/>
            </p:nvSpPr>
            <p:spPr bwMode="auto">
              <a:xfrm rot="5400000">
                <a:off x="4975"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9" name="AutoShape 9"/>
              <p:cNvSpPr>
                <a:spLocks noChangeAspect="1" noChangeArrowheads="1"/>
              </p:cNvSpPr>
              <p:nvPr/>
            </p:nvSpPr>
            <p:spPr bwMode="auto">
              <a:xfrm rot="5400000">
                <a:off x="4594"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0" name="AutoShape 10"/>
              <p:cNvSpPr>
                <a:spLocks noChangeAspect="1" noChangeArrowheads="1"/>
              </p:cNvSpPr>
              <p:nvPr/>
            </p:nvSpPr>
            <p:spPr bwMode="auto">
              <a:xfrm rot="5400000">
                <a:off x="4594"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1" name="AutoShape 11"/>
              <p:cNvSpPr>
                <a:spLocks noChangeAspect="1" noChangeArrowheads="1"/>
              </p:cNvSpPr>
              <p:nvPr/>
            </p:nvSpPr>
            <p:spPr bwMode="auto">
              <a:xfrm rot="5400000">
                <a:off x="4189" y="2830"/>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2" name="AutoShape 12"/>
              <p:cNvSpPr>
                <a:spLocks noChangeAspect="1" noChangeArrowheads="1"/>
              </p:cNvSpPr>
              <p:nvPr/>
            </p:nvSpPr>
            <p:spPr bwMode="auto">
              <a:xfrm rot="5400000">
                <a:off x="4973"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3" name="AutoShape 13"/>
              <p:cNvSpPr>
                <a:spLocks noChangeAspect="1" noChangeArrowheads="1"/>
              </p:cNvSpPr>
              <p:nvPr/>
            </p:nvSpPr>
            <p:spPr bwMode="auto">
              <a:xfrm rot="5400000">
                <a:off x="4592"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4" name="AutoShape 14"/>
              <p:cNvSpPr>
                <a:spLocks noChangeAspect="1" noChangeArrowheads="1"/>
              </p:cNvSpPr>
              <p:nvPr/>
            </p:nvSpPr>
            <p:spPr bwMode="auto">
              <a:xfrm rot="5400000">
                <a:off x="5362" y="20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5" name="AutoShape 15"/>
              <p:cNvSpPr>
                <a:spLocks noChangeAspect="1" noChangeArrowheads="1"/>
              </p:cNvSpPr>
              <p:nvPr/>
            </p:nvSpPr>
            <p:spPr bwMode="auto">
              <a:xfrm rot="5400000">
                <a:off x="5365" y="240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6" name="AutoShape 16"/>
              <p:cNvSpPr>
                <a:spLocks noChangeAspect="1" noChangeArrowheads="1"/>
              </p:cNvSpPr>
              <p:nvPr/>
            </p:nvSpPr>
            <p:spPr bwMode="auto">
              <a:xfrm rot="5400000">
                <a:off x="5363" y="283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7" name="AutoShape 17"/>
              <p:cNvSpPr>
                <a:spLocks noChangeAspect="1" noChangeArrowheads="1"/>
              </p:cNvSpPr>
              <p:nvPr/>
            </p:nvSpPr>
            <p:spPr bwMode="auto">
              <a:xfrm rot="5400000">
                <a:off x="5362"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8" name="AutoShape 18"/>
              <p:cNvSpPr>
                <a:spLocks noChangeAspect="1" noChangeArrowheads="1"/>
              </p:cNvSpPr>
              <p:nvPr/>
            </p:nvSpPr>
            <p:spPr bwMode="auto">
              <a:xfrm rot="5400000">
                <a:off x="4189"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9" name="AutoShape 19"/>
              <p:cNvSpPr>
                <a:spLocks noChangeAspect="1" noChangeArrowheads="1"/>
              </p:cNvSpPr>
              <p:nvPr/>
            </p:nvSpPr>
            <p:spPr bwMode="auto">
              <a:xfrm rot="5400000">
                <a:off x="4976" y="321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0" name="AutoShape 20"/>
              <p:cNvSpPr>
                <a:spLocks noChangeAspect="1" noChangeArrowheads="1"/>
              </p:cNvSpPr>
              <p:nvPr/>
            </p:nvSpPr>
            <p:spPr bwMode="auto">
              <a:xfrm rot="5400000">
                <a:off x="4596" y="3213"/>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1" name="AutoShape 21"/>
              <p:cNvSpPr>
                <a:spLocks noChangeAspect="1" noChangeArrowheads="1"/>
              </p:cNvSpPr>
              <p:nvPr/>
            </p:nvSpPr>
            <p:spPr bwMode="auto">
              <a:xfrm rot="5400000">
                <a:off x="4083" y="211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2" name="AutoShape 22"/>
              <p:cNvSpPr>
                <a:spLocks noChangeAspect="1" noChangeArrowheads="1"/>
              </p:cNvSpPr>
              <p:nvPr/>
            </p:nvSpPr>
            <p:spPr bwMode="auto">
              <a:xfrm rot="5400000">
                <a:off x="4086" y="251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3" name="AutoShape 23"/>
              <p:cNvSpPr>
                <a:spLocks noChangeAspect="1" noChangeArrowheads="1"/>
              </p:cNvSpPr>
              <p:nvPr/>
            </p:nvSpPr>
            <p:spPr bwMode="auto">
              <a:xfrm rot="5400000">
                <a:off x="4870"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4" name="AutoShape 24"/>
              <p:cNvSpPr>
                <a:spLocks noChangeAspect="1" noChangeArrowheads="1"/>
              </p:cNvSpPr>
              <p:nvPr/>
            </p:nvSpPr>
            <p:spPr bwMode="auto">
              <a:xfrm rot="5400000">
                <a:off x="4870"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5" name="AutoShape 25"/>
              <p:cNvSpPr>
                <a:spLocks noChangeAspect="1" noChangeArrowheads="1"/>
              </p:cNvSpPr>
              <p:nvPr/>
            </p:nvSpPr>
            <p:spPr bwMode="auto">
              <a:xfrm rot="5400000">
                <a:off x="4489"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6" name="AutoShape 26"/>
              <p:cNvSpPr>
                <a:spLocks noChangeAspect="1" noChangeArrowheads="1"/>
              </p:cNvSpPr>
              <p:nvPr/>
            </p:nvSpPr>
            <p:spPr bwMode="auto">
              <a:xfrm rot="5400000">
                <a:off x="4489"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7" name="AutoShape 27"/>
              <p:cNvSpPr>
                <a:spLocks noChangeAspect="1" noChangeArrowheads="1"/>
              </p:cNvSpPr>
              <p:nvPr/>
            </p:nvSpPr>
            <p:spPr bwMode="auto">
              <a:xfrm rot="5400000">
                <a:off x="4084" y="293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8" name="AutoShape 28"/>
              <p:cNvSpPr>
                <a:spLocks noChangeAspect="1" noChangeArrowheads="1"/>
              </p:cNvSpPr>
              <p:nvPr/>
            </p:nvSpPr>
            <p:spPr bwMode="auto">
              <a:xfrm rot="5400000">
                <a:off x="4868"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9" name="AutoShape 29"/>
              <p:cNvSpPr>
                <a:spLocks noChangeAspect="1" noChangeArrowheads="1"/>
              </p:cNvSpPr>
              <p:nvPr/>
            </p:nvSpPr>
            <p:spPr bwMode="auto">
              <a:xfrm rot="5400000">
                <a:off x="4487"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0" name="AutoShape 30"/>
              <p:cNvSpPr>
                <a:spLocks noChangeAspect="1" noChangeArrowheads="1"/>
              </p:cNvSpPr>
              <p:nvPr/>
            </p:nvSpPr>
            <p:spPr bwMode="auto">
              <a:xfrm rot="5400000">
                <a:off x="5257" y="211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1" name="AutoShape 31"/>
              <p:cNvSpPr>
                <a:spLocks noChangeAspect="1" noChangeArrowheads="1"/>
              </p:cNvSpPr>
              <p:nvPr/>
            </p:nvSpPr>
            <p:spPr bwMode="auto">
              <a:xfrm rot="5400000">
                <a:off x="5259" y="2516"/>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2" name="AutoShape 32"/>
              <p:cNvSpPr>
                <a:spLocks noChangeAspect="1" noChangeArrowheads="1"/>
              </p:cNvSpPr>
              <p:nvPr/>
            </p:nvSpPr>
            <p:spPr bwMode="auto">
              <a:xfrm rot="5400000">
                <a:off x="5258" y="293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3" name="AutoShape 33"/>
              <p:cNvSpPr>
                <a:spLocks noChangeAspect="1" noChangeArrowheads="1"/>
              </p:cNvSpPr>
              <p:nvPr/>
            </p:nvSpPr>
            <p:spPr bwMode="auto">
              <a:xfrm rot="5400000">
                <a:off x="5257"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4" name="AutoShape 34"/>
              <p:cNvSpPr>
                <a:spLocks noChangeAspect="1" noChangeArrowheads="1"/>
              </p:cNvSpPr>
              <p:nvPr/>
            </p:nvSpPr>
            <p:spPr bwMode="auto">
              <a:xfrm rot="5400000">
                <a:off x="4084"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5" name="AutoShape 35"/>
              <p:cNvSpPr>
                <a:spLocks noChangeAspect="1" noChangeArrowheads="1"/>
              </p:cNvSpPr>
              <p:nvPr/>
            </p:nvSpPr>
            <p:spPr bwMode="auto">
              <a:xfrm rot="5400000">
                <a:off x="4871" y="3319"/>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6" name="AutoShape 36"/>
              <p:cNvSpPr>
                <a:spLocks noChangeAspect="1" noChangeArrowheads="1"/>
              </p:cNvSpPr>
              <p:nvPr/>
            </p:nvSpPr>
            <p:spPr bwMode="auto">
              <a:xfrm rot="5400000">
                <a:off x="4491" y="3318"/>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7" name="AutoShape 37"/>
              <p:cNvSpPr>
                <a:spLocks noChangeAspect="1" noChangeArrowheads="1"/>
              </p:cNvSpPr>
              <p:nvPr/>
            </p:nvSpPr>
            <p:spPr bwMode="auto">
              <a:xfrm rot="5400000">
                <a:off x="3977"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8" name="AutoShape 38"/>
              <p:cNvSpPr>
                <a:spLocks noChangeAspect="1" noChangeArrowheads="1"/>
              </p:cNvSpPr>
              <p:nvPr/>
            </p:nvSpPr>
            <p:spPr bwMode="auto">
              <a:xfrm rot="5400000">
                <a:off x="3980" y="2621"/>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9" name="AutoShape 39"/>
              <p:cNvSpPr>
                <a:spLocks noChangeAspect="1" noChangeArrowheads="1"/>
              </p:cNvSpPr>
              <p:nvPr/>
            </p:nvSpPr>
            <p:spPr bwMode="auto">
              <a:xfrm rot="5400000">
                <a:off x="4764"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0" name="AutoShape 40"/>
              <p:cNvSpPr>
                <a:spLocks noChangeAspect="1" noChangeArrowheads="1"/>
              </p:cNvSpPr>
              <p:nvPr/>
            </p:nvSpPr>
            <p:spPr bwMode="auto">
              <a:xfrm rot="5400000">
                <a:off x="4764"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1" name="AutoShape 41"/>
              <p:cNvSpPr>
                <a:spLocks noChangeAspect="1" noChangeArrowheads="1"/>
              </p:cNvSpPr>
              <p:nvPr/>
            </p:nvSpPr>
            <p:spPr bwMode="auto">
              <a:xfrm rot="5400000">
                <a:off x="4383"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2" name="AutoShape 42"/>
              <p:cNvSpPr>
                <a:spLocks noChangeAspect="1" noChangeArrowheads="1"/>
              </p:cNvSpPr>
              <p:nvPr/>
            </p:nvSpPr>
            <p:spPr bwMode="auto">
              <a:xfrm rot="5400000">
                <a:off x="4383"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3" name="AutoShape 43"/>
              <p:cNvSpPr>
                <a:spLocks noChangeAspect="1" noChangeArrowheads="1"/>
              </p:cNvSpPr>
              <p:nvPr/>
            </p:nvSpPr>
            <p:spPr bwMode="auto">
              <a:xfrm rot="5400000">
                <a:off x="3979" y="3042"/>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4" name="AutoShape 44"/>
              <p:cNvSpPr>
                <a:spLocks noChangeAspect="1" noChangeArrowheads="1"/>
              </p:cNvSpPr>
              <p:nvPr/>
            </p:nvSpPr>
            <p:spPr bwMode="auto">
              <a:xfrm rot="5400000">
                <a:off x="4763"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5" name="AutoShape 45"/>
              <p:cNvSpPr>
                <a:spLocks noChangeAspect="1" noChangeArrowheads="1"/>
              </p:cNvSpPr>
              <p:nvPr/>
            </p:nvSpPr>
            <p:spPr bwMode="auto">
              <a:xfrm rot="5400000">
                <a:off x="4382"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6" name="AutoShape 46"/>
              <p:cNvSpPr>
                <a:spLocks noChangeAspect="1" noChangeArrowheads="1"/>
              </p:cNvSpPr>
              <p:nvPr/>
            </p:nvSpPr>
            <p:spPr bwMode="auto">
              <a:xfrm rot="5400000">
                <a:off x="5151" y="221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7" name="AutoShape 47"/>
              <p:cNvSpPr>
                <a:spLocks noChangeAspect="1" noChangeArrowheads="1"/>
              </p:cNvSpPr>
              <p:nvPr/>
            </p:nvSpPr>
            <p:spPr bwMode="auto">
              <a:xfrm rot="5400000">
                <a:off x="5154" y="2621"/>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8" name="AutoShape 48"/>
              <p:cNvSpPr>
                <a:spLocks noChangeAspect="1" noChangeArrowheads="1"/>
              </p:cNvSpPr>
              <p:nvPr/>
            </p:nvSpPr>
            <p:spPr bwMode="auto">
              <a:xfrm rot="5400000">
                <a:off x="5152" y="304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9" name="AutoShape 49"/>
              <p:cNvSpPr>
                <a:spLocks noChangeAspect="1" noChangeArrowheads="1"/>
              </p:cNvSpPr>
              <p:nvPr/>
            </p:nvSpPr>
            <p:spPr bwMode="auto">
              <a:xfrm rot="5400000">
                <a:off x="5151"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0" name="AutoShape 50"/>
              <p:cNvSpPr>
                <a:spLocks noChangeAspect="1" noChangeArrowheads="1"/>
              </p:cNvSpPr>
              <p:nvPr/>
            </p:nvSpPr>
            <p:spPr bwMode="auto">
              <a:xfrm rot="5400000">
                <a:off x="3978"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1" name="AutoShape 51"/>
              <p:cNvSpPr>
                <a:spLocks noChangeAspect="1" noChangeArrowheads="1"/>
              </p:cNvSpPr>
              <p:nvPr/>
            </p:nvSpPr>
            <p:spPr bwMode="auto">
              <a:xfrm rot="5400000">
                <a:off x="4765" y="3424"/>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2" name="AutoShape 52"/>
              <p:cNvSpPr>
                <a:spLocks noChangeAspect="1" noChangeArrowheads="1"/>
              </p:cNvSpPr>
              <p:nvPr/>
            </p:nvSpPr>
            <p:spPr bwMode="auto">
              <a:xfrm rot="5400000">
                <a:off x="4385" y="3424"/>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3" name="AutoShape 53"/>
              <p:cNvSpPr>
                <a:spLocks noChangeAspect="1" noChangeArrowheads="1"/>
              </p:cNvSpPr>
              <p:nvPr/>
            </p:nvSpPr>
            <p:spPr bwMode="auto">
              <a:xfrm rot="5400000">
                <a:off x="3872" y="232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4" name="AutoShape 54"/>
              <p:cNvSpPr>
                <a:spLocks noChangeAspect="1" noChangeArrowheads="1"/>
              </p:cNvSpPr>
              <p:nvPr/>
            </p:nvSpPr>
            <p:spPr bwMode="auto">
              <a:xfrm rot="5400000">
                <a:off x="3875" y="2727"/>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5" name="AutoShape 55"/>
              <p:cNvSpPr>
                <a:spLocks noChangeAspect="1" noChangeArrowheads="1"/>
              </p:cNvSpPr>
              <p:nvPr/>
            </p:nvSpPr>
            <p:spPr bwMode="auto">
              <a:xfrm rot="5400000">
                <a:off x="4659"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6" name="AutoShape 56"/>
              <p:cNvSpPr>
                <a:spLocks noChangeAspect="1" noChangeArrowheads="1"/>
              </p:cNvSpPr>
              <p:nvPr/>
            </p:nvSpPr>
            <p:spPr bwMode="auto">
              <a:xfrm rot="5400000">
                <a:off x="4659"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7" name="AutoShape 57"/>
              <p:cNvSpPr>
                <a:spLocks noChangeAspect="1" noChangeArrowheads="1"/>
              </p:cNvSpPr>
              <p:nvPr/>
            </p:nvSpPr>
            <p:spPr bwMode="auto">
              <a:xfrm rot="5400000">
                <a:off x="4278"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8" name="AutoShape 58"/>
              <p:cNvSpPr>
                <a:spLocks noChangeAspect="1" noChangeArrowheads="1"/>
              </p:cNvSpPr>
              <p:nvPr/>
            </p:nvSpPr>
            <p:spPr bwMode="auto">
              <a:xfrm rot="5400000">
                <a:off x="4278"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9" name="AutoShape 59"/>
              <p:cNvSpPr>
                <a:spLocks noChangeAspect="1" noChangeArrowheads="1"/>
              </p:cNvSpPr>
              <p:nvPr/>
            </p:nvSpPr>
            <p:spPr bwMode="auto">
              <a:xfrm rot="5400000">
                <a:off x="3874" y="3148"/>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0" name="AutoShape 60"/>
              <p:cNvSpPr>
                <a:spLocks noChangeAspect="1" noChangeArrowheads="1"/>
              </p:cNvSpPr>
              <p:nvPr/>
            </p:nvSpPr>
            <p:spPr bwMode="auto">
              <a:xfrm rot="5400000">
                <a:off x="4658"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1" name="AutoShape 61"/>
              <p:cNvSpPr>
                <a:spLocks noChangeAspect="1" noChangeArrowheads="1"/>
              </p:cNvSpPr>
              <p:nvPr/>
            </p:nvSpPr>
            <p:spPr bwMode="auto">
              <a:xfrm rot="5400000">
                <a:off x="4277"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2" name="AutoShape 62"/>
              <p:cNvSpPr>
                <a:spLocks noChangeAspect="1" noChangeArrowheads="1"/>
              </p:cNvSpPr>
              <p:nvPr/>
            </p:nvSpPr>
            <p:spPr bwMode="auto">
              <a:xfrm rot="5400000">
                <a:off x="5046" y="232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3" name="AutoShape 63"/>
              <p:cNvSpPr>
                <a:spLocks noChangeAspect="1" noChangeArrowheads="1"/>
              </p:cNvSpPr>
              <p:nvPr/>
            </p:nvSpPr>
            <p:spPr bwMode="auto">
              <a:xfrm rot="5400000">
                <a:off x="5048" y="2728"/>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4" name="AutoShape 64"/>
              <p:cNvSpPr>
                <a:spLocks noChangeAspect="1" noChangeArrowheads="1"/>
              </p:cNvSpPr>
              <p:nvPr/>
            </p:nvSpPr>
            <p:spPr bwMode="auto">
              <a:xfrm rot="5400000">
                <a:off x="5046" y="314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5" name="AutoShape 65"/>
              <p:cNvSpPr>
                <a:spLocks noChangeAspect="1" noChangeArrowheads="1"/>
              </p:cNvSpPr>
              <p:nvPr/>
            </p:nvSpPr>
            <p:spPr bwMode="auto">
              <a:xfrm rot="5400000">
                <a:off x="5046"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6" name="AutoShape 66"/>
              <p:cNvSpPr>
                <a:spLocks noChangeAspect="1" noChangeArrowheads="1"/>
              </p:cNvSpPr>
              <p:nvPr/>
            </p:nvSpPr>
            <p:spPr bwMode="auto">
              <a:xfrm rot="5400000">
                <a:off x="3873"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7" name="AutoShape 67"/>
              <p:cNvSpPr>
                <a:spLocks noChangeAspect="1" noChangeArrowheads="1"/>
              </p:cNvSpPr>
              <p:nvPr/>
            </p:nvSpPr>
            <p:spPr bwMode="auto">
              <a:xfrm rot="5400000">
                <a:off x="4660" y="3530"/>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8" name="AutoShape 68"/>
              <p:cNvSpPr>
                <a:spLocks noChangeAspect="1" noChangeArrowheads="1"/>
              </p:cNvSpPr>
              <p:nvPr/>
            </p:nvSpPr>
            <p:spPr bwMode="auto">
              <a:xfrm rot="5400000">
                <a:off x="4280" y="3529"/>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9" name="AutoShape 69"/>
              <p:cNvSpPr>
                <a:spLocks noChangeAspect="1" noChangeArrowheads="1"/>
              </p:cNvSpPr>
              <p:nvPr/>
            </p:nvSpPr>
            <p:spPr bwMode="auto">
              <a:xfrm rot="5400000">
                <a:off x="3766" y="242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0" name="AutoShape 70"/>
              <p:cNvSpPr>
                <a:spLocks noChangeAspect="1" noChangeArrowheads="1"/>
              </p:cNvSpPr>
              <p:nvPr/>
            </p:nvSpPr>
            <p:spPr bwMode="auto">
              <a:xfrm rot="5400000">
                <a:off x="3770" y="2831"/>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1" name="AutoShape 71"/>
              <p:cNvSpPr>
                <a:spLocks noChangeAspect="1" noChangeArrowheads="1"/>
              </p:cNvSpPr>
              <p:nvPr/>
            </p:nvSpPr>
            <p:spPr bwMode="auto">
              <a:xfrm rot="5400000">
                <a:off x="4553"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2" name="AutoShape 72"/>
              <p:cNvSpPr>
                <a:spLocks noChangeAspect="1" noChangeArrowheads="1"/>
              </p:cNvSpPr>
              <p:nvPr/>
            </p:nvSpPr>
            <p:spPr bwMode="auto">
              <a:xfrm rot="5400000">
                <a:off x="4553"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3" name="AutoShape 73"/>
              <p:cNvSpPr>
                <a:spLocks noChangeAspect="1" noChangeArrowheads="1"/>
              </p:cNvSpPr>
              <p:nvPr/>
            </p:nvSpPr>
            <p:spPr bwMode="auto">
              <a:xfrm rot="5400000">
                <a:off x="4172"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4" name="AutoShape 74"/>
              <p:cNvSpPr>
                <a:spLocks noChangeAspect="1" noChangeArrowheads="1"/>
              </p:cNvSpPr>
              <p:nvPr/>
            </p:nvSpPr>
            <p:spPr bwMode="auto">
              <a:xfrm rot="5400000">
                <a:off x="4172"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5" name="AutoShape 75"/>
              <p:cNvSpPr>
                <a:spLocks noChangeAspect="1" noChangeArrowheads="1"/>
              </p:cNvSpPr>
              <p:nvPr/>
            </p:nvSpPr>
            <p:spPr bwMode="auto">
              <a:xfrm rot="5400000">
                <a:off x="3767" y="3253"/>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6" name="AutoShape 76"/>
              <p:cNvSpPr>
                <a:spLocks noChangeAspect="1" noChangeArrowheads="1"/>
              </p:cNvSpPr>
              <p:nvPr/>
            </p:nvSpPr>
            <p:spPr bwMode="auto">
              <a:xfrm rot="5400000">
                <a:off x="4552"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7" name="AutoShape 77"/>
              <p:cNvSpPr>
                <a:spLocks noChangeAspect="1" noChangeArrowheads="1"/>
              </p:cNvSpPr>
              <p:nvPr/>
            </p:nvSpPr>
            <p:spPr bwMode="auto">
              <a:xfrm rot="5400000">
                <a:off x="4171"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8" name="AutoShape 78"/>
              <p:cNvSpPr>
                <a:spLocks noChangeAspect="1" noChangeArrowheads="1"/>
              </p:cNvSpPr>
              <p:nvPr/>
            </p:nvSpPr>
            <p:spPr bwMode="auto">
              <a:xfrm rot="5400000">
                <a:off x="4941" y="242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9" name="AutoShape 79"/>
              <p:cNvSpPr>
                <a:spLocks noChangeAspect="1" noChangeArrowheads="1"/>
              </p:cNvSpPr>
              <p:nvPr/>
            </p:nvSpPr>
            <p:spPr bwMode="auto">
              <a:xfrm rot="5400000">
                <a:off x="4943" y="2833"/>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0" name="AutoShape 80"/>
              <p:cNvSpPr>
                <a:spLocks noChangeAspect="1" noChangeArrowheads="1"/>
              </p:cNvSpPr>
              <p:nvPr/>
            </p:nvSpPr>
            <p:spPr bwMode="auto">
              <a:xfrm rot="5400000">
                <a:off x="4941" y="325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1" name="AutoShape 81"/>
              <p:cNvSpPr>
                <a:spLocks noChangeAspect="1" noChangeArrowheads="1"/>
              </p:cNvSpPr>
              <p:nvPr/>
            </p:nvSpPr>
            <p:spPr bwMode="auto">
              <a:xfrm rot="5400000">
                <a:off x="4941" y="364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2" name="AutoShape 82"/>
              <p:cNvSpPr>
                <a:spLocks noChangeAspect="1" noChangeArrowheads="1"/>
              </p:cNvSpPr>
              <p:nvPr/>
            </p:nvSpPr>
            <p:spPr bwMode="auto">
              <a:xfrm rot="5400000">
                <a:off x="3767" y="364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3" name="AutoShape 83"/>
              <p:cNvSpPr>
                <a:spLocks noChangeAspect="1" noChangeArrowheads="1"/>
              </p:cNvSpPr>
              <p:nvPr/>
            </p:nvSpPr>
            <p:spPr bwMode="auto">
              <a:xfrm rot="5400000">
                <a:off x="4554" y="363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4" name="AutoShape 84"/>
              <p:cNvSpPr>
                <a:spLocks noChangeAspect="1" noChangeArrowheads="1"/>
              </p:cNvSpPr>
              <p:nvPr/>
            </p:nvSpPr>
            <p:spPr bwMode="auto">
              <a:xfrm rot="5400000">
                <a:off x="4174" y="3635"/>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grpSp>
          <p:nvGrpSpPr>
            <p:cNvPr id="4" name="Group 85"/>
            <p:cNvGrpSpPr>
              <a:grpSpLocks/>
            </p:cNvGrpSpPr>
            <p:nvPr/>
          </p:nvGrpSpPr>
          <p:grpSpPr bwMode="auto">
            <a:xfrm>
              <a:off x="3736" y="1579"/>
              <a:ext cx="610" cy="574"/>
              <a:chOff x="1824" y="960"/>
              <a:chExt cx="1902" cy="1953"/>
            </a:xfrm>
            <a:grpFill/>
          </p:grpSpPr>
          <p:sp>
            <p:nvSpPr>
              <p:cNvPr id="85" name="AutoShape 86"/>
              <p:cNvSpPr>
                <a:spLocks noChangeAspect="1" noChangeArrowheads="1"/>
              </p:cNvSpPr>
              <p:nvPr/>
            </p:nvSpPr>
            <p:spPr bwMode="auto">
              <a:xfrm rot="5400000">
                <a:off x="2242" y="967"/>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6" name="AutoShape 87"/>
              <p:cNvSpPr>
                <a:spLocks noChangeAspect="1" noChangeArrowheads="1"/>
              </p:cNvSpPr>
              <p:nvPr/>
            </p:nvSpPr>
            <p:spPr bwMode="auto">
              <a:xfrm rot="5400000">
                <a:off x="2245" y="1372"/>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7" name="AutoShape 88"/>
              <p:cNvSpPr>
                <a:spLocks noChangeAspect="1" noChangeArrowheads="1"/>
              </p:cNvSpPr>
              <p:nvPr/>
            </p:nvSpPr>
            <p:spPr bwMode="auto">
              <a:xfrm rot="5400000">
                <a:off x="3029"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8" name="AutoShape 89"/>
              <p:cNvSpPr>
                <a:spLocks noChangeAspect="1" noChangeArrowheads="1"/>
              </p:cNvSpPr>
              <p:nvPr/>
            </p:nvSpPr>
            <p:spPr bwMode="auto">
              <a:xfrm rot="5400000">
                <a:off x="3029"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9" name="AutoShape 90"/>
              <p:cNvSpPr>
                <a:spLocks noChangeAspect="1" noChangeArrowheads="1"/>
              </p:cNvSpPr>
              <p:nvPr/>
            </p:nvSpPr>
            <p:spPr bwMode="auto">
              <a:xfrm rot="5400000">
                <a:off x="2648"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0" name="AutoShape 91"/>
              <p:cNvSpPr>
                <a:spLocks noChangeAspect="1" noChangeArrowheads="1"/>
              </p:cNvSpPr>
              <p:nvPr/>
            </p:nvSpPr>
            <p:spPr bwMode="auto">
              <a:xfrm rot="5400000">
                <a:off x="2648"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1" name="AutoShape 92"/>
              <p:cNvSpPr>
                <a:spLocks noChangeAspect="1" noChangeArrowheads="1"/>
              </p:cNvSpPr>
              <p:nvPr/>
            </p:nvSpPr>
            <p:spPr bwMode="auto">
              <a:xfrm rot="5400000">
                <a:off x="2243" y="1793"/>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2" name="AutoShape 93"/>
              <p:cNvSpPr>
                <a:spLocks noChangeAspect="1" noChangeArrowheads="1"/>
              </p:cNvSpPr>
              <p:nvPr/>
            </p:nvSpPr>
            <p:spPr bwMode="auto">
              <a:xfrm rot="5400000">
                <a:off x="3027"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3" name="AutoShape 94"/>
              <p:cNvSpPr>
                <a:spLocks noChangeAspect="1" noChangeArrowheads="1"/>
              </p:cNvSpPr>
              <p:nvPr/>
            </p:nvSpPr>
            <p:spPr bwMode="auto">
              <a:xfrm rot="5400000">
                <a:off x="2646"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4" name="AutoShape 95"/>
              <p:cNvSpPr>
                <a:spLocks noChangeAspect="1" noChangeArrowheads="1"/>
              </p:cNvSpPr>
              <p:nvPr/>
            </p:nvSpPr>
            <p:spPr bwMode="auto">
              <a:xfrm rot="5400000">
                <a:off x="3416" y="96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5" name="AutoShape 96"/>
              <p:cNvSpPr>
                <a:spLocks noChangeAspect="1" noChangeArrowheads="1"/>
              </p:cNvSpPr>
              <p:nvPr/>
            </p:nvSpPr>
            <p:spPr bwMode="auto">
              <a:xfrm rot="5400000">
                <a:off x="3419" y="1372"/>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6" name="AutoShape 97"/>
              <p:cNvSpPr>
                <a:spLocks noChangeAspect="1" noChangeArrowheads="1"/>
              </p:cNvSpPr>
              <p:nvPr/>
            </p:nvSpPr>
            <p:spPr bwMode="auto">
              <a:xfrm rot="5400000">
                <a:off x="3417" y="179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7" name="AutoShape 98"/>
              <p:cNvSpPr>
                <a:spLocks noChangeAspect="1" noChangeArrowheads="1"/>
              </p:cNvSpPr>
              <p:nvPr/>
            </p:nvSpPr>
            <p:spPr bwMode="auto">
              <a:xfrm rot="5400000">
                <a:off x="3416"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8" name="AutoShape 99"/>
              <p:cNvSpPr>
                <a:spLocks noChangeAspect="1" noChangeArrowheads="1"/>
              </p:cNvSpPr>
              <p:nvPr/>
            </p:nvSpPr>
            <p:spPr bwMode="auto">
              <a:xfrm rot="5400000">
                <a:off x="2243"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9" name="AutoShape 100"/>
              <p:cNvSpPr>
                <a:spLocks noChangeAspect="1" noChangeArrowheads="1"/>
              </p:cNvSpPr>
              <p:nvPr/>
            </p:nvSpPr>
            <p:spPr bwMode="auto">
              <a:xfrm rot="5400000">
                <a:off x="3030" y="217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0" name="AutoShape 101"/>
              <p:cNvSpPr>
                <a:spLocks noChangeAspect="1" noChangeArrowheads="1"/>
              </p:cNvSpPr>
              <p:nvPr/>
            </p:nvSpPr>
            <p:spPr bwMode="auto">
              <a:xfrm rot="5400000">
                <a:off x="2650" y="2176"/>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1" name="AutoShape 102"/>
              <p:cNvSpPr>
                <a:spLocks noChangeAspect="1" noChangeArrowheads="1"/>
              </p:cNvSpPr>
              <p:nvPr/>
            </p:nvSpPr>
            <p:spPr bwMode="auto">
              <a:xfrm rot="5400000">
                <a:off x="2137" y="107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2" name="AutoShape 103"/>
              <p:cNvSpPr>
                <a:spLocks noChangeAspect="1" noChangeArrowheads="1"/>
              </p:cNvSpPr>
              <p:nvPr/>
            </p:nvSpPr>
            <p:spPr bwMode="auto">
              <a:xfrm rot="5400000">
                <a:off x="2140" y="147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3" name="AutoShape 104"/>
              <p:cNvSpPr>
                <a:spLocks noChangeAspect="1" noChangeArrowheads="1"/>
              </p:cNvSpPr>
              <p:nvPr/>
            </p:nvSpPr>
            <p:spPr bwMode="auto">
              <a:xfrm rot="5400000">
                <a:off x="2924"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4" name="AutoShape 105"/>
              <p:cNvSpPr>
                <a:spLocks noChangeAspect="1" noChangeArrowheads="1"/>
              </p:cNvSpPr>
              <p:nvPr/>
            </p:nvSpPr>
            <p:spPr bwMode="auto">
              <a:xfrm rot="5400000">
                <a:off x="2924"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5" name="AutoShape 106"/>
              <p:cNvSpPr>
                <a:spLocks noChangeAspect="1" noChangeArrowheads="1"/>
              </p:cNvSpPr>
              <p:nvPr/>
            </p:nvSpPr>
            <p:spPr bwMode="auto">
              <a:xfrm rot="5400000">
                <a:off x="2543"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6" name="AutoShape 107"/>
              <p:cNvSpPr>
                <a:spLocks noChangeAspect="1" noChangeArrowheads="1"/>
              </p:cNvSpPr>
              <p:nvPr/>
            </p:nvSpPr>
            <p:spPr bwMode="auto">
              <a:xfrm rot="5400000">
                <a:off x="2543"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7" name="AutoShape 108"/>
              <p:cNvSpPr>
                <a:spLocks noChangeAspect="1" noChangeArrowheads="1"/>
              </p:cNvSpPr>
              <p:nvPr/>
            </p:nvSpPr>
            <p:spPr bwMode="auto">
              <a:xfrm rot="5400000">
                <a:off x="2138" y="190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8" name="AutoShape 109"/>
              <p:cNvSpPr>
                <a:spLocks noChangeAspect="1" noChangeArrowheads="1"/>
              </p:cNvSpPr>
              <p:nvPr/>
            </p:nvSpPr>
            <p:spPr bwMode="auto">
              <a:xfrm rot="5400000">
                <a:off x="2922"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9" name="AutoShape 110"/>
              <p:cNvSpPr>
                <a:spLocks noChangeAspect="1" noChangeArrowheads="1"/>
              </p:cNvSpPr>
              <p:nvPr/>
            </p:nvSpPr>
            <p:spPr bwMode="auto">
              <a:xfrm rot="5400000">
                <a:off x="2541"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0" name="AutoShape 111"/>
              <p:cNvSpPr>
                <a:spLocks noChangeAspect="1" noChangeArrowheads="1"/>
              </p:cNvSpPr>
              <p:nvPr/>
            </p:nvSpPr>
            <p:spPr bwMode="auto">
              <a:xfrm rot="5400000">
                <a:off x="3311" y="1073"/>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1" name="AutoShape 112"/>
              <p:cNvSpPr>
                <a:spLocks noChangeAspect="1" noChangeArrowheads="1"/>
              </p:cNvSpPr>
              <p:nvPr/>
            </p:nvSpPr>
            <p:spPr bwMode="auto">
              <a:xfrm rot="5400000">
                <a:off x="3313" y="1479"/>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2" name="AutoShape 113"/>
              <p:cNvSpPr>
                <a:spLocks noChangeAspect="1" noChangeArrowheads="1"/>
              </p:cNvSpPr>
              <p:nvPr/>
            </p:nvSpPr>
            <p:spPr bwMode="auto">
              <a:xfrm rot="5400000">
                <a:off x="3312" y="190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3" name="AutoShape 114"/>
              <p:cNvSpPr>
                <a:spLocks noChangeAspect="1" noChangeArrowheads="1"/>
              </p:cNvSpPr>
              <p:nvPr/>
            </p:nvSpPr>
            <p:spPr bwMode="auto">
              <a:xfrm rot="5400000">
                <a:off x="3311"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4" name="AutoShape 115"/>
              <p:cNvSpPr>
                <a:spLocks noChangeAspect="1" noChangeArrowheads="1"/>
              </p:cNvSpPr>
              <p:nvPr/>
            </p:nvSpPr>
            <p:spPr bwMode="auto">
              <a:xfrm rot="5400000">
                <a:off x="2138"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5" name="AutoShape 116"/>
              <p:cNvSpPr>
                <a:spLocks noChangeAspect="1" noChangeArrowheads="1"/>
              </p:cNvSpPr>
              <p:nvPr/>
            </p:nvSpPr>
            <p:spPr bwMode="auto">
              <a:xfrm rot="5400000">
                <a:off x="2925" y="2282"/>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6" name="AutoShape 117"/>
              <p:cNvSpPr>
                <a:spLocks noChangeAspect="1" noChangeArrowheads="1"/>
              </p:cNvSpPr>
              <p:nvPr/>
            </p:nvSpPr>
            <p:spPr bwMode="auto">
              <a:xfrm rot="5400000">
                <a:off x="2545" y="2281"/>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7" name="AutoShape 118"/>
              <p:cNvSpPr>
                <a:spLocks noChangeAspect="1" noChangeArrowheads="1"/>
              </p:cNvSpPr>
              <p:nvPr/>
            </p:nvSpPr>
            <p:spPr bwMode="auto">
              <a:xfrm rot="5400000">
                <a:off x="2031" y="117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8" name="AutoShape 119"/>
              <p:cNvSpPr>
                <a:spLocks noChangeAspect="1" noChangeArrowheads="1"/>
              </p:cNvSpPr>
              <p:nvPr/>
            </p:nvSpPr>
            <p:spPr bwMode="auto">
              <a:xfrm rot="5400000">
                <a:off x="2034" y="1584"/>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9" name="AutoShape 120"/>
              <p:cNvSpPr>
                <a:spLocks noChangeAspect="1" noChangeArrowheads="1"/>
              </p:cNvSpPr>
              <p:nvPr/>
            </p:nvSpPr>
            <p:spPr bwMode="auto">
              <a:xfrm rot="5400000">
                <a:off x="2818"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0" name="AutoShape 121"/>
              <p:cNvSpPr>
                <a:spLocks noChangeAspect="1" noChangeArrowheads="1"/>
              </p:cNvSpPr>
              <p:nvPr/>
            </p:nvSpPr>
            <p:spPr bwMode="auto">
              <a:xfrm rot="5400000">
                <a:off x="2818"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1" name="AutoShape 122"/>
              <p:cNvSpPr>
                <a:spLocks noChangeAspect="1" noChangeArrowheads="1"/>
              </p:cNvSpPr>
              <p:nvPr/>
            </p:nvSpPr>
            <p:spPr bwMode="auto">
              <a:xfrm rot="5400000">
                <a:off x="2437"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2" name="AutoShape 123"/>
              <p:cNvSpPr>
                <a:spLocks noChangeAspect="1" noChangeArrowheads="1"/>
              </p:cNvSpPr>
              <p:nvPr/>
            </p:nvSpPr>
            <p:spPr bwMode="auto">
              <a:xfrm rot="5400000">
                <a:off x="2437"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3" name="AutoShape 124"/>
              <p:cNvSpPr>
                <a:spLocks noChangeAspect="1" noChangeArrowheads="1"/>
              </p:cNvSpPr>
              <p:nvPr/>
            </p:nvSpPr>
            <p:spPr bwMode="auto">
              <a:xfrm rot="5400000">
                <a:off x="2033" y="2005"/>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4" name="AutoShape 125"/>
              <p:cNvSpPr>
                <a:spLocks noChangeAspect="1" noChangeArrowheads="1"/>
              </p:cNvSpPr>
              <p:nvPr/>
            </p:nvSpPr>
            <p:spPr bwMode="auto">
              <a:xfrm rot="5400000">
                <a:off x="2817"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5" name="AutoShape 126"/>
              <p:cNvSpPr>
                <a:spLocks noChangeAspect="1" noChangeArrowheads="1"/>
              </p:cNvSpPr>
              <p:nvPr/>
            </p:nvSpPr>
            <p:spPr bwMode="auto">
              <a:xfrm rot="5400000">
                <a:off x="2436"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6" name="AutoShape 127"/>
              <p:cNvSpPr>
                <a:spLocks noChangeAspect="1" noChangeArrowheads="1"/>
              </p:cNvSpPr>
              <p:nvPr/>
            </p:nvSpPr>
            <p:spPr bwMode="auto">
              <a:xfrm rot="5400000">
                <a:off x="3205" y="117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7" name="AutoShape 128"/>
              <p:cNvSpPr>
                <a:spLocks noChangeAspect="1" noChangeArrowheads="1"/>
              </p:cNvSpPr>
              <p:nvPr/>
            </p:nvSpPr>
            <p:spPr bwMode="auto">
              <a:xfrm rot="5400000">
                <a:off x="3208" y="1584"/>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8" name="AutoShape 129"/>
              <p:cNvSpPr>
                <a:spLocks noChangeAspect="1" noChangeArrowheads="1"/>
              </p:cNvSpPr>
              <p:nvPr/>
            </p:nvSpPr>
            <p:spPr bwMode="auto">
              <a:xfrm rot="5400000">
                <a:off x="3206" y="200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9" name="AutoShape 130"/>
              <p:cNvSpPr>
                <a:spLocks noChangeAspect="1" noChangeArrowheads="1"/>
              </p:cNvSpPr>
              <p:nvPr/>
            </p:nvSpPr>
            <p:spPr bwMode="auto">
              <a:xfrm rot="5400000">
                <a:off x="3205"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0" name="AutoShape 131"/>
              <p:cNvSpPr>
                <a:spLocks noChangeAspect="1" noChangeArrowheads="1"/>
              </p:cNvSpPr>
              <p:nvPr/>
            </p:nvSpPr>
            <p:spPr bwMode="auto">
              <a:xfrm rot="5400000">
                <a:off x="2032"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1" name="AutoShape 132"/>
              <p:cNvSpPr>
                <a:spLocks noChangeAspect="1" noChangeArrowheads="1"/>
              </p:cNvSpPr>
              <p:nvPr/>
            </p:nvSpPr>
            <p:spPr bwMode="auto">
              <a:xfrm rot="5400000">
                <a:off x="2819" y="2387"/>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2" name="AutoShape 133"/>
              <p:cNvSpPr>
                <a:spLocks noChangeAspect="1" noChangeArrowheads="1"/>
              </p:cNvSpPr>
              <p:nvPr/>
            </p:nvSpPr>
            <p:spPr bwMode="auto">
              <a:xfrm rot="5400000">
                <a:off x="2439" y="2387"/>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3" name="AutoShape 134"/>
              <p:cNvSpPr>
                <a:spLocks noChangeAspect="1" noChangeArrowheads="1"/>
              </p:cNvSpPr>
              <p:nvPr/>
            </p:nvSpPr>
            <p:spPr bwMode="auto">
              <a:xfrm rot="5400000">
                <a:off x="1926" y="1285"/>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4" name="AutoShape 135"/>
              <p:cNvSpPr>
                <a:spLocks noChangeAspect="1" noChangeArrowheads="1"/>
              </p:cNvSpPr>
              <p:nvPr/>
            </p:nvSpPr>
            <p:spPr bwMode="auto">
              <a:xfrm rot="5400000">
                <a:off x="1929" y="1690"/>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5" name="AutoShape 136"/>
              <p:cNvSpPr>
                <a:spLocks noChangeAspect="1" noChangeArrowheads="1"/>
              </p:cNvSpPr>
              <p:nvPr/>
            </p:nvSpPr>
            <p:spPr bwMode="auto">
              <a:xfrm rot="5400000">
                <a:off x="2713"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6" name="AutoShape 137"/>
              <p:cNvSpPr>
                <a:spLocks noChangeAspect="1" noChangeArrowheads="1"/>
              </p:cNvSpPr>
              <p:nvPr/>
            </p:nvSpPr>
            <p:spPr bwMode="auto">
              <a:xfrm rot="5400000">
                <a:off x="2713"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7" name="AutoShape 138"/>
              <p:cNvSpPr>
                <a:spLocks noChangeAspect="1" noChangeArrowheads="1"/>
              </p:cNvSpPr>
              <p:nvPr/>
            </p:nvSpPr>
            <p:spPr bwMode="auto">
              <a:xfrm rot="5400000">
                <a:off x="2332"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8" name="AutoShape 139"/>
              <p:cNvSpPr>
                <a:spLocks noChangeAspect="1" noChangeArrowheads="1"/>
              </p:cNvSpPr>
              <p:nvPr/>
            </p:nvSpPr>
            <p:spPr bwMode="auto">
              <a:xfrm rot="5400000">
                <a:off x="2332"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9" name="AutoShape 140"/>
              <p:cNvSpPr>
                <a:spLocks noChangeAspect="1" noChangeArrowheads="1"/>
              </p:cNvSpPr>
              <p:nvPr/>
            </p:nvSpPr>
            <p:spPr bwMode="auto">
              <a:xfrm rot="5400000">
                <a:off x="1928" y="211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0" name="AutoShape 141"/>
              <p:cNvSpPr>
                <a:spLocks noChangeAspect="1" noChangeArrowheads="1"/>
              </p:cNvSpPr>
              <p:nvPr/>
            </p:nvSpPr>
            <p:spPr bwMode="auto">
              <a:xfrm rot="5400000">
                <a:off x="2712"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1" name="AutoShape 142"/>
              <p:cNvSpPr>
                <a:spLocks noChangeAspect="1" noChangeArrowheads="1"/>
              </p:cNvSpPr>
              <p:nvPr/>
            </p:nvSpPr>
            <p:spPr bwMode="auto">
              <a:xfrm rot="5400000">
                <a:off x="2331"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2" name="AutoShape 143"/>
              <p:cNvSpPr>
                <a:spLocks noChangeAspect="1" noChangeArrowheads="1"/>
              </p:cNvSpPr>
              <p:nvPr/>
            </p:nvSpPr>
            <p:spPr bwMode="auto">
              <a:xfrm rot="5400000">
                <a:off x="3100" y="1285"/>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3" name="AutoShape 144"/>
              <p:cNvSpPr>
                <a:spLocks noChangeAspect="1" noChangeArrowheads="1"/>
              </p:cNvSpPr>
              <p:nvPr/>
            </p:nvSpPr>
            <p:spPr bwMode="auto">
              <a:xfrm rot="5400000">
                <a:off x="3102" y="1691"/>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4" name="AutoShape 145"/>
              <p:cNvSpPr>
                <a:spLocks noChangeAspect="1" noChangeArrowheads="1"/>
              </p:cNvSpPr>
              <p:nvPr/>
            </p:nvSpPr>
            <p:spPr bwMode="auto">
              <a:xfrm rot="5400000">
                <a:off x="3100" y="211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5" name="AutoShape 146"/>
              <p:cNvSpPr>
                <a:spLocks noChangeAspect="1" noChangeArrowheads="1"/>
              </p:cNvSpPr>
              <p:nvPr/>
            </p:nvSpPr>
            <p:spPr bwMode="auto">
              <a:xfrm rot="5400000">
                <a:off x="3100"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6" name="AutoShape 147"/>
              <p:cNvSpPr>
                <a:spLocks noChangeAspect="1" noChangeArrowheads="1"/>
              </p:cNvSpPr>
              <p:nvPr/>
            </p:nvSpPr>
            <p:spPr bwMode="auto">
              <a:xfrm rot="5400000">
                <a:off x="1927"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7" name="AutoShape 148"/>
              <p:cNvSpPr>
                <a:spLocks noChangeAspect="1" noChangeArrowheads="1"/>
              </p:cNvSpPr>
              <p:nvPr/>
            </p:nvSpPr>
            <p:spPr bwMode="auto">
              <a:xfrm rot="5400000">
                <a:off x="2714" y="2493"/>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8" name="AutoShape 149"/>
              <p:cNvSpPr>
                <a:spLocks noChangeAspect="1" noChangeArrowheads="1"/>
              </p:cNvSpPr>
              <p:nvPr/>
            </p:nvSpPr>
            <p:spPr bwMode="auto">
              <a:xfrm rot="5400000">
                <a:off x="2334" y="2492"/>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9" name="AutoShape 150"/>
              <p:cNvSpPr>
                <a:spLocks noChangeAspect="1" noChangeArrowheads="1"/>
              </p:cNvSpPr>
              <p:nvPr/>
            </p:nvSpPr>
            <p:spPr bwMode="auto">
              <a:xfrm rot="5400000">
                <a:off x="1820" y="138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0" name="AutoShape 151"/>
              <p:cNvSpPr>
                <a:spLocks noChangeAspect="1" noChangeArrowheads="1"/>
              </p:cNvSpPr>
              <p:nvPr/>
            </p:nvSpPr>
            <p:spPr bwMode="auto">
              <a:xfrm rot="5400000">
                <a:off x="1824" y="1794"/>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1" name="AutoShape 152"/>
              <p:cNvSpPr>
                <a:spLocks noChangeAspect="1" noChangeArrowheads="1"/>
              </p:cNvSpPr>
              <p:nvPr/>
            </p:nvSpPr>
            <p:spPr bwMode="auto">
              <a:xfrm rot="5400000">
                <a:off x="2607"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2" name="AutoShape 153"/>
              <p:cNvSpPr>
                <a:spLocks noChangeAspect="1" noChangeArrowheads="1"/>
              </p:cNvSpPr>
              <p:nvPr/>
            </p:nvSpPr>
            <p:spPr bwMode="auto">
              <a:xfrm rot="5400000">
                <a:off x="2607"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3" name="AutoShape 154"/>
              <p:cNvSpPr>
                <a:spLocks noChangeAspect="1" noChangeArrowheads="1"/>
              </p:cNvSpPr>
              <p:nvPr/>
            </p:nvSpPr>
            <p:spPr bwMode="auto">
              <a:xfrm rot="5400000">
                <a:off x="2226"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4" name="AutoShape 155"/>
              <p:cNvSpPr>
                <a:spLocks noChangeAspect="1" noChangeArrowheads="1"/>
              </p:cNvSpPr>
              <p:nvPr/>
            </p:nvSpPr>
            <p:spPr bwMode="auto">
              <a:xfrm rot="5400000">
                <a:off x="2226"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5" name="AutoShape 156"/>
              <p:cNvSpPr>
                <a:spLocks noChangeAspect="1" noChangeArrowheads="1"/>
              </p:cNvSpPr>
              <p:nvPr/>
            </p:nvSpPr>
            <p:spPr bwMode="auto">
              <a:xfrm rot="5400000">
                <a:off x="1821"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6" name="AutoShape 157"/>
              <p:cNvSpPr>
                <a:spLocks noChangeAspect="1" noChangeArrowheads="1"/>
              </p:cNvSpPr>
              <p:nvPr/>
            </p:nvSpPr>
            <p:spPr bwMode="auto">
              <a:xfrm rot="5400000">
                <a:off x="2606"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7" name="AutoShape 158"/>
              <p:cNvSpPr>
                <a:spLocks noChangeAspect="1" noChangeArrowheads="1"/>
              </p:cNvSpPr>
              <p:nvPr/>
            </p:nvSpPr>
            <p:spPr bwMode="auto">
              <a:xfrm rot="5400000">
                <a:off x="2225"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8" name="AutoShape 159"/>
              <p:cNvSpPr>
                <a:spLocks noChangeAspect="1" noChangeArrowheads="1"/>
              </p:cNvSpPr>
              <p:nvPr/>
            </p:nvSpPr>
            <p:spPr bwMode="auto">
              <a:xfrm rot="5400000">
                <a:off x="2995" y="139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9" name="AutoShape 160"/>
              <p:cNvSpPr>
                <a:spLocks noChangeAspect="1" noChangeArrowheads="1"/>
              </p:cNvSpPr>
              <p:nvPr/>
            </p:nvSpPr>
            <p:spPr bwMode="auto">
              <a:xfrm rot="5400000">
                <a:off x="2997" y="179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0" name="AutoShape 161"/>
              <p:cNvSpPr>
                <a:spLocks noChangeAspect="1" noChangeArrowheads="1"/>
              </p:cNvSpPr>
              <p:nvPr/>
            </p:nvSpPr>
            <p:spPr bwMode="auto">
              <a:xfrm rot="5400000">
                <a:off x="2995" y="221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1" name="AutoShape 162"/>
              <p:cNvSpPr>
                <a:spLocks noChangeAspect="1" noChangeArrowheads="1"/>
              </p:cNvSpPr>
              <p:nvPr/>
            </p:nvSpPr>
            <p:spPr bwMode="auto">
              <a:xfrm rot="5400000">
                <a:off x="2995" y="260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2" name="AutoShape 163"/>
              <p:cNvSpPr>
                <a:spLocks noChangeAspect="1" noChangeArrowheads="1"/>
              </p:cNvSpPr>
              <p:nvPr/>
            </p:nvSpPr>
            <p:spPr bwMode="auto">
              <a:xfrm rot="5400000">
                <a:off x="1821" y="26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3" name="AutoShape 164"/>
              <p:cNvSpPr>
                <a:spLocks noChangeAspect="1" noChangeArrowheads="1"/>
              </p:cNvSpPr>
              <p:nvPr/>
            </p:nvSpPr>
            <p:spPr bwMode="auto">
              <a:xfrm rot="5400000">
                <a:off x="2608" y="259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4" name="AutoShape 165"/>
              <p:cNvSpPr>
                <a:spLocks noChangeAspect="1" noChangeArrowheads="1"/>
              </p:cNvSpPr>
              <p:nvPr/>
            </p:nvSpPr>
            <p:spPr bwMode="auto">
              <a:xfrm rot="5400000">
                <a:off x="2228" y="2598"/>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sp>
          <p:nvSpPr>
            <p:cNvPr id="5" name="AutoShape 166"/>
            <p:cNvSpPr>
              <a:spLocks noChangeAspect="1" noChangeArrowheads="1"/>
            </p:cNvSpPr>
            <p:nvPr/>
          </p:nvSpPr>
          <p:spPr bwMode="auto">
            <a:xfrm rot="5400000">
              <a:off x="3870"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 name="AutoShape 167"/>
            <p:cNvSpPr>
              <a:spLocks noChangeAspect="1" noChangeArrowheads="1"/>
            </p:cNvSpPr>
            <p:nvPr/>
          </p:nvSpPr>
          <p:spPr bwMode="auto">
            <a:xfrm rot="5400000">
              <a:off x="3871"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 name="AutoShape 168"/>
            <p:cNvSpPr>
              <a:spLocks noChangeAspect="1" noChangeArrowheads="1"/>
            </p:cNvSpPr>
            <p:nvPr/>
          </p:nvSpPr>
          <p:spPr bwMode="auto">
            <a:xfrm rot="5400000">
              <a:off x="4122"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 name="AutoShape 169"/>
            <p:cNvSpPr>
              <a:spLocks noChangeAspect="1" noChangeArrowheads="1"/>
            </p:cNvSpPr>
            <p:nvPr/>
          </p:nvSpPr>
          <p:spPr bwMode="auto">
            <a:xfrm rot="5400000">
              <a:off x="4122"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 name="AutoShape 170"/>
            <p:cNvSpPr>
              <a:spLocks noChangeAspect="1" noChangeArrowheads="1"/>
            </p:cNvSpPr>
            <p:nvPr/>
          </p:nvSpPr>
          <p:spPr bwMode="auto">
            <a:xfrm rot="5400000">
              <a:off x="4000"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 name="AutoShape 171"/>
            <p:cNvSpPr>
              <a:spLocks noChangeAspect="1" noChangeArrowheads="1"/>
            </p:cNvSpPr>
            <p:nvPr/>
          </p:nvSpPr>
          <p:spPr bwMode="auto">
            <a:xfrm rot="5400000">
              <a:off x="4000"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 name="AutoShape 172"/>
            <p:cNvSpPr>
              <a:spLocks noChangeAspect="1" noChangeArrowheads="1"/>
            </p:cNvSpPr>
            <p:nvPr/>
          </p:nvSpPr>
          <p:spPr bwMode="auto">
            <a:xfrm rot="5400000">
              <a:off x="3870" y="182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 name="AutoShape 173"/>
            <p:cNvSpPr>
              <a:spLocks noChangeAspect="1" noChangeArrowheads="1"/>
            </p:cNvSpPr>
            <p:nvPr/>
          </p:nvSpPr>
          <p:spPr bwMode="auto">
            <a:xfrm rot="5400000">
              <a:off x="4122"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 name="AutoShape 174"/>
            <p:cNvSpPr>
              <a:spLocks noChangeAspect="1" noChangeArrowheads="1"/>
            </p:cNvSpPr>
            <p:nvPr/>
          </p:nvSpPr>
          <p:spPr bwMode="auto">
            <a:xfrm rot="5400000">
              <a:off x="4000"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 name="AutoShape 175"/>
            <p:cNvSpPr>
              <a:spLocks noChangeAspect="1" noChangeArrowheads="1"/>
            </p:cNvSpPr>
            <p:nvPr/>
          </p:nvSpPr>
          <p:spPr bwMode="auto">
            <a:xfrm rot="5400000">
              <a:off x="4247"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 name="AutoShape 176"/>
            <p:cNvSpPr>
              <a:spLocks noChangeAspect="1" noChangeArrowheads="1"/>
            </p:cNvSpPr>
            <p:nvPr/>
          </p:nvSpPr>
          <p:spPr bwMode="auto">
            <a:xfrm rot="5400000">
              <a:off x="4248"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 name="AutoShape 177"/>
            <p:cNvSpPr>
              <a:spLocks noChangeAspect="1" noChangeArrowheads="1"/>
            </p:cNvSpPr>
            <p:nvPr/>
          </p:nvSpPr>
          <p:spPr bwMode="auto">
            <a:xfrm rot="5400000">
              <a:off x="4246" y="182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 name="AutoShape 178"/>
            <p:cNvSpPr>
              <a:spLocks noChangeAspect="1" noChangeArrowheads="1"/>
            </p:cNvSpPr>
            <p:nvPr/>
          </p:nvSpPr>
          <p:spPr bwMode="auto">
            <a:xfrm rot="5400000">
              <a:off x="4247" y="193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 name="AutoShape 179"/>
            <p:cNvSpPr>
              <a:spLocks noChangeAspect="1" noChangeArrowheads="1"/>
            </p:cNvSpPr>
            <p:nvPr/>
          </p:nvSpPr>
          <p:spPr bwMode="auto">
            <a:xfrm rot="5400000">
              <a:off x="3871" y="193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 name="AutoShape 180"/>
            <p:cNvSpPr>
              <a:spLocks noChangeAspect="1" noChangeArrowheads="1"/>
            </p:cNvSpPr>
            <p:nvPr/>
          </p:nvSpPr>
          <p:spPr bwMode="auto">
            <a:xfrm rot="5400000">
              <a:off x="4122"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 name="AutoShape 181"/>
            <p:cNvSpPr>
              <a:spLocks noChangeAspect="1" noChangeArrowheads="1"/>
            </p:cNvSpPr>
            <p:nvPr/>
          </p:nvSpPr>
          <p:spPr bwMode="auto">
            <a:xfrm rot="5400000">
              <a:off x="4001"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 name="AutoShape 182"/>
            <p:cNvSpPr>
              <a:spLocks noChangeAspect="1" noChangeArrowheads="1"/>
            </p:cNvSpPr>
            <p:nvPr/>
          </p:nvSpPr>
          <p:spPr bwMode="auto">
            <a:xfrm rot="5400000">
              <a:off x="3836" y="1610"/>
              <a:ext cx="93"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 name="AutoShape 183"/>
            <p:cNvSpPr>
              <a:spLocks noChangeAspect="1" noChangeArrowheads="1"/>
            </p:cNvSpPr>
            <p:nvPr/>
          </p:nvSpPr>
          <p:spPr bwMode="auto">
            <a:xfrm rot="5400000">
              <a:off x="3838" y="1729"/>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 name="AutoShape 184"/>
            <p:cNvSpPr>
              <a:spLocks noChangeAspect="1" noChangeArrowheads="1"/>
            </p:cNvSpPr>
            <p:nvPr/>
          </p:nvSpPr>
          <p:spPr bwMode="auto">
            <a:xfrm rot="5400000">
              <a:off x="4088"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 name="AutoShape 185"/>
            <p:cNvSpPr>
              <a:spLocks noChangeAspect="1" noChangeArrowheads="1"/>
            </p:cNvSpPr>
            <p:nvPr/>
          </p:nvSpPr>
          <p:spPr bwMode="auto">
            <a:xfrm rot="5400000">
              <a:off x="4088"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5" name="AutoShape 186"/>
            <p:cNvSpPr>
              <a:spLocks noChangeAspect="1" noChangeArrowheads="1"/>
            </p:cNvSpPr>
            <p:nvPr/>
          </p:nvSpPr>
          <p:spPr bwMode="auto">
            <a:xfrm rot="5400000">
              <a:off x="3966"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6" name="AutoShape 187"/>
            <p:cNvSpPr>
              <a:spLocks noChangeAspect="1" noChangeArrowheads="1"/>
            </p:cNvSpPr>
            <p:nvPr/>
          </p:nvSpPr>
          <p:spPr bwMode="auto">
            <a:xfrm rot="5400000">
              <a:off x="3966"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7" name="AutoShape 188"/>
            <p:cNvSpPr>
              <a:spLocks noChangeAspect="1" noChangeArrowheads="1"/>
            </p:cNvSpPr>
            <p:nvPr/>
          </p:nvSpPr>
          <p:spPr bwMode="auto">
            <a:xfrm rot="5400000">
              <a:off x="3837" y="185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8" name="AutoShape 189"/>
            <p:cNvSpPr>
              <a:spLocks noChangeAspect="1" noChangeArrowheads="1"/>
            </p:cNvSpPr>
            <p:nvPr/>
          </p:nvSpPr>
          <p:spPr bwMode="auto">
            <a:xfrm rot="5400000">
              <a:off x="4087"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9" name="AutoShape 190"/>
            <p:cNvSpPr>
              <a:spLocks noChangeAspect="1" noChangeArrowheads="1"/>
            </p:cNvSpPr>
            <p:nvPr/>
          </p:nvSpPr>
          <p:spPr bwMode="auto">
            <a:xfrm rot="5400000">
              <a:off x="3965"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0" name="AutoShape 191"/>
            <p:cNvSpPr>
              <a:spLocks noChangeAspect="1" noChangeArrowheads="1"/>
            </p:cNvSpPr>
            <p:nvPr/>
          </p:nvSpPr>
          <p:spPr bwMode="auto">
            <a:xfrm rot="5400000">
              <a:off x="4213" y="160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1" name="AutoShape 192"/>
            <p:cNvSpPr>
              <a:spLocks noChangeAspect="1" noChangeArrowheads="1"/>
            </p:cNvSpPr>
            <p:nvPr/>
          </p:nvSpPr>
          <p:spPr bwMode="auto">
            <a:xfrm rot="5400000">
              <a:off x="4213" y="1729"/>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2" name="AutoShape 193"/>
            <p:cNvSpPr>
              <a:spLocks noChangeAspect="1" noChangeArrowheads="1"/>
            </p:cNvSpPr>
            <p:nvPr/>
          </p:nvSpPr>
          <p:spPr bwMode="auto">
            <a:xfrm rot="5400000">
              <a:off x="4214" y="1853"/>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3" name="AutoShape 194"/>
            <p:cNvSpPr>
              <a:spLocks noChangeAspect="1" noChangeArrowheads="1"/>
            </p:cNvSpPr>
            <p:nvPr/>
          </p:nvSpPr>
          <p:spPr bwMode="auto">
            <a:xfrm rot="5400000">
              <a:off x="4213" y="196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4" name="AutoShape 195"/>
            <p:cNvSpPr>
              <a:spLocks noChangeAspect="1" noChangeArrowheads="1"/>
            </p:cNvSpPr>
            <p:nvPr/>
          </p:nvSpPr>
          <p:spPr bwMode="auto">
            <a:xfrm rot="5400000">
              <a:off x="3837" y="1967"/>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5" name="AutoShape 196"/>
            <p:cNvSpPr>
              <a:spLocks noChangeAspect="1" noChangeArrowheads="1"/>
            </p:cNvSpPr>
            <p:nvPr/>
          </p:nvSpPr>
          <p:spPr bwMode="auto">
            <a:xfrm rot="5400000">
              <a:off x="4090" y="1965"/>
              <a:ext cx="90"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6" name="AutoShape 197"/>
            <p:cNvSpPr>
              <a:spLocks noChangeAspect="1" noChangeArrowheads="1"/>
            </p:cNvSpPr>
            <p:nvPr/>
          </p:nvSpPr>
          <p:spPr bwMode="auto">
            <a:xfrm rot="5400000">
              <a:off x="3968" y="1965"/>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7" name="AutoShape 198"/>
            <p:cNvSpPr>
              <a:spLocks noChangeAspect="1" noChangeArrowheads="1"/>
            </p:cNvSpPr>
            <p:nvPr/>
          </p:nvSpPr>
          <p:spPr bwMode="auto">
            <a:xfrm rot="5400000">
              <a:off x="3803"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8" name="AutoShape 199"/>
            <p:cNvSpPr>
              <a:spLocks noChangeAspect="1" noChangeArrowheads="1"/>
            </p:cNvSpPr>
            <p:nvPr/>
          </p:nvSpPr>
          <p:spPr bwMode="auto">
            <a:xfrm rot="5400000">
              <a:off x="3803"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9" name="AutoShape 200"/>
            <p:cNvSpPr>
              <a:spLocks noChangeAspect="1" noChangeArrowheads="1"/>
            </p:cNvSpPr>
            <p:nvPr/>
          </p:nvSpPr>
          <p:spPr bwMode="auto">
            <a:xfrm rot="5400000">
              <a:off x="4054"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0" name="AutoShape 201"/>
            <p:cNvSpPr>
              <a:spLocks noChangeAspect="1" noChangeArrowheads="1"/>
            </p:cNvSpPr>
            <p:nvPr/>
          </p:nvSpPr>
          <p:spPr bwMode="auto">
            <a:xfrm rot="5400000">
              <a:off x="4054"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1" name="AutoShape 202"/>
            <p:cNvSpPr>
              <a:spLocks noChangeAspect="1" noChangeArrowheads="1"/>
            </p:cNvSpPr>
            <p:nvPr/>
          </p:nvSpPr>
          <p:spPr bwMode="auto">
            <a:xfrm rot="5400000">
              <a:off x="3932"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2" name="AutoShape 203"/>
            <p:cNvSpPr>
              <a:spLocks noChangeAspect="1" noChangeArrowheads="1"/>
            </p:cNvSpPr>
            <p:nvPr/>
          </p:nvSpPr>
          <p:spPr bwMode="auto">
            <a:xfrm rot="5400000">
              <a:off x="3932"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3" name="AutoShape 204"/>
            <p:cNvSpPr>
              <a:spLocks noChangeAspect="1" noChangeArrowheads="1"/>
            </p:cNvSpPr>
            <p:nvPr/>
          </p:nvSpPr>
          <p:spPr bwMode="auto">
            <a:xfrm rot="5400000">
              <a:off x="3803" y="188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4" name="AutoShape 205"/>
            <p:cNvSpPr>
              <a:spLocks noChangeAspect="1" noChangeArrowheads="1"/>
            </p:cNvSpPr>
            <p:nvPr/>
          </p:nvSpPr>
          <p:spPr bwMode="auto">
            <a:xfrm rot="5400000">
              <a:off x="4055" y="188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5" name="AutoShape 206"/>
            <p:cNvSpPr>
              <a:spLocks noChangeAspect="1" noChangeArrowheads="1"/>
            </p:cNvSpPr>
            <p:nvPr/>
          </p:nvSpPr>
          <p:spPr bwMode="auto">
            <a:xfrm rot="5400000">
              <a:off x="3933" y="1882"/>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6" name="AutoShape 207"/>
            <p:cNvSpPr>
              <a:spLocks noChangeAspect="1" noChangeArrowheads="1"/>
            </p:cNvSpPr>
            <p:nvPr/>
          </p:nvSpPr>
          <p:spPr bwMode="auto">
            <a:xfrm rot="5400000">
              <a:off x="4179"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7" name="AutoShape 208"/>
            <p:cNvSpPr>
              <a:spLocks noChangeAspect="1" noChangeArrowheads="1"/>
            </p:cNvSpPr>
            <p:nvPr/>
          </p:nvSpPr>
          <p:spPr bwMode="auto">
            <a:xfrm rot="5400000">
              <a:off x="4179"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8" name="AutoShape 209"/>
            <p:cNvSpPr>
              <a:spLocks noChangeAspect="1" noChangeArrowheads="1"/>
            </p:cNvSpPr>
            <p:nvPr/>
          </p:nvSpPr>
          <p:spPr bwMode="auto">
            <a:xfrm rot="5400000">
              <a:off x="4180" y="1884"/>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9" name="AutoShape 210"/>
            <p:cNvSpPr>
              <a:spLocks noChangeAspect="1" noChangeArrowheads="1"/>
            </p:cNvSpPr>
            <p:nvPr/>
          </p:nvSpPr>
          <p:spPr bwMode="auto">
            <a:xfrm rot="5400000">
              <a:off x="4178"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0" name="AutoShape 211"/>
            <p:cNvSpPr>
              <a:spLocks noChangeAspect="1" noChangeArrowheads="1"/>
            </p:cNvSpPr>
            <p:nvPr/>
          </p:nvSpPr>
          <p:spPr bwMode="auto">
            <a:xfrm rot="5400000">
              <a:off x="3802"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1" name="AutoShape 212"/>
            <p:cNvSpPr>
              <a:spLocks noChangeAspect="1" noChangeArrowheads="1"/>
            </p:cNvSpPr>
            <p:nvPr/>
          </p:nvSpPr>
          <p:spPr bwMode="auto">
            <a:xfrm rot="5400000">
              <a:off x="4055"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2" name="AutoShape 213"/>
            <p:cNvSpPr>
              <a:spLocks noChangeAspect="1" noChangeArrowheads="1"/>
            </p:cNvSpPr>
            <p:nvPr/>
          </p:nvSpPr>
          <p:spPr bwMode="auto">
            <a:xfrm rot="5400000">
              <a:off x="3933"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3" name="AutoShape 214"/>
            <p:cNvSpPr>
              <a:spLocks noChangeAspect="1" noChangeArrowheads="1"/>
            </p:cNvSpPr>
            <p:nvPr/>
          </p:nvSpPr>
          <p:spPr bwMode="auto">
            <a:xfrm rot="5400000">
              <a:off x="3769" y="167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4" name="AutoShape 215"/>
            <p:cNvSpPr>
              <a:spLocks noChangeAspect="1" noChangeArrowheads="1"/>
            </p:cNvSpPr>
            <p:nvPr/>
          </p:nvSpPr>
          <p:spPr bwMode="auto">
            <a:xfrm rot="5400000">
              <a:off x="3770" y="1791"/>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5" name="AutoShape 216"/>
            <p:cNvSpPr>
              <a:spLocks noChangeAspect="1" noChangeArrowheads="1"/>
            </p:cNvSpPr>
            <p:nvPr/>
          </p:nvSpPr>
          <p:spPr bwMode="auto">
            <a:xfrm rot="5400000">
              <a:off x="4021" y="1670"/>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6" name="AutoShape 217"/>
            <p:cNvSpPr>
              <a:spLocks noChangeAspect="1" noChangeArrowheads="1"/>
            </p:cNvSpPr>
            <p:nvPr/>
          </p:nvSpPr>
          <p:spPr bwMode="auto">
            <a:xfrm rot="5400000">
              <a:off x="4021" y="179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7" name="AutoShape 218"/>
            <p:cNvSpPr>
              <a:spLocks noChangeAspect="1" noChangeArrowheads="1"/>
            </p:cNvSpPr>
            <p:nvPr/>
          </p:nvSpPr>
          <p:spPr bwMode="auto">
            <a:xfrm rot="5400000">
              <a:off x="3899" y="1670"/>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8" name="AutoShape 219"/>
            <p:cNvSpPr>
              <a:spLocks noChangeAspect="1" noChangeArrowheads="1"/>
            </p:cNvSpPr>
            <p:nvPr/>
          </p:nvSpPr>
          <p:spPr bwMode="auto">
            <a:xfrm rot="5400000">
              <a:off x="3899" y="179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9" name="AutoShape 220"/>
            <p:cNvSpPr>
              <a:spLocks noChangeAspect="1" noChangeArrowheads="1"/>
            </p:cNvSpPr>
            <p:nvPr/>
          </p:nvSpPr>
          <p:spPr bwMode="auto">
            <a:xfrm rot="5400000">
              <a:off x="3769" y="191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0" name="AutoShape 221"/>
            <p:cNvSpPr>
              <a:spLocks noChangeAspect="1" noChangeArrowheads="1"/>
            </p:cNvSpPr>
            <p:nvPr/>
          </p:nvSpPr>
          <p:spPr bwMode="auto">
            <a:xfrm rot="5400000">
              <a:off x="4021"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1" name="AutoShape 222"/>
            <p:cNvSpPr>
              <a:spLocks noChangeAspect="1" noChangeArrowheads="1"/>
            </p:cNvSpPr>
            <p:nvPr/>
          </p:nvSpPr>
          <p:spPr bwMode="auto">
            <a:xfrm rot="5400000">
              <a:off x="3899"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2" name="AutoShape 223"/>
            <p:cNvSpPr>
              <a:spLocks noChangeAspect="1" noChangeArrowheads="1"/>
            </p:cNvSpPr>
            <p:nvPr/>
          </p:nvSpPr>
          <p:spPr bwMode="auto">
            <a:xfrm rot="5400000">
              <a:off x="4146" y="167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3" name="AutoShape 224"/>
            <p:cNvSpPr>
              <a:spLocks noChangeAspect="1" noChangeArrowheads="1"/>
            </p:cNvSpPr>
            <p:nvPr/>
          </p:nvSpPr>
          <p:spPr bwMode="auto">
            <a:xfrm rot="5400000">
              <a:off x="4147" y="1791"/>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4" name="AutoShape 225"/>
            <p:cNvSpPr>
              <a:spLocks noChangeAspect="1" noChangeArrowheads="1"/>
            </p:cNvSpPr>
            <p:nvPr/>
          </p:nvSpPr>
          <p:spPr bwMode="auto">
            <a:xfrm rot="5400000">
              <a:off x="4146" y="1915"/>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5" name="AutoShape 226"/>
            <p:cNvSpPr>
              <a:spLocks noChangeAspect="1" noChangeArrowheads="1"/>
            </p:cNvSpPr>
            <p:nvPr/>
          </p:nvSpPr>
          <p:spPr bwMode="auto">
            <a:xfrm rot="5400000">
              <a:off x="4146" y="2029"/>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6" name="AutoShape 227"/>
            <p:cNvSpPr>
              <a:spLocks noChangeAspect="1" noChangeArrowheads="1"/>
            </p:cNvSpPr>
            <p:nvPr/>
          </p:nvSpPr>
          <p:spPr bwMode="auto">
            <a:xfrm rot="5400000">
              <a:off x="3769" y="202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7" name="AutoShape 228"/>
            <p:cNvSpPr>
              <a:spLocks noChangeAspect="1" noChangeArrowheads="1"/>
            </p:cNvSpPr>
            <p:nvPr/>
          </p:nvSpPr>
          <p:spPr bwMode="auto">
            <a:xfrm rot="5400000">
              <a:off x="4022"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8" name="AutoShape 229"/>
            <p:cNvSpPr>
              <a:spLocks noChangeAspect="1" noChangeArrowheads="1"/>
            </p:cNvSpPr>
            <p:nvPr/>
          </p:nvSpPr>
          <p:spPr bwMode="auto">
            <a:xfrm rot="5400000">
              <a:off x="3900"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9" name="AutoShape 230"/>
            <p:cNvSpPr>
              <a:spLocks noChangeAspect="1" noChangeArrowheads="1"/>
            </p:cNvSpPr>
            <p:nvPr/>
          </p:nvSpPr>
          <p:spPr bwMode="auto">
            <a:xfrm rot="5400000">
              <a:off x="3735" y="170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0" name="AutoShape 231"/>
            <p:cNvSpPr>
              <a:spLocks noChangeAspect="1" noChangeArrowheads="1"/>
            </p:cNvSpPr>
            <p:nvPr/>
          </p:nvSpPr>
          <p:spPr bwMode="auto">
            <a:xfrm rot="5400000">
              <a:off x="3736" y="1822"/>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1" name="AutoShape 232"/>
            <p:cNvSpPr>
              <a:spLocks noChangeAspect="1" noChangeArrowheads="1"/>
            </p:cNvSpPr>
            <p:nvPr/>
          </p:nvSpPr>
          <p:spPr bwMode="auto">
            <a:xfrm rot="5400000">
              <a:off x="3987" y="170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2" name="AutoShape 233"/>
            <p:cNvSpPr>
              <a:spLocks noChangeAspect="1" noChangeArrowheads="1"/>
            </p:cNvSpPr>
            <p:nvPr/>
          </p:nvSpPr>
          <p:spPr bwMode="auto">
            <a:xfrm rot="5400000">
              <a:off x="3987" y="1822"/>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3" name="AutoShape 234"/>
            <p:cNvSpPr>
              <a:spLocks noChangeAspect="1" noChangeArrowheads="1"/>
            </p:cNvSpPr>
            <p:nvPr/>
          </p:nvSpPr>
          <p:spPr bwMode="auto">
            <a:xfrm rot="5400000">
              <a:off x="3865" y="1701"/>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4" name="AutoShape 235"/>
            <p:cNvSpPr>
              <a:spLocks noChangeAspect="1" noChangeArrowheads="1"/>
            </p:cNvSpPr>
            <p:nvPr/>
          </p:nvSpPr>
          <p:spPr bwMode="auto">
            <a:xfrm rot="5400000">
              <a:off x="3865" y="182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5" name="AutoShape 236"/>
            <p:cNvSpPr>
              <a:spLocks noChangeAspect="1" noChangeArrowheads="1"/>
            </p:cNvSpPr>
            <p:nvPr/>
          </p:nvSpPr>
          <p:spPr bwMode="auto">
            <a:xfrm rot="5400000">
              <a:off x="3735" y="194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6" name="AutoShape 237"/>
            <p:cNvSpPr>
              <a:spLocks noChangeAspect="1" noChangeArrowheads="1"/>
            </p:cNvSpPr>
            <p:nvPr/>
          </p:nvSpPr>
          <p:spPr bwMode="auto">
            <a:xfrm rot="5400000">
              <a:off x="3987"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7" name="AutoShape 238"/>
            <p:cNvSpPr>
              <a:spLocks noChangeAspect="1" noChangeArrowheads="1"/>
            </p:cNvSpPr>
            <p:nvPr/>
          </p:nvSpPr>
          <p:spPr bwMode="auto">
            <a:xfrm rot="5400000">
              <a:off x="3865"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8" name="AutoShape 239"/>
            <p:cNvSpPr>
              <a:spLocks noChangeAspect="1" noChangeArrowheads="1"/>
            </p:cNvSpPr>
            <p:nvPr/>
          </p:nvSpPr>
          <p:spPr bwMode="auto">
            <a:xfrm rot="5400000">
              <a:off x="4112" y="170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9" name="AutoShape 240"/>
            <p:cNvSpPr>
              <a:spLocks noChangeAspect="1" noChangeArrowheads="1"/>
            </p:cNvSpPr>
            <p:nvPr/>
          </p:nvSpPr>
          <p:spPr bwMode="auto">
            <a:xfrm rot="5400000">
              <a:off x="4113" y="1822"/>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0" name="AutoShape 241"/>
            <p:cNvSpPr>
              <a:spLocks noChangeAspect="1" noChangeArrowheads="1"/>
            </p:cNvSpPr>
            <p:nvPr/>
          </p:nvSpPr>
          <p:spPr bwMode="auto">
            <a:xfrm rot="5400000">
              <a:off x="4112" y="194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1" name="AutoShape 242"/>
            <p:cNvSpPr>
              <a:spLocks noChangeAspect="1" noChangeArrowheads="1"/>
            </p:cNvSpPr>
            <p:nvPr/>
          </p:nvSpPr>
          <p:spPr bwMode="auto">
            <a:xfrm rot="5400000">
              <a:off x="4112" y="206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2" name="AutoShape 243"/>
            <p:cNvSpPr>
              <a:spLocks noChangeAspect="1" noChangeArrowheads="1"/>
            </p:cNvSpPr>
            <p:nvPr/>
          </p:nvSpPr>
          <p:spPr bwMode="auto">
            <a:xfrm rot="5400000">
              <a:off x="3735" y="206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3" name="AutoShape 244"/>
            <p:cNvSpPr>
              <a:spLocks noChangeAspect="1" noChangeArrowheads="1"/>
            </p:cNvSpPr>
            <p:nvPr/>
          </p:nvSpPr>
          <p:spPr bwMode="auto">
            <a:xfrm rot="5400000">
              <a:off x="3987"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4" name="AutoShape 245"/>
            <p:cNvSpPr>
              <a:spLocks noChangeAspect="1" noChangeArrowheads="1"/>
            </p:cNvSpPr>
            <p:nvPr/>
          </p:nvSpPr>
          <p:spPr bwMode="auto">
            <a:xfrm rot="5400000">
              <a:off x="3865"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grpSp>
        <p:nvGrpSpPr>
          <p:cNvPr id="77828" name="Group 323"/>
          <p:cNvGrpSpPr>
            <a:grpSpLocks/>
          </p:cNvGrpSpPr>
          <p:nvPr/>
        </p:nvGrpSpPr>
        <p:grpSpPr bwMode="auto">
          <a:xfrm>
            <a:off x="3155950" y="2674938"/>
            <a:ext cx="623888" cy="228600"/>
            <a:chOff x="6705600" y="5014913"/>
            <a:chExt cx="623888" cy="228600"/>
          </a:xfrm>
        </p:grpSpPr>
        <p:grpSp>
          <p:nvGrpSpPr>
            <p:cNvPr id="246" name="Group 12"/>
            <p:cNvGrpSpPr>
              <a:grpSpLocks/>
            </p:cNvGrpSpPr>
            <p:nvPr/>
          </p:nvGrpSpPr>
          <p:grpSpPr bwMode="auto">
            <a:xfrm>
              <a:off x="6705600" y="5014913"/>
              <a:ext cx="360363" cy="228600"/>
              <a:chOff x="3776" y="3429"/>
              <a:chExt cx="274" cy="109"/>
            </a:xfrm>
            <a:noFill/>
          </p:grpSpPr>
          <p:sp>
            <p:nvSpPr>
              <p:cNvPr id="248"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49"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0"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1"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2"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52"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cxnSp>
        <p:nvCxnSpPr>
          <p:cNvPr id="77829" name="Straight Connector 332"/>
          <p:cNvCxnSpPr>
            <a:cxnSpLocks noChangeShapeType="1"/>
          </p:cNvCxnSpPr>
          <p:nvPr/>
        </p:nvCxnSpPr>
        <p:spPr bwMode="auto">
          <a:xfrm rot="5400000">
            <a:off x="2850357" y="3359944"/>
            <a:ext cx="1828800" cy="158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nvGrpSpPr>
          <p:cNvPr id="77830" name="Group 335"/>
          <p:cNvGrpSpPr>
            <a:grpSpLocks/>
          </p:cNvGrpSpPr>
          <p:nvPr/>
        </p:nvGrpSpPr>
        <p:grpSpPr bwMode="auto">
          <a:xfrm>
            <a:off x="3141663" y="3360738"/>
            <a:ext cx="623887" cy="228600"/>
            <a:chOff x="6705600" y="5014913"/>
            <a:chExt cx="623888" cy="228600"/>
          </a:xfrm>
        </p:grpSpPr>
        <p:grpSp>
          <p:nvGrpSpPr>
            <p:cNvPr id="253" name="Group 12"/>
            <p:cNvGrpSpPr>
              <a:grpSpLocks/>
            </p:cNvGrpSpPr>
            <p:nvPr/>
          </p:nvGrpSpPr>
          <p:grpSpPr bwMode="auto">
            <a:xfrm>
              <a:off x="6705600" y="5014913"/>
              <a:ext cx="360363" cy="228600"/>
              <a:chOff x="3776" y="3429"/>
              <a:chExt cx="274" cy="109"/>
            </a:xfrm>
            <a:noFill/>
          </p:grpSpPr>
          <p:sp>
            <p:nvSpPr>
              <p:cNvPr id="257"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8"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9"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0"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1"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50"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77831" name="Group 343"/>
          <p:cNvGrpSpPr>
            <a:grpSpLocks/>
          </p:cNvGrpSpPr>
          <p:nvPr/>
        </p:nvGrpSpPr>
        <p:grpSpPr bwMode="auto">
          <a:xfrm>
            <a:off x="3141663" y="4122738"/>
            <a:ext cx="623887" cy="228600"/>
            <a:chOff x="6705600" y="5014913"/>
            <a:chExt cx="623888" cy="228600"/>
          </a:xfrm>
        </p:grpSpPr>
        <p:grpSp>
          <p:nvGrpSpPr>
            <p:cNvPr id="255" name="Group 12"/>
            <p:cNvGrpSpPr>
              <a:grpSpLocks/>
            </p:cNvGrpSpPr>
            <p:nvPr/>
          </p:nvGrpSpPr>
          <p:grpSpPr bwMode="auto">
            <a:xfrm>
              <a:off x="6705600" y="5014913"/>
              <a:ext cx="360363" cy="228600"/>
              <a:chOff x="3776" y="3429"/>
              <a:chExt cx="274" cy="109"/>
            </a:xfrm>
            <a:noFill/>
          </p:grpSpPr>
          <p:sp>
            <p:nvSpPr>
              <p:cNvPr id="265"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6"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7"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8"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9"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48"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cxnSp>
        <p:nvCxnSpPr>
          <p:cNvPr id="77832" name="Straight Connector 351"/>
          <p:cNvCxnSpPr>
            <a:cxnSpLocks noChangeShapeType="1"/>
          </p:cNvCxnSpPr>
          <p:nvPr/>
        </p:nvCxnSpPr>
        <p:spPr bwMode="auto">
          <a:xfrm flipV="1">
            <a:off x="3765550" y="3132138"/>
            <a:ext cx="7524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
        <p:nvSpPr>
          <p:cNvPr id="271" name="Rectangle 270"/>
          <p:cNvSpPr/>
          <p:nvPr/>
        </p:nvSpPr>
        <p:spPr bwMode="auto">
          <a:xfrm>
            <a:off x="5364163" y="3817938"/>
            <a:ext cx="2057400" cy="3048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272" name="Rectangle 271"/>
          <p:cNvSpPr/>
          <p:nvPr/>
        </p:nvSpPr>
        <p:spPr bwMode="auto">
          <a:xfrm>
            <a:off x="5275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273" name="Rectangle 272"/>
          <p:cNvSpPr/>
          <p:nvPr/>
        </p:nvSpPr>
        <p:spPr bwMode="auto">
          <a:xfrm>
            <a:off x="7180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77836" name="AutoShape 93"/>
          <p:cNvSpPr>
            <a:spLocks noChangeArrowheads="1"/>
          </p:cNvSpPr>
          <p:nvPr/>
        </p:nvSpPr>
        <p:spPr bwMode="auto">
          <a:xfrm rot="-5400000">
            <a:off x="1389063" y="2514600"/>
            <a:ext cx="990600" cy="1905000"/>
          </a:xfrm>
          <a:prstGeom prst="downArrow">
            <a:avLst>
              <a:gd name="adj1" fmla="val 50000"/>
              <a:gd name="adj2" fmla="val 60417"/>
            </a:avLst>
          </a:prstGeom>
          <a:solidFill>
            <a:schemeClr val="bg2"/>
          </a:solidFill>
          <a:ln w="57150">
            <a:solidFill>
              <a:schemeClr val="tx2"/>
            </a:solidFill>
            <a:miter lim="800000"/>
            <a:headEnd/>
            <a:tailEnd/>
          </a:ln>
        </p:spPr>
        <p:txBody>
          <a:bodyPr rot="10800000" wrap="none" anchor="ctr"/>
          <a:lstStyle/>
          <a:p>
            <a:pPr algn="ctr">
              <a:buClr>
                <a:srgbClr val="000000"/>
              </a:buClr>
              <a:buSzPct val="100000"/>
              <a:buFont typeface="Times New Roman" charset="0"/>
              <a:buNone/>
            </a:pPr>
            <a:endParaRPr lang="en-US" sz="1800"/>
          </a:p>
        </p:txBody>
      </p:sp>
      <p:sp>
        <p:nvSpPr>
          <p:cNvPr id="77837" name="Rectangle 94"/>
          <p:cNvSpPr>
            <a:spLocks noChangeArrowheads="1"/>
          </p:cNvSpPr>
          <p:nvPr/>
        </p:nvSpPr>
        <p:spPr bwMode="auto">
          <a:xfrm>
            <a:off x="1008063" y="3276600"/>
            <a:ext cx="1336675" cy="3048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buClr>
                <a:srgbClr val="000000"/>
              </a:buClr>
              <a:buSzPct val="100000"/>
              <a:buFont typeface="Times New Roman" charset="0"/>
              <a:buNone/>
            </a:pPr>
            <a:r>
              <a:rPr lang="en-US" sz="2000" b="1">
                <a:solidFill>
                  <a:schemeClr val="tx1"/>
                </a:solidFill>
              </a:rPr>
              <a:t>Work</a:t>
            </a:r>
            <a:endParaRPr lang="en-US" sz="1600" b="1">
              <a:solidFill>
                <a:schemeClr val="tx1"/>
              </a:solidFill>
            </a:endParaRPr>
          </a:p>
        </p:txBody>
      </p:sp>
      <p:sp>
        <p:nvSpPr>
          <p:cNvPr id="77838" name="Text Box 59"/>
          <p:cNvSpPr txBox="1">
            <a:spLocks noChangeArrowheads="1"/>
          </p:cNvSpPr>
          <p:nvPr/>
        </p:nvSpPr>
        <p:spPr bwMode="auto">
          <a:xfrm>
            <a:off x="4724400" y="4857750"/>
            <a:ext cx="353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Server cluster/farm/cloud/grid</a:t>
            </a:r>
          </a:p>
          <a:p>
            <a:pPr algn="ctr" eaLnBrk="1" hangingPunct="1">
              <a:buClr>
                <a:srgbClr val="000000"/>
              </a:buClr>
              <a:buSzPct val="100000"/>
              <a:buFont typeface="Times New Roman" charset="0"/>
              <a:buNone/>
            </a:pPr>
            <a:r>
              <a:rPr lang="en-US" sz="2000">
                <a:solidFill>
                  <a:srgbClr val="003367"/>
                </a:solidFill>
              </a:rPr>
              <a:t>Data center</a:t>
            </a:r>
          </a:p>
        </p:txBody>
      </p:sp>
      <p:sp>
        <p:nvSpPr>
          <p:cNvPr id="278" name="Rectangle 381"/>
          <p:cNvSpPr>
            <a:spLocks noChangeArrowheads="1"/>
          </p:cNvSpPr>
          <p:nvPr/>
        </p:nvSpPr>
        <p:spPr bwMode="auto">
          <a:xfrm>
            <a:off x="5275263" y="3817938"/>
            <a:ext cx="2286000" cy="368300"/>
          </a:xfrm>
          <a:prstGeom prst="rect">
            <a:avLst/>
          </a:prstGeom>
          <a:solidFill>
            <a:schemeClr val="accent5"/>
          </a:solidFill>
          <a:ln w="9525">
            <a:noFill/>
            <a:miter lim="800000"/>
            <a:headEnd/>
            <a:tailEnd/>
          </a:ln>
        </p:spPr>
        <p:txBody>
          <a:bodyPr>
            <a:spAutoFit/>
          </a:bodyPr>
          <a:lstStyle/>
          <a:p>
            <a:pPr algn="ctr">
              <a:buClr>
                <a:srgbClr val="000000"/>
              </a:buClr>
              <a:buSzPct val="100000"/>
              <a:buFont typeface="Times New Roman" charset="0"/>
              <a:buNone/>
            </a:pPr>
            <a:r>
              <a:rPr lang="en-US" sz="1800" b="1">
                <a:solidFill>
                  <a:srgbClr val="003367"/>
                </a:solidFill>
                <a:cs typeface="Arial" charset="0"/>
              </a:rPr>
              <a:t>Support substrate</a:t>
            </a:r>
            <a:endParaRPr lang="en-US" sz="1600" b="1">
              <a:solidFill>
                <a:srgbClr val="003367"/>
              </a:solidFill>
              <a:cs typeface="Arial" charset="0"/>
            </a:endParaRPr>
          </a:p>
        </p:txBody>
      </p:sp>
      <p:sp>
        <p:nvSpPr>
          <p:cNvPr id="77840" name="Title 281"/>
          <p:cNvSpPr>
            <a:spLocks noGrp="1"/>
          </p:cNvSpPr>
          <p:nvPr>
            <p:ph type="title"/>
          </p:nvPr>
        </p:nvSpPr>
        <p:spPr/>
        <p:txBody>
          <a:bodyPr/>
          <a:lstStyle/>
          <a:p>
            <a:r>
              <a:rPr lang="en-US">
                <a:latin typeface="Arial" charset="0"/>
                <a:ea typeface="ＭＳ Ｐゴシック" charset="0"/>
              </a:rPr>
              <a:t>Scaling a service</a:t>
            </a:r>
          </a:p>
        </p:txBody>
      </p:sp>
      <p:sp>
        <p:nvSpPr>
          <p:cNvPr id="77841" name="Text Box 59"/>
          <p:cNvSpPr txBox="1">
            <a:spLocks noChangeArrowheads="1"/>
          </p:cNvSpPr>
          <p:nvPr/>
        </p:nvSpPr>
        <p:spPr bwMode="auto">
          <a:xfrm>
            <a:off x="4114800" y="1828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Dispatcher</a:t>
            </a:r>
          </a:p>
        </p:txBody>
      </p:sp>
      <p:cxnSp>
        <p:nvCxnSpPr>
          <p:cNvPr id="77842" name="Straight Connector 292"/>
          <p:cNvCxnSpPr>
            <a:cxnSpLocks noChangeShapeType="1"/>
          </p:cNvCxnSpPr>
          <p:nvPr/>
        </p:nvCxnSpPr>
        <p:spPr bwMode="auto">
          <a:xfrm rot="5400000" flipH="1" flipV="1">
            <a:off x="4229100" y="2476500"/>
            <a:ext cx="762000" cy="5334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77843" name="Text Box 59"/>
          <p:cNvSpPr txBox="1">
            <a:spLocks noChangeArrowheads="1"/>
          </p:cNvSpPr>
          <p:nvPr/>
        </p:nvSpPr>
        <p:spPr bwMode="auto">
          <a:xfrm>
            <a:off x="762000" y="5791200"/>
            <a:ext cx="691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2000">
                <a:solidFill>
                  <a:schemeClr val="tx1"/>
                </a:solidFill>
              </a:rPr>
              <a:t>Add servers or “bricks” for scale and robustness.</a:t>
            </a:r>
          </a:p>
          <a:p>
            <a:pPr eaLnBrk="1" hangingPunct="1">
              <a:buClr>
                <a:srgbClr val="000000"/>
              </a:buClr>
              <a:buSzPct val="100000"/>
              <a:buFont typeface="Times New Roman" charset="0"/>
              <a:buNone/>
            </a:pPr>
            <a:r>
              <a:rPr lang="en-US" sz="2000">
                <a:solidFill>
                  <a:schemeClr val="tx1"/>
                </a:solidFill>
              </a:rPr>
              <a:t>Issues: state storage, server selection, request routing, etc.</a:t>
            </a:r>
          </a:p>
        </p:txBody>
      </p:sp>
      <p:pic>
        <p:nvPicPr>
          <p:cNvPr id="77844" name="Picture 284"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382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Picture 28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6" name="Picture 28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1298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app-engine-im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4"/>
          <p:cNvSpPr txBox="1">
            <a:spLocks noChangeArrowheads="1"/>
          </p:cNvSpPr>
          <p:nvPr/>
        </p:nvSpPr>
        <p:spPr bwMode="auto">
          <a:xfrm>
            <a:off x="306388" y="6553200"/>
            <a:ext cx="624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rPr>
              <a:t>[From Spark Plug to Drive Train: The Life of an App Engine Request, Along Levi, 5/27/09]</a:t>
            </a:r>
          </a:p>
        </p:txBody>
      </p:sp>
    </p:spTree>
    <p:extLst>
      <p:ext uri="{BB962C8B-B14F-4D97-AF65-F5344CB8AC3E}">
        <p14:creationId xmlns:p14="http://schemas.microsoft.com/office/powerpoint/2010/main" val="25077468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90800"/>
            <a:ext cx="9144000" cy="3545633"/>
          </a:xfrm>
          <a:prstGeom prst="rect">
            <a:avLst/>
          </a:prstGeom>
        </p:spPr>
      </p:pic>
      <p:pic>
        <p:nvPicPr>
          <p:cNvPr id="3" name="Picture 2"/>
          <p:cNvPicPr>
            <a:picLocks noChangeAspect="1"/>
          </p:cNvPicPr>
          <p:nvPr/>
        </p:nvPicPr>
        <p:blipFill>
          <a:blip r:embed="rId3"/>
          <a:stretch>
            <a:fillRect/>
          </a:stretch>
        </p:blipFill>
        <p:spPr>
          <a:xfrm>
            <a:off x="0" y="0"/>
            <a:ext cx="7772400" cy="2578162"/>
          </a:xfrm>
          <a:prstGeom prst="rect">
            <a:avLst/>
          </a:prstGeom>
        </p:spPr>
      </p:pic>
    </p:spTree>
    <p:extLst>
      <p:ext uri="{BB962C8B-B14F-4D97-AF65-F5344CB8AC3E}">
        <p14:creationId xmlns:p14="http://schemas.microsoft.com/office/powerpoint/2010/main" val="20591880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Arial" charset="0"/>
              </a:rPr>
              <a:t/>
            </a:r>
            <a:br>
              <a:rPr lang="en-US">
                <a:latin typeface="Arial" charset="0"/>
              </a:rPr>
            </a:br>
            <a:r>
              <a:rPr lang="en-US">
                <a:latin typeface="Arial" charset="0"/>
              </a:rPr>
              <a:t/>
            </a:r>
            <a:br>
              <a:rPr lang="en-US">
                <a:latin typeface="Arial" charset="0"/>
              </a:rPr>
            </a:br>
            <a:endParaRPr lang="en-US">
              <a:latin typeface="Arial" charset="0"/>
            </a:endParaRPr>
          </a:p>
        </p:txBody>
      </p:sp>
      <p:pic>
        <p:nvPicPr>
          <p:cNvPr id="9219" name="Content Placeholder 3" descr="linkedin_ar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014" r="-22014"/>
          <a:stretch>
            <a:fillRect/>
          </a:stretch>
        </p:blipFill>
        <p:spPr>
          <a:xfrm>
            <a:off x="295275" y="896938"/>
            <a:ext cx="7858125" cy="5351462"/>
          </a:xfrm>
        </p:spPr>
      </p:pic>
    </p:spTree>
    <p:extLst>
      <p:ext uri="{BB962C8B-B14F-4D97-AF65-F5344CB8AC3E}">
        <p14:creationId xmlns:p14="http://schemas.microsoft.com/office/powerpoint/2010/main" val="263836237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15"/>
          <p:cNvGrpSpPr>
            <a:grpSpLocks/>
          </p:cNvGrpSpPr>
          <p:nvPr/>
        </p:nvGrpSpPr>
        <p:grpSpPr bwMode="auto">
          <a:xfrm>
            <a:off x="1600200" y="3886200"/>
            <a:ext cx="5638800" cy="736600"/>
            <a:chOff x="1904999" y="3689128"/>
            <a:chExt cx="5638801" cy="1009650"/>
          </a:xfrm>
        </p:grpSpPr>
        <p:cxnSp>
          <p:nvCxnSpPr>
            <p:cNvPr id="129034" name="Elbow Connector 36"/>
            <p:cNvCxnSpPr>
              <a:cxnSpLocks noChangeShapeType="1"/>
            </p:cNvCxnSpPr>
            <p:nvPr/>
          </p:nvCxnSpPr>
          <p:spPr bwMode="auto">
            <a:xfrm>
              <a:off x="1904999" y="3733800"/>
              <a:ext cx="4920651" cy="964978"/>
            </a:xfrm>
            <a:prstGeom prst="bentConnector3">
              <a:avLst>
                <a:gd name="adj1" fmla="val 102"/>
              </a:avLst>
            </a:prstGeom>
            <a:noFill/>
            <a:ln w="57150">
              <a:solidFill>
                <a:srgbClr val="001934"/>
              </a:solidFill>
              <a:round/>
              <a:headEnd/>
              <a:tailEnd type="none" w="med" len="lg"/>
            </a:ln>
            <a:extLst>
              <a:ext uri="{909E8E84-426E-40dd-AFC4-6F175D3DCCD1}">
                <a14:hiddenFill xmlns:a14="http://schemas.microsoft.com/office/drawing/2010/main">
                  <a:noFill/>
                </a14:hiddenFill>
              </a:ext>
            </a:extLst>
          </p:spPr>
        </p:cxnSp>
        <p:cxnSp>
          <p:nvCxnSpPr>
            <p:cNvPr id="129035" name="Elbow Connector 36"/>
            <p:cNvCxnSpPr>
              <a:cxnSpLocks noChangeShapeType="1"/>
            </p:cNvCxnSpPr>
            <p:nvPr/>
          </p:nvCxnSpPr>
          <p:spPr bwMode="auto">
            <a:xfrm rot="5400000" flipH="1" flipV="1">
              <a:off x="6679900" y="3834878"/>
              <a:ext cx="1009650" cy="718150"/>
            </a:xfrm>
            <a:prstGeom prst="bentConnector3">
              <a:avLst>
                <a:gd name="adj1" fmla="val -315"/>
              </a:avLst>
            </a:prstGeom>
            <a:noFill/>
            <a:ln w="57150">
              <a:solidFill>
                <a:srgbClr val="001934"/>
              </a:solidFill>
              <a:round/>
              <a:headEnd/>
              <a:tailEnd type="arrow" w="med" len="lg"/>
            </a:ln>
            <a:extLst>
              <a:ext uri="{909E8E84-426E-40dd-AFC4-6F175D3DCCD1}">
                <a14:hiddenFill xmlns:a14="http://schemas.microsoft.com/office/drawing/2010/main">
                  <a:noFill/>
                </a14:hiddenFill>
              </a:ext>
            </a:extLst>
          </p:spPr>
        </p:cxnSp>
      </p:grpSp>
      <p:sp>
        <p:nvSpPr>
          <p:cNvPr id="129026" name="Title 1"/>
          <p:cNvSpPr>
            <a:spLocks noGrp="1"/>
          </p:cNvSpPr>
          <p:nvPr>
            <p:ph type="title"/>
          </p:nvPr>
        </p:nvSpPr>
        <p:spPr/>
        <p:txBody>
          <a:bodyPr/>
          <a:lstStyle/>
          <a:p>
            <a:pPr eaLnBrk="1" hangingPunct="1"/>
            <a:r>
              <a:rPr lang="en-US">
                <a:latin typeface="Arial" charset="0"/>
                <a:ea typeface="ＭＳ Ｐゴシック" charset="0"/>
              </a:rPr>
              <a:t>End-to-end application delivery</a:t>
            </a:r>
          </a:p>
        </p:txBody>
      </p:sp>
      <p:pic>
        <p:nvPicPr>
          <p:cNvPr id="1290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16002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8" name="Group 15"/>
          <p:cNvGrpSpPr>
            <a:grpSpLocks noChangeAspect="1"/>
          </p:cNvGrpSpPr>
          <p:nvPr/>
        </p:nvGrpSpPr>
        <p:grpSpPr bwMode="auto">
          <a:xfrm>
            <a:off x="5921375" y="2127250"/>
            <a:ext cx="2636838" cy="1792288"/>
            <a:chOff x="2489" y="1435"/>
            <a:chExt cx="1401" cy="952"/>
          </a:xfrm>
        </p:grpSpPr>
        <p:sp>
          <p:nvSpPr>
            <p:cNvPr id="129031"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9032" name="Freeform 16"/>
            <p:cNvSpPr>
              <a:spLocks/>
            </p:cNvSpPr>
            <p:nvPr/>
          </p:nvSpPr>
          <p:spPr bwMode="auto">
            <a:xfrm>
              <a:off x="2489" y="1440"/>
              <a:ext cx="1362" cy="938"/>
            </a:xfrm>
            <a:custGeom>
              <a:avLst/>
              <a:gdLst>
                <a:gd name="T0" fmla="*/ 1 w 1892"/>
                <a:gd name="T1" fmla="*/ 1 h 1303"/>
                <a:gd name="T2" fmla="*/ 1 w 1892"/>
                <a:gd name="T3" fmla="*/ 1 h 1303"/>
                <a:gd name="T4" fmla="*/ 1 w 1892"/>
                <a:gd name="T5" fmla="*/ 1 h 1303"/>
                <a:gd name="T6" fmla="*/ 1 w 1892"/>
                <a:gd name="T7" fmla="*/ 1 h 1303"/>
                <a:gd name="T8" fmla="*/ 1 w 1892"/>
                <a:gd name="T9" fmla="*/ 1 h 1303"/>
                <a:gd name="T10" fmla="*/ 1 w 1892"/>
                <a:gd name="T11" fmla="*/ 1 h 1303"/>
                <a:gd name="T12" fmla="*/ 1 w 1892"/>
                <a:gd name="T13" fmla="*/ 1 h 1303"/>
                <a:gd name="T14" fmla="*/ 1 w 1892"/>
                <a:gd name="T15" fmla="*/ 1 h 1303"/>
                <a:gd name="T16" fmla="*/ 1 w 1892"/>
                <a:gd name="T17" fmla="*/ 1 h 1303"/>
                <a:gd name="T18" fmla="*/ 1 w 1892"/>
                <a:gd name="T19" fmla="*/ 1 h 1303"/>
                <a:gd name="T20" fmla="*/ 1 w 1892"/>
                <a:gd name="T21" fmla="*/ 1 h 1303"/>
                <a:gd name="T22" fmla="*/ 1 w 1892"/>
                <a:gd name="T23" fmla="*/ 1 h 1303"/>
                <a:gd name="T24" fmla="*/ 1 w 1892"/>
                <a:gd name="T25" fmla="*/ 1 h 1303"/>
                <a:gd name="T26" fmla="*/ 1 w 1892"/>
                <a:gd name="T27" fmla="*/ 1 h 1303"/>
                <a:gd name="T28" fmla="*/ 1 w 1892"/>
                <a:gd name="T29" fmla="*/ 1 h 1303"/>
                <a:gd name="T30" fmla="*/ 1 w 1892"/>
                <a:gd name="T31" fmla="*/ 1 h 1303"/>
                <a:gd name="T32" fmla="*/ 1 w 1892"/>
                <a:gd name="T33" fmla="*/ 1 h 1303"/>
                <a:gd name="T34" fmla="*/ 1 w 1892"/>
                <a:gd name="T35" fmla="*/ 1 h 1303"/>
                <a:gd name="T36" fmla="*/ 1 w 1892"/>
                <a:gd name="T37" fmla="*/ 1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rgbClr val="DDDDDD"/>
            </a:solidFill>
            <a:ln w="0">
              <a:solidFill>
                <a:srgbClr val="000000"/>
              </a:solidFill>
              <a:round/>
              <a:headEnd/>
              <a:tailEnd/>
            </a:ln>
          </p:spPr>
          <p:txBody>
            <a:bodyPr/>
            <a:lstStyle/>
            <a:p>
              <a:endParaRPr lang="en-US"/>
            </a:p>
          </p:txBody>
        </p:sp>
        <p:sp>
          <p:nvSpPr>
            <p:cNvPr id="129033"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9029" name="Rectangle 21"/>
          <p:cNvSpPr>
            <a:spLocks noChangeArrowheads="1"/>
          </p:cNvSpPr>
          <p:nvPr/>
        </p:nvSpPr>
        <p:spPr bwMode="auto">
          <a:xfrm>
            <a:off x="762000" y="5257800"/>
            <a:ext cx="7693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u="sng">
                <a:solidFill>
                  <a:srgbClr val="003367"/>
                </a:solidFill>
              </a:rPr>
              <a:t>Cloud and Software-as-a-Service (SaaS)</a:t>
            </a:r>
          </a:p>
          <a:p>
            <a:r>
              <a:rPr lang="en-US" sz="2000" b="1">
                <a:solidFill>
                  <a:srgbClr val="003367"/>
                </a:solidFill>
              </a:rPr>
              <a:t>Rapid evolution, no user upgrade, no user data management.</a:t>
            </a:r>
          </a:p>
          <a:p>
            <a:r>
              <a:rPr lang="en-US" sz="2000" b="1">
                <a:solidFill>
                  <a:srgbClr val="003367"/>
                </a:solidFill>
              </a:rPr>
              <a:t>Agile/elastic deployment on virtual infrastructure.  Seamless integration with apps on personal devices.</a:t>
            </a:r>
          </a:p>
          <a:p>
            <a:endParaRPr lang="en-US" sz="1800" b="1">
              <a:solidFill>
                <a:srgbClr val="003367"/>
              </a:solidFill>
            </a:endParaRPr>
          </a:p>
        </p:txBody>
      </p:sp>
      <p:sp>
        <p:nvSpPr>
          <p:cNvPr id="129030" name="Rectangle 22"/>
          <p:cNvSpPr>
            <a:spLocks noChangeArrowheads="1"/>
          </p:cNvSpPr>
          <p:nvPr/>
        </p:nvSpPr>
        <p:spPr bwMode="auto">
          <a:xfrm>
            <a:off x="2514600" y="1981200"/>
            <a:ext cx="76930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Where is your application?</a:t>
            </a:r>
          </a:p>
          <a:p>
            <a:r>
              <a:rPr lang="en-US" sz="2000" b="1">
                <a:solidFill>
                  <a:srgbClr val="003367"/>
                </a:solidFill>
              </a:rPr>
              <a:t>Where is your data?</a:t>
            </a:r>
          </a:p>
          <a:p>
            <a:r>
              <a:rPr lang="en-US" sz="2000" b="1">
                <a:solidFill>
                  <a:srgbClr val="003367"/>
                </a:solidFill>
              </a:rPr>
              <a:t>Where is your OS?</a:t>
            </a:r>
          </a:p>
          <a:p>
            <a:endParaRPr lang="en-US" sz="1800" b="1">
              <a:solidFill>
                <a:srgbClr val="003367"/>
              </a:solidFill>
            </a:endParaRPr>
          </a:p>
        </p:txBody>
      </p:sp>
    </p:spTree>
    <p:extLst>
      <p:ext uri="{BB962C8B-B14F-4D97-AF65-F5344CB8AC3E}">
        <p14:creationId xmlns:p14="http://schemas.microsoft.com/office/powerpoint/2010/main" val="6154827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rIns="132080"/>
          <a:lstStyle/>
          <a:p>
            <a:r>
              <a:rPr lang="en-US" dirty="0" smtClean="0">
                <a:latin typeface="Arial" charset="0"/>
                <a:ea typeface="ＭＳ Ｐゴシック" charset="0"/>
              </a:rPr>
              <a:t>What about failures?</a:t>
            </a:r>
            <a:endParaRPr lang="en-US" dirty="0">
              <a:latin typeface="Arial" charset="0"/>
              <a:ea typeface="ＭＳ Ｐゴシック" charset="0"/>
            </a:endParaRPr>
          </a:p>
        </p:txBody>
      </p:sp>
      <p:sp>
        <p:nvSpPr>
          <p:cNvPr id="37890" name="Rectangle 2"/>
          <p:cNvSpPr>
            <a:spLocks noGrp="1" noChangeArrowheads="1"/>
          </p:cNvSpPr>
          <p:nvPr>
            <p:ph type="body" idx="1"/>
          </p:nvPr>
        </p:nvSpPr>
        <p:spPr>
          <a:xfrm>
            <a:off x="457200" y="1371600"/>
            <a:ext cx="8226425" cy="4111625"/>
          </a:xfrm>
        </p:spPr>
        <p:txBody>
          <a:bodyPr rIns="132080"/>
          <a:lstStyle/>
          <a:p>
            <a:r>
              <a:rPr lang="en-US" b="1" dirty="0" smtClean="0">
                <a:latin typeface="Arial" charset="0"/>
                <a:ea typeface="ＭＳ Ｐゴシック" charset="0"/>
              </a:rPr>
              <a:t>Systems fail</a:t>
            </a:r>
            <a:r>
              <a:rPr lang="en-US" dirty="0" smtClean="0">
                <a:latin typeface="Arial" charset="0"/>
                <a:ea typeface="ＭＳ Ｐゴシック" charset="0"/>
              </a:rPr>
              <a:t>.  Here’s a reasonable set of assumptions about failure properties:</a:t>
            </a:r>
          </a:p>
          <a:p>
            <a:r>
              <a:rPr lang="en-US" dirty="0" smtClean="0">
                <a:latin typeface="Arial" charset="0"/>
                <a:ea typeface="ＭＳ Ｐゴシック" charset="0"/>
              </a:rPr>
              <a:t>Nodes</a:t>
            </a:r>
            <a:r>
              <a:rPr lang="en-US" dirty="0">
                <a:latin typeface="Arial" charset="0"/>
                <a:ea typeface="ＭＳ Ｐゴシック" charset="0"/>
              </a:rPr>
              <a:t>/servers/replicas/bricks</a:t>
            </a:r>
          </a:p>
          <a:p>
            <a:pPr marL="782638" lvl="1"/>
            <a:r>
              <a:rPr lang="en-US" b="1" dirty="0">
                <a:solidFill>
                  <a:srgbClr val="651222"/>
                </a:solidFill>
                <a:latin typeface="Arial" charset="0"/>
                <a:ea typeface="ＭＳ Ｐゴシック" charset="0"/>
              </a:rPr>
              <a:t>Fail-stop</a:t>
            </a:r>
            <a:r>
              <a:rPr lang="en-US" dirty="0">
                <a:latin typeface="Arial" charset="0"/>
                <a:ea typeface="ＭＳ Ｐゴシック" charset="0"/>
              </a:rPr>
              <a:t> or </a:t>
            </a:r>
            <a:r>
              <a:rPr lang="en-US" b="1" dirty="0">
                <a:solidFill>
                  <a:srgbClr val="651222"/>
                </a:solidFill>
                <a:latin typeface="Arial" charset="0"/>
                <a:ea typeface="ＭＳ Ｐゴシック" charset="0"/>
              </a:rPr>
              <a:t>fail-fast </a:t>
            </a:r>
            <a:r>
              <a:rPr lang="en-US" dirty="0">
                <a:latin typeface="Arial" charset="0"/>
                <a:ea typeface="ＭＳ Ｐゴシック" charset="0"/>
              </a:rPr>
              <a:t>fault model</a:t>
            </a:r>
          </a:p>
          <a:p>
            <a:pPr marL="782638" lvl="1"/>
            <a:r>
              <a:rPr lang="en-US" dirty="0">
                <a:latin typeface="Arial" charset="0"/>
                <a:ea typeface="ＭＳ Ｐゴシック" charset="0"/>
              </a:rPr>
              <a:t>Nodes either function correctly or remain silent</a:t>
            </a:r>
          </a:p>
          <a:p>
            <a:pPr marL="782638" lvl="1"/>
            <a:r>
              <a:rPr lang="en-US" dirty="0">
                <a:latin typeface="Arial" charset="0"/>
                <a:ea typeface="ＭＳ Ｐゴシック" charset="0"/>
              </a:rPr>
              <a:t>A failed node may restart, or not</a:t>
            </a:r>
          </a:p>
          <a:p>
            <a:pPr marL="782638" lvl="1"/>
            <a:r>
              <a:rPr lang="en-US" dirty="0">
                <a:latin typeface="Arial" charset="0"/>
                <a:ea typeface="ＭＳ Ｐゴシック" charset="0"/>
              </a:rPr>
              <a:t>A restarted node loses its memory state, and recovers its secondary (disk) </a:t>
            </a:r>
            <a:r>
              <a:rPr lang="en-US" dirty="0" smtClean="0">
                <a:latin typeface="Arial" charset="0"/>
                <a:ea typeface="ＭＳ Ｐゴシック" charset="0"/>
              </a:rPr>
              <a:t>state</a:t>
            </a:r>
          </a:p>
          <a:p>
            <a:pPr marL="782638" lvl="1"/>
            <a:r>
              <a:rPr lang="en-US" b="1" dirty="0" smtClean="0">
                <a:latin typeface="Arial" charset="0"/>
                <a:ea typeface="ＭＳ Ｐゴシック" charset="0"/>
              </a:rPr>
              <a:t>Note</a:t>
            </a:r>
            <a:r>
              <a:rPr lang="en-US" dirty="0" smtClean="0">
                <a:latin typeface="Arial" charset="0"/>
                <a:ea typeface="ＭＳ Ｐゴシック" charset="0"/>
              </a:rPr>
              <a:t>: nodes can also fail by behaving in unexpected ways, like sending false messages.  These are called </a:t>
            </a:r>
            <a:r>
              <a:rPr lang="en-US" b="1" dirty="0" smtClean="0">
                <a:solidFill>
                  <a:srgbClr val="651222"/>
                </a:solidFill>
                <a:latin typeface="Arial" charset="0"/>
                <a:ea typeface="ＭＳ Ｐゴシック" charset="0"/>
              </a:rPr>
              <a:t>Byzantine failures</a:t>
            </a:r>
            <a:r>
              <a:rPr lang="en-US" dirty="0" smtClean="0">
                <a:latin typeface="Arial" charset="0"/>
                <a:ea typeface="ＭＳ Ｐゴシック" charset="0"/>
              </a:rPr>
              <a:t>.</a:t>
            </a:r>
            <a:endParaRPr lang="en-US" dirty="0">
              <a:latin typeface="Arial" charset="0"/>
              <a:ea typeface="ＭＳ Ｐゴシック" charset="0"/>
            </a:endParaRPr>
          </a:p>
          <a:p>
            <a:r>
              <a:rPr lang="en-US" dirty="0">
                <a:latin typeface="Arial" charset="0"/>
                <a:ea typeface="ＭＳ Ｐゴシック" charset="0"/>
              </a:rPr>
              <a:t>Network messages</a:t>
            </a:r>
          </a:p>
          <a:p>
            <a:pPr marL="782638" lvl="1"/>
            <a:r>
              <a:rPr lang="en-US" dirty="0">
                <a:latin typeface="Arial" charset="0"/>
                <a:ea typeface="ＭＳ Ｐゴシック" charset="0"/>
              </a:rPr>
              <a:t>“delivered quickly most of the time”</a:t>
            </a:r>
          </a:p>
          <a:p>
            <a:pPr marL="782638" lvl="1"/>
            <a:r>
              <a:rPr lang="en-US" dirty="0">
                <a:latin typeface="Arial" charset="0"/>
                <a:ea typeface="ＭＳ Ｐゴシック" charset="0"/>
              </a:rPr>
              <a:t>Message source and content are safely </a:t>
            </a:r>
            <a:r>
              <a:rPr lang="en-US" dirty="0" smtClean="0">
                <a:latin typeface="Arial" charset="0"/>
                <a:ea typeface="ＭＳ Ｐゴシック" charset="0"/>
              </a:rPr>
              <a:t>known (e.g., crypto).</a:t>
            </a:r>
            <a:endParaRPr lang="en-US" dirty="0">
              <a:latin typeface="Arial" charset="0"/>
              <a:ea typeface="ＭＳ Ｐゴシック" charset="0"/>
            </a:endParaRPr>
          </a:p>
        </p:txBody>
      </p:sp>
    </p:spTree>
    <p:extLst>
      <p:ext uri="{BB962C8B-B14F-4D97-AF65-F5344CB8AC3E}">
        <p14:creationId xmlns:p14="http://schemas.microsoft.com/office/powerpoint/2010/main" val="2295342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p:txBody>
          <a:bodyPr rIns="132080"/>
          <a:lstStyle/>
          <a:p>
            <a:pPr eaLnBrk="1" hangingPunct="1"/>
            <a:r>
              <a:rPr lang="en-US">
                <a:latin typeface="Arial" charset="0"/>
                <a:ea typeface="ＭＳ Ｐゴシック" charset="0"/>
              </a:rPr>
              <a:t>Coordination and Consensus</a:t>
            </a:r>
          </a:p>
        </p:txBody>
      </p:sp>
      <p:sp>
        <p:nvSpPr>
          <p:cNvPr id="80899" name="Rectangle 2"/>
          <p:cNvSpPr>
            <a:spLocks noGrp="1" noChangeArrowheads="1"/>
          </p:cNvSpPr>
          <p:nvPr>
            <p:ph type="body" idx="1"/>
          </p:nvPr>
        </p:nvSpPr>
        <p:spPr/>
        <p:txBody>
          <a:bodyPr rIns="132080"/>
          <a:lstStyle/>
          <a:p>
            <a:pPr eaLnBrk="1" hangingPunct="1">
              <a:lnSpc>
                <a:spcPct val="90000"/>
              </a:lnSpc>
            </a:pPr>
            <a:r>
              <a:rPr lang="en-US" sz="2000" dirty="0">
                <a:latin typeface="Arial" charset="0"/>
                <a:ea typeface="ＭＳ Ｐゴシック" charset="0"/>
              </a:rPr>
              <a:t>If the key to availability and scalability is to decentralize and replicate functions and data, how do we coordinate the nodes?</a:t>
            </a:r>
          </a:p>
          <a:p>
            <a:pPr marL="782638" lvl="1" eaLnBrk="1" hangingPunct="1">
              <a:lnSpc>
                <a:spcPct val="90000"/>
              </a:lnSpc>
            </a:pPr>
            <a:r>
              <a:rPr lang="en-US" sz="2200" b="0" dirty="0">
                <a:latin typeface="Arial" charset="0"/>
                <a:ea typeface="ＭＳ Ｐゴシック" charset="0"/>
              </a:rPr>
              <a:t>data consistency</a:t>
            </a:r>
          </a:p>
          <a:p>
            <a:pPr marL="782638" lvl="1" eaLnBrk="1" hangingPunct="1">
              <a:lnSpc>
                <a:spcPct val="90000"/>
              </a:lnSpc>
            </a:pPr>
            <a:r>
              <a:rPr lang="en-US" sz="2200" b="0" dirty="0">
                <a:latin typeface="Arial" charset="0"/>
                <a:ea typeface="ＭＳ Ｐゴシック" charset="0"/>
              </a:rPr>
              <a:t>update propagation</a:t>
            </a:r>
          </a:p>
          <a:p>
            <a:pPr marL="782638" lvl="1" eaLnBrk="1" hangingPunct="1">
              <a:lnSpc>
                <a:spcPct val="90000"/>
              </a:lnSpc>
            </a:pPr>
            <a:r>
              <a:rPr lang="en-US" sz="2200" b="0" dirty="0">
                <a:latin typeface="Arial" charset="0"/>
                <a:ea typeface="ＭＳ Ｐゴシック" charset="0"/>
              </a:rPr>
              <a:t>mutual exclusion</a:t>
            </a:r>
          </a:p>
          <a:p>
            <a:pPr marL="782638" lvl="1" eaLnBrk="1" hangingPunct="1">
              <a:lnSpc>
                <a:spcPct val="90000"/>
              </a:lnSpc>
            </a:pPr>
            <a:r>
              <a:rPr lang="en-US" sz="2200" b="0" dirty="0">
                <a:latin typeface="Arial" charset="0"/>
                <a:ea typeface="ＭＳ Ｐゴシック" charset="0"/>
              </a:rPr>
              <a:t>consistent global states</a:t>
            </a:r>
          </a:p>
          <a:p>
            <a:pPr marL="782638" lvl="1" eaLnBrk="1" hangingPunct="1">
              <a:lnSpc>
                <a:spcPct val="90000"/>
              </a:lnSpc>
            </a:pPr>
            <a:r>
              <a:rPr lang="en-US" sz="2200" b="0" dirty="0">
                <a:latin typeface="Arial" charset="0"/>
                <a:ea typeface="ＭＳ Ｐゴシック" charset="0"/>
              </a:rPr>
              <a:t>failure notification</a:t>
            </a:r>
          </a:p>
          <a:p>
            <a:pPr marL="782638" lvl="1" eaLnBrk="1" hangingPunct="1">
              <a:lnSpc>
                <a:spcPct val="90000"/>
              </a:lnSpc>
            </a:pPr>
            <a:r>
              <a:rPr lang="en-US" sz="2200" b="0" dirty="0">
                <a:latin typeface="Arial" charset="0"/>
                <a:ea typeface="ＭＳ Ｐゴシック" charset="0"/>
              </a:rPr>
              <a:t>group membership (views)</a:t>
            </a:r>
          </a:p>
          <a:p>
            <a:pPr marL="782638" lvl="1" eaLnBrk="1" hangingPunct="1">
              <a:lnSpc>
                <a:spcPct val="90000"/>
              </a:lnSpc>
            </a:pPr>
            <a:r>
              <a:rPr lang="en-US" sz="2200" b="0" dirty="0">
                <a:latin typeface="Arial" charset="0"/>
                <a:ea typeface="ＭＳ Ｐゴシック" charset="0"/>
              </a:rPr>
              <a:t>group communication</a:t>
            </a:r>
          </a:p>
          <a:p>
            <a:pPr marL="782638" lvl="1" eaLnBrk="1" hangingPunct="1">
              <a:lnSpc>
                <a:spcPct val="90000"/>
              </a:lnSpc>
            </a:pPr>
            <a:r>
              <a:rPr lang="en-US" sz="2200" b="0" dirty="0">
                <a:latin typeface="Arial" charset="0"/>
                <a:ea typeface="ＭＳ Ｐゴシック" charset="0"/>
              </a:rPr>
              <a:t>event delivery and ordering</a:t>
            </a:r>
          </a:p>
        </p:txBody>
      </p:sp>
      <p:pic>
        <p:nvPicPr>
          <p:cNvPr id="8090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19400"/>
            <a:ext cx="33607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10"/>
          <p:cNvSpPr>
            <a:spLocks/>
          </p:cNvSpPr>
          <p:nvPr/>
        </p:nvSpPr>
        <p:spPr bwMode="auto">
          <a:xfrm>
            <a:off x="762000" y="5867400"/>
            <a:ext cx="7620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b="1" dirty="0" smtClean="0">
                <a:solidFill>
                  <a:schemeClr val="tx1"/>
                </a:solidFill>
                <a:cs typeface="Arial" charset="0"/>
              </a:rPr>
              <a:t>All of these reduce to the problem of </a:t>
            </a:r>
            <a:r>
              <a:rPr lang="en-US" sz="2000" b="1" dirty="0" smtClean="0">
                <a:solidFill>
                  <a:srgbClr val="651222"/>
                </a:solidFill>
                <a:cs typeface="Arial" charset="0"/>
              </a:rPr>
              <a:t>consensus</a:t>
            </a:r>
            <a:r>
              <a:rPr lang="en-US" sz="2000" b="1" dirty="0" smtClean="0">
                <a:solidFill>
                  <a:schemeClr val="tx1"/>
                </a:solidFill>
                <a:cs typeface="Arial" charset="0"/>
              </a:rPr>
              <a:t>: can the nodes agree on the current state?</a:t>
            </a:r>
            <a:endParaRPr lang="en-US" sz="2000" b="1" dirty="0">
              <a:solidFill>
                <a:schemeClr val="tx1"/>
              </a:solidFill>
              <a:cs typeface="Arial" charset="0"/>
            </a:endParaRPr>
          </a:p>
        </p:txBody>
      </p:sp>
    </p:spTree>
    <p:extLst>
      <p:ext uri="{BB962C8B-B14F-4D97-AF65-F5344CB8AC3E}">
        <p14:creationId xmlns:p14="http://schemas.microsoft.com/office/powerpoint/2010/main" val="4039303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rIns="132080"/>
          <a:lstStyle/>
          <a:p>
            <a:pPr eaLnBrk="1" hangingPunct="1"/>
            <a:r>
              <a:rPr lang="en-US">
                <a:latin typeface="Arial" charset="0"/>
                <a:ea typeface="ＭＳ Ｐゴシック" charset="0"/>
              </a:rPr>
              <a:t>Consensus</a:t>
            </a:r>
          </a:p>
        </p:txBody>
      </p:sp>
      <p:grpSp>
        <p:nvGrpSpPr>
          <p:cNvPr id="82947" name="Group 2"/>
          <p:cNvGrpSpPr>
            <a:grpSpLocks/>
          </p:cNvGrpSpPr>
          <p:nvPr/>
        </p:nvGrpSpPr>
        <p:grpSpPr bwMode="auto">
          <a:xfrm>
            <a:off x="1687513" y="2701925"/>
            <a:ext cx="1681162" cy="936625"/>
            <a:chOff x="0" y="0"/>
            <a:chExt cx="1059" cy="589"/>
          </a:xfrm>
        </p:grpSpPr>
        <p:grpSp>
          <p:nvGrpSpPr>
            <p:cNvPr id="83001" name="Group 3"/>
            <p:cNvGrpSpPr>
              <a:grpSpLocks/>
            </p:cNvGrpSpPr>
            <p:nvPr/>
          </p:nvGrpSpPr>
          <p:grpSpPr bwMode="auto">
            <a:xfrm>
              <a:off x="0" y="0"/>
              <a:ext cx="1040" cy="589"/>
              <a:chOff x="0" y="0"/>
              <a:chExt cx="1040" cy="589"/>
            </a:xfrm>
          </p:grpSpPr>
          <p:sp>
            <p:nvSpPr>
              <p:cNvPr id="83003" name="Oval 4"/>
              <p:cNvSpPr>
                <a:spLocks/>
              </p:cNvSpPr>
              <p:nvPr/>
            </p:nvSpPr>
            <p:spPr bwMode="auto">
              <a:xfrm>
                <a:off x="89" y="52"/>
                <a:ext cx="892" cy="44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4" name="Oval 5"/>
              <p:cNvSpPr>
                <a:spLocks/>
              </p:cNvSpPr>
              <p:nvPr/>
            </p:nvSpPr>
            <p:spPr bwMode="auto">
              <a:xfrm>
                <a:off x="119" y="52"/>
                <a:ext cx="204" cy="6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5" name="Oval 6"/>
              <p:cNvSpPr>
                <a:spLocks/>
              </p:cNvSpPr>
              <p:nvPr/>
            </p:nvSpPr>
            <p:spPr bwMode="auto">
              <a:xfrm>
                <a:off x="657" y="34"/>
                <a:ext cx="294" cy="117"/>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6" name="Oval 7"/>
              <p:cNvSpPr>
                <a:spLocks/>
              </p:cNvSpPr>
              <p:nvPr/>
            </p:nvSpPr>
            <p:spPr bwMode="auto">
              <a:xfrm>
                <a:off x="388" y="0"/>
                <a:ext cx="354" cy="23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7" name="Oval 8"/>
              <p:cNvSpPr>
                <a:spLocks/>
              </p:cNvSpPr>
              <p:nvPr/>
            </p:nvSpPr>
            <p:spPr bwMode="auto">
              <a:xfrm>
                <a:off x="0" y="104"/>
                <a:ext cx="652" cy="13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8" name="Oval 9"/>
              <p:cNvSpPr>
                <a:spLocks/>
              </p:cNvSpPr>
              <p:nvPr/>
            </p:nvSpPr>
            <p:spPr bwMode="auto">
              <a:xfrm>
                <a:off x="328" y="314"/>
                <a:ext cx="354" cy="27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9" name="Oval 10"/>
              <p:cNvSpPr>
                <a:spLocks/>
              </p:cNvSpPr>
              <p:nvPr/>
            </p:nvSpPr>
            <p:spPr bwMode="auto">
              <a:xfrm>
                <a:off x="776" y="122"/>
                <a:ext cx="264" cy="152"/>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0" name="Oval 11"/>
              <p:cNvSpPr>
                <a:spLocks/>
              </p:cNvSpPr>
              <p:nvPr/>
            </p:nvSpPr>
            <p:spPr bwMode="auto">
              <a:xfrm>
                <a:off x="59" y="192"/>
                <a:ext cx="174" cy="27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1" name="Oval 12"/>
              <p:cNvSpPr>
                <a:spLocks/>
              </p:cNvSpPr>
              <p:nvPr/>
            </p:nvSpPr>
            <p:spPr bwMode="auto">
              <a:xfrm>
                <a:off x="807" y="33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2" name="Oval 13"/>
              <p:cNvSpPr>
                <a:spLocks/>
              </p:cNvSpPr>
              <p:nvPr/>
            </p:nvSpPr>
            <p:spPr bwMode="auto">
              <a:xfrm>
                <a:off x="209" y="40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3" name="Oval 14"/>
              <p:cNvSpPr>
                <a:spLocks/>
              </p:cNvSpPr>
              <p:nvPr/>
            </p:nvSpPr>
            <p:spPr bwMode="auto">
              <a:xfrm>
                <a:off x="628" y="402"/>
                <a:ext cx="263"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grpSp>
        <p:sp>
          <p:nvSpPr>
            <p:cNvPr id="83002" name="Rectangle 15"/>
            <p:cNvSpPr>
              <a:spLocks/>
            </p:cNvSpPr>
            <p:nvPr/>
          </p:nvSpPr>
          <p:spPr bwMode="auto">
            <a:xfrm>
              <a:off x="67" y="59"/>
              <a:ext cx="9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p>
              <a:pPr marL="39688" algn="ctr"/>
              <a:r>
                <a:rPr lang="en-US" sz="2000">
                  <a:solidFill>
                    <a:schemeClr val="tx1"/>
                  </a:solidFill>
                  <a:latin typeface="Arial Bold" charset="0"/>
                  <a:cs typeface="Comic Sans MS" charset="0"/>
                  <a:sym typeface="Comic Sans MS" charset="0"/>
                </a:rPr>
                <a:t>Unreliable multicast</a:t>
              </a:r>
            </a:p>
          </p:txBody>
        </p:sp>
      </p:grpSp>
      <p:sp>
        <p:nvSpPr>
          <p:cNvPr id="82948" name="Oval 16"/>
          <p:cNvSpPr>
            <a:spLocks/>
          </p:cNvSpPr>
          <p:nvPr/>
        </p:nvSpPr>
        <p:spPr bwMode="auto">
          <a:xfrm>
            <a:off x="2339975" y="1868488"/>
            <a:ext cx="347663" cy="347662"/>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49" name="Oval 17"/>
          <p:cNvSpPr>
            <a:spLocks/>
          </p:cNvSpPr>
          <p:nvPr/>
        </p:nvSpPr>
        <p:spPr bwMode="auto">
          <a:xfrm>
            <a:off x="3451225" y="3835400"/>
            <a:ext cx="347663"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50" name="Oval 18"/>
          <p:cNvSpPr>
            <a:spLocks/>
          </p:cNvSpPr>
          <p:nvPr/>
        </p:nvSpPr>
        <p:spPr bwMode="auto">
          <a:xfrm>
            <a:off x="1208088" y="3813175"/>
            <a:ext cx="347662"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51" name="Line 19"/>
          <p:cNvSpPr>
            <a:spLocks noChangeShapeType="1"/>
          </p:cNvSpPr>
          <p:nvPr/>
        </p:nvSpPr>
        <p:spPr bwMode="auto">
          <a:xfrm>
            <a:off x="3643313" y="3829050"/>
            <a:ext cx="15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952" name="Rectangle 20"/>
          <p:cNvSpPr>
            <a:spLocks/>
          </p:cNvSpPr>
          <p:nvPr/>
        </p:nvSpPr>
        <p:spPr bwMode="auto">
          <a:xfrm>
            <a:off x="1912938" y="4176713"/>
            <a:ext cx="12128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u="sng">
                <a:solidFill>
                  <a:schemeClr val="tx1"/>
                </a:solidFill>
                <a:latin typeface="Times New Roman" charset="0"/>
                <a:cs typeface="Times New Roman" charset="0"/>
                <a:sym typeface="Times New Roman" charset="0"/>
              </a:rPr>
              <a:t>Step 1</a:t>
            </a:r>
          </a:p>
          <a:p>
            <a:pPr marL="39688" algn="ctr"/>
            <a:r>
              <a:rPr lang="en-US">
                <a:solidFill>
                  <a:schemeClr val="tx1"/>
                </a:solidFill>
                <a:latin typeface="Times New Roman" charset="0"/>
                <a:cs typeface="Times New Roman" charset="0"/>
                <a:sym typeface="Times New Roman" charset="0"/>
              </a:rPr>
              <a:t>Propose.</a:t>
            </a:r>
          </a:p>
        </p:txBody>
      </p:sp>
      <p:sp>
        <p:nvSpPr>
          <p:cNvPr id="82953" name="AutoShape 21"/>
          <p:cNvSpPr>
            <a:spLocks/>
          </p:cNvSpPr>
          <p:nvPr/>
        </p:nvSpPr>
        <p:spPr bwMode="auto">
          <a:xfrm>
            <a:off x="4292600" y="3079750"/>
            <a:ext cx="884238" cy="439738"/>
          </a:xfrm>
          <a:prstGeom prst="rightArrow">
            <a:avLst>
              <a:gd name="adj1" fmla="val 50000"/>
              <a:gd name="adj2" fmla="val 50271"/>
            </a:avLst>
          </a:prstGeom>
          <a:solidFill>
            <a:srgbClr val="80808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endParaRPr lang="en-US"/>
          </a:p>
        </p:txBody>
      </p:sp>
      <p:sp>
        <p:nvSpPr>
          <p:cNvPr id="82954" name="Line 22"/>
          <p:cNvSpPr>
            <a:spLocks noChangeShapeType="1"/>
          </p:cNvSpPr>
          <p:nvPr/>
        </p:nvSpPr>
        <p:spPr bwMode="auto">
          <a:xfrm>
            <a:off x="2420938" y="2238375"/>
            <a:ext cx="1587" cy="4651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5" name="Line 23"/>
          <p:cNvSpPr>
            <a:spLocks noChangeShapeType="1"/>
          </p:cNvSpPr>
          <p:nvPr/>
        </p:nvSpPr>
        <p:spPr bwMode="auto">
          <a:xfrm rot="10800000" flipH="1">
            <a:off x="2568575" y="2235200"/>
            <a:ext cx="1588" cy="4206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6" name="Line 24"/>
          <p:cNvSpPr>
            <a:spLocks noChangeShapeType="1"/>
          </p:cNvSpPr>
          <p:nvPr/>
        </p:nvSpPr>
        <p:spPr bwMode="auto">
          <a:xfrm rot="10800000" flipH="1">
            <a:off x="1465263" y="3454400"/>
            <a:ext cx="508000" cy="3635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7" name="Line 25"/>
          <p:cNvSpPr>
            <a:spLocks noChangeShapeType="1"/>
          </p:cNvSpPr>
          <p:nvPr/>
        </p:nvSpPr>
        <p:spPr bwMode="auto">
          <a:xfrm flipH="1">
            <a:off x="1566863" y="3540125"/>
            <a:ext cx="495300" cy="33496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8" name="Line 26"/>
          <p:cNvSpPr>
            <a:spLocks noChangeShapeType="1"/>
          </p:cNvSpPr>
          <p:nvPr/>
        </p:nvSpPr>
        <p:spPr bwMode="auto">
          <a:xfrm rot="10800000">
            <a:off x="3048000" y="3497263"/>
            <a:ext cx="392113" cy="42227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9" name="Line 27"/>
          <p:cNvSpPr>
            <a:spLocks noChangeShapeType="1"/>
          </p:cNvSpPr>
          <p:nvPr/>
        </p:nvSpPr>
        <p:spPr bwMode="auto">
          <a:xfrm>
            <a:off x="3149600" y="3440113"/>
            <a:ext cx="377825" cy="3921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60" name="Rectangle 28"/>
          <p:cNvSpPr>
            <a:spLocks/>
          </p:cNvSpPr>
          <p:nvPr/>
        </p:nvSpPr>
        <p:spPr bwMode="auto">
          <a:xfrm>
            <a:off x="2244725" y="133985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61" name="Rectangle 29"/>
          <p:cNvSpPr>
            <a:spLocks/>
          </p:cNvSpPr>
          <p:nvPr/>
        </p:nvSpPr>
        <p:spPr bwMode="auto">
          <a:xfrm>
            <a:off x="946150" y="334010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62" name="Rectangle 30"/>
          <p:cNvSpPr>
            <a:spLocks/>
          </p:cNvSpPr>
          <p:nvPr/>
        </p:nvSpPr>
        <p:spPr bwMode="auto">
          <a:xfrm>
            <a:off x="3608388" y="3349625"/>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63" name="Rectangle 31"/>
          <p:cNvSpPr>
            <a:spLocks/>
          </p:cNvSpPr>
          <p:nvPr/>
        </p:nvSpPr>
        <p:spPr bwMode="auto">
          <a:xfrm>
            <a:off x="1987550" y="1841500"/>
            <a:ext cx="484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64" name="Rectangle 32"/>
          <p:cNvSpPr>
            <a:spLocks/>
          </p:cNvSpPr>
          <p:nvPr/>
        </p:nvSpPr>
        <p:spPr bwMode="auto">
          <a:xfrm>
            <a:off x="3141663" y="3925888"/>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65" name="Rectangle 33"/>
          <p:cNvSpPr>
            <a:spLocks/>
          </p:cNvSpPr>
          <p:nvPr/>
        </p:nvSpPr>
        <p:spPr bwMode="auto">
          <a:xfrm>
            <a:off x="827088" y="3859213"/>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grpSp>
        <p:nvGrpSpPr>
          <p:cNvPr id="82966" name="Group 34"/>
          <p:cNvGrpSpPr>
            <a:grpSpLocks/>
          </p:cNvGrpSpPr>
          <p:nvPr/>
        </p:nvGrpSpPr>
        <p:grpSpPr bwMode="auto">
          <a:xfrm>
            <a:off x="6311900" y="2740025"/>
            <a:ext cx="1681163" cy="936625"/>
            <a:chOff x="0" y="0"/>
            <a:chExt cx="1058" cy="589"/>
          </a:xfrm>
        </p:grpSpPr>
        <p:grpSp>
          <p:nvGrpSpPr>
            <p:cNvPr id="82988" name="Group 35"/>
            <p:cNvGrpSpPr>
              <a:grpSpLocks/>
            </p:cNvGrpSpPr>
            <p:nvPr/>
          </p:nvGrpSpPr>
          <p:grpSpPr bwMode="auto">
            <a:xfrm>
              <a:off x="0" y="0"/>
              <a:ext cx="1041" cy="589"/>
              <a:chOff x="0" y="0"/>
              <a:chExt cx="1041" cy="589"/>
            </a:xfrm>
          </p:grpSpPr>
          <p:sp>
            <p:nvSpPr>
              <p:cNvPr id="82990" name="Oval 36"/>
              <p:cNvSpPr>
                <a:spLocks/>
              </p:cNvSpPr>
              <p:nvPr/>
            </p:nvSpPr>
            <p:spPr bwMode="auto">
              <a:xfrm>
                <a:off x="89" y="52"/>
                <a:ext cx="892" cy="44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1" name="Oval 37"/>
              <p:cNvSpPr>
                <a:spLocks/>
              </p:cNvSpPr>
              <p:nvPr/>
            </p:nvSpPr>
            <p:spPr bwMode="auto">
              <a:xfrm>
                <a:off x="119" y="52"/>
                <a:ext cx="204" cy="6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2" name="Oval 38"/>
              <p:cNvSpPr>
                <a:spLocks/>
              </p:cNvSpPr>
              <p:nvPr/>
            </p:nvSpPr>
            <p:spPr bwMode="auto">
              <a:xfrm>
                <a:off x="657" y="34"/>
                <a:ext cx="294" cy="117"/>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3" name="Oval 39"/>
              <p:cNvSpPr>
                <a:spLocks/>
              </p:cNvSpPr>
              <p:nvPr/>
            </p:nvSpPr>
            <p:spPr bwMode="auto">
              <a:xfrm>
                <a:off x="388" y="0"/>
                <a:ext cx="354" cy="23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4" name="Oval 40"/>
              <p:cNvSpPr>
                <a:spLocks/>
              </p:cNvSpPr>
              <p:nvPr/>
            </p:nvSpPr>
            <p:spPr bwMode="auto">
              <a:xfrm>
                <a:off x="0" y="104"/>
                <a:ext cx="652" cy="13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5" name="Oval 41"/>
              <p:cNvSpPr>
                <a:spLocks/>
              </p:cNvSpPr>
              <p:nvPr/>
            </p:nvSpPr>
            <p:spPr bwMode="auto">
              <a:xfrm>
                <a:off x="328" y="314"/>
                <a:ext cx="354" cy="27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6" name="Oval 42"/>
              <p:cNvSpPr>
                <a:spLocks/>
              </p:cNvSpPr>
              <p:nvPr/>
            </p:nvSpPr>
            <p:spPr bwMode="auto">
              <a:xfrm>
                <a:off x="776" y="122"/>
                <a:ext cx="265" cy="152"/>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7" name="Oval 43"/>
              <p:cNvSpPr>
                <a:spLocks/>
              </p:cNvSpPr>
              <p:nvPr/>
            </p:nvSpPr>
            <p:spPr bwMode="auto">
              <a:xfrm>
                <a:off x="59" y="192"/>
                <a:ext cx="174" cy="27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8" name="Oval 44"/>
              <p:cNvSpPr>
                <a:spLocks/>
              </p:cNvSpPr>
              <p:nvPr/>
            </p:nvSpPr>
            <p:spPr bwMode="auto">
              <a:xfrm>
                <a:off x="807" y="33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9" name="Oval 45"/>
              <p:cNvSpPr>
                <a:spLocks/>
              </p:cNvSpPr>
              <p:nvPr/>
            </p:nvSpPr>
            <p:spPr bwMode="auto">
              <a:xfrm>
                <a:off x="209" y="40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0" name="Oval 46"/>
              <p:cNvSpPr>
                <a:spLocks/>
              </p:cNvSpPr>
              <p:nvPr/>
            </p:nvSpPr>
            <p:spPr bwMode="auto">
              <a:xfrm>
                <a:off x="628" y="402"/>
                <a:ext cx="263"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grpSp>
        <p:sp>
          <p:nvSpPr>
            <p:cNvPr id="82989" name="Rectangle 47"/>
            <p:cNvSpPr>
              <a:spLocks/>
            </p:cNvSpPr>
            <p:nvPr/>
          </p:nvSpPr>
          <p:spPr bwMode="auto">
            <a:xfrm>
              <a:off x="66" y="59"/>
              <a:ext cx="9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p>
              <a:pPr marL="39688" algn="ctr"/>
              <a:r>
                <a:rPr lang="en-US" sz="2000">
                  <a:solidFill>
                    <a:schemeClr val="tx1"/>
                  </a:solidFill>
                  <a:latin typeface="Arial Bold" charset="0"/>
                  <a:cs typeface="Comic Sans MS" charset="0"/>
                  <a:sym typeface="Comic Sans MS" charset="0"/>
                </a:rPr>
                <a:t>Consensus algorithm</a:t>
              </a:r>
            </a:p>
          </p:txBody>
        </p:sp>
      </p:grpSp>
      <p:sp>
        <p:nvSpPr>
          <p:cNvPr id="82967" name="Oval 48"/>
          <p:cNvSpPr>
            <a:spLocks/>
          </p:cNvSpPr>
          <p:nvPr/>
        </p:nvSpPr>
        <p:spPr bwMode="auto">
          <a:xfrm>
            <a:off x="6964363" y="1906588"/>
            <a:ext cx="347662" cy="347662"/>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68" name="Oval 49"/>
          <p:cNvSpPr>
            <a:spLocks/>
          </p:cNvSpPr>
          <p:nvPr/>
        </p:nvSpPr>
        <p:spPr bwMode="auto">
          <a:xfrm>
            <a:off x="8075613" y="3873500"/>
            <a:ext cx="347662"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69" name="Oval 50"/>
          <p:cNvSpPr>
            <a:spLocks/>
          </p:cNvSpPr>
          <p:nvPr/>
        </p:nvSpPr>
        <p:spPr bwMode="auto">
          <a:xfrm>
            <a:off x="5832475" y="3851275"/>
            <a:ext cx="347663"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70" name="Line 51"/>
          <p:cNvSpPr>
            <a:spLocks noChangeShapeType="1"/>
          </p:cNvSpPr>
          <p:nvPr/>
        </p:nvSpPr>
        <p:spPr bwMode="auto">
          <a:xfrm>
            <a:off x="8267700" y="3867150"/>
            <a:ext cx="1588"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971" name="Rectangle 52"/>
          <p:cNvSpPr>
            <a:spLocks/>
          </p:cNvSpPr>
          <p:nvPr/>
        </p:nvSpPr>
        <p:spPr bwMode="auto">
          <a:xfrm>
            <a:off x="6770688" y="4200525"/>
            <a:ext cx="10937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u="sng">
                <a:solidFill>
                  <a:schemeClr val="tx1"/>
                </a:solidFill>
                <a:latin typeface="Times New Roman" charset="0"/>
                <a:cs typeface="Times New Roman" charset="0"/>
                <a:sym typeface="Times New Roman" charset="0"/>
              </a:rPr>
              <a:t>Step 2</a:t>
            </a:r>
          </a:p>
          <a:p>
            <a:pPr marL="39688" algn="ctr"/>
            <a:r>
              <a:rPr lang="en-US">
                <a:solidFill>
                  <a:schemeClr val="tx1"/>
                </a:solidFill>
                <a:latin typeface="Times New Roman" charset="0"/>
                <a:cs typeface="Times New Roman" charset="0"/>
                <a:sym typeface="Times New Roman" charset="0"/>
              </a:rPr>
              <a:t>Decide.</a:t>
            </a:r>
          </a:p>
        </p:txBody>
      </p:sp>
      <p:sp>
        <p:nvSpPr>
          <p:cNvPr id="82972" name="Line 53"/>
          <p:cNvSpPr>
            <a:spLocks noChangeShapeType="1"/>
          </p:cNvSpPr>
          <p:nvPr/>
        </p:nvSpPr>
        <p:spPr bwMode="auto">
          <a:xfrm>
            <a:off x="7045325" y="2276475"/>
            <a:ext cx="1588" cy="4651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3" name="Line 54"/>
          <p:cNvSpPr>
            <a:spLocks noChangeShapeType="1"/>
          </p:cNvSpPr>
          <p:nvPr/>
        </p:nvSpPr>
        <p:spPr bwMode="auto">
          <a:xfrm rot="10800000" flipH="1">
            <a:off x="7192963" y="2273300"/>
            <a:ext cx="1587" cy="4206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4" name="Line 55"/>
          <p:cNvSpPr>
            <a:spLocks noChangeShapeType="1"/>
          </p:cNvSpPr>
          <p:nvPr/>
        </p:nvSpPr>
        <p:spPr bwMode="auto">
          <a:xfrm rot="10800000" flipH="1">
            <a:off x="6089650" y="3492500"/>
            <a:ext cx="508000" cy="3635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5" name="Line 56"/>
          <p:cNvSpPr>
            <a:spLocks noChangeShapeType="1"/>
          </p:cNvSpPr>
          <p:nvPr/>
        </p:nvSpPr>
        <p:spPr bwMode="auto">
          <a:xfrm flipH="1">
            <a:off x="6191250" y="3578225"/>
            <a:ext cx="495300" cy="33496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6" name="Line 57"/>
          <p:cNvSpPr>
            <a:spLocks noChangeShapeType="1"/>
          </p:cNvSpPr>
          <p:nvPr/>
        </p:nvSpPr>
        <p:spPr bwMode="auto">
          <a:xfrm rot="10800000">
            <a:off x="7672388" y="3535363"/>
            <a:ext cx="392112" cy="42227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7" name="Line 58"/>
          <p:cNvSpPr>
            <a:spLocks noChangeShapeType="1"/>
          </p:cNvSpPr>
          <p:nvPr/>
        </p:nvSpPr>
        <p:spPr bwMode="auto">
          <a:xfrm>
            <a:off x="7773988" y="3478213"/>
            <a:ext cx="377825" cy="3921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8" name="Rectangle 59"/>
          <p:cNvSpPr>
            <a:spLocks/>
          </p:cNvSpPr>
          <p:nvPr/>
        </p:nvSpPr>
        <p:spPr bwMode="auto">
          <a:xfrm>
            <a:off x="6869113" y="1392238"/>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79" name="Rectangle 60"/>
          <p:cNvSpPr>
            <a:spLocks/>
          </p:cNvSpPr>
          <p:nvPr/>
        </p:nvSpPr>
        <p:spPr bwMode="auto">
          <a:xfrm>
            <a:off x="5570538" y="337820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80" name="Rectangle 61"/>
          <p:cNvSpPr>
            <a:spLocks/>
          </p:cNvSpPr>
          <p:nvPr/>
        </p:nvSpPr>
        <p:spPr bwMode="auto">
          <a:xfrm>
            <a:off x="8232775" y="3387725"/>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81" name="Rectangle 62"/>
          <p:cNvSpPr>
            <a:spLocks/>
          </p:cNvSpPr>
          <p:nvPr/>
        </p:nvSpPr>
        <p:spPr bwMode="auto">
          <a:xfrm>
            <a:off x="7323138" y="1922463"/>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82" name="Rectangle 63"/>
          <p:cNvSpPr>
            <a:spLocks/>
          </p:cNvSpPr>
          <p:nvPr/>
        </p:nvSpPr>
        <p:spPr bwMode="auto">
          <a:xfrm>
            <a:off x="8359775" y="3963988"/>
            <a:ext cx="484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83" name="Rectangle 64"/>
          <p:cNvSpPr>
            <a:spLocks/>
          </p:cNvSpPr>
          <p:nvPr/>
        </p:nvSpPr>
        <p:spPr bwMode="auto">
          <a:xfrm>
            <a:off x="6119813" y="3911600"/>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84" name="Rectangle 27"/>
          <p:cNvSpPr>
            <a:spLocks/>
          </p:cNvSpPr>
          <p:nvPr/>
        </p:nvSpPr>
        <p:spPr bwMode="auto">
          <a:xfrm>
            <a:off x="1905000" y="6324600"/>
            <a:ext cx="277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Coulouris and Dollimore</a:t>
            </a:r>
          </a:p>
        </p:txBody>
      </p:sp>
      <p:pic>
        <p:nvPicPr>
          <p:cNvPr id="82985" name="Picture 4" descr="Cover25%.jpg                                                   000164BDGeorge's HD                    B109F7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57800"/>
            <a:ext cx="12096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86" name="Rectangle 20"/>
          <p:cNvSpPr>
            <a:spLocks/>
          </p:cNvSpPr>
          <p:nvPr/>
        </p:nvSpPr>
        <p:spPr bwMode="auto">
          <a:xfrm>
            <a:off x="742950" y="4876800"/>
            <a:ext cx="3532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sz="1800">
                <a:solidFill>
                  <a:schemeClr val="tx1"/>
                </a:solidFill>
                <a:latin typeface="Times New Roman" charset="0"/>
                <a:cs typeface="Times New Roman" charset="0"/>
                <a:sym typeface="Times New Roman" charset="0"/>
              </a:rPr>
              <a:t>Each P proposes a value to the others.</a:t>
            </a:r>
          </a:p>
        </p:txBody>
      </p:sp>
      <p:sp>
        <p:nvSpPr>
          <p:cNvPr id="82987" name="Rectangle 20"/>
          <p:cNvSpPr>
            <a:spLocks/>
          </p:cNvSpPr>
          <p:nvPr/>
        </p:nvSpPr>
        <p:spPr bwMode="auto">
          <a:xfrm>
            <a:off x="5602288" y="4932363"/>
            <a:ext cx="33131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40639" bIns="0">
            <a:spAutoFit/>
          </a:bodyPr>
          <a:lstStyle/>
          <a:p>
            <a:pPr marL="39688" algn="ctr"/>
            <a:r>
              <a:rPr lang="en-US" sz="1800">
                <a:solidFill>
                  <a:schemeClr val="tx1"/>
                </a:solidFill>
                <a:latin typeface="Times New Roman" charset="0"/>
                <a:cs typeface="Times New Roman" charset="0"/>
                <a:sym typeface="Times New Roman" charset="0"/>
              </a:rPr>
              <a:t>All nonfaulty P agree on a value in a bounded time.</a:t>
            </a:r>
          </a:p>
        </p:txBody>
      </p:sp>
    </p:spTree>
    <p:extLst>
      <p:ext uri="{BB962C8B-B14F-4D97-AF65-F5344CB8AC3E}">
        <p14:creationId xmlns:p14="http://schemas.microsoft.com/office/powerpoint/2010/main" val="507794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latin typeface="Arial" charset="0"/>
                <a:ea typeface="ＭＳ Ｐゴシック" charset="0"/>
              </a:rPr>
              <a:t>A network partition</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1517650"/>
            <a:ext cx="57975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Cover25%.jpg                                                   000164BDGeorge's HD                    B109F7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5232400"/>
            <a:ext cx="12096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4"/>
          <p:cNvSpPr txBox="1">
            <a:spLocks noChangeArrowheads="1"/>
          </p:cNvSpPr>
          <p:nvPr/>
        </p:nvSpPr>
        <p:spPr bwMode="auto">
          <a:xfrm>
            <a:off x="304800" y="5799138"/>
            <a:ext cx="716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a:solidFill>
                  <a:srgbClr val="003367"/>
                </a:solidFill>
              </a:rPr>
              <a:t>A </a:t>
            </a:r>
            <a:r>
              <a:rPr lang="en-US">
                <a:solidFill>
                  <a:srgbClr val="800000"/>
                </a:solidFill>
              </a:rPr>
              <a:t>network partition </a:t>
            </a:r>
            <a:r>
              <a:rPr lang="en-US">
                <a:solidFill>
                  <a:srgbClr val="003367"/>
                </a:solidFill>
              </a:rPr>
              <a:t>is any event that blocks all message traffic between subsets of nodes.</a:t>
            </a:r>
          </a:p>
        </p:txBody>
      </p:sp>
    </p:spTree>
    <p:extLst>
      <p:ext uri="{BB962C8B-B14F-4D97-AF65-F5344CB8AC3E}">
        <p14:creationId xmlns:p14="http://schemas.microsoft.com/office/powerpoint/2010/main" val="11981424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457200" y="-381000"/>
            <a:ext cx="8229600" cy="1509713"/>
          </a:xfrm>
        </p:spPr>
        <p:txBody>
          <a:bodyPr rIns="132080"/>
          <a:lstStyle/>
          <a:p>
            <a:r>
              <a:rPr lang="en-US" sz="4200">
                <a:latin typeface="Arial" charset="0"/>
                <a:ea typeface="ＭＳ Ｐゴシック" charset="0"/>
              </a:rPr>
              <a:t>Fischer-Lynch-Patterson (1985)</a:t>
            </a:r>
          </a:p>
        </p:txBody>
      </p:sp>
      <p:sp>
        <p:nvSpPr>
          <p:cNvPr id="84995" name="Rectangle 2"/>
          <p:cNvSpPr>
            <a:spLocks noGrp="1" noChangeArrowheads="1"/>
          </p:cNvSpPr>
          <p:nvPr>
            <p:ph type="body" idx="1"/>
          </p:nvPr>
        </p:nvSpPr>
        <p:spPr>
          <a:xfrm>
            <a:off x="457200" y="1371600"/>
            <a:ext cx="8229600" cy="5257800"/>
          </a:xfrm>
        </p:spPr>
        <p:txBody>
          <a:bodyPr rIns="132080"/>
          <a:lstStyle/>
          <a:p>
            <a:r>
              <a:rPr lang="en-US" sz="2400">
                <a:latin typeface="Arial" charset="0"/>
                <a:ea typeface="ＭＳ Ｐゴシック" charset="0"/>
              </a:rPr>
              <a:t>No consensus can be </a:t>
            </a:r>
            <a:r>
              <a:rPr lang="en-US" sz="2400">
                <a:solidFill>
                  <a:srgbClr val="A8184B"/>
                </a:solidFill>
                <a:latin typeface="Arial" charset="0"/>
                <a:ea typeface="ＭＳ Ｐゴシック" charset="0"/>
              </a:rPr>
              <a:t>guaranteed</a:t>
            </a:r>
            <a:r>
              <a:rPr lang="en-US" sz="2400">
                <a:latin typeface="Arial" charset="0"/>
                <a:ea typeface="ＭＳ Ｐゴシック" charset="0"/>
              </a:rPr>
              <a:t> in an asynchronous system in the presence of failures.</a:t>
            </a:r>
          </a:p>
          <a:p>
            <a:r>
              <a:rPr lang="en-US" sz="2400" u="sng">
                <a:latin typeface="Arial" charset="0"/>
                <a:ea typeface="ＭＳ Ｐゴシック" charset="0"/>
              </a:rPr>
              <a:t>Intuition</a:t>
            </a:r>
            <a:r>
              <a:rPr lang="en-US" sz="2400">
                <a:latin typeface="Arial" charset="0"/>
                <a:ea typeface="ＭＳ Ｐゴシック" charset="0"/>
              </a:rPr>
              <a:t>: a “failed” process may just be slow, and can rise from the dead at exactly the wrong time.</a:t>
            </a:r>
          </a:p>
          <a:p>
            <a:r>
              <a:rPr lang="en-US" sz="2400">
                <a:latin typeface="Arial" charset="0"/>
                <a:ea typeface="ＭＳ Ｐゴシック" charset="0"/>
              </a:rPr>
              <a:t>Consensus </a:t>
            </a:r>
            <a:r>
              <a:rPr lang="en-US" sz="2400">
                <a:solidFill>
                  <a:srgbClr val="A8184B"/>
                </a:solidFill>
                <a:latin typeface="Arial" charset="0"/>
                <a:ea typeface="ＭＳ Ｐゴシック" charset="0"/>
              </a:rPr>
              <a:t>may</a:t>
            </a:r>
            <a:r>
              <a:rPr lang="en-US" sz="2400">
                <a:latin typeface="Arial" charset="0"/>
                <a:ea typeface="ＭＳ Ｐゴシック" charset="0"/>
              </a:rPr>
              <a:t> occur recognizably, rarely or often.</a:t>
            </a:r>
          </a:p>
        </p:txBody>
      </p:sp>
      <p:pic>
        <p:nvPicPr>
          <p:cNvPr id="8499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4038600"/>
            <a:ext cx="260191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2514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5"/>
          <p:cNvSpPr>
            <a:spLocks/>
          </p:cNvSpPr>
          <p:nvPr/>
        </p:nvSpPr>
        <p:spPr bwMode="auto">
          <a:xfrm>
            <a:off x="1219200" y="6096000"/>
            <a:ext cx="2351088" cy="369888"/>
          </a:xfrm>
          <a:prstGeom prst="rect">
            <a:avLst/>
          </a:prstGeom>
          <a:noFill/>
          <a:ln w="38100">
            <a:noFill/>
            <a:miter lim="800000"/>
            <a:headEnd/>
            <a:tailEnd/>
          </a:ln>
        </p:spPr>
        <p:txBody>
          <a:bodyPr wrap="none" lIns="0" tIns="0" rIns="40639" bIns="0">
            <a:spAutoFit/>
          </a:bodyPr>
          <a:lstStyle/>
          <a:p>
            <a:pPr marL="39688" algn="ctr">
              <a:defRPr/>
            </a:pPr>
            <a:r>
              <a:rPr lang="en-US" dirty="0">
                <a:solidFill>
                  <a:srgbClr val="003367"/>
                </a:solidFill>
                <a:latin typeface="+mj-lt"/>
                <a:ea typeface="Times New Roman" charset="0"/>
                <a:cs typeface="Times New Roman" charset="0"/>
                <a:sym typeface="Times New Roman" charset="0"/>
              </a:rPr>
              <a:t>Network partition</a:t>
            </a:r>
          </a:p>
        </p:txBody>
      </p:sp>
      <p:sp>
        <p:nvSpPr>
          <p:cNvPr id="7" name="Rectangle 65"/>
          <p:cNvSpPr>
            <a:spLocks/>
          </p:cNvSpPr>
          <p:nvPr/>
        </p:nvSpPr>
        <p:spPr bwMode="auto">
          <a:xfrm>
            <a:off x="5727700" y="6172200"/>
            <a:ext cx="1409700" cy="369888"/>
          </a:xfrm>
          <a:prstGeom prst="rect">
            <a:avLst/>
          </a:prstGeom>
          <a:noFill/>
          <a:ln w="38100">
            <a:noFill/>
            <a:miter lim="800000"/>
            <a:headEnd/>
            <a:tailEnd/>
          </a:ln>
        </p:spPr>
        <p:txBody>
          <a:bodyPr wrap="none" lIns="0" tIns="0" rIns="40639" bIns="0">
            <a:spAutoFit/>
          </a:bodyPr>
          <a:lstStyle/>
          <a:p>
            <a:pPr marL="39688" algn="ctr">
              <a:defRPr/>
            </a:pPr>
            <a:r>
              <a:rPr lang="en-US" dirty="0">
                <a:solidFill>
                  <a:srgbClr val="003367"/>
                </a:solidFill>
                <a:latin typeface="+mj-lt"/>
                <a:ea typeface="Times New Roman" charset="0"/>
                <a:cs typeface="Times New Roman" charset="0"/>
                <a:sym typeface="Times New Roman" charset="0"/>
              </a:rPr>
              <a:t>Split brain</a:t>
            </a:r>
          </a:p>
        </p:txBody>
      </p:sp>
    </p:spTree>
    <p:extLst>
      <p:ext uri="{BB962C8B-B14F-4D97-AF65-F5344CB8AC3E}">
        <p14:creationId xmlns:p14="http://schemas.microsoft.com/office/powerpoint/2010/main" val="2747228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1"/>
          <p:cNvSpPr>
            <a:spLocks/>
          </p:cNvSpPr>
          <p:nvPr/>
        </p:nvSpPr>
        <p:spPr bwMode="auto">
          <a:xfrm>
            <a:off x="2451100" y="1511300"/>
            <a:ext cx="3822700" cy="3822700"/>
          </a:xfrm>
          <a:prstGeom prst="triangle">
            <a:avLst>
              <a:gd name="adj" fmla="val 50000"/>
            </a:avLst>
          </a:prstGeom>
          <a:solidFill>
            <a:schemeClr val="accent1"/>
          </a:solidFill>
          <a:ln w="25400">
            <a:solidFill>
              <a:schemeClr val="tx1"/>
            </a:solidFill>
            <a:round/>
            <a:headEnd/>
            <a:tailEnd/>
          </a:ln>
        </p:spPr>
        <p:txBody>
          <a:bodyPr lIns="0" tIns="0" rIns="0" bIns="0"/>
          <a:lstStyle/>
          <a:p>
            <a:pPr marL="39688" algn="ctr"/>
            <a:r>
              <a:rPr lang="en-US" sz="2800">
                <a:cs typeface="Arial" charset="0"/>
              </a:rPr>
              <a:t>C-A-P choose two</a:t>
            </a:r>
          </a:p>
        </p:txBody>
      </p:sp>
      <p:sp>
        <p:nvSpPr>
          <p:cNvPr id="86019" name="Rectangle 2"/>
          <p:cNvSpPr>
            <a:spLocks/>
          </p:cNvSpPr>
          <p:nvPr/>
        </p:nvSpPr>
        <p:spPr bwMode="auto">
          <a:xfrm>
            <a:off x="4127500" y="965200"/>
            <a:ext cx="4746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chemeClr val="tx1"/>
                </a:solidFill>
                <a:cs typeface="Arial" charset="0"/>
              </a:rPr>
              <a:t>C</a:t>
            </a:r>
          </a:p>
        </p:txBody>
      </p:sp>
      <p:sp>
        <p:nvSpPr>
          <p:cNvPr id="86020" name="Rectangle 3"/>
          <p:cNvSpPr>
            <a:spLocks/>
          </p:cNvSpPr>
          <p:nvPr/>
        </p:nvSpPr>
        <p:spPr bwMode="auto">
          <a:xfrm>
            <a:off x="1955800" y="5156200"/>
            <a:ext cx="4508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chemeClr val="tx1"/>
                </a:solidFill>
                <a:cs typeface="Arial" charset="0"/>
              </a:rPr>
              <a:t>A</a:t>
            </a:r>
          </a:p>
        </p:txBody>
      </p:sp>
      <p:sp>
        <p:nvSpPr>
          <p:cNvPr id="86021" name="Rectangle 4"/>
          <p:cNvSpPr>
            <a:spLocks/>
          </p:cNvSpPr>
          <p:nvPr/>
        </p:nvSpPr>
        <p:spPr bwMode="auto">
          <a:xfrm>
            <a:off x="6284913" y="5156200"/>
            <a:ext cx="4524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chemeClr val="tx1"/>
                </a:solidFill>
                <a:cs typeface="Arial" charset="0"/>
              </a:rPr>
              <a:t>P</a:t>
            </a:r>
          </a:p>
        </p:txBody>
      </p:sp>
      <p:sp>
        <p:nvSpPr>
          <p:cNvPr id="86022" name="Rectangle 6"/>
          <p:cNvSpPr>
            <a:spLocks/>
          </p:cNvSpPr>
          <p:nvPr/>
        </p:nvSpPr>
        <p:spPr bwMode="auto">
          <a:xfrm>
            <a:off x="3429000" y="533400"/>
            <a:ext cx="164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a:solidFill>
                  <a:schemeClr val="tx1"/>
                </a:solidFill>
                <a:cs typeface="Arial" charset="0"/>
              </a:rPr>
              <a:t>consistency</a:t>
            </a:r>
            <a:endParaRPr lang="en-US" sz="2000">
              <a:solidFill>
                <a:schemeClr val="tx1"/>
              </a:solidFill>
              <a:cs typeface="Arial" charset="0"/>
            </a:endParaRPr>
          </a:p>
        </p:txBody>
      </p:sp>
      <p:sp>
        <p:nvSpPr>
          <p:cNvPr id="86023" name="Rectangle 7"/>
          <p:cNvSpPr>
            <a:spLocks/>
          </p:cNvSpPr>
          <p:nvPr/>
        </p:nvSpPr>
        <p:spPr bwMode="auto">
          <a:xfrm>
            <a:off x="1143000" y="5676900"/>
            <a:ext cx="134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Availability</a:t>
            </a:r>
          </a:p>
        </p:txBody>
      </p:sp>
      <p:sp>
        <p:nvSpPr>
          <p:cNvPr id="86024" name="Rectangle 8"/>
          <p:cNvSpPr>
            <a:spLocks/>
          </p:cNvSpPr>
          <p:nvPr/>
        </p:nvSpPr>
        <p:spPr bwMode="auto">
          <a:xfrm>
            <a:off x="6272213" y="5676900"/>
            <a:ext cx="2244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Partition-resilience</a:t>
            </a:r>
          </a:p>
        </p:txBody>
      </p:sp>
      <p:sp>
        <p:nvSpPr>
          <p:cNvPr id="86025" name="Rectangle 10"/>
          <p:cNvSpPr>
            <a:spLocks/>
          </p:cNvSpPr>
          <p:nvPr/>
        </p:nvSpPr>
        <p:spPr bwMode="auto">
          <a:xfrm>
            <a:off x="850900" y="2895600"/>
            <a:ext cx="2552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dirty="0">
                <a:solidFill>
                  <a:schemeClr val="tx1"/>
                </a:solidFill>
                <a:cs typeface="Arial" charset="0"/>
              </a:rPr>
              <a:t>CA: available, and consistent, unless there is a partition.</a:t>
            </a:r>
          </a:p>
        </p:txBody>
      </p:sp>
      <p:sp>
        <p:nvSpPr>
          <p:cNvPr id="86026" name="Rectangle 11"/>
          <p:cNvSpPr>
            <a:spLocks/>
          </p:cNvSpPr>
          <p:nvPr/>
        </p:nvSpPr>
        <p:spPr bwMode="auto">
          <a:xfrm>
            <a:off x="3086100" y="5473700"/>
            <a:ext cx="2895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chemeClr val="tx1"/>
                </a:solidFill>
                <a:cs typeface="Arial" charset="0"/>
              </a:rPr>
              <a:t>AP: a reachable replica provides service even in a partition, but may be inconsistent.</a:t>
            </a:r>
          </a:p>
        </p:txBody>
      </p:sp>
      <p:sp>
        <p:nvSpPr>
          <p:cNvPr id="86027" name="Rectangle 12"/>
          <p:cNvSpPr>
            <a:spLocks/>
          </p:cNvSpPr>
          <p:nvPr/>
        </p:nvSpPr>
        <p:spPr bwMode="auto">
          <a:xfrm>
            <a:off x="5791200" y="2895600"/>
            <a:ext cx="3111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800">
                <a:solidFill>
                  <a:schemeClr val="tx1"/>
                </a:solidFill>
                <a:cs typeface="Arial" charset="0"/>
              </a:rPr>
              <a:t>CP: always consistent, even in a partition, but a reachable replica may deny service if it is unable to agree with the others (e.g., quorum).</a:t>
            </a:r>
          </a:p>
        </p:txBody>
      </p:sp>
      <p:pic>
        <p:nvPicPr>
          <p:cNvPr id="860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5081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884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457200" y="168275"/>
            <a:ext cx="8229600" cy="1355725"/>
          </a:xfrm>
        </p:spPr>
        <p:txBody>
          <a:bodyPr rIns="132080"/>
          <a:lstStyle/>
          <a:p>
            <a:pPr eaLnBrk="1" hangingPunct="1"/>
            <a:r>
              <a:rPr lang="en-US" sz="3700">
                <a:latin typeface="Arial" charset="0"/>
                <a:ea typeface="ＭＳ Ｐゴシック" charset="0"/>
              </a:rPr>
              <a:t>Properties for Correct Consensus</a:t>
            </a:r>
          </a:p>
        </p:txBody>
      </p:sp>
      <p:sp>
        <p:nvSpPr>
          <p:cNvPr id="86019" name="Rectangle 2"/>
          <p:cNvSpPr>
            <a:spLocks noGrp="1" noChangeArrowheads="1"/>
          </p:cNvSpPr>
          <p:nvPr>
            <p:ph type="body" idx="1"/>
          </p:nvPr>
        </p:nvSpPr>
        <p:spPr>
          <a:xfrm>
            <a:off x="342900" y="1981200"/>
            <a:ext cx="8366125" cy="5334000"/>
          </a:xfrm>
        </p:spPr>
        <p:txBody>
          <a:bodyPr rIns="132080"/>
          <a:lstStyle/>
          <a:p>
            <a:pPr eaLnBrk="1" hangingPunct="1"/>
            <a:r>
              <a:rPr lang="en-US" sz="2400" u="sng">
                <a:latin typeface="Arial" charset="0"/>
                <a:ea typeface="ＭＳ Ｐゴシック" charset="0"/>
              </a:rPr>
              <a:t>Termination</a:t>
            </a:r>
            <a:r>
              <a:rPr lang="en-US" sz="2400">
                <a:latin typeface="Arial" charset="0"/>
                <a:ea typeface="ＭＳ Ｐゴシック" charset="0"/>
              </a:rPr>
              <a:t>: All correct processes </a:t>
            </a:r>
            <a:r>
              <a:rPr lang="en-US" sz="2400">
                <a:solidFill>
                  <a:srgbClr val="651222"/>
                </a:solidFill>
                <a:latin typeface="Arial" charset="0"/>
                <a:ea typeface="ＭＳ Ｐゴシック" charset="0"/>
              </a:rPr>
              <a:t>eventually </a:t>
            </a:r>
            <a:r>
              <a:rPr lang="en-US" sz="2400">
                <a:latin typeface="Arial" charset="0"/>
                <a:ea typeface="ＭＳ Ｐゴシック" charset="0"/>
              </a:rPr>
              <a:t>decide.</a:t>
            </a:r>
          </a:p>
          <a:p>
            <a:pPr eaLnBrk="1" hangingPunct="1"/>
            <a:r>
              <a:rPr lang="en-US" sz="2400" u="sng">
                <a:latin typeface="Arial" charset="0"/>
                <a:ea typeface="ＭＳ Ｐゴシック" charset="0"/>
              </a:rPr>
              <a:t>Agreement</a:t>
            </a:r>
            <a:r>
              <a:rPr lang="en-US" sz="2400">
                <a:latin typeface="Arial" charset="0"/>
                <a:ea typeface="ＭＳ Ｐゴシック" charset="0"/>
              </a:rPr>
              <a:t>: All correct processes select the same d</a:t>
            </a:r>
            <a:r>
              <a:rPr lang="en-US" sz="2400" baseline="-25000">
                <a:latin typeface="Arial" charset="0"/>
                <a:ea typeface="ＭＳ Ｐゴシック" charset="0"/>
              </a:rPr>
              <a:t>i</a:t>
            </a:r>
            <a:r>
              <a:rPr lang="en-US" sz="2400">
                <a:latin typeface="Arial" charset="0"/>
                <a:ea typeface="ＭＳ Ｐゴシック" charset="0"/>
              </a:rPr>
              <a:t>.</a:t>
            </a:r>
          </a:p>
          <a:p>
            <a:pPr marL="782638" lvl="1" eaLnBrk="1" hangingPunct="1"/>
            <a:r>
              <a:rPr lang="en-US" sz="2000">
                <a:latin typeface="Arial" charset="0"/>
                <a:ea typeface="ＭＳ Ｐゴシック" charset="0"/>
              </a:rPr>
              <a:t>Or…(stronger) all processes that do decide select the same d</a:t>
            </a:r>
            <a:r>
              <a:rPr lang="en-US" sz="2000" baseline="-25000">
                <a:latin typeface="Arial" charset="0"/>
                <a:ea typeface="ＭＳ Ｐゴシック" charset="0"/>
              </a:rPr>
              <a:t>i</a:t>
            </a:r>
            <a:r>
              <a:rPr lang="en-US" sz="2000">
                <a:latin typeface="Arial" charset="0"/>
                <a:ea typeface="ＭＳ Ｐゴシック" charset="0"/>
              </a:rPr>
              <a:t>, even if they later fail.</a:t>
            </a:r>
          </a:p>
          <a:p>
            <a:pPr marL="782638" lvl="1" eaLnBrk="1" hangingPunct="1"/>
            <a:endParaRPr lang="en-US" sz="2000">
              <a:latin typeface="Arial" charset="0"/>
              <a:ea typeface="ＭＳ Ｐゴシック" charset="0"/>
            </a:endParaRPr>
          </a:p>
          <a:p>
            <a:pPr eaLnBrk="1" hangingPunct="1"/>
            <a:r>
              <a:rPr lang="en-US">
                <a:latin typeface="Arial" charset="0"/>
                <a:ea typeface="ＭＳ Ｐゴシック" charset="0"/>
              </a:rPr>
              <a:t>Consensus “must be” both </a:t>
            </a:r>
            <a:r>
              <a:rPr lang="en-US">
                <a:solidFill>
                  <a:schemeClr val="accent2"/>
                </a:solidFill>
                <a:latin typeface="Arial" charset="0"/>
                <a:ea typeface="ＭＳ Ｐゴシック" charset="0"/>
              </a:rPr>
              <a:t>safe </a:t>
            </a:r>
            <a:r>
              <a:rPr lang="en-US">
                <a:latin typeface="Arial" charset="0"/>
                <a:ea typeface="ＭＳ Ｐゴシック" charset="0"/>
              </a:rPr>
              <a:t>and </a:t>
            </a:r>
            <a:r>
              <a:rPr lang="en-US">
                <a:solidFill>
                  <a:srgbClr val="651222"/>
                </a:solidFill>
                <a:latin typeface="Arial" charset="0"/>
                <a:ea typeface="ＭＳ Ｐゴシック" charset="0"/>
              </a:rPr>
              <a:t>live</a:t>
            </a:r>
            <a:r>
              <a:rPr lang="en-US">
                <a:latin typeface="Arial" charset="0"/>
                <a:ea typeface="ＭＳ Ｐゴシック" charset="0"/>
              </a:rPr>
              <a:t>.  </a:t>
            </a:r>
          </a:p>
          <a:p>
            <a:pPr eaLnBrk="1" hangingPunct="1"/>
            <a:r>
              <a:rPr lang="en-US">
                <a:latin typeface="Arial" charset="0"/>
                <a:ea typeface="ＭＳ Ｐゴシック" charset="0"/>
              </a:rPr>
              <a:t>FLP and CAP say that a consensus algorithm can be safe or live, but not both.</a:t>
            </a:r>
          </a:p>
        </p:txBody>
      </p:sp>
    </p:spTree>
    <p:extLst>
      <p:ext uri="{BB962C8B-B14F-4D97-AF65-F5344CB8AC3E}">
        <p14:creationId xmlns:p14="http://schemas.microsoft.com/office/powerpoint/2010/main" val="292856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atin typeface="Arial" charset="0"/>
                <a:ea typeface="ＭＳ Ｐゴシック" charset="0"/>
              </a:rPr>
              <a:t>Now what?</a:t>
            </a:r>
          </a:p>
        </p:txBody>
      </p:sp>
      <p:sp>
        <p:nvSpPr>
          <p:cNvPr id="91139" name="Content Placeholder 2"/>
          <p:cNvSpPr>
            <a:spLocks noGrp="1"/>
          </p:cNvSpPr>
          <p:nvPr>
            <p:ph idx="1"/>
          </p:nvPr>
        </p:nvSpPr>
        <p:spPr/>
        <p:txBody>
          <a:bodyPr/>
          <a:lstStyle/>
          <a:p>
            <a:r>
              <a:rPr lang="en-US">
                <a:latin typeface="Arial" charset="0"/>
                <a:ea typeface="ＭＳ Ｐゴシック" charset="0"/>
              </a:rPr>
              <a:t>We have to build practical, scalable, efficient distributed systems that really work in the real world.</a:t>
            </a:r>
          </a:p>
          <a:p>
            <a:r>
              <a:rPr lang="en-US">
                <a:latin typeface="Arial" charset="0"/>
                <a:ea typeface="ＭＳ Ｐゴシック" charset="0"/>
              </a:rPr>
              <a:t>But the theory says it is impossible to build reliable computer systems from unreliable components.</a:t>
            </a:r>
          </a:p>
          <a:p>
            <a:r>
              <a:rPr lang="en-US">
                <a:latin typeface="Arial" charset="0"/>
                <a:ea typeface="ＭＳ Ｐゴシック" charset="0"/>
              </a:rPr>
              <a:t>So what are we to do?</a:t>
            </a:r>
          </a:p>
        </p:txBody>
      </p:sp>
    </p:spTree>
    <p:extLst>
      <p:ext uri="{BB962C8B-B14F-4D97-AF65-F5344CB8AC3E}">
        <p14:creationId xmlns:p14="http://schemas.microsoft.com/office/powerpoint/2010/main" val="41213899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r>
              <a:rPr lang="en-US">
                <a:latin typeface="Arial" charset="0"/>
                <a:ea typeface="ＭＳ Ｐゴシック" charset="0"/>
              </a:rPr>
              <a:t>Example: mutual exclusion</a:t>
            </a:r>
          </a:p>
        </p:txBody>
      </p:sp>
      <p:sp>
        <p:nvSpPr>
          <p:cNvPr id="96259" name="Content Placeholder 37"/>
          <p:cNvSpPr>
            <a:spLocks noGrp="1"/>
          </p:cNvSpPr>
          <p:nvPr>
            <p:ph idx="1"/>
          </p:nvPr>
        </p:nvSpPr>
        <p:spPr>
          <a:xfrm>
            <a:off x="457200" y="1600200"/>
            <a:ext cx="8153400" cy="3429000"/>
          </a:xfrm>
        </p:spPr>
        <p:txBody>
          <a:bodyPr/>
          <a:lstStyle/>
          <a:p>
            <a:r>
              <a:rPr lang="en-US" sz="2400">
                <a:latin typeface="Arial" charset="0"/>
                <a:ea typeface="ＭＳ Ｐゴシック" charset="0"/>
              </a:rPr>
              <a:t>It is often necessary to grant some node/process the “right” to “own” some given data or function.</a:t>
            </a:r>
          </a:p>
          <a:p>
            <a:r>
              <a:rPr lang="en-US" sz="2400">
                <a:latin typeface="Arial" charset="0"/>
                <a:ea typeface="ＭＳ Ｐゴシック" charset="0"/>
              </a:rPr>
              <a:t>Ownership rights often must be </a:t>
            </a:r>
            <a:r>
              <a:rPr lang="en-US" sz="2400">
                <a:solidFill>
                  <a:srgbClr val="800000"/>
                </a:solidFill>
                <a:latin typeface="Arial" charset="0"/>
                <a:ea typeface="ＭＳ Ｐゴシック" charset="0"/>
              </a:rPr>
              <a:t>mutually exclusive</a:t>
            </a:r>
            <a:r>
              <a:rPr lang="en-US" sz="2400">
                <a:latin typeface="Arial" charset="0"/>
                <a:ea typeface="ＭＳ Ｐゴシック" charset="0"/>
              </a:rPr>
              <a:t>.</a:t>
            </a:r>
          </a:p>
          <a:p>
            <a:pPr lvl="1"/>
            <a:r>
              <a:rPr lang="en-US" sz="2000">
                <a:latin typeface="Arial" charset="0"/>
                <a:ea typeface="ＭＳ Ｐゴシック" charset="0"/>
              </a:rPr>
              <a:t>At most one owner at any given time.</a:t>
            </a:r>
          </a:p>
          <a:p>
            <a:r>
              <a:rPr lang="en-US" sz="2400">
                <a:latin typeface="Arial" charset="0"/>
                <a:ea typeface="ＭＳ Ｐゴシック" charset="0"/>
              </a:rPr>
              <a:t>How to coordinate ownership?</a:t>
            </a:r>
          </a:p>
          <a:p>
            <a:r>
              <a:rPr lang="en-US" sz="2400">
                <a:latin typeface="Arial" charset="0"/>
                <a:ea typeface="ＭＳ Ｐゴシック" charset="0"/>
              </a:rPr>
              <a:t>Warning: it’s a consensus problem!</a:t>
            </a:r>
          </a:p>
        </p:txBody>
      </p:sp>
      <p:pic>
        <p:nvPicPr>
          <p:cNvPr id="96260"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3505200"/>
            <a:ext cx="24892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444500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7255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app-engine-im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4"/>
          <p:cNvSpPr txBox="1">
            <a:spLocks noChangeArrowheads="1"/>
          </p:cNvSpPr>
          <p:nvPr/>
        </p:nvSpPr>
        <p:spPr bwMode="auto">
          <a:xfrm>
            <a:off x="306388" y="6553200"/>
            <a:ext cx="624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rPr>
              <a:t>[From Spark Plug to Drive Train: The Life of an App Engine Request, Along Levi, 5/27/09]</a:t>
            </a:r>
          </a:p>
        </p:txBody>
      </p:sp>
      <p:pic>
        <p:nvPicPr>
          <p:cNvPr id="942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2713"/>
            <a:ext cx="27178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145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2209800" y="838200"/>
            <a:ext cx="2362200" cy="11430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26914905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2700"/>
            <a:ext cx="7493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itle 3"/>
          <p:cNvSpPr>
            <a:spLocks noGrp="1"/>
          </p:cNvSpPr>
          <p:nvPr>
            <p:ph type="title"/>
          </p:nvPr>
        </p:nvSpPr>
        <p:spPr>
          <a:xfrm>
            <a:off x="457200" y="-339725"/>
            <a:ext cx="8559800" cy="1554163"/>
          </a:xfrm>
        </p:spPr>
        <p:txBody>
          <a:bodyPr/>
          <a:lstStyle/>
          <a:p>
            <a:r>
              <a:rPr lang="en-US" dirty="0">
                <a:latin typeface="Arial" charset="0"/>
                <a:ea typeface="ＭＳ Ｐゴシック" charset="0"/>
                <a:cs typeface="Arial" charset="0"/>
              </a:rPr>
              <a:t>                   </a:t>
            </a:r>
            <a:r>
              <a:rPr lang="en-US" sz="3200" dirty="0" smtClean="0">
                <a:latin typeface="Arial" charset="0"/>
                <a:ea typeface="ＭＳ Ｐゴシック" charset="0"/>
                <a:cs typeface="Arial" charset="0"/>
              </a:rPr>
              <a:t>EC2 Elastic Compute Cloud</a:t>
            </a:r>
            <a:r>
              <a:rPr lang="en-US" sz="3200" dirty="0">
                <a:latin typeface="Arial" charset="0"/>
                <a:ea typeface="ＭＳ Ｐゴシック" charset="0"/>
                <a:cs typeface="Arial" charset="0"/>
              </a:rPr>
              <a:t/>
            </a:r>
            <a:br>
              <a:rPr lang="en-US" sz="3200" dirty="0">
                <a:latin typeface="Arial" charset="0"/>
                <a:ea typeface="ＭＳ Ｐゴシック" charset="0"/>
                <a:cs typeface="Arial" charset="0"/>
              </a:rPr>
            </a:br>
            <a:r>
              <a:rPr lang="en-US" sz="3200" dirty="0">
                <a:latin typeface="Arial" charset="0"/>
                <a:ea typeface="ＭＳ Ｐゴシック" charset="0"/>
                <a:cs typeface="Arial" charset="0"/>
              </a:rPr>
              <a:t>                        The canonical public cloud</a:t>
            </a:r>
          </a:p>
        </p:txBody>
      </p:sp>
      <p:pic>
        <p:nvPicPr>
          <p:cNvPr id="8806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563"/>
            <a:ext cx="2398713"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209800"/>
            <a:ext cx="1644650" cy="1200150"/>
          </a:xfrm>
          <a:prstGeom prst="rect">
            <a:avLst/>
          </a:prstGeom>
        </p:spPr>
        <p:txBody>
          <a:bodyPr>
            <a:spAutoFit/>
          </a:bodyPr>
          <a:lstStyle/>
          <a:p>
            <a:pPr algn="ctr">
              <a:defRPr/>
            </a:pPr>
            <a:endParaRPr lang="en-US" sz="1800" b="1" dirty="0">
              <a:solidFill>
                <a:srgbClr val="003367">
                  <a:lumMod val="75000"/>
                </a:srgbClr>
              </a:solidFill>
              <a:ea typeface="ＭＳ Ｐゴシック" charset="-128"/>
              <a:cs typeface="ＭＳ Ｐゴシック" charset="-128"/>
            </a:endParaRPr>
          </a:p>
          <a:p>
            <a:pPr algn="ctr">
              <a:defRPr/>
            </a:pPr>
            <a:r>
              <a:rPr lang="en-US" sz="1800" b="1" dirty="0">
                <a:solidFill>
                  <a:srgbClr val="003367">
                    <a:lumMod val="75000"/>
                  </a:srgbClr>
                </a:solidFill>
                <a:ea typeface="ＭＳ Ｐゴシック" charset="-128"/>
                <a:cs typeface="ＭＳ Ｐゴシック" charset="-128"/>
              </a:rPr>
              <a:t>Virtual Appliance Image</a:t>
            </a:r>
          </a:p>
        </p:txBody>
      </p:sp>
      <p:sp>
        <p:nvSpPr>
          <p:cNvPr id="9" name="Rectangle 8"/>
          <p:cNvSpPr/>
          <p:nvPr/>
        </p:nvSpPr>
        <p:spPr bwMode="auto">
          <a:xfrm>
            <a:off x="3886200" y="4419600"/>
            <a:ext cx="2057400" cy="220980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3367">
                  <a:lumMod val="75000"/>
                </a:srgbClr>
              </a:solidFill>
              <a:ea typeface="ＭＳ Ｐゴシック" charset="-128"/>
              <a:cs typeface="ＭＳ Ｐゴシック" charset="-128"/>
            </a:endParaRPr>
          </a:p>
          <a:p>
            <a:pPr algn="ctr">
              <a:defRPr/>
            </a:pPr>
            <a:endParaRPr lang="en-US" dirty="0">
              <a:solidFill>
                <a:srgbClr val="003367">
                  <a:lumMod val="75000"/>
                </a:srgbClr>
              </a:solidFill>
              <a:ea typeface="ＭＳ Ｐゴシック" charset="-128"/>
              <a:cs typeface="ＭＳ Ｐゴシック" charset="-128"/>
            </a:endParaRPr>
          </a:p>
          <a:p>
            <a:pPr algn="ctr">
              <a:defRPr/>
            </a:pPr>
            <a:r>
              <a:rPr lang="en-US" dirty="0">
                <a:solidFill>
                  <a:srgbClr val="003367">
                    <a:lumMod val="75000"/>
                  </a:srgbClr>
                </a:solidFill>
                <a:ea typeface="ＭＳ Ｐゴシック" charset="-128"/>
                <a:cs typeface="ＭＳ Ｐゴシック" charset="-128"/>
              </a:rPr>
              <a:t>Cloud Provider(s)</a:t>
            </a:r>
          </a:p>
        </p:txBody>
      </p:sp>
      <p:sp>
        <p:nvSpPr>
          <p:cNvPr id="10" name="Rectangle 9"/>
          <p:cNvSpPr/>
          <p:nvPr/>
        </p:nvSpPr>
        <p:spPr>
          <a:xfrm>
            <a:off x="6419850" y="5562600"/>
            <a:ext cx="868363" cy="461963"/>
          </a:xfrm>
          <a:prstGeom prst="rect">
            <a:avLst/>
          </a:prstGeom>
        </p:spPr>
        <p:txBody>
          <a:bodyPr wrap="none">
            <a:spAutoFit/>
          </a:bodyPr>
          <a:lstStyle/>
          <a:p>
            <a:pPr algn="ctr">
              <a:defRPr/>
            </a:pPr>
            <a:r>
              <a:rPr lang="en-US" b="1" dirty="0">
                <a:solidFill>
                  <a:srgbClr val="003367">
                    <a:lumMod val="75000"/>
                  </a:srgbClr>
                </a:solidFill>
                <a:ea typeface="ＭＳ Ｐゴシック" charset="-128"/>
                <a:cs typeface="ＭＳ Ｐゴシック" charset="-128"/>
              </a:rPr>
              <a:t>Host</a:t>
            </a:r>
          </a:p>
        </p:txBody>
      </p:sp>
      <p:sp>
        <p:nvSpPr>
          <p:cNvPr id="11" name="Rectangle 10"/>
          <p:cNvSpPr/>
          <p:nvPr/>
        </p:nvSpPr>
        <p:spPr>
          <a:xfrm>
            <a:off x="6284913" y="4567238"/>
            <a:ext cx="1057275" cy="461962"/>
          </a:xfrm>
          <a:prstGeom prst="rect">
            <a:avLst/>
          </a:prstGeom>
        </p:spPr>
        <p:txBody>
          <a:bodyPr wrap="none">
            <a:spAutoFit/>
          </a:bodyPr>
          <a:lstStyle/>
          <a:p>
            <a:pPr algn="ctr">
              <a:defRPr/>
            </a:pPr>
            <a:r>
              <a:rPr lang="en-US" b="1" dirty="0">
                <a:solidFill>
                  <a:srgbClr val="003367">
                    <a:lumMod val="75000"/>
                  </a:srgbClr>
                </a:solidFill>
                <a:ea typeface="ＭＳ Ｐゴシック" charset="-128"/>
                <a:cs typeface="ＭＳ Ｐゴシック" charset="-128"/>
              </a:rPr>
              <a:t>Guest</a:t>
            </a:r>
          </a:p>
        </p:txBody>
      </p:sp>
      <p:sp>
        <p:nvSpPr>
          <p:cNvPr id="12" name="Rectangle 11"/>
          <p:cNvSpPr/>
          <p:nvPr/>
        </p:nvSpPr>
        <p:spPr bwMode="auto">
          <a:xfrm>
            <a:off x="1066800" y="44196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Client</a:t>
            </a:r>
          </a:p>
        </p:txBody>
      </p:sp>
      <p:sp>
        <p:nvSpPr>
          <p:cNvPr id="13" name="Rectangle 12"/>
          <p:cNvSpPr/>
          <p:nvPr/>
        </p:nvSpPr>
        <p:spPr bwMode="auto">
          <a:xfrm>
            <a:off x="4152900" y="4419600"/>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Service</a:t>
            </a:r>
          </a:p>
        </p:txBody>
      </p:sp>
      <p:grpSp>
        <p:nvGrpSpPr>
          <p:cNvPr id="14" name="Group 19"/>
          <p:cNvGrpSpPr>
            <a:grpSpLocks/>
          </p:cNvGrpSpPr>
          <p:nvPr/>
        </p:nvGrpSpPr>
        <p:grpSpPr bwMode="auto">
          <a:xfrm>
            <a:off x="2590800" y="4724400"/>
            <a:ext cx="1524000" cy="239713"/>
            <a:chOff x="2057400" y="2514600"/>
            <a:chExt cx="1905000" cy="239712"/>
          </a:xfrm>
        </p:grpSpPr>
        <p:cxnSp>
          <p:nvCxnSpPr>
            <p:cNvPr id="15" name="Straight Arrow Connector 20"/>
            <p:cNvCxnSpPr>
              <a:cxnSpLocks noChangeShapeType="1"/>
            </p:cNvCxnSpPr>
            <p:nvPr/>
          </p:nvCxnSpPr>
          <p:spPr bwMode="auto">
            <a:xfrm>
              <a:off x="2057400" y="2514600"/>
              <a:ext cx="1905000" cy="1587"/>
            </a:xfrm>
            <a:prstGeom prst="straightConnector1">
              <a:avLst/>
            </a:prstGeom>
            <a:noFill/>
            <a:ln w="25400">
              <a:solidFill>
                <a:schemeClr val="tx1"/>
              </a:solidFill>
              <a:prstDash val="sysDash"/>
              <a:round/>
              <a:headEnd/>
              <a:tailEnd type="arrow" w="med" len="lg"/>
            </a:ln>
            <a:extLst>
              <a:ext uri="{909E8E84-426E-40dd-AFC4-6F175D3DCCD1}">
                <a14:hiddenFill xmlns:a14="http://schemas.microsoft.com/office/drawing/2010/main">
                  <a:noFill/>
                </a14:hiddenFill>
              </a:ext>
            </a:extLst>
          </p:spPr>
        </p:cxnSp>
        <p:cxnSp>
          <p:nvCxnSpPr>
            <p:cNvPr id="16" name="Straight Arrow Connector 40"/>
            <p:cNvCxnSpPr>
              <a:cxnSpLocks noChangeShapeType="1"/>
            </p:cNvCxnSpPr>
            <p:nvPr/>
          </p:nvCxnSpPr>
          <p:spPr bwMode="auto">
            <a:xfrm flipH="1" flipV="1">
              <a:off x="2057400" y="2754312"/>
              <a:ext cx="1905000" cy="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953411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p:cNvSpPr>
            <a:spLocks noGrp="1"/>
          </p:cNvSpPr>
          <p:nvPr>
            <p:ph type="title"/>
          </p:nvPr>
        </p:nvSpPr>
        <p:spPr/>
        <p:txBody>
          <a:bodyPr/>
          <a:lstStyle/>
          <a:p>
            <a:r>
              <a:rPr lang="en-US">
                <a:latin typeface="Arial" charset="0"/>
                <a:ea typeface="ＭＳ Ｐゴシック" charset="0"/>
              </a:rPr>
              <a:t>One solution: lock service</a:t>
            </a:r>
          </a:p>
        </p:txBody>
      </p:sp>
      <p:pic>
        <p:nvPicPr>
          <p:cNvPr id="97283"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20" name="Line 12"/>
          <p:cNvSpPr>
            <a:spLocks noChangeShapeType="1"/>
          </p:cNvSpPr>
          <p:nvPr/>
        </p:nvSpPr>
        <p:spPr bwMode="auto">
          <a:xfrm>
            <a:off x="4495800" y="3733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1" name="Text Box 14"/>
          <p:cNvSpPr txBox="1">
            <a:spLocks noChangeArrowheads="1"/>
          </p:cNvSpPr>
          <p:nvPr/>
        </p:nvSpPr>
        <p:spPr bwMode="auto">
          <a:xfrm flipH="1">
            <a:off x="5381625" y="3657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pic>
        <p:nvPicPr>
          <p:cNvPr id="97295"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2"/>
          <p:cNvSpPr>
            <a:spLocks noChangeShapeType="1"/>
          </p:cNvSpPr>
          <p:nvPr/>
        </p:nvSpPr>
        <p:spPr bwMode="auto">
          <a:xfrm>
            <a:off x="1905000" y="3333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6" name="Text Box 14"/>
          <p:cNvSpPr txBox="1">
            <a:spLocks noChangeArrowheads="1"/>
          </p:cNvSpPr>
          <p:nvPr/>
        </p:nvSpPr>
        <p:spPr bwMode="auto">
          <a:xfrm>
            <a:off x="2667000" y="32766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29" name="Line 12"/>
          <p:cNvSpPr>
            <a:spLocks noChangeShapeType="1"/>
          </p:cNvSpPr>
          <p:nvPr/>
        </p:nvSpPr>
        <p:spPr bwMode="auto">
          <a:xfrm flipH="1">
            <a:off x="4495800" y="50863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30" name="Text Box 14"/>
          <p:cNvSpPr txBox="1">
            <a:spLocks noChangeArrowheads="1"/>
          </p:cNvSpPr>
          <p:nvPr/>
        </p:nvSpPr>
        <p:spPr bwMode="auto">
          <a:xfrm flipH="1">
            <a:off x="5299075" y="50101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pic>
        <p:nvPicPr>
          <p:cNvPr id="97300"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6576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730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14800"/>
            <a:ext cx="91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4"/>
          <p:cNvSpPr txBox="1">
            <a:spLocks noChangeArrowheads="1"/>
          </p:cNvSpPr>
          <p:nvPr/>
        </p:nvSpPr>
        <p:spPr bwMode="auto">
          <a:xfrm>
            <a:off x="3429000" y="5710238"/>
            <a:ext cx="2133600" cy="461962"/>
          </a:xfrm>
          <a:prstGeom prst="rect">
            <a:avLst/>
          </a:prstGeom>
          <a:noFill/>
          <a:ln w="15875">
            <a:noFill/>
            <a:miter lim="800000"/>
            <a:headEnd type="none" w="sm" len="sm"/>
            <a:tailEnd type="none" w="sm" len="sm"/>
          </a:ln>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a:r>
              <a:rPr lang="en-US" b="1">
                <a:solidFill>
                  <a:srgbClr val="003367"/>
                </a:solidFill>
              </a:rPr>
              <a:t>lock service</a:t>
            </a:r>
            <a:endParaRPr lang="en-US" sz="2800" b="1">
              <a:solidFill>
                <a:srgbClr val="003367"/>
              </a:solidFill>
            </a:endParaRPr>
          </a:p>
        </p:txBody>
      </p:sp>
      <p:sp>
        <p:nvSpPr>
          <p:cNvPr id="36" name="Text Box 14"/>
          <p:cNvSpPr txBox="1">
            <a:spLocks noChangeArrowheads="1"/>
          </p:cNvSpPr>
          <p:nvPr/>
        </p:nvSpPr>
        <p:spPr bwMode="auto">
          <a:xfrm>
            <a:off x="6096000" y="43243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7307"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113"/>
          <p:cNvGrpSpPr>
            <a:grpSpLocks/>
          </p:cNvGrpSpPr>
          <p:nvPr/>
        </p:nvGrpSpPr>
        <p:grpSpPr bwMode="auto">
          <a:xfrm>
            <a:off x="4541837" y="2636837"/>
            <a:ext cx="792163" cy="639763"/>
            <a:chOff x="1905000" y="2895599"/>
            <a:chExt cx="792162" cy="639765"/>
          </a:xfrm>
        </p:grpSpPr>
        <p:sp>
          <p:nvSpPr>
            <p:cNvPr id="38" name="Merge 60"/>
            <p:cNvSpPr>
              <a:spLocks noChangeArrowheads="1"/>
            </p:cNvSpPr>
            <p:nvPr/>
          </p:nvSpPr>
          <p:spPr bwMode="auto">
            <a:xfrm flipV="1">
              <a:off x="1905000" y="2895599"/>
              <a:ext cx="792162" cy="639765"/>
            </a:xfrm>
            <a:prstGeom prst="flowChartMerge">
              <a:avLst/>
            </a:prstGeom>
            <a:solidFill>
              <a:srgbClr val="FFFF00"/>
            </a:solidFill>
            <a:ln w="9525">
              <a:solidFill>
                <a:schemeClr val="tx1"/>
              </a:solidFill>
              <a:round/>
              <a:headEnd/>
              <a:tailEnd/>
            </a:ln>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39"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smtClean="0">
                  <a:solidFill>
                    <a:srgbClr val="000000"/>
                  </a:solidFill>
                  <a:cs typeface="Arial" charset="0"/>
                </a:rPr>
                <a:t>wait</a:t>
              </a:r>
              <a:endParaRPr lang="en-US" sz="1400" dirty="0" smtClean="0">
                <a:solidFill>
                  <a:srgbClr val="000000"/>
                </a:solidFill>
                <a:cs typeface="Arial" charset="0"/>
              </a:endParaRPr>
            </a:p>
          </p:txBody>
        </p:sp>
      </p:grpSp>
    </p:spTree>
    <p:extLst>
      <p:ext uri="{BB962C8B-B14F-4D97-AF65-F5344CB8AC3E}">
        <p14:creationId xmlns:p14="http://schemas.microsoft.com/office/powerpoint/2010/main" val="13887075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2895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itle 2"/>
          <p:cNvSpPr>
            <a:spLocks noGrp="1"/>
          </p:cNvSpPr>
          <p:nvPr>
            <p:ph type="title"/>
          </p:nvPr>
        </p:nvSpPr>
        <p:spPr/>
        <p:txBody>
          <a:bodyPr/>
          <a:lstStyle/>
          <a:p>
            <a:r>
              <a:rPr lang="en-US">
                <a:latin typeface="Arial" charset="0"/>
                <a:ea typeface="ＭＳ Ｐゴシック" charset="0"/>
              </a:rPr>
              <a:t>A lock service in the real world</a:t>
            </a:r>
          </a:p>
        </p:txBody>
      </p:sp>
      <p:pic>
        <p:nvPicPr>
          <p:cNvPr id="99332"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pic>
        <p:nvPicPr>
          <p:cNvPr id="99342"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934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105400"/>
            <a:ext cx="91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8" name="Text Box 41"/>
          <p:cNvSpPr txBox="1">
            <a:spLocks noChangeArrowheads="1"/>
          </p:cNvSpPr>
          <p:nvPr/>
        </p:nvSpPr>
        <p:spPr bwMode="auto">
          <a:xfrm>
            <a:off x="1981200" y="248285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sp>
        <p:nvSpPr>
          <p:cNvPr id="38" name="Text Box 14"/>
          <p:cNvSpPr txBox="1">
            <a:spLocks noChangeArrowheads="1"/>
          </p:cNvSpPr>
          <p:nvPr/>
        </p:nvSpPr>
        <p:spPr bwMode="auto">
          <a:xfrm>
            <a:off x="7162800" y="2447925"/>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sp>
        <p:nvSpPr>
          <p:cNvPr id="99350" name="Cloud Callout 38"/>
          <p:cNvSpPr>
            <a:spLocks noChangeArrowheads="1"/>
          </p:cNvSpPr>
          <p:nvPr/>
        </p:nvSpPr>
        <p:spPr bwMode="auto">
          <a:xfrm>
            <a:off x="7543800" y="2860675"/>
            <a:ext cx="1447800" cy="1254125"/>
          </a:xfrm>
          <a:prstGeom prst="cloudCallout">
            <a:avLst>
              <a:gd name="adj1" fmla="val -33796"/>
              <a:gd name="adj2" fmla="val 1011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pic>
        <p:nvPicPr>
          <p:cNvPr id="9935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00400"/>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3" name="Cloud Callout 42"/>
          <p:cNvSpPr>
            <a:spLocks noChangeArrowheads="1"/>
          </p:cNvSpPr>
          <p:nvPr/>
        </p:nvSpPr>
        <p:spPr bwMode="auto">
          <a:xfrm>
            <a:off x="4572000" y="3048000"/>
            <a:ext cx="1600200" cy="1752600"/>
          </a:xfrm>
          <a:prstGeom prst="cloudCallout">
            <a:avLst>
              <a:gd name="adj1" fmla="val -33796"/>
              <a:gd name="adj2" fmla="val 1011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pic>
        <p:nvPicPr>
          <p:cNvPr id="99354"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14"/>
          <p:cNvSpPr txBox="1">
            <a:spLocks noChangeArrowheads="1"/>
          </p:cNvSpPr>
          <p:nvPr/>
        </p:nvSpPr>
        <p:spPr bwMode="auto">
          <a:xfrm>
            <a:off x="5181600" y="43386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pic>
        <p:nvPicPr>
          <p:cNvPr id="30" name="Picture 8" descr="C:\Documents and Settings\Administrator\Local Settings\Temporary Internet Files\Content.IE5\WH4RMTKL\MCj0434816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95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3509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43600" y="1447800"/>
            <a:ext cx="31242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p:txBody>
          <a:bodyPr/>
          <a:lstStyle/>
          <a:p>
            <a:r>
              <a:rPr lang="en-US">
                <a:latin typeface="Arial" charset="0"/>
                <a:ea typeface="ＭＳ Ｐゴシック" charset="0"/>
              </a:rPr>
              <a:t>Solution: leases (leased locks)</a:t>
            </a:r>
          </a:p>
        </p:txBody>
      </p:sp>
      <p:sp>
        <p:nvSpPr>
          <p:cNvPr id="100356" name="Content Placeholder 2"/>
          <p:cNvSpPr>
            <a:spLocks noGrp="1"/>
          </p:cNvSpPr>
          <p:nvPr>
            <p:ph idx="1"/>
          </p:nvPr>
        </p:nvSpPr>
        <p:spPr>
          <a:xfrm>
            <a:off x="457200" y="1600200"/>
            <a:ext cx="5943600" cy="4111625"/>
          </a:xfrm>
        </p:spPr>
        <p:txBody>
          <a:bodyPr/>
          <a:lstStyle/>
          <a:p>
            <a:r>
              <a:rPr lang="en-US" sz="2400">
                <a:latin typeface="Arial" charset="0"/>
                <a:ea typeface="ＭＳ Ｐゴシック" charset="0"/>
              </a:rPr>
              <a:t>A </a:t>
            </a:r>
            <a:r>
              <a:rPr lang="en-US" sz="2400">
                <a:solidFill>
                  <a:srgbClr val="800000"/>
                </a:solidFill>
                <a:latin typeface="Arial" charset="0"/>
                <a:ea typeface="ＭＳ Ｐゴシック" charset="0"/>
              </a:rPr>
              <a:t>lease </a:t>
            </a:r>
            <a:r>
              <a:rPr lang="en-US" sz="2400">
                <a:latin typeface="Arial" charset="0"/>
                <a:ea typeface="ＭＳ Ｐゴシック" charset="0"/>
              </a:rPr>
              <a:t>is a grant of ownership or control for a limited time.</a:t>
            </a:r>
          </a:p>
          <a:p>
            <a:r>
              <a:rPr lang="en-US" sz="2400">
                <a:latin typeface="Arial" charset="0"/>
                <a:ea typeface="ＭＳ Ｐゴシック" charset="0"/>
              </a:rPr>
              <a:t>The owner/holder can </a:t>
            </a:r>
            <a:r>
              <a:rPr lang="en-US" sz="2400">
                <a:solidFill>
                  <a:srgbClr val="800000"/>
                </a:solidFill>
                <a:latin typeface="Arial" charset="0"/>
                <a:ea typeface="ＭＳ Ｐゴシック" charset="0"/>
              </a:rPr>
              <a:t>renew </a:t>
            </a:r>
            <a:r>
              <a:rPr lang="en-US" sz="2400">
                <a:latin typeface="Arial" charset="0"/>
                <a:ea typeface="ＭＳ Ｐゴシック" charset="0"/>
              </a:rPr>
              <a:t>or </a:t>
            </a:r>
            <a:r>
              <a:rPr lang="en-US" sz="2400">
                <a:solidFill>
                  <a:srgbClr val="800000"/>
                </a:solidFill>
                <a:latin typeface="Arial" charset="0"/>
                <a:ea typeface="ＭＳ Ｐゴシック" charset="0"/>
              </a:rPr>
              <a:t>extend </a:t>
            </a:r>
            <a:r>
              <a:rPr lang="en-US" sz="2400">
                <a:latin typeface="Arial" charset="0"/>
                <a:ea typeface="ＭＳ Ｐゴシック" charset="0"/>
              </a:rPr>
              <a:t>the lease.</a:t>
            </a:r>
          </a:p>
          <a:p>
            <a:r>
              <a:rPr lang="en-US" sz="2400">
                <a:latin typeface="Arial" charset="0"/>
                <a:ea typeface="ＭＳ Ｐゴシック" charset="0"/>
              </a:rPr>
              <a:t>If the owner fails, the lease </a:t>
            </a:r>
            <a:r>
              <a:rPr lang="en-US" sz="2400">
                <a:solidFill>
                  <a:srgbClr val="800000"/>
                </a:solidFill>
                <a:latin typeface="Arial" charset="0"/>
                <a:ea typeface="ＭＳ Ｐゴシック" charset="0"/>
              </a:rPr>
              <a:t>expires </a:t>
            </a:r>
            <a:r>
              <a:rPr lang="en-US" sz="2400">
                <a:latin typeface="Arial" charset="0"/>
                <a:ea typeface="ＭＳ Ｐゴシック" charset="0"/>
              </a:rPr>
              <a:t>and is free again.</a:t>
            </a:r>
          </a:p>
          <a:p>
            <a:r>
              <a:rPr lang="en-US" sz="2400">
                <a:latin typeface="Arial" charset="0"/>
                <a:ea typeface="ＭＳ Ｐゴシック" charset="0"/>
              </a:rPr>
              <a:t>The lease might end early.</a:t>
            </a:r>
          </a:p>
          <a:p>
            <a:pPr lvl="1"/>
            <a:r>
              <a:rPr lang="en-US" sz="2000">
                <a:latin typeface="Arial" charset="0"/>
                <a:ea typeface="ＭＳ Ｐゴシック" charset="0"/>
              </a:rPr>
              <a:t>lock service may </a:t>
            </a:r>
            <a:r>
              <a:rPr lang="en-US" sz="2000">
                <a:solidFill>
                  <a:srgbClr val="800000"/>
                </a:solidFill>
                <a:latin typeface="Arial" charset="0"/>
                <a:ea typeface="ＭＳ Ｐゴシック" charset="0"/>
              </a:rPr>
              <a:t>recall </a:t>
            </a:r>
            <a:r>
              <a:rPr lang="en-US" sz="2000">
                <a:latin typeface="Arial" charset="0"/>
                <a:ea typeface="ＭＳ Ｐゴシック" charset="0"/>
              </a:rPr>
              <a:t>or </a:t>
            </a:r>
            <a:r>
              <a:rPr lang="en-US" sz="2000">
                <a:solidFill>
                  <a:srgbClr val="800000"/>
                </a:solidFill>
                <a:latin typeface="Arial" charset="0"/>
                <a:ea typeface="ＭＳ Ｐゴシック" charset="0"/>
              </a:rPr>
              <a:t>evict</a:t>
            </a:r>
          </a:p>
          <a:p>
            <a:pPr lvl="1"/>
            <a:r>
              <a:rPr lang="en-US" sz="2000">
                <a:latin typeface="Arial" charset="0"/>
                <a:ea typeface="ＭＳ Ｐゴシック" charset="0"/>
              </a:rPr>
              <a:t>holder may </a:t>
            </a:r>
            <a:r>
              <a:rPr lang="en-US" sz="2000">
                <a:solidFill>
                  <a:srgbClr val="800000"/>
                </a:solidFill>
                <a:latin typeface="Arial" charset="0"/>
                <a:ea typeface="ＭＳ Ｐゴシック" charset="0"/>
              </a:rPr>
              <a:t>release </a:t>
            </a:r>
            <a:r>
              <a:rPr lang="en-US" sz="2000">
                <a:latin typeface="Arial" charset="0"/>
                <a:ea typeface="ＭＳ Ｐゴシック" charset="0"/>
              </a:rPr>
              <a:t>or </a:t>
            </a:r>
            <a:r>
              <a:rPr lang="en-US" sz="2000">
                <a:solidFill>
                  <a:srgbClr val="800000"/>
                </a:solidFill>
                <a:latin typeface="Arial" charset="0"/>
                <a:ea typeface="ＭＳ Ｐゴシック" charset="0"/>
              </a:rPr>
              <a:t>relinquish</a:t>
            </a:r>
          </a:p>
        </p:txBody>
      </p:sp>
      <p:pic>
        <p:nvPicPr>
          <p:cNvPr id="100357" name="Picture 417" descr="lea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638800"/>
            <a:ext cx="1143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437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2819400"/>
            <a:ext cx="1041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itle 2"/>
          <p:cNvSpPr>
            <a:spLocks noGrp="1"/>
          </p:cNvSpPr>
          <p:nvPr>
            <p:ph type="title"/>
          </p:nvPr>
        </p:nvSpPr>
        <p:spPr/>
        <p:txBody>
          <a:bodyPr/>
          <a:lstStyle/>
          <a:p>
            <a:r>
              <a:rPr lang="en-US">
                <a:latin typeface="Arial" charset="0"/>
                <a:ea typeface="ＭＳ Ｐゴシック" charset="0"/>
              </a:rPr>
              <a:t>A lease service in the real world</a:t>
            </a:r>
          </a:p>
        </p:txBody>
      </p:sp>
      <p:pic>
        <p:nvPicPr>
          <p:cNvPr id="101381" name="Picture 15" descr="no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pic>
        <p:nvPicPr>
          <p:cNvPr id="101391" name="Picture 15" descr="no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101395"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6" name="Text Box 41"/>
          <p:cNvSpPr txBox="1">
            <a:spLocks noChangeArrowheads="1"/>
          </p:cNvSpPr>
          <p:nvPr/>
        </p:nvSpPr>
        <p:spPr bwMode="auto">
          <a:xfrm>
            <a:off x="1981200" y="248285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sp>
        <p:nvSpPr>
          <p:cNvPr id="30" name="Line 12"/>
          <p:cNvSpPr>
            <a:spLocks noChangeShapeType="1"/>
          </p:cNvSpPr>
          <p:nvPr/>
        </p:nvSpPr>
        <p:spPr bwMode="auto">
          <a:xfrm>
            <a:off x="4495800" y="40195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35" name="Text Box 14"/>
          <p:cNvSpPr txBox="1">
            <a:spLocks noChangeArrowheads="1"/>
          </p:cNvSpPr>
          <p:nvPr/>
        </p:nvSpPr>
        <p:spPr bwMode="auto">
          <a:xfrm flipH="1">
            <a:off x="5381625" y="394335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36" name="Line 12"/>
          <p:cNvSpPr>
            <a:spLocks noChangeShapeType="1"/>
          </p:cNvSpPr>
          <p:nvPr/>
        </p:nvSpPr>
        <p:spPr bwMode="auto">
          <a:xfrm flipH="1">
            <a:off x="4495800" y="50101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6" name="Text Box 14"/>
          <p:cNvSpPr txBox="1">
            <a:spLocks noChangeArrowheads="1"/>
          </p:cNvSpPr>
          <p:nvPr/>
        </p:nvSpPr>
        <p:spPr bwMode="auto">
          <a:xfrm flipH="1">
            <a:off x="5299075" y="49339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47" name="Text Box 14"/>
          <p:cNvSpPr txBox="1">
            <a:spLocks noChangeArrowheads="1"/>
          </p:cNvSpPr>
          <p:nvPr/>
        </p:nvSpPr>
        <p:spPr bwMode="auto">
          <a:xfrm>
            <a:off x="6096000" y="44767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cxnSp>
        <p:nvCxnSpPr>
          <p:cNvPr id="101403" name="Straight Connector 47"/>
          <p:cNvCxnSpPr>
            <a:cxnSpLocks noChangeShapeType="1"/>
          </p:cNvCxnSpPr>
          <p:nvPr/>
        </p:nvCxnSpPr>
        <p:spPr bwMode="auto">
          <a:xfrm>
            <a:off x="3429000" y="3963988"/>
            <a:ext cx="990600" cy="1587"/>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pic>
        <p:nvPicPr>
          <p:cNvPr id="101404" name="Picture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675313"/>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6260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r>
              <a:rPr lang="en-US">
                <a:latin typeface="Arial" charset="0"/>
                <a:ea typeface="ＭＳ Ｐゴシック" charset="0"/>
              </a:rPr>
              <a:t>Leases and time</a:t>
            </a:r>
          </a:p>
        </p:txBody>
      </p:sp>
      <p:sp>
        <p:nvSpPr>
          <p:cNvPr id="67587" name="Content Placeholder 3"/>
          <p:cNvSpPr>
            <a:spLocks noGrp="1"/>
          </p:cNvSpPr>
          <p:nvPr>
            <p:ph idx="1"/>
          </p:nvPr>
        </p:nvSpPr>
        <p:spPr>
          <a:xfrm>
            <a:off x="457200" y="1447800"/>
            <a:ext cx="8226425" cy="5029200"/>
          </a:xfrm>
        </p:spPr>
        <p:txBody>
          <a:bodyPr/>
          <a:lstStyle/>
          <a:p>
            <a:r>
              <a:rPr lang="en-US" sz="2400">
                <a:latin typeface="Arial" charset="0"/>
                <a:ea typeface="ＭＳ Ｐゴシック" charset="0"/>
              </a:rPr>
              <a:t>The lease holder and lease service must agree when a lease has expired.</a:t>
            </a:r>
          </a:p>
          <a:p>
            <a:pPr lvl="1"/>
            <a:r>
              <a:rPr lang="en-US" sz="2000">
                <a:latin typeface="Arial" charset="0"/>
                <a:ea typeface="ＭＳ Ｐゴシック" charset="0"/>
              </a:rPr>
              <a:t>i.e., that its expiration time is in the past</a:t>
            </a:r>
          </a:p>
          <a:p>
            <a:pPr lvl="1"/>
            <a:r>
              <a:rPr lang="en-US" sz="2000">
                <a:latin typeface="Arial" charset="0"/>
                <a:ea typeface="ＭＳ Ｐゴシック" charset="0"/>
              </a:rPr>
              <a:t>Even if they can’t communicate!</a:t>
            </a:r>
          </a:p>
          <a:p>
            <a:r>
              <a:rPr lang="en-US" sz="2400">
                <a:latin typeface="Arial" charset="0"/>
                <a:ea typeface="ＭＳ Ｐゴシック" charset="0"/>
              </a:rPr>
              <a:t>We all have our clocks, but do they agree?</a:t>
            </a:r>
          </a:p>
          <a:p>
            <a:pPr lvl="1"/>
            <a:r>
              <a:rPr lang="en-US" sz="2000">
                <a:solidFill>
                  <a:srgbClr val="800000"/>
                </a:solidFill>
                <a:latin typeface="Arial" charset="0"/>
                <a:ea typeface="ＭＳ Ｐゴシック" charset="0"/>
              </a:rPr>
              <a:t>synchronized clocks</a:t>
            </a:r>
          </a:p>
          <a:p>
            <a:r>
              <a:rPr lang="en-US" sz="2400">
                <a:latin typeface="Arial" charset="0"/>
                <a:ea typeface="ＭＳ Ｐゴシック" charset="0"/>
              </a:rPr>
              <a:t>For leases, it is sufficient for the clocks to have a known bound on </a:t>
            </a:r>
            <a:r>
              <a:rPr lang="en-US" sz="2400">
                <a:solidFill>
                  <a:srgbClr val="800000"/>
                </a:solidFill>
                <a:latin typeface="Arial" charset="0"/>
                <a:ea typeface="ＭＳ Ｐゴシック" charset="0"/>
              </a:rPr>
              <a:t>clock drift</a:t>
            </a:r>
            <a:r>
              <a:rPr lang="en-US" sz="2400">
                <a:latin typeface="Arial" charset="0"/>
                <a:ea typeface="ＭＳ Ｐゴシック" charset="0"/>
              </a:rPr>
              <a:t>.</a:t>
            </a:r>
          </a:p>
          <a:p>
            <a:pPr lvl="1"/>
            <a:r>
              <a:rPr lang="en-US" sz="2000">
                <a:latin typeface="Arial" charset="0"/>
                <a:ea typeface="ＭＳ Ｐゴシック" charset="0"/>
              </a:rPr>
              <a:t>|T(C</a:t>
            </a:r>
            <a:r>
              <a:rPr lang="en-US" sz="2000" baseline="-25000">
                <a:latin typeface="Arial" charset="0"/>
                <a:ea typeface="ＭＳ Ｐゴシック" charset="0"/>
              </a:rPr>
              <a:t>i</a:t>
            </a:r>
            <a:r>
              <a:rPr lang="en-US" sz="2000">
                <a:latin typeface="Arial" charset="0"/>
                <a:ea typeface="ＭＳ Ｐゴシック" charset="0"/>
              </a:rPr>
              <a:t>) – T(C</a:t>
            </a:r>
            <a:r>
              <a:rPr lang="en-US" sz="2000" baseline="-25000">
                <a:latin typeface="Arial" charset="0"/>
                <a:ea typeface="ＭＳ Ｐゴシック" charset="0"/>
              </a:rPr>
              <a:t>j</a:t>
            </a:r>
            <a:r>
              <a:rPr lang="en-US" sz="2000">
                <a:latin typeface="Arial" charset="0"/>
                <a:ea typeface="ＭＳ Ｐゴシック" charset="0"/>
              </a:rPr>
              <a:t>)| &lt; </a:t>
            </a:r>
            <a:r>
              <a:rPr lang="en-US" sz="2800" b="0">
                <a:latin typeface="Arial" charset="0"/>
                <a:ea typeface="ＭＳ Ｐゴシック" charset="0"/>
              </a:rPr>
              <a:t>ε</a:t>
            </a:r>
            <a:endParaRPr lang="en-US" sz="2000" b="0">
              <a:latin typeface="Arial" charset="0"/>
              <a:ea typeface="ＭＳ Ｐゴシック" charset="0"/>
            </a:endParaRPr>
          </a:p>
          <a:p>
            <a:pPr lvl="1"/>
            <a:r>
              <a:rPr lang="en-US" sz="2000">
                <a:latin typeface="Arial" charset="0"/>
                <a:ea typeface="ＭＳ Ｐゴシック" charset="0"/>
              </a:rPr>
              <a:t>Build in </a:t>
            </a:r>
            <a:r>
              <a:rPr lang="en-US" sz="2000">
                <a:solidFill>
                  <a:srgbClr val="800000"/>
                </a:solidFill>
                <a:latin typeface="Arial" charset="0"/>
                <a:ea typeface="ＭＳ Ｐゴシック" charset="0"/>
              </a:rPr>
              <a:t>slack time</a:t>
            </a:r>
            <a:r>
              <a:rPr lang="en-US" sz="2000">
                <a:latin typeface="Arial" charset="0"/>
                <a:ea typeface="ＭＳ Ｐゴシック" charset="0"/>
              </a:rPr>
              <a:t> &gt; </a:t>
            </a:r>
            <a:r>
              <a:rPr lang="en-US" sz="2000" b="0">
                <a:latin typeface="Arial" charset="0"/>
                <a:ea typeface="ＭＳ Ｐゴシック" charset="0"/>
              </a:rPr>
              <a:t>ε</a:t>
            </a:r>
            <a:r>
              <a:rPr lang="en-US" sz="2000">
                <a:latin typeface="Arial" charset="0"/>
                <a:ea typeface="ＭＳ Ｐゴシック" charset="0"/>
              </a:rPr>
              <a:t> into the lease protocols as a safety margin.</a:t>
            </a:r>
          </a:p>
          <a:p>
            <a:pPr>
              <a:buFont typeface="Times New Roman" charset="0"/>
              <a:buNone/>
            </a:pPr>
            <a:endParaRPr lang="en-US">
              <a:latin typeface="Arial" charset="0"/>
              <a:ea typeface="ＭＳ Ｐゴシック" charset="0"/>
            </a:endParaRPr>
          </a:p>
        </p:txBody>
      </p:sp>
    </p:spTree>
    <p:extLst>
      <p:ext uri="{BB962C8B-B14F-4D97-AF65-F5344CB8AC3E}">
        <p14:creationId xmlns:p14="http://schemas.microsoft.com/office/powerpoint/2010/main" val="14139335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2"/>
          <p:cNvSpPr>
            <a:spLocks noGrp="1"/>
          </p:cNvSpPr>
          <p:nvPr>
            <p:ph type="title"/>
          </p:nvPr>
        </p:nvSpPr>
        <p:spPr/>
        <p:txBody>
          <a:bodyPr/>
          <a:lstStyle/>
          <a:p>
            <a:r>
              <a:rPr lang="en-US">
                <a:latin typeface="Arial" charset="0"/>
                <a:ea typeface="ＭＳ Ｐゴシック" charset="0"/>
              </a:rPr>
              <a:t>OK, fine, but…</a:t>
            </a:r>
          </a:p>
        </p:txBody>
      </p:sp>
      <p:sp>
        <p:nvSpPr>
          <p:cNvPr id="102403" name="Content Placeholder 3"/>
          <p:cNvSpPr>
            <a:spLocks noGrp="1"/>
          </p:cNvSpPr>
          <p:nvPr>
            <p:ph idx="1"/>
          </p:nvPr>
        </p:nvSpPr>
        <p:spPr/>
        <p:txBody>
          <a:bodyPr/>
          <a:lstStyle/>
          <a:p>
            <a:r>
              <a:rPr lang="en-US">
                <a:latin typeface="Arial" charset="0"/>
                <a:ea typeface="ＭＳ Ｐゴシック" charset="0"/>
              </a:rPr>
              <a:t>What if the A does not fail, but is instead isolated by a network partition?</a:t>
            </a:r>
          </a:p>
        </p:txBody>
      </p:sp>
      <p:pic>
        <p:nvPicPr>
          <p:cNvPr id="1024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124200"/>
            <a:ext cx="2514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8740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82900"/>
            <a:ext cx="1143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2895600"/>
            <a:ext cx="11176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itle 2"/>
          <p:cNvSpPr>
            <a:spLocks noGrp="1"/>
          </p:cNvSpPr>
          <p:nvPr>
            <p:ph type="title"/>
          </p:nvPr>
        </p:nvSpPr>
        <p:spPr/>
        <p:txBody>
          <a:bodyPr/>
          <a:lstStyle/>
          <a:p>
            <a:r>
              <a:rPr lang="en-US">
                <a:latin typeface="Arial" charset="0"/>
                <a:ea typeface="ＭＳ Ｐゴシック" charset="0"/>
              </a:rPr>
              <a:t>Never two kings at once</a:t>
            </a:r>
          </a:p>
        </p:txBody>
      </p:sp>
      <p:pic>
        <p:nvPicPr>
          <p:cNvPr id="103429"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3" name="Text Box 14"/>
          <p:cNvSpPr txBox="1">
            <a:spLocks noChangeArrowheads="1"/>
          </p:cNvSpPr>
          <p:nvPr/>
        </p:nvSpPr>
        <p:spPr bwMode="auto">
          <a:xfrm>
            <a:off x="1981200" y="25146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103441"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675313"/>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pic>
        <p:nvPicPr>
          <p:cNvPr id="103444" name="Picture 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810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5"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45" name="Line 12"/>
          <p:cNvSpPr>
            <a:spLocks noChangeShapeType="1"/>
          </p:cNvSpPr>
          <p:nvPr/>
        </p:nvSpPr>
        <p:spPr bwMode="auto">
          <a:xfrm>
            <a:off x="4495800" y="40195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6" name="Text Box 14"/>
          <p:cNvSpPr txBox="1">
            <a:spLocks noChangeArrowheads="1"/>
          </p:cNvSpPr>
          <p:nvPr/>
        </p:nvSpPr>
        <p:spPr bwMode="auto">
          <a:xfrm flipH="1">
            <a:off x="5381625" y="394335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47" name="Line 12"/>
          <p:cNvSpPr>
            <a:spLocks noChangeShapeType="1"/>
          </p:cNvSpPr>
          <p:nvPr/>
        </p:nvSpPr>
        <p:spPr bwMode="auto">
          <a:xfrm flipH="1">
            <a:off x="4495800" y="50101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8" name="Text Box 14"/>
          <p:cNvSpPr txBox="1">
            <a:spLocks noChangeArrowheads="1"/>
          </p:cNvSpPr>
          <p:nvPr/>
        </p:nvSpPr>
        <p:spPr bwMode="auto">
          <a:xfrm flipH="1">
            <a:off x="5299075" y="49339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49" name="Text Box 14"/>
          <p:cNvSpPr txBox="1">
            <a:spLocks noChangeArrowheads="1"/>
          </p:cNvSpPr>
          <p:nvPr/>
        </p:nvSpPr>
        <p:spPr bwMode="auto">
          <a:xfrm>
            <a:off x="6096000" y="44767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cxnSp>
        <p:nvCxnSpPr>
          <p:cNvPr id="103452" name="Straight Connector 31"/>
          <p:cNvCxnSpPr>
            <a:cxnSpLocks noChangeShapeType="1"/>
          </p:cNvCxnSpPr>
          <p:nvPr/>
        </p:nvCxnSpPr>
        <p:spPr bwMode="auto">
          <a:xfrm>
            <a:off x="1828800" y="3962400"/>
            <a:ext cx="2590800" cy="1588"/>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pic>
        <p:nvPicPr>
          <p:cNvPr id="103453" name="Picture 3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67200"/>
            <a:ext cx="6111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quot;No&quot; Symbol 49"/>
          <p:cNvSpPr/>
          <p:nvPr/>
        </p:nvSpPr>
        <p:spPr bwMode="auto">
          <a:xfrm>
            <a:off x="1828800" y="3962400"/>
            <a:ext cx="1143000" cy="1143000"/>
          </a:xfrm>
          <a:prstGeom prst="noSmoking">
            <a:avLst/>
          </a:prstGeom>
          <a:solidFill>
            <a:srgbClr val="E8161F"/>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ea typeface="ＭＳ Ｐゴシック" charset="-128"/>
              <a:cs typeface="Arial" charset="0"/>
            </a:endParaRPr>
          </a:p>
        </p:txBody>
      </p:sp>
      <p:cxnSp>
        <p:nvCxnSpPr>
          <p:cNvPr id="103455" name="Straight Connector 50"/>
          <p:cNvCxnSpPr>
            <a:cxnSpLocks noChangeShapeType="1"/>
          </p:cNvCxnSpPr>
          <p:nvPr/>
        </p:nvCxnSpPr>
        <p:spPr bwMode="auto">
          <a:xfrm>
            <a:off x="1828800" y="2514600"/>
            <a:ext cx="2590800" cy="1588"/>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431603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smtClean="0">
                <a:latin typeface="Arial" charset="0"/>
                <a:ea typeface="ＭＳ Ｐゴシック" charset="0"/>
              </a:rPr>
              <a:t>Lease example</a:t>
            </a:r>
            <a:br>
              <a:rPr lang="en-US" dirty="0" smtClean="0">
                <a:latin typeface="Arial" charset="0"/>
                <a:ea typeface="ＭＳ Ｐゴシック" charset="0"/>
              </a:rPr>
            </a:br>
            <a:r>
              <a:rPr lang="en-US" dirty="0" smtClean="0">
                <a:latin typeface="Arial" charset="0"/>
                <a:ea typeface="ＭＳ Ｐゴシック" charset="0"/>
              </a:rPr>
              <a:t>network </a:t>
            </a:r>
            <a:r>
              <a:rPr lang="en-US" dirty="0">
                <a:latin typeface="Arial" charset="0"/>
                <a:ea typeface="ＭＳ Ｐゴシック" charset="0"/>
              </a:rPr>
              <a:t>file </a:t>
            </a:r>
            <a:r>
              <a:rPr lang="en-US" dirty="0" smtClean="0">
                <a:latin typeface="Arial" charset="0"/>
                <a:ea typeface="ＭＳ Ｐゴシック" charset="0"/>
              </a:rPr>
              <a:t>cache consistency</a:t>
            </a:r>
            <a:endParaRPr lang="en-US" dirty="0">
              <a:latin typeface="Arial" charset="0"/>
              <a:ea typeface="ＭＳ Ｐゴシック" charset="0"/>
            </a:endParaRPr>
          </a:p>
        </p:txBody>
      </p:sp>
      <p:pic>
        <p:nvPicPr>
          <p:cNvPr id="563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5485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hpuf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105400"/>
            <a:ext cx="34496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3974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Arial" charset="0"/>
                <a:ea typeface="ＭＳ Ｐゴシック" charset="0"/>
              </a:rPr>
              <a:t>Example: network file cache</a:t>
            </a:r>
          </a:p>
        </p:txBody>
      </p:sp>
      <p:sp>
        <p:nvSpPr>
          <p:cNvPr id="57346" name="Content Placeholder 2"/>
          <p:cNvSpPr>
            <a:spLocks noGrp="1"/>
          </p:cNvSpPr>
          <p:nvPr>
            <p:ph idx="1"/>
          </p:nvPr>
        </p:nvSpPr>
        <p:spPr/>
        <p:txBody>
          <a:bodyPr/>
          <a:lstStyle/>
          <a:p>
            <a:r>
              <a:rPr lang="en-US" sz="2400">
                <a:latin typeface="Arial" charset="0"/>
                <a:ea typeface="ＭＳ Ｐゴシック" charset="0"/>
              </a:rPr>
              <a:t>Clients cache file data in local memory.</a:t>
            </a:r>
          </a:p>
          <a:p>
            <a:r>
              <a:rPr lang="en-US" sz="2400">
                <a:latin typeface="Arial" charset="0"/>
                <a:ea typeface="ＭＳ Ｐゴシック" charset="0"/>
              </a:rPr>
              <a:t>File protocols incorporate implicit leased locks.</a:t>
            </a:r>
          </a:p>
          <a:p>
            <a:pPr lvl="1"/>
            <a:r>
              <a:rPr lang="en-US" sz="2000">
                <a:latin typeface="Arial" charset="0"/>
                <a:ea typeface="ＭＳ Ｐゴシック" charset="0"/>
              </a:rPr>
              <a:t>e.g., locks per file or per “chunk”, not visible to applications</a:t>
            </a:r>
          </a:p>
          <a:p>
            <a:r>
              <a:rPr lang="en-US" sz="2400">
                <a:latin typeface="Arial" charset="0"/>
                <a:ea typeface="ＭＳ Ｐゴシック" charset="0"/>
              </a:rPr>
              <a:t>Not always exclusive: permit sharing when safe.</a:t>
            </a:r>
          </a:p>
          <a:p>
            <a:pPr lvl="1"/>
            <a:r>
              <a:rPr lang="en-US" sz="2000">
                <a:latin typeface="Arial" charset="0"/>
                <a:ea typeface="ＭＳ Ｐゴシック" charset="0"/>
              </a:rPr>
              <a:t>Client may read+write to cache if it holds a </a:t>
            </a:r>
            <a:r>
              <a:rPr lang="en-US" sz="2000">
                <a:solidFill>
                  <a:srgbClr val="800000"/>
                </a:solidFill>
                <a:latin typeface="Arial" charset="0"/>
                <a:ea typeface="ＭＳ Ｐゴシック" charset="0"/>
              </a:rPr>
              <a:t>write lease</a:t>
            </a:r>
            <a:r>
              <a:rPr lang="en-US" sz="2000">
                <a:latin typeface="Arial" charset="0"/>
                <a:ea typeface="ＭＳ Ｐゴシック" charset="0"/>
              </a:rPr>
              <a:t>.</a:t>
            </a:r>
          </a:p>
          <a:p>
            <a:pPr lvl="1"/>
            <a:r>
              <a:rPr lang="en-US" sz="2000">
                <a:latin typeface="Arial" charset="0"/>
                <a:ea typeface="ＭＳ Ｐゴシック" charset="0"/>
              </a:rPr>
              <a:t>Client may read from cache if it holds a </a:t>
            </a:r>
            <a:r>
              <a:rPr lang="en-US" sz="2000">
                <a:solidFill>
                  <a:srgbClr val="800000"/>
                </a:solidFill>
                <a:latin typeface="Arial" charset="0"/>
                <a:ea typeface="ＭＳ Ｐゴシック" charset="0"/>
              </a:rPr>
              <a:t>read lease</a:t>
            </a:r>
            <a:r>
              <a:rPr lang="en-US" sz="2000">
                <a:latin typeface="Arial" charset="0"/>
                <a:ea typeface="ＭＳ Ｐゴシック" charset="0"/>
              </a:rPr>
              <a:t>.</a:t>
            </a:r>
          </a:p>
          <a:p>
            <a:pPr lvl="1"/>
            <a:r>
              <a:rPr lang="en-US" sz="2000">
                <a:latin typeface="Arial" charset="0"/>
                <a:ea typeface="ＭＳ Ｐゴシック" charset="0"/>
              </a:rPr>
              <a:t>Standard reader/writer lock semantics (</a:t>
            </a:r>
            <a:r>
              <a:rPr lang="en-US" sz="2000">
                <a:solidFill>
                  <a:srgbClr val="800000"/>
                </a:solidFill>
                <a:latin typeface="Arial" charset="0"/>
                <a:ea typeface="ＭＳ Ｐゴシック" charset="0"/>
              </a:rPr>
              <a:t>SharedLock</a:t>
            </a:r>
            <a:r>
              <a:rPr lang="en-US" sz="2000">
                <a:latin typeface="Arial" charset="0"/>
                <a:ea typeface="ＭＳ Ｐゴシック" charset="0"/>
              </a:rPr>
              <a:t>)</a:t>
            </a:r>
          </a:p>
          <a:p>
            <a:r>
              <a:rPr lang="en-US" sz="2400">
                <a:latin typeface="Arial" charset="0"/>
                <a:ea typeface="ＭＳ Ｐゴシック" charset="0"/>
              </a:rPr>
              <a:t>Leases have </a:t>
            </a:r>
            <a:r>
              <a:rPr lang="en-US" sz="2400">
                <a:solidFill>
                  <a:srgbClr val="800000"/>
                </a:solidFill>
                <a:latin typeface="Arial" charset="0"/>
                <a:ea typeface="ＭＳ Ｐゴシック" charset="0"/>
              </a:rPr>
              <a:t>version numbers </a:t>
            </a:r>
            <a:r>
              <a:rPr lang="en-US" sz="2400">
                <a:latin typeface="Arial" charset="0"/>
                <a:ea typeface="ＭＳ Ｐゴシック" charset="0"/>
              </a:rPr>
              <a:t>that tell clients when their cached data may be stale.</a:t>
            </a:r>
          </a:p>
          <a:p>
            <a:r>
              <a:rPr lang="en-US" sz="2400">
                <a:latin typeface="Arial" charset="0"/>
                <a:ea typeface="ＭＳ Ｐゴシック" charset="0"/>
              </a:rPr>
              <a:t>Examples: AFS, NQ-NFS, NFS v4.x</a:t>
            </a:r>
          </a:p>
          <a:p>
            <a:pPr lvl="1"/>
            <a:endParaRPr lang="en-US">
              <a:latin typeface="Arial" charset="0"/>
              <a:ea typeface="ＭＳ Ｐゴシック" charset="0"/>
            </a:endParaRPr>
          </a:p>
        </p:txBody>
      </p:sp>
      <p:pic>
        <p:nvPicPr>
          <p:cNvPr id="573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5626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739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atin typeface="Arial" charset="0"/>
                <a:ea typeface="ＭＳ Ｐゴシック" charset="0"/>
              </a:rPr>
              <a:t>Example: network file cache</a:t>
            </a:r>
          </a:p>
        </p:txBody>
      </p:sp>
      <p:sp>
        <p:nvSpPr>
          <p:cNvPr id="58370" name="Content Placeholder 2"/>
          <p:cNvSpPr>
            <a:spLocks noGrp="1"/>
          </p:cNvSpPr>
          <p:nvPr>
            <p:ph idx="1"/>
          </p:nvPr>
        </p:nvSpPr>
        <p:spPr/>
        <p:txBody>
          <a:bodyPr/>
          <a:lstStyle/>
          <a:p>
            <a:r>
              <a:rPr lang="en-US">
                <a:latin typeface="Arial" charset="0"/>
                <a:ea typeface="ＭＳ Ｐゴシック" charset="0"/>
              </a:rPr>
              <a:t>A read lease ensures that no other client is writing the data.</a:t>
            </a:r>
          </a:p>
          <a:p>
            <a:r>
              <a:rPr lang="en-US">
                <a:latin typeface="Arial" charset="0"/>
                <a:ea typeface="ＭＳ Ｐゴシック" charset="0"/>
              </a:rPr>
              <a:t>A write lease ensures that no other client is reading or writing the data.</a:t>
            </a:r>
          </a:p>
          <a:p>
            <a:r>
              <a:rPr lang="en-US">
                <a:latin typeface="Arial" charset="0"/>
                <a:ea typeface="ＭＳ Ｐゴシック" charset="0"/>
              </a:rPr>
              <a:t>Writer must push modified cached data to the server before relinquishing lease.</a:t>
            </a:r>
          </a:p>
          <a:p>
            <a:r>
              <a:rPr lang="en-US">
                <a:latin typeface="Arial" charset="0"/>
                <a:ea typeface="ＭＳ Ｐゴシック" charset="0"/>
              </a:rPr>
              <a:t>If some client requests a conflicting lock, server may </a:t>
            </a:r>
            <a:r>
              <a:rPr lang="en-US">
                <a:solidFill>
                  <a:srgbClr val="800000"/>
                </a:solidFill>
                <a:latin typeface="Arial" charset="0"/>
                <a:ea typeface="ＭＳ Ｐゴシック" charset="0"/>
              </a:rPr>
              <a:t>recall </a:t>
            </a:r>
            <a:r>
              <a:rPr lang="en-US">
                <a:latin typeface="Arial" charset="0"/>
                <a:ea typeface="ＭＳ Ｐゴシック" charset="0"/>
              </a:rPr>
              <a:t>or </a:t>
            </a:r>
            <a:r>
              <a:rPr lang="en-US">
                <a:solidFill>
                  <a:srgbClr val="800000"/>
                </a:solidFill>
                <a:latin typeface="Arial" charset="0"/>
                <a:ea typeface="ＭＳ Ｐゴシック" charset="0"/>
              </a:rPr>
              <a:t>evict </a:t>
            </a:r>
            <a:r>
              <a:rPr lang="en-US">
                <a:latin typeface="Arial" charset="0"/>
                <a:ea typeface="ＭＳ Ｐゴシック" charset="0"/>
              </a:rPr>
              <a:t>on existing leases.</a:t>
            </a:r>
          </a:p>
          <a:p>
            <a:pPr lvl="1"/>
            <a:r>
              <a:rPr lang="en-US">
                <a:latin typeface="Arial" charset="0"/>
                <a:ea typeface="ＭＳ Ｐゴシック" charset="0"/>
              </a:rPr>
              <a:t>Writers get a </a:t>
            </a:r>
            <a:r>
              <a:rPr lang="en-US">
                <a:solidFill>
                  <a:srgbClr val="800000"/>
                </a:solidFill>
                <a:latin typeface="Arial" charset="0"/>
                <a:ea typeface="ＭＳ Ｐゴシック" charset="0"/>
              </a:rPr>
              <a:t>grace period </a:t>
            </a:r>
            <a:r>
              <a:rPr lang="en-US">
                <a:latin typeface="Arial" charset="0"/>
                <a:ea typeface="ＭＳ Ｐゴシック" charset="0"/>
              </a:rPr>
              <a:t>to push cached writes.</a:t>
            </a:r>
          </a:p>
        </p:txBody>
      </p:sp>
    </p:spTree>
    <p:extLst>
      <p:ext uri="{BB962C8B-B14F-4D97-AF65-F5344CB8AC3E}">
        <p14:creationId xmlns:p14="http://schemas.microsoft.com/office/powerpoint/2010/main" val="36327572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733800" y="1874837"/>
            <a:ext cx="2057400" cy="396240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3367">
                  <a:lumMod val="75000"/>
                </a:srgbClr>
              </a:solidFill>
              <a:ea typeface="ＭＳ Ｐゴシック" charset="-128"/>
              <a:cs typeface="ＭＳ Ｐゴシック" charset="-128"/>
            </a:endParaRPr>
          </a:p>
          <a:p>
            <a:pPr algn="ctr">
              <a:defRPr/>
            </a:pPr>
            <a:endParaRPr lang="en-US" dirty="0">
              <a:solidFill>
                <a:srgbClr val="003367">
                  <a:lumMod val="75000"/>
                </a:srgbClr>
              </a:solidFill>
              <a:ea typeface="ＭＳ Ｐゴシック" charset="-128"/>
              <a:cs typeface="ＭＳ Ｐゴシック" charset="-128"/>
            </a:endParaRPr>
          </a:p>
        </p:txBody>
      </p:sp>
      <p:sp>
        <p:nvSpPr>
          <p:cNvPr id="80898" name="Rectangle 18"/>
          <p:cNvSpPr>
            <a:spLocks noChangeArrowheads="1"/>
          </p:cNvSpPr>
          <p:nvPr/>
        </p:nvSpPr>
        <p:spPr bwMode="auto">
          <a:xfrm>
            <a:off x="609600" y="4389437"/>
            <a:ext cx="792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ts val="900"/>
              </a:spcBef>
              <a:buClr>
                <a:srgbClr val="000000"/>
              </a:buClr>
              <a:buSzPct val="100000"/>
            </a:pPr>
            <a:r>
              <a:rPr lang="en-US" sz="2000" b="1" smtClean="0">
                <a:solidFill>
                  <a:srgbClr val="00264D"/>
                </a:solidFill>
                <a:cs typeface="Arial" charset="0"/>
              </a:rPr>
              <a:t> </a:t>
            </a:r>
          </a:p>
        </p:txBody>
      </p:sp>
      <p:sp>
        <p:nvSpPr>
          <p:cNvPr id="18" name="Rectangle 17"/>
          <p:cNvSpPr/>
          <p:nvPr/>
        </p:nvSpPr>
        <p:spPr bwMode="auto">
          <a:xfrm>
            <a:off x="4000500" y="3398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OS </a:t>
            </a:r>
          </a:p>
        </p:txBody>
      </p:sp>
      <p:sp>
        <p:nvSpPr>
          <p:cNvPr id="8" name="Rectangle 7"/>
          <p:cNvSpPr/>
          <p:nvPr/>
        </p:nvSpPr>
        <p:spPr bwMode="auto">
          <a:xfrm>
            <a:off x="4000500" y="4160837"/>
            <a:ext cx="1524000" cy="762000"/>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anchor="ctr"/>
          <a:lstStyle/>
          <a:p>
            <a:pPr algn="ctr">
              <a:defRPr/>
            </a:pPr>
            <a:r>
              <a:rPr lang="en-US" sz="2000" dirty="0">
                <a:solidFill>
                  <a:srgbClr val="003367">
                    <a:lumMod val="75000"/>
                  </a:srgbClr>
                </a:solidFill>
                <a:ea typeface="ＭＳ Ｐゴシック" charset="-128"/>
                <a:cs typeface="ＭＳ Ｐゴシック" charset="-128"/>
              </a:rPr>
              <a:t>VMM</a:t>
            </a:r>
          </a:p>
        </p:txBody>
      </p:sp>
      <p:sp>
        <p:nvSpPr>
          <p:cNvPr id="10" name="Rectangle 9"/>
          <p:cNvSpPr/>
          <p:nvPr/>
        </p:nvSpPr>
        <p:spPr bwMode="auto">
          <a:xfrm>
            <a:off x="4000500" y="4922837"/>
            <a:ext cx="1524000" cy="762000"/>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Physical</a:t>
            </a:r>
          </a:p>
        </p:txBody>
      </p:sp>
      <p:sp>
        <p:nvSpPr>
          <p:cNvPr id="11" name="Rectangle 10"/>
          <p:cNvSpPr/>
          <p:nvPr/>
        </p:nvSpPr>
        <p:spPr bwMode="auto">
          <a:xfrm>
            <a:off x="4000500" y="2636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Platform</a:t>
            </a:r>
          </a:p>
        </p:txBody>
      </p:sp>
      <p:sp>
        <p:nvSpPr>
          <p:cNvPr id="22" name="Rectangle 21"/>
          <p:cNvSpPr/>
          <p:nvPr/>
        </p:nvSpPr>
        <p:spPr bwMode="auto">
          <a:xfrm>
            <a:off x="914400" y="1874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Client</a:t>
            </a:r>
          </a:p>
        </p:txBody>
      </p:sp>
      <p:sp>
        <p:nvSpPr>
          <p:cNvPr id="23" name="Rectangle 22"/>
          <p:cNvSpPr/>
          <p:nvPr/>
        </p:nvSpPr>
        <p:spPr bwMode="auto">
          <a:xfrm>
            <a:off x="4000500" y="1874837"/>
            <a:ext cx="1524000" cy="762000"/>
          </a:xfrm>
          <a:prstGeom prst="rect">
            <a:avLst/>
          </a:prstGeom>
          <a:solidFill>
            <a:srgbClr val="C085D7"/>
          </a:solidFill>
          <a:ln w="25400" cap="flat" cmpd="sng" algn="ctr">
            <a:solidFill>
              <a:schemeClr val="tx1"/>
            </a:solidFill>
            <a:prstDash val="solid"/>
            <a:round/>
            <a:headEnd type="none" w="med" len="med"/>
            <a:tailEnd type="none" w="med" len="med"/>
          </a:ln>
          <a:effectLst/>
        </p:spPr>
        <p:txBody>
          <a:bodyPr anchor="ctr"/>
          <a:lstStyle/>
          <a:p>
            <a:pPr algn="ctr">
              <a:defRPr/>
            </a:pPr>
            <a:r>
              <a:rPr lang="en-US" dirty="0">
                <a:solidFill>
                  <a:srgbClr val="003367">
                    <a:lumMod val="75000"/>
                  </a:srgbClr>
                </a:solidFill>
                <a:ea typeface="ＭＳ Ｐゴシック" charset="-128"/>
                <a:cs typeface="ＭＳ Ｐゴシック" charset="-128"/>
              </a:rPr>
              <a:t>Service</a:t>
            </a:r>
          </a:p>
        </p:txBody>
      </p:sp>
      <p:grpSp>
        <p:nvGrpSpPr>
          <p:cNvPr id="80905" name="Group 23"/>
          <p:cNvGrpSpPr>
            <a:grpSpLocks/>
          </p:cNvGrpSpPr>
          <p:nvPr/>
        </p:nvGrpSpPr>
        <p:grpSpPr bwMode="auto">
          <a:xfrm>
            <a:off x="2438400" y="2179637"/>
            <a:ext cx="1524000" cy="239713"/>
            <a:chOff x="2057400" y="2514600"/>
            <a:chExt cx="1905000" cy="239712"/>
          </a:xfrm>
        </p:grpSpPr>
        <p:cxnSp>
          <p:nvCxnSpPr>
            <p:cNvPr id="80914" name="Straight Arrow Connector 24"/>
            <p:cNvCxnSpPr>
              <a:cxnSpLocks noChangeShapeType="1"/>
            </p:cNvCxnSpPr>
            <p:nvPr/>
          </p:nvCxnSpPr>
          <p:spPr bwMode="auto">
            <a:xfrm>
              <a:off x="2057400" y="2514600"/>
              <a:ext cx="1905000" cy="1587"/>
            </a:xfrm>
            <a:prstGeom prst="straightConnector1">
              <a:avLst/>
            </a:prstGeom>
            <a:noFill/>
            <a:ln w="25400">
              <a:solidFill>
                <a:schemeClr val="tx1"/>
              </a:solidFill>
              <a:prstDash val="sysDash"/>
              <a:round/>
              <a:headEnd/>
              <a:tailEnd type="arrow" w="med" len="lg"/>
            </a:ln>
            <a:extLst>
              <a:ext uri="{909E8E84-426E-40dd-AFC4-6F175D3DCCD1}">
                <a14:hiddenFill xmlns:a14="http://schemas.microsoft.com/office/drawing/2010/main">
                  <a:noFill/>
                </a14:hiddenFill>
              </a:ext>
            </a:extLst>
          </p:spPr>
        </p:cxnSp>
        <p:cxnSp>
          <p:nvCxnSpPr>
            <p:cNvPr id="80915" name="Straight Arrow Connector 40"/>
            <p:cNvCxnSpPr>
              <a:cxnSpLocks noChangeShapeType="1"/>
            </p:cNvCxnSpPr>
            <p:nvPr/>
          </p:nvCxnSpPr>
          <p:spPr bwMode="auto">
            <a:xfrm flipH="1" flipV="1">
              <a:off x="2057400" y="2754312"/>
              <a:ext cx="1905000" cy="0"/>
            </a:xfrm>
            <a:prstGeom prst="straightConnector1">
              <a:avLst/>
            </a:prstGeom>
            <a:noFill/>
            <a:ln w="28575">
              <a:solidFill>
                <a:schemeClr val="tx1"/>
              </a:solidFill>
              <a:prstDash val="sysDash"/>
              <a:round/>
              <a:headEnd/>
              <a:tailEnd type="arrow" w="med" len="med"/>
            </a:ln>
            <a:extLst>
              <a:ext uri="{909E8E84-426E-40dd-AFC4-6F175D3DCCD1}">
                <a14:hiddenFill xmlns:a14="http://schemas.microsoft.com/office/drawing/2010/main">
                  <a:noFill/>
                </a14:hiddenFill>
              </a:ext>
            </a:extLst>
          </p:spPr>
        </p:cxnSp>
      </p:grpSp>
      <p:pic>
        <p:nvPicPr>
          <p:cNvPr id="80906" name="Picture 4"/>
          <p:cNvPicPr>
            <a:picLocks noChangeAspect="1"/>
          </p:cNvPicPr>
          <p:nvPr/>
        </p:nvPicPr>
        <p:blipFill>
          <a:blip r:embed="rId3">
            <a:extLst>
              <a:ext uri="{28A0092B-C50C-407E-A947-70E740481C1C}">
                <a14:useLocalDpi xmlns:a14="http://schemas.microsoft.com/office/drawing/2010/main" val="0"/>
              </a:ext>
            </a:extLst>
          </a:blip>
          <a:srcRect l="25000" r="23865" b="11201"/>
          <a:stretch>
            <a:fillRect/>
          </a:stretch>
        </p:blipFill>
        <p:spPr bwMode="auto">
          <a:xfrm>
            <a:off x="7467600" y="4759325"/>
            <a:ext cx="1524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80" descr="eu-leaf.tiff"/>
          <p:cNvPicPr>
            <a:picLocks noChangeAspect="1"/>
          </p:cNvPicPr>
          <p:nvPr/>
        </p:nvPicPr>
        <p:blipFill>
          <a:blip r:embed="rId4">
            <a:extLst>
              <a:ext uri="{28A0092B-C50C-407E-A947-70E740481C1C}">
                <a14:useLocalDpi xmlns:a14="http://schemas.microsoft.com/office/drawing/2010/main" val="0"/>
              </a:ext>
            </a:extLst>
          </a:blip>
          <a:srcRect b="10526"/>
          <a:stretch>
            <a:fillRect/>
          </a:stretch>
        </p:blipFill>
        <p:spPr bwMode="auto">
          <a:xfrm>
            <a:off x="6305550" y="4999037"/>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908" name="Straight Connector 2"/>
          <p:cNvCxnSpPr>
            <a:cxnSpLocks noChangeShapeType="1"/>
          </p:cNvCxnSpPr>
          <p:nvPr/>
        </p:nvCxnSpPr>
        <p:spPr bwMode="auto">
          <a:xfrm>
            <a:off x="3505200" y="4160837"/>
            <a:ext cx="2438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sp>
        <p:nvSpPr>
          <p:cNvPr id="80909" name="Title 1"/>
          <p:cNvSpPr>
            <a:spLocks noGrp="1"/>
          </p:cNvSpPr>
          <p:nvPr>
            <p:ph type="title"/>
          </p:nvPr>
        </p:nvSpPr>
        <p:spPr/>
        <p:txBody>
          <a:bodyPr/>
          <a:lstStyle/>
          <a:p>
            <a:r>
              <a:rPr lang="en-US" dirty="0" err="1">
                <a:latin typeface="Arial" charset="0"/>
                <a:ea typeface="ＭＳ Ｐゴシック" charset="0"/>
                <a:cs typeface="Arial" charset="0"/>
              </a:rPr>
              <a:t>IaaS</a:t>
            </a:r>
            <a:r>
              <a:rPr lang="en-US" dirty="0">
                <a:latin typeface="Arial" charset="0"/>
                <a:ea typeface="ＭＳ Ｐゴシック" charset="0"/>
                <a:cs typeface="Arial" charset="0"/>
              </a:rPr>
              <a:t>: </a:t>
            </a:r>
            <a:r>
              <a:rPr lang="en-US" dirty="0">
                <a:latin typeface="Arial" charset="0"/>
                <a:ea typeface="ＭＳ Ｐゴシック" charset="0"/>
                <a:cs typeface="Arial" charset="0"/>
              </a:rPr>
              <a:t>I</a:t>
            </a:r>
            <a:r>
              <a:rPr lang="en-US" dirty="0" smtClean="0">
                <a:latin typeface="Arial" charset="0"/>
                <a:ea typeface="ＭＳ Ｐゴシック" charset="0"/>
                <a:cs typeface="Arial" charset="0"/>
              </a:rPr>
              <a:t>nfrastructure as</a:t>
            </a:r>
            <a:r>
              <a:rPr lang="en-US" dirty="0">
                <a:latin typeface="Arial" charset="0"/>
                <a:ea typeface="ＭＳ Ｐゴシック" charset="0"/>
                <a:cs typeface="Arial" charset="0"/>
              </a:rPr>
              <a:t> </a:t>
            </a:r>
            <a:r>
              <a:rPr lang="en-US" dirty="0" smtClean="0">
                <a:latin typeface="Arial" charset="0"/>
                <a:ea typeface="ＭＳ Ｐゴシック" charset="0"/>
                <a:cs typeface="Arial" charset="0"/>
              </a:rPr>
              <a:t>a</a:t>
            </a:r>
            <a:r>
              <a:rPr lang="en-US" dirty="0">
                <a:latin typeface="Arial" charset="0"/>
                <a:ea typeface="ＭＳ Ｐゴシック" charset="0"/>
                <a:cs typeface="Arial" charset="0"/>
              </a:rPr>
              <a:t> </a:t>
            </a:r>
            <a:r>
              <a:rPr lang="en-US" dirty="0" smtClean="0">
                <a:latin typeface="Arial" charset="0"/>
                <a:ea typeface="ＭＳ Ｐゴシック" charset="0"/>
                <a:cs typeface="Arial" charset="0"/>
              </a:rPr>
              <a:t>S</a:t>
            </a:r>
            <a:r>
              <a:rPr lang="en-US" dirty="0" smtClean="0">
                <a:latin typeface="Arial" charset="0"/>
                <a:ea typeface="ＭＳ Ｐゴシック" charset="0"/>
                <a:cs typeface="Arial" charset="0"/>
              </a:rPr>
              <a:t>ervice</a:t>
            </a:r>
            <a:endParaRPr lang="en-US" dirty="0">
              <a:latin typeface="Arial" charset="0"/>
              <a:ea typeface="ＭＳ Ｐゴシック" charset="0"/>
              <a:cs typeface="Arial" charset="0"/>
            </a:endParaRPr>
          </a:p>
        </p:txBody>
      </p:sp>
      <p:sp>
        <p:nvSpPr>
          <p:cNvPr id="80910" name="Text Box 18"/>
          <p:cNvSpPr txBox="1">
            <a:spLocks noChangeArrowheads="1"/>
          </p:cNvSpPr>
          <p:nvPr/>
        </p:nvSpPr>
        <p:spPr bwMode="auto">
          <a:xfrm>
            <a:off x="5867400" y="1828800"/>
            <a:ext cx="3276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dirty="0" smtClean="0">
                <a:solidFill>
                  <a:srgbClr val="00264D"/>
                </a:solidFill>
              </a:rPr>
              <a:t>EC2 is a </a:t>
            </a:r>
            <a:r>
              <a:rPr lang="en-US" dirty="0" smtClean="0">
                <a:solidFill>
                  <a:schemeClr val="accent2"/>
                </a:solidFill>
              </a:rPr>
              <a:t>public</a:t>
            </a:r>
            <a:r>
              <a:rPr lang="en-US" dirty="0" smtClean="0">
                <a:solidFill>
                  <a:srgbClr val="00264D"/>
                </a:solidFill>
              </a:rPr>
              <a:t> </a:t>
            </a:r>
            <a:r>
              <a:rPr lang="en-US" dirty="0" err="1" smtClean="0">
                <a:solidFill>
                  <a:srgbClr val="00264D"/>
                </a:solidFill>
              </a:rPr>
              <a:t>IaaS</a:t>
            </a:r>
            <a:r>
              <a:rPr lang="en-US" dirty="0" smtClean="0">
                <a:solidFill>
                  <a:srgbClr val="00264D"/>
                </a:solidFill>
              </a:rPr>
              <a:t> cloud (fee-for-service).</a:t>
            </a:r>
          </a:p>
          <a:p>
            <a:pPr defTabSz="914400"/>
            <a:endParaRPr lang="en-US" dirty="0">
              <a:solidFill>
                <a:srgbClr val="00264D"/>
              </a:solidFill>
            </a:endParaRPr>
          </a:p>
          <a:p>
            <a:pPr defTabSz="914400"/>
            <a:r>
              <a:rPr lang="en-US" dirty="0" smtClean="0">
                <a:solidFill>
                  <a:srgbClr val="00264D"/>
                </a:solidFill>
              </a:rPr>
              <a:t> Deployment </a:t>
            </a:r>
            <a:r>
              <a:rPr lang="en-US" dirty="0" smtClean="0">
                <a:solidFill>
                  <a:srgbClr val="00264D"/>
                </a:solidFill>
              </a:rPr>
              <a:t>of </a:t>
            </a:r>
            <a:r>
              <a:rPr lang="en-US" dirty="0" smtClean="0">
                <a:solidFill>
                  <a:srgbClr val="800000"/>
                </a:solidFill>
              </a:rPr>
              <a:t>private</a:t>
            </a:r>
            <a:r>
              <a:rPr lang="en-US" dirty="0" smtClean="0">
                <a:solidFill>
                  <a:srgbClr val="00264D"/>
                </a:solidFill>
              </a:rPr>
              <a:t> clouds is growing rapidly w/ open </a:t>
            </a:r>
            <a:r>
              <a:rPr lang="en-US" dirty="0" err="1" smtClean="0">
                <a:solidFill>
                  <a:srgbClr val="00264D"/>
                </a:solidFill>
              </a:rPr>
              <a:t>IaaS</a:t>
            </a:r>
            <a:r>
              <a:rPr lang="en-US" dirty="0" smtClean="0">
                <a:solidFill>
                  <a:srgbClr val="00264D"/>
                </a:solidFill>
              </a:rPr>
              <a:t> cloud software.</a:t>
            </a:r>
          </a:p>
        </p:txBody>
      </p:sp>
      <p:sp>
        <p:nvSpPr>
          <p:cNvPr id="80911" name="Text Box 18"/>
          <p:cNvSpPr txBox="1">
            <a:spLocks noChangeArrowheads="1"/>
          </p:cNvSpPr>
          <p:nvPr/>
        </p:nvSpPr>
        <p:spPr bwMode="auto">
          <a:xfrm>
            <a:off x="228600" y="3230562"/>
            <a:ext cx="33321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dirty="0" smtClean="0">
                <a:solidFill>
                  <a:srgbClr val="00264D"/>
                </a:solidFill>
              </a:rPr>
              <a:t>Hosting performance and isolation is determined by virtualization layer</a:t>
            </a:r>
          </a:p>
          <a:p>
            <a:pPr defTabSz="914400"/>
            <a:endParaRPr lang="en-US" dirty="0" smtClean="0">
              <a:solidFill>
                <a:srgbClr val="00264D"/>
              </a:solidFill>
            </a:endParaRPr>
          </a:p>
          <a:p>
            <a:pPr defTabSz="914400"/>
            <a:r>
              <a:rPr lang="en-US" b="1" dirty="0" smtClean="0">
                <a:solidFill>
                  <a:srgbClr val="651222"/>
                </a:solidFill>
              </a:rPr>
              <a:t>Virtual </a:t>
            </a:r>
            <a:r>
              <a:rPr lang="en-US" b="1" dirty="0" smtClean="0">
                <a:solidFill>
                  <a:srgbClr val="651222"/>
                </a:solidFill>
              </a:rPr>
              <a:t>Machines</a:t>
            </a:r>
            <a:r>
              <a:rPr lang="en-US" dirty="0" smtClean="0">
                <a:solidFill>
                  <a:srgbClr val="00264D"/>
                </a:solidFill>
              </a:rPr>
              <a:t> (VM): </a:t>
            </a:r>
            <a:r>
              <a:rPr lang="en-US" dirty="0" smtClean="0">
                <a:solidFill>
                  <a:srgbClr val="00264D"/>
                </a:solidFill>
              </a:rPr>
              <a:t>VMware, KVM, etc.</a:t>
            </a:r>
          </a:p>
        </p:txBody>
      </p:sp>
      <p:cxnSp>
        <p:nvCxnSpPr>
          <p:cNvPr id="80912" name="Straight Arrow Connector 3"/>
          <p:cNvCxnSpPr>
            <a:cxnSpLocks noChangeShapeType="1"/>
          </p:cNvCxnSpPr>
          <p:nvPr/>
        </p:nvCxnSpPr>
        <p:spPr bwMode="auto">
          <a:xfrm>
            <a:off x="2971800" y="4618037"/>
            <a:ext cx="9906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091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5803900"/>
            <a:ext cx="10414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1048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p:txBody>
          <a:bodyPr/>
          <a:lstStyle/>
          <a:p>
            <a:r>
              <a:rPr lang="en-US">
                <a:latin typeface="Arial" charset="0"/>
                <a:ea typeface="ＭＳ Ｐゴシック" charset="0"/>
              </a:rPr>
              <a:t>History</a:t>
            </a:r>
          </a:p>
        </p:txBody>
      </p:sp>
      <p:pic>
        <p:nvPicPr>
          <p:cNvPr id="59394" name="Picture 4" descr="af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20800"/>
            <a:ext cx="7366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descr="lease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77089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descr="nq-nfs.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62400"/>
            <a:ext cx="74549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nfsv4.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334000"/>
            <a:ext cx="7340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4519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3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4"/>
          <p:cNvSpPr>
            <a:spLocks noGrp="1"/>
          </p:cNvSpPr>
          <p:nvPr>
            <p:ph type="title"/>
          </p:nvPr>
        </p:nvSpPr>
        <p:spPr/>
        <p:txBody>
          <a:bodyPr/>
          <a:lstStyle/>
          <a:p>
            <a:r>
              <a:rPr lang="en-US">
                <a:latin typeface="Arial" charset="0"/>
                <a:ea typeface="ＭＳ Ｐゴシック" charset="0"/>
              </a:rPr>
              <a:t>Google File System</a:t>
            </a:r>
          </a:p>
        </p:txBody>
      </p:sp>
      <p:sp>
        <p:nvSpPr>
          <p:cNvPr id="119812" name="TextBox 5"/>
          <p:cNvSpPr txBox="1">
            <a:spLocks noChangeArrowheads="1"/>
          </p:cNvSpPr>
          <p:nvPr/>
        </p:nvSpPr>
        <p:spPr bwMode="auto">
          <a:xfrm>
            <a:off x="685800" y="5638800"/>
            <a:ext cx="329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a:solidFill>
                  <a:schemeClr val="tx1"/>
                </a:solidFill>
              </a:rPr>
              <a:t>Similar: Hadoop HDFS</a:t>
            </a:r>
          </a:p>
        </p:txBody>
      </p:sp>
      <p:pic>
        <p:nvPicPr>
          <p:cNvPr id="119813"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699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
          <p:cNvSpPr>
            <a:spLocks noGrp="1"/>
          </p:cNvSpPr>
          <p:nvPr>
            <p:ph type="title"/>
          </p:nvPr>
        </p:nvSpPr>
        <p:spPr/>
        <p:txBody>
          <a:bodyPr/>
          <a:lstStyle/>
          <a:p>
            <a:r>
              <a:rPr lang="en-US">
                <a:latin typeface="Arial" charset="0"/>
                <a:ea typeface="ＭＳ Ｐゴシック" charset="0"/>
              </a:rPr>
              <a:t>OK, fine, but…</a:t>
            </a:r>
          </a:p>
        </p:txBody>
      </p:sp>
      <p:sp>
        <p:nvSpPr>
          <p:cNvPr id="104451" name="Content Placeholder 3"/>
          <p:cNvSpPr>
            <a:spLocks noGrp="1"/>
          </p:cNvSpPr>
          <p:nvPr>
            <p:ph idx="1"/>
          </p:nvPr>
        </p:nvSpPr>
        <p:spPr/>
        <p:txBody>
          <a:bodyPr/>
          <a:lstStyle/>
          <a:p>
            <a:r>
              <a:rPr lang="en-US">
                <a:latin typeface="Arial" charset="0"/>
                <a:ea typeface="ＭＳ Ｐゴシック" charset="0"/>
              </a:rPr>
              <a:t>What if the lock manager itself fails?</a:t>
            </a:r>
          </a:p>
        </p:txBody>
      </p:sp>
      <p:grpSp>
        <p:nvGrpSpPr>
          <p:cNvPr id="104452" name="Group 6"/>
          <p:cNvGrpSpPr>
            <a:grpSpLocks/>
          </p:cNvGrpSpPr>
          <p:nvPr/>
        </p:nvGrpSpPr>
        <p:grpSpPr bwMode="auto">
          <a:xfrm>
            <a:off x="3810000" y="2895600"/>
            <a:ext cx="1019175" cy="1555750"/>
            <a:chOff x="4314825" y="3352800"/>
            <a:chExt cx="1019175" cy="1555750"/>
          </a:xfrm>
        </p:grpSpPr>
        <p:pic>
          <p:nvPicPr>
            <p:cNvPr id="104453"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ext Box 41"/>
            <p:cNvSpPr txBox="1">
              <a:spLocks noChangeArrowheads="1"/>
            </p:cNvSpPr>
            <p:nvPr/>
          </p:nvSpPr>
          <p:spPr bwMode="auto">
            <a:xfrm>
              <a:off x="4314825" y="335280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grpSp>
    </p:spTree>
    <p:extLst>
      <p:ext uri="{BB962C8B-B14F-4D97-AF65-F5344CB8AC3E}">
        <p14:creationId xmlns:p14="http://schemas.microsoft.com/office/powerpoint/2010/main" val="33826537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atin typeface="Arial" charset="0"/>
                <a:ea typeface="ＭＳ Ｐゴシック" charset="0"/>
              </a:rPr>
              <a:t>The Answer</a:t>
            </a:r>
          </a:p>
        </p:txBody>
      </p:sp>
      <p:sp>
        <p:nvSpPr>
          <p:cNvPr id="105475" name="Content Placeholder 2"/>
          <p:cNvSpPr>
            <a:spLocks noGrp="1"/>
          </p:cNvSpPr>
          <p:nvPr>
            <p:ph idx="1"/>
          </p:nvPr>
        </p:nvSpPr>
        <p:spPr/>
        <p:txBody>
          <a:bodyPr/>
          <a:lstStyle/>
          <a:p>
            <a:r>
              <a:rPr lang="en-US">
                <a:latin typeface="Arial" charset="0"/>
                <a:ea typeface="ＭＳ Ｐゴシック" charset="0"/>
              </a:rPr>
              <a:t>Replicate the functions of the lock manager.</a:t>
            </a:r>
          </a:p>
          <a:p>
            <a:pPr lvl="1"/>
            <a:r>
              <a:rPr lang="en-US">
                <a:latin typeface="Arial" charset="0"/>
                <a:ea typeface="ＭＳ Ｐゴシック" charset="0"/>
              </a:rPr>
              <a:t>Or other coordination service…</a:t>
            </a:r>
          </a:p>
          <a:p>
            <a:r>
              <a:rPr lang="en-US">
                <a:latin typeface="Arial" charset="0"/>
                <a:ea typeface="ＭＳ Ｐゴシック" charset="0"/>
              </a:rPr>
              <a:t>Designate one of the replicas as a </a:t>
            </a:r>
            <a:r>
              <a:rPr lang="en-US" i="1">
                <a:latin typeface="Arial" charset="0"/>
                <a:ea typeface="ＭＳ Ｐゴシック" charset="0"/>
              </a:rPr>
              <a:t>primary</a:t>
            </a:r>
            <a:r>
              <a:rPr lang="en-US">
                <a:latin typeface="Arial" charset="0"/>
                <a:ea typeface="ＭＳ Ｐゴシック" charset="0"/>
              </a:rPr>
              <a:t>.</a:t>
            </a:r>
          </a:p>
          <a:p>
            <a:pPr lvl="1"/>
            <a:r>
              <a:rPr lang="en-US">
                <a:latin typeface="Arial" charset="0"/>
                <a:ea typeface="ＭＳ Ｐゴシック" charset="0"/>
              </a:rPr>
              <a:t>Or </a:t>
            </a:r>
            <a:r>
              <a:rPr lang="en-US" i="1">
                <a:latin typeface="Arial" charset="0"/>
                <a:ea typeface="ＭＳ Ｐゴシック" charset="0"/>
              </a:rPr>
              <a:t>master</a:t>
            </a:r>
          </a:p>
          <a:p>
            <a:r>
              <a:rPr lang="en-US">
                <a:latin typeface="Arial" charset="0"/>
                <a:ea typeface="ＭＳ Ｐゴシック" charset="0"/>
              </a:rPr>
              <a:t>The other replicas are backup servers.</a:t>
            </a:r>
          </a:p>
          <a:p>
            <a:pPr lvl="1"/>
            <a:r>
              <a:rPr lang="en-US">
                <a:latin typeface="Arial" charset="0"/>
                <a:ea typeface="ＭＳ Ｐゴシック" charset="0"/>
              </a:rPr>
              <a:t>Or standby or secondary</a:t>
            </a:r>
          </a:p>
          <a:p>
            <a:r>
              <a:rPr lang="en-US">
                <a:latin typeface="Arial" charset="0"/>
                <a:ea typeface="ＭＳ Ｐゴシック" charset="0"/>
              </a:rPr>
              <a:t>If the primary fails, use a </a:t>
            </a:r>
            <a:r>
              <a:rPr lang="en-US">
                <a:solidFill>
                  <a:srgbClr val="651222"/>
                </a:solidFill>
                <a:latin typeface="Arial" charset="0"/>
                <a:ea typeface="ＭＳ Ｐゴシック" charset="0"/>
              </a:rPr>
              <a:t>high-powered consensus algorithm </a:t>
            </a:r>
            <a:r>
              <a:rPr lang="en-US">
                <a:latin typeface="Arial" charset="0"/>
                <a:ea typeface="ＭＳ Ｐゴシック" charset="0"/>
              </a:rPr>
              <a:t>to designate and initialize a new primary.</a:t>
            </a:r>
          </a:p>
        </p:txBody>
      </p:sp>
    </p:spTree>
    <p:extLst>
      <p:ext uri="{BB962C8B-B14F-4D97-AF65-F5344CB8AC3E}">
        <p14:creationId xmlns:p14="http://schemas.microsoft.com/office/powerpoint/2010/main" val="35805300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2209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ChangeArrowheads="1"/>
          </p:cNvSpPr>
          <p:nvPr/>
        </p:nvSpPr>
        <p:spPr bwMode="auto">
          <a:xfrm>
            <a:off x="3657600" y="19812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36A6"/>
                </a:solidFill>
              </a:rPr>
              <a:t>http://research.microsoft.com/en-us/um/people/blampson</a:t>
            </a:r>
            <a:r>
              <a:rPr lang="en-US" sz="2800"/>
              <a:t>/</a:t>
            </a:r>
          </a:p>
        </p:txBody>
      </p:sp>
      <p:sp>
        <p:nvSpPr>
          <p:cNvPr id="92164" name="Rectangle 3"/>
          <p:cNvSpPr>
            <a:spLocks noChangeArrowheads="1"/>
          </p:cNvSpPr>
          <p:nvPr/>
        </p:nvSpPr>
        <p:spPr bwMode="auto">
          <a:xfrm>
            <a:off x="304800" y="4343400"/>
            <a:ext cx="8686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chemeClr val="tx1"/>
                </a:solidFill>
              </a:rPr>
              <a:t>Butler Lampson is a Technical Fellow at Microsoft Corporation and an Adjunct Professor at MIT…..He was one of the designers of the SDS 940 time-sharing system, the Alto personal distributed computing system, the Xerox 9700 laser printer, two-phase commit protocols, the Autonet LAN, the SPKI system for network security, the Microsoft Tablet PC software, the Microsoft Palladium high-assurance stack, and several programming languages. He received the ACM Software Systems Award in 1984 for his work on the Alto, the IEEE Computer Pioneer award in 1996 and von Neumann Medal in 2001, the Turing Award in 1992, and the NAE’s Draper Prize in 2004.</a:t>
            </a:r>
          </a:p>
          <a:p>
            <a:endParaRPr lang="en-US"/>
          </a:p>
          <a:p>
            <a:r>
              <a:rPr lang="en-US"/>
              <a:t> </a:t>
            </a:r>
          </a:p>
        </p:txBody>
      </p:sp>
      <p:sp>
        <p:nvSpPr>
          <p:cNvPr id="92165" name="Title 5"/>
          <p:cNvSpPr>
            <a:spLocks noGrp="1"/>
          </p:cNvSpPr>
          <p:nvPr>
            <p:ph type="title"/>
          </p:nvPr>
        </p:nvSpPr>
        <p:spPr/>
        <p:txBody>
          <a:bodyPr/>
          <a:lstStyle/>
          <a:p>
            <a:r>
              <a:rPr lang="en-US">
                <a:latin typeface="Arial" charset="0"/>
                <a:ea typeface="ＭＳ Ｐゴシック" charset="0"/>
              </a:rPr>
              <a:t>Butler W. Lampson</a:t>
            </a:r>
          </a:p>
        </p:txBody>
      </p:sp>
    </p:spTree>
    <p:extLst>
      <p:ext uri="{BB962C8B-B14F-4D97-AF65-F5344CB8AC3E}">
        <p14:creationId xmlns:p14="http://schemas.microsoft.com/office/powerpoint/2010/main" val="42408379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 y="203200"/>
            <a:ext cx="9109075"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7"/>
          <p:cNvSpPr>
            <a:spLocks/>
          </p:cNvSpPr>
          <p:nvPr/>
        </p:nvSpPr>
        <p:spPr bwMode="auto">
          <a:xfrm>
            <a:off x="6761163" y="6477000"/>
            <a:ext cx="1697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charset="0"/>
              </a:rPr>
              <a:t>[Lampson 1995]</a:t>
            </a:r>
          </a:p>
        </p:txBody>
      </p:sp>
    </p:spTree>
    <p:extLst>
      <p:ext uri="{BB962C8B-B14F-4D97-AF65-F5344CB8AC3E}">
        <p14:creationId xmlns:p14="http://schemas.microsoft.com/office/powerpoint/2010/main" val="36551811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Arial" charset="0"/>
                <a:ea typeface="ＭＳ Ｐゴシック" charset="0"/>
              </a:rPr>
              <a:t>Summary/preview</a:t>
            </a:r>
          </a:p>
        </p:txBody>
      </p:sp>
      <p:sp>
        <p:nvSpPr>
          <p:cNvPr id="95235" name="Content Placeholder 2"/>
          <p:cNvSpPr>
            <a:spLocks noGrp="1"/>
          </p:cNvSpPr>
          <p:nvPr>
            <p:ph idx="1"/>
          </p:nvPr>
        </p:nvSpPr>
        <p:spPr/>
        <p:txBody>
          <a:bodyPr/>
          <a:lstStyle/>
          <a:p>
            <a:r>
              <a:rPr lang="en-US">
                <a:latin typeface="Arial" charset="0"/>
                <a:ea typeface="ＭＳ Ｐゴシック" charset="0"/>
              </a:rPr>
              <a:t>Master coordinates, dictates consensus</a:t>
            </a:r>
          </a:p>
          <a:p>
            <a:pPr lvl="1"/>
            <a:r>
              <a:rPr lang="en-US">
                <a:latin typeface="Arial" charset="0"/>
                <a:ea typeface="ＭＳ Ｐゴシック" charset="0"/>
              </a:rPr>
              <a:t>e.g., lock service</a:t>
            </a:r>
          </a:p>
          <a:p>
            <a:pPr lvl="1"/>
            <a:r>
              <a:rPr lang="en-US">
                <a:latin typeface="Arial" charset="0"/>
                <a:ea typeface="ＭＳ Ｐゴシック" charset="0"/>
              </a:rPr>
              <a:t>Also called “primary”</a:t>
            </a:r>
          </a:p>
          <a:p>
            <a:r>
              <a:rPr lang="en-US">
                <a:latin typeface="Arial" charset="0"/>
                <a:ea typeface="ＭＳ Ｐゴシック" charset="0"/>
              </a:rPr>
              <a:t>Remaining consensus problem: who is the master?</a:t>
            </a:r>
          </a:p>
          <a:p>
            <a:pPr lvl="1"/>
            <a:r>
              <a:rPr lang="en-US">
                <a:latin typeface="Arial" charset="0"/>
                <a:ea typeface="ＭＳ Ｐゴシック" charset="0"/>
              </a:rPr>
              <a:t>Master itself might fail or be isolated by a network partition.</a:t>
            </a:r>
          </a:p>
          <a:p>
            <a:pPr lvl="1"/>
            <a:r>
              <a:rPr lang="en-US">
                <a:latin typeface="Arial" charset="0"/>
                <a:ea typeface="ＭＳ Ｐゴシック" charset="0"/>
              </a:rPr>
              <a:t>Requires a high-powered distributed consensus algorithm (Paxos).</a:t>
            </a:r>
          </a:p>
        </p:txBody>
      </p:sp>
    </p:spTree>
    <p:extLst>
      <p:ext uri="{BB962C8B-B14F-4D97-AF65-F5344CB8AC3E}">
        <p14:creationId xmlns:p14="http://schemas.microsoft.com/office/powerpoint/2010/main" val="33719120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atin typeface="Arial" charset="0"/>
                <a:ea typeface="ＭＳ Ｐゴシック" charset="0"/>
              </a:rPr>
              <a:t>A Classic Paper</a:t>
            </a:r>
          </a:p>
        </p:txBody>
      </p:sp>
      <p:sp>
        <p:nvSpPr>
          <p:cNvPr id="106499" name="Rectangle 3"/>
          <p:cNvSpPr>
            <a:spLocks noGrp="1" noChangeArrowheads="1"/>
          </p:cNvSpPr>
          <p:nvPr>
            <p:ph type="body" idx="1"/>
          </p:nvPr>
        </p:nvSpPr>
        <p:spPr>
          <a:xfrm>
            <a:off x="381000" y="1528763"/>
            <a:ext cx="5349875" cy="4491037"/>
          </a:xfrm>
        </p:spPr>
        <p:txBody>
          <a:bodyPr/>
          <a:lstStyle/>
          <a:p>
            <a:r>
              <a:rPr lang="en-US" sz="2000">
                <a:latin typeface="Arial" charset="0"/>
                <a:ea typeface="ＭＳ Ｐゴシック" charset="0"/>
              </a:rPr>
              <a:t>ACM TOCS:</a:t>
            </a:r>
          </a:p>
          <a:p>
            <a:pPr lvl="1"/>
            <a:r>
              <a:rPr lang="en-US" sz="1600">
                <a:latin typeface="Arial" charset="0"/>
                <a:ea typeface="ＭＳ Ｐゴシック" charset="0"/>
              </a:rPr>
              <a:t>Transactions on Computer Systems</a:t>
            </a:r>
          </a:p>
          <a:p>
            <a:r>
              <a:rPr lang="en-US" sz="2000">
                <a:latin typeface="Arial" charset="0"/>
                <a:ea typeface="ＭＳ Ｐゴシック" charset="0"/>
              </a:rPr>
              <a:t>Submitted: 1990.  Accepted: 1998</a:t>
            </a:r>
          </a:p>
          <a:p>
            <a:r>
              <a:rPr lang="en-US" sz="2000">
                <a:latin typeface="Arial" charset="0"/>
                <a:ea typeface="ＭＳ Ｐゴシック" charset="0"/>
              </a:rPr>
              <a:t>Introduced: </a:t>
            </a:r>
          </a:p>
        </p:txBody>
      </p:sp>
      <p:pic>
        <p:nvPicPr>
          <p:cNvPr id="106500" name="Picture 4" descr="paxos-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14713"/>
            <a:ext cx="80772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55900"/>
            <a:ext cx="421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071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873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paxos-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67200"/>
            <a:ext cx="3886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3294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paxos-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Freeform 2"/>
          <p:cNvSpPr>
            <a:spLocks noChangeArrowheads="1"/>
          </p:cNvSpPr>
          <p:nvPr/>
        </p:nvSpPr>
        <p:spPr bwMode="auto">
          <a:xfrm>
            <a:off x="76200" y="3886200"/>
            <a:ext cx="6324600" cy="585788"/>
          </a:xfrm>
          <a:custGeom>
            <a:avLst/>
            <a:gdLst>
              <a:gd name="T0" fmla="*/ 4975412 w 6680200"/>
              <a:gd name="T1" fmla="*/ 174635 h 586028"/>
              <a:gd name="T2" fmla="*/ 4656598 w 6680200"/>
              <a:gd name="T3" fmla="*/ 199995 h 586028"/>
              <a:gd name="T4" fmla="*/ 2279994 w 6680200"/>
              <a:gd name="T5" fmla="*/ 187315 h 586028"/>
              <a:gd name="T6" fmla="*/ 1400844 w 6680200"/>
              <a:gd name="T7" fmla="*/ 161959 h 586028"/>
              <a:gd name="T8" fmla="*/ 1101354 w 6680200"/>
              <a:gd name="T9" fmla="*/ 136599 h 586028"/>
              <a:gd name="T10" fmla="*/ 318812 w 6680200"/>
              <a:gd name="T11" fmla="*/ 111239 h 586028"/>
              <a:gd name="T12" fmla="*/ 9661 w 6680200"/>
              <a:gd name="T13" fmla="*/ 161959 h 586028"/>
              <a:gd name="T14" fmla="*/ 0 w 6680200"/>
              <a:gd name="T15" fmla="*/ 225355 h 586028"/>
              <a:gd name="T16" fmla="*/ 67628 w 6680200"/>
              <a:gd name="T17" fmla="*/ 440899 h 586028"/>
              <a:gd name="T18" fmla="*/ 115931 w 6680200"/>
              <a:gd name="T19" fmla="*/ 478939 h 586028"/>
              <a:gd name="T20" fmla="*/ 193219 w 6680200"/>
              <a:gd name="T21" fmla="*/ 491617 h 586028"/>
              <a:gd name="T22" fmla="*/ 405762 w 6680200"/>
              <a:gd name="T23" fmla="*/ 516975 h 586028"/>
              <a:gd name="T24" fmla="*/ 685931 w 6680200"/>
              <a:gd name="T25" fmla="*/ 529655 h 586028"/>
              <a:gd name="T26" fmla="*/ 1304235 w 6680200"/>
              <a:gd name="T27" fmla="*/ 542335 h 586028"/>
              <a:gd name="T28" fmla="*/ 2357282 w 6680200"/>
              <a:gd name="T29" fmla="*/ 542335 h 586028"/>
              <a:gd name="T30" fmla="*/ 2502196 w 6680200"/>
              <a:gd name="T31" fmla="*/ 529655 h 586028"/>
              <a:gd name="T32" fmla="*/ 2927280 w 6680200"/>
              <a:gd name="T33" fmla="*/ 504295 h 586028"/>
              <a:gd name="T34" fmla="*/ 3690499 w 6680200"/>
              <a:gd name="T35" fmla="*/ 516975 h 586028"/>
              <a:gd name="T36" fmla="*/ 3874058 w 6680200"/>
              <a:gd name="T37" fmla="*/ 542335 h 586028"/>
              <a:gd name="T38" fmla="*/ 4067278 w 6680200"/>
              <a:gd name="T39" fmla="*/ 567691 h 586028"/>
              <a:gd name="T40" fmla="*/ 4492361 w 6680200"/>
              <a:gd name="T41" fmla="*/ 529655 h 586028"/>
              <a:gd name="T42" fmla="*/ 4550327 w 6680200"/>
              <a:gd name="T43" fmla="*/ 516975 h 586028"/>
              <a:gd name="T44" fmla="*/ 4646936 w 6680200"/>
              <a:gd name="T45" fmla="*/ 491617 h 586028"/>
              <a:gd name="T46" fmla="*/ 4753207 w 6680200"/>
              <a:gd name="T47" fmla="*/ 478939 h 586028"/>
              <a:gd name="T48" fmla="*/ 4927106 w 6680200"/>
              <a:gd name="T49" fmla="*/ 453579 h 586028"/>
              <a:gd name="T50" fmla="*/ 4994733 w 6680200"/>
              <a:gd name="T51" fmla="*/ 428220 h 586028"/>
              <a:gd name="T52" fmla="*/ 5062359 w 6680200"/>
              <a:gd name="T53" fmla="*/ 402863 h 586028"/>
              <a:gd name="T54" fmla="*/ 5081682 w 6680200"/>
              <a:gd name="T55" fmla="*/ 364824 h 586028"/>
              <a:gd name="T56" fmla="*/ 5033377 w 6680200"/>
              <a:gd name="T57" fmla="*/ 276071 h 586028"/>
              <a:gd name="T58" fmla="*/ 4985072 w 6680200"/>
              <a:gd name="T59" fmla="*/ 238031 h 586028"/>
              <a:gd name="T60" fmla="*/ 4907784 w 6680200"/>
              <a:gd name="T61" fmla="*/ 212675 h 586028"/>
              <a:gd name="T62" fmla="*/ 4869141 w 6680200"/>
              <a:gd name="T63" fmla="*/ 187315 h 586028"/>
              <a:gd name="T64" fmla="*/ 4859479 w 6680200"/>
              <a:gd name="T65" fmla="*/ 149279 h 586028"/>
              <a:gd name="T66" fmla="*/ 4859479 w 6680200"/>
              <a:gd name="T67" fmla="*/ 149279 h 5860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80200"/>
              <a:gd name="T103" fmla="*/ 0 h 586028"/>
              <a:gd name="T104" fmla="*/ 6680200 w 6680200"/>
              <a:gd name="T105" fmla="*/ 586028 h 5860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80200" h="586028">
                <a:moveTo>
                  <a:pt x="6540500" y="174923"/>
                </a:moveTo>
                <a:cubicBezTo>
                  <a:pt x="6378088" y="215526"/>
                  <a:pt x="6453938" y="200323"/>
                  <a:pt x="6121400" y="200323"/>
                </a:cubicBezTo>
                <a:lnTo>
                  <a:pt x="2997200" y="187623"/>
                </a:lnTo>
                <a:lnTo>
                  <a:pt x="1841500" y="162223"/>
                </a:lnTo>
                <a:cubicBezTo>
                  <a:pt x="1710064" y="157914"/>
                  <a:pt x="1579175" y="142705"/>
                  <a:pt x="1447800" y="136823"/>
                </a:cubicBezTo>
                <a:cubicBezTo>
                  <a:pt x="1288263" y="129680"/>
                  <a:pt x="532935" y="113953"/>
                  <a:pt x="419100" y="111423"/>
                </a:cubicBezTo>
                <a:cubicBezTo>
                  <a:pt x="146053" y="120231"/>
                  <a:pt x="53256" y="0"/>
                  <a:pt x="12700" y="162223"/>
                </a:cubicBezTo>
                <a:cubicBezTo>
                  <a:pt x="7465" y="183164"/>
                  <a:pt x="4233" y="204556"/>
                  <a:pt x="0" y="225723"/>
                </a:cubicBezTo>
                <a:cubicBezTo>
                  <a:pt x="13457" y="293006"/>
                  <a:pt x="30364" y="406501"/>
                  <a:pt x="88900" y="441623"/>
                </a:cubicBezTo>
                <a:cubicBezTo>
                  <a:pt x="110067" y="454323"/>
                  <a:pt x="128807" y="472464"/>
                  <a:pt x="152400" y="479723"/>
                </a:cubicBezTo>
                <a:cubicBezTo>
                  <a:pt x="185021" y="489760"/>
                  <a:pt x="220267" y="487233"/>
                  <a:pt x="254000" y="492423"/>
                </a:cubicBezTo>
                <a:cubicBezTo>
                  <a:pt x="434422" y="520180"/>
                  <a:pt x="141552" y="500786"/>
                  <a:pt x="533400" y="517823"/>
                </a:cubicBezTo>
                <a:lnTo>
                  <a:pt x="901700" y="530523"/>
                </a:lnTo>
                <a:lnTo>
                  <a:pt x="1714500" y="543223"/>
                </a:lnTo>
                <a:cubicBezTo>
                  <a:pt x="2270968" y="586028"/>
                  <a:pt x="1926440" y="564347"/>
                  <a:pt x="3098800" y="543223"/>
                </a:cubicBezTo>
                <a:cubicBezTo>
                  <a:pt x="3162431" y="542077"/>
                  <a:pt x="3225735" y="533624"/>
                  <a:pt x="3289300" y="530523"/>
                </a:cubicBezTo>
                <a:cubicBezTo>
                  <a:pt x="4314833" y="480497"/>
                  <a:pt x="3080590" y="547762"/>
                  <a:pt x="3848100" y="505123"/>
                </a:cubicBezTo>
                <a:lnTo>
                  <a:pt x="4851400" y="517823"/>
                </a:lnTo>
                <a:cubicBezTo>
                  <a:pt x="4932240" y="520298"/>
                  <a:pt x="5012447" y="533191"/>
                  <a:pt x="5092700" y="543223"/>
                </a:cubicBezTo>
                <a:cubicBezTo>
                  <a:pt x="5244882" y="562246"/>
                  <a:pt x="5160288" y="553089"/>
                  <a:pt x="5346700" y="568623"/>
                </a:cubicBezTo>
                <a:cubicBezTo>
                  <a:pt x="5533857" y="557928"/>
                  <a:pt x="5720058" y="555249"/>
                  <a:pt x="5905500" y="530523"/>
                </a:cubicBezTo>
                <a:cubicBezTo>
                  <a:pt x="5931024" y="527120"/>
                  <a:pt x="5956450" y="522873"/>
                  <a:pt x="5981700" y="517823"/>
                </a:cubicBezTo>
                <a:cubicBezTo>
                  <a:pt x="6065801" y="501003"/>
                  <a:pt x="6003010" y="504857"/>
                  <a:pt x="6108700" y="492423"/>
                </a:cubicBezTo>
                <a:cubicBezTo>
                  <a:pt x="6155138" y="486960"/>
                  <a:pt x="6201890" y="484534"/>
                  <a:pt x="6248400" y="479723"/>
                </a:cubicBezTo>
                <a:lnTo>
                  <a:pt x="6477000" y="454323"/>
                </a:lnTo>
                <a:cubicBezTo>
                  <a:pt x="6635809" y="414621"/>
                  <a:pt x="6438363" y="465362"/>
                  <a:pt x="6565900" y="428923"/>
                </a:cubicBezTo>
                <a:cubicBezTo>
                  <a:pt x="6677528" y="397029"/>
                  <a:pt x="6563449" y="433973"/>
                  <a:pt x="6654800" y="403523"/>
                </a:cubicBezTo>
                <a:cubicBezTo>
                  <a:pt x="6663267" y="390823"/>
                  <a:pt x="6680200" y="380687"/>
                  <a:pt x="6680200" y="365423"/>
                </a:cubicBezTo>
                <a:cubicBezTo>
                  <a:pt x="6680200" y="270173"/>
                  <a:pt x="6665383" y="300865"/>
                  <a:pt x="6616700" y="276523"/>
                </a:cubicBezTo>
                <a:cubicBezTo>
                  <a:pt x="6594622" y="265484"/>
                  <a:pt x="6575278" y="249462"/>
                  <a:pt x="6553200" y="238423"/>
                </a:cubicBezTo>
                <a:cubicBezTo>
                  <a:pt x="6527165" y="225406"/>
                  <a:pt x="6475752" y="217853"/>
                  <a:pt x="6451600" y="213023"/>
                </a:cubicBezTo>
                <a:cubicBezTo>
                  <a:pt x="6434667" y="204556"/>
                  <a:pt x="6414187" y="201010"/>
                  <a:pt x="6400800" y="187623"/>
                </a:cubicBezTo>
                <a:cubicBezTo>
                  <a:pt x="6391334" y="178157"/>
                  <a:pt x="6388100" y="149523"/>
                  <a:pt x="6388100" y="149523"/>
                </a:cubicBezTo>
              </a:path>
            </a:pathLst>
          </a:custGeom>
          <a:noFill/>
          <a:ln w="22225">
            <a:solidFill>
              <a:srgbClr val="E8161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 name="Title 9"/>
          <p:cNvSpPr txBox="1">
            <a:spLocks/>
          </p:cNvSpPr>
          <p:nvPr/>
        </p:nvSpPr>
        <p:spPr bwMode="auto">
          <a:xfrm>
            <a:off x="1752600" y="4846638"/>
            <a:ext cx="8226425" cy="1554162"/>
          </a:xfrm>
          <a:prstGeom prst="rect">
            <a:avLst/>
          </a:prstGeom>
          <a:noFill/>
          <a:ln w="9525">
            <a:noFill/>
            <a:round/>
            <a:headEnd/>
            <a:tailEnd/>
          </a:ln>
        </p:spPr>
        <p:txBody>
          <a:bodyPr lIns="90000" tIns="46800" rIns="90000" bIns="46800" anchor="b"/>
          <a:lstStyle/>
          <a:p>
            <a:pPr eaLnBrk="0" hangingPunct="0">
              <a:buClr>
                <a:srgbClr val="000000"/>
              </a:buClr>
              <a:buSzPct val="100000"/>
              <a:buFont typeface="Times New Roman" charset="0"/>
              <a:buNone/>
              <a:defRPr/>
            </a:pPr>
            <a:r>
              <a:rPr lang="en-US" sz="4000" b="1" kern="0" dirty="0">
                <a:solidFill>
                  <a:srgbClr val="161645"/>
                </a:solidFill>
                <a:ea typeface="ＭＳ Ｐゴシック" charset="-128"/>
                <a:cs typeface="Arial"/>
              </a:rPr>
              <a:t>???</a:t>
            </a:r>
          </a:p>
        </p:txBody>
      </p:sp>
    </p:spTree>
    <p:extLst>
      <p:ext uri="{BB962C8B-B14F-4D97-AF65-F5344CB8AC3E}">
        <p14:creationId xmlns:p14="http://schemas.microsoft.com/office/powerpoint/2010/main" val="28545979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182688"/>
            <a:ext cx="4840288"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4899025" y="2762250"/>
            <a:ext cx="2111375" cy="1395413"/>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 name="Rectangle 23"/>
          <p:cNvSpPr/>
          <p:nvPr/>
        </p:nvSpPr>
        <p:spPr bwMode="auto">
          <a:xfrm>
            <a:off x="51212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28" name="AutoShape 10"/>
          <p:cNvSpPr>
            <a:spLocks noChangeArrowheads="1"/>
          </p:cNvSpPr>
          <p:nvPr/>
        </p:nvSpPr>
        <p:spPr bwMode="auto">
          <a:xfrm>
            <a:off x="5121275" y="3598863"/>
            <a:ext cx="1660525"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26" name="Rectangle 25"/>
          <p:cNvSpPr/>
          <p:nvPr/>
        </p:nvSpPr>
        <p:spPr bwMode="auto">
          <a:xfrm>
            <a:off x="57308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Rectangle 26"/>
          <p:cNvSpPr/>
          <p:nvPr/>
        </p:nvSpPr>
        <p:spPr bwMode="auto">
          <a:xfrm>
            <a:off x="63404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1" name="AutoShape 10"/>
          <p:cNvSpPr>
            <a:spLocks noChangeArrowheads="1"/>
          </p:cNvSpPr>
          <p:nvPr/>
        </p:nvSpPr>
        <p:spPr bwMode="auto">
          <a:xfrm>
            <a:off x="304800" y="4310063"/>
            <a:ext cx="6705600"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29" name="Rectangle 28"/>
          <p:cNvSpPr/>
          <p:nvPr/>
        </p:nvSpPr>
        <p:spPr bwMode="auto">
          <a:xfrm>
            <a:off x="2590800" y="2760663"/>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0" name="Rectangle 29"/>
          <p:cNvSpPr/>
          <p:nvPr/>
        </p:nvSpPr>
        <p:spPr bwMode="auto">
          <a:xfrm>
            <a:off x="28114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4" name="AutoShape 10"/>
          <p:cNvSpPr>
            <a:spLocks noChangeArrowheads="1"/>
          </p:cNvSpPr>
          <p:nvPr/>
        </p:nvSpPr>
        <p:spPr bwMode="auto">
          <a:xfrm>
            <a:off x="2811463" y="3595688"/>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32" name="Rectangle 31"/>
          <p:cNvSpPr/>
          <p:nvPr/>
        </p:nvSpPr>
        <p:spPr bwMode="auto">
          <a:xfrm>
            <a:off x="34210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3" name="Rectangle 32"/>
          <p:cNvSpPr/>
          <p:nvPr/>
        </p:nvSpPr>
        <p:spPr bwMode="auto">
          <a:xfrm>
            <a:off x="40306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4" name="Rectangle 33"/>
          <p:cNvSpPr/>
          <p:nvPr/>
        </p:nvSpPr>
        <p:spPr bwMode="auto">
          <a:xfrm>
            <a:off x="304800" y="2760663"/>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5" name="Rectangle 34"/>
          <p:cNvSpPr/>
          <p:nvPr/>
        </p:nvSpPr>
        <p:spPr bwMode="auto">
          <a:xfrm>
            <a:off x="5254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9" name="AutoShape 10"/>
          <p:cNvSpPr>
            <a:spLocks noChangeArrowheads="1"/>
          </p:cNvSpPr>
          <p:nvPr/>
        </p:nvSpPr>
        <p:spPr bwMode="auto">
          <a:xfrm>
            <a:off x="525463" y="3595688"/>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37" name="Rectangle 36"/>
          <p:cNvSpPr/>
          <p:nvPr/>
        </p:nvSpPr>
        <p:spPr bwMode="auto">
          <a:xfrm>
            <a:off x="11350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8" name="Rectangle 37"/>
          <p:cNvSpPr/>
          <p:nvPr/>
        </p:nvSpPr>
        <p:spPr bwMode="auto">
          <a:xfrm>
            <a:off x="17446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cxnSp>
        <p:nvCxnSpPr>
          <p:cNvPr id="52242" name="Straight Connector 4"/>
          <p:cNvCxnSpPr>
            <a:cxnSpLocks noChangeShapeType="1"/>
          </p:cNvCxnSpPr>
          <p:nvPr/>
        </p:nvCxnSpPr>
        <p:spPr bwMode="auto">
          <a:xfrm>
            <a:off x="304800" y="4208463"/>
            <a:ext cx="8685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52243" name="Text Box 93"/>
          <p:cNvSpPr txBox="1">
            <a:spLocks noChangeArrowheads="1"/>
          </p:cNvSpPr>
          <p:nvPr/>
        </p:nvSpPr>
        <p:spPr bwMode="auto">
          <a:xfrm>
            <a:off x="7162800" y="2455863"/>
            <a:ext cx="16938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or tenant</a:t>
            </a:r>
          </a:p>
          <a:p>
            <a:pPr algn="ctr" defTabSz="914400" eaLnBrk="1" hangingPunct="1"/>
            <a:r>
              <a:rPr lang="en-US" b="1" smtClean="0">
                <a:solidFill>
                  <a:srgbClr val="000000"/>
                </a:solidFill>
              </a:rPr>
              <a:t>VM contexts</a:t>
            </a:r>
          </a:p>
        </p:txBody>
      </p:sp>
      <p:sp>
        <p:nvSpPr>
          <p:cNvPr id="52244" name="Text Box 93"/>
          <p:cNvSpPr txBox="1">
            <a:spLocks noChangeArrowheads="1"/>
          </p:cNvSpPr>
          <p:nvPr/>
        </p:nvSpPr>
        <p:spPr bwMode="auto">
          <a:xfrm>
            <a:off x="7162800" y="4352925"/>
            <a:ext cx="16938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host</a:t>
            </a:r>
          </a:p>
        </p:txBody>
      </p:sp>
      <p:sp>
        <p:nvSpPr>
          <p:cNvPr id="52245" name="Text Box 93"/>
          <p:cNvSpPr txBox="1">
            <a:spLocks noChangeArrowheads="1"/>
          </p:cNvSpPr>
          <p:nvPr/>
        </p:nvSpPr>
        <p:spPr bwMode="auto">
          <a:xfrm>
            <a:off x="2355850" y="4310063"/>
            <a:ext cx="2749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hypervisor/VMM</a:t>
            </a:r>
          </a:p>
        </p:txBody>
      </p:sp>
      <p:sp>
        <p:nvSpPr>
          <p:cNvPr id="52246" name="Text Box 93"/>
          <p:cNvSpPr txBox="1">
            <a:spLocks noChangeArrowheads="1"/>
          </p:cNvSpPr>
          <p:nvPr/>
        </p:nvSpPr>
        <p:spPr bwMode="auto">
          <a:xfrm>
            <a:off x="341313" y="2286000"/>
            <a:ext cx="2014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VM1</a:t>
            </a:r>
          </a:p>
        </p:txBody>
      </p:sp>
      <p:sp>
        <p:nvSpPr>
          <p:cNvPr id="52247" name="Text Box 93"/>
          <p:cNvSpPr txBox="1">
            <a:spLocks noChangeArrowheads="1"/>
          </p:cNvSpPr>
          <p:nvPr/>
        </p:nvSpPr>
        <p:spPr bwMode="auto">
          <a:xfrm>
            <a:off x="2646363" y="2286000"/>
            <a:ext cx="2016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VM2</a:t>
            </a:r>
          </a:p>
        </p:txBody>
      </p:sp>
      <p:sp>
        <p:nvSpPr>
          <p:cNvPr id="52248" name="Text Box 93"/>
          <p:cNvSpPr txBox="1">
            <a:spLocks noChangeArrowheads="1"/>
          </p:cNvSpPr>
          <p:nvPr/>
        </p:nvSpPr>
        <p:spPr bwMode="auto">
          <a:xfrm>
            <a:off x="4953000" y="2286000"/>
            <a:ext cx="20145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VM3</a:t>
            </a:r>
          </a:p>
        </p:txBody>
      </p:sp>
      <p:sp>
        <p:nvSpPr>
          <p:cNvPr id="52249" name="Text Box 93"/>
          <p:cNvSpPr txBox="1">
            <a:spLocks noChangeArrowheads="1"/>
          </p:cNvSpPr>
          <p:nvPr/>
        </p:nvSpPr>
        <p:spPr bwMode="auto">
          <a:xfrm>
            <a:off x="493713"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1</a:t>
            </a:r>
            <a:endParaRPr lang="en-US" b="1" smtClean="0">
              <a:solidFill>
                <a:srgbClr val="000000"/>
              </a:solidFill>
            </a:endParaRPr>
          </a:p>
        </p:txBody>
      </p:sp>
      <p:sp>
        <p:nvSpPr>
          <p:cNvPr id="52250" name="Text Box 93"/>
          <p:cNvSpPr txBox="1">
            <a:spLocks noChangeArrowheads="1"/>
          </p:cNvSpPr>
          <p:nvPr/>
        </p:nvSpPr>
        <p:spPr bwMode="auto">
          <a:xfrm>
            <a:off x="2801938"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2</a:t>
            </a:r>
            <a:endParaRPr lang="en-US" b="1" smtClean="0">
              <a:solidFill>
                <a:srgbClr val="000000"/>
              </a:solidFill>
            </a:endParaRPr>
          </a:p>
        </p:txBody>
      </p:sp>
      <p:sp>
        <p:nvSpPr>
          <p:cNvPr id="52251" name="Text Box 93"/>
          <p:cNvSpPr txBox="1">
            <a:spLocks noChangeArrowheads="1"/>
          </p:cNvSpPr>
          <p:nvPr/>
        </p:nvSpPr>
        <p:spPr bwMode="auto">
          <a:xfrm>
            <a:off x="5087938"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3</a:t>
            </a:r>
            <a:endParaRPr lang="en-US" b="1" smtClean="0">
              <a:solidFill>
                <a:srgbClr val="000000"/>
              </a:solidFill>
            </a:endParaRPr>
          </a:p>
        </p:txBody>
      </p:sp>
      <p:sp>
        <p:nvSpPr>
          <p:cNvPr id="52252" name="Text Box 93"/>
          <p:cNvSpPr txBox="1">
            <a:spLocks noChangeArrowheads="1"/>
          </p:cNvSpPr>
          <p:nvPr/>
        </p:nvSpPr>
        <p:spPr bwMode="auto">
          <a:xfrm>
            <a:off x="417513"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P1A</a:t>
            </a:r>
            <a:endParaRPr lang="en-US" b="1" smtClean="0">
              <a:solidFill>
                <a:srgbClr val="000000"/>
              </a:solidFill>
            </a:endParaRPr>
          </a:p>
        </p:txBody>
      </p:sp>
      <p:sp>
        <p:nvSpPr>
          <p:cNvPr id="52253" name="Text Box 93"/>
          <p:cNvSpPr txBox="1">
            <a:spLocks noChangeArrowheads="1"/>
          </p:cNvSpPr>
          <p:nvPr/>
        </p:nvSpPr>
        <p:spPr bwMode="auto">
          <a:xfrm>
            <a:off x="3290888"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P2B</a:t>
            </a:r>
            <a:endParaRPr lang="en-US" b="1" smtClean="0">
              <a:solidFill>
                <a:srgbClr val="000000"/>
              </a:solidFill>
            </a:endParaRPr>
          </a:p>
        </p:txBody>
      </p:sp>
      <p:sp>
        <p:nvSpPr>
          <p:cNvPr id="52254" name="Text Box 93"/>
          <p:cNvSpPr txBox="1">
            <a:spLocks noChangeArrowheads="1"/>
          </p:cNvSpPr>
          <p:nvPr/>
        </p:nvSpPr>
        <p:spPr bwMode="auto">
          <a:xfrm>
            <a:off x="6218238"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P3C</a:t>
            </a:r>
            <a:endParaRPr lang="en-US" b="1" smtClean="0">
              <a:solidFill>
                <a:srgbClr val="000000"/>
              </a:solidFill>
            </a:endParaRPr>
          </a:p>
        </p:txBody>
      </p:sp>
      <p:pic>
        <p:nvPicPr>
          <p:cNvPr id="522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5410200"/>
            <a:ext cx="2949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15875"/>
            <a:ext cx="22336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4325" y="838200"/>
            <a:ext cx="1892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202238"/>
            <a:ext cx="15795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5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470525"/>
            <a:ext cx="21621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483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p:txBody>
          <a:bodyPr rIns="132080"/>
          <a:lstStyle/>
          <a:p>
            <a:pPr eaLnBrk="1" hangingPunct="1"/>
            <a:r>
              <a:rPr lang="en-US">
                <a:latin typeface="Arial" charset="0"/>
                <a:ea typeface="ＭＳ Ｐゴシック" charset="0"/>
              </a:rPr>
              <a:t>A Paxos Round</a:t>
            </a:r>
          </a:p>
        </p:txBody>
      </p:sp>
      <p:sp>
        <p:nvSpPr>
          <p:cNvPr id="109571" name="Line 2"/>
          <p:cNvSpPr>
            <a:spLocks noChangeShapeType="1"/>
          </p:cNvSpPr>
          <p:nvPr/>
        </p:nvSpPr>
        <p:spPr bwMode="auto">
          <a:xfrm rot="10800000">
            <a:off x="1143000" y="39608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2" name="Line 3"/>
          <p:cNvSpPr>
            <a:spLocks noChangeShapeType="1"/>
          </p:cNvSpPr>
          <p:nvPr/>
        </p:nvSpPr>
        <p:spPr bwMode="auto">
          <a:xfrm rot="10800000">
            <a:off x="1143000" y="37957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3" name="Line 4"/>
          <p:cNvSpPr>
            <a:spLocks noChangeShapeType="1"/>
          </p:cNvSpPr>
          <p:nvPr/>
        </p:nvSpPr>
        <p:spPr bwMode="auto">
          <a:xfrm rot="10800000">
            <a:off x="1143000" y="36306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4" name="Line 5"/>
          <p:cNvSpPr>
            <a:spLocks noChangeShapeType="1"/>
          </p:cNvSpPr>
          <p:nvPr/>
        </p:nvSpPr>
        <p:spPr bwMode="auto">
          <a:xfrm rot="10800000">
            <a:off x="1143000" y="34655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5" name="Line 6"/>
          <p:cNvSpPr>
            <a:spLocks noChangeShapeType="1"/>
          </p:cNvSpPr>
          <p:nvPr/>
        </p:nvSpPr>
        <p:spPr bwMode="auto">
          <a:xfrm rot="10800000">
            <a:off x="1143000" y="31353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09576" name="Group 7"/>
          <p:cNvGrpSpPr>
            <a:grpSpLocks/>
          </p:cNvGrpSpPr>
          <p:nvPr/>
        </p:nvGrpSpPr>
        <p:grpSpPr bwMode="auto">
          <a:xfrm>
            <a:off x="1625600" y="3073400"/>
            <a:ext cx="914400" cy="901700"/>
            <a:chOff x="0" y="0"/>
            <a:chExt cx="576" cy="568"/>
          </a:xfrm>
        </p:grpSpPr>
        <p:sp>
          <p:nvSpPr>
            <p:cNvPr id="109626" name="Oval 8"/>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27" name="Line 9"/>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8" name="Line 10"/>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9" name="Line 11"/>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30" name="Line 12"/>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77" name="Group 13"/>
          <p:cNvGrpSpPr>
            <a:grpSpLocks/>
          </p:cNvGrpSpPr>
          <p:nvPr/>
        </p:nvGrpSpPr>
        <p:grpSpPr bwMode="auto">
          <a:xfrm>
            <a:off x="2652713" y="3136900"/>
            <a:ext cx="1358900" cy="825500"/>
            <a:chOff x="0" y="0"/>
            <a:chExt cx="855" cy="520"/>
          </a:xfrm>
        </p:grpSpPr>
        <p:sp>
          <p:nvSpPr>
            <p:cNvPr id="109622" name="Line 14"/>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3" name="Line 15"/>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4" name="Line 16"/>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5" name="Line 17"/>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78" name="Group 18"/>
          <p:cNvGrpSpPr>
            <a:grpSpLocks/>
          </p:cNvGrpSpPr>
          <p:nvPr/>
        </p:nvGrpSpPr>
        <p:grpSpPr bwMode="auto">
          <a:xfrm>
            <a:off x="6578600" y="3073400"/>
            <a:ext cx="914400" cy="901700"/>
            <a:chOff x="0" y="0"/>
            <a:chExt cx="576" cy="568"/>
          </a:xfrm>
        </p:grpSpPr>
        <p:sp>
          <p:nvSpPr>
            <p:cNvPr id="109617" name="Oval 19"/>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18" name="Line 20"/>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9" name="Line 21"/>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0" name="Line 22"/>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1" name="Line 23"/>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79" name="Rectangle 24"/>
          <p:cNvSpPr>
            <a:spLocks/>
          </p:cNvSpPr>
          <p:nvPr/>
        </p:nvSpPr>
        <p:spPr bwMode="auto">
          <a:xfrm>
            <a:off x="1739900" y="2501900"/>
            <a:ext cx="1257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chemeClr val="tx1"/>
                </a:solidFill>
                <a:cs typeface="Arial" charset="0"/>
              </a:rPr>
              <a:t>“Can I lead b?”</a:t>
            </a:r>
          </a:p>
        </p:txBody>
      </p:sp>
      <p:sp>
        <p:nvSpPr>
          <p:cNvPr id="109580" name="Rectangle 25"/>
          <p:cNvSpPr>
            <a:spLocks/>
          </p:cNvSpPr>
          <p:nvPr/>
        </p:nvSpPr>
        <p:spPr bwMode="auto">
          <a:xfrm>
            <a:off x="2895600" y="2705100"/>
            <a:ext cx="1184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“OK, but”</a:t>
            </a:r>
          </a:p>
        </p:txBody>
      </p:sp>
      <p:sp>
        <p:nvSpPr>
          <p:cNvPr id="109581" name="Rectangle 26"/>
          <p:cNvSpPr>
            <a:spLocks/>
          </p:cNvSpPr>
          <p:nvPr/>
        </p:nvSpPr>
        <p:spPr bwMode="auto">
          <a:xfrm>
            <a:off x="6692900" y="2705100"/>
            <a:ext cx="520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“v!”</a:t>
            </a:r>
          </a:p>
        </p:txBody>
      </p:sp>
      <p:sp>
        <p:nvSpPr>
          <p:cNvPr id="109582" name="Rectangle 27"/>
          <p:cNvSpPr>
            <a:spLocks/>
          </p:cNvSpPr>
          <p:nvPr/>
        </p:nvSpPr>
        <p:spPr bwMode="auto">
          <a:xfrm>
            <a:off x="7747000" y="2933700"/>
            <a:ext cx="29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L</a:t>
            </a:r>
          </a:p>
        </p:txBody>
      </p:sp>
      <p:sp>
        <p:nvSpPr>
          <p:cNvPr id="109583" name="Rectangle 28"/>
          <p:cNvSpPr>
            <a:spLocks/>
          </p:cNvSpPr>
          <p:nvPr/>
        </p:nvSpPr>
        <p:spPr bwMode="auto">
          <a:xfrm>
            <a:off x="7759700" y="3505200"/>
            <a:ext cx="338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N</a:t>
            </a:r>
          </a:p>
        </p:txBody>
      </p:sp>
      <p:sp>
        <p:nvSpPr>
          <p:cNvPr id="109584" name="Rectangle 29"/>
          <p:cNvSpPr>
            <a:spLocks/>
          </p:cNvSpPr>
          <p:nvPr/>
        </p:nvSpPr>
        <p:spPr bwMode="auto">
          <a:xfrm>
            <a:off x="2057400" y="40259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1a</a:t>
            </a:r>
          </a:p>
        </p:txBody>
      </p:sp>
      <p:sp>
        <p:nvSpPr>
          <p:cNvPr id="109585" name="Rectangle 30"/>
          <p:cNvSpPr>
            <a:spLocks/>
          </p:cNvSpPr>
          <p:nvPr/>
        </p:nvSpPr>
        <p:spPr bwMode="auto">
          <a:xfrm>
            <a:off x="3086100" y="40259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1b</a:t>
            </a:r>
          </a:p>
        </p:txBody>
      </p:sp>
      <p:grpSp>
        <p:nvGrpSpPr>
          <p:cNvPr id="109586" name="Group 31"/>
          <p:cNvGrpSpPr>
            <a:grpSpLocks/>
          </p:cNvGrpSpPr>
          <p:nvPr/>
        </p:nvGrpSpPr>
        <p:grpSpPr bwMode="auto">
          <a:xfrm>
            <a:off x="4152900" y="3073400"/>
            <a:ext cx="914400" cy="901700"/>
            <a:chOff x="0" y="0"/>
            <a:chExt cx="576" cy="568"/>
          </a:xfrm>
        </p:grpSpPr>
        <p:sp>
          <p:nvSpPr>
            <p:cNvPr id="109612" name="Oval 32"/>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13" name="Line 33"/>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4" name="Line 34"/>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5" name="Line 35"/>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6" name="Line 36"/>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87" name="Rectangle 37"/>
          <p:cNvSpPr>
            <a:spLocks/>
          </p:cNvSpPr>
          <p:nvPr/>
        </p:nvSpPr>
        <p:spPr bwMode="auto">
          <a:xfrm>
            <a:off x="4343400" y="2705100"/>
            <a:ext cx="592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“v?”</a:t>
            </a:r>
          </a:p>
        </p:txBody>
      </p:sp>
      <p:grpSp>
        <p:nvGrpSpPr>
          <p:cNvPr id="109588" name="Group 38"/>
          <p:cNvGrpSpPr>
            <a:grpSpLocks/>
          </p:cNvGrpSpPr>
          <p:nvPr/>
        </p:nvGrpSpPr>
        <p:grpSpPr bwMode="auto">
          <a:xfrm>
            <a:off x="5105400" y="3136900"/>
            <a:ext cx="1357313" cy="825500"/>
            <a:chOff x="0" y="0"/>
            <a:chExt cx="855" cy="520"/>
          </a:xfrm>
        </p:grpSpPr>
        <p:sp>
          <p:nvSpPr>
            <p:cNvPr id="109608" name="Line 39"/>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9" name="Line 40"/>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0" name="Line 41"/>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1" name="Line 42"/>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89" name="Rectangle 43"/>
          <p:cNvSpPr>
            <a:spLocks/>
          </p:cNvSpPr>
          <p:nvPr/>
        </p:nvSpPr>
        <p:spPr bwMode="auto">
          <a:xfrm>
            <a:off x="5537200" y="2705100"/>
            <a:ext cx="690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“OK”</a:t>
            </a:r>
          </a:p>
        </p:txBody>
      </p:sp>
      <p:sp>
        <p:nvSpPr>
          <p:cNvPr id="109590" name="Rectangle 44"/>
          <p:cNvSpPr>
            <a:spLocks/>
          </p:cNvSpPr>
          <p:nvPr/>
        </p:nvSpPr>
        <p:spPr bwMode="auto">
          <a:xfrm>
            <a:off x="4330700" y="40259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2a</a:t>
            </a:r>
          </a:p>
        </p:txBody>
      </p:sp>
      <p:sp>
        <p:nvSpPr>
          <p:cNvPr id="109591" name="Rectangle 45"/>
          <p:cNvSpPr>
            <a:spLocks/>
          </p:cNvSpPr>
          <p:nvPr/>
        </p:nvSpPr>
        <p:spPr bwMode="auto">
          <a:xfrm>
            <a:off x="5422900" y="4013200"/>
            <a:ext cx="436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2b</a:t>
            </a:r>
          </a:p>
        </p:txBody>
      </p:sp>
      <p:sp>
        <p:nvSpPr>
          <p:cNvPr id="109592" name="Rectangle 46"/>
          <p:cNvSpPr>
            <a:spLocks/>
          </p:cNvSpPr>
          <p:nvPr/>
        </p:nvSpPr>
        <p:spPr bwMode="auto">
          <a:xfrm>
            <a:off x="6883400" y="4013200"/>
            <a:ext cx="295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3</a:t>
            </a:r>
          </a:p>
        </p:txBody>
      </p:sp>
      <p:sp>
        <p:nvSpPr>
          <p:cNvPr id="109593" name="Rectangle 47"/>
          <p:cNvSpPr>
            <a:spLocks/>
          </p:cNvSpPr>
          <p:nvPr/>
        </p:nvSpPr>
        <p:spPr bwMode="auto">
          <a:xfrm>
            <a:off x="1485900" y="4800600"/>
            <a:ext cx="1100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Propose</a:t>
            </a:r>
          </a:p>
        </p:txBody>
      </p:sp>
      <p:sp>
        <p:nvSpPr>
          <p:cNvPr id="109594" name="Rectangle 48"/>
          <p:cNvSpPr>
            <a:spLocks/>
          </p:cNvSpPr>
          <p:nvPr/>
        </p:nvSpPr>
        <p:spPr bwMode="auto">
          <a:xfrm>
            <a:off x="2781300" y="4800600"/>
            <a:ext cx="1085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Promise</a:t>
            </a:r>
          </a:p>
        </p:txBody>
      </p:sp>
      <p:sp>
        <p:nvSpPr>
          <p:cNvPr id="109595" name="Rectangle 49"/>
          <p:cNvSpPr>
            <a:spLocks/>
          </p:cNvSpPr>
          <p:nvPr/>
        </p:nvSpPr>
        <p:spPr bwMode="auto">
          <a:xfrm>
            <a:off x="4076700" y="4800600"/>
            <a:ext cx="930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Accept</a:t>
            </a:r>
          </a:p>
        </p:txBody>
      </p:sp>
      <p:sp>
        <p:nvSpPr>
          <p:cNvPr id="109596" name="Rectangle 50"/>
          <p:cNvSpPr>
            <a:spLocks/>
          </p:cNvSpPr>
          <p:nvPr/>
        </p:nvSpPr>
        <p:spPr bwMode="auto">
          <a:xfrm>
            <a:off x="5600700" y="4800600"/>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Ack</a:t>
            </a:r>
          </a:p>
        </p:txBody>
      </p:sp>
      <p:sp>
        <p:nvSpPr>
          <p:cNvPr id="109597" name="Rectangle 51"/>
          <p:cNvSpPr>
            <a:spLocks/>
          </p:cNvSpPr>
          <p:nvPr/>
        </p:nvSpPr>
        <p:spPr bwMode="auto">
          <a:xfrm>
            <a:off x="6616700" y="4813300"/>
            <a:ext cx="1028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Commit</a:t>
            </a:r>
          </a:p>
        </p:txBody>
      </p:sp>
      <p:sp>
        <p:nvSpPr>
          <p:cNvPr id="109598" name="Rectangle 52"/>
          <p:cNvSpPr>
            <a:spLocks/>
          </p:cNvSpPr>
          <p:nvPr/>
        </p:nvSpPr>
        <p:spPr bwMode="auto">
          <a:xfrm>
            <a:off x="1295400" y="5334000"/>
            <a:ext cx="6781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r>
              <a:rPr lang="en-US">
                <a:solidFill>
                  <a:srgbClr val="4D0069"/>
                </a:solidFill>
                <a:cs typeface="Arial" charset="0"/>
              </a:rPr>
              <a:t>Nodes may compete to serve as leader, and may interrupt one another’s rounds.  It can take many rounds to reach consensus.</a:t>
            </a:r>
          </a:p>
        </p:txBody>
      </p:sp>
      <p:sp>
        <p:nvSpPr>
          <p:cNvPr id="109599" name="Rectangle 53"/>
          <p:cNvSpPr>
            <a:spLocks/>
          </p:cNvSpPr>
          <p:nvPr/>
        </p:nvSpPr>
        <p:spPr bwMode="auto">
          <a:xfrm>
            <a:off x="3175000" y="1930400"/>
            <a:ext cx="19796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Wait for majority</a:t>
            </a:r>
          </a:p>
        </p:txBody>
      </p:sp>
      <p:sp>
        <p:nvSpPr>
          <p:cNvPr id="109600" name="Line 54"/>
          <p:cNvSpPr>
            <a:spLocks noChangeShapeType="1"/>
          </p:cNvSpPr>
          <p:nvPr/>
        </p:nvSpPr>
        <p:spPr bwMode="auto">
          <a:xfrm flipH="1">
            <a:off x="4102100" y="22733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1" name="Rectangle 55"/>
          <p:cNvSpPr>
            <a:spLocks/>
          </p:cNvSpPr>
          <p:nvPr/>
        </p:nvSpPr>
        <p:spPr bwMode="auto">
          <a:xfrm>
            <a:off x="5586413" y="19177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Wait for majority</a:t>
            </a:r>
          </a:p>
        </p:txBody>
      </p:sp>
      <p:sp>
        <p:nvSpPr>
          <p:cNvPr id="109602" name="Line 56"/>
          <p:cNvSpPr>
            <a:spLocks noChangeShapeType="1"/>
          </p:cNvSpPr>
          <p:nvPr/>
        </p:nvSpPr>
        <p:spPr bwMode="auto">
          <a:xfrm flipH="1">
            <a:off x="6515100" y="22606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3" name="Rectangle 57"/>
          <p:cNvSpPr>
            <a:spLocks/>
          </p:cNvSpPr>
          <p:nvPr/>
        </p:nvSpPr>
        <p:spPr bwMode="auto">
          <a:xfrm>
            <a:off x="2425700" y="4330700"/>
            <a:ext cx="493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a:solidFill>
                  <a:schemeClr val="tx1"/>
                </a:solidFill>
                <a:cs typeface="Arial" charset="0"/>
              </a:rPr>
              <a:t>log</a:t>
            </a:r>
          </a:p>
        </p:txBody>
      </p:sp>
      <p:sp>
        <p:nvSpPr>
          <p:cNvPr id="109604" name="Rectangle 58"/>
          <p:cNvSpPr>
            <a:spLocks/>
          </p:cNvSpPr>
          <p:nvPr/>
        </p:nvSpPr>
        <p:spPr bwMode="auto">
          <a:xfrm>
            <a:off x="4851400" y="4330700"/>
            <a:ext cx="493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a:solidFill>
                  <a:schemeClr val="tx1"/>
                </a:solidFill>
                <a:cs typeface="Arial" charset="0"/>
              </a:rPr>
              <a:t>log</a:t>
            </a:r>
          </a:p>
        </p:txBody>
      </p:sp>
      <p:sp>
        <p:nvSpPr>
          <p:cNvPr id="109605" name="Rectangle 59"/>
          <p:cNvSpPr>
            <a:spLocks/>
          </p:cNvSpPr>
          <p:nvPr/>
        </p:nvSpPr>
        <p:spPr bwMode="auto">
          <a:xfrm>
            <a:off x="7188200" y="4343400"/>
            <a:ext cx="63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a:solidFill>
                  <a:schemeClr val="tx1"/>
                </a:solidFill>
                <a:cs typeface="Arial" charset="0"/>
              </a:rPr>
              <a:t>safe</a:t>
            </a:r>
          </a:p>
        </p:txBody>
      </p:sp>
      <p:sp>
        <p:nvSpPr>
          <p:cNvPr id="109606" name="Rectangle 60"/>
          <p:cNvSpPr>
            <a:spLocks/>
          </p:cNvSpPr>
          <p:nvPr/>
        </p:nvSpPr>
        <p:spPr bwMode="auto">
          <a:xfrm>
            <a:off x="838200" y="1917700"/>
            <a:ext cx="1509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Self-appoint</a:t>
            </a:r>
          </a:p>
        </p:txBody>
      </p:sp>
      <p:sp>
        <p:nvSpPr>
          <p:cNvPr id="109607" name="Line 61"/>
          <p:cNvSpPr>
            <a:spLocks noChangeShapeType="1"/>
          </p:cNvSpPr>
          <p:nvPr/>
        </p:nvSpPr>
        <p:spPr bwMode="auto">
          <a:xfrm flipH="1">
            <a:off x="1600200" y="22733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562102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038600"/>
            <a:ext cx="2057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1"/>
          <p:cNvSpPr>
            <a:spLocks noGrp="1" noChangeArrowheads="1"/>
          </p:cNvSpPr>
          <p:nvPr>
            <p:ph type="title"/>
          </p:nvPr>
        </p:nvSpPr>
        <p:spPr/>
        <p:txBody>
          <a:bodyPr rIns="132080"/>
          <a:lstStyle/>
          <a:p>
            <a:pPr eaLnBrk="1" hangingPunct="1"/>
            <a:r>
              <a:rPr lang="en-US">
                <a:latin typeface="Arial" charset="0"/>
                <a:ea typeface="ＭＳ Ｐゴシック" charset="0"/>
              </a:rPr>
              <a:t>Consensus in Practice</a:t>
            </a:r>
          </a:p>
        </p:txBody>
      </p:sp>
      <p:sp>
        <p:nvSpPr>
          <p:cNvPr id="118788" name="Rectangle 2"/>
          <p:cNvSpPr>
            <a:spLocks noGrp="1" noChangeArrowheads="1"/>
          </p:cNvSpPr>
          <p:nvPr>
            <p:ph type="body" idx="1"/>
          </p:nvPr>
        </p:nvSpPr>
        <p:spPr/>
        <p:txBody>
          <a:bodyPr rIns="132080"/>
          <a:lstStyle/>
          <a:p>
            <a:pPr eaLnBrk="1" hangingPunct="1"/>
            <a:r>
              <a:rPr lang="en-US" sz="2400">
                <a:latin typeface="Arial" charset="0"/>
                <a:ea typeface="ＭＳ Ｐゴシック" charset="0"/>
              </a:rPr>
              <a:t>Lampson: “Since general consensus is expensive, practical systems reserve it for emergencies.”</a:t>
            </a:r>
          </a:p>
          <a:p>
            <a:pPr marL="782638" lvl="1" eaLnBrk="1" hangingPunct="1"/>
            <a:r>
              <a:rPr lang="en-US" sz="2000">
                <a:latin typeface="Arial" charset="0"/>
                <a:ea typeface="ＭＳ Ｐゴシック" charset="0"/>
              </a:rPr>
              <a:t>e.g., to select a primary/master, e.g., a lock server.</a:t>
            </a:r>
          </a:p>
          <a:p>
            <a:pPr marL="1182688" lvl="2" eaLnBrk="1" hangingPunct="1"/>
            <a:r>
              <a:rPr lang="en-US" sz="2000">
                <a:latin typeface="Arial" charset="0"/>
                <a:ea typeface="ＭＳ Ｐゴシック" charset="0"/>
              </a:rPr>
              <a:t>Centrifuge, GFS master, Frangipani, etc.</a:t>
            </a:r>
          </a:p>
          <a:p>
            <a:pPr marL="1182688" lvl="2" eaLnBrk="1" hangingPunct="1"/>
            <a:r>
              <a:rPr lang="en-US" sz="2000">
                <a:latin typeface="Arial" charset="0"/>
                <a:ea typeface="ＭＳ Ｐゴシック" charset="0"/>
              </a:rPr>
              <a:t>Google Chubby service (“Paxos Made Live”)</a:t>
            </a:r>
          </a:p>
          <a:p>
            <a:pPr eaLnBrk="1" hangingPunct="1"/>
            <a:r>
              <a:rPr lang="en-US" sz="2400">
                <a:latin typeface="Arial" charset="0"/>
                <a:ea typeface="ＭＳ Ｐゴシック" charset="0"/>
              </a:rPr>
              <a:t>Pick a primary with Paxos.  Do it rarely; do it right.</a:t>
            </a:r>
          </a:p>
          <a:p>
            <a:pPr marL="782638" lvl="1" eaLnBrk="1" hangingPunct="1"/>
            <a:r>
              <a:rPr lang="en-US" sz="2000">
                <a:latin typeface="Arial" charset="0"/>
                <a:ea typeface="ＭＳ Ｐゴシック" charset="0"/>
              </a:rPr>
              <a:t>Primary holds a “master lease” with a timeout.</a:t>
            </a:r>
          </a:p>
          <a:p>
            <a:pPr marL="1182688" lvl="2" eaLnBrk="1" hangingPunct="1"/>
            <a:r>
              <a:rPr lang="en-US" sz="2000">
                <a:latin typeface="Arial" charset="0"/>
                <a:ea typeface="ＭＳ Ｐゴシック" charset="0"/>
              </a:rPr>
              <a:t>Renew by consensus with primary as leader.</a:t>
            </a:r>
          </a:p>
          <a:p>
            <a:pPr marL="782638" lvl="1" eaLnBrk="1" hangingPunct="1"/>
            <a:r>
              <a:rPr lang="en-US" sz="2000">
                <a:latin typeface="Arial" charset="0"/>
                <a:ea typeface="ＭＳ Ｐゴシック" charset="0"/>
              </a:rPr>
              <a:t>Primary is “czar” as long as it holds the lease.</a:t>
            </a:r>
          </a:p>
          <a:p>
            <a:pPr marL="782638" lvl="1" eaLnBrk="1" hangingPunct="1"/>
            <a:r>
              <a:rPr lang="en-US" sz="2000">
                <a:latin typeface="Arial" charset="0"/>
                <a:ea typeface="ＭＳ Ｐゴシック" charset="0"/>
              </a:rPr>
              <a:t>Master lease expires?  Fall back to Paxos.</a:t>
            </a:r>
          </a:p>
          <a:p>
            <a:pPr marL="782638" lvl="1" eaLnBrk="1" hangingPunct="1"/>
            <a:r>
              <a:rPr lang="en-US" sz="2000">
                <a:latin typeface="Arial" charset="0"/>
                <a:ea typeface="ＭＳ Ｐゴシック" charset="0"/>
              </a:rPr>
              <a:t>(Or BFT.) </a:t>
            </a:r>
          </a:p>
        </p:txBody>
      </p:sp>
    </p:spTree>
    <p:extLst>
      <p:ext uri="{BB962C8B-B14F-4D97-AF65-F5344CB8AC3E}">
        <p14:creationId xmlns:p14="http://schemas.microsoft.com/office/powerpoint/2010/main" val="1373562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descr="app-engine-im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4"/>
          <p:cNvSpPr txBox="1">
            <a:spLocks noChangeArrowheads="1"/>
          </p:cNvSpPr>
          <p:nvPr/>
        </p:nvSpPr>
        <p:spPr bwMode="auto">
          <a:xfrm>
            <a:off x="306388" y="6553200"/>
            <a:ext cx="624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rPr>
              <a:t>[From Spark Plug to Drive Train: The Life of an App Engine Request, Along Levi, 5/27/09]</a:t>
            </a:r>
          </a:p>
        </p:txBody>
      </p:sp>
      <p:pic>
        <p:nvPicPr>
          <p:cNvPr id="1208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2713"/>
            <a:ext cx="27178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145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29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ＭＳ Ｐゴシック" charset="0"/>
              </a:rPr>
              <a:t>Coordination services</a:t>
            </a:r>
          </a:p>
        </p:txBody>
      </p:sp>
      <p:sp>
        <p:nvSpPr>
          <p:cNvPr id="121859" name="Content Placeholder 2"/>
          <p:cNvSpPr>
            <a:spLocks noGrp="1"/>
          </p:cNvSpPr>
          <p:nvPr>
            <p:ph idx="1"/>
          </p:nvPr>
        </p:nvSpPr>
        <p:spPr/>
        <p:txBody>
          <a:bodyPr/>
          <a:lstStyle/>
          <a:p>
            <a:r>
              <a:rPr lang="en-US">
                <a:latin typeface="Arial" charset="0"/>
                <a:ea typeface="ＭＳ Ｐゴシック" charset="0"/>
              </a:rPr>
              <a:t>Build your cloud apps around a </a:t>
            </a:r>
            <a:r>
              <a:rPr lang="en-US">
                <a:solidFill>
                  <a:srgbClr val="651222"/>
                </a:solidFill>
                <a:latin typeface="Arial" charset="0"/>
                <a:ea typeface="ＭＳ Ｐゴシック" charset="0"/>
              </a:rPr>
              <a:t>coordination service</a:t>
            </a:r>
            <a:r>
              <a:rPr lang="en-US">
                <a:latin typeface="Arial" charset="0"/>
                <a:ea typeface="ＭＳ Ｐゴシック" charset="0"/>
              </a:rPr>
              <a:t> with consensus at its core.</a:t>
            </a:r>
          </a:p>
          <a:p>
            <a:r>
              <a:rPr lang="en-US">
                <a:latin typeface="Arial" charset="0"/>
                <a:ea typeface="ＭＳ Ｐゴシック" charset="0"/>
              </a:rPr>
              <a:t>This service is a fundamental building block for consistent scalable services.</a:t>
            </a:r>
          </a:p>
          <a:p>
            <a:pPr lvl="1"/>
            <a:r>
              <a:rPr lang="en-US">
                <a:latin typeface="Arial" charset="0"/>
                <a:ea typeface="ＭＳ Ｐゴシック" charset="0"/>
              </a:rPr>
              <a:t>Chubby (Google)</a:t>
            </a:r>
          </a:p>
          <a:p>
            <a:pPr lvl="1"/>
            <a:r>
              <a:rPr lang="en-US">
                <a:latin typeface="Arial" charset="0"/>
                <a:ea typeface="ＭＳ Ｐゴシック" charset="0"/>
              </a:rPr>
              <a:t>Zookeeper (Yahoo!)</a:t>
            </a:r>
          </a:p>
          <a:p>
            <a:pPr lvl="1"/>
            <a:r>
              <a:rPr lang="en-US">
                <a:latin typeface="Arial" charset="0"/>
                <a:ea typeface="ＭＳ Ｐゴシック" charset="0"/>
              </a:rPr>
              <a:t>Centrifuge (Microsoft)</a:t>
            </a:r>
          </a:p>
        </p:txBody>
      </p:sp>
    </p:spTree>
    <p:extLst>
      <p:ext uri="{BB962C8B-B14F-4D97-AF65-F5344CB8AC3E}">
        <p14:creationId xmlns:p14="http://schemas.microsoft.com/office/powerpoint/2010/main" val="148888585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p:txBody>
          <a:bodyPr rIns="116994"/>
          <a:lstStyle/>
          <a:p>
            <a:pPr marL="39688"/>
            <a:r>
              <a:rPr lang="en-US">
                <a:latin typeface="Arial" charset="0"/>
                <a:ea typeface="ＭＳ Ｐゴシック" charset="0"/>
              </a:rPr>
              <a:t>Chubby in a nutshell</a:t>
            </a:r>
          </a:p>
        </p:txBody>
      </p:sp>
      <p:sp>
        <p:nvSpPr>
          <p:cNvPr id="123907" name="Rectangle 2"/>
          <p:cNvSpPr>
            <a:spLocks noGrp="1" noChangeArrowheads="1"/>
          </p:cNvSpPr>
          <p:nvPr>
            <p:ph type="body" idx="1"/>
          </p:nvPr>
        </p:nvSpPr>
        <p:spPr/>
        <p:txBody>
          <a:bodyPr rIns="116994"/>
          <a:lstStyle/>
          <a:p>
            <a:r>
              <a:rPr lang="en-US" sz="2400">
                <a:latin typeface="Arial" charset="0"/>
                <a:ea typeface="ＭＳ Ｐゴシック" charset="0"/>
              </a:rPr>
              <a:t>Chubby generalizes leased locks</a:t>
            </a:r>
          </a:p>
          <a:p>
            <a:pPr marL="549275" lvl="1"/>
            <a:r>
              <a:rPr lang="en-US" sz="2000">
                <a:latin typeface="Arial" charset="0"/>
                <a:ea typeface="ＭＳ Ｐゴシック" charset="0"/>
              </a:rPr>
              <a:t>easy to use: hierarchical name space (like file system)</a:t>
            </a:r>
          </a:p>
          <a:p>
            <a:pPr marL="549275" lvl="1"/>
            <a:r>
              <a:rPr lang="en-US" sz="2000">
                <a:latin typeface="Arial" charset="0"/>
                <a:ea typeface="ＭＳ Ｐゴシック" charset="0"/>
              </a:rPr>
              <a:t>more efficient: session-grained leases/timeout</a:t>
            </a:r>
          </a:p>
          <a:p>
            <a:pPr marL="549275" lvl="1"/>
            <a:r>
              <a:rPr lang="en-US" sz="2000">
                <a:latin typeface="Arial" charset="0"/>
                <a:ea typeface="ＭＳ Ｐゴシック" charset="0"/>
              </a:rPr>
              <a:t>more robust</a:t>
            </a:r>
          </a:p>
          <a:p>
            <a:pPr marL="830263" lvl="2"/>
            <a:r>
              <a:rPr lang="en-US" sz="2000">
                <a:latin typeface="Arial" charset="0"/>
                <a:ea typeface="ＭＳ Ｐゴシック" charset="0"/>
              </a:rPr>
              <a:t>Replication (cells) with master failover and primary election through Paxos consensus algorithm</a:t>
            </a:r>
          </a:p>
          <a:p>
            <a:pPr marL="549275" lvl="1"/>
            <a:r>
              <a:rPr lang="en-US" sz="2000">
                <a:latin typeface="Arial" charset="0"/>
                <a:ea typeface="ＭＳ Ｐゴシック" charset="0"/>
              </a:rPr>
              <a:t>more general</a:t>
            </a:r>
          </a:p>
          <a:p>
            <a:pPr marL="830263" lvl="2"/>
            <a:r>
              <a:rPr lang="en-US" sz="2000">
                <a:latin typeface="Arial" charset="0"/>
                <a:ea typeface="ＭＳ Ｐゴシック" charset="0"/>
              </a:rPr>
              <a:t>general notion of “jeopardy” if primary goes quiet</a:t>
            </a:r>
          </a:p>
          <a:p>
            <a:pPr marL="549275" lvl="1"/>
            <a:r>
              <a:rPr lang="en-US" sz="2000">
                <a:latin typeface="Arial" charset="0"/>
                <a:ea typeface="ＭＳ Ｐゴシック" charset="0"/>
              </a:rPr>
              <a:t>more features</a:t>
            </a:r>
          </a:p>
          <a:p>
            <a:pPr marL="830263" lvl="2"/>
            <a:r>
              <a:rPr lang="en-US" sz="2000">
                <a:latin typeface="Arial" charset="0"/>
                <a:ea typeface="ＭＳ Ｐゴシック" charset="0"/>
              </a:rPr>
              <a:t>atomic access, ephemeral files, event notifications</a:t>
            </a:r>
          </a:p>
          <a:p>
            <a:pPr marL="830263" lvl="2"/>
            <a:r>
              <a:rPr lang="en-US" sz="2000">
                <a:latin typeface="Arial" charset="0"/>
                <a:ea typeface="ＭＳ Ｐゴシック" charset="0"/>
              </a:rPr>
              <a:t>It’s a swiss army knife!</a:t>
            </a:r>
          </a:p>
        </p:txBody>
      </p:sp>
    </p:spTree>
    <p:extLst>
      <p:ext uri="{BB962C8B-B14F-4D97-AF65-F5344CB8AC3E}">
        <p14:creationId xmlns:p14="http://schemas.microsoft.com/office/powerpoint/2010/main" val="1609228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13425" y="4575175"/>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02" name="Title 1"/>
          <p:cNvSpPr>
            <a:spLocks noGrp="1"/>
          </p:cNvSpPr>
          <p:nvPr>
            <p:ph type="title"/>
          </p:nvPr>
        </p:nvSpPr>
        <p:spPr/>
        <p:txBody>
          <a:bodyPr/>
          <a:lstStyle/>
          <a:p>
            <a:r>
              <a:rPr lang="en-US" sz="3600">
                <a:latin typeface="Arial" charset="0"/>
                <a:ea typeface="ＭＳ Ｐゴシック" charset="0"/>
                <a:cs typeface="Arial" charset="0"/>
              </a:rPr>
              <a:t>Native virtual machines (VMs)</a:t>
            </a:r>
          </a:p>
        </p:txBody>
      </p:sp>
      <p:sp>
        <p:nvSpPr>
          <p:cNvPr id="51203" name="Content Placeholder 2"/>
          <p:cNvSpPr>
            <a:spLocks noGrp="1"/>
          </p:cNvSpPr>
          <p:nvPr>
            <p:ph idx="1"/>
          </p:nvPr>
        </p:nvSpPr>
        <p:spPr>
          <a:xfrm>
            <a:off x="457200" y="1600200"/>
            <a:ext cx="8226425" cy="2819400"/>
          </a:xfrm>
        </p:spPr>
        <p:txBody>
          <a:bodyPr/>
          <a:lstStyle/>
          <a:p>
            <a:r>
              <a:rPr lang="en-US" sz="2400">
                <a:latin typeface="Arial" charset="0"/>
                <a:ea typeface="ＭＳ Ｐゴシック" charset="0"/>
                <a:cs typeface="Arial" charset="0"/>
              </a:rPr>
              <a:t>Slide a </a:t>
            </a:r>
            <a:r>
              <a:rPr lang="en-US" sz="2400">
                <a:solidFill>
                  <a:srgbClr val="651222"/>
                </a:solidFill>
                <a:latin typeface="Arial" charset="0"/>
                <a:ea typeface="ＭＳ Ｐゴシック" charset="0"/>
                <a:cs typeface="Arial" charset="0"/>
              </a:rPr>
              <a:t>hypervisor</a:t>
            </a:r>
            <a:r>
              <a:rPr lang="en-US" sz="2400">
                <a:latin typeface="Arial" charset="0"/>
                <a:ea typeface="ＭＳ Ｐゴシック" charset="0"/>
                <a:cs typeface="Arial" charset="0"/>
              </a:rPr>
              <a:t> underneath the kernel.</a:t>
            </a:r>
          </a:p>
          <a:p>
            <a:pPr lvl="1"/>
            <a:r>
              <a:rPr lang="en-US" sz="2000">
                <a:latin typeface="Arial" charset="0"/>
                <a:ea typeface="ＭＳ Ｐゴシック" charset="0"/>
                <a:cs typeface="Arial" charset="0"/>
              </a:rPr>
              <a:t>New OS/TCB layer: </a:t>
            </a:r>
            <a:r>
              <a:rPr lang="en-US" sz="2000">
                <a:solidFill>
                  <a:srgbClr val="651222"/>
                </a:solidFill>
                <a:latin typeface="Arial" charset="0"/>
                <a:ea typeface="ＭＳ Ｐゴシック" charset="0"/>
                <a:cs typeface="Arial" charset="0"/>
              </a:rPr>
              <a:t>virtual machine monitor (VMM)</a:t>
            </a:r>
            <a:r>
              <a:rPr lang="en-US" sz="2000">
                <a:latin typeface="Arial" charset="0"/>
                <a:ea typeface="ＭＳ Ｐゴシック" charset="0"/>
                <a:cs typeface="Arial" charset="0"/>
              </a:rPr>
              <a:t>.</a:t>
            </a:r>
          </a:p>
          <a:p>
            <a:r>
              <a:rPr lang="en-US" sz="2400">
                <a:latin typeface="Arial" charset="0"/>
                <a:ea typeface="ＭＳ Ｐゴシック" charset="0"/>
                <a:cs typeface="Arial" charset="0"/>
              </a:rPr>
              <a:t>Kernel and processes run in a </a:t>
            </a:r>
            <a:r>
              <a:rPr lang="en-US" sz="2400">
                <a:solidFill>
                  <a:srgbClr val="651222"/>
                </a:solidFill>
                <a:latin typeface="Arial" charset="0"/>
                <a:ea typeface="ＭＳ Ｐゴシック" charset="0"/>
                <a:cs typeface="Arial" charset="0"/>
              </a:rPr>
              <a:t>virtual machine (VM)</a:t>
            </a:r>
            <a:r>
              <a:rPr lang="en-US" sz="2400">
                <a:latin typeface="Arial" charset="0"/>
                <a:ea typeface="ＭＳ Ｐゴシック" charset="0"/>
                <a:cs typeface="Arial" charset="0"/>
              </a:rPr>
              <a:t>.</a:t>
            </a:r>
          </a:p>
          <a:p>
            <a:pPr lvl="1"/>
            <a:r>
              <a:rPr lang="en-US" sz="2000">
                <a:latin typeface="Arial" charset="0"/>
                <a:ea typeface="ＭＳ Ｐゴシック" charset="0"/>
                <a:cs typeface="Arial" charset="0"/>
              </a:rPr>
              <a:t>The VM “looks the same” to the OS as a physical machine.</a:t>
            </a:r>
          </a:p>
          <a:p>
            <a:pPr lvl="1"/>
            <a:r>
              <a:rPr lang="en-US" sz="2000">
                <a:latin typeface="Arial" charset="0"/>
                <a:ea typeface="ＭＳ Ｐゴシック" charset="0"/>
                <a:cs typeface="Arial" charset="0"/>
              </a:rPr>
              <a:t>The VM is a sandboxed/isolated context for an entire OS.</a:t>
            </a:r>
          </a:p>
          <a:p>
            <a:r>
              <a:rPr lang="en-US" sz="2400">
                <a:latin typeface="Arial" charset="0"/>
                <a:ea typeface="ＭＳ Ｐゴシック" charset="0"/>
                <a:cs typeface="Arial" charset="0"/>
              </a:rPr>
              <a:t>A VMM can run multiple VMs on a shared computer.</a:t>
            </a:r>
          </a:p>
        </p:txBody>
      </p:sp>
      <p:sp>
        <p:nvSpPr>
          <p:cNvPr id="4" name="Rectangle 3"/>
          <p:cNvSpPr/>
          <p:nvPr/>
        </p:nvSpPr>
        <p:spPr bwMode="auto">
          <a:xfrm>
            <a:off x="60356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05" name="AutoShape 10"/>
          <p:cNvSpPr>
            <a:spLocks noChangeArrowheads="1"/>
          </p:cNvSpPr>
          <p:nvPr/>
        </p:nvSpPr>
        <p:spPr bwMode="auto">
          <a:xfrm>
            <a:off x="6035675" y="5410200"/>
            <a:ext cx="1660525"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6" name="Rectangle 5"/>
          <p:cNvSpPr/>
          <p:nvPr/>
        </p:nvSpPr>
        <p:spPr bwMode="auto">
          <a:xfrm>
            <a:off x="66452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 name="Rectangle 6"/>
          <p:cNvSpPr/>
          <p:nvPr/>
        </p:nvSpPr>
        <p:spPr bwMode="auto">
          <a:xfrm>
            <a:off x="72548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08" name="AutoShape 10"/>
          <p:cNvSpPr>
            <a:spLocks noChangeArrowheads="1"/>
          </p:cNvSpPr>
          <p:nvPr/>
        </p:nvSpPr>
        <p:spPr bwMode="auto">
          <a:xfrm>
            <a:off x="1219200" y="6121400"/>
            <a:ext cx="6705600"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0" name="Rectangle 9"/>
          <p:cNvSpPr/>
          <p:nvPr/>
        </p:nvSpPr>
        <p:spPr bwMode="auto">
          <a:xfrm>
            <a:off x="3505200" y="4572000"/>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 name="Rectangle 10"/>
          <p:cNvSpPr/>
          <p:nvPr/>
        </p:nvSpPr>
        <p:spPr bwMode="auto">
          <a:xfrm>
            <a:off x="37258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11" name="AutoShape 10"/>
          <p:cNvSpPr>
            <a:spLocks noChangeArrowheads="1"/>
          </p:cNvSpPr>
          <p:nvPr/>
        </p:nvSpPr>
        <p:spPr bwMode="auto">
          <a:xfrm>
            <a:off x="3725863" y="5407025"/>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3" name="Rectangle 12"/>
          <p:cNvSpPr/>
          <p:nvPr/>
        </p:nvSpPr>
        <p:spPr bwMode="auto">
          <a:xfrm>
            <a:off x="43354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 name="Rectangle 13"/>
          <p:cNvSpPr/>
          <p:nvPr/>
        </p:nvSpPr>
        <p:spPr bwMode="auto">
          <a:xfrm>
            <a:off x="49450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 name="Rectangle 14"/>
          <p:cNvSpPr/>
          <p:nvPr/>
        </p:nvSpPr>
        <p:spPr bwMode="auto">
          <a:xfrm>
            <a:off x="1219200" y="4572000"/>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 name="Rectangle 15"/>
          <p:cNvSpPr/>
          <p:nvPr/>
        </p:nvSpPr>
        <p:spPr bwMode="auto">
          <a:xfrm>
            <a:off x="14398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216" name="AutoShape 10"/>
          <p:cNvSpPr>
            <a:spLocks noChangeArrowheads="1"/>
          </p:cNvSpPr>
          <p:nvPr/>
        </p:nvSpPr>
        <p:spPr bwMode="auto">
          <a:xfrm>
            <a:off x="1439863" y="5407025"/>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18" name="Rectangle 17"/>
          <p:cNvSpPr/>
          <p:nvPr/>
        </p:nvSpPr>
        <p:spPr bwMode="auto">
          <a:xfrm>
            <a:off x="20494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 name="Rectangle 18"/>
          <p:cNvSpPr/>
          <p:nvPr/>
        </p:nvSpPr>
        <p:spPr bwMode="auto">
          <a:xfrm>
            <a:off x="26590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Tree>
    <p:extLst>
      <p:ext uri="{BB962C8B-B14F-4D97-AF65-F5344CB8AC3E}">
        <p14:creationId xmlns:p14="http://schemas.microsoft.com/office/powerpoint/2010/main" val="39914792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Arial" charset="0"/>
                <a:ea typeface="ＭＳ Ｐゴシック" charset="0"/>
                <a:cs typeface="Arial" charset="0"/>
              </a:rPr>
              <a:t>Thank you, VMware</a:t>
            </a:r>
          </a:p>
        </p:txBody>
      </p:sp>
      <p:pic>
        <p:nvPicPr>
          <p:cNvPr id="3" name="Picture 2" descr="block-2B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689100"/>
            <a:ext cx="23431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lock-2B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088" y="3479800"/>
            <a:ext cx="23431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block-HARD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4748213"/>
            <a:ext cx="21320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p:nvGrpSpPr>
        <p:grpSpPr bwMode="auto">
          <a:xfrm>
            <a:off x="3576638" y="2335213"/>
            <a:ext cx="2135187" cy="2959100"/>
            <a:chOff x="2368" y="1257"/>
            <a:chExt cx="1069" cy="1482"/>
          </a:xfrm>
        </p:grpSpPr>
        <p:pic>
          <p:nvPicPr>
            <p:cNvPr id="56341" name="Picture 7" descr="block-APPL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 y="1257"/>
              <a:ext cx="1068"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2" name="Picture 8" descr="block-OPERATING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 y="2012"/>
              <a:ext cx="106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9" descr="Virtual_Appliance_Ic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975" y="2070100"/>
            <a:ext cx="23685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block-HYPERVIS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788" y="4259263"/>
            <a:ext cx="21018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1"/>
          <p:cNvGrpSpPr>
            <a:grpSpLocks/>
          </p:cNvGrpSpPr>
          <p:nvPr/>
        </p:nvGrpSpPr>
        <p:grpSpPr bwMode="auto">
          <a:xfrm>
            <a:off x="2438400" y="4210050"/>
            <a:ext cx="5000625" cy="611188"/>
            <a:chOff x="-462" y="2697"/>
            <a:chExt cx="2503" cy="306"/>
          </a:xfrm>
        </p:grpSpPr>
        <p:grpSp>
          <p:nvGrpSpPr>
            <p:cNvPr id="56329" name="Group 12"/>
            <p:cNvGrpSpPr>
              <a:grpSpLocks/>
            </p:cNvGrpSpPr>
            <p:nvPr/>
          </p:nvGrpSpPr>
          <p:grpSpPr bwMode="auto">
            <a:xfrm>
              <a:off x="-462" y="2697"/>
              <a:ext cx="2503" cy="306"/>
              <a:chOff x="-462" y="2697"/>
              <a:chExt cx="2503" cy="306"/>
            </a:xfrm>
          </p:grpSpPr>
          <p:pic>
            <p:nvPicPr>
              <p:cNvPr id="56338" name="Picture 13" descr="virtual_infrastructure-WI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 y="2725"/>
                <a:ext cx="24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9" name="Rectangle 14"/>
              <p:cNvSpPr>
                <a:spLocks noChangeArrowheads="1"/>
              </p:cNvSpPr>
              <p:nvPr/>
            </p:nvSpPr>
            <p:spPr bwMode="auto">
              <a:xfrm>
                <a:off x="1488" y="2697"/>
                <a:ext cx="553" cy="306"/>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white"/>
                  </a:solidFill>
                </a:endParaRPr>
              </a:p>
            </p:txBody>
          </p:sp>
          <p:sp>
            <p:nvSpPr>
              <p:cNvPr id="56340" name="Rectangle 15"/>
              <p:cNvSpPr>
                <a:spLocks noChangeArrowheads="1"/>
              </p:cNvSpPr>
              <p:nvPr/>
            </p:nvSpPr>
            <p:spPr bwMode="auto">
              <a:xfrm rot="10800000">
                <a:off x="-462" y="2697"/>
                <a:ext cx="553" cy="306"/>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white"/>
                  </a:solidFill>
                </a:endParaRPr>
              </a:p>
            </p:txBody>
          </p:sp>
        </p:grpSp>
        <p:grpSp>
          <p:nvGrpSpPr>
            <p:cNvPr id="56330" name="Group 16"/>
            <p:cNvGrpSpPr>
              <a:grpSpLocks/>
            </p:cNvGrpSpPr>
            <p:nvPr/>
          </p:nvGrpSpPr>
          <p:grpSpPr bwMode="auto">
            <a:xfrm>
              <a:off x="1824" y="2827"/>
              <a:ext cx="211" cy="47"/>
              <a:chOff x="384" y="3265"/>
              <a:chExt cx="211" cy="47"/>
            </a:xfrm>
          </p:grpSpPr>
          <p:sp>
            <p:nvSpPr>
              <p:cNvPr id="56335" name="Oval 17"/>
              <p:cNvSpPr>
                <a:spLocks noChangeArrowheads="1"/>
              </p:cNvSpPr>
              <p:nvPr/>
            </p:nvSpPr>
            <p:spPr bwMode="auto">
              <a:xfrm>
                <a:off x="384"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6" name="Oval 18"/>
              <p:cNvSpPr>
                <a:spLocks noChangeArrowheads="1"/>
              </p:cNvSpPr>
              <p:nvPr/>
            </p:nvSpPr>
            <p:spPr bwMode="auto">
              <a:xfrm>
                <a:off x="466"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7" name="Oval 19"/>
              <p:cNvSpPr>
                <a:spLocks noChangeArrowheads="1"/>
              </p:cNvSpPr>
              <p:nvPr/>
            </p:nvSpPr>
            <p:spPr bwMode="auto">
              <a:xfrm>
                <a:off x="548"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grpSp>
        <p:grpSp>
          <p:nvGrpSpPr>
            <p:cNvPr id="56331" name="Group 20"/>
            <p:cNvGrpSpPr>
              <a:grpSpLocks/>
            </p:cNvGrpSpPr>
            <p:nvPr/>
          </p:nvGrpSpPr>
          <p:grpSpPr bwMode="auto">
            <a:xfrm>
              <a:off x="-462" y="2826"/>
              <a:ext cx="211" cy="47"/>
              <a:chOff x="384" y="3265"/>
              <a:chExt cx="211" cy="47"/>
            </a:xfrm>
          </p:grpSpPr>
          <p:sp>
            <p:nvSpPr>
              <p:cNvPr id="56332" name="Oval 21"/>
              <p:cNvSpPr>
                <a:spLocks noChangeArrowheads="1"/>
              </p:cNvSpPr>
              <p:nvPr/>
            </p:nvSpPr>
            <p:spPr bwMode="auto">
              <a:xfrm>
                <a:off x="384"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3" name="Oval 22"/>
              <p:cNvSpPr>
                <a:spLocks noChangeArrowheads="1"/>
              </p:cNvSpPr>
              <p:nvPr/>
            </p:nvSpPr>
            <p:spPr bwMode="auto">
              <a:xfrm>
                <a:off x="466"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sp>
            <p:nvSpPr>
              <p:cNvPr id="56334" name="Oval 23"/>
              <p:cNvSpPr>
                <a:spLocks noChangeArrowheads="1"/>
              </p:cNvSpPr>
              <p:nvPr/>
            </p:nvSpPr>
            <p:spPr bwMode="auto">
              <a:xfrm>
                <a:off x="548" y="3265"/>
                <a:ext cx="47" cy="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white"/>
                  </a:solidFill>
                </a:endParaRPr>
              </a:p>
            </p:txBody>
          </p:sp>
        </p:grpSp>
      </p:grpSp>
    </p:spTree>
    <p:extLst>
      <p:ext uri="{BB962C8B-B14F-4D97-AF65-F5344CB8AC3E}">
        <p14:creationId xmlns:p14="http://schemas.microsoft.com/office/powerpoint/2010/main" val="4264252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4" presetClass="path" presetSubtype="0" accel="50000" decel="50000" fill="hold" nodeType="clickEffect">
                                  <p:stCondLst>
                                    <p:cond delay="0"/>
                                  </p:stCondLst>
                                  <p:childTnLst>
                                    <p:animMotion origin="layout" path="M 5.55556E-7 0 L 5.55556E-7 -0.08241 " pathEditMode="relative" rAng="0" ptsTypes="AA">
                                      <p:cBhvr>
                                        <p:cTn id="13" dur="500" fill="hold"/>
                                        <p:tgtEl>
                                          <p:spTgt spid="6"/>
                                        </p:tgtEl>
                                        <p:attrNameLst>
                                          <p:attrName>ppt_x</p:attrName>
                                          <p:attrName>ppt_y</p:attrName>
                                        </p:attrNameLst>
                                      </p:cBhvr>
                                      <p:rCtr x="0" y="-4120"/>
                                    </p:animMotion>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nodeType="afterGroup">
                            <p:stCondLst>
                              <p:cond delay="500"/>
                            </p:stCondLst>
                            <p:childTnLst>
                              <p:par>
                                <p:cTn id="18" presetID="35" presetClass="path" presetSubtype="0" accel="50000" decel="50000" fill="hold" nodeType="afterEffect">
                                  <p:stCondLst>
                                    <p:cond delay="0"/>
                                  </p:stCondLst>
                                  <p:childTnLst>
                                    <p:animMotion origin="layout" path="M -3.88889E-6 -4.07407E-6 L -0.21163 -4.07407E-6 " pathEditMode="relative" rAng="0" ptsTypes="AA">
                                      <p:cBhvr>
                                        <p:cTn id="19" dur="500" fill="hold"/>
                                        <p:tgtEl>
                                          <p:spTgt spid="10"/>
                                        </p:tgtEl>
                                        <p:attrNameLst>
                                          <p:attrName>ppt_x</p:attrName>
                                          <p:attrName>ppt_y</p:attrName>
                                        </p:attrNameLst>
                                      </p:cBhvr>
                                      <p:rCtr x="-10590" y="0"/>
                                    </p:animMotion>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childTnLst>
                                </p:cTn>
                              </p:par>
                              <p:par>
                                <p:cTn id="29" presetID="17" presetClass="exit" presetSubtype="10" fill="hold" nodeType="with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par>
                                <p:cTn id="33" presetID="17" presetClass="exit" presetSubtype="10" fill="hold" nodeType="withEffect">
                                  <p:stCondLst>
                                    <p:cond delay="0"/>
                                  </p:stCondLst>
                                  <p:childTnLst>
                                    <p:anim calcmode="lin" valueType="num">
                                      <p:cBhvr>
                                        <p:cTn id="34" dur="500"/>
                                        <p:tgtEl>
                                          <p:spTgt spid="3"/>
                                        </p:tgtEl>
                                        <p:attrNameLst>
                                          <p:attrName>ppt_w</p:attrName>
                                        </p:attrNameLst>
                                      </p:cBhvr>
                                      <p:tavLst>
                                        <p:tav tm="0">
                                          <p:val>
                                            <p:strVal val="ppt_w"/>
                                          </p:val>
                                        </p:tav>
                                        <p:tav tm="100000">
                                          <p:val>
                                            <p:fltVal val="0"/>
                                          </p:val>
                                        </p:tav>
                                      </p:tavLst>
                                    </p:anim>
                                    <p:anim calcmode="lin" valueType="num">
                                      <p:cBhvr>
                                        <p:cTn id="35" dur="500"/>
                                        <p:tgtEl>
                                          <p:spTgt spid="3"/>
                                        </p:tgtEl>
                                        <p:attrNameLst>
                                          <p:attrName>ppt_h</p:attrName>
                                        </p:attrNameLst>
                                      </p:cBhvr>
                                      <p:tavLst>
                                        <p:tav tm="0">
                                          <p:val>
                                            <p:strVal val="ppt_h"/>
                                          </p:val>
                                        </p:tav>
                                        <p:tav tm="100000">
                                          <p:val>
                                            <p:strVal val="ppt_h"/>
                                          </p:val>
                                        </p:tav>
                                      </p:tavLst>
                                    </p:anim>
                                    <p:set>
                                      <p:cBhvr>
                                        <p:cTn id="36" dur="1" fill="hold">
                                          <p:stCondLst>
                                            <p:cond delay="499"/>
                                          </p:stCondLst>
                                        </p:cTn>
                                        <p:tgtEl>
                                          <p:spTgt spid="3"/>
                                        </p:tgtEl>
                                        <p:attrNameLst>
                                          <p:attrName>style.visibility</p:attrName>
                                        </p:attrNameLst>
                                      </p:cBhvr>
                                      <p:to>
                                        <p:strVal val="hidden"/>
                                      </p:to>
                                    </p:set>
                                  </p:childTnLst>
                                </p:cTn>
                              </p:par>
                            </p:childTnLst>
                          </p:cTn>
                        </p:par>
                        <p:par>
                          <p:cTn id="37" fill="hold" nodeType="afterGroup">
                            <p:stCondLst>
                              <p:cond delay="500"/>
                            </p:stCondLst>
                            <p:childTnLst>
                              <p:par>
                                <p:cTn id="38" presetID="17" presetClass="exit" presetSubtype="4" fill="hold" nodeType="afterEffect">
                                  <p:stCondLst>
                                    <p:cond delay="1000"/>
                                  </p:stCondLst>
                                  <p:childTnLst>
                                    <p:anim calcmode="lin" valueType="num">
                                      <p:cBhvr>
                                        <p:cTn id="39" dur="500"/>
                                        <p:tgtEl>
                                          <p:spTgt spid="10"/>
                                        </p:tgtEl>
                                        <p:attrNameLst>
                                          <p:attrName>ppt_x</p:attrName>
                                        </p:attrNameLst>
                                      </p:cBhvr>
                                      <p:tavLst>
                                        <p:tav tm="0">
                                          <p:val>
                                            <p:strVal val="ppt_x"/>
                                          </p:val>
                                        </p:tav>
                                        <p:tav tm="100000">
                                          <p:val>
                                            <p:strVal val="ppt_x"/>
                                          </p:val>
                                        </p:tav>
                                      </p:tavLst>
                                    </p:anim>
                                    <p:anim calcmode="lin" valueType="num">
                                      <p:cBhvr>
                                        <p:cTn id="40" dur="500"/>
                                        <p:tgtEl>
                                          <p:spTgt spid="10"/>
                                        </p:tgtEl>
                                        <p:attrNameLst>
                                          <p:attrName>ppt_y</p:attrName>
                                        </p:attrNameLst>
                                      </p:cBhvr>
                                      <p:tavLst>
                                        <p:tav tm="0">
                                          <p:val>
                                            <p:strVal val="ppt_y"/>
                                          </p:val>
                                        </p:tav>
                                        <p:tav tm="100000">
                                          <p:val>
                                            <p:strVal val="ppt_y+ppt_h/2"/>
                                          </p:val>
                                        </p:tav>
                                      </p:tavLst>
                                    </p:anim>
                                    <p:anim calcmode="lin" valueType="num">
                                      <p:cBhvr>
                                        <p:cTn id="41" dur="500"/>
                                        <p:tgtEl>
                                          <p:spTgt spid="10"/>
                                        </p:tgtEl>
                                        <p:attrNameLst>
                                          <p:attrName>ppt_w</p:attrName>
                                        </p:attrNameLst>
                                      </p:cBhvr>
                                      <p:tavLst>
                                        <p:tav tm="0">
                                          <p:val>
                                            <p:strVal val="ppt_w"/>
                                          </p:val>
                                        </p:tav>
                                        <p:tav tm="100000">
                                          <p:val>
                                            <p:strVal val="ppt_w"/>
                                          </p:val>
                                        </p:tav>
                                      </p:tavLst>
                                    </p:anim>
                                    <p:anim calcmode="lin" valueType="num">
                                      <p:cBhvr>
                                        <p:cTn id="42" dur="500"/>
                                        <p:tgtEl>
                                          <p:spTgt spid="10"/>
                                        </p:tgtEl>
                                        <p:attrNameLst>
                                          <p:attrName>ppt_h</p:attrName>
                                        </p:attrNameLst>
                                      </p:cBhvr>
                                      <p:tavLst>
                                        <p:tav tm="0">
                                          <p:val>
                                            <p:strVal val="ppt_h"/>
                                          </p:val>
                                        </p:tav>
                                        <p:tav tm="100000">
                                          <p:val>
                                            <p:fltVal val="0"/>
                                          </p:val>
                                        </p:tav>
                                      </p:tavLst>
                                    </p:anim>
                                    <p:set>
                                      <p:cBhvr>
                                        <p:cTn id="43" dur="1" fill="hold">
                                          <p:stCondLst>
                                            <p:cond delay="499"/>
                                          </p:stCondLst>
                                        </p:cTn>
                                        <p:tgtEl>
                                          <p:spTgt spid="10"/>
                                        </p:tgtEl>
                                        <p:attrNameLst>
                                          <p:attrName>style.visibility</p:attrName>
                                        </p:attrNameLst>
                                      </p:cBhvr>
                                      <p:to>
                                        <p:strVal val="hidden"/>
                                      </p:to>
                                    </p:set>
                                  </p:childTnLst>
                                </p:cTn>
                              </p:par>
                            </p:childTnLst>
                          </p:cTn>
                        </p:par>
                        <p:par>
                          <p:cTn id="44" fill="hold" nodeType="afterGroup">
                            <p:stCondLst>
                              <p:cond delay="2000"/>
                            </p:stCondLst>
                            <p:childTnLst>
                              <p:par>
                                <p:cTn id="45" presetID="17"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ppt_h/2"/>
                                          </p:val>
                                        </p:tav>
                                        <p:tav tm="100000">
                                          <p:val>
                                            <p:strVal val="#ppt_y"/>
                                          </p:val>
                                        </p:tav>
                                      </p:tavLst>
                                    </p:anim>
                                    <p:anim calcmode="lin" valueType="num">
                                      <p:cBhvr>
                                        <p:cTn id="49" dur="500" fill="hold"/>
                                        <p:tgtEl>
                                          <p:spTgt spid="11"/>
                                        </p:tgtEl>
                                        <p:attrNameLst>
                                          <p:attrName>ppt_w</p:attrName>
                                        </p:attrNameLst>
                                      </p:cBhvr>
                                      <p:tavLst>
                                        <p:tav tm="0">
                                          <p:val>
                                            <p:strVal val="#ppt_w"/>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Arial" charset="0"/>
                <a:ea typeface="ＭＳ Ｐゴシック" charset="0"/>
                <a:cs typeface="Arial" charset="0"/>
              </a:rPr>
              <a:t>More on VMs</a:t>
            </a:r>
          </a:p>
        </p:txBody>
      </p:sp>
      <p:sp>
        <p:nvSpPr>
          <p:cNvPr id="68610" name="Rectangle 49"/>
          <p:cNvSpPr>
            <a:spLocks noChangeArrowheads="1"/>
          </p:cNvSpPr>
          <p:nvPr/>
        </p:nvSpPr>
        <p:spPr bwMode="auto">
          <a:xfrm>
            <a:off x="381000" y="1295400"/>
            <a:ext cx="845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r>
              <a:rPr lang="en-US" sz="1800" dirty="0">
                <a:solidFill>
                  <a:srgbClr val="000000"/>
                </a:solidFill>
              </a:rPr>
              <a:t>Recent CPUs support additional protected mode(s) for hypervisors.   When the hypervisor initializes, it selects some set of event types to intercept, and registers handlers for them.  </a:t>
            </a:r>
          </a:p>
          <a:p>
            <a:pPr defTabSz="914400"/>
            <a:endParaRPr lang="en-US" sz="1800" dirty="0">
              <a:solidFill>
                <a:srgbClr val="000000"/>
              </a:solidFill>
            </a:endParaRPr>
          </a:p>
          <a:p>
            <a:pPr defTabSz="914400"/>
            <a:r>
              <a:rPr lang="en-US" sz="1800" dirty="0">
                <a:solidFill>
                  <a:srgbClr val="000000"/>
                </a:solidFill>
              </a:rPr>
              <a:t>Selected machine events </a:t>
            </a:r>
            <a:r>
              <a:rPr lang="en-US" sz="1800" dirty="0" err="1">
                <a:solidFill>
                  <a:srgbClr val="000000"/>
                </a:solidFill>
              </a:rPr>
              <a:t>occuring</a:t>
            </a:r>
            <a:r>
              <a:rPr lang="en-US" sz="1800" dirty="0">
                <a:solidFill>
                  <a:srgbClr val="000000"/>
                </a:solidFill>
              </a:rPr>
              <a:t> in user mode or kernel mode transfer control to a hypervisor handler.  For example, a guest OS kernel accessing device registers may cause the physical machine to invoke the hypervisor to intervene. </a:t>
            </a:r>
          </a:p>
          <a:p>
            <a:pPr defTabSz="914400"/>
            <a:endParaRPr lang="en-US" sz="1800" dirty="0">
              <a:solidFill>
                <a:srgbClr val="000000"/>
              </a:solidFill>
            </a:endParaRPr>
          </a:p>
          <a:p>
            <a:pPr defTabSz="914400"/>
            <a:r>
              <a:rPr lang="en-US" sz="1800" dirty="0">
                <a:solidFill>
                  <a:srgbClr val="000000"/>
                </a:solidFill>
              </a:rPr>
              <a:t>In addition, the VM architecture has another level of indirection in the MMU page tables: the hypervisor can specify and restrict what parts of physical memory are visible to each guest VM.</a:t>
            </a:r>
          </a:p>
          <a:p>
            <a:pPr defTabSz="914400"/>
            <a:endParaRPr lang="en-US" sz="1800" dirty="0">
              <a:solidFill>
                <a:srgbClr val="000000"/>
              </a:solidFill>
            </a:endParaRPr>
          </a:p>
          <a:p>
            <a:pPr defTabSz="914400"/>
            <a:r>
              <a:rPr lang="en-US" sz="1800" dirty="0">
                <a:solidFill>
                  <a:srgbClr val="000000"/>
                </a:solidFill>
              </a:rPr>
              <a:t>A guest VM kernel can map to or address a physical memory frame or command device DMA I/O to/from a physical frame if and only if the hypervisor permits it.</a:t>
            </a:r>
          </a:p>
          <a:p>
            <a:pPr defTabSz="914400"/>
            <a:endParaRPr lang="en-US" sz="1800" dirty="0">
              <a:solidFill>
                <a:srgbClr val="000000"/>
              </a:solidFill>
            </a:endParaRPr>
          </a:p>
          <a:p>
            <a:pPr defTabSz="914400"/>
            <a:r>
              <a:rPr lang="en-US" sz="1800" dirty="0">
                <a:solidFill>
                  <a:srgbClr val="000000"/>
                </a:solidFill>
              </a:rPr>
              <a:t>If any guest VM tries to do anything weird, then the hypervisor regains control and can see or do anything to any part of the physical or virtual machine state before (optionally) restarting the guest VM.</a:t>
            </a:r>
          </a:p>
        </p:txBody>
      </p:sp>
    </p:spTree>
    <p:extLst>
      <p:ext uri="{BB962C8B-B14F-4D97-AF65-F5344CB8AC3E}">
        <p14:creationId xmlns:p14="http://schemas.microsoft.com/office/powerpoint/2010/main" val="108873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868363"/>
            <a:ext cx="8226425" cy="1554163"/>
          </a:xfrm>
        </p:spPr>
        <p:txBody>
          <a:bodyPr/>
          <a:lstStyle/>
          <a:p>
            <a:r>
              <a:rPr lang="en-US" sz="2400">
                <a:latin typeface="Arial" charset="0"/>
                <a:ea typeface="ＭＳ Ｐゴシック" charset="0"/>
                <a:cs typeface="Arial" charset="0"/>
              </a:rPr>
              <a:t>If you are interested…</a:t>
            </a:r>
          </a:p>
        </p:txBody>
      </p:sp>
      <p:sp>
        <p:nvSpPr>
          <p:cNvPr id="4" name="TextBox 3"/>
          <p:cNvSpPr txBox="1"/>
          <p:nvPr/>
        </p:nvSpPr>
        <p:spPr>
          <a:xfrm>
            <a:off x="457200" y="914400"/>
            <a:ext cx="8305800" cy="5478423"/>
          </a:xfrm>
          <a:prstGeom prst="rect">
            <a:avLst/>
          </a:prstGeom>
          <a:noFill/>
        </p:spPr>
        <p:txBody>
          <a:bodyPr>
            <a:spAutoFit/>
          </a:bodyPr>
          <a:lstStyle/>
          <a:p>
            <a:r>
              <a:rPr lang="en-US" sz="1000" dirty="0">
                <a:solidFill>
                  <a:srgbClr val="001934"/>
                </a:solidFill>
              </a:rPr>
              <a:t>2.1 The Intel VT-x Extension </a:t>
            </a:r>
          </a:p>
          <a:p>
            <a:endParaRPr lang="en-US" sz="1000" dirty="0">
              <a:solidFill>
                <a:srgbClr val="001934"/>
              </a:solidFill>
            </a:endParaRPr>
          </a:p>
          <a:p>
            <a:r>
              <a:rPr lang="en-US" sz="1000" dirty="0">
                <a:solidFill>
                  <a:srgbClr val="001934"/>
                </a:solidFill>
              </a:rPr>
              <a:t>In order to improve virtualization performance and simplify VMM implementation, Intel has developed VT-x [37], a virtualization extension to the x86 ISA. AMD also provides a similar extension with a different hardware interface called SVM [3]. </a:t>
            </a:r>
          </a:p>
          <a:p>
            <a:endParaRPr lang="en-US" sz="1000" dirty="0">
              <a:solidFill>
                <a:srgbClr val="001934"/>
              </a:solidFill>
            </a:endParaRPr>
          </a:p>
          <a:p>
            <a:r>
              <a:rPr lang="en-US" sz="1000" dirty="0">
                <a:solidFill>
                  <a:srgbClr val="001934"/>
                </a:solidFill>
              </a:rPr>
              <a:t>The simplest method of adapting hardware to support virtualization is to introduce a mechanism for trapping each instruction that accesses privileged state so that emulation can be performed by a VMM. VT-x embraces a more sophisticated approach, inspired by IBM’s </a:t>
            </a:r>
            <a:r>
              <a:rPr lang="en-US" sz="1000" dirty="0" err="1">
                <a:solidFill>
                  <a:srgbClr val="001934"/>
                </a:solidFill>
              </a:rPr>
              <a:t>interpre</a:t>
            </a:r>
            <a:r>
              <a:rPr lang="en-US" sz="1000" dirty="0">
                <a:solidFill>
                  <a:srgbClr val="001934"/>
                </a:solidFill>
              </a:rPr>
              <a:t> </a:t>
            </a:r>
            <a:r>
              <a:rPr lang="en-US" sz="1000" dirty="0" err="1">
                <a:solidFill>
                  <a:srgbClr val="001934"/>
                </a:solidFill>
              </a:rPr>
              <a:t>tive</a:t>
            </a:r>
            <a:r>
              <a:rPr lang="en-US" sz="1000" dirty="0">
                <a:solidFill>
                  <a:srgbClr val="001934"/>
                </a:solidFill>
              </a:rPr>
              <a:t> execution architecture [31], where as many instructions as possible, including most that access privileged state, are executed directly in hardware without any intervention from the VMM. </a:t>
            </a:r>
            <a:r>
              <a:rPr lang="en-US" sz="1000" dirty="0" smtClean="0">
                <a:solidFill>
                  <a:srgbClr val="001934"/>
                </a:solidFill>
              </a:rPr>
              <a:t>…The </a:t>
            </a:r>
            <a:r>
              <a:rPr lang="en-US" sz="1000" dirty="0">
                <a:solidFill>
                  <a:srgbClr val="001934"/>
                </a:solidFill>
              </a:rPr>
              <a:t>motivation for this approach is to increase performance, as traps can be a significant source of overhead. </a:t>
            </a:r>
          </a:p>
          <a:p>
            <a:endParaRPr lang="en-US" sz="1000" dirty="0">
              <a:solidFill>
                <a:srgbClr val="001934"/>
              </a:solidFill>
            </a:endParaRPr>
          </a:p>
          <a:p>
            <a:r>
              <a:rPr lang="en-US" sz="1000" dirty="0">
                <a:solidFill>
                  <a:srgbClr val="001934"/>
                </a:solidFill>
              </a:rPr>
              <a:t>VT-x adopts a design where the CPU is split into two operating modes: </a:t>
            </a:r>
            <a:r>
              <a:rPr lang="en-US" sz="1000" i="1" dirty="0">
                <a:solidFill>
                  <a:srgbClr val="001934"/>
                </a:solidFill>
              </a:rPr>
              <a:t>VMX root </a:t>
            </a:r>
            <a:r>
              <a:rPr lang="en-US" sz="1000" dirty="0">
                <a:solidFill>
                  <a:srgbClr val="001934"/>
                </a:solidFill>
              </a:rPr>
              <a:t>and </a:t>
            </a:r>
            <a:r>
              <a:rPr lang="en-US" sz="1000" i="1" dirty="0">
                <a:solidFill>
                  <a:srgbClr val="001934"/>
                </a:solidFill>
              </a:rPr>
              <a:t>VMX non-root </a:t>
            </a:r>
            <a:r>
              <a:rPr lang="en-US" sz="1000" dirty="0">
                <a:solidFill>
                  <a:srgbClr val="001934"/>
                </a:solidFill>
              </a:rPr>
              <a:t>mode. VMX root mode is generally used to run the VMM and does not change CPU behavior, except to enable access to new instructions for managing VT-x. VMX non-root mode, on the other hand, restricts CPU behavior and is intended for running virtualized guest </a:t>
            </a:r>
            <a:r>
              <a:rPr lang="en-US" sz="1000" dirty="0" err="1">
                <a:solidFill>
                  <a:srgbClr val="001934"/>
                </a:solidFill>
              </a:rPr>
              <a:t>OSes</a:t>
            </a:r>
            <a:r>
              <a:rPr lang="en-US" sz="1000" dirty="0">
                <a:solidFill>
                  <a:srgbClr val="001934"/>
                </a:solidFill>
              </a:rPr>
              <a:t>. </a:t>
            </a:r>
          </a:p>
          <a:p>
            <a:endParaRPr lang="en-US" sz="1000" dirty="0">
              <a:solidFill>
                <a:srgbClr val="001934"/>
              </a:solidFill>
            </a:endParaRPr>
          </a:p>
          <a:p>
            <a:r>
              <a:rPr lang="en-US" sz="1000" dirty="0">
                <a:solidFill>
                  <a:srgbClr val="001934"/>
                </a:solidFill>
              </a:rPr>
              <a:t>Transitions between VMX modes are managed by hardware. When the VMM executes the VMLAUNCH or VMRESUME instruction, hardware performs a </a:t>
            </a:r>
            <a:r>
              <a:rPr lang="en-US" sz="1000" i="1" dirty="0">
                <a:solidFill>
                  <a:srgbClr val="001934"/>
                </a:solidFill>
              </a:rPr>
              <a:t>VM entry; </a:t>
            </a:r>
            <a:r>
              <a:rPr lang="en-US" sz="1000" dirty="0">
                <a:solidFill>
                  <a:srgbClr val="001934"/>
                </a:solidFill>
              </a:rPr>
              <a:t>placing the CPU in VMX non-root mode and executing the guest. Then, when action is required from the VMM, hardware performs a </a:t>
            </a:r>
            <a:r>
              <a:rPr lang="en-US" sz="1000" i="1" dirty="0">
                <a:solidFill>
                  <a:srgbClr val="001934"/>
                </a:solidFill>
              </a:rPr>
              <a:t>VM exit, </a:t>
            </a:r>
            <a:r>
              <a:rPr lang="en-US" sz="1000" dirty="0">
                <a:solidFill>
                  <a:srgbClr val="001934"/>
                </a:solidFill>
              </a:rPr>
              <a:t>placing the CPU back in VMX root mode and jumping to a VMM entry point. Hardware automatically saves and restores most architectural state during both types of transitions. This is accomplished by using buffers in a memory resident data structure called the VM control structure (VMCS). </a:t>
            </a:r>
          </a:p>
          <a:p>
            <a:endParaRPr lang="en-US" sz="1000" dirty="0">
              <a:solidFill>
                <a:srgbClr val="001934"/>
              </a:solidFill>
            </a:endParaRPr>
          </a:p>
          <a:p>
            <a:r>
              <a:rPr lang="en-US" sz="1000" dirty="0">
                <a:solidFill>
                  <a:srgbClr val="001934"/>
                </a:solidFill>
              </a:rPr>
              <a:t>In addition to storing architectural state, the VMCS contains a myriad of configuration parameters that allow the VMM to control execution and specify which type of events should generate VM exits. This gives the VMM considerable flexibility in determining which hardware is exposed to the guest. For example, a VMM could configure the VMCS so that the HLT instruction causes a VM exit or it could allow the guest to halt the CPU. However, some hardware interfaces, such as the interrupt descriptor table (IDT) and privilege modes, are exposed implicitly in VMX non-root mode and never generate VM exits when accessed. Moreover, a guest can manually request a VM exit by using the VMCALL instruction. </a:t>
            </a:r>
          </a:p>
          <a:p>
            <a:endParaRPr lang="en-US" sz="1000" dirty="0">
              <a:solidFill>
                <a:srgbClr val="001934"/>
              </a:solidFill>
            </a:endParaRPr>
          </a:p>
          <a:p>
            <a:r>
              <a:rPr lang="en-US" sz="1000" dirty="0">
                <a:solidFill>
                  <a:srgbClr val="001934"/>
                </a:solidFill>
              </a:rPr>
              <a:t>Virtual memory is perhaps the most difficult hardware feature for a VMM to expose safely. A straw man solution would be to configure the VMCS so that the guest has access to the page table root register, %CR3. However, this would place complete trust in the guest because it would be possible for it to configure the page table to access any physical memory address, including memory that belongs to the VMM. Fortunately, VT-x includes a dedicated hardware mechanism, called the </a:t>
            </a:r>
            <a:r>
              <a:rPr lang="en-US" sz="1000" i="1" dirty="0">
                <a:solidFill>
                  <a:srgbClr val="001934"/>
                </a:solidFill>
              </a:rPr>
              <a:t>extended page table </a:t>
            </a:r>
            <a:r>
              <a:rPr lang="en-US" sz="1000" dirty="0">
                <a:solidFill>
                  <a:srgbClr val="001934"/>
                </a:solidFill>
              </a:rPr>
              <a:t>(EPT), that can enforce memory isolation on guests with direct access to virtual memory. It works by applying a second, underlying, layer of address translation that can only be configured by the VMM. AMD’s SVM includes a similar mechanism to the EPT, referred to as a nested page table (NPT). </a:t>
            </a:r>
          </a:p>
          <a:p>
            <a:endParaRPr lang="en-US" sz="1000" dirty="0">
              <a:solidFill>
                <a:srgbClr val="001934"/>
              </a:solidFill>
            </a:endParaRPr>
          </a:p>
          <a:p>
            <a:r>
              <a:rPr lang="en-US" sz="1000" dirty="0">
                <a:solidFill>
                  <a:srgbClr val="001934"/>
                </a:solidFill>
              </a:rPr>
              <a:t>From </a:t>
            </a:r>
            <a:r>
              <a:rPr lang="en-US" sz="1000" b="1" dirty="0">
                <a:solidFill>
                  <a:srgbClr val="001934"/>
                </a:solidFill>
              </a:rPr>
              <a:t>Dune: Safe User-level Access to Privileged CPU Features</a:t>
            </a:r>
            <a:r>
              <a:rPr lang="en-US" sz="1000" dirty="0">
                <a:solidFill>
                  <a:srgbClr val="001934"/>
                </a:solidFill>
              </a:rPr>
              <a:t>, Belay </a:t>
            </a:r>
            <a:r>
              <a:rPr lang="en-US" sz="1000" dirty="0" err="1">
                <a:solidFill>
                  <a:srgbClr val="001934"/>
                </a:solidFill>
              </a:rPr>
              <a:t>e.t</a:t>
            </a:r>
            <a:r>
              <a:rPr lang="en-US" sz="1000" dirty="0">
                <a:solidFill>
                  <a:srgbClr val="001934"/>
                </a:solidFill>
              </a:rPr>
              <a:t> al., (Stanford), OSDI, October, 2012</a:t>
            </a:r>
          </a:p>
        </p:txBody>
      </p:sp>
    </p:spTree>
    <p:extLst>
      <p:ext uri="{BB962C8B-B14F-4D97-AF65-F5344CB8AC3E}">
        <p14:creationId xmlns:p14="http://schemas.microsoft.com/office/powerpoint/2010/main" val="227743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LinkedIn">
      <a:dk1>
        <a:srgbClr val="666666"/>
      </a:dk1>
      <a:lt1>
        <a:srgbClr val="FFFFFF"/>
      </a:lt1>
      <a:dk2>
        <a:srgbClr val="006699"/>
      </a:dk2>
      <a:lt2>
        <a:srgbClr val="808080"/>
      </a:lt2>
      <a:accent1>
        <a:srgbClr val="BADDEE"/>
      </a:accent1>
      <a:accent2>
        <a:srgbClr val="CC6600"/>
      </a:accent2>
      <a:accent3>
        <a:srgbClr val="006600"/>
      </a:accent3>
      <a:accent4>
        <a:srgbClr val="4B911C"/>
      </a:accent4>
      <a:accent5>
        <a:srgbClr val="3399CC"/>
      </a:accent5>
      <a:accent6>
        <a:srgbClr val="99CCE6"/>
      </a:accent6>
      <a:hlink>
        <a:srgbClr val="006699"/>
      </a:hlink>
      <a:folHlink>
        <a:srgbClr val="4B91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97473</TotalTime>
  <Words>3373</Words>
  <Application>Microsoft Macintosh PowerPoint</Application>
  <PresentationFormat>On-screen Show (4:3)</PresentationFormat>
  <Paragraphs>401</Paragraphs>
  <Slides>54</Slides>
  <Notes>3</Notes>
  <HiddenSlides>4</HiddenSlides>
  <MMClips>0</MMClips>
  <ScaleCrop>false</ScaleCrop>
  <HeadingPairs>
    <vt:vector size="4" baseType="variant">
      <vt:variant>
        <vt:lpstr>Theme</vt:lpstr>
      </vt:variant>
      <vt:variant>
        <vt:i4>9</vt:i4>
      </vt:variant>
      <vt:variant>
        <vt:lpstr>Slide Titles</vt:lpstr>
      </vt:variant>
      <vt:variant>
        <vt:i4>54</vt:i4>
      </vt:variant>
    </vt:vector>
  </HeadingPairs>
  <TitlesOfParts>
    <vt:vector size="63" baseType="lpstr">
      <vt:lpstr>Default Design</vt:lpstr>
      <vt:lpstr>2_Default Design</vt:lpstr>
      <vt:lpstr>1_Default Design</vt:lpstr>
      <vt:lpstr>3_Default Design</vt:lpstr>
      <vt:lpstr>4_Default Design</vt:lpstr>
      <vt:lpstr>5_Default Design</vt:lpstr>
      <vt:lpstr>18_Default Design</vt:lpstr>
      <vt:lpstr>1_Blank Presentation</vt:lpstr>
      <vt:lpstr>6_Default Design</vt:lpstr>
      <vt:lpstr>PowerPoint Presentation</vt:lpstr>
      <vt:lpstr>End-to-end application delivery</vt:lpstr>
      <vt:lpstr>                   EC2 Elastic Compute Cloud                         The canonical public cloud</vt:lpstr>
      <vt:lpstr>IaaS: Infrastructure as a Service</vt:lpstr>
      <vt:lpstr>PowerPoint Presentation</vt:lpstr>
      <vt:lpstr>Native virtual machines (VMs)</vt:lpstr>
      <vt:lpstr>Thank you, VMware</vt:lpstr>
      <vt:lpstr>More on VMs</vt:lpstr>
      <vt:lpstr>If you are interested…</vt:lpstr>
      <vt:lpstr>VT in a Nutshell</vt:lpstr>
      <vt:lpstr>Adding storage</vt:lpstr>
      <vt:lpstr>IaaS Cloud APIs (OpenStack, EC2)</vt:lpstr>
      <vt:lpstr>PaaS: platform services</vt:lpstr>
      <vt:lpstr>Competing Cloud Models: PaaS vs. IaaS</vt:lpstr>
      <vt:lpstr>Service components</vt:lpstr>
      <vt:lpstr>Scaling a service</vt:lpstr>
      <vt:lpstr>PowerPoint Presentation</vt:lpstr>
      <vt:lpstr>PowerPoint Presentation</vt:lpstr>
      <vt:lpstr>  </vt:lpstr>
      <vt:lpstr>What about failures?</vt:lpstr>
      <vt:lpstr>Coordination and Consensus</vt:lpstr>
      <vt:lpstr>Consensus</vt:lpstr>
      <vt:lpstr>A network partition</vt:lpstr>
      <vt:lpstr>Fischer-Lynch-Patterson (1985)</vt:lpstr>
      <vt:lpstr>PowerPoint Presentation</vt:lpstr>
      <vt:lpstr>Properties for Correct Consensus</vt:lpstr>
      <vt:lpstr>Now what?</vt:lpstr>
      <vt:lpstr>Example: mutual exclusion</vt:lpstr>
      <vt:lpstr>PowerPoint Presentation</vt:lpstr>
      <vt:lpstr>One solution: lock service</vt:lpstr>
      <vt:lpstr>A lock service in the real world</vt:lpstr>
      <vt:lpstr>Solution: leases (leased locks)</vt:lpstr>
      <vt:lpstr>A lease service in the real world</vt:lpstr>
      <vt:lpstr>Leases and time</vt:lpstr>
      <vt:lpstr>OK, fine, but…</vt:lpstr>
      <vt:lpstr>Never two kings at once</vt:lpstr>
      <vt:lpstr>Lease example network file cache consistency</vt:lpstr>
      <vt:lpstr>Example: network file cache</vt:lpstr>
      <vt:lpstr>Example: network file cache</vt:lpstr>
      <vt:lpstr>History</vt:lpstr>
      <vt:lpstr>Google File System</vt:lpstr>
      <vt:lpstr>OK, fine, but…</vt:lpstr>
      <vt:lpstr>The Answer</vt:lpstr>
      <vt:lpstr>Butler W. Lampson</vt:lpstr>
      <vt:lpstr>PowerPoint Presentation</vt:lpstr>
      <vt:lpstr>Summary/preview</vt:lpstr>
      <vt:lpstr>A Classic Paper</vt:lpstr>
      <vt:lpstr>PowerPoint Presentation</vt:lpstr>
      <vt:lpstr>PowerPoint Presentation</vt:lpstr>
      <vt:lpstr>A Paxos Round</vt:lpstr>
      <vt:lpstr>Consensus in Practice</vt:lpstr>
      <vt:lpstr>PowerPoint Presentation</vt:lpstr>
      <vt:lpstr>Coordination services</vt:lpstr>
      <vt:lpstr>Chubby in a nutshell</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5327</cp:revision>
  <cp:lastPrinted>2012-11-04T19:04:58Z</cp:lastPrinted>
  <dcterms:created xsi:type="dcterms:W3CDTF">2011-04-11T18:52:21Z</dcterms:created>
  <dcterms:modified xsi:type="dcterms:W3CDTF">2013-04-19T18:56:06Z</dcterms:modified>
  <cp:category/>
</cp:coreProperties>
</file>