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9.xml" ContentType="application/vnd.openxmlformats-officedocument.theme+xml"/>
  <Override PartName="/ppt/slideLayouts/slideLayout6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820" r:id="rId1"/>
    <p:sldMasterId id="2147487867" r:id="rId2"/>
    <p:sldMasterId id="2147487877" r:id="rId3"/>
    <p:sldMasterId id="2147487887" r:id="rId4"/>
    <p:sldMasterId id="2147487906" r:id="rId5"/>
    <p:sldMasterId id="2147487969" r:id="rId6"/>
    <p:sldMasterId id="2147488006" r:id="rId7"/>
    <p:sldMasterId id="2147488028" r:id="rId8"/>
    <p:sldMasterId id="2147488063" r:id="rId9"/>
    <p:sldMasterId id="2147488078" r:id="rId10"/>
  </p:sldMasterIdLst>
  <p:notesMasterIdLst>
    <p:notesMasterId r:id="rId57"/>
  </p:notesMasterIdLst>
  <p:handoutMasterIdLst>
    <p:handoutMasterId r:id="rId58"/>
  </p:handoutMasterIdLst>
  <p:sldIdLst>
    <p:sldId id="1442" r:id="rId11"/>
    <p:sldId id="1311" r:id="rId12"/>
    <p:sldId id="1310" r:id="rId13"/>
    <p:sldId id="1294" r:id="rId14"/>
    <p:sldId id="1300" r:id="rId15"/>
    <p:sldId id="1309" r:id="rId16"/>
    <p:sldId id="1323" r:id="rId17"/>
    <p:sldId id="1324" r:id="rId18"/>
    <p:sldId id="1302" r:id="rId19"/>
    <p:sldId id="1384" r:id="rId20"/>
    <p:sldId id="1325" r:id="rId21"/>
    <p:sldId id="1508" r:id="rId22"/>
    <p:sldId id="1296" r:id="rId23"/>
    <p:sldId id="1313" r:id="rId24"/>
    <p:sldId id="1326" r:id="rId25"/>
    <p:sldId id="1304" r:id="rId26"/>
    <p:sldId id="1301" r:id="rId27"/>
    <p:sldId id="1303" r:id="rId28"/>
    <p:sldId id="1305" r:id="rId29"/>
    <p:sldId id="1507" r:id="rId30"/>
    <p:sldId id="1509" r:id="rId31"/>
    <p:sldId id="1510" r:id="rId32"/>
    <p:sldId id="1306" r:id="rId33"/>
    <p:sldId id="1307" r:id="rId34"/>
    <p:sldId id="1320" r:id="rId35"/>
    <p:sldId id="1308" r:id="rId36"/>
    <p:sldId id="1535" r:id="rId37"/>
    <p:sldId id="1511" r:id="rId38"/>
    <p:sldId id="1512" r:id="rId39"/>
    <p:sldId id="1312" r:id="rId40"/>
    <p:sldId id="1513" r:id="rId41"/>
    <p:sldId id="1539" r:id="rId42"/>
    <p:sldId id="1322" r:id="rId43"/>
    <p:sldId id="1321" r:id="rId44"/>
    <p:sldId id="1514" r:id="rId45"/>
    <p:sldId id="1515" r:id="rId46"/>
    <p:sldId id="1516" r:id="rId47"/>
    <p:sldId id="1523" r:id="rId48"/>
    <p:sldId id="1524" r:id="rId49"/>
    <p:sldId id="1519" r:id="rId50"/>
    <p:sldId id="1520" r:id="rId51"/>
    <p:sldId id="1521" r:id="rId52"/>
    <p:sldId id="1522" r:id="rId53"/>
    <p:sldId id="1314" r:id="rId54"/>
    <p:sldId id="1529" r:id="rId55"/>
    <p:sldId id="1530" r:id="rId5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3F3F3"/>
    <a:srgbClr val="5A8DFB"/>
    <a:srgbClr val="618FFD"/>
    <a:srgbClr val="00264D"/>
    <a:srgbClr val="636464"/>
    <a:srgbClr val="46FF77"/>
    <a:srgbClr val="E8161F"/>
    <a:srgbClr val="E8E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80" autoAdjust="0"/>
  </p:normalViewPr>
  <p:slideViewPr>
    <p:cSldViewPr>
      <p:cViewPr>
        <p:scale>
          <a:sx n="85" d="100"/>
          <a:sy n="85" d="100"/>
        </p:scale>
        <p:origin x="-1296" y="-6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1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tableStyles" Target="tableStyles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4" Type="http://schemas.openxmlformats.org/officeDocument/2006/relationships/slide" Target="slides/slide11.xml"/><Relationship Id="rId5" Type="http://schemas.openxmlformats.org/officeDocument/2006/relationships/slide" Target="slides/slide15.xml"/><Relationship Id="rId1" Type="http://schemas.openxmlformats.org/officeDocument/2006/relationships/slide" Target="slides/slide6.xml"/><Relationship Id="rId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09A2146B-DAF8-B848-93CC-EAF3C4A7D254}" type="datetime1">
              <a:rPr lang="en-US"/>
              <a:pPr>
                <a:defRPr/>
              </a:pPr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DE467F69-EAFE-6E4A-A7B7-743D2153C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967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8658CFA-E8ED-ED4D-B937-FA9A3FBB1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40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8BC9100-01E4-FB41-855E-EEC5A2BED12C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FE425A-9357-3144-A075-ECC1B5083E16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00425" y="2401888"/>
            <a:ext cx="0" cy="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938" y="4354513"/>
            <a:ext cx="4986337" cy="214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BF381E6-6006-F944-8697-CC9E9B363749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39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wmf"/><Relationship Id="rId3" Type="http://schemas.openxmlformats.org/officeDocument/2006/relationships/image" Target="../media/image8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wmf"/><Relationship Id="rId3" Type="http://schemas.openxmlformats.org/officeDocument/2006/relationships/image" Target="../media/image10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 defTabSz="457200"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31094F3B-6033-EA4E-9041-84EA9F910BFA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24233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594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0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36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68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86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9508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350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2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33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C8903FE-A7E4-F841-AD96-0FC7F06968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25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11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90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43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118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07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390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89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3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34376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1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E9D1C-2A58-4646-91F1-7181495FD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67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1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6333FD-83C5-AE49-9FAF-A1F176368B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35002"/>
      </p:ext>
    </p:extLst>
  </p:cSld>
  <p:clrMapOvr>
    <a:masterClrMapping/>
  </p:clrMapOvr>
  <p:transition xmlns:p14="http://schemas.microsoft.com/office/powerpoint/2010/main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B3BEF0-C30D-BE40-A339-D3355E2948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08189"/>
      </p:ext>
    </p:extLst>
  </p:cSld>
  <p:clrMapOvr>
    <a:masterClrMapping/>
  </p:clrMapOvr>
  <p:transition xmlns:p14="http://schemas.microsoft.com/office/powerpoint/2010/main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DC6D66-572F-E44C-9A1A-FCA4528F32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80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defTabSz="914400">
              <a:defRPr sz="1800">
                <a:solidFill>
                  <a:srgbClr val="003367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defTabSz="914400">
              <a:defRPr sz="1800">
                <a:solidFill>
                  <a:srgbClr val="003367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F25B3C5-0BCB-6C40-9A37-E16C06FD7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5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DAB9C-7C96-D14E-93FA-D29DE3718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35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 noChangeArrowheads="1"/>
          </p:cNvSpPr>
          <p:nvPr>
            <p:ph type="sldNum" idx="10"/>
          </p:nvPr>
        </p:nvSpPr>
        <p:spPr>
          <a:xfrm>
            <a:off x="3124200" y="6229350"/>
            <a:ext cx="2130425" cy="473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CD6C-9362-484E-AC02-D96A60C9E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324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17500"/>
            <a:ext cx="10556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27038"/>
            <a:ext cx="14351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ad_1_CMY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281113"/>
            <a:ext cx="310515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607175"/>
            <a:ext cx="22669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defTabSz="457200">
              <a:buClrTx/>
              <a:buFontTx/>
              <a:buNone/>
              <a:defRPr sz="1000" b="1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4EDA2BA-876C-E245-BCEB-5539F37E1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defTabSz="457200">
              <a:buClrTx/>
              <a:buFontTx/>
              <a:buNone/>
              <a:defRPr sz="10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125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2147483647 w 3916"/>
                <a:gd name="T1" fmla="*/ 55456179 h 28"/>
                <a:gd name="T2" fmla="*/ 2147483647 w 3916"/>
                <a:gd name="T3" fmla="*/ 64697801 h 28"/>
                <a:gd name="T4" fmla="*/ 2147483647 w 3916"/>
                <a:gd name="T5" fmla="*/ 64697801 h 28"/>
                <a:gd name="T6" fmla="*/ 2147483647 w 3916"/>
                <a:gd name="T7" fmla="*/ 55456179 h 28"/>
                <a:gd name="T8" fmla="*/ 2147483647 w 3916"/>
                <a:gd name="T9" fmla="*/ 55456179 h 28"/>
                <a:gd name="T10" fmla="*/ 2147483647 w 3916"/>
                <a:gd name="T11" fmla="*/ 46212408 h 28"/>
                <a:gd name="T12" fmla="*/ 2147483647 w 3916"/>
                <a:gd name="T13" fmla="*/ 55456179 h 28"/>
                <a:gd name="T14" fmla="*/ 2147483647 w 3916"/>
                <a:gd name="T15" fmla="*/ 46212408 h 28"/>
                <a:gd name="T16" fmla="*/ 2147483647 w 3916"/>
                <a:gd name="T17" fmla="*/ 46212408 h 28"/>
                <a:gd name="T18" fmla="*/ 2147483647 w 3916"/>
                <a:gd name="T19" fmla="*/ 36970786 h 28"/>
                <a:gd name="T20" fmla="*/ 2147483647 w 3916"/>
                <a:gd name="T21" fmla="*/ 27727015 h 28"/>
                <a:gd name="T22" fmla="*/ 2147483647 w 3916"/>
                <a:gd name="T23" fmla="*/ 18485393 h 28"/>
                <a:gd name="T24" fmla="*/ 2147483647 w 3916"/>
                <a:gd name="T25" fmla="*/ 27727015 h 28"/>
                <a:gd name="T26" fmla="*/ 2147483647 w 3916"/>
                <a:gd name="T27" fmla="*/ 18485393 h 28"/>
                <a:gd name="T28" fmla="*/ 2147483647 w 3916"/>
                <a:gd name="T29" fmla="*/ 18485393 h 28"/>
                <a:gd name="T30" fmla="*/ 2147483647 w 3916"/>
                <a:gd name="T31" fmla="*/ 18485393 h 28"/>
                <a:gd name="T32" fmla="*/ 2147483647 w 3916"/>
                <a:gd name="T33" fmla="*/ 27727015 h 28"/>
                <a:gd name="T34" fmla="*/ 2147483647 w 3916"/>
                <a:gd name="T35" fmla="*/ 46212408 h 28"/>
                <a:gd name="T36" fmla="*/ 2147483647 w 3916"/>
                <a:gd name="T37" fmla="*/ 46212408 h 28"/>
                <a:gd name="T38" fmla="*/ 2147483647 w 3916"/>
                <a:gd name="T39" fmla="*/ 36970786 h 28"/>
                <a:gd name="T40" fmla="*/ 2147483647 w 3916"/>
                <a:gd name="T41" fmla="*/ 36970786 h 28"/>
                <a:gd name="T42" fmla="*/ 2147483647 w 3916"/>
                <a:gd name="T43" fmla="*/ 36970786 h 28"/>
                <a:gd name="T44" fmla="*/ 2147483647 w 3916"/>
                <a:gd name="T45" fmla="*/ 27727015 h 28"/>
                <a:gd name="T46" fmla="*/ 2147483647 w 3916"/>
                <a:gd name="T47" fmla="*/ 27727015 h 28"/>
                <a:gd name="T48" fmla="*/ 1562241281 w 3916"/>
                <a:gd name="T49" fmla="*/ 9241622 h 28"/>
                <a:gd name="T50" fmla="*/ 896670624 w 3916"/>
                <a:gd name="T51" fmla="*/ 0 h 28"/>
                <a:gd name="T52" fmla="*/ 258833511 w 3916"/>
                <a:gd name="T53" fmla="*/ 9241622 h 28"/>
                <a:gd name="T54" fmla="*/ 0 w 3916"/>
                <a:gd name="T55" fmla="*/ 46212408 h 28"/>
                <a:gd name="T56" fmla="*/ 295809420 w 3916"/>
                <a:gd name="T57" fmla="*/ 46212408 h 28"/>
                <a:gd name="T58" fmla="*/ 887426110 w 3916"/>
                <a:gd name="T59" fmla="*/ 46212408 h 28"/>
                <a:gd name="T60" fmla="*/ 1358872708 w 3916"/>
                <a:gd name="T61" fmla="*/ 46212408 h 28"/>
                <a:gd name="T62" fmla="*/ 1802585763 w 3916"/>
                <a:gd name="T63" fmla="*/ 55456179 h 28"/>
                <a:gd name="T64" fmla="*/ 2147483647 w 3916"/>
                <a:gd name="T65" fmla="*/ 55456179 h 28"/>
                <a:gd name="T66" fmla="*/ 2147483647 w 3916"/>
                <a:gd name="T67" fmla="*/ 64697801 h 28"/>
                <a:gd name="T68" fmla="*/ 2147483647 w 3916"/>
                <a:gd name="T69" fmla="*/ 55456179 h 28"/>
                <a:gd name="T70" fmla="*/ 2147483647 w 3916"/>
                <a:gd name="T71" fmla="*/ 64697801 h 28"/>
                <a:gd name="T72" fmla="*/ 2147483647 w 3916"/>
                <a:gd name="T73" fmla="*/ 73939423 h 28"/>
                <a:gd name="T74" fmla="*/ 2147483647 w 3916"/>
                <a:gd name="T75" fmla="*/ 73939423 h 28"/>
                <a:gd name="T76" fmla="*/ 2147483647 w 3916"/>
                <a:gd name="T77" fmla="*/ 83183194 h 28"/>
                <a:gd name="T78" fmla="*/ 2147483647 w 3916"/>
                <a:gd name="T79" fmla="*/ 83183194 h 28"/>
                <a:gd name="T80" fmla="*/ 2147483647 w 3916"/>
                <a:gd name="T81" fmla="*/ 92424816 h 28"/>
                <a:gd name="T82" fmla="*/ 2147483647 w 3916"/>
                <a:gd name="T83" fmla="*/ 92424816 h 28"/>
                <a:gd name="T84" fmla="*/ 2147483647 w 3916"/>
                <a:gd name="T85" fmla="*/ 101668587 h 28"/>
                <a:gd name="T86" fmla="*/ 2147483647 w 3916"/>
                <a:gd name="T87" fmla="*/ 101668587 h 28"/>
                <a:gd name="T88" fmla="*/ 2147483647 w 3916"/>
                <a:gd name="T89" fmla="*/ 101668587 h 28"/>
                <a:gd name="T90" fmla="*/ 2147483647 w 3916"/>
                <a:gd name="T91" fmla="*/ 101668587 h 28"/>
                <a:gd name="T92" fmla="*/ 2147483647 w 3916"/>
                <a:gd name="T93" fmla="*/ 101668587 h 28"/>
                <a:gd name="T94" fmla="*/ 2147483647 w 3916"/>
                <a:gd name="T95" fmla="*/ 110910209 h 28"/>
                <a:gd name="T96" fmla="*/ 2147483647 w 3916"/>
                <a:gd name="T97" fmla="*/ 110910209 h 28"/>
                <a:gd name="T98" fmla="*/ 2147483647 w 3916"/>
                <a:gd name="T99" fmla="*/ 110910209 h 28"/>
                <a:gd name="T100" fmla="*/ 2147483647 w 3916"/>
                <a:gd name="T101" fmla="*/ 120153981 h 28"/>
                <a:gd name="T102" fmla="*/ 2147483647 w 3916"/>
                <a:gd name="T103" fmla="*/ 120153981 h 28"/>
                <a:gd name="T104" fmla="*/ 2147483647 w 3916"/>
                <a:gd name="T105" fmla="*/ 120153981 h 28"/>
                <a:gd name="T106" fmla="*/ 2147483647 w 3916"/>
                <a:gd name="T107" fmla="*/ 120153981 h 28"/>
                <a:gd name="T108" fmla="*/ 2147483647 w 3916"/>
                <a:gd name="T109" fmla="*/ 129395602 h 28"/>
                <a:gd name="T110" fmla="*/ 2147483647 w 3916"/>
                <a:gd name="T111" fmla="*/ 120153981 h 28"/>
                <a:gd name="T112" fmla="*/ 2147483647 w 3916"/>
                <a:gd name="T113" fmla="*/ 110910209 h 28"/>
                <a:gd name="T114" fmla="*/ 2147483647 w 3916"/>
                <a:gd name="T115" fmla="*/ 83183194 h 28"/>
                <a:gd name="T116" fmla="*/ 2147483647 w 3916"/>
                <a:gd name="T117" fmla="*/ 64697801 h 28"/>
                <a:gd name="T118" fmla="*/ 2147483647 w 3916"/>
                <a:gd name="T119" fmla="*/ 36970786 h 28"/>
                <a:gd name="T120" fmla="*/ 2147483647 w 3916"/>
                <a:gd name="T121" fmla="*/ 83183194 h 28"/>
                <a:gd name="T122" fmla="*/ 2147483647 w 3916"/>
                <a:gd name="T123" fmla="*/ 73939423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D34D444-219F-DB46-98D5-FB612B405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99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2147483647 w 3916"/>
                <a:gd name="T1" fmla="*/ 55456179 h 28"/>
                <a:gd name="T2" fmla="*/ 2147483647 w 3916"/>
                <a:gd name="T3" fmla="*/ 64697801 h 28"/>
                <a:gd name="T4" fmla="*/ 2147483647 w 3916"/>
                <a:gd name="T5" fmla="*/ 64697801 h 28"/>
                <a:gd name="T6" fmla="*/ 2147483647 w 3916"/>
                <a:gd name="T7" fmla="*/ 55456179 h 28"/>
                <a:gd name="T8" fmla="*/ 2147483647 w 3916"/>
                <a:gd name="T9" fmla="*/ 55456179 h 28"/>
                <a:gd name="T10" fmla="*/ 2147483647 w 3916"/>
                <a:gd name="T11" fmla="*/ 46212408 h 28"/>
                <a:gd name="T12" fmla="*/ 2147483647 w 3916"/>
                <a:gd name="T13" fmla="*/ 55456179 h 28"/>
                <a:gd name="T14" fmla="*/ 2147483647 w 3916"/>
                <a:gd name="T15" fmla="*/ 46212408 h 28"/>
                <a:gd name="T16" fmla="*/ 2147483647 w 3916"/>
                <a:gd name="T17" fmla="*/ 46212408 h 28"/>
                <a:gd name="T18" fmla="*/ 2147483647 w 3916"/>
                <a:gd name="T19" fmla="*/ 36970786 h 28"/>
                <a:gd name="T20" fmla="*/ 2147483647 w 3916"/>
                <a:gd name="T21" fmla="*/ 27727015 h 28"/>
                <a:gd name="T22" fmla="*/ 2147483647 w 3916"/>
                <a:gd name="T23" fmla="*/ 18485393 h 28"/>
                <a:gd name="T24" fmla="*/ 2147483647 w 3916"/>
                <a:gd name="T25" fmla="*/ 27727015 h 28"/>
                <a:gd name="T26" fmla="*/ 2147483647 w 3916"/>
                <a:gd name="T27" fmla="*/ 18485393 h 28"/>
                <a:gd name="T28" fmla="*/ 2147483647 w 3916"/>
                <a:gd name="T29" fmla="*/ 18485393 h 28"/>
                <a:gd name="T30" fmla="*/ 2147483647 w 3916"/>
                <a:gd name="T31" fmla="*/ 18485393 h 28"/>
                <a:gd name="T32" fmla="*/ 2147483647 w 3916"/>
                <a:gd name="T33" fmla="*/ 27727015 h 28"/>
                <a:gd name="T34" fmla="*/ 2147483647 w 3916"/>
                <a:gd name="T35" fmla="*/ 46212408 h 28"/>
                <a:gd name="T36" fmla="*/ 2147483647 w 3916"/>
                <a:gd name="T37" fmla="*/ 46212408 h 28"/>
                <a:gd name="T38" fmla="*/ 2147483647 w 3916"/>
                <a:gd name="T39" fmla="*/ 36970786 h 28"/>
                <a:gd name="T40" fmla="*/ 2147483647 w 3916"/>
                <a:gd name="T41" fmla="*/ 36970786 h 28"/>
                <a:gd name="T42" fmla="*/ 2147483647 w 3916"/>
                <a:gd name="T43" fmla="*/ 36970786 h 28"/>
                <a:gd name="T44" fmla="*/ 2147483647 w 3916"/>
                <a:gd name="T45" fmla="*/ 27727015 h 28"/>
                <a:gd name="T46" fmla="*/ 2147483647 w 3916"/>
                <a:gd name="T47" fmla="*/ 27727015 h 28"/>
                <a:gd name="T48" fmla="*/ 1562241281 w 3916"/>
                <a:gd name="T49" fmla="*/ 9241622 h 28"/>
                <a:gd name="T50" fmla="*/ 896670624 w 3916"/>
                <a:gd name="T51" fmla="*/ 0 h 28"/>
                <a:gd name="T52" fmla="*/ 258833511 w 3916"/>
                <a:gd name="T53" fmla="*/ 9241622 h 28"/>
                <a:gd name="T54" fmla="*/ 0 w 3916"/>
                <a:gd name="T55" fmla="*/ 46212408 h 28"/>
                <a:gd name="T56" fmla="*/ 295809420 w 3916"/>
                <a:gd name="T57" fmla="*/ 46212408 h 28"/>
                <a:gd name="T58" fmla="*/ 887426110 w 3916"/>
                <a:gd name="T59" fmla="*/ 46212408 h 28"/>
                <a:gd name="T60" fmla="*/ 1358872708 w 3916"/>
                <a:gd name="T61" fmla="*/ 46212408 h 28"/>
                <a:gd name="T62" fmla="*/ 1802585763 w 3916"/>
                <a:gd name="T63" fmla="*/ 55456179 h 28"/>
                <a:gd name="T64" fmla="*/ 2147483647 w 3916"/>
                <a:gd name="T65" fmla="*/ 55456179 h 28"/>
                <a:gd name="T66" fmla="*/ 2147483647 w 3916"/>
                <a:gd name="T67" fmla="*/ 64697801 h 28"/>
                <a:gd name="T68" fmla="*/ 2147483647 w 3916"/>
                <a:gd name="T69" fmla="*/ 55456179 h 28"/>
                <a:gd name="T70" fmla="*/ 2147483647 w 3916"/>
                <a:gd name="T71" fmla="*/ 64697801 h 28"/>
                <a:gd name="T72" fmla="*/ 2147483647 w 3916"/>
                <a:gd name="T73" fmla="*/ 73939423 h 28"/>
                <a:gd name="T74" fmla="*/ 2147483647 w 3916"/>
                <a:gd name="T75" fmla="*/ 73939423 h 28"/>
                <a:gd name="T76" fmla="*/ 2147483647 w 3916"/>
                <a:gd name="T77" fmla="*/ 83183194 h 28"/>
                <a:gd name="T78" fmla="*/ 2147483647 w 3916"/>
                <a:gd name="T79" fmla="*/ 83183194 h 28"/>
                <a:gd name="T80" fmla="*/ 2147483647 w 3916"/>
                <a:gd name="T81" fmla="*/ 92424816 h 28"/>
                <a:gd name="T82" fmla="*/ 2147483647 w 3916"/>
                <a:gd name="T83" fmla="*/ 92424816 h 28"/>
                <a:gd name="T84" fmla="*/ 2147483647 w 3916"/>
                <a:gd name="T85" fmla="*/ 101668587 h 28"/>
                <a:gd name="T86" fmla="*/ 2147483647 w 3916"/>
                <a:gd name="T87" fmla="*/ 101668587 h 28"/>
                <a:gd name="T88" fmla="*/ 2147483647 w 3916"/>
                <a:gd name="T89" fmla="*/ 101668587 h 28"/>
                <a:gd name="T90" fmla="*/ 2147483647 w 3916"/>
                <a:gd name="T91" fmla="*/ 101668587 h 28"/>
                <a:gd name="T92" fmla="*/ 2147483647 w 3916"/>
                <a:gd name="T93" fmla="*/ 101668587 h 28"/>
                <a:gd name="T94" fmla="*/ 2147483647 w 3916"/>
                <a:gd name="T95" fmla="*/ 110910209 h 28"/>
                <a:gd name="T96" fmla="*/ 2147483647 w 3916"/>
                <a:gd name="T97" fmla="*/ 110910209 h 28"/>
                <a:gd name="T98" fmla="*/ 2147483647 w 3916"/>
                <a:gd name="T99" fmla="*/ 110910209 h 28"/>
                <a:gd name="T100" fmla="*/ 2147483647 w 3916"/>
                <a:gd name="T101" fmla="*/ 120153981 h 28"/>
                <a:gd name="T102" fmla="*/ 2147483647 w 3916"/>
                <a:gd name="T103" fmla="*/ 120153981 h 28"/>
                <a:gd name="T104" fmla="*/ 2147483647 w 3916"/>
                <a:gd name="T105" fmla="*/ 120153981 h 28"/>
                <a:gd name="T106" fmla="*/ 2147483647 w 3916"/>
                <a:gd name="T107" fmla="*/ 120153981 h 28"/>
                <a:gd name="T108" fmla="*/ 2147483647 w 3916"/>
                <a:gd name="T109" fmla="*/ 129395602 h 28"/>
                <a:gd name="T110" fmla="*/ 2147483647 w 3916"/>
                <a:gd name="T111" fmla="*/ 120153981 h 28"/>
                <a:gd name="T112" fmla="*/ 2147483647 w 3916"/>
                <a:gd name="T113" fmla="*/ 110910209 h 28"/>
                <a:gd name="T114" fmla="*/ 2147483647 w 3916"/>
                <a:gd name="T115" fmla="*/ 83183194 h 28"/>
                <a:gd name="T116" fmla="*/ 2147483647 w 3916"/>
                <a:gd name="T117" fmla="*/ 64697801 h 28"/>
                <a:gd name="T118" fmla="*/ 2147483647 w 3916"/>
                <a:gd name="T119" fmla="*/ 36970786 h 28"/>
                <a:gd name="T120" fmla="*/ 2147483647 w 3916"/>
                <a:gd name="T121" fmla="*/ 83183194 h 28"/>
                <a:gd name="T122" fmla="*/ 2147483647 w 3916"/>
                <a:gd name="T123" fmla="*/ 73939423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46FDC9E-3FA5-4543-BDD4-1C2BB2342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374869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06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2147483647 w 3916"/>
                <a:gd name="T1" fmla="*/ 55456179 h 28"/>
                <a:gd name="T2" fmla="*/ 2147483647 w 3916"/>
                <a:gd name="T3" fmla="*/ 64697801 h 28"/>
                <a:gd name="T4" fmla="*/ 2147483647 w 3916"/>
                <a:gd name="T5" fmla="*/ 64697801 h 28"/>
                <a:gd name="T6" fmla="*/ 2147483647 w 3916"/>
                <a:gd name="T7" fmla="*/ 55456179 h 28"/>
                <a:gd name="T8" fmla="*/ 2147483647 w 3916"/>
                <a:gd name="T9" fmla="*/ 55456179 h 28"/>
                <a:gd name="T10" fmla="*/ 2147483647 w 3916"/>
                <a:gd name="T11" fmla="*/ 46212408 h 28"/>
                <a:gd name="T12" fmla="*/ 2147483647 w 3916"/>
                <a:gd name="T13" fmla="*/ 55456179 h 28"/>
                <a:gd name="T14" fmla="*/ 2147483647 w 3916"/>
                <a:gd name="T15" fmla="*/ 46212408 h 28"/>
                <a:gd name="T16" fmla="*/ 2147483647 w 3916"/>
                <a:gd name="T17" fmla="*/ 46212408 h 28"/>
                <a:gd name="T18" fmla="*/ 2147483647 w 3916"/>
                <a:gd name="T19" fmla="*/ 36970786 h 28"/>
                <a:gd name="T20" fmla="*/ 2147483647 w 3916"/>
                <a:gd name="T21" fmla="*/ 27727015 h 28"/>
                <a:gd name="T22" fmla="*/ 2147483647 w 3916"/>
                <a:gd name="T23" fmla="*/ 18485393 h 28"/>
                <a:gd name="T24" fmla="*/ 2147483647 w 3916"/>
                <a:gd name="T25" fmla="*/ 27727015 h 28"/>
                <a:gd name="T26" fmla="*/ 2147483647 w 3916"/>
                <a:gd name="T27" fmla="*/ 18485393 h 28"/>
                <a:gd name="T28" fmla="*/ 2147483647 w 3916"/>
                <a:gd name="T29" fmla="*/ 18485393 h 28"/>
                <a:gd name="T30" fmla="*/ 2147483647 w 3916"/>
                <a:gd name="T31" fmla="*/ 18485393 h 28"/>
                <a:gd name="T32" fmla="*/ 2147483647 w 3916"/>
                <a:gd name="T33" fmla="*/ 27727015 h 28"/>
                <a:gd name="T34" fmla="*/ 2147483647 w 3916"/>
                <a:gd name="T35" fmla="*/ 46212408 h 28"/>
                <a:gd name="T36" fmla="*/ 2147483647 w 3916"/>
                <a:gd name="T37" fmla="*/ 46212408 h 28"/>
                <a:gd name="T38" fmla="*/ 2147483647 w 3916"/>
                <a:gd name="T39" fmla="*/ 36970786 h 28"/>
                <a:gd name="T40" fmla="*/ 2147483647 w 3916"/>
                <a:gd name="T41" fmla="*/ 36970786 h 28"/>
                <a:gd name="T42" fmla="*/ 2147483647 w 3916"/>
                <a:gd name="T43" fmla="*/ 36970786 h 28"/>
                <a:gd name="T44" fmla="*/ 2147483647 w 3916"/>
                <a:gd name="T45" fmla="*/ 27727015 h 28"/>
                <a:gd name="T46" fmla="*/ 2147483647 w 3916"/>
                <a:gd name="T47" fmla="*/ 27727015 h 28"/>
                <a:gd name="T48" fmla="*/ 1562241281 w 3916"/>
                <a:gd name="T49" fmla="*/ 9241622 h 28"/>
                <a:gd name="T50" fmla="*/ 896670624 w 3916"/>
                <a:gd name="T51" fmla="*/ 0 h 28"/>
                <a:gd name="T52" fmla="*/ 258833511 w 3916"/>
                <a:gd name="T53" fmla="*/ 9241622 h 28"/>
                <a:gd name="T54" fmla="*/ 0 w 3916"/>
                <a:gd name="T55" fmla="*/ 46212408 h 28"/>
                <a:gd name="T56" fmla="*/ 295809420 w 3916"/>
                <a:gd name="T57" fmla="*/ 46212408 h 28"/>
                <a:gd name="T58" fmla="*/ 887426110 w 3916"/>
                <a:gd name="T59" fmla="*/ 46212408 h 28"/>
                <a:gd name="T60" fmla="*/ 1358872708 w 3916"/>
                <a:gd name="T61" fmla="*/ 46212408 h 28"/>
                <a:gd name="T62" fmla="*/ 1802585763 w 3916"/>
                <a:gd name="T63" fmla="*/ 55456179 h 28"/>
                <a:gd name="T64" fmla="*/ 2147483647 w 3916"/>
                <a:gd name="T65" fmla="*/ 55456179 h 28"/>
                <a:gd name="T66" fmla="*/ 2147483647 w 3916"/>
                <a:gd name="T67" fmla="*/ 64697801 h 28"/>
                <a:gd name="T68" fmla="*/ 2147483647 w 3916"/>
                <a:gd name="T69" fmla="*/ 55456179 h 28"/>
                <a:gd name="T70" fmla="*/ 2147483647 w 3916"/>
                <a:gd name="T71" fmla="*/ 64697801 h 28"/>
                <a:gd name="T72" fmla="*/ 2147483647 w 3916"/>
                <a:gd name="T73" fmla="*/ 73939423 h 28"/>
                <a:gd name="T74" fmla="*/ 2147483647 w 3916"/>
                <a:gd name="T75" fmla="*/ 73939423 h 28"/>
                <a:gd name="T76" fmla="*/ 2147483647 w 3916"/>
                <a:gd name="T77" fmla="*/ 83183194 h 28"/>
                <a:gd name="T78" fmla="*/ 2147483647 w 3916"/>
                <a:gd name="T79" fmla="*/ 83183194 h 28"/>
                <a:gd name="T80" fmla="*/ 2147483647 w 3916"/>
                <a:gd name="T81" fmla="*/ 92424816 h 28"/>
                <a:gd name="T82" fmla="*/ 2147483647 w 3916"/>
                <a:gd name="T83" fmla="*/ 92424816 h 28"/>
                <a:gd name="T84" fmla="*/ 2147483647 w 3916"/>
                <a:gd name="T85" fmla="*/ 101668587 h 28"/>
                <a:gd name="T86" fmla="*/ 2147483647 w 3916"/>
                <a:gd name="T87" fmla="*/ 101668587 h 28"/>
                <a:gd name="T88" fmla="*/ 2147483647 w 3916"/>
                <a:gd name="T89" fmla="*/ 101668587 h 28"/>
                <a:gd name="T90" fmla="*/ 2147483647 w 3916"/>
                <a:gd name="T91" fmla="*/ 101668587 h 28"/>
                <a:gd name="T92" fmla="*/ 2147483647 w 3916"/>
                <a:gd name="T93" fmla="*/ 101668587 h 28"/>
                <a:gd name="T94" fmla="*/ 2147483647 w 3916"/>
                <a:gd name="T95" fmla="*/ 110910209 h 28"/>
                <a:gd name="T96" fmla="*/ 2147483647 w 3916"/>
                <a:gd name="T97" fmla="*/ 110910209 h 28"/>
                <a:gd name="T98" fmla="*/ 2147483647 w 3916"/>
                <a:gd name="T99" fmla="*/ 110910209 h 28"/>
                <a:gd name="T100" fmla="*/ 2147483647 w 3916"/>
                <a:gd name="T101" fmla="*/ 120153981 h 28"/>
                <a:gd name="T102" fmla="*/ 2147483647 w 3916"/>
                <a:gd name="T103" fmla="*/ 120153981 h 28"/>
                <a:gd name="T104" fmla="*/ 2147483647 w 3916"/>
                <a:gd name="T105" fmla="*/ 120153981 h 28"/>
                <a:gd name="T106" fmla="*/ 2147483647 w 3916"/>
                <a:gd name="T107" fmla="*/ 120153981 h 28"/>
                <a:gd name="T108" fmla="*/ 2147483647 w 3916"/>
                <a:gd name="T109" fmla="*/ 129395602 h 28"/>
                <a:gd name="T110" fmla="*/ 2147483647 w 3916"/>
                <a:gd name="T111" fmla="*/ 120153981 h 28"/>
                <a:gd name="T112" fmla="*/ 2147483647 w 3916"/>
                <a:gd name="T113" fmla="*/ 110910209 h 28"/>
                <a:gd name="T114" fmla="*/ 2147483647 w 3916"/>
                <a:gd name="T115" fmla="*/ 83183194 h 28"/>
                <a:gd name="T116" fmla="*/ 2147483647 w 3916"/>
                <a:gd name="T117" fmla="*/ 64697801 h 28"/>
                <a:gd name="T118" fmla="*/ 2147483647 w 3916"/>
                <a:gd name="T119" fmla="*/ 36970786 h 28"/>
                <a:gd name="T120" fmla="*/ 2147483647 w 3916"/>
                <a:gd name="T121" fmla="*/ 83183194 h 28"/>
                <a:gd name="T122" fmla="*/ 2147483647 w 3916"/>
                <a:gd name="T123" fmla="*/ 73939423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AF26A78-53E1-7442-8F60-E21957402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3351087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hapes_2_Hi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52688"/>
            <a:ext cx="36131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6"/>
            <a:ext cx="4587875" cy="1765300"/>
          </a:xfrm>
        </p:spPr>
        <p:txBody>
          <a:bodyPr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6B6231A-7F6B-744D-8056-F42C756E6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39705304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hapes_2_Hi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52688"/>
            <a:ext cx="36131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7F8283B-5563-2041-9966-376A2D17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12515101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3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2147483647 w 3916"/>
                <a:gd name="T1" fmla="*/ 55456179 h 28"/>
                <a:gd name="T2" fmla="*/ 2147483647 w 3916"/>
                <a:gd name="T3" fmla="*/ 64697801 h 28"/>
                <a:gd name="T4" fmla="*/ 2147483647 w 3916"/>
                <a:gd name="T5" fmla="*/ 64697801 h 28"/>
                <a:gd name="T6" fmla="*/ 2147483647 w 3916"/>
                <a:gd name="T7" fmla="*/ 55456179 h 28"/>
                <a:gd name="T8" fmla="*/ 2147483647 w 3916"/>
                <a:gd name="T9" fmla="*/ 55456179 h 28"/>
                <a:gd name="T10" fmla="*/ 2147483647 w 3916"/>
                <a:gd name="T11" fmla="*/ 46212408 h 28"/>
                <a:gd name="T12" fmla="*/ 2147483647 w 3916"/>
                <a:gd name="T13" fmla="*/ 55456179 h 28"/>
                <a:gd name="T14" fmla="*/ 2147483647 w 3916"/>
                <a:gd name="T15" fmla="*/ 46212408 h 28"/>
                <a:gd name="T16" fmla="*/ 2147483647 w 3916"/>
                <a:gd name="T17" fmla="*/ 46212408 h 28"/>
                <a:gd name="T18" fmla="*/ 2147483647 w 3916"/>
                <a:gd name="T19" fmla="*/ 36970786 h 28"/>
                <a:gd name="T20" fmla="*/ 2147483647 w 3916"/>
                <a:gd name="T21" fmla="*/ 27727015 h 28"/>
                <a:gd name="T22" fmla="*/ 2147483647 w 3916"/>
                <a:gd name="T23" fmla="*/ 18485393 h 28"/>
                <a:gd name="T24" fmla="*/ 2147483647 w 3916"/>
                <a:gd name="T25" fmla="*/ 27727015 h 28"/>
                <a:gd name="T26" fmla="*/ 2147483647 w 3916"/>
                <a:gd name="T27" fmla="*/ 18485393 h 28"/>
                <a:gd name="T28" fmla="*/ 2147483647 w 3916"/>
                <a:gd name="T29" fmla="*/ 18485393 h 28"/>
                <a:gd name="T30" fmla="*/ 2147483647 w 3916"/>
                <a:gd name="T31" fmla="*/ 18485393 h 28"/>
                <a:gd name="T32" fmla="*/ 2147483647 w 3916"/>
                <a:gd name="T33" fmla="*/ 27727015 h 28"/>
                <a:gd name="T34" fmla="*/ 2147483647 w 3916"/>
                <a:gd name="T35" fmla="*/ 46212408 h 28"/>
                <a:gd name="T36" fmla="*/ 2147483647 w 3916"/>
                <a:gd name="T37" fmla="*/ 46212408 h 28"/>
                <a:gd name="T38" fmla="*/ 2147483647 w 3916"/>
                <a:gd name="T39" fmla="*/ 36970786 h 28"/>
                <a:gd name="T40" fmla="*/ 2147483647 w 3916"/>
                <a:gd name="T41" fmla="*/ 36970786 h 28"/>
                <a:gd name="T42" fmla="*/ 2147483647 w 3916"/>
                <a:gd name="T43" fmla="*/ 36970786 h 28"/>
                <a:gd name="T44" fmla="*/ 2147483647 w 3916"/>
                <a:gd name="T45" fmla="*/ 27727015 h 28"/>
                <a:gd name="T46" fmla="*/ 2147483647 w 3916"/>
                <a:gd name="T47" fmla="*/ 27727015 h 28"/>
                <a:gd name="T48" fmla="*/ 1562241281 w 3916"/>
                <a:gd name="T49" fmla="*/ 9241622 h 28"/>
                <a:gd name="T50" fmla="*/ 896670624 w 3916"/>
                <a:gd name="T51" fmla="*/ 0 h 28"/>
                <a:gd name="T52" fmla="*/ 258833511 w 3916"/>
                <a:gd name="T53" fmla="*/ 9241622 h 28"/>
                <a:gd name="T54" fmla="*/ 0 w 3916"/>
                <a:gd name="T55" fmla="*/ 46212408 h 28"/>
                <a:gd name="T56" fmla="*/ 295809420 w 3916"/>
                <a:gd name="T57" fmla="*/ 46212408 h 28"/>
                <a:gd name="T58" fmla="*/ 887426110 w 3916"/>
                <a:gd name="T59" fmla="*/ 46212408 h 28"/>
                <a:gd name="T60" fmla="*/ 1358872708 w 3916"/>
                <a:gd name="T61" fmla="*/ 46212408 h 28"/>
                <a:gd name="T62" fmla="*/ 1802585763 w 3916"/>
                <a:gd name="T63" fmla="*/ 55456179 h 28"/>
                <a:gd name="T64" fmla="*/ 2147483647 w 3916"/>
                <a:gd name="T65" fmla="*/ 55456179 h 28"/>
                <a:gd name="T66" fmla="*/ 2147483647 w 3916"/>
                <a:gd name="T67" fmla="*/ 64697801 h 28"/>
                <a:gd name="T68" fmla="*/ 2147483647 w 3916"/>
                <a:gd name="T69" fmla="*/ 55456179 h 28"/>
                <a:gd name="T70" fmla="*/ 2147483647 w 3916"/>
                <a:gd name="T71" fmla="*/ 64697801 h 28"/>
                <a:gd name="T72" fmla="*/ 2147483647 w 3916"/>
                <a:gd name="T73" fmla="*/ 73939423 h 28"/>
                <a:gd name="T74" fmla="*/ 2147483647 w 3916"/>
                <a:gd name="T75" fmla="*/ 73939423 h 28"/>
                <a:gd name="T76" fmla="*/ 2147483647 w 3916"/>
                <a:gd name="T77" fmla="*/ 83183194 h 28"/>
                <a:gd name="T78" fmla="*/ 2147483647 w 3916"/>
                <a:gd name="T79" fmla="*/ 83183194 h 28"/>
                <a:gd name="T80" fmla="*/ 2147483647 w 3916"/>
                <a:gd name="T81" fmla="*/ 92424816 h 28"/>
                <a:gd name="T82" fmla="*/ 2147483647 w 3916"/>
                <a:gd name="T83" fmla="*/ 92424816 h 28"/>
                <a:gd name="T84" fmla="*/ 2147483647 w 3916"/>
                <a:gd name="T85" fmla="*/ 101668587 h 28"/>
                <a:gd name="T86" fmla="*/ 2147483647 w 3916"/>
                <a:gd name="T87" fmla="*/ 101668587 h 28"/>
                <a:gd name="T88" fmla="*/ 2147483647 w 3916"/>
                <a:gd name="T89" fmla="*/ 101668587 h 28"/>
                <a:gd name="T90" fmla="*/ 2147483647 w 3916"/>
                <a:gd name="T91" fmla="*/ 101668587 h 28"/>
                <a:gd name="T92" fmla="*/ 2147483647 w 3916"/>
                <a:gd name="T93" fmla="*/ 101668587 h 28"/>
                <a:gd name="T94" fmla="*/ 2147483647 w 3916"/>
                <a:gd name="T95" fmla="*/ 110910209 h 28"/>
                <a:gd name="T96" fmla="*/ 2147483647 w 3916"/>
                <a:gd name="T97" fmla="*/ 110910209 h 28"/>
                <a:gd name="T98" fmla="*/ 2147483647 w 3916"/>
                <a:gd name="T99" fmla="*/ 110910209 h 28"/>
                <a:gd name="T100" fmla="*/ 2147483647 w 3916"/>
                <a:gd name="T101" fmla="*/ 120153981 h 28"/>
                <a:gd name="T102" fmla="*/ 2147483647 w 3916"/>
                <a:gd name="T103" fmla="*/ 120153981 h 28"/>
                <a:gd name="T104" fmla="*/ 2147483647 w 3916"/>
                <a:gd name="T105" fmla="*/ 120153981 h 28"/>
                <a:gd name="T106" fmla="*/ 2147483647 w 3916"/>
                <a:gd name="T107" fmla="*/ 120153981 h 28"/>
                <a:gd name="T108" fmla="*/ 2147483647 w 3916"/>
                <a:gd name="T109" fmla="*/ 129395602 h 28"/>
                <a:gd name="T110" fmla="*/ 2147483647 w 3916"/>
                <a:gd name="T111" fmla="*/ 120153981 h 28"/>
                <a:gd name="T112" fmla="*/ 2147483647 w 3916"/>
                <a:gd name="T113" fmla="*/ 110910209 h 28"/>
                <a:gd name="T114" fmla="*/ 2147483647 w 3916"/>
                <a:gd name="T115" fmla="*/ 83183194 h 28"/>
                <a:gd name="T116" fmla="*/ 2147483647 w 3916"/>
                <a:gd name="T117" fmla="*/ 64697801 h 28"/>
                <a:gd name="T118" fmla="*/ 2147483647 w 3916"/>
                <a:gd name="T119" fmla="*/ 36970786 h 28"/>
                <a:gd name="T120" fmla="*/ 2147483647 w 3916"/>
                <a:gd name="T121" fmla="*/ 83183194 h 28"/>
                <a:gd name="T122" fmla="*/ 2147483647 w 3916"/>
                <a:gd name="T123" fmla="*/ 73939423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FEB3DB-47E4-EB47-8729-A87BD606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2359986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6075" y="3073400"/>
            <a:ext cx="38052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uzzle_2_Hi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0788"/>
            <a:ext cx="35750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CD7B0DA-2925-AE4E-97CB-EF8C651A6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2541225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005138"/>
            <a:ext cx="34607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Atom_2_Hi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074863"/>
            <a:ext cx="27733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62EA19-4C9D-414E-AD9A-E2ECA9D7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37589024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17500"/>
            <a:ext cx="1055687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427038"/>
            <a:ext cx="14351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ad_1_CMYK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281113"/>
            <a:ext cx="310515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607175"/>
            <a:ext cx="22669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 defTabSz="457200">
              <a:buClrTx/>
              <a:buFontTx/>
              <a:buNone/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A5ACCC-B964-8B40-9954-FF3FE6D0A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defTabSz="457200">
              <a:buClrTx/>
              <a:buFontTx/>
              <a:buNone/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270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5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2147483647 w 3916"/>
                <a:gd name="T1" fmla="*/ 55456179 h 28"/>
                <a:gd name="T2" fmla="*/ 2147483647 w 3916"/>
                <a:gd name="T3" fmla="*/ 64697801 h 28"/>
                <a:gd name="T4" fmla="*/ 2147483647 w 3916"/>
                <a:gd name="T5" fmla="*/ 64697801 h 28"/>
                <a:gd name="T6" fmla="*/ 2147483647 w 3916"/>
                <a:gd name="T7" fmla="*/ 55456179 h 28"/>
                <a:gd name="T8" fmla="*/ 2147483647 w 3916"/>
                <a:gd name="T9" fmla="*/ 55456179 h 28"/>
                <a:gd name="T10" fmla="*/ 2147483647 w 3916"/>
                <a:gd name="T11" fmla="*/ 46212408 h 28"/>
                <a:gd name="T12" fmla="*/ 2147483647 w 3916"/>
                <a:gd name="T13" fmla="*/ 55456179 h 28"/>
                <a:gd name="T14" fmla="*/ 2147483647 w 3916"/>
                <a:gd name="T15" fmla="*/ 46212408 h 28"/>
                <a:gd name="T16" fmla="*/ 2147483647 w 3916"/>
                <a:gd name="T17" fmla="*/ 46212408 h 28"/>
                <a:gd name="T18" fmla="*/ 2147483647 w 3916"/>
                <a:gd name="T19" fmla="*/ 36970786 h 28"/>
                <a:gd name="T20" fmla="*/ 2147483647 w 3916"/>
                <a:gd name="T21" fmla="*/ 27727015 h 28"/>
                <a:gd name="T22" fmla="*/ 2147483647 w 3916"/>
                <a:gd name="T23" fmla="*/ 18485393 h 28"/>
                <a:gd name="T24" fmla="*/ 2147483647 w 3916"/>
                <a:gd name="T25" fmla="*/ 27727015 h 28"/>
                <a:gd name="T26" fmla="*/ 2147483647 w 3916"/>
                <a:gd name="T27" fmla="*/ 18485393 h 28"/>
                <a:gd name="T28" fmla="*/ 2147483647 w 3916"/>
                <a:gd name="T29" fmla="*/ 18485393 h 28"/>
                <a:gd name="T30" fmla="*/ 2147483647 w 3916"/>
                <a:gd name="T31" fmla="*/ 18485393 h 28"/>
                <a:gd name="T32" fmla="*/ 2147483647 w 3916"/>
                <a:gd name="T33" fmla="*/ 27727015 h 28"/>
                <a:gd name="T34" fmla="*/ 2147483647 w 3916"/>
                <a:gd name="T35" fmla="*/ 46212408 h 28"/>
                <a:gd name="T36" fmla="*/ 2147483647 w 3916"/>
                <a:gd name="T37" fmla="*/ 46212408 h 28"/>
                <a:gd name="T38" fmla="*/ 2147483647 w 3916"/>
                <a:gd name="T39" fmla="*/ 36970786 h 28"/>
                <a:gd name="T40" fmla="*/ 2147483647 w 3916"/>
                <a:gd name="T41" fmla="*/ 36970786 h 28"/>
                <a:gd name="T42" fmla="*/ 2147483647 w 3916"/>
                <a:gd name="T43" fmla="*/ 36970786 h 28"/>
                <a:gd name="T44" fmla="*/ 2147483647 w 3916"/>
                <a:gd name="T45" fmla="*/ 27727015 h 28"/>
                <a:gd name="T46" fmla="*/ 2147483647 w 3916"/>
                <a:gd name="T47" fmla="*/ 27727015 h 28"/>
                <a:gd name="T48" fmla="*/ 1562241281 w 3916"/>
                <a:gd name="T49" fmla="*/ 9241622 h 28"/>
                <a:gd name="T50" fmla="*/ 896670624 w 3916"/>
                <a:gd name="T51" fmla="*/ 0 h 28"/>
                <a:gd name="T52" fmla="*/ 258833511 w 3916"/>
                <a:gd name="T53" fmla="*/ 9241622 h 28"/>
                <a:gd name="T54" fmla="*/ 0 w 3916"/>
                <a:gd name="T55" fmla="*/ 46212408 h 28"/>
                <a:gd name="T56" fmla="*/ 295809420 w 3916"/>
                <a:gd name="T57" fmla="*/ 46212408 h 28"/>
                <a:gd name="T58" fmla="*/ 887426110 w 3916"/>
                <a:gd name="T59" fmla="*/ 46212408 h 28"/>
                <a:gd name="T60" fmla="*/ 1358872708 w 3916"/>
                <a:gd name="T61" fmla="*/ 46212408 h 28"/>
                <a:gd name="T62" fmla="*/ 1802585763 w 3916"/>
                <a:gd name="T63" fmla="*/ 55456179 h 28"/>
                <a:gd name="T64" fmla="*/ 2147483647 w 3916"/>
                <a:gd name="T65" fmla="*/ 55456179 h 28"/>
                <a:gd name="T66" fmla="*/ 2147483647 w 3916"/>
                <a:gd name="T67" fmla="*/ 64697801 h 28"/>
                <a:gd name="T68" fmla="*/ 2147483647 w 3916"/>
                <a:gd name="T69" fmla="*/ 55456179 h 28"/>
                <a:gd name="T70" fmla="*/ 2147483647 w 3916"/>
                <a:gd name="T71" fmla="*/ 64697801 h 28"/>
                <a:gd name="T72" fmla="*/ 2147483647 w 3916"/>
                <a:gd name="T73" fmla="*/ 73939423 h 28"/>
                <a:gd name="T74" fmla="*/ 2147483647 w 3916"/>
                <a:gd name="T75" fmla="*/ 73939423 h 28"/>
                <a:gd name="T76" fmla="*/ 2147483647 w 3916"/>
                <a:gd name="T77" fmla="*/ 83183194 h 28"/>
                <a:gd name="T78" fmla="*/ 2147483647 w 3916"/>
                <a:gd name="T79" fmla="*/ 83183194 h 28"/>
                <a:gd name="T80" fmla="*/ 2147483647 w 3916"/>
                <a:gd name="T81" fmla="*/ 92424816 h 28"/>
                <a:gd name="T82" fmla="*/ 2147483647 w 3916"/>
                <a:gd name="T83" fmla="*/ 92424816 h 28"/>
                <a:gd name="T84" fmla="*/ 2147483647 w 3916"/>
                <a:gd name="T85" fmla="*/ 101668587 h 28"/>
                <a:gd name="T86" fmla="*/ 2147483647 w 3916"/>
                <a:gd name="T87" fmla="*/ 101668587 h 28"/>
                <a:gd name="T88" fmla="*/ 2147483647 w 3916"/>
                <a:gd name="T89" fmla="*/ 101668587 h 28"/>
                <a:gd name="T90" fmla="*/ 2147483647 w 3916"/>
                <a:gd name="T91" fmla="*/ 101668587 h 28"/>
                <a:gd name="T92" fmla="*/ 2147483647 w 3916"/>
                <a:gd name="T93" fmla="*/ 101668587 h 28"/>
                <a:gd name="T94" fmla="*/ 2147483647 w 3916"/>
                <a:gd name="T95" fmla="*/ 110910209 h 28"/>
                <a:gd name="T96" fmla="*/ 2147483647 w 3916"/>
                <a:gd name="T97" fmla="*/ 110910209 h 28"/>
                <a:gd name="T98" fmla="*/ 2147483647 w 3916"/>
                <a:gd name="T99" fmla="*/ 110910209 h 28"/>
                <a:gd name="T100" fmla="*/ 2147483647 w 3916"/>
                <a:gd name="T101" fmla="*/ 120153981 h 28"/>
                <a:gd name="T102" fmla="*/ 2147483647 w 3916"/>
                <a:gd name="T103" fmla="*/ 120153981 h 28"/>
                <a:gd name="T104" fmla="*/ 2147483647 w 3916"/>
                <a:gd name="T105" fmla="*/ 120153981 h 28"/>
                <a:gd name="T106" fmla="*/ 2147483647 w 3916"/>
                <a:gd name="T107" fmla="*/ 120153981 h 28"/>
                <a:gd name="T108" fmla="*/ 2147483647 w 3916"/>
                <a:gd name="T109" fmla="*/ 129395602 h 28"/>
                <a:gd name="T110" fmla="*/ 2147483647 w 3916"/>
                <a:gd name="T111" fmla="*/ 120153981 h 28"/>
                <a:gd name="T112" fmla="*/ 2147483647 w 3916"/>
                <a:gd name="T113" fmla="*/ 110910209 h 28"/>
                <a:gd name="T114" fmla="*/ 2147483647 w 3916"/>
                <a:gd name="T115" fmla="*/ 83183194 h 28"/>
                <a:gd name="T116" fmla="*/ 2147483647 w 3916"/>
                <a:gd name="T117" fmla="*/ 64697801 h 28"/>
                <a:gd name="T118" fmla="*/ 2147483647 w 3916"/>
                <a:gd name="T119" fmla="*/ 36970786 h 28"/>
                <a:gd name="T120" fmla="*/ 2147483647 w 3916"/>
                <a:gd name="T121" fmla="*/ 83183194 h 28"/>
                <a:gd name="T122" fmla="*/ 2147483647 w 3916"/>
                <a:gd name="T123" fmla="*/ 73939423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A36C81E-E7E4-7841-A972-C5B8816AF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NetApp Confidential - Limited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82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2147483647 w 3916"/>
                <a:gd name="T1" fmla="*/ 55456179 h 28"/>
                <a:gd name="T2" fmla="*/ 2147483647 w 3916"/>
                <a:gd name="T3" fmla="*/ 64697801 h 28"/>
                <a:gd name="T4" fmla="*/ 2147483647 w 3916"/>
                <a:gd name="T5" fmla="*/ 64697801 h 28"/>
                <a:gd name="T6" fmla="*/ 2147483647 w 3916"/>
                <a:gd name="T7" fmla="*/ 55456179 h 28"/>
                <a:gd name="T8" fmla="*/ 2147483647 w 3916"/>
                <a:gd name="T9" fmla="*/ 55456179 h 28"/>
                <a:gd name="T10" fmla="*/ 2147483647 w 3916"/>
                <a:gd name="T11" fmla="*/ 46212408 h 28"/>
                <a:gd name="T12" fmla="*/ 2147483647 w 3916"/>
                <a:gd name="T13" fmla="*/ 55456179 h 28"/>
                <a:gd name="T14" fmla="*/ 2147483647 w 3916"/>
                <a:gd name="T15" fmla="*/ 46212408 h 28"/>
                <a:gd name="T16" fmla="*/ 2147483647 w 3916"/>
                <a:gd name="T17" fmla="*/ 46212408 h 28"/>
                <a:gd name="T18" fmla="*/ 2147483647 w 3916"/>
                <a:gd name="T19" fmla="*/ 36970786 h 28"/>
                <a:gd name="T20" fmla="*/ 2147483647 w 3916"/>
                <a:gd name="T21" fmla="*/ 27727015 h 28"/>
                <a:gd name="T22" fmla="*/ 2147483647 w 3916"/>
                <a:gd name="T23" fmla="*/ 18485393 h 28"/>
                <a:gd name="T24" fmla="*/ 2147483647 w 3916"/>
                <a:gd name="T25" fmla="*/ 27727015 h 28"/>
                <a:gd name="T26" fmla="*/ 2147483647 w 3916"/>
                <a:gd name="T27" fmla="*/ 18485393 h 28"/>
                <a:gd name="T28" fmla="*/ 2147483647 w 3916"/>
                <a:gd name="T29" fmla="*/ 18485393 h 28"/>
                <a:gd name="T30" fmla="*/ 2147483647 w 3916"/>
                <a:gd name="T31" fmla="*/ 18485393 h 28"/>
                <a:gd name="T32" fmla="*/ 2147483647 w 3916"/>
                <a:gd name="T33" fmla="*/ 27727015 h 28"/>
                <a:gd name="T34" fmla="*/ 2147483647 w 3916"/>
                <a:gd name="T35" fmla="*/ 46212408 h 28"/>
                <a:gd name="T36" fmla="*/ 2147483647 w 3916"/>
                <a:gd name="T37" fmla="*/ 46212408 h 28"/>
                <a:gd name="T38" fmla="*/ 2147483647 w 3916"/>
                <a:gd name="T39" fmla="*/ 36970786 h 28"/>
                <a:gd name="T40" fmla="*/ 2147483647 w 3916"/>
                <a:gd name="T41" fmla="*/ 36970786 h 28"/>
                <a:gd name="T42" fmla="*/ 2147483647 w 3916"/>
                <a:gd name="T43" fmla="*/ 36970786 h 28"/>
                <a:gd name="T44" fmla="*/ 2147483647 w 3916"/>
                <a:gd name="T45" fmla="*/ 27727015 h 28"/>
                <a:gd name="T46" fmla="*/ 2147483647 w 3916"/>
                <a:gd name="T47" fmla="*/ 27727015 h 28"/>
                <a:gd name="T48" fmla="*/ 1562241281 w 3916"/>
                <a:gd name="T49" fmla="*/ 9241622 h 28"/>
                <a:gd name="T50" fmla="*/ 896670624 w 3916"/>
                <a:gd name="T51" fmla="*/ 0 h 28"/>
                <a:gd name="T52" fmla="*/ 258833511 w 3916"/>
                <a:gd name="T53" fmla="*/ 9241622 h 28"/>
                <a:gd name="T54" fmla="*/ 0 w 3916"/>
                <a:gd name="T55" fmla="*/ 46212408 h 28"/>
                <a:gd name="T56" fmla="*/ 295809420 w 3916"/>
                <a:gd name="T57" fmla="*/ 46212408 h 28"/>
                <a:gd name="T58" fmla="*/ 887426110 w 3916"/>
                <a:gd name="T59" fmla="*/ 46212408 h 28"/>
                <a:gd name="T60" fmla="*/ 1358872708 w 3916"/>
                <a:gd name="T61" fmla="*/ 46212408 h 28"/>
                <a:gd name="T62" fmla="*/ 1802585763 w 3916"/>
                <a:gd name="T63" fmla="*/ 55456179 h 28"/>
                <a:gd name="T64" fmla="*/ 2147483647 w 3916"/>
                <a:gd name="T65" fmla="*/ 55456179 h 28"/>
                <a:gd name="T66" fmla="*/ 2147483647 w 3916"/>
                <a:gd name="T67" fmla="*/ 64697801 h 28"/>
                <a:gd name="T68" fmla="*/ 2147483647 w 3916"/>
                <a:gd name="T69" fmla="*/ 55456179 h 28"/>
                <a:gd name="T70" fmla="*/ 2147483647 w 3916"/>
                <a:gd name="T71" fmla="*/ 64697801 h 28"/>
                <a:gd name="T72" fmla="*/ 2147483647 w 3916"/>
                <a:gd name="T73" fmla="*/ 73939423 h 28"/>
                <a:gd name="T74" fmla="*/ 2147483647 w 3916"/>
                <a:gd name="T75" fmla="*/ 73939423 h 28"/>
                <a:gd name="T76" fmla="*/ 2147483647 w 3916"/>
                <a:gd name="T77" fmla="*/ 83183194 h 28"/>
                <a:gd name="T78" fmla="*/ 2147483647 w 3916"/>
                <a:gd name="T79" fmla="*/ 83183194 h 28"/>
                <a:gd name="T80" fmla="*/ 2147483647 w 3916"/>
                <a:gd name="T81" fmla="*/ 92424816 h 28"/>
                <a:gd name="T82" fmla="*/ 2147483647 w 3916"/>
                <a:gd name="T83" fmla="*/ 92424816 h 28"/>
                <a:gd name="T84" fmla="*/ 2147483647 w 3916"/>
                <a:gd name="T85" fmla="*/ 101668587 h 28"/>
                <a:gd name="T86" fmla="*/ 2147483647 w 3916"/>
                <a:gd name="T87" fmla="*/ 101668587 h 28"/>
                <a:gd name="T88" fmla="*/ 2147483647 w 3916"/>
                <a:gd name="T89" fmla="*/ 101668587 h 28"/>
                <a:gd name="T90" fmla="*/ 2147483647 w 3916"/>
                <a:gd name="T91" fmla="*/ 101668587 h 28"/>
                <a:gd name="T92" fmla="*/ 2147483647 w 3916"/>
                <a:gd name="T93" fmla="*/ 101668587 h 28"/>
                <a:gd name="T94" fmla="*/ 2147483647 w 3916"/>
                <a:gd name="T95" fmla="*/ 110910209 h 28"/>
                <a:gd name="T96" fmla="*/ 2147483647 w 3916"/>
                <a:gd name="T97" fmla="*/ 110910209 h 28"/>
                <a:gd name="T98" fmla="*/ 2147483647 w 3916"/>
                <a:gd name="T99" fmla="*/ 110910209 h 28"/>
                <a:gd name="T100" fmla="*/ 2147483647 w 3916"/>
                <a:gd name="T101" fmla="*/ 120153981 h 28"/>
                <a:gd name="T102" fmla="*/ 2147483647 w 3916"/>
                <a:gd name="T103" fmla="*/ 120153981 h 28"/>
                <a:gd name="T104" fmla="*/ 2147483647 w 3916"/>
                <a:gd name="T105" fmla="*/ 120153981 h 28"/>
                <a:gd name="T106" fmla="*/ 2147483647 w 3916"/>
                <a:gd name="T107" fmla="*/ 120153981 h 28"/>
                <a:gd name="T108" fmla="*/ 2147483647 w 3916"/>
                <a:gd name="T109" fmla="*/ 129395602 h 28"/>
                <a:gd name="T110" fmla="*/ 2147483647 w 3916"/>
                <a:gd name="T111" fmla="*/ 120153981 h 28"/>
                <a:gd name="T112" fmla="*/ 2147483647 w 3916"/>
                <a:gd name="T113" fmla="*/ 110910209 h 28"/>
                <a:gd name="T114" fmla="*/ 2147483647 w 3916"/>
                <a:gd name="T115" fmla="*/ 83183194 h 28"/>
                <a:gd name="T116" fmla="*/ 2147483647 w 3916"/>
                <a:gd name="T117" fmla="*/ 64697801 h 28"/>
                <a:gd name="T118" fmla="*/ 2147483647 w 3916"/>
                <a:gd name="T119" fmla="*/ 36970786 h 28"/>
                <a:gd name="T120" fmla="*/ 2147483647 w 3916"/>
                <a:gd name="T121" fmla="*/ 83183194 h 28"/>
                <a:gd name="T122" fmla="*/ 2147483647 w 3916"/>
                <a:gd name="T123" fmla="*/ 73939423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825937B-18B3-1C42-80D5-15CAFC3B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4231213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2147483647 w 3916"/>
                <a:gd name="T1" fmla="*/ 55456179 h 28"/>
                <a:gd name="T2" fmla="*/ 2147483647 w 3916"/>
                <a:gd name="T3" fmla="*/ 64697801 h 28"/>
                <a:gd name="T4" fmla="*/ 2147483647 w 3916"/>
                <a:gd name="T5" fmla="*/ 64697801 h 28"/>
                <a:gd name="T6" fmla="*/ 2147483647 w 3916"/>
                <a:gd name="T7" fmla="*/ 55456179 h 28"/>
                <a:gd name="T8" fmla="*/ 2147483647 w 3916"/>
                <a:gd name="T9" fmla="*/ 55456179 h 28"/>
                <a:gd name="T10" fmla="*/ 2147483647 w 3916"/>
                <a:gd name="T11" fmla="*/ 46212408 h 28"/>
                <a:gd name="T12" fmla="*/ 2147483647 w 3916"/>
                <a:gd name="T13" fmla="*/ 55456179 h 28"/>
                <a:gd name="T14" fmla="*/ 2147483647 w 3916"/>
                <a:gd name="T15" fmla="*/ 46212408 h 28"/>
                <a:gd name="T16" fmla="*/ 2147483647 w 3916"/>
                <a:gd name="T17" fmla="*/ 46212408 h 28"/>
                <a:gd name="T18" fmla="*/ 2147483647 w 3916"/>
                <a:gd name="T19" fmla="*/ 36970786 h 28"/>
                <a:gd name="T20" fmla="*/ 2147483647 w 3916"/>
                <a:gd name="T21" fmla="*/ 27727015 h 28"/>
                <a:gd name="T22" fmla="*/ 2147483647 w 3916"/>
                <a:gd name="T23" fmla="*/ 18485393 h 28"/>
                <a:gd name="T24" fmla="*/ 2147483647 w 3916"/>
                <a:gd name="T25" fmla="*/ 27727015 h 28"/>
                <a:gd name="T26" fmla="*/ 2147483647 w 3916"/>
                <a:gd name="T27" fmla="*/ 18485393 h 28"/>
                <a:gd name="T28" fmla="*/ 2147483647 w 3916"/>
                <a:gd name="T29" fmla="*/ 18485393 h 28"/>
                <a:gd name="T30" fmla="*/ 2147483647 w 3916"/>
                <a:gd name="T31" fmla="*/ 18485393 h 28"/>
                <a:gd name="T32" fmla="*/ 2147483647 w 3916"/>
                <a:gd name="T33" fmla="*/ 27727015 h 28"/>
                <a:gd name="T34" fmla="*/ 2147483647 w 3916"/>
                <a:gd name="T35" fmla="*/ 46212408 h 28"/>
                <a:gd name="T36" fmla="*/ 2147483647 w 3916"/>
                <a:gd name="T37" fmla="*/ 46212408 h 28"/>
                <a:gd name="T38" fmla="*/ 2147483647 w 3916"/>
                <a:gd name="T39" fmla="*/ 36970786 h 28"/>
                <a:gd name="T40" fmla="*/ 2147483647 w 3916"/>
                <a:gd name="T41" fmla="*/ 36970786 h 28"/>
                <a:gd name="T42" fmla="*/ 2147483647 w 3916"/>
                <a:gd name="T43" fmla="*/ 36970786 h 28"/>
                <a:gd name="T44" fmla="*/ 2147483647 w 3916"/>
                <a:gd name="T45" fmla="*/ 27727015 h 28"/>
                <a:gd name="T46" fmla="*/ 2147483647 w 3916"/>
                <a:gd name="T47" fmla="*/ 27727015 h 28"/>
                <a:gd name="T48" fmla="*/ 1562241281 w 3916"/>
                <a:gd name="T49" fmla="*/ 9241622 h 28"/>
                <a:gd name="T50" fmla="*/ 896670624 w 3916"/>
                <a:gd name="T51" fmla="*/ 0 h 28"/>
                <a:gd name="T52" fmla="*/ 258833511 w 3916"/>
                <a:gd name="T53" fmla="*/ 9241622 h 28"/>
                <a:gd name="T54" fmla="*/ 0 w 3916"/>
                <a:gd name="T55" fmla="*/ 46212408 h 28"/>
                <a:gd name="T56" fmla="*/ 295809420 w 3916"/>
                <a:gd name="T57" fmla="*/ 46212408 h 28"/>
                <a:gd name="T58" fmla="*/ 887426110 w 3916"/>
                <a:gd name="T59" fmla="*/ 46212408 h 28"/>
                <a:gd name="T60" fmla="*/ 1358872708 w 3916"/>
                <a:gd name="T61" fmla="*/ 46212408 h 28"/>
                <a:gd name="T62" fmla="*/ 1802585763 w 3916"/>
                <a:gd name="T63" fmla="*/ 55456179 h 28"/>
                <a:gd name="T64" fmla="*/ 2147483647 w 3916"/>
                <a:gd name="T65" fmla="*/ 55456179 h 28"/>
                <a:gd name="T66" fmla="*/ 2147483647 w 3916"/>
                <a:gd name="T67" fmla="*/ 64697801 h 28"/>
                <a:gd name="T68" fmla="*/ 2147483647 w 3916"/>
                <a:gd name="T69" fmla="*/ 55456179 h 28"/>
                <a:gd name="T70" fmla="*/ 2147483647 w 3916"/>
                <a:gd name="T71" fmla="*/ 64697801 h 28"/>
                <a:gd name="T72" fmla="*/ 2147483647 w 3916"/>
                <a:gd name="T73" fmla="*/ 73939423 h 28"/>
                <a:gd name="T74" fmla="*/ 2147483647 w 3916"/>
                <a:gd name="T75" fmla="*/ 73939423 h 28"/>
                <a:gd name="T76" fmla="*/ 2147483647 w 3916"/>
                <a:gd name="T77" fmla="*/ 83183194 h 28"/>
                <a:gd name="T78" fmla="*/ 2147483647 w 3916"/>
                <a:gd name="T79" fmla="*/ 83183194 h 28"/>
                <a:gd name="T80" fmla="*/ 2147483647 w 3916"/>
                <a:gd name="T81" fmla="*/ 92424816 h 28"/>
                <a:gd name="T82" fmla="*/ 2147483647 w 3916"/>
                <a:gd name="T83" fmla="*/ 92424816 h 28"/>
                <a:gd name="T84" fmla="*/ 2147483647 w 3916"/>
                <a:gd name="T85" fmla="*/ 101668587 h 28"/>
                <a:gd name="T86" fmla="*/ 2147483647 w 3916"/>
                <a:gd name="T87" fmla="*/ 101668587 h 28"/>
                <a:gd name="T88" fmla="*/ 2147483647 w 3916"/>
                <a:gd name="T89" fmla="*/ 101668587 h 28"/>
                <a:gd name="T90" fmla="*/ 2147483647 w 3916"/>
                <a:gd name="T91" fmla="*/ 101668587 h 28"/>
                <a:gd name="T92" fmla="*/ 2147483647 w 3916"/>
                <a:gd name="T93" fmla="*/ 101668587 h 28"/>
                <a:gd name="T94" fmla="*/ 2147483647 w 3916"/>
                <a:gd name="T95" fmla="*/ 110910209 h 28"/>
                <a:gd name="T96" fmla="*/ 2147483647 w 3916"/>
                <a:gd name="T97" fmla="*/ 110910209 h 28"/>
                <a:gd name="T98" fmla="*/ 2147483647 w 3916"/>
                <a:gd name="T99" fmla="*/ 110910209 h 28"/>
                <a:gd name="T100" fmla="*/ 2147483647 w 3916"/>
                <a:gd name="T101" fmla="*/ 120153981 h 28"/>
                <a:gd name="T102" fmla="*/ 2147483647 w 3916"/>
                <a:gd name="T103" fmla="*/ 120153981 h 28"/>
                <a:gd name="T104" fmla="*/ 2147483647 w 3916"/>
                <a:gd name="T105" fmla="*/ 120153981 h 28"/>
                <a:gd name="T106" fmla="*/ 2147483647 w 3916"/>
                <a:gd name="T107" fmla="*/ 120153981 h 28"/>
                <a:gd name="T108" fmla="*/ 2147483647 w 3916"/>
                <a:gd name="T109" fmla="*/ 129395602 h 28"/>
                <a:gd name="T110" fmla="*/ 2147483647 w 3916"/>
                <a:gd name="T111" fmla="*/ 120153981 h 28"/>
                <a:gd name="T112" fmla="*/ 2147483647 w 3916"/>
                <a:gd name="T113" fmla="*/ 110910209 h 28"/>
                <a:gd name="T114" fmla="*/ 2147483647 w 3916"/>
                <a:gd name="T115" fmla="*/ 83183194 h 28"/>
                <a:gd name="T116" fmla="*/ 2147483647 w 3916"/>
                <a:gd name="T117" fmla="*/ 64697801 h 28"/>
                <a:gd name="T118" fmla="*/ 2147483647 w 3916"/>
                <a:gd name="T119" fmla="*/ 36970786 h 28"/>
                <a:gd name="T120" fmla="*/ 2147483647 w 3916"/>
                <a:gd name="T121" fmla="*/ 83183194 h 28"/>
                <a:gd name="T122" fmla="*/ 2147483647 w 3916"/>
                <a:gd name="T123" fmla="*/ 73939423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59771C43-4898-ED4E-B91B-E2C63767B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85598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13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hapes_2_Hi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52688"/>
            <a:ext cx="36131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6"/>
            <a:ext cx="4587875" cy="1765300"/>
          </a:xfrm>
        </p:spPr>
        <p:txBody>
          <a:bodyPr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DA76561C-5464-834B-BE6F-44D7C2173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40526373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hapes_2_Hi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52688"/>
            <a:ext cx="36131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92AFE77D-A175-F543-993B-C2621092F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735545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 userDrawn="1"/>
        </p:nvGrpSpPr>
        <p:grpSpPr bwMode="auto">
          <a:xfrm>
            <a:off x="347663" y="6445250"/>
            <a:ext cx="8448675" cy="107950"/>
            <a:chOff x="347662" y="6160730"/>
            <a:chExt cx="8449056" cy="107486"/>
          </a:xfrm>
        </p:grpSpPr>
        <p:sp>
          <p:nvSpPr>
            <p:cNvPr id="3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2147483647 w 3916"/>
                <a:gd name="T1" fmla="*/ 55456179 h 28"/>
                <a:gd name="T2" fmla="*/ 2147483647 w 3916"/>
                <a:gd name="T3" fmla="*/ 64697801 h 28"/>
                <a:gd name="T4" fmla="*/ 2147483647 w 3916"/>
                <a:gd name="T5" fmla="*/ 64697801 h 28"/>
                <a:gd name="T6" fmla="*/ 2147483647 w 3916"/>
                <a:gd name="T7" fmla="*/ 55456179 h 28"/>
                <a:gd name="T8" fmla="*/ 2147483647 w 3916"/>
                <a:gd name="T9" fmla="*/ 55456179 h 28"/>
                <a:gd name="T10" fmla="*/ 2147483647 w 3916"/>
                <a:gd name="T11" fmla="*/ 46212408 h 28"/>
                <a:gd name="T12" fmla="*/ 2147483647 w 3916"/>
                <a:gd name="T13" fmla="*/ 55456179 h 28"/>
                <a:gd name="T14" fmla="*/ 2147483647 w 3916"/>
                <a:gd name="T15" fmla="*/ 46212408 h 28"/>
                <a:gd name="T16" fmla="*/ 2147483647 w 3916"/>
                <a:gd name="T17" fmla="*/ 46212408 h 28"/>
                <a:gd name="T18" fmla="*/ 2147483647 w 3916"/>
                <a:gd name="T19" fmla="*/ 36970786 h 28"/>
                <a:gd name="T20" fmla="*/ 2147483647 w 3916"/>
                <a:gd name="T21" fmla="*/ 27727015 h 28"/>
                <a:gd name="T22" fmla="*/ 2147483647 w 3916"/>
                <a:gd name="T23" fmla="*/ 18485393 h 28"/>
                <a:gd name="T24" fmla="*/ 2147483647 w 3916"/>
                <a:gd name="T25" fmla="*/ 27727015 h 28"/>
                <a:gd name="T26" fmla="*/ 2147483647 w 3916"/>
                <a:gd name="T27" fmla="*/ 18485393 h 28"/>
                <a:gd name="T28" fmla="*/ 2147483647 w 3916"/>
                <a:gd name="T29" fmla="*/ 18485393 h 28"/>
                <a:gd name="T30" fmla="*/ 2147483647 w 3916"/>
                <a:gd name="T31" fmla="*/ 18485393 h 28"/>
                <a:gd name="T32" fmla="*/ 2147483647 w 3916"/>
                <a:gd name="T33" fmla="*/ 27727015 h 28"/>
                <a:gd name="T34" fmla="*/ 2147483647 w 3916"/>
                <a:gd name="T35" fmla="*/ 46212408 h 28"/>
                <a:gd name="T36" fmla="*/ 2147483647 w 3916"/>
                <a:gd name="T37" fmla="*/ 46212408 h 28"/>
                <a:gd name="T38" fmla="*/ 2147483647 w 3916"/>
                <a:gd name="T39" fmla="*/ 36970786 h 28"/>
                <a:gd name="T40" fmla="*/ 2147483647 w 3916"/>
                <a:gd name="T41" fmla="*/ 36970786 h 28"/>
                <a:gd name="T42" fmla="*/ 2147483647 w 3916"/>
                <a:gd name="T43" fmla="*/ 36970786 h 28"/>
                <a:gd name="T44" fmla="*/ 2147483647 w 3916"/>
                <a:gd name="T45" fmla="*/ 27727015 h 28"/>
                <a:gd name="T46" fmla="*/ 2147483647 w 3916"/>
                <a:gd name="T47" fmla="*/ 27727015 h 28"/>
                <a:gd name="T48" fmla="*/ 1562241281 w 3916"/>
                <a:gd name="T49" fmla="*/ 9241622 h 28"/>
                <a:gd name="T50" fmla="*/ 896670624 w 3916"/>
                <a:gd name="T51" fmla="*/ 0 h 28"/>
                <a:gd name="T52" fmla="*/ 258833511 w 3916"/>
                <a:gd name="T53" fmla="*/ 9241622 h 28"/>
                <a:gd name="T54" fmla="*/ 0 w 3916"/>
                <a:gd name="T55" fmla="*/ 46212408 h 28"/>
                <a:gd name="T56" fmla="*/ 295809420 w 3916"/>
                <a:gd name="T57" fmla="*/ 46212408 h 28"/>
                <a:gd name="T58" fmla="*/ 887426110 w 3916"/>
                <a:gd name="T59" fmla="*/ 46212408 h 28"/>
                <a:gd name="T60" fmla="*/ 1358872708 w 3916"/>
                <a:gd name="T61" fmla="*/ 46212408 h 28"/>
                <a:gd name="T62" fmla="*/ 1802585763 w 3916"/>
                <a:gd name="T63" fmla="*/ 55456179 h 28"/>
                <a:gd name="T64" fmla="*/ 2147483647 w 3916"/>
                <a:gd name="T65" fmla="*/ 55456179 h 28"/>
                <a:gd name="T66" fmla="*/ 2147483647 w 3916"/>
                <a:gd name="T67" fmla="*/ 64697801 h 28"/>
                <a:gd name="T68" fmla="*/ 2147483647 w 3916"/>
                <a:gd name="T69" fmla="*/ 55456179 h 28"/>
                <a:gd name="T70" fmla="*/ 2147483647 w 3916"/>
                <a:gd name="T71" fmla="*/ 64697801 h 28"/>
                <a:gd name="T72" fmla="*/ 2147483647 w 3916"/>
                <a:gd name="T73" fmla="*/ 73939423 h 28"/>
                <a:gd name="T74" fmla="*/ 2147483647 w 3916"/>
                <a:gd name="T75" fmla="*/ 73939423 h 28"/>
                <a:gd name="T76" fmla="*/ 2147483647 w 3916"/>
                <a:gd name="T77" fmla="*/ 83183194 h 28"/>
                <a:gd name="T78" fmla="*/ 2147483647 w 3916"/>
                <a:gd name="T79" fmla="*/ 83183194 h 28"/>
                <a:gd name="T80" fmla="*/ 2147483647 w 3916"/>
                <a:gd name="T81" fmla="*/ 92424816 h 28"/>
                <a:gd name="T82" fmla="*/ 2147483647 w 3916"/>
                <a:gd name="T83" fmla="*/ 92424816 h 28"/>
                <a:gd name="T84" fmla="*/ 2147483647 w 3916"/>
                <a:gd name="T85" fmla="*/ 101668587 h 28"/>
                <a:gd name="T86" fmla="*/ 2147483647 w 3916"/>
                <a:gd name="T87" fmla="*/ 101668587 h 28"/>
                <a:gd name="T88" fmla="*/ 2147483647 w 3916"/>
                <a:gd name="T89" fmla="*/ 101668587 h 28"/>
                <a:gd name="T90" fmla="*/ 2147483647 w 3916"/>
                <a:gd name="T91" fmla="*/ 101668587 h 28"/>
                <a:gd name="T92" fmla="*/ 2147483647 w 3916"/>
                <a:gd name="T93" fmla="*/ 101668587 h 28"/>
                <a:gd name="T94" fmla="*/ 2147483647 w 3916"/>
                <a:gd name="T95" fmla="*/ 110910209 h 28"/>
                <a:gd name="T96" fmla="*/ 2147483647 w 3916"/>
                <a:gd name="T97" fmla="*/ 110910209 h 28"/>
                <a:gd name="T98" fmla="*/ 2147483647 w 3916"/>
                <a:gd name="T99" fmla="*/ 110910209 h 28"/>
                <a:gd name="T100" fmla="*/ 2147483647 w 3916"/>
                <a:gd name="T101" fmla="*/ 120153981 h 28"/>
                <a:gd name="T102" fmla="*/ 2147483647 w 3916"/>
                <a:gd name="T103" fmla="*/ 120153981 h 28"/>
                <a:gd name="T104" fmla="*/ 2147483647 w 3916"/>
                <a:gd name="T105" fmla="*/ 120153981 h 28"/>
                <a:gd name="T106" fmla="*/ 2147483647 w 3916"/>
                <a:gd name="T107" fmla="*/ 120153981 h 28"/>
                <a:gd name="T108" fmla="*/ 2147483647 w 3916"/>
                <a:gd name="T109" fmla="*/ 129395602 h 28"/>
                <a:gd name="T110" fmla="*/ 2147483647 w 3916"/>
                <a:gd name="T111" fmla="*/ 120153981 h 28"/>
                <a:gd name="T112" fmla="*/ 2147483647 w 3916"/>
                <a:gd name="T113" fmla="*/ 110910209 h 28"/>
                <a:gd name="T114" fmla="*/ 2147483647 w 3916"/>
                <a:gd name="T115" fmla="*/ 83183194 h 28"/>
                <a:gd name="T116" fmla="*/ 2147483647 w 3916"/>
                <a:gd name="T117" fmla="*/ 64697801 h 28"/>
                <a:gd name="T118" fmla="*/ 2147483647 w 3916"/>
                <a:gd name="T119" fmla="*/ 36970786 h 28"/>
                <a:gd name="T120" fmla="*/ 2147483647 w 3916"/>
                <a:gd name="T121" fmla="*/ 83183194 h 28"/>
                <a:gd name="T122" fmla="*/ 2147483647 w 3916"/>
                <a:gd name="T123" fmla="*/ 73939423 h 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7EE0EE9-295E-214D-9F87-8786C7A1D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17872427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46075" y="3073400"/>
            <a:ext cx="38052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Puzzle_2_Hi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0788"/>
            <a:ext cx="35750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427BD15D-9EF4-F549-8A59-86BAD7D63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13610100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3005138"/>
            <a:ext cx="34607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Atom_2_HiR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074863"/>
            <a:ext cx="277336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B3B17005-9A14-C047-ACAC-FA3010CE5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r>
              <a:rPr lang="en-US"/>
              <a:t>NetApp Confidential - Limited Use</a:t>
            </a:r>
          </a:p>
        </p:txBody>
      </p:sp>
    </p:spTree>
    <p:extLst>
      <p:ext uri="{BB962C8B-B14F-4D97-AF65-F5344CB8AC3E}">
        <p14:creationId xmlns:p14="http://schemas.microsoft.com/office/powerpoint/2010/main" val="40724473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CA001-59EA-D741-99F4-0EFEBCF7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94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buFont typeface="Times New Roman" charset="0"/>
              <a:buNone/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4464B35-2555-2244-9D39-359C0EEFEA78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2679735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74FD0-1093-1E4F-8326-BB715C54C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79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D48B6-010A-CF46-AA29-DCF52259D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089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06BC4-EFBC-8548-9F97-8448B5787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119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942C0-3B2C-9841-9E06-F69FDA494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95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8BA9-2BDC-1D4C-97C6-A2BCA673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7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E7A3-FFB8-3842-A172-88A483B46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104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7742B-EB47-D447-BCBF-CBF2E6EDE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74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9B93-3D36-D844-AFE0-951C6B752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670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82E3D-C841-F448-A667-C94BA4404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66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2900E-AA4B-B54A-A466-5290882EF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46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BAB6A-7076-234B-A114-0A32453CB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06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48"/>
            <a:ext cx="8228707" cy="4525119"/>
          </a:xfrm>
          <a:prstGeom prst="rect">
            <a:avLst/>
          </a:prstGeom>
        </p:spPr>
        <p:txBody>
          <a:bodyPr vert="horz" lIns="64288" tIns="32144" rIns="64288" bIns="3214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9D485F1-4025-7F40-B169-A400BD7CB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123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00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410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7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42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theme" Target="../theme/theme10.xml"/><Relationship Id="rId3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4" Type="http://schemas.openxmlformats.org/officeDocument/2006/relationships/theme" Target="../theme/theme6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67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2747CD00-4BE7-2640-8DA8-9511AA3C1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3" r:id="rId1"/>
    <p:sldLayoutId id="2147487903" r:id="rId2"/>
    <p:sldLayoutId id="2147487904" r:id="rId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5964238"/>
            <a:ext cx="253841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197850" y="6430963"/>
            <a:ext cx="258763" cy="277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fld id="{33E53DA3-F548-E749-9519-C0CCACFC3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79" r:id="rId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+mj-lt"/>
          <a:ea typeface="+mj-ea"/>
          <a:cs typeface="+mj-cs"/>
          <a:sym typeface="Arial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5pPr>
      <a:lvl6pPr marL="321457" algn="l" rtl="0" fontAlgn="base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6pPr>
      <a:lvl7pPr marL="642915" algn="l" rtl="0" fontAlgn="base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7pPr>
      <a:lvl8pPr marL="964372" algn="l" rtl="0" fontAlgn="base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8pPr>
      <a:lvl9pPr marL="1285829" algn="l" rtl="0" fontAlgn="base">
        <a:spcBef>
          <a:spcPct val="0"/>
        </a:spcBef>
        <a:spcAft>
          <a:spcPct val="0"/>
        </a:spcAft>
        <a:defRPr sz="3200">
          <a:solidFill>
            <a:srgbClr val="B50E25"/>
          </a:solidFill>
          <a:latin typeface="Arial Bold" charset="0"/>
          <a:ea typeface="ヒラギノ角ゴ ProN W6" charset="0"/>
          <a:cs typeface="ヒラギノ角ゴ ProN W6" charset="0"/>
          <a:sym typeface="Arial Bold" charset="0"/>
        </a:defRPr>
      </a:lvl9pPr>
    </p:titleStyle>
    <p:bodyStyle>
      <a:lvl1pPr marL="266700" indent="-266700" algn="l" rtl="0" eaLnBrk="0" fontAlgn="base" hangingPunct="0">
        <a:spcBef>
          <a:spcPts val="638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2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1pPr>
      <a:lvl2pPr marL="577850" indent="-222250" algn="l" rtl="0" eaLnBrk="0" fontAlgn="base" hangingPunct="0">
        <a:spcBef>
          <a:spcPts val="425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1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2pPr>
      <a:lvl3pPr marL="890588" indent="-177800" algn="l" rtl="0" eaLnBrk="0" fontAlgn="base" hangingPunct="0">
        <a:spcBef>
          <a:spcPts val="425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1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3pPr>
      <a:lvl4pPr marL="1247775" indent="-177800" algn="l" rtl="0" eaLnBrk="0" fontAlgn="base" hangingPunct="0">
        <a:spcBef>
          <a:spcPts val="425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1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4pPr>
      <a:lvl5pPr marL="1604963" indent="-177800" algn="l" rtl="0" eaLnBrk="0" fontAlgn="base" hangingPunct="0">
        <a:spcBef>
          <a:spcPts val="425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1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5pPr>
      <a:lvl6pPr marL="1927628" indent="-178587" algn="l" rtl="0" fontAlgn="base">
        <a:spcBef>
          <a:spcPts val="422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1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6pPr>
      <a:lvl7pPr marL="2249085" indent="-178587" algn="l" rtl="0" fontAlgn="base">
        <a:spcBef>
          <a:spcPts val="422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1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7pPr>
      <a:lvl8pPr marL="2570543" indent="-178587" algn="l" rtl="0" fontAlgn="base">
        <a:spcBef>
          <a:spcPts val="422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1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8pPr>
      <a:lvl9pPr marL="2892000" indent="-178587" algn="l" rtl="0" fontAlgn="base">
        <a:spcBef>
          <a:spcPts val="422"/>
        </a:spcBef>
        <a:spcAft>
          <a:spcPct val="0"/>
        </a:spcAft>
        <a:buClr>
          <a:srgbClr val="B50E25"/>
        </a:buClr>
        <a:buSzPct val="100000"/>
        <a:buFont typeface="Times" charset="0"/>
        <a:buChar char="•"/>
        <a:defRPr sz="1500">
          <a:solidFill>
            <a:srgbClr val="80808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  <a:ea typeface="+mn-ea"/>
                <a:cs typeface="+mn-cs"/>
              </a:rPr>
              <a:t>NetApp Confidential - Limited Use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7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  <a:ea typeface="+mn-ea"/>
                <a:cs typeface="+mn-cs"/>
              </a:rPr>
              <a:t>NetApp Confidential - Limited Use</a:t>
            </a: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ea typeface="+mn-ea"/>
                <a:cs typeface="+mn-cs"/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8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8" r:id="rId1"/>
    <p:sldLayoutId id="2147487889" r:id="rId2"/>
    <p:sldLayoutId id="2147487890" r:id="rId3"/>
    <p:sldLayoutId id="2147487891" r:id="rId4"/>
    <p:sldLayoutId id="2147487892" r:id="rId5"/>
    <p:sldLayoutId id="2147487893" r:id="rId6"/>
    <p:sldLayoutId id="2147487894" r:id="rId7"/>
    <p:sldLayoutId id="2147487895" r:id="rId8"/>
    <p:sldLayoutId id="214748789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defTabSz="914400"/>
            <a:fld id="{D40FF09A-07AB-FA4D-BAF6-EADEF26F0631}" type="slidenum">
              <a:rPr lang="en-US" smtClean="0">
                <a:cs typeface="Arial" charset="0"/>
              </a:rPr>
              <a:pPr defTabSz="914400"/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4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08" r:id="rId1"/>
    <p:sldLayoutId id="2147487909" r:id="rId2"/>
    <p:sldLayoutId id="2147487910" r:id="rId3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914400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CDA83A7-6665-EB4A-95C2-453D68808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971" r:id="rId1"/>
    <p:sldLayoutId id="2147487973" r:id="rId2"/>
    <p:sldLayoutId id="2147487994" r:id="rId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525"/>
            <a:ext cx="7612062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543675"/>
            <a:ext cx="364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buClrTx/>
              <a:buFontTx/>
              <a:buNone/>
              <a:defRPr sz="10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  <a:endParaRPr lang="en-US" dirty="0"/>
          </a:p>
        </p:txBody>
      </p:sp>
      <p:sp>
        <p:nvSpPr>
          <p:cNvPr id="1126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8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1269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31788"/>
            <a:ext cx="6556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375" y="65405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buClrTx/>
              <a:buFontTx/>
              <a:buNone/>
              <a:defRPr sz="1000" b="1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2E6419AC-972A-0442-B7E6-E5A9DC1F0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271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607175"/>
            <a:ext cx="22669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18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07" r:id="rId1"/>
    <p:sldLayoutId id="2147488008" r:id="rId2"/>
    <p:sldLayoutId id="2147488009" r:id="rId3"/>
    <p:sldLayoutId id="2147488010" r:id="rId4"/>
    <p:sldLayoutId id="2147488011" r:id="rId5"/>
    <p:sldLayoutId id="2147488012" r:id="rId6"/>
    <p:sldLayoutId id="2147488013" r:id="rId7"/>
    <p:sldLayoutId id="2147488014" r:id="rId8"/>
    <p:sldLayoutId id="214748801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5"/>
        </a:spcBef>
        <a:spcAft>
          <a:spcPct val="0"/>
        </a:spcAft>
        <a:buClr>
          <a:schemeClr val="accent2"/>
        </a:buClr>
        <a:buFont typeface="Wingdings 2" charset="0"/>
        <a:buChar char="¡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6588" indent="-336550" algn="l" rtl="0" eaLnBrk="0" fontAlgn="base" hangingPunct="0">
        <a:spcBef>
          <a:spcPts val="625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27100" indent="-288925" algn="l" rtl="0" eaLnBrk="0" fontAlgn="base" hangingPunct="0">
        <a:spcBef>
          <a:spcPts val="575"/>
        </a:spcBef>
        <a:spcAft>
          <a:spcPct val="0"/>
        </a:spcAft>
        <a:buFont typeface="Wingdings 2" charset="0"/>
        <a:buChar char="¡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236663" indent="-307975" algn="l" rtl="0" eaLnBrk="0" fontAlgn="base" hangingPunct="0">
        <a:spcBef>
          <a:spcPts val="475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04950" indent="-266700" algn="l" rtl="0" eaLnBrk="0" fontAlgn="base" hangingPunct="0">
        <a:spcBef>
          <a:spcPts val="475"/>
        </a:spcBef>
        <a:spcAft>
          <a:spcPct val="0"/>
        </a:spcAft>
        <a:buFont typeface="Wingdings 2" charset="0"/>
        <a:buChar char="¡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525"/>
            <a:ext cx="7612062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543675"/>
            <a:ext cx="3648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buClrTx/>
              <a:buFontTx/>
              <a:buNone/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NetApp Confidential - Limited Use</a:t>
            </a:r>
            <a:endParaRPr lang="en-US" dirty="0"/>
          </a:p>
        </p:txBody>
      </p:sp>
      <p:sp>
        <p:nvSpPr>
          <p:cNvPr id="3174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88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31749" name="Picture 1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31788"/>
            <a:ext cx="655637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375" y="65405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buClrTx/>
              <a:buFontTx/>
              <a:buNone/>
              <a:defRPr sz="10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9D6FBE-AEE4-8847-8E9C-881BEF215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1751" name="Picture 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" y="6607175"/>
            <a:ext cx="226695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0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29" r:id="rId1"/>
    <p:sldLayoutId id="2147488030" r:id="rId2"/>
    <p:sldLayoutId id="2147488031" r:id="rId3"/>
    <p:sldLayoutId id="2147488032" r:id="rId4"/>
    <p:sldLayoutId id="2147488033" r:id="rId5"/>
    <p:sldLayoutId id="2147488034" r:id="rId6"/>
    <p:sldLayoutId id="2147488035" r:id="rId7"/>
    <p:sldLayoutId id="2147488036" r:id="rId8"/>
    <p:sldLayoutId id="214748803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5"/>
        </a:spcBef>
        <a:spcAft>
          <a:spcPct val="0"/>
        </a:spcAft>
        <a:buClr>
          <a:schemeClr val="accent2"/>
        </a:buClr>
        <a:buFont typeface="Wingdings 2" charset="0"/>
        <a:buChar char="¡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6588" indent="-336550" algn="l" rtl="0" eaLnBrk="0" fontAlgn="base" hangingPunct="0">
        <a:spcBef>
          <a:spcPts val="625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ＭＳ Ｐゴシック" charset="0"/>
        </a:defRPr>
      </a:lvl2pPr>
      <a:lvl3pPr marL="927100" indent="-288925" algn="l" rtl="0" eaLnBrk="0" fontAlgn="base" hangingPunct="0">
        <a:spcBef>
          <a:spcPts val="575"/>
        </a:spcBef>
        <a:spcAft>
          <a:spcPct val="0"/>
        </a:spcAft>
        <a:buFont typeface="Wingdings 2" charset="0"/>
        <a:buChar char="¡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236663" indent="-307975" algn="l" rtl="0" eaLnBrk="0" fontAlgn="base" hangingPunct="0">
        <a:spcBef>
          <a:spcPts val="475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504950" indent="-266700" algn="l" rtl="0" eaLnBrk="0" fontAlgn="base" hangingPunct="0">
        <a:spcBef>
          <a:spcPts val="475"/>
        </a:spcBef>
        <a:spcAft>
          <a:spcPct val="0"/>
        </a:spcAft>
        <a:buFont typeface="Wingdings 2" charset="0"/>
        <a:buChar char="¡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1974A612-B1EB-4248-BF31-51AAB45CE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064" r:id="rId1"/>
    <p:sldLayoutId id="2147488065" r:id="rId2"/>
    <p:sldLayoutId id="2147488066" r:id="rId3"/>
    <p:sldLayoutId id="2147488067" r:id="rId4"/>
    <p:sldLayoutId id="2147488068" r:id="rId5"/>
    <p:sldLayoutId id="2147488069" r:id="rId6"/>
    <p:sldLayoutId id="2147488070" r:id="rId7"/>
    <p:sldLayoutId id="2147488071" r:id="rId8"/>
    <p:sldLayoutId id="2147488072" r:id="rId9"/>
    <p:sldLayoutId id="2147488073" r:id="rId10"/>
    <p:sldLayoutId id="2147488074" r:id="rId11"/>
    <p:sldLayoutId id="2147488075" r:id="rId12"/>
    <p:sldLayoutId id="2147488076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-381000" y="1600200"/>
            <a:ext cx="944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 dirty="0" smtClean="0">
                <a:solidFill>
                  <a:srgbClr val="161645"/>
                </a:solidFill>
                <a:latin typeface="Calibri" charset="0"/>
              </a:rPr>
              <a:t>Services: Scale and Performance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 dirty="0" smtClean="0">
                <a:solidFill>
                  <a:srgbClr val="161645"/>
                </a:solidFill>
                <a:latin typeface="Calibri" charset="0"/>
              </a:rPr>
              <a:t>A Lightning Tour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Now with Elastic Scaling!</a:t>
            </a:r>
            <a:endParaRPr lang="en-US" sz="18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52400" y="38100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Jeff Chase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Duke University</a:t>
            </a:r>
          </a:p>
        </p:txBody>
      </p:sp>
    </p:spTree>
    <p:extLst>
      <p:ext uri="{BB962C8B-B14F-4D97-AF65-F5344CB8AC3E}">
        <p14:creationId xmlns:p14="http://schemas.microsoft.com/office/powerpoint/2010/main" val="34877350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Utilization Law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the center is not </a:t>
            </a:r>
            <a:r>
              <a:rPr lang="en-US" sz="2400" dirty="0" smtClean="0"/>
              <a:t>saturated then:</a:t>
            </a:r>
          </a:p>
          <a:p>
            <a:pPr lvl="1"/>
            <a:r>
              <a:rPr lang="en-US" sz="2000" dirty="0" smtClean="0"/>
              <a:t>U </a:t>
            </a:r>
            <a:r>
              <a:rPr lang="en-US" sz="2000" dirty="0"/>
              <a:t>= </a:t>
            </a:r>
            <a:r>
              <a:rPr lang="en-US" sz="2000" dirty="0" err="1"/>
              <a:t>λD</a:t>
            </a:r>
            <a:r>
              <a:rPr lang="en-US" sz="2000" dirty="0"/>
              <a:t> = (arrivals/</a:t>
            </a:r>
            <a:r>
              <a:rPr lang="en-US" sz="2000" dirty="0" smtClean="0"/>
              <a:t>T) </a:t>
            </a:r>
            <a:r>
              <a:rPr lang="en-US" sz="2000" dirty="0"/>
              <a:t>* service </a:t>
            </a:r>
            <a:r>
              <a:rPr lang="en-US" sz="2000" dirty="0" smtClean="0"/>
              <a:t>demand</a:t>
            </a:r>
            <a:endParaRPr lang="en-US" sz="2000" dirty="0"/>
          </a:p>
          <a:p>
            <a:r>
              <a:rPr lang="en-US" sz="2400" dirty="0" smtClean="0"/>
              <a:t>Reminder: that’s a rough average estimate</a:t>
            </a:r>
            <a:r>
              <a:rPr lang="en-US" sz="2400" dirty="0"/>
              <a:t> </a:t>
            </a:r>
            <a:r>
              <a:rPr lang="en-US" sz="2400" dirty="0" smtClean="0"/>
              <a:t>for a mix of independent request arrivals with average service demand D.</a:t>
            </a:r>
          </a:p>
          <a:p>
            <a:r>
              <a:rPr lang="en-US" sz="2400" dirty="0" smtClean="0"/>
              <a:t>If you actually measure utilization at the device, it may vary from this estimate.</a:t>
            </a:r>
          </a:p>
          <a:p>
            <a:pPr lvl="1"/>
            <a:r>
              <a:rPr lang="en-US" sz="2000" dirty="0" smtClean="0"/>
              <a:t>But not by much.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17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6425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Throughput: reality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4267200" y="3657600"/>
            <a:ext cx="1905000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004959" y="6248400"/>
            <a:ext cx="40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offered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3773031"/>
            <a:ext cx="1600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Response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throughput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  <a:p>
            <a:pPr algn="ctr">
              <a:defRPr/>
            </a:pPr>
            <a:endParaRPr lang="en-US" sz="2000" dirty="0" smtClean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i.e., request completion rate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419600" y="41910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7"/>
                </a:solidFill>
              </a:rPr>
              <a:t>saturation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19" name="Text Box 6"/>
          <p:cNvSpPr txBox="1">
            <a:spLocks noChangeAspect="1" noChangeArrowheads="1"/>
          </p:cNvSpPr>
          <p:nvPr/>
        </p:nvSpPr>
        <p:spPr bwMode="auto">
          <a:xfrm>
            <a:off x="4648200" y="53340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peak rate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6"/>
          <p:cNvSpPr txBox="1">
            <a:spLocks noChangeAspect="1" noChangeArrowheads="1"/>
          </p:cNvSpPr>
          <p:nvPr/>
        </p:nvSpPr>
        <p:spPr bwMode="auto">
          <a:xfrm>
            <a:off x="533400" y="1752600"/>
            <a:ext cx="7467600" cy="1200329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Thrashing, also called congestion collapse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Real servers/devices often have some pathological behaviors at saturation.  E.g., they abort requests after investing work in them (</a:t>
            </a:r>
            <a:r>
              <a:rPr lang="en-US" sz="1800" dirty="0" smtClean="0">
                <a:solidFill>
                  <a:srgbClr val="651222"/>
                </a:solidFill>
              </a:rPr>
              <a:t>thrashing</a:t>
            </a:r>
            <a:r>
              <a:rPr lang="en-US" sz="1800" dirty="0" smtClean="0">
                <a:solidFill>
                  <a:srgbClr val="003367"/>
                </a:solidFill>
              </a:rPr>
              <a:t>), which wastes work, reducing throughput.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4267200" y="3657600"/>
            <a:ext cx="381000" cy="60960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lg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3657600"/>
            <a:ext cx="2590800" cy="2590800"/>
          </a:xfrm>
          <a:prstGeom prst="rect">
            <a:avLst/>
          </a:prstGeom>
          <a:noFill/>
          <a:ln w="19050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76400" y="3657600"/>
            <a:ext cx="2590800" cy="2590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3352800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676400" y="62484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stCxn id="20" idx="2"/>
          </p:cNvCxnSpPr>
          <p:nvPr/>
        </p:nvCxnSpPr>
        <p:spPr bwMode="auto">
          <a:xfrm>
            <a:off x="4267200" y="2952929"/>
            <a:ext cx="533400" cy="857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67200" y="5715000"/>
            <a:ext cx="457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Freeform 5"/>
          <p:cNvSpPr>
            <a:spLocks noChangeAspect="1"/>
          </p:cNvSpPr>
          <p:nvPr/>
        </p:nvSpPr>
        <p:spPr bwMode="auto">
          <a:xfrm>
            <a:off x="1676400" y="3733800"/>
            <a:ext cx="5486400" cy="2514600"/>
          </a:xfrm>
          <a:custGeom>
            <a:avLst/>
            <a:gdLst>
              <a:gd name="T0" fmla="*/ 0 w 2112"/>
              <a:gd name="T1" fmla="*/ 2147483647 h 1184"/>
              <a:gd name="T2" fmla="*/ 2147483647 w 2112"/>
              <a:gd name="T3" fmla="*/ 2147483647 h 1184"/>
              <a:gd name="T4" fmla="*/ 2147483647 w 2112"/>
              <a:gd name="T5" fmla="*/ 2147483647 h 1184"/>
              <a:gd name="T6" fmla="*/ 2147483647 w 2112"/>
              <a:gd name="T7" fmla="*/ 2147483647 h 1184"/>
              <a:gd name="T8" fmla="*/ 2147483647 w 2112"/>
              <a:gd name="T9" fmla="*/ 2147483647 h 1184"/>
              <a:gd name="T10" fmla="*/ 2147483647 w 2112"/>
              <a:gd name="T11" fmla="*/ 2147483647 h 1184"/>
              <a:gd name="T12" fmla="*/ 2147483647 w 2112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2"/>
              <a:gd name="T22" fmla="*/ 0 h 1184"/>
              <a:gd name="T23" fmla="*/ 2112 w 2112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2" h="1184">
                <a:moveTo>
                  <a:pt x="0" y="1184"/>
                </a:moveTo>
                <a:cubicBezTo>
                  <a:pt x="216" y="932"/>
                  <a:pt x="432" y="680"/>
                  <a:pt x="576" y="512"/>
                </a:cubicBezTo>
                <a:cubicBezTo>
                  <a:pt x="720" y="344"/>
                  <a:pt x="768" y="256"/>
                  <a:pt x="864" y="176"/>
                </a:cubicBezTo>
                <a:cubicBezTo>
                  <a:pt x="960" y="96"/>
                  <a:pt x="992" y="56"/>
                  <a:pt x="1152" y="32"/>
                </a:cubicBezTo>
                <a:cubicBezTo>
                  <a:pt x="1312" y="8"/>
                  <a:pt x="1680" y="0"/>
                  <a:pt x="1824" y="32"/>
                </a:cubicBezTo>
                <a:cubicBezTo>
                  <a:pt x="1968" y="64"/>
                  <a:pt x="1968" y="32"/>
                  <a:pt x="2016" y="224"/>
                </a:cubicBezTo>
                <a:cubicBezTo>
                  <a:pt x="2064" y="416"/>
                  <a:pt x="2096" y="992"/>
                  <a:pt x="2112" y="1184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25" name="Straight Arrow Connector 24"/>
          <p:cNvCxnSpPr>
            <a:stCxn id="20" idx="2"/>
          </p:cNvCxnSpPr>
          <p:nvPr/>
        </p:nvCxnSpPr>
        <p:spPr bwMode="auto">
          <a:xfrm>
            <a:off x="4267200" y="2952929"/>
            <a:ext cx="2590800" cy="12380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 Box 6"/>
          <p:cNvSpPr txBox="1">
            <a:spLocks noChangeAspect="1" noChangeArrowheads="1"/>
          </p:cNvSpPr>
          <p:nvPr/>
        </p:nvSpPr>
        <p:spPr bwMode="auto">
          <a:xfrm>
            <a:off x="7315200" y="3022937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delivered throughput</a:t>
            </a:r>
          </a:p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(“</a:t>
            </a:r>
            <a:r>
              <a:rPr lang="en-US" sz="2000" dirty="0" err="1" smtClean="0">
                <a:solidFill>
                  <a:srgbClr val="003367"/>
                </a:solidFill>
              </a:rPr>
              <a:t>goodput</a:t>
            </a:r>
            <a:r>
              <a:rPr lang="en-US" sz="2000" dirty="0" smtClean="0">
                <a:solidFill>
                  <a:srgbClr val="003367"/>
                </a:solidFill>
              </a:rPr>
              <a:t>”)</a:t>
            </a:r>
            <a:endParaRPr lang="en-US" dirty="0">
              <a:solidFill>
                <a:srgbClr val="003367"/>
              </a:solidFill>
            </a:endParaRPr>
          </a:p>
        </p:txBody>
      </p:sp>
      <p:cxnSp>
        <p:nvCxnSpPr>
          <p:cNvPr id="29" name="Straight Arrow Connector 28"/>
          <p:cNvCxnSpPr>
            <a:stCxn id="27" idx="1"/>
          </p:cNvCxnSpPr>
          <p:nvPr/>
        </p:nvCxnSpPr>
        <p:spPr bwMode="auto">
          <a:xfrm flipH="1">
            <a:off x="6477000" y="3530769"/>
            <a:ext cx="838200" cy="20303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6"/>
          <p:cNvSpPr txBox="1">
            <a:spLocks noChangeAspect="1" noChangeArrowheads="1"/>
          </p:cNvSpPr>
          <p:nvPr/>
        </p:nvSpPr>
        <p:spPr bwMode="auto">
          <a:xfrm>
            <a:off x="6019800" y="4343400"/>
            <a:ext cx="28194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Illustration only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Saturation behavior is highly sensitive to implementation choices and quality.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16038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Make the service center faster.  (“scale up”)</a:t>
            </a:r>
          </a:p>
          <a:p>
            <a:pPr marL="914400" lvl="1" indent="-514350"/>
            <a:r>
              <a:rPr lang="en-US" sz="2000" b="0" dirty="0" smtClean="0"/>
              <a:t>Upgrade the hardware, spend more $$$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Reduce the work required per request (D).</a:t>
            </a:r>
          </a:p>
          <a:p>
            <a:pPr marL="914400" lvl="1" indent="-514350"/>
            <a:r>
              <a:rPr lang="en-US" sz="2000" b="0" dirty="0" smtClean="0"/>
              <a:t>More/smarter caching, code path optimizations, use smarter disk layout.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Add service centers, expand capacity.  (“scale out”)</a:t>
            </a:r>
          </a:p>
          <a:p>
            <a:pPr marL="914400" lvl="1" indent="-514350"/>
            <a:r>
              <a:rPr lang="en-US" sz="2000" b="0" dirty="0" smtClean="0"/>
              <a:t>RAIDs, blades, clusters, elastic provisioning</a:t>
            </a:r>
          </a:p>
          <a:p>
            <a:pPr marL="914400" lvl="1" indent="-514350"/>
            <a:r>
              <a:rPr lang="en-US" sz="2000" b="0" dirty="0" smtClean="0"/>
              <a:t>N centers improves throughput by a factor of N: </a:t>
            </a:r>
            <a:r>
              <a:rPr lang="en-US" sz="2000" dirty="0" err="1" smtClean="0"/>
              <a:t>iff</a:t>
            </a:r>
            <a:r>
              <a:rPr lang="en-US" sz="2000" b="0" dirty="0" smtClean="0"/>
              <a:t> we can partition the workload evenly across the centers!</a:t>
            </a:r>
          </a:p>
          <a:p>
            <a:pPr marL="914400" lvl="1" indent="-514350"/>
            <a:r>
              <a:rPr lang="en-US" sz="2000" dirty="0" smtClean="0"/>
              <a:t>Note</a:t>
            </a:r>
            <a:r>
              <a:rPr lang="en-US" sz="2000" b="0" dirty="0" smtClean="0"/>
              <a:t>: the math is different for multiple service centers, and there are various ways to distribute work among them, but we can “squint” and model a balanced aggregate roughly as a single service center: the cartoon graphs still work.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17834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44700"/>
            <a:ext cx="60198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14"/>
          <p:cNvSpPr>
            <a:spLocks noChangeArrowheads="1"/>
          </p:cNvSpPr>
          <p:nvPr/>
        </p:nvSpPr>
        <p:spPr bwMode="auto">
          <a:xfrm>
            <a:off x="228600" y="2971800"/>
            <a:ext cx="1524000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</a:rPr>
              <a:t>Measured</a:t>
            </a:r>
          </a:p>
          <a:p>
            <a:r>
              <a:rPr lang="en-US" sz="2000" dirty="0">
                <a:solidFill>
                  <a:srgbClr val="333399"/>
                </a:solidFill>
              </a:rPr>
              <a:t>t</a:t>
            </a:r>
            <a:r>
              <a:rPr lang="en-US" sz="2000" dirty="0" smtClean="0">
                <a:solidFill>
                  <a:srgbClr val="333399"/>
                </a:solidFill>
              </a:rPr>
              <a:t>hroughput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(“</a:t>
            </a:r>
            <a:r>
              <a:rPr lang="en-US" sz="2000" dirty="0" err="1" smtClean="0">
                <a:solidFill>
                  <a:srgbClr val="333399"/>
                </a:solidFill>
              </a:rPr>
              <a:t>goodput</a:t>
            </a:r>
            <a:r>
              <a:rPr lang="en-US" sz="2000" dirty="0" smtClean="0">
                <a:solidFill>
                  <a:srgbClr val="333399"/>
                </a:solidFill>
              </a:rPr>
              <a:t>”)</a:t>
            </a:r>
          </a:p>
          <a:p>
            <a:r>
              <a:rPr lang="en-US" sz="1800" b="1" dirty="0" smtClean="0">
                <a:solidFill>
                  <a:srgbClr val="333399"/>
                </a:solidFill>
              </a:rPr>
              <a:t>Higher numbers are better.</a:t>
            </a:r>
            <a:endParaRPr lang="en-US" sz="1800" b="1" dirty="0">
              <a:solidFill>
                <a:srgbClr val="333399"/>
              </a:solidFill>
            </a:endParaRPr>
          </a:p>
        </p:txBody>
      </p:sp>
      <p:sp>
        <p:nvSpPr>
          <p:cNvPr id="52228" name="Rectangle 14"/>
          <p:cNvSpPr>
            <a:spLocks noChangeArrowheads="1"/>
          </p:cNvSpPr>
          <p:nvPr/>
        </p:nvSpPr>
        <p:spPr bwMode="auto">
          <a:xfrm>
            <a:off x="6934200" y="1524000"/>
            <a:ext cx="130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99"/>
                </a:solidFill>
              </a:rPr>
              <a:t>saturation</a:t>
            </a:r>
          </a:p>
        </p:txBody>
      </p:sp>
      <p:sp>
        <p:nvSpPr>
          <p:cNvPr id="52229" name="Line 15"/>
          <p:cNvSpPr>
            <a:spLocks noChangeShapeType="1"/>
          </p:cNvSpPr>
          <p:nvPr/>
        </p:nvSpPr>
        <p:spPr bwMode="auto">
          <a:xfrm flipH="1">
            <a:off x="5384800" y="1828800"/>
            <a:ext cx="1625600" cy="762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16"/>
          <p:cNvSpPr>
            <a:spLocks noChangeShapeType="1"/>
          </p:cNvSpPr>
          <p:nvPr/>
        </p:nvSpPr>
        <p:spPr bwMode="auto">
          <a:xfrm flipH="1">
            <a:off x="4800600" y="1828800"/>
            <a:ext cx="2209800" cy="12954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2231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3467894" y="4458494"/>
            <a:ext cx="26670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2" name="Straight Connector 11"/>
          <p:cNvCxnSpPr>
            <a:cxnSpLocks noChangeShapeType="1"/>
          </p:cNvCxnSpPr>
          <p:nvPr/>
        </p:nvCxnSpPr>
        <p:spPr bwMode="auto">
          <a:xfrm rot="5400000" flipH="1" flipV="1">
            <a:off x="3736182" y="4191794"/>
            <a:ext cx="3200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3" name="Rectangle 14"/>
          <p:cNvSpPr>
            <a:spLocks noChangeArrowheads="1"/>
          </p:cNvSpPr>
          <p:nvPr/>
        </p:nvSpPr>
        <p:spPr bwMode="auto">
          <a:xfrm>
            <a:off x="3221038" y="6229350"/>
            <a:ext cx="3160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Offered load (request/sec)</a:t>
            </a:r>
          </a:p>
        </p:txBody>
      </p:sp>
      <p:sp>
        <p:nvSpPr>
          <p:cNvPr id="52234" name="Rectangle 14"/>
          <p:cNvSpPr>
            <a:spLocks noChangeArrowheads="1"/>
          </p:cNvSpPr>
          <p:nvPr/>
        </p:nvSpPr>
        <p:spPr bwMode="auto">
          <a:xfrm>
            <a:off x="6019800" y="4648200"/>
            <a:ext cx="2590800" cy="92333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</a:rPr>
              <a:t>Note how throughput degrades in overload on this system.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2235" name="Rectangle 14"/>
          <p:cNvSpPr>
            <a:spLocks noChangeArrowheads="1"/>
          </p:cNvSpPr>
          <p:nvPr/>
        </p:nvSpPr>
        <p:spPr bwMode="auto">
          <a:xfrm>
            <a:off x="304800" y="279737"/>
            <a:ext cx="8382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99"/>
                </a:solidFill>
              </a:rPr>
              <a:t>This graph shows how </a:t>
            </a:r>
            <a:r>
              <a:rPr lang="en-US" sz="2000" dirty="0" smtClean="0">
                <a:solidFill>
                  <a:srgbClr val="333399"/>
                </a:solidFill>
              </a:rPr>
              <a:t>certain design alternatives under study impact a server’s throughput.  The alternatives reduce per-request work (overhead) and/or improve load balancing.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(This is a graph from a random research paper: the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design alternatives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themselves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are not important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to us.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) 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236" name="Line 16"/>
          <p:cNvSpPr>
            <a:spLocks noChangeShapeType="1"/>
          </p:cNvSpPr>
          <p:nvPr/>
        </p:nvSpPr>
        <p:spPr bwMode="auto">
          <a:xfrm>
            <a:off x="2667000" y="1524000"/>
            <a:ext cx="304800" cy="7620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5971583" cy="36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6324600" y="6400800"/>
            <a:ext cx="2570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00000"/>
                </a:solidFill>
              </a:rPr>
              <a:t>[graphic from </a:t>
            </a:r>
            <a:r>
              <a:rPr lang="en-US" sz="1800" dirty="0" err="1" smtClean="0">
                <a:solidFill>
                  <a:srgbClr val="000000"/>
                </a:solidFill>
              </a:rPr>
              <a:t>IBM.com</a:t>
            </a:r>
            <a:r>
              <a:rPr lang="en-US" sz="18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6042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Scaling and response time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28600" y="1752600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333399"/>
                </a:solidFill>
              </a:rPr>
              <a:t>In the real world we don’t want to saturate our systems.</a:t>
            </a:r>
            <a:endParaRPr lang="en-US" sz="1800" b="1" dirty="0">
              <a:solidFill>
                <a:srgbClr val="333399"/>
              </a:solidFill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28600" y="2133600"/>
            <a:ext cx="815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333399"/>
                </a:solidFill>
              </a:rPr>
              <a:t>We want systems to be responsive, and saturated systems aren’t responsive.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28600" y="2819400"/>
            <a:ext cx="316913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333399"/>
                </a:solidFill>
              </a:rPr>
              <a:t>Instead, characterize </a:t>
            </a:r>
            <a:r>
              <a:rPr lang="en-US" sz="1800" b="1" dirty="0" smtClean="0">
                <a:solidFill>
                  <a:srgbClr val="333399"/>
                </a:solidFill>
              </a:rPr>
              <a:t>max request rate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sz="18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max</a:t>
            </a:r>
            <a:r>
              <a:rPr lang="en-US" sz="1800" baseline="-25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333399"/>
                </a:solidFill>
              </a:rPr>
              <a:t>this way: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333399"/>
                </a:solidFill>
              </a:rPr>
              <a:t>Define a response time objective: maximum acceptable response time (</a:t>
            </a:r>
            <a:r>
              <a:rPr lang="en-US" sz="1800" dirty="0" err="1" smtClean="0">
                <a:solidFill>
                  <a:srgbClr val="333399"/>
                </a:solidFill>
              </a:rPr>
              <a:t>R</a:t>
            </a:r>
            <a:r>
              <a:rPr lang="en-US" sz="1800" baseline="-25000" dirty="0" err="1" smtClean="0">
                <a:solidFill>
                  <a:srgbClr val="333399"/>
                </a:solidFill>
              </a:rPr>
              <a:t>max</a:t>
            </a:r>
            <a:r>
              <a:rPr lang="en-US" sz="1800" dirty="0" smtClean="0">
                <a:solidFill>
                  <a:srgbClr val="333399"/>
                </a:solidFill>
              </a:rPr>
              <a:t>): a simple form of </a:t>
            </a:r>
            <a:r>
              <a:rPr lang="en-US" sz="1800" b="1" dirty="0" smtClean="0">
                <a:solidFill>
                  <a:srgbClr val="333399"/>
                </a:solidFill>
              </a:rPr>
              <a:t>Service Level Objective </a:t>
            </a:r>
            <a:r>
              <a:rPr lang="en-US" sz="1800" dirty="0" smtClean="0">
                <a:solidFill>
                  <a:srgbClr val="333399"/>
                </a:solidFill>
              </a:rPr>
              <a:t>(SLO).</a:t>
            </a:r>
          </a:p>
          <a:p>
            <a:pPr marL="342900" indent="-342900">
              <a:buAutoNum type="arabicPeriod"/>
            </a:pPr>
            <a:r>
              <a:rPr lang="en-US" sz="1800" dirty="0" smtClean="0">
                <a:solidFill>
                  <a:srgbClr val="333399"/>
                </a:solidFill>
              </a:rPr>
              <a:t>Increase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rgbClr val="333399"/>
                </a:solidFill>
              </a:rPr>
              <a:t>until system response time surpasses </a:t>
            </a:r>
            <a:r>
              <a:rPr lang="en-US" sz="1800" dirty="0" err="1" smtClean="0">
                <a:solidFill>
                  <a:srgbClr val="333399"/>
                </a:solidFill>
              </a:rPr>
              <a:t>R</a:t>
            </a:r>
            <a:r>
              <a:rPr lang="en-US" sz="1800" baseline="-25000" dirty="0" err="1" smtClean="0">
                <a:solidFill>
                  <a:srgbClr val="333399"/>
                </a:solidFill>
              </a:rPr>
              <a:t>max</a:t>
            </a:r>
            <a:r>
              <a:rPr lang="en-US" sz="1800" dirty="0" smtClean="0">
                <a:solidFill>
                  <a:srgbClr val="333399"/>
                </a:solidFill>
              </a:rPr>
              <a:t> : that is </a:t>
            </a:r>
            <a:r>
              <a:rPr lang="en-US" sz="1800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sz="18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max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en-US" sz="1800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5486400" y="55626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λ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49442" y="4267200"/>
            <a:ext cx="7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33399"/>
                </a:solidFill>
              </a:rPr>
              <a:t>R</a:t>
            </a:r>
            <a:r>
              <a:rPr lang="en-US" baseline="-25000" dirty="0" err="1">
                <a:solidFill>
                  <a:srgbClr val="333399"/>
                </a:solidFill>
              </a:rPr>
              <a:t>max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705600" y="4038600"/>
            <a:ext cx="0" cy="1219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5410200" y="3200400"/>
            <a:ext cx="73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max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7772400" y="4038600"/>
            <a:ext cx="0" cy="1219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urved Connector 11"/>
          <p:cNvCxnSpPr/>
          <p:nvPr/>
        </p:nvCxnSpPr>
        <p:spPr bwMode="auto">
          <a:xfrm>
            <a:off x="6096000" y="3581400"/>
            <a:ext cx="609600" cy="533400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Curved Connector 17"/>
          <p:cNvCxnSpPr/>
          <p:nvPr/>
        </p:nvCxnSpPr>
        <p:spPr bwMode="auto">
          <a:xfrm>
            <a:off x="6096000" y="3581400"/>
            <a:ext cx="1676400" cy="685800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6772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6425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Response time (R)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4267200" y="3657600"/>
            <a:ext cx="1905000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004959" y="6248400"/>
            <a:ext cx="40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offered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4165937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Average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response time 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327525" y="53340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7"/>
                </a:solidFill>
              </a:rPr>
              <a:t>saturation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3657600"/>
            <a:ext cx="2590800" cy="2590800"/>
          </a:xfrm>
          <a:prstGeom prst="rect">
            <a:avLst/>
          </a:prstGeom>
          <a:noFill/>
          <a:ln w="19050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76400" y="3657600"/>
            <a:ext cx="2590800" cy="2590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3352800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676400" y="62484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stCxn id="35" idx="2"/>
          </p:cNvCxnSpPr>
          <p:nvPr/>
        </p:nvCxnSpPr>
        <p:spPr bwMode="auto">
          <a:xfrm flipH="1">
            <a:off x="1676400" y="3229928"/>
            <a:ext cx="495300" cy="27136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67200" y="5715000"/>
            <a:ext cx="457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3962400" y="2895600"/>
            <a:ext cx="1295400" cy="16002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 Box 6"/>
          <p:cNvSpPr txBox="1">
            <a:spLocks noChangeAspect="1" noChangeArrowheads="1"/>
          </p:cNvSpPr>
          <p:nvPr/>
        </p:nvSpPr>
        <p:spPr bwMode="auto">
          <a:xfrm>
            <a:off x="6019800" y="4343400"/>
            <a:ext cx="2819400" cy="163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Illustration only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Saturation behavior is highly sensitive to implementation choices and quality.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 Box 6"/>
          <p:cNvSpPr txBox="1">
            <a:spLocks noChangeAspect="1" noChangeArrowheads="1"/>
          </p:cNvSpPr>
          <p:nvPr/>
        </p:nvSpPr>
        <p:spPr bwMode="auto">
          <a:xfrm>
            <a:off x="6172200" y="3429000"/>
            <a:ext cx="21732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saturation (U = 1)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26" name="Text Box 6"/>
          <p:cNvSpPr txBox="1">
            <a:spLocks noChangeAspect="1" noChangeArrowheads="1"/>
          </p:cNvSpPr>
          <p:nvPr/>
        </p:nvSpPr>
        <p:spPr bwMode="auto">
          <a:xfrm>
            <a:off x="2819400" y="4495800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U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30" name="Freeform 9"/>
          <p:cNvSpPr>
            <a:spLocks/>
          </p:cNvSpPr>
          <p:nvPr/>
        </p:nvSpPr>
        <p:spPr bwMode="auto">
          <a:xfrm>
            <a:off x="1676400" y="2895600"/>
            <a:ext cx="2590800" cy="3095625"/>
          </a:xfrm>
          <a:custGeom>
            <a:avLst/>
            <a:gdLst>
              <a:gd name="T0" fmla="*/ 0 w 1008"/>
              <a:gd name="T1" fmla="*/ 2147483647 h 776"/>
              <a:gd name="T2" fmla="*/ 2147483647 w 1008"/>
              <a:gd name="T3" fmla="*/ 2147483647 h 776"/>
              <a:gd name="T4" fmla="*/ 2147483647 w 1008"/>
              <a:gd name="T5" fmla="*/ 2147483647 h 776"/>
              <a:gd name="T6" fmla="*/ 2147483647 w 1008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776"/>
              <a:gd name="T14" fmla="*/ 1008 w 100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776">
                <a:moveTo>
                  <a:pt x="0" y="768"/>
                </a:moveTo>
                <a:cubicBezTo>
                  <a:pt x="216" y="772"/>
                  <a:pt x="432" y="776"/>
                  <a:pt x="576" y="720"/>
                </a:cubicBezTo>
                <a:cubicBezTo>
                  <a:pt x="720" y="664"/>
                  <a:pt x="792" y="552"/>
                  <a:pt x="864" y="432"/>
                </a:cubicBezTo>
                <a:cubicBezTo>
                  <a:pt x="936" y="312"/>
                  <a:pt x="972" y="156"/>
                  <a:pt x="1008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6"/>
          <p:cNvSpPr txBox="1">
            <a:spLocks noChangeAspect="1" noChangeArrowheads="1"/>
          </p:cNvSpPr>
          <p:nvPr/>
        </p:nvSpPr>
        <p:spPr bwMode="auto">
          <a:xfrm>
            <a:off x="3276600" y="4876800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651222"/>
                </a:solidFill>
              </a:rPr>
              <a:t>R</a:t>
            </a:r>
            <a:endParaRPr lang="en-US" dirty="0">
              <a:solidFill>
                <a:srgbClr val="651222"/>
              </a:solidFill>
            </a:endParaRPr>
          </a:p>
        </p:txBody>
      </p:sp>
      <p:sp>
        <p:nvSpPr>
          <p:cNvPr id="34" name="Text Box 6"/>
          <p:cNvSpPr txBox="1">
            <a:spLocks noChangeAspect="1" noChangeArrowheads="1"/>
          </p:cNvSpPr>
          <p:nvPr/>
        </p:nvSpPr>
        <p:spPr bwMode="auto">
          <a:xfrm>
            <a:off x="1295400" y="5715000"/>
            <a:ext cx="369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3367"/>
                </a:solidFill>
              </a:rPr>
              <a:t>D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35" name="Text Box 6"/>
          <p:cNvSpPr txBox="1">
            <a:spLocks noChangeAspect="1" noChangeArrowheads="1"/>
          </p:cNvSpPr>
          <p:nvPr/>
        </p:nvSpPr>
        <p:spPr bwMode="auto">
          <a:xfrm>
            <a:off x="533400" y="1752600"/>
            <a:ext cx="3276600" cy="1477328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R == D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The server is </a:t>
            </a:r>
            <a:r>
              <a:rPr lang="en-US" sz="1800" dirty="0" smtClean="0">
                <a:solidFill>
                  <a:srgbClr val="651222"/>
                </a:solidFill>
              </a:rPr>
              <a:t>idle</a:t>
            </a:r>
            <a:r>
              <a:rPr lang="en-US" sz="1800" dirty="0" smtClean="0">
                <a:solidFill>
                  <a:srgbClr val="003367"/>
                </a:solidFill>
              </a:rPr>
              <a:t>.  The response time of a request is just the time to service the request (do requested work).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37" name="Text Box 6"/>
          <p:cNvSpPr txBox="1">
            <a:spLocks noChangeAspect="1" noChangeArrowheads="1"/>
          </p:cNvSpPr>
          <p:nvPr/>
        </p:nvSpPr>
        <p:spPr bwMode="auto">
          <a:xfrm>
            <a:off x="4572000" y="1752600"/>
            <a:ext cx="3581400" cy="15081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R = D + queuing delay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As the server approaches saturation, the queue of waiting request grows without bound.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(We will see why in a moment.)</a:t>
            </a:r>
            <a:endParaRPr lang="en-US" sz="2000" dirty="0">
              <a:solidFill>
                <a:srgbClr val="003367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4094716" y="1752600"/>
            <a:ext cx="20084" cy="448786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1676400" y="3819172"/>
            <a:ext cx="2438400" cy="1091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958042" y="3429000"/>
            <a:ext cx="7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333399"/>
                </a:solidFill>
              </a:rPr>
              <a:t>R</a:t>
            </a:r>
            <a:r>
              <a:rPr lang="en-US" baseline="-25000" dirty="0" err="1">
                <a:solidFill>
                  <a:srgbClr val="333399"/>
                </a:solidFill>
              </a:rPr>
              <a:t>max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0" y="5791200"/>
            <a:ext cx="73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7944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058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14"/>
          <p:cNvSpPr>
            <a:spLocks noChangeArrowheads="1"/>
          </p:cNvSpPr>
          <p:nvPr/>
        </p:nvSpPr>
        <p:spPr bwMode="auto">
          <a:xfrm>
            <a:off x="5754688" y="4857750"/>
            <a:ext cx="232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(Max request load)</a:t>
            </a:r>
          </a:p>
        </p:txBody>
      </p:sp>
      <p:sp>
        <p:nvSpPr>
          <p:cNvPr id="68612" name="Line 16"/>
          <p:cNvSpPr>
            <a:spLocks noChangeShapeType="1"/>
          </p:cNvSpPr>
          <p:nvPr/>
        </p:nvSpPr>
        <p:spPr bwMode="auto">
          <a:xfrm flipV="1">
            <a:off x="3581400" y="4648200"/>
            <a:ext cx="685800" cy="8382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Rectangle 14"/>
          <p:cNvSpPr>
            <a:spLocks noChangeArrowheads="1"/>
          </p:cNvSpPr>
          <p:nvPr/>
        </p:nvSpPr>
        <p:spPr bwMode="auto">
          <a:xfrm>
            <a:off x="2740025" y="5486400"/>
            <a:ext cx="23090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3399"/>
                </a:solidFill>
              </a:rPr>
              <a:t>Offered load</a:t>
            </a:r>
          </a:p>
          <a:p>
            <a:r>
              <a:rPr lang="en-US" sz="2000" dirty="0">
                <a:solidFill>
                  <a:srgbClr val="333399"/>
                </a:solidFill>
              </a:rPr>
              <a:t>(request/sec</a:t>
            </a:r>
            <a:r>
              <a:rPr lang="en-US" sz="2000" dirty="0" smtClean="0">
                <a:solidFill>
                  <a:srgbClr val="333399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also called lambda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68614" name="Rectangle 14"/>
          <p:cNvSpPr>
            <a:spLocks noChangeArrowheads="1"/>
          </p:cNvSpPr>
          <p:nvPr/>
        </p:nvSpPr>
        <p:spPr bwMode="auto">
          <a:xfrm>
            <a:off x="5754688" y="5162550"/>
            <a:ext cx="1487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>
                <a:solidFill>
                  <a:srgbClr val="333399"/>
                </a:solidFill>
              </a:rPr>
              <a:t>“</a:t>
            </a:r>
            <a:r>
              <a:rPr lang="en-US" sz="2000">
                <a:solidFill>
                  <a:srgbClr val="333399"/>
                </a:solidFill>
              </a:rPr>
              <a:t>saturation</a:t>
            </a:r>
            <a:r>
              <a:rPr lang="ja-JP" altLang="en-US" sz="2000">
                <a:solidFill>
                  <a:srgbClr val="333399"/>
                </a:solidFill>
              </a:rPr>
              <a:t>”</a:t>
            </a:r>
            <a:endParaRPr lang="en-US" sz="2000">
              <a:solidFill>
                <a:srgbClr val="333399"/>
              </a:solidFill>
            </a:endParaRPr>
          </a:p>
        </p:txBody>
      </p:sp>
      <p:sp>
        <p:nvSpPr>
          <p:cNvPr id="68615" name="Rectangle 14"/>
          <p:cNvSpPr>
            <a:spLocks noChangeArrowheads="1"/>
          </p:cNvSpPr>
          <p:nvPr/>
        </p:nvSpPr>
        <p:spPr bwMode="auto">
          <a:xfrm>
            <a:off x="166688" y="1958975"/>
            <a:ext cx="19669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Response time,</a:t>
            </a:r>
          </a:p>
          <a:p>
            <a:r>
              <a:rPr lang="en-US" sz="2000">
                <a:solidFill>
                  <a:srgbClr val="333399"/>
                </a:solidFill>
              </a:rPr>
              <a:t>determined by:</a:t>
            </a:r>
          </a:p>
        </p:txBody>
      </p:sp>
      <p:sp>
        <p:nvSpPr>
          <p:cNvPr id="68616" name="Rectangle 14"/>
          <p:cNvSpPr>
            <a:spLocks noChangeArrowheads="1"/>
          </p:cNvSpPr>
          <p:nvPr/>
        </p:nvSpPr>
        <p:spPr bwMode="auto">
          <a:xfrm>
            <a:off x="2438400" y="968375"/>
            <a:ext cx="29829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333399"/>
                </a:solidFill>
              </a:rPr>
              <a:t>Queuing delay is proportional to:</a:t>
            </a:r>
          </a:p>
        </p:txBody>
      </p:sp>
      <p:sp>
        <p:nvSpPr>
          <p:cNvPr id="68617" name="Line 16"/>
          <p:cNvSpPr>
            <a:spLocks noChangeShapeType="1"/>
          </p:cNvSpPr>
          <p:nvPr/>
        </p:nvSpPr>
        <p:spPr bwMode="auto">
          <a:xfrm>
            <a:off x="3276600" y="1676400"/>
            <a:ext cx="685800" cy="12192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Freeform 6"/>
          <p:cNvSpPr>
            <a:spLocks noChangeArrowheads="1"/>
          </p:cNvSpPr>
          <p:nvPr/>
        </p:nvSpPr>
        <p:spPr bwMode="auto">
          <a:xfrm>
            <a:off x="3962400" y="2667000"/>
            <a:ext cx="762000" cy="917575"/>
          </a:xfrm>
          <a:custGeom>
            <a:avLst/>
            <a:gdLst>
              <a:gd name="T0" fmla="*/ 15701 w 1962458"/>
              <a:gd name="T1" fmla="*/ 283206 h 918693"/>
              <a:gd name="T2" fmla="*/ 13161 w 1962458"/>
              <a:gd name="T3" fmla="*/ 249585 h 918693"/>
              <a:gd name="T4" fmla="*/ 9724 w 1962458"/>
              <a:gd name="T5" fmla="*/ 148725 h 918693"/>
              <a:gd name="T6" fmla="*/ 7930 w 1962458"/>
              <a:gd name="T7" fmla="*/ 115104 h 918693"/>
              <a:gd name="T8" fmla="*/ 758 w 1962458"/>
              <a:gd name="T9" fmla="*/ 199154 h 918693"/>
              <a:gd name="T10" fmla="*/ 309 w 1962458"/>
              <a:gd name="T11" fmla="*/ 232775 h 918693"/>
              <a:gd name="T12" fmla="*/ 459 w 1962458"/>
              <a:gd name="T13" fmla="*/ 518545 h 918693"/>
              <a:gd name="T14" fmla="*/ 1206 w 1962458"/>
              <a:gd name="T15" fmla="*/ 653024 h 918693"/>
              <a:gd name="T16" fmla="*/ 1505 w 1962458"/>
              <a:gd name="T17" fmla="*/ 703458 h 918693"/>
              <a:gd name="T18" fmla="*/ 1804 w 1962458"/>
              <a:gd name="T19" fmla="*/ 770697 h 918693"/>
              <a:gd name="T20" fmla="*/ 2252 w 1962458"/>
              <a:gd name="T21" fmla="*/ 821127 h 918693"/>
              <a:gd name="T22" fmla="*/ 3000 w 1962458"/>
              <a:gd name="T23" fmla="*/ 905177 h 918693"/>
              <a:gd name="T24" fmla="*/ 5689 w 1962458"/>
              <a:gd name="T25" fmla="*/ 888368 h 918693"/>
              <a:gd name="T26" fmla="*/ 6885 w 1962458"/>
              <a:gd name="T27" fmla="*/ 854747 h 918693"/>
              <a:gd name="T28" fmla="*/ 7930 w 1962458"/>
              <a:gd name="T29" fmla="*/ 837938 h 918693"/>
              <a:gd name="T30" fmla="*/ 8827 w 1962458"/>
              <a:gd name="T31" fmla="*/ 821127 h 918693"/>
              <a:gd name="T32" fmla="*/ 10620 w 1962458"/>
              <a:gd name="T33" fmla="*/ 804317 h 918693"/>
              <a:gd name="T34" fmla="*/ 11667 w 1962458"/>
              <a:gd name="T35" fmla="*/ 787507 h 918693"/>
              <a:gd name="T36" fmla="*/ 12414 w 1962458"/>
              <a:gd name="T37" fmla="*/ 770697 h 918693"/>
              <a:gd name="T38" fmla="*/ 14207 w 1962458"/>
              <a:gd name="T39" fmla="*/ 753886 h 918693"/>
              <a:gd name="T40" fmla="*/ 16149 w 1962458"/>
              <a:gd name="T41" fmla="*/ 720265 h 918693"/>
              <a:gd name="T42" fmla="*/ 16448 w 1962458"/>
              <a:gd name="T43" fmla="*/ 350444 h 918693"/>
              <a:gd name="T44" fmla="*/ 15552 w 1962458"/>
              <a:gd name="T45" fmla="*/ 316826 h 918693"/>
              <a:gd name="T46" fmla="*/ 14954 w 1962458"/>
              <a:gd name="T47" fmla="*/ 283206 h 918693"/>
              <a:gd name="T48" fmla="*/ 15104 w 1962458"/>
              <a:gd name="T49" fmla="*/ 283206 h 91869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62458"/>
              <a:gd name="T76" fmla="*/ 0 h 918693"/>
              <a:gd name="T77" fmla="*/ 1962458 w 1962458"/>
              <a:gd name="T78" fmla="*/ 918693 h 91869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62458" h="918693">
                <a:moveTo>
                  <a:pt x="1779205" y="285282"/>
                </a:moveTo>
                <a:cubicBezTo>
                  <a:pt x="1683250" y="273993"/>
                  <a:pt x="1586080" y="270363"/>
                  <a:pt x="1491339" y="251415"/>
                </a:cubicBezTo>
                <a:cubicBezTo>
                  <a:pt x="1359777" y="225103"/>
                  <a:pt x="1234213" y="171872"/>
                  <a:pt x="1101872" y="149815"/>
                </a:cubicBezTo>
                <a:lnTo>
                  <a:pt x="898672" y="115948"/>
                </a:lnTo>
                <a:cubicBezTo>
                  <a:pt x="0" y="156797"/>
                  <a:pt x="366731" y="0"/>
                  <a:pt x="85872" y="200615"/>
                </a:cubicBezTo>
                <a:cubicBezTo>
                  <a:pt x="69311" y="212444"/>
                  <a:pt x="52005" y="223193"/>
                  <a:pt x="35072" y="234482"/>
                </a:cubicBezTo>
                <a:cubicBezTo>
                  <a:pt x="40716" y="330437"/>
                  <a:pt x="38411" y="427193"/>
                  <a:pt x="52005" y="522348"/>
                </a:cubicBezTo>
                <a:cubicBezTo>
                  <a:pt x="57688" y="562130"/>
                  <a:pt x="116347" y="629360"/>
                  <a:pt x="136672" y="657815"/>
                </a:cubicBezTo>
                <a:cubicBezTo>
                  <a:pt x="148501" y="674376"/>
                  <a:pt x="160442" y="690945"/>
                  <a:pt x="170539" y="708615"/>
                </a:cubicBezTo>
                <a:cubicBezTo>
                  <a:pt x="183063" y="730532"/>
                  <a:pt x="189733" y="755807"/>
                  <a:pt x="204405" y="776348"/>
                </a:cubicBezTo>
                <a:cubicBezTo>
                  <a:pt x="218324" y="795835"/>
                  <a:pt x="241286" y="807661"/>
                  <a:pt x="255205" y="827148"/>
                </a:cubicBezTo>
                <a:cubicBezTo>
                  <a:pt x="320594" y="918693"/>
                  <a:pt x="248479" y="881351"/>
                  <a:pt x="339872" y="911815"/>
                </a:cubicBezTo>
                <a:cubicBezTo>
                  <a:pt x="441472" y="906171"/>
                  <a:pt x="543586" y="906546"/>
                  <a:pt x="644672" y="894882"/>
                </a:cubicBezTo>
                <a:cubicBezTo>
                  <a:pt x="690911" y="889547"/>
                  <a:pt x="734061" y="867597"/>
                  <a:pt x="780139" y="861015"/>
                </a:cubicBezTo>
                <a:lnTo>
                  <a:pt x="898672" y="844082"/>
                </a:lnTo>
                <a:cubicBezTo>
                  <a:pt x="932607" y="838861"/>
                  <a:pt x="966148" y="830940"/>
                  <a:pt x="1000272" y="827148"/>
                </a:cubicBezTo>
                <a:cubicBezTo>
                  <a:pt x="1067824" y="819642"/>
                  <a:pt x="1135877" y="817330"/>
                  <a:pt x="1203472" y="810215"/>
                </a:cubicBezTo>
                <a:cubicBezTo>
                  <a:pt x="1243165" y="806037"/>
                  <a:pt x="1282636" y="799844"/>
                  <a:pt x="1322005" y="793282"/>
                </a:cubicBezTo>
                <a:cubicBezTo>
                  <a:pt x="1350395" y="788550"/>
                  <a:pt x="1378088" y="779711"/>
                  <a:pt x="1406672" y="776348"/>
                </a:cubicBezTo>
                <a:cubicBezTo>
                  <a:pt x="1474175" y="768406"/>
                  <a:pt x="1542277" y="766530"/>
                  <a:pt x="1609872" y="759415"/>
                </a:cubicBezTo>
                <a:cubicBezTo>
                  <a:pt x="1669027" y="753188"/>
                  <a:pt x="1769353" y="735657"/>
                  <a:pt x="1830005" y="725548"/>
                </a:cubicBezTo>
                <a:cubicBezTo>
                  <a:pt x="1921539" y="588248"/>
                  <a:pt x="1962458" y="574832"/>
                  <a:pt x="1863872" y="353015"/>
                </a:cubicBezTo>
                <a:cubicBezTo>
                  <a:pt x="1849373" y="320393"/>
                  <a:pt x="1796139" y="330437"/>
                  <a:pt x="1762272" y="319148"/>
                </a:cubicBezTo>
                <a:cubicBezTo>
                  <a:pt x="1703899" y="299690"/>
                  <a:pt x="1724094" y="314837"/>
                  <a:pt x="1694539" y="285282"/>
                </a:cubicBezTo>
                <a:lnTo>
                  <a:pt x="1711472" y="285282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Rectangle 14"/>
          <p:cNvSpPr>
            <a:spLocks noChangeArrowheads="1"/>
          </p:cNvSpPr>
          <p:nvPr/>
        </p:nvSpPr>
        <p:spPr bwMode="auto">
          <a:xfrm>
            <a:off x="6600825" y="3330575"/>
            <a:ext cx="23371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333399"/>
                </a:solidFill>
              </a:rPr>
              <a:t>rho is </a:t>
            </a:r>
            <a:r>
              <a:rPr lang="ja-JP" altLang="en-US" sz="2000" dirty="0" smtClean="0">
                <a:solidFill>
                  <a:srgbClr val="333399"/>
                </a:solidFill>
              </a:rPr>
              <a:t>“</a:t>
            </a:r>
            <a:r>
              <a:rPr lang="en-US" sz="2000" dirty="0">
                <a:solidFill>
                  <a:srgbClr val="333399"/>
                </a:solidFill>
              </a:rPr>
              <a:t>load factor</a:t>
            </a:r>
            <a:r>
              <a:rPr lang="ja-JP" altLang="en-US" sz="2000" dirty="0">
                <a:solidFill>
                  <a:srgbClr val="333399"/>
                </a:solidFill>
              </a:rPr>
              <a:t>”</a:t>
            </a:r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dirty="0">
                <a:solidFill>
                  <a:srgbClr val="333399"/>
                </a:solidFill>
              </a:rPr>
              <a:t>= r/</a:t>
            </a:r>
            <a:r>
              <a:rPr lang="en-US" sz="2000" dirty="0" err="1" smtClean="0">
                <a:solidFill>
                  <a:srgbClr val="333399"/>
                </a:solidFill>
              </a:rPr>
              <a:t>rmax</a:t>
            </a:r>
            <a:endParaRPr lang="en-US" sz="2000" dirty="0" smtClean="0">
              <a:solidFill>
                <a:srgbClr val="333399"/>
              </a:solidFill>
            </a:endParaRPr>
          </a:p>
          <a:p>
            <a:r>
              <a:rPr lang="en-US" sz="2000" dirty="0" smtClean="0">
                <a:solidFill>
                  <a:srgbClr val="333399"/>
                </a:solidFill>
              </a:rPr>
              <a:t>= utilization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68620" name="Line 16"/>
          <p:cNvSpPr>
            <a:spLocks noChangeShapeType="1"/>
          </p:cNvSpPr>
          <p:nvPr/>
        </p:nvSpPr>
        <p:spPr bwMode="auto">
          <a:xfrm flipH="1" flipV="1">
            <a:off x="4724400" y="3330575"/>
            <a:ext cx="1905000" cy="2540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86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6604000"/>
            <a:ext cx="1028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22" name="Rectangle 2"/>
          <p:cNvSpPr>
            <a:spLocks/>
          </p:cNvSpPr>
          <p:nvPr/>
        </p:nvSpPr>
        <p:spPr bwMode="auto">
          <a:xfrm>
            <a:off x="2984500" y="6540500"/>
            <a:ext cx="5041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200">
                <a:cs typeface="Gill Sans" charset="0"/>
              </a:rPr>
              <a:t>Principles of Computer System Design </a:t>
            </a:r>
            <a:r>
              <a:rPr lang="en-US" sz="1200">
                <a:latin typeface="Symbol" charset="0"/>
                <a:cs typeface="Symbol" charset="0"/>
                <a:sym typeface="Symbol" charset="0"/>
              </a:rPr>
              <a:t>©</a:t>
            </a:r>
            <a:r>
              <a:rPr lang="en-US" sz="1200">
                <a:cs typeface="Gill Sans" charset="0"/>
              </a:rPr>
              <a:t> Saltzer &amp; Kaashoek 2009</a:t>
            </a:r>
          </a:p>
        </p:txBody>
      </p:sp>
      <p:sp>
        <p:nvSpPr>
          <p:cNvPr id="68623" name="Rectangle 14"/>
          <p:cNvSpPr>
            <a:spLocks noChangeArrowheads="1"/>
          </p:cNvSpPr>
          <p:nvPr/>
        </p:nvSpPr>
        <p:spPr bwMode="auto">
          <a:xfrm>
            <a:off x="163513" y="4648200"/>
            <a:ext cx="18811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2000">
                <a:solidFill>
                  <a:srgbClr val="333399"/>
                </a:solidFill>
              </a:rPr>
              <a:t>“</a:t>
            </a:r>
            <a:r>
              <a:rPr lang="en-US" sz="2000">
                <a:solidFill>
                  <a:srgbClr val="333399"/>
                </a:solidFill>
              </a:rPr>
              <a:t>stretch factor</a:t>
            </a:r>
            <a:r>
              <a:rPr lang="ja-JP" altLang="en-US" sz="2000">
                <a:solidFill>
                  <a:srgbClr val="333399"/>
                </a:solidFill>
              </a:rPr>
              <a:t>”</a:t>
            </a:r>
            <a:endParaRPr lang="en-US" sz="2000">
              <a:solidFill>
                <a:srgbClr val="333399"/>
              </a:solidFill>
            </a:endParaRPr>
          </a:p>
          <a:p>
            <a:pPr algn="ctr"/>
            <a:r>
              <a:rPr lang="en-US" sz="2000">
                <a:solidFill>
                  <a:srgbClr val="333399"/>
                </a:solidFill>
              </a:rPr>
              <a:t>R/D</a:t>
            </a:r>
          </a:p>
          <a:p>
            <a:pPr algn="ctr"/>
            <a:r>
              <a:rPr lang="en-US" sz="2000">
                <a:solidFill>
                  <a:srgbClr val="333399"/>
                </a:solidFill>
              </a:rPr>
              <a:t>(normalized</a:t>
            </a:r>
          </a:p>
          <a:p>
            <a:pPr algn="ctr"/>
            <a:r>
              <a:rPr lang="en-US" sz="2000">
                <a:solidFill>
                  <a:srgbClr val="333399"/>
                </a:solidFill>
              </a:rPr>
              <a:t>response time)</a:t>
            </a:r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V="1">
            <a:off x="1143000" y="4038600"/>
            <a:ext cx="782638" cy="685800"/>
          </a:xfrm>
          <a:prstGeom prst="line">
            <a:avLst/>
          </a:prstGeom>
          <a:noFill/>
          <a:ln w="41275">
            <a:solidFill>
              <a:schemeClr val="accent2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228600"/>
            <a:ext cx="1866900" cy="18669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838200"/>
            <a:ext cx="8226425" cy="1554163"/>
          </a:xfrm>
        </p:spPr>
        <p:txBody>
          <a:bodyPr/>
          <a:lstStyle/>
          <a:p>
            <a:r>
              <a:rPr lang="en-US" sz="2800" dirty="0" smtClean="0"/>
              <a:t>The same picture, only different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7924800" y="3581400"/>
            <a:ext cx="978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</a:rPr>
              <a:t>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0399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0" dirty="0" smtClean="0"/>
              <a:t>For an unsaturated queue in steady state, </a:t>
            </a:r>
            <a:r>
              <a:rPr lang="en-US" sz="2400" dirty="0" smtClean="0"/>
              <a:t>mean response time R</a:t>
            </a:r>
            <a:r>
              <a:rPr lang="en-US" sz="2400" b="0" dirty="0" smtClean="0"/>
              <a:t> and </a:t>
            </a:r>
            <a:r>
              <a:rPr lang="en-US" sz="2400" dirty="0" smtClean="0"/>
              <a:t>mean queue length N </a:t>
            </a:r>
            <a:r>
              <a:rPr lang="en-US" sz="2400" b="0" dirty="0" smtClean="0"/>
              <a:t>are governed by:</a:t>
            </a:r>
            <a:endParaRPr lang="en-US" sz="2000" b="0" dirty="0" smtClean="0"/>
          </a:p>
          <a:p>
            <a:pPr lvl="3"/>
            <a:r>
              <a:rPr lang="en-US" sz="2000" dirty="0" smtClean="0"/>
              <a:t>Little</a:t>
            </a:r>
            <a:r>
              <a:rPr lang="ja-JP" altLang="en-US" sz="2000" dirty="0" smtClean="0"/>
              <a:t>’</a:t>
            </a:r>
            <a:r>
              <a:rPr lang="en-US" sz="2000" dirty="0" smtClean="0"/>
              <a:t>s Law:   N =  </a:t>
            </a:r>
            <a:r>
              <a:rPr lang="en-US" sz="2000" dirty="0" err="1" smtClean="0"/>
              <a:t>λR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Why?</a:t>
            </a:r>
          </a:p>
          <a:p>
            <a:r>
              <a:rPr lang="en-US" sz="2400" b="0" dirty="0" smtClean="0"/>
              <a:t>Suppose a task T is in the system for R time units.</a:t>
            </a:r>
          </a:p>
          <a:p>
            <a:r>
              <a:rPr lang="en-US" sz="2400" b="0" dirty="0" smtClean="0"/>
              <a:t>During that time:</a:t>
            </a:r>
          </a:p>
          <a:p>
            <a:pPr lvl="1"/>
            <a:r>
              <a:rPr lang="en-US" sz="2000" b="0" dirty="0" err="1" smtClean="0"/>
              <a:t>λR</a:t>
            </a:r>
            <a:r>
              <a:rPr lang="en-US" sz="2000" b="0" dirty="0" smtClean="0"/>
              <a:t> new tasks arrive (on average)</a:t>
            </a:r>
          </a:p>
          <a:p>
            <a:pPr lvl="1"/>
            <a:r>
              <a:rPr lang="en-US" sz="2000" b="0" dirty="0" smtClean="0"/>
              <a:t>N tasks depart (all the tasks ahead of T, on average).</a:t>
            </a:r>
          </a:p>
          <a:p>
            <a:r>
              <a:rPr lang="en-US" sz="2400" b="0" dirty="0" smtClean="0"/>
              <a:t>But in </a:t>
            </a:r>
            <a:r>
              <a:rPr lang="en-US" sz="2400" dirty="0" smtClean="0"/>
              <a:t>steady state</a:t>
            </a:r>
            <a:r>
              <a:rPr lang="en-US" sz="2400" b="0" dirty="0" smtClean="0"/>
              <a:t>, the flow in balances flow out.</a:t>
            </a:r>
          </a:p>
          <a:p>
            <a:pPr lvl="1"/>
            <a:r>
              <a:rPr lang="en-US" sz="2000" b="0" dirty="0" smtClean="0"/>
              <a:t> Note: this means that throughput X =  </a:t>
            </a:r>
            <a:r>
              <a:rPr lang="en-US" sz="2000" b="0" dirty="0" err="1" smtClean="0"/>
              <a:t>λ</a:t>
            </a:r>
            <a:r>
              <a:rPr lang="en-US" sz="2000" b="0" dirty="0"/>
              <a:t> </a:t>
            </a:r>
            <a:r>
              <a:rPr lang="en-US" sz="2000" b="0" dirty="0" smtClean="0"/>
              <a:t>in steady state.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4637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Idle Time </a:t>
            </a:r>
            <a:r>
              <a:rPr lang="ja-JP" altLang="en-US" smtClean="0"/>
              <a:t>“</a:t>
            </a:r>
            <a:r>
              <a:rPr lang="en-US" smtClean="0"/>
              <a:t>Law</a:t>
            </a:r>
            <a:r>
              <a:rPr lang="ja-JP" altLang="en-US" smtClean="0"/>
              <a:t>”</a:t>
            </a:r>
            <a:endParaRPr lang="en-US"/>
          </a:p>
        </p:txBody>
      </p:sp>
      <p:grpSp>
        <p:nvGrpSpPr>
          <p:cNvPr id="67587" name="Group 5"/>
          <p:cNvGrpSpPr>
            <a:grpSpLocks/>
          </p:cNvGrpSpPr>
          <p:nvPr/>
        </p:nvGrpSpPr>
        <p:grpSpPr bwMode="auto">
          <a:xfrm>
            <a:off x="914400" y="1963738"/>
            <a:ext cx="2359025" cy="1554162"/>
            <a:chOff x="1159" y="2305"/>
            <a:chExt cx="1486" cy="979"/>
          </a:xfrm>
        </p:grpSpPr>
        <p:sp>
          <p:nvSpPr>
            <p:cNvPr id="67593" name="Rectangle 6"/>
            <p:cNvSpPr>
              <a:spLocks noChangeArrowheads="1"/>
            </p:cNvSpPr>
            <p:nvPr/>
          </p:nvSpPr>
          <p:spPr bwMode="auto">
            <a:xfrm>
              <a:off x="1159" y="2305"/>
              <a:ext cx="1486" cy="97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miter lim="800000"/>
              <a:headEnd type="none" w="sm" len="sm"/>
              <a:tailEnd type="none" w="sm" len="sm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7594" name="Freeform 7"/>
            <p:cNvSpPr>
              <a:spLocks/>
            </p:cNvSpPr>
            <p:nvPr/>
          </p:nvSpPr>
          <p:spPr bwMode="auto">
            <a:xfrm>
              <a:off x="1178" y="2439"/>
              <a:ext cx="1432" cy="845"/>
            </a:xfrm>
            <a:custGeom>
              <a:avLst/>
              <a:gdLst>
                <a:gd name="T0" fmla="*/ 0 w 1432"/>
                <a:gd name="T1" fmla="*/ 845 h 845"/>
                <a:gd name="T2" fmla="*/ 358 w 1432"/>
                <a:gd name="T3" fmla="*/ 819 h 845"/>
                <a:gd name="T4" fmla="*/ 755 w 1432"/>
                <a:gd name="T5" fmla="*/ 807 h 845"/>
                <a:gd name="T6" fmla="*/ 1043 w 1432"/>
                <a:gd name="T7" fmla="*/ 781 h 845"/>
                <a:gd name="T8" fmla="*/ 1241 w 1432"/>
                <a:gd name="T9" fmla="*/ 672 h 845"/>
                <a:gd name="T10" fmla="*/ 1363 w 1432"/>
                <a:gd name="T11" fmla="*/ 416 h 845"/>
                <a:gd name="T12" fmla="*/ 1421 w 1432"/>
                <a:gd name="T13" fmla="*/ 103 h 845"/>
                <a:gd name="T14" fmla="*/ 1427 w 1432"/>
                <a:gd name="T15" fmla="*/ 0 h 8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32"/>
                <a:gd name="T25" fmla="*/ 0 h 845"/>
                <a:gd name="T26" fmla="*/ 1432 w 1432"/>
                <a:gd name="T27" fmla="*/ 845 h 8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32" h="845">
                  <a:moveTo>
                    <a:pt x="0" y="845"/>
                  </a:moveTo>
                  <a:cubicBezTo>
                    <a:pt x="116" y="835"/>
                    <a:pt x="232" y="825"/>
                    <a:pt x="358" y="819"/>
                  </a:cubicBezTo>
                  <a:cubicBezTo>
                    <a:pt x="484" y="813"/>
                    <a:pt x="641" y="813"/>
                    <a:pt x="755" y="807"/>
                  </a:cubicBezTo>
                  <a:cubicBezTo>
                    <a:pt x="869" y="801"/>
                    <a:pt x="962" y="803"/>
                    <a:pt x="1043" y="781"/>
                  </a:cubicBezTo>
                  <a:cubicBezTo>
                    <a:pt x="1124" y="759"/>
                    <a:pt x="1188" y="733"/>
                    <a:pt x="1241" y="672"/>
                  </a:cubicBezTo>
                  <a:cubicBezTo>
                    <a:pt x="1294" y="611"/>
                    <a:pt x="1333" y="511"/>
                    <a:pt x="1363" y="416"/>
                  </a:cubicBezTo>
                  <a:cubicBezTo>
                    <a:pt x="1393" y="321"/>
                    <a:pt x="1410" y="172"/>
                    <a:pt x="1421" y="103"/>
                  </a:cubicBezTo>
                  <a:cubicBezTo>
                    <a:pt x="1432" y="34"/>
                    <a:pt x="1429" y="17"/>
                    <a:pt x="1427" y="0"/>
                  </a:cubicBezTo>
                </a:path>
              </a:pathLst>
            </a:cu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7588" name="Text Box 8"/>
          <p:cNvSpPr txBox="1">
            <a:spLocks noChangeArrowheads="1"/>
          </p:cNvSpPr>
          <p:nvPr/>
        </p:nvSpPr>
        <p:spPr bwMode="auto">
          <a:xfrm>
            <a:off x="457200" y="2511425"/>
            <a:ext cx="339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i="1">
                <a:latin typeface="Times New Roman" charset="0"/>
              </a:rPr>
              <a:t>R</a:t>
            </a:r>
            <a:endParaRPr lang="en-US" sz="2000">
              <a:latin typeface="Times New Roman" charset="0"/>
            </a:endParaRPr>
          </a:p>
        </p:txBody>
      </p:sp>
      <p:sp>
        <p:nvSpPr>
          <p:cNvPr id="67589" name="Text Box 9"/>
          <p:cNvSpPr txBox="1">
            <a:spLocks noChangeArrowheads="1"/>
          </p:cNvSpPr>
          <p:nvPr/>
        </p:nvSpPr>
        <p:spPr bwMode="auto">
          <a:xfrm>
            <a:off x="2717800" y="3578225"/>
            <a:ext cx="998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600">
                <a:latin typeface="Times New Roman" charset="0"/>
              </a:rPr>
              <a:t>  1(100%)</a:t>
            </a:r>
            <a:endParaRPr lang="en-US" sz="3600">
              <a:latin typeface="Times New Roman" charset="0"/>
            </a:endParaRPr>
          </a:p>
        </p:txBody>
      </p:sp>
      <p:sp>
        <p:nvSpPr>
          <p:cNvPr id="67591" name="Text Box 11"/>
          <p:cNvSpPr txBox="1">
            <a:spLocks noChangeArrowheads="1"/>
          </p:cNvSpPr>
          <p:nvPr/>
        </p:nvSpPr>
        <p:spPr bwMode="auto">
          <a:xfrm>
            <a:off x="1981200" y="351790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i="1">
                <a:latin typeface="Times New Roman" charset="0"/>
              </a:rPr>
              <a:t>U</a:t>
            </a:r>
            <a:endParaRPr lang="en-US" sz="2000">
              <a:latin typeface="Times New Roman" charset="0"/>
            </a:endParaRPr>
          </a:p>
        </p:txBody>
      </p:sp>
      <p:sp>
        <p:nvSpPr>
          <p:cNvPr id="67592" name="Text Box 12"/>
          <p:cNvSpPr txBox="1">
            <a:spLocks noChangeArrowheads="1"/>
          </p:cNvSpPr>
          <p:nvPr/>
        </p:nvSpPr>
        <p:spPr bwMode="auto">
          <a:xfrm>
            <a:off x="1447800" y="4403725"/>
            <a:ext cx="65713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dirty="0"/>
              <a:t>Little</a:t>
            </a:r>
            <a:r>
              <a:rPr lang="ja-JP" altLang="en-US" sz="2000" dirty="0"/>
              <a:t>’</a:t>
            </a:r>
            <a:r>
              <a:rPr lang="en-US" sz="2000" dirty="0"/>
              <a:t>s Law gives response time </a:t>
            </a:r>
            <a:r>
              <a:rPr lang="en-US" sz="2000" i="1" dirty="0"/>
              <a:t>R = D/(1 - U).</a:t>
            </a:r>
          </a:p>
          <a:p>
            <a:pPr eaLnBrk="1" hangingPunct="1"/>
            <a:endParaRPr lang="en-US" sz="2000" i="1" dirty="0"/>
          </a:p>
          <a:p>
            <a:pPr lvl="1" eaLnBrk="1" hangingPunct="1"/>
            <a:r>
              <a:rPr lang="en-US" sz="2000" dirty="0">
                <a:ea typeface="ＭＳ Ｐゴシック" charset="0"/>
              </a:rPr>
              <a:t>Intuitively, each task </a:t>
            </a:r>
            <a:r>
              <a:rPr lang="en-US" sz="2000" b="1" i="1" dirty="0">
                <a:ea typeface="ＭＳ Ｐゴシック" charset="0"/>
              </a:rPr>
              <a:t>T</a:t>
            </a:r>
            <a:r>
              <a:rPr lang="ja-JP" altLang="en-US" sz="2000" dirty="0">
                <a:ea typeface="ＭＳ Ｐゴシック" charset="0"/>
              </a:rPr>
              <a:t>’</a:t>
            </a:r>
            <a:r>
              <a:rPr lang="en-US" sz="2000" dirty="0">
                <a:ea typeface="ＭＳ Ｐゴシック" charset="0"/>
              </a:rPr>
              <a:t>s response time </a:t>
            </a:r>
            <a:r>
              <a:rPr lang="en-US" sz="2000" i="1" dirty="0">
                <a:ea typeface="ＭＳ Ｐゴシック" charset="0"/>
              </a:rPr>
              <a:t>R</a:t>
            </a:r>
            <a:r>
              <a:rPr lang="en-US" sz="2000" dirty="0">
                <a:ea typeface="ＭＳ Ｐゴシック" charset="0"/>
              </a:rPr>
              <a:t> = </a:t>
            </a:r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 + </a:t>
            </a:r>
            <a:r>
              <a:rPr lang="en-US" sz="2000" i="1" dirty="0">
                <a:ea typeface="ＭＳ Ｐゴシック" charset="0"/>
              </a:rPr>
              <a:t>DN</a:t>
            </a:r>
            <a:r>
              <a:rPr lang="en-US" sz="2000" dirty="0"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Substituting </a:t>
            </a:r>
            <a:r>
              <a:rPr lang="en-US" sz="2000" dirty="0" err="1">
                <a:ea typeface="ＭＳ Ｐゴシック" charset="0"/>
              </a:rPr>
              <a:t>λ</a:t>
            </a:r>
            <a:r>
              <a:rPr lang="en-US" sz="2000" i="1" dirty="0" err="1">
                <a:ea typeface="ＭＳ Ｐゴシック" charset="0"/>
              </a:rPr>
              <a:t>R</a:t>
            </a:r>
            <a:r>
              <a:rPr lang="en-US" sz="2000" dirty="0">
                <a:ea typeface="ＭＳ Ｐゴシック" charset="0"/>
              </a:rPr>
              <a:t> for </a:t>
            </a:r>
            <a:r>
              <a:rPr lang="en-US" sz="2000" i="1" dirty="0">
                <a:ea typeface="ＭＳ Ｐゴシック" charset="0"/>
              </a:rPr>
              <a:t>N</a:t>
            </a:r>
            <a:r>
              <a:rPr lang="en-US" sz="2000" dirty="0">
                <a:ea typeface="ＭＳ Ｐゴシック" charset="0"/>
              </a:rPr>
              <a:t>:  </a:t>
            </a:r>
            <a:r>
              <a:rPr lang="en-US" sz="2000" i="1" dirty="0">
                <a:ea typeface="ＭＳ Ｐゴシック" charset="0"/>
              </a:rPr>
              <a:t>R</a:t>
            </a:r>
            <a:r>
              <a:rPr lang="en-US" sz="2000" dirty="0">
                <a:ea typeface="ＭＳ Ｐゴシック" charset="0"/>
              </a:rPr>
              <a:t> = </a:t>
            </a:r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 + </a:t>
            </a:r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 </a:t>
            </a:r>
            <a:r>
              <a:rPr lang="en-US" sz="2000" dirty="0" err="1">
                <a:ea typeface="ＭＳ Ｐゴシック" charset="0"/>
              </a:rPr>
              <a:t>λ</a:t>
            </a:r>
            <a:r>
              <a:rPr lang="en-US" sz="2000" i="1" dirty="0" err="1">
                <a:ea typeface="ＭＳ Ｐゴシック" charset="0"/>
              </a:rPr>
              <a:t>R</a:t>
            </a:r>
            <a:r>
              <a:rPr lang="en-US" sz="2000" i="1" dirty="0">
                <a:ea typeface="ＭＳ Ｐゴシック" charset="0"/>
              </a:rPr>
              <a:t> </a:t>
            </a:r>
          </a:p>
          <a:p>
            <a:pPr lvl="1" eaLnBrk="1" hangingPunct="1"/>
            <a:r>
              <a:rPr lang="en-US" sz="2000" dirty="0">
                <a:ea typeface="ＭＳ Ｐゴシック" charset="0"/>
              </a:rPr>
              <a:t>Substituting </a:t>
            </a:r>
            <a:r>
              <a:rPr lang="en-US" sz="2000" i="1" dirty="0">
                <a:ea typeface="ＭＳ Ｐゴシック" charset="0"/>
              </a:rPr>
              <a:t>U</a:t>
            </a:r>
            <a:r>
              <a:rPr lang="en-US" sz="2000" dirty="0">
                <a:ea typeface="ＭＳ Ｐゴシック" charset="0"/>
              </a:rPr>
              <a:t> for </a:t>
            </a:r>
            <a:r>
              <a:rPr lang="en-US" sz="2000" dirty="0" err="1">
                <a:ea typeface="ＭＳ Ｐゴシック" charset="0"/>
              </a:rPr>
              <a:t>λD</a:t>
            </a:r>
            <a:r>
              <a:rPr lang="en-US" sz="2000" dirty="0">
                <a:ea typeface="ＭＳ Ｐゴシック" charset="0"/>
              </a:rPr>
              <a:t>:  </a:t>
            </a:r>
            <a:r>
              <a:rPr lang="en-US" sz="2000" i="1" dirty="0">
                <a:ea typeface="ＭＳ Ｐゴシック" charset="0"/>
              </a:rPr>
              <a:t>R</a:t>
            </a:r>
            <a:r>
              <a:rPr lang="en-US" sz="2000" dirty="0">
                <a:ea typeface="ＭＳ Ｐゴシック" charset="0"/>
              </a:rPr>
              <a:t> = </a:t>
            </a:r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 + </a:t>
            </a:r>
            <a:r>
              <a:rPr lang="en-US" sz="2000" i="1" dirty="0">
                <a:ea typeface="ＭＳ Ｐゴシック" charset="0"/>
              </a:rPr>
              <a:t>UR</a:t>
            </a:r>
            <a:endParaRPr lang="en-US" sz="2000" dirty="0">
              <a:ea typeface="ＭＳ Ｐゴシック" charset="0"/>
            </a:endParaRPr>
          </a:p>
          <a:p>
            <a:pPr lvl="1" eaLnBrk="1" hangingPunct="1"/>
            <a:r>
              <a:rPr lang="en-US" sz="2000" i="1" dirty="0">
                <a:ea typeface="ＭＳ Ｐゴシック" charset="0"/>
              </a:rPr>
              <a:t>R</a:t>
            </a:r>
            <a:r>
              <a:rPr lang="en-US" sz="2000" dirty="0">
                <a:ea typeface="ＭＳ Ｐゴシック" charset="0"/>
              </a:rPr>
              <a:t>  - </a:t>
            </a:r>
            <a:r>
              <a:rPr lang="en-US" sz="2000" i="1" dirty="0">
                <a:ea typeface="ＭＳ Ｐゴシック" charset="0"/>
              </a:rPr>
              <a:t>UR</a:t>
            </a:r>
            <a:r>
              <a:rPr lang="en-US" sz="2000" dirty="0">
                <a:ea typeface="ＭＳ Ｐゴシック" charset="0"/>
              </a:rPr>
              <a:t> = </a:t>
            </a:r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  </a:t>
            </a:r>
            <a:r>
              <a:rPr lang="en-US" sz="2000" dirty="0" smtClean="0">
                <a:ea typeface="ＭＳ Ｐゴシック" charset="0"/>
                <a:sym typeface="Wingdings"/>
              </a:rPr>
              <a:t>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i="1" dirty="0">
                <a:ea typeface="ＭＳ Ｐゴシック" charset="0"/>
              </a:rPr>
              <a:t>R</a:t>
            </a:r>
            <a:r>
              <a:rPr lang="en-US" sz="2000" dirty="0">
                <a:ea typeface="ＭＳ Ｐゴシック" charset="0"/>
              </a:rPr>
              <a:t>(1 - </a:t>
            </a:r>
            <a:r>
              <a:rPr lang="en-US" sz="2000" i="1" dirty="0">
                <a:ea typeface="ＭＳ Ｐゴシック" charset="0"/>
              </a:rPr>
              <a:t>U</a:t>
            </a:r>
            <a:r>
              <a:rPr lang="en-US" sz="2000" dirty="0">
                <a:ea typeface="ＭＳ Ｐゴシック" charset="0"/>
              </a:rPr>
              <a:t>) = </a:t>
            </a:r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  </a:t>
            </a:r>
            <a:r>
              <a:rPr lang="en-US" sz="2000" dirty="0" smtClean="0">
                <a:ea typeface="ＭＳ Ｐゴシック" charset="0"/>
                <a:sym typeface="Wingdings"/>
              </a:rPr>
              <a:t></a:t>
            </a:r>
            <a:r>
              <a:rPr lang="en-US" sz="2000" dirty="0" smtClean="0">
                <a:ea typeface="ＭＳ Ｐゴシック" charset="0"/>
              </a:rPr>
              <a:t> </a:t>
            </a:r>
            <a:r>
              <a:rPr lang="en-US" sz="2000" i="1" dirty="0">
                <a:ea typeface="ＭＳ Ｐゴシック" charset="0"/>
              </a:rPr>
              <a:t>R</a:t>
            </a:r>
            <a:r>
              <a:rPr lang="en-US" sz="2000" dirty="0">
                <a:ea typeface="ＭＳ Ｐゴシック" charset="0"/>
              </a:rPr>
              <a:t> = </a:t>
            </a:r>
            <a:r>
              <a:rPr lang="en-US" sz="2000" i="1" dirty="0">
                <a:ea typeface="ＭＳ Ｐゴシック" charset="0"/>
              </a:rPr>
              <a:t>D</a:t>
            </a:r>
            <a:r>
              <a:rPr lang="en-US" sz="2000" dirty="0">
                <a:ea typeface="ＭＳ Ｐゴシック" charset="0"/>
              </a:rPr>
              <a:t>/(1 - </a:t>
            </a:r>
            <a:r>
              <a:rPr lang="en-US" sz="2000" i="1" dirty="0">
                <a:ea typeface="ＭＳ Ｐゴシック" charset="0"/>
              </a:rPr>
              <a:t>U</a:t>
            </a:r>
            <a:r>
              <a:rPr lang="en-US" sz="2000" dirty="0">
                <a:ea typeface="ＭＳ Ｐゴシック" charset="0"/>
              </a:rPr>
              <a:t>)</a:t>
            </a:r>
          </a:p>
          <a:p>
            <a:pPr eaLnBrk="1" hangingPunct="1"/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114800" y="21336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Service center </a:t>
            </a:r>
            <a:r>
              <a:rPr lang="en-US" sz="2000" i="1" dirty="0">
                <a:solidFill>
                  <a:schemeClr val="tx1"/>
                </a:solidFill>
              </a:rPr>
              <a:t>saturates</a:t>
            </a:r>
            <a:r>
              <a:rPr lang="en-US" sz="2000" dirty="0">
                <a:solidFill>
                  <a:schemeClr val="tx1"/>
                </a:solidFill>
              </a:rPr>
              <a:t> as 1/ </a:t>
            </a:r>
            <a:r>
              <a:rPr lang="en-US" sz="2000" dirty="0" err="1">
                <a:solidFill>
                  <a:schemeClr val="tx1"/>
                </a:solidFill>
              </a:rPr>
              <a:t>λ</a:t>
            </a:r>
            <a:r>
              <a:rPr lang="en-US" sz="2000" dirty="0">
                <a:solidFill>
                  <a:schemeClr val="tx1"/>
                </a:solidFill>
              </a:rPr>
              <a:t> approaches </a:t>
            </a:r>
            <a:r>
              <a:rPr lang="en-US" sz="2000" i="1" dirty="0">
                <a:solidFill>
                  <a:schemeClr val="tx1"/>
                </a:solidFill>
              </a:rPr>
              <a:t>D</a:t>
            </a:r>
            <a:r>
              <a:rPr lang="en-US" sz="2000" dirty="0">
                <a:solidFill>
                  <a:schemeClr val="tx1"/>
                </a:solidFill>
              </a:rPr>
              <a:t>: small increases in </a:t>
            </a:r>
            <a:r>
              <a:rPr lang="en-US" sz="2000" dirty="0" err="1">
                <a:solidFill>
                  <a:schemeClr val="tx1"/>
                </a:solidFill>
              </a:rPr>
              <a:t>λ</a:t>
            </a:r>
            <a:r>
              <a:rPr lang="en-US" sz="2000" dirty="0">
                <a:solidFill>
                  <a:schemeClr val="tx1"/>
                </a:solidFill>
              </a:rPr>
              <a:t> cause large increases in the expected response time </a:t>
            </a:r>
            <a:r>
              <a:rPr lang="en-US" sz="2000" i="1" dirty="0">
                <a:solidFill>
                  <a:schemeClr val="tx1"/>
                </a:solidFill>
              </a:rPr>
              <a:t>R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28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Little</a:t>
            </a:r>
            <a:r>
              <a:rPr lang="ja-JP" altLang="en-US" dirty="0" smtClean="0"/>
              <a:t>’</a:t>
            </a:r>
            <a:r>
              <a:rPr lang="en-US" dirty="0" smtClean="0"/>
              <a:t>s Law is important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1. Intuitive understanding of FCFS queue behavior.</a:t>
            </a:r>
          </a:p>
          <a:p>
            <a:pPr marL="914400" lvl="2" indent="0">
              <a:buNone/>
            </a:pPr>
            <a:r>
              <a:rPr lang="en-US" sz="1800" dirty="0" smtClean="0"/>
              <a:t>Compute response time from demand parameters (</a:t>
            </a:r>
            <a:r>
              <a:rPr lang="en-US" sz="1800" dirty="0" err="1" smtClean="0"/>
              <a:t>λ</a:t>
            </a:r>
            <a:r>
              <a:rPr lang="en-US" sz="1800" dirty="0" smtClean="0"/>
              <a:t>, D).</a:t>
            </a:r>
          </a:p>
          <a:p>
            <a:pPr marL="914400" lvl="2" indent="0">
              <a:buNone/>
            </a:pPr>
            <a:r>
              <a:rPr lang="en-US" sz="1800" dirty="0" smtClean="0"/>
              <a:t>Compute N: how much storage is needed for the queue.</a:t>
            </a:r>
          </a:p>
          <a:p>
            <a:pPr marL="0" indent="0">
              <a:buNone/>
            </a:pPr>
            <a:r>
              <a:rPr lang="en-US" sz="2000" dirty="0" smtClean="0"/>
              <a:t>2. Notion of a </a:t>
            </a:r>
            <a:r>
              <a:rPr lang="en-US" sz="2000" dirty="0" smtClean="0">
                <a:solidFill>
                  <a:schemeClr val="accent2"/>
                </a:solidFill>
              </a:rPr>
              <a:t>saturated</a:t>
            </a:r>
            <a:r>
              <a:rPr lang="en-US" sz="2000" dirty="0" smtClean="0"/>
              <a:t> service center. </a:t>
            </a:r>
          </a:p>
          <a:p>
            <a:pPr marL="457200" lvl="1" indent="0">
              <a:buNone/>
            </a:pPr>
            <a:r>
              <a:rPr lang="en-US" sz="1800" dirty="0" smtClean="0"/>
              <a:t>Response times rise rapidly with load and are unbounded.</a:t>
            </a:r>
          </a:p>
          <a:p>
            <a:pPr marL="914400" lvl="2" indent="0">
              <a:buNone/>
            </a:pPr>
            <a:r>
              <a:rPr lang="en-US" sz="1800" dirty="0" smtClean="0"/>
              <a:t>At 50% utilization, a 10% increase in load increases R by 10%.</a:t>
            </a:r>
          </a:p>
          <a:p>
            <a:pPr marL="914400" lvl="2" indent="0">
              <a:buNone/>
            </a:pPr>
            <a:r>
              <a:rPr lang="en-US" sz="1800" dirty="0" smtClean="0"/>
              <a:t>At 90% utilization, a 10% increase in load increases R by 10x.</a:t>
            </a:r>
          </a:p>
          <a:p>
            <a:pPr marL="0" indent="0">
              <a:buNone/>
            </a:pPr>
            <a:r>
              <a:rPr lang="en-US" sz="2000" dirty="0" smtClean="0"/>
              <a:t>3. Basis for predicting performance of queuing networks.</a:t>
            </a:r>
          </a:p>
          <a:p>
            <a:pPr marL="914400" lvl="2" indent="0">
              <a:buNone/>
            </a:pPr>
            <a:r>
              <a:rPr lang="en-US" sz="1800" dirty="0" smtClean="0"/>
              <a:t>Cheap and easy </a:t>
            </a:r>
            <a:r>
              <a:rPr lang="ja-JP" altLang="en-US" sz="1800" dirty="0" smtClean="0"/>
              <a:t>“</a:t>
            </a:r>
            <a:r>
              <a:rPr lang="en-US" sz="1800" dirty="0" smtClean="0"/>
              <a:t>back of napkin</a:t>
            </a:r>
            <a:r>
              <a:rPr lang="ja-JP" altLang="en-US" sz="1800" dirty="0" smtClean="0"/>
              <a:t>”</a:t>
            </a:r>
            <a:r>
              <a:rPr lang="en-US" sz="1800" dirty="0" smtClean="0"/>
              <a:t> estimates of system performance based on observed behavior and proposed changes, e.g., capacity planning, </a:t>
            </a:r>
            <a:r>
              <a:rPr lang="ja-JP" altLang="en-US" sz="1800" dirty="0" smtClean="0"/>
              <a:t>“</a:t>
            </a:r>
            <a:r>
              <a:rPr lang="en-US" sz="1800" dirty="0" smtClean="0"/>
              <a:t>what if</a:t>
            </a:r>
            <a:r>
              <a:rPr lang="ja-JP" altLang="en-US" sz="1800" dirty="0" smtClean="0"/>
              <a:t>”</a:t>
            </a:r>
            <a:r>
              <a:rPr lang="en-US" sz="1800" dirty="0" smtClean="0"/>
              <a:t> questions.</a:t>
            </a:r>
          </a:p>
          <a:p>
            <a:pPr marL="514350" lvl="1" indent="0">
              <a:buNone/>
            </a:pPr>
            <a:r>
              <a:rPr lang="en-US" sz="1800" dirty="0" smtClean="0"/>
              <a:t>Guides intuition even in scenarios where the assumptions of the theory are not met.</a:t>
            </a:r>
          </a:p>
        </p:txBody>
      </p:sp>
    </p:spTree>
    <p:extLst>
      <p:ext uri="{BB962C8B-B14F-4D97-AF65-F5344CB8AC3E}">
        <p14:creationId xmlns:p14="http://schemas.microsoft.com/office/powerpoint/2010/main" val="352211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2"/>
          <p:cNvSpPr>
            <a:spLocks noChangeShapeType="1"/>
          </p:cNvSpPr>
          <p:nvPr/>
        </p:nvSpPr>
        <p:spPr bwMode="auto">
          <a:xfrm>
            <a:off x="3990975" y="4005263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>
            <a:off x="4100513" y="3983038"/>
            <a:ext cx="160337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4222750" y="4033838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4330700" y="3940175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468813" y="4078288"/>
            <a:ext cx="160337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4565650" y="4157663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4645025" y="4135438"/>
            <a:ext cx="160338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3881438" y="4056063"/>
            <a:ext cx="160337" cy="828675"/>
          </a:xfrm>
          <a:prstGeom prst="line">
            <a:avLst/>
          </a:prstGeom>
          <a:noFill/>
          <a:ln w="22225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Growth and scale</a:t>
            </a:r>
          </a:p>
        </p:txBody>
      </p:sp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1138238" y="1281113"/>
            <a:ext cx="6578600" cy="2995612"/>
            <a:chOff x="148" y="1636"/>
            <a:chExt cx="1589" cy="808"/>
          </a:xfrm>
        </p:grpSpPr>
        <p:sp>
          <p:nvSpPr>
            <p:cNvPr id="55311" name="Oval 12"/>
            <p:cNvSpPr>
              <a:spLocks noChangeArrowheads="1"/>
            </p:cNvSpPr>
            <p:nvPr/>
          </p:nvSpPr>
          <p:spPr bwMode="auto">
            <a:xfrm>
              <a:off x="285" y="1708"/>
              <a:ext cx="1361" cy="61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2" name="Oval 13"/>
            <p:cNvSpPr>
              <a:spLocks noChangeArrowheads="1"/>
            </p:cNvSpPr>
            <p:nvPr/>
          </p:nvSpPr>
          <p:spPr bwMode="auto">
            <a:xfrm>
              <a:off x="330" y="1708"/>
              <a:ext cx="312" cy="8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3" name="Oval 14"/>
            <p:cNvSpPr>
              <a:spLocks noChangeArrowheads="1"/>
            </p:cNvSpPr>
            <p:nvPr/>
          </p:nvSpPr>
          <p:spPr bwMode="auto">
            <a:xfrm>
              <a:off x="1152" y="1684"/>
              <a:ext cx="449" cy="160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4" name="Oval 15"/>
            <p:cNvSpPr>
              <a:spLocks noChangeArrowheads="1"/>
            </p:cNvSpPr>
            <p:nvPr/>
          </p:nvSpPr>
          <p:spPr bwMode="auto">
            <a:xfrm>
              <a:off x="741" y="1636"/>
              <a:ext cx="540" cy="32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5" name="Oval 16"/>
            <p:cNvSpPr>
              <a:spLocks noChangeArrowheads="1"/>
            </p:cNvSpPr>
            <p:nvPr/>
          </p:nvSpPr>
          <p:spPr bwMode="auto">
            <a:xfrm>
              <a:off x="148" y="1780"/>
              <a:ext cx="996" cy="184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6" name="Oval 17"/>
            <p:cNvSpPr>
              <a:spLocks noChangeArrowheads="1"/>
            </p:cNvSpPr>
            <p:nvPr/>
          </p:nvSpPr>
          <p:spPr bwMode="auto">
            <a:xfrm>
              <a:off x="650" y="2068"/>
              <a:ext cx="540" cy="37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7" name="Oval 18"/>
            <p:cNvSpPr>
              <a:spLocks noChangeArrowheads="1"/>
            </p:cNvSpPr>
            <p:nvPr/>
          </p:nvSpPr>
          <p:spPr bwMode="auto">
            <a:xfrm>
              <a:off x="1334" y="1804"/>
              <a:ext cx="403" cy="208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8" name="Oval 19"/>
            <p:cNvSpPr>
              <a:spLocks noChangeArrowheads="1"/>
            </p:cNvSpPr>
            <p:nvPr/>
          </p:nvSpPr>
          <p:spPr bwMode="auto">
            <a:xfrm>
              <a:off x="239" y="1900"/>
              <a:ext cx="266" cy="37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9" name="Oval 20"/>
            <p:cNvSpPr>
              <a:spLocks noChangeArrowheads="1"/>
            </p:cNvSpPr>
            <p:nvPr/>
          </p:nvSpPr>
          <p:spPr bwMode="auto">
            <a:xfrm>
              <a:off x="1380" y="2092"/>
              <a:ext cx="266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0" name="Oval 21"/>
            <p:cNvSpPr>
              <a:spLocks noChangeArrowheads="1"/>
            </p:cNvSpPr>
            <p:nvPr/>
          </p:nvSpPr>
          <p:spPr bwMode="auto">
            <a:xfrm>
              <a:off x="468" y="2188"/>
              <a:ext cx="265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21" name="Oval 22"/>
            <p:cNvSpPr>
              <a:spLocks noChangeArrowheads="1"/>
            </p:cNvSpPr>
            <p:nvPr/>
          </p:nvSpPr>
          <p:spPr bwMode="auto">
            <a:xfrm>
              <a:off x="1107" y="2188"/>
              <a:ext cx="402" cy="136"/>
            </a:xfrm>
            <a:prstGeom prst="ellips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6729" name="Rectangle 25"/>
          <p:cNvSpPr>
            <a:spLocks noChangeArrowheads="1"/>
          </p:cNvSpPr>
          <p:nvPr/>
        </p:nvSpPr>
        <p:spPr bwMode="auto">
          <a:xfrm>
            <a:off x="2863850" y="2406650"/>
            <a:ext cx="3109913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The Internet</a:t>
            </a:r>
          </a:p>
        </p:txBody>
      </p:sp>
      <p:sp>
        <p:nvSpPr>
          <p:cNvPr id="58382" name="Rectangle 26"/>
          <p:cNvSpPr>
            <a:spLocks noChangeArrowheads="1"/>
          </p:cNvSpPr>
          <p:nvPr/>
        </p:nvSpPr>
        <p:spPr bwMode="auto">
          <a:xfrm>
            <a:off x="5588000" y="4495800"/>
            <a:ext cx="3327400" cy="120015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How to handle all those client requests raining on your server?</a:t>
            </a:r>
          </a:p>
        </p:txBody>
      </p:sp>
      <p:pic>
        <p:nvPicPr>
          <p:cNvPr id="55310" name="Picture 25" descr="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9937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535152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</a:t>
            </a:r>
            <a:r>
              <a:rPr lang="en-US" dirty="0"/>
              <a:t>o</a:t>
            </a:r>
            <a:r>
              <a:rPr lang="en-US" dirty="0" smtClean="0"/>
              <a:t>verload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should we do when a service is in overload?</a:t>
            </a:r>
          </a:p>
          <a:p>
            <a:pPr lvl="1"/>
            <a:r>
              <a:rPr lang="en-US" sz="2000" dirty="0" smtClean="0">
                <a:solidFill>
                  <a:schemeClr val="accent2"/>
                </a:solidFill>
              </a:rPr>
              <a:t>Overload</a:t>
            </a:r>
            <a:r>
              <a:rPr lang="en-US" sz="2000" dirty="0" smtClean="0"/>
              <a:t>: service is close to saturation, leading to unacceptable response time.  </a:t>
            </a:r>
          </a:p>
          <a:p>
            <a:pPr lvl="1"/>
            <a:r>
              <a:rPr lang="en-US" sz="2000" dirty="0" smtClean="0"/>
              <a:t>Work queues grow without bound, increasing memory consumption.</a:t>
            </a:r>
          </a:p>
        </p:txBody>
      </p:sp>
      <p:sp>
        <p:nvSpPr>
          <p:cNvPr id="7" name="Rectangle 6"/>
          <p:cNvSpPr/>
          <p:nvPr/>
        </p:nvSpPr>
        <p:spPr>
          <a:xfrm>
            <a:off x="7543800" y="2209800"/>
            <a:ext cx="12436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&gt;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</a:rPr>
              <a:t>max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191000" y="3581400"/>
            <a:ext cx="3581400" cy="2667000"/>
            <a:chOff x="1676400" y="1852613"/>
            <a:chExt cx="5426075" cy="3995737"/>
          </a:xfrm>
        </p:grpSpPr>
        <p:sp>
          <p:nvSpPr>
            <p:cNvPr id="8" name="Freeform 5"/>
            <p:cNvSpPr>
              <a:spLocks noChangeAspect="1"/>
            </p:cNvSpPr>
            <p:nvPr/>
          </p:nvSpPr>
          <p:spPr bwMode="auto">
            <a:xfrm>
              <a:off x="1676400" y="2792413"/>
              <a:ext cx="5087938" cy="3055937"/>
            </a:xfrm>
            <a:custGeom>
              <a:avLst/>
              <a:gdLst>
                <a:gd name="T0" fmla="*/ 0 w 2112"/>
                <a:gd name="T1" fmla="*/ 2147483647 h 1184"/>
                <a:gd name="T2" fmla="*/ 2147483647 w 2112"/>
                <a:gd name="T3" fmla="*/ 2147483647 h 1184"/>
                <a:gd name="T4" fmla="*/ 2147483647 w 2112"/>
                <a:gd name="T5" fmla="*/ 2147483647 h 1184"/>
                <a:gd name="T6" fmla="*/ 2147483647 w 2112"/>
                <a:gd name="T7" fmla="*/ 2147483647 h 1184"/>
                <a:gd name="T8" fmla="*/ 2147483647 w 2112"/>
                <a:gd name="T9" fmla="*/ 2147483647 h 1184"/>
                <a:gd name="T10" fmla="*/ 2147483647 w 2112"/>
                <a:gd name="T11" fmla="*/ 2147483647 h 1184"/>
                <a:gd name="T12" fmla="*/ 2147483647 w 2112"/>
                <a:gd name="T13" fmla="*/ 2147483647 h 1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12"/>
                <a:gd name="T22" fmla="*/ 0 h 1184"/>
                <a:gd name="T23" fmla="*/ 2112 w 2112"/>
                <a:gd name="T24" fmla="*/ 1184 h 1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12" h="1184">
                  <a:moveTo>
                    <a:pt x="0" y="1184"/>
                  </a:moveTo>
                  <a:cubicBezTo>
                    <a:pt x="216" y="932"/>
                    <a:pt x="432" y="680"/>
                    <a:pt x="576" y="512"/>
                  </a:cubicBezTo>
                  <a:cubicBezTo>
                    <a:pt x="720" y="344"/>
                    <a:pt x="768" y="256"/>
                    <a:pt x="864" y="176"/>
                  </a:cubicBezTo>
                  <a:cubicBezTo>
                    <a:pt x="960" y="96"/>
                    <a:pt x="992" y="56"/>
                    <a:pt x="1152" y="32"/>
                  </a:cubicBezTo>
                  <a:cubicBezTo>
                    <a:pt x="1312" y="8"/>
                    <a:pt x="1680" y="0"/>
                    <a:pt x="1824" y="32"/>
                  </a:cubicBezTo>
                  <a:cubicBezTo>
                    <a:pt x="1968" y="64"/>
                    <a:pt x="1968" y="32"/>
                    <a:pt x="2016" y="224"/>
                  </a:cubicBezTo>
                  <a:cubicBezTo>
                    <a:pt x="2064" y="416"/>
                    <a:pt x="2096" y="992"/>
                    <a:pt x="2112" y="118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spect="1" noChangeArrowheads="1"/>
            </p:cNvSpPr>
            <p:nvPr/>
          </p:nvSpPr>
          <p:spPr bwMode="auto">
            <a:xfrm>
              <a:off x="1676400" y="1852613"/>
              <a:ext cx="5426075" cy="3995737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ahoma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267199" y="6172200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λ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356995" y="6172200"/>
            <a:ext cx="739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baseline="-25000" dirty="0" err="1">
                <a:solidFill>
                  <a:schemeClr val="accent6">
                    <a:lumMod val="50000"/>
                  </a:schemeClr>
                </a:solidFill>
              </a:rPr>
              <a:t>max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5574840" y="4572000"/>
            <a:ext cx="0" cy="166846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/>
          <p:cNvSpPr/>
          <p:nvPr/>
        </p:nvSpPr>
        <p:spPr bwMode="auto">
          <a:xfrm>
            <a:off x="5562599" y="3581400"/>
            <a:ext cx="2209800" cy="2667000"/>
          </a:xfrm>
          <a:prstGeom prst="rect">
            <a:avLst/>
          </a:prstGeom>
          <a:solidFill>
            <a:srgbClr val="E8161F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190999" y="3581400"/>
            <a:ext cx="1219200" cy="2667000"/>
          </a:xfrm>
          <a:prstGeom prst="rect">
            <a:avLst/>
          </a:prstGeom>
          <a:solidFill>
            <a:srgbClr val="0080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410199" y="3581400"/>
            <a:ext cx="152400" cy="2667000"/>
          </a:xfrm>
          <a:prstGeom prst="rect">
            <a:avLst/>
          </a:prstGeom>
          <a:solidFill>
            <a:srgbClr val="FFFF00">
              <a:alpha val="34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67764" y="4343400"/>
            <a:ext cx="1623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Throughput</a:t>
            </a:r>
          </a:p>
          <a:p>
            <a:pPr algn="ctr"/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X</a:t>
            </a:r>
            <a:endParaRPr lang="en-US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6172200" y="6248400"/>
            <a:ext cx="1652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ffered load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2116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overload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7175"/>
            <a:ext cx="8226425" cy="41116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Thrash</a:t>
            </a:r>
            <a:r>
              <a:rPr lang="en-US" sz="2400" b="0" dirty="0" smtClean="0"/>
              <a:t>.</a:t>
            </a:r>
          </a:p>
          <a:p>
            <a:pPr marL="857250" lvl="1" indent="-457200"/>
            <a:r>
              <a:rPr lang="en-US" sz="2000" b="0" dirty="0" smtClean="0"/>
              <a:t>Keep trying and hope things get better.  Accept each request and inject it into the system.  Then drop requests at random if some queue overflows its memory bound.  </a:t>
            </a:r>
            <a:r>
              <a:rPr lang="en-US" sz="2000" dirty="0" smtClean="0"/>
              <a:t>Note</a:t>
            </a:r>
            <a:r>
              <a:rPr lang="en-US" sz="2000" b="0" dirty="0" smtClean="0"/>
              <a:t>: leads to dropping requests after work has been invested, wasting work and reducing throughput (e.g., congestion collapse).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Admission control </a:t>
            </a:r>
            <a:r>
              <a:rPr lang="en-US" sz="2400" b="0" dirty="0" smtClean="0"/>
              <a:t>or </a:t>
            </a:r>
            <a:r>
              <a:rPr lang="en-US" sz="2400" dirty="0" smtClean="0"/>
              <a:t>load conditioning</a:t>
            </a:r>
            <a:r>
              <a:rPr lang="en-US" sz="2400" b="0" dirty="0" smtClean="0"/>
              <a:t>.</a:t>
            </a:r>
          </a:p>
          <a:p>
            <a:pPr marL="857250" lvl="1" indent="-457200"/>
            <a:r>
              <a:rPr lang="en-US" sz="2000" b="0" dirty="0" smtClean="0"/>
              <a:t>Reject requests as needed to keep system healthy.  Reject them early, before they incur processing costs.  Choose your victims carefully, e.g., prefer “gold” customers, or reject the most expensive requests.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Elastic provisioning.</a:t>
            </a:r>
          </a:p>
          <a:p>
            <a:pPr lvl="1"/>
            <a:r>
              <a:rPr lang="en-US" sz="2000" b="0" dirty="0" smtClean="0"/>
              <a:t>E.g., acquire new capacity on the fly from a cloud provider, and shift load over to the new capacity.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301520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66" y="1905000"/>
            <a:ext cx="4465934" cy="304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569893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3367"/>
                </a:solidFill>
              </a:rPr>
              <a:t>SEDA: An architecture for well-conditioned scalable internet services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1" y="990600"/>
            <a:ext cx="2184400" cy="11303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1676400"/>
            <a:ext cx="4952999" cy="2054225"/>
          </a:xfrm>
        </p:spPr>
        <p:txBody>
          <a:bodyPr/>
          <a:lstStyle/>
          <a:p>
            <a:r>
              <a:rPr lang="en-US" sz="2000" b="0" dirty="0" smtClean="0"/>
              <a:t>A 2001 paper, mentioned here because it offers basic insight into server structure and performance.</a:t>
            </a:r>
          </a:p>
          <a:p>
            <a:r>
              <a:rPr lang="en-US" sz="2000" b="0" dirty="0" smtClean="0"/>
              <a:t>Internally, server software is “like” server hardware: requests</a:t>
            </a:r>
            <a:r>
              <a:rPr lang="en-US" sz="2000" b="0" dirty="0"/>
              <a:t> </a:t>
            </a:r>
            <a:r>
              <a:rPr lang="en-US" sz="2000" b="0" dirty="0" smtClean="0"/>
              <a:t>“flow through” a set of processing </a:t>
            </a:r>
            <a:r>
              <a:rPr lang="en-US" sz="2000" dirty="0" smtClean="0"/>
              <a:t>stages</a:t>
            </a:r>
            <a:r>
              <a:rPr lang="en-US" sz="2000" b="0" dirty="0" smtClean="0"/>
              <a:t>.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76200" y="3813175"/>
            <a:ext cx="4800600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8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4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 sz="24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–"/>
              <a:defRPr sz="22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Char char="»"/>
              <a:defRPr sz="2200" b="1">
                <a:solidFill>
                  <a:srgbClr val="00264D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6B6BCF"/>
                </a:solidFill>
                <a:latin typeface="+mn-lt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6B6BCF"/>
                </a:solidFill>
                <a:latin typeface="+mn-lt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6B6BCF"/>
                </a:solidFill>
                <a:latin typeface="+mn-lt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6B6BCF"/>
                </a:solidFill>
                <a:latin typeface="+mn-lt"/>
                <a:cs typeface="+mn-cs"/>
              </a:defRPr>
            </a:lvl9pPr>
          </a:lstStyle>
          <a:p>
            <a:r>
              <a:rPr lang="en-US" sz="1800" b="0" dirty="0" smtClean="0"/>
              <a:t>SEDA is a software architecture to manage this flow explicitly.</a:t>
            </a:r>
          </a:p>
          <a:p>
            <a:r>
              <a:rPr lang="en-US" sz="1800" b="0" dirty="0" smtClean="0"/>
              <a:t>We can control how much processing power to give to each stage by changing the number of threads dedicated to it.</a:t>
            </a:r>
          </a:p>
          <a:p>
            <a:r>
              <a:rPr lang="en-US" sz="1800" b="0" dirty="0" smtClean="0"/>
              <a:t>We can identify bottlenecks by observing queue lengths.  If we must drop a request, we can pick which queue to drop it from.</a:t>
            </a:r>
            <a:endParaRPr lang="en-US" sz="1800" b="0" dirty="0"/>
          </a:p>
        </p:txBody>
      </p:sp>
      <p:grpSp>
        <p:nvGrpSpPr>
          <p:cNvPr id="30" name="Group 29"/>
          <p:cNvGrpSpPr/>
          <p:nvPr/>
        </p:nvGrpSpPr>
        <p:grpSpPr>
          <a:xfrm>
            <a:off x="5574626" y="4876799"/>
            <a:ext cx="2833268" cy="2017136"/>
            <a:chOff x="5677997" y="4953000"/>
            <a:chExt cx="2726529" cy="1941144"/>
          </a:xfrm>
        </p:grpSpPr>
        <p:sp>
          <p:nvSpPr>
            <p:cNvPr id="16" name="Freeform 34"/>
            <p:cNvSpPr>
              <a:spLocks/>
            </p:cNvSpPr>
            <p:nvPr/>
          </p:nvSpPr>
          <p:spPr bwMode="auto">
            <a:xfrm>
              <a:off x="7220931" y="5613409"/>
              <a:ext cx="914595" cy="981112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Freeform 35"/>
            <p:cNvSpPr>
              <a:spLocks/>
            </p:cNvSpPr>
            <p:nvPr/>
          </p:nvSpPr>
          <p:spPr bwMode="auto">
            <a:xfrm>
              <a:off x="7220931" y="5613409"/>
              <a:ext cx="914595" cy="981112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677997" y="4953000"/>
              <a:ext cx="912220" cy="981112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5677997" y="4953000"/>
              <a:ext cx="912220" cy="981112"/>
            </a:xfrm>
            <a:custGeom>
              <a:avLst/>
              <a:gdLst>
                <a:gd name="T0" fmla="*/ 2147483647 w 10983"/>
                <a:gd name="T1" fmla="*/ 0 h 10425"/>
                <a:gd name="T2" fmla="*/ 0 w 10983"/>
                <a:gd name="T3" fmla="*/ 2147483647 h 10425"/>
                <a:gd name="T4" fmla="*/ 0 w 10983"/>
                <a:gd name="T5" fmla="*/ 2147483647 h 10425"/>
                <a:gd name="T6" fmla="*/ 2147483647 w 10983"/>
                <a:gd name="T7" fmla="*/ 2147483647 h 10425"/>
                <a:gd name="T8" fmla="*/ 2147483647 w 10983"/>
                <a:gd name="T9" fmla="*/ 2147483647 h 10425"/>
                <a:gd name="T10" fmla="*/ 2147483647 w 10983"/>
                <a:gd name="T11" fmla="*/ 2147483647 h 10425"/>
                <a:gd name="T12" fmla="*/ 2147483647 w 10983"/>
                <a:gd name="T13" fmla="*/ 2147483647 h 10425"/>
                <a:gd name="T14" fmla="*/ 2147483647 w 10983"/>
                <a:gd name="T15" fmla="*/ 0 h 10425"/>
                <a:gd name="T16" fmla="*/ 2147483647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25"/>
            <p:cNvSpPr>
              <a:spLocks/>
            </p:cNvSpPr>
            <p:nvPr/>
          </p:nvSpPr>
          <p:spPr bwMode="auto">
            <a:xfrm>
              <a:off x="6363350" y="5310523"/>
              <a:ext cx="228055" cy="142534"/>
            </a:xfrm>
            <a:custGeom>
              <a:avLst/>
              <a:gdLst>
                <a:gd name="T0" fmla="*/ 2147483647 w 300"/>
                <a:gd name="T1" fmla="*/ 0 h 169"/>
                <a:gd name="T2" fmla="*/ 0 w 300"/>
                <a:gd name="T3" fmla="*/ 0 h 169"/>
                <a:gd name="T4" fmla="*/ 2147483647 w 300"/>
                <a:gd name="T5" fmla="*/ 2147483647 h 169"/>
                <a:gd name="T6" fmla="*/ 0 w 300"/>
                <a:gd name="T7" fmla="*/ 2147483647 h 169"/>
                <a:gd name="T8" fmla="*/ 2147483647 w 300"/>
                <a:gd name="T9" fmla="*/ 2147483647 h 169"/>
                <a:gd name="T10" fmla="*/ 2147483647 w 300"/>
                <a:gd name="T11" fmla="*/ 2147483647 h 169"/>
                <a:gd name="T12" fmla="*/ 2147483647 w 30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0" h="169">
                  <a:moveTo>
                    <a:pt x="225" y="0"/>
                  </a:moveTo>
                  <a:lnTo>
                    <a:pt x="0" y="0"/>
                  </a:lnTo>
                  <a:lnTo>
                    <a:pt x="75" y="85"/>
                  </a:lnTo>
                  <a:lnTo>
                    <a:pt x="0" y="169"/>
                  </a:lnTo>
                  <a:lnTo>
                    <a:pt x="225" y="169"/>
                  </a:lnTo>
                  <a:lnTo>
                    <a:pt x="300" y="8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26"/>
            <p:cNvSpPr>
              <a:spLocks/>
            </p:cNvSpPr>
            <p:nvPr/>
          </p:nvSpPr>
          <p:spPr bwMode="auto">
            <a:xfrm>
              <a:off x="6363350" y="5310523"/>
              <a:ext cx="228055" cy="142534"/>
            </a:xfrm>
            <a:custGeom>
              <a:avLst/>
              <a:gdLst>
                <a:gd name="T0" fmla="*/ 2147483647 w 300"/>
                <a:gd name="T1" fmla="*/ 0 h 169"/>
                <a:gd name="T2" fmla="*/ 0 w 300"/>
                <a:gd name="T3" fmla="*/ 0 h 169"/>
                <a:gd name="T4" fmla="*/ 2147483647 w 300"/>
                <a:gd name="T5" fmla="*/ 2147483647 h 169"/>
                <a:gd name="T6" fmla="*/ 0 w 300"/>
                <a:gd name="T7" fmla="*/ 2147483647 h 169"/>
                <a:gd name="T8" fmla="*/ 2147483647 w 300"/>
                <a:gd name="T9" fmla="*/ 2147483647 h 169"/>
                <a:gd name="T10" fmla="*/ 2147483647 w 300"/>
                <a:gd name="T11" fmla="*/ 2147483647 h 169"/>
                <a:gd name="T12" fmla="*/ 2147483647 w 30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0" h="169">
                  <a:moveTo>
                    <a:pt x="225" y="0"/>
                  </a:moveTo>
                  <a:lnTo>
                    <a:pt x="0" y="0"/>
                  </a:lnTo>
                  <a:lnTo>
                    <a:pt x="75" y="85"/>
                  </a:lnTo>
                  <a:lnTo>
                    <a:pt x="0" y="169"/>
                  </a:lnTo>
                  <a:lnTo>
                    <a:pt x="225" y="169"/>
                  </a:lnTo>
                  <a:lnTo>
                    <a:pt x="300" y="85"/>
                  </a:lnTo>
                  <a:lnTo>
                    <a:pt x="225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7186486" y="5910356"/>
              <a:ext cx="224491" cy="142534"/>
            </a:xfrm>
            <a:custGeom>
              <a:avLst/>
              <a:gdLst>
                <a:gd name="T0" fmla="*/ 2147483647 w 302"/>
                <a:gd name="T1" fmla="*/ 0 h 169"/>
                <a:gd name="T2" fmla="*/ 0 w 302"/>
                <a:gd name="T3" fmla="*/ 0 h 169"/>
                <a:gd name="T4" fmla="*/ 2147483647 w 302"/>
                <a:gd name="T5" fmla="*/ 2147483647 h 169"/>
                <a:gd name="T6" fmla="*/ 0 w 302"/>
                <a:gd name="T7" fmla="*/ 2147483647 h 169"/>
                <a:gd name="T8" fmla="*/ 2147483647 w 302"/>
                <a:gd name="T9" fmla="*/ 2147483647 h 169"/>
                <a:gd name="T10" fmla="*/ 2147483647 w 302"/>
                <a:gd name="T11" fmla="*/ 2147483647 h 169"/>
                <a:gd name="T12" fmla="*/ 2147483647 w 30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" h="169">
                  <a:moveTo>
                    <a:pt x="226" y="0"/>
                  </a:moveTo>
                  <a:lnTo>
                    <a:pt x="0" y="0"/>
                  </a:lnTo>
                  <a:lnTo>
                    <a:pt x="76" y="85"/>
                  </a:lnTo>
                  <a:lnTo>
                    <a:pt x="0" y="169"/>
                  </a:lnTo>
                  <a:lnTo>
                    <a:pt x="226" y="169"/>
                  </a:lnTo>
                  <a:lnTo>
                    <a:pt x="302" y="8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7186486" y="5910356"/>
              <a:ext cx="224491" cy="142534"/>
            </a:xfrm>
            <a:custGeom>
              <a:avLst/>
              <a:gdLst>
                <a:gd name="T0" fmla="*/ 2147483647 w 302"/>
                <a:gd name="T1" fmla="*/ 0 h 169"/>
                <a:gd name="T2" fmla="*/ 0 w 302"/>
                <a:gd name="T3" fmla="*/ 0 h 169"/>
                <a:gd name="T4" fmla="*/ 2147483647 w 302"/>
                <a:gd name="T5" fmla="*/ 2147483647 h 169"/>
                <a:gd name="T6" fmla="*/ 0 w 302"/>
                <a:gd name="T7" fmla="*/ 2147483647 h 169"/>
                <a:gd name="T8" fmla="*/ 2147483647 w 302"/>
                <a:gd name="T9" fmla="*/ 2147483647 h 169"/>
                <a:gd name="T10" fmla="*/ 2147483647 w 302"/>
                <a:gd name="T11" fmla="*/ 2147483647 h 169"/>
                <a:gd name="T12" fmla="*/ 2147483647 w 30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" h="169">
                  <a:moveTo>
                    <a:pt x="226" y="0"/>
                  </a:moveTo>
                  <a:lnTo>
                    <a:pt x="0" y="0"/>
                  </a:lnTo>
                  <a:lnTo>
                    <a:pt x="76" y="85"/>
                  </a:lnTo>
                  <a:lnTo>
                    <a:pt x="0" y="169"/>
                  </a:lnTo>
                  <a:lnTo>
                    <a:pt x="226" y="169"/>
                  </a:lnTo>
                  <a:lnTo>
                    <a:pt x="302" y="85"/>
                  </a:lnTo>
                  <a:lnTo>
                    <a:pt x="226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/>
            </a:p>
          </p:txBody>
        </p:sp>
        <p:cxnSp>
          <p:nvCxnSpPr>
            <p:cNvPr id="24" name="Elbow Connector 23"/>
            <p:cNvCxnSpPr/>
            <p:nvPr/>
          </p:nvCxnSpPr>
          <p:spPr bwMode="auto">
            <a:xfrm>
              <a:off x="6590217" y="5381790"/>
              <a:ext cx="630714" cy="599832"/>
            </a:xfrm>
            <a:prstGeom prst="bentConnector3">
              <a:avLst/>
            </a:prstGeom>
            <a:solidFill>
              <a:srgbClr val="00B8FF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5" name="Text Box 93"/>
            <p:cNvSpPr txBox="1">
              <a:spLocks noChangeArrowheads="1"/>
            </p:cNvSpPr>
            <p:nvPr/>
          </p:nvSpPr>
          <p:spPr bwMode="auto">
            <a:xfrm>
              <a:off x="7059681" y="6566246"/>
              <a:ext cx="1344845" cy="32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600" b="1" dirty="0">
                  <a:solidFill>
                    <a:srgbClr val="000000"/>
                  </a:solidFill>
                </a:rPr>
                <a:t>Component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Text Box 93"/>
            <p:cNvSpPr txBox="1">
              <a:spLocks noChangeArrowheads="1"/>
            </p:cNvSpPr>
            <p:nvPr/>
          </p:nvSpPr>
          <p:spPr bwMode="auto">
            <a:xfrm>
              <a:off x="6776699" y="5081281"/>
              <a:ext cx="1267368" cy="304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</a:rPr>
                <a:t>Connector</a:t>
              </a:r>
            </a:p>
          </p:txBody>
        </p:sp>
      </p:grpSp>
      <p:sp>
        <p:nvSpPr>
          <p:cNvPr id="31" name="Text Box 93"/>
          <p:cNvSpPr txBox="1">
            <a:spLocks noChangeArrowheads="1"/>
          </p:cNvSpPr>
          <p:nvPr/>
        </p:nvSpPr>
        <p:spPr bwMode="auto">
          <a:xfrm>
            <a:off x="5371663" y="5867400"/>
            <a:ext cx="1410137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600" b="1" dirty="0">
                <a:solidFill>
                  <a:srgbClr val="000000"/>
                </a:solidFill>
              </a:rPr>
              <a:t>Component</a:t>
            </a:r>
            <a:endParaRPr lang="en-US" sz="1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6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0"/>
            <a:ext cx="8750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03546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0"/>
            <a:ext cx="865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3523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828800" y="2103438"/>
            <a:ext cx="5486400" cy="3733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 sz="180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cxnSp>
        <p:nvCxnSpPr>
          <p:cNvPr id="72707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2172494" y="3971131"/>
            <a:ext cx="3733800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08" name="Straight Connector 20"/>
          <p:cNvCxnSpPr>
            <a:cxnSpLocks noChangeShapeType="1"/>
          </p:cNvCxnSpPr>
          <p:nvPr/>
        </p:nvCxnSpPr>
        <p:spPr bwMode="auto">
          <a:xfrm rot="16200000" flipV="1">
            <a:off x="3619500" y="3970338"/>
            <a:ext cx="3733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09" name="Rectangle 28"/>
          <p:cNvSpPr>
            <a:spLocks noChangeArrowheads="1"/>
          </p:cNvSpPr>
          <p:nvPr/>
        </p:nvSpPr>
        <p:spPr bwMode="auto">
          <a:xfrm>
            <a:off x="4038600" y="2560638"/>
            <a:ext cx="1447800" cy="2819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72710" name="Straight Connector 21"/>
          <p:cNvCxnSpPr>
            <a:cxnSpLocks noChangeShapeType="1"/>
          </p:cNvCxnSpPr>
          <p:nvPr/>
        </p:nvCxnSpPr>
        <p:spPr bwMode="auto">
          <a:xfrm>
            <a:off x="1828800" y="2560638"/>
            <a:ext cx="5486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711" name="Straight Connector 25"/>
          <p:cNvCxnSpPr>
            <a:cxnSpLocks noChangeShapeType="1"/>
          </p:cNvCxnSpPr>
          <p:nvPr/>
        </p:nvCxnSpPr>
        <p:spPr bwMode="auto">
          <a:xfrm>
            <a:off x="1828800" y="5380038"/>
            <a:ext cx="5486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2" name="Freeform 19"/>
          <p:cNvSpPr>
            <a:spLocks noChangeArrowheads="1"/>
          </p:cNvSpPr>
          <p:nvPr/>
        </p:nvSpPr>
        <p:spPr bwMode="auto">
          <a:xfrm>
            <a:off x="1828800" y="2286000"/>
            <a:ext cx="5486400" cy="3581400"/>
          </a:xfrm>
          <a:custGeom>
            <a:avLst/>
            <a:gdLst>
              <a:gd name="T0" fmla="*/ 0 w 5346700"/>
              <a:gd name="T1" fmla="*/ 3450649 h 3687233"/>
              <a:gd name="T2" fmla="*/ 2326785 w 5346700"/>
              <a:gd name="T3" fmla="*/ 3007336 h 3687233"/>
              <a:gd name="T4" fmla="*/ 3249475 w 5346700"/>
              <a:gd name="T5" fmla="*/ 623034 h 3687233"/>
              <a:gd name="T6" fmla="*/ 5629750 w 5346700"/>
              <a:gd name="T7" fmla="*/ 0 h 3687233"/>
              <a:gd name="T8" fmla="*/ 0 60000 65536"/>
              <a:gd name="T9" fmla="*/ 0 60000 65536"/>
              <a:gd name="T10" fmla="*/ 0 60000 65536"/>
              <a:gd name="T11" fmla="*/ 0 60000 65536"/>
              <a:gd name="T12" fmla="*/ 0 w 5346700"/>
              <a:gd name="T13" fmla="*/ 0 h 3687233"/>
              <a:gd name="T14" fmla="*/ 5346700 w 5346700"/>
              <a:gd name="T15" fmla="*/ 3687233 h 36872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46700" h="3687233">
                <a:moveTo>
                  <a:pt x="0" y="3657600"/>
                </a:moveTo>
                <a:cubicBezTo>
                  <a:pt x="847725" y="3672416"/>
                  <a:pt x="1695450" y="3687233"/>
                  <a:pt x="2209800" y="3187700"/>
                </a:cubicBezTo>
                <a:cubicBezTo>
                  <a:pt x="2724150" y="2688167"/>
                  <a:pt x="2563283" y="1191683"/>
                  <a:pt x="3086100" y="660400"/>
                </a:cubicBezTo>
                <a:cubicBezTo>
                  <a:pt x="3608917" y="129117"/>
                  <a:pt x="4477808" y="64558"/>
                  <a:pt x="5346700" y="0"/>
                </a:cubicBezTo>
              </a:path>
            </a:pathLst>
          </a:custGeom>
          <a:noFill/>
          <a:ln w="412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2713" name="TextBox 30"/>
          <p:cNvSpPr txBox="1">
            <a:spLocks noChangeArrowheads="1"/>
          </p:cNvSpPr>
          <p:nvPr/>
        </p:nvSpPr>
        <p:spPr bwMode="auto">
          <a:xfrm>
            <a:off x="838200" y="5029200"/>
            <a:ext cx="99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10%</a:t>
            </a:r>
          </a:p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quantile</a:t>
            </a:r>
          </a:p>
        </p:txBody>
      </p:sp>
      <p:sp>
        <p:nvSpPr>
          <p:cNvPr id="72714" name="TextBox 31"/>
          <p:cNvSpPr txBox="1">
            <a:spLocks noChangeArrowheads="1"/>
          </p:cNvSpPr>
          <p:nvPr/>
        </p:nvSpPr>
        <p:spPr bwMode="auto">
          <a:xfrm>
            <a:off x="838200" y="2249488"/>
            <a:ext cx="99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sz="1800" smtClean="0">
                <a:solidFill>
                  <a:srgbClr val="000000"/>
                </a:solidFill>
              </a:rPr>
              <a:t>90%</a:t>
            </a:r>
          </a:p>
          <a:p>
            <a:pPr algn="ctr" defTabSz="914400" eaLnBrk="1" hangingPunct="1"/>
            <a:r>
              <a:rPr lang="en-US" sz="1800" smtClean="0">
                <a:solidFill>
                  <a:srgbClr val="000000"/>
                </a:solidFill>
              </a:rPr>
              <a:t>quantile</a:t>
            </a:r>
          </a:p>
        </p:txBody>
      </p:sp>
      <p:cxnSp>
        <p:nvCxnSpPr>
          <p:cNvPr id="72715" name="Straight Connector 32"/>
          <p:cNvCxnSpPr>
            <a:cxnSpLocks noChangeShapeType="1"/>
            <a:stCxn id="2" idx="1"/>
            <a:endCxn id="2" idx="3"/>
          </p:cNvCxnSpPr>
          <p:nvPr/>
        </p:nvCxnSpPr>
        <p:spPr bwMode="auto">
          <a:xfrm rot="10800000" flipH="1">
            <a:off x="1828800" y="3970338"/>
            <a:ext cx="5486400" cy="1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6" name="TextBox 36"/>
          <p:cNvSpPr txBox="1">
            <a:spLocks noChangeArrowheads="1"/>
          </p:cNvSpPr>
          <p:nvPr/>
        </p:nvSpPr>
        <p:spPr bwMode="auto">
          <a:xfrm>
            <a:off x="2362200" y="4021138"/>
            <a:ext cx="941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median</a:t>
            </a:r>
          </a:p>
        </p:txBody>
      </p:sp>
      <p:cxnSp>
        <p:nvCxnSpPr>
          <p:cNvPr id="72717" name="Curved Connector 38"/>
          <p:cNvCxnSpPr>
            <a:cxnSpLocks noChangeShapeType="1"/>
          </p:cNvCxnSpPr>
          <p:nvPr/>
        </p:nvCxnSpPr>
        <p:spPr bwMode="auto">
          <a:xfrm flipV="1">
            <a:off x="3276600" y="3962400"/>
            <a:ext cx="1295400" cy="287338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8" name="TextBox 46"/>
          <p:cNvSpPr txBox="1">
            <a:spLocks noChangeArrowheads="1"/>
          </p:cNvSpPr>
          <p:nvPr/>
        </p:nvSpPr>
        <p:spPr bwMode="auto">
          <a:xfrm>
            <a:off x="533400" y="914400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</a:rPr>
              <a:t>80% of the requests have response time </a:t>
            </a:r>
            <a:r>
              <a:rPr lang="en-US" sz="1800" i="1" dirty="0" smtClean="0">
                <a:solidFill>
                  <a:srgbClr val="000000"/>
                </a:solidFill>
              </a:rPr>
              <a:t>R</a:t>
            </a:r>
            <a:r>
              <a:rPr lang="en-US" sz="1800" dirty="0" smtClean="0">
                <a:solidFill>
                  <a:srgbClr val="000000"/>
                </a:solidFill>
              </a:rPr>
              <a:t> with </a:t>
            </a:r>
            <a:r>
              <a:rPr lang="en-US" sz="1800" i="1" dirty="0" smtClean="0">
                <a:solidFill>
                  <a:srgbClr val="000000"/>
                </a:solidFill>
              </a:rPr>
              <a:t>x1 &lt; R &lt; x2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</a:p>
        </p:txBody>
      </p:sp>
      <p:cxnSp>
        <p:nvCxnSpPr>
          <p:cNvPr id="72719" name="Curved Connector 47"/>
          <p:cNvCxnSpPr>
            <a:cxnSpLocks noChangeShapeType="1"/>
          </p:cNvCxnSpPr>
          <p:nvPr/>
        </p:nvCxnSpPr>
        <p:spPr bwMode="auto">
          <a:xfrm rot="16200000" flipH="1">
            <a:off x="3200400" y="1676400"/>
            <a:ext cx="1447800" cy="12954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0" name="TextBox 48"/>
          <p:cNvSpPr txBox="1">
            <a:spLocks noChangeArrowheads="1"/>
          </p:cNvSpPr>
          <p:nvPr/>
        </p:nvSpPr>
        <p:spPr bwMode="auto">
          <a:xfrm>
            <a:off x="3836988" y="5867400"/>
            <a:ext cx="48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sz="1800" i="1" smtClean="0">
                <a:solidFill>
                  <a:srgbClr val="000000"/>
                </a:solidFill>
              </a:rPr>
              <a:t>x1</a:t>
            </a:r>
          </a:p>
        </p:txBody>
      </p:sp>
      <p:sp>
        <p:nvSpPr>
          <p:cNvPr id="72721" name="TextBox 49"/>
          <p:cNvSpPr txBox="1">
            <a:spLocks noChangeArrowheads="1"/>
          </p:cNvSpPr>
          <p:nvPr/>
        </p:nvSpPr>
        <p:spPr bwMode="auto">
          <a:xfrm>
            <a:off x="5078413" y="5867400"/>
            <a:ext cx="48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914400" eaLnBrk="1" hangingPunct="1"/>
            <a:r>
              <a:rPr lang="en-US" sz="1800" i="1" smtClean="0">
                <a:solidFill>
                  <a:srgbClr val="000000"/>
                </a:solidFill>
              </a:rPr>
              <a:t>x2</a:t>
            </a:r>
          </a:p>
        </p:txBody>
      </p:sp>
      <p:sp>
        <p:nvSpPr>
          <p:cNvPr id="72722" name="TextBox 56"/>
          <p:cNvSpPr txBox="1">
            <a:spLocks noChangeArrowheads="1"/>
          </p:cNvSpPr>
          <p:nvPr/>
        </p:nvSpPr>
        <p:spPr bwMode="auto">
          <a:xfrm>
            <a:off x="5029200" y="1066800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ja-JP" altLang="en-US" sz="1800" dirty="0" smtClean="0">
                <a:solidFill>
                  <a:srgbClr val="000000"/>
                </a:solidFill>
              </a:rPr>
              <a:t>“</a:t>
            </a:r>
            <a:r>
              <a:rPr lang="en-US" sz="1800" dirty="0" smtClean="0">
                <a:solidFill>
                  <a:srgbClr val="000000"/>
                </a:solidFill>
              </a:rPr>
              <a:t>Tail</a:t>
            </a:r>
            <a:r>
              <a:rPr lang="ja-JP" altLang="en-US" sz="1800" dirty="0" smtClean="0">
                <a:solidFill>
                  <a:srgbClr val="000000"/>
                </a:solidFill>
              </a:rPr>
              <a:t>”</a:t>
            </a:r>
            <a:r>
              <a:rPr lang="en-US" sz="1800" dirty="0" smtClean="0">
                <a:solidFill>
                  <a:srgbClr val="000000"/>
                </a:solidFill>
              </a:rPr>
              <a:t> of 10% of requests with response time </a:t>
            </a:r>
            <a:r>
              <a:rPr lang="en-US" sz="1800" i="1" dirty="0" smtClean="0">
                <a:solidFill>
                  <a:srgbClr val="000000"/>
                </a:solidFill>
              </a:rPr>
              <a:t>R &gt; x2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</a:p>
        </p:txBody>
      </p:sp>
      <p:cxnSp>
        <p:nvCxnSpPr>
          <p:cNvPr id="72723" name="Curved Connector 57"/>
          <p:cNvCxnSpPr>
            <a:cxnSpLocks noChangeShapeType="1"/>
          </p:cNvCxnSpPr>
          <p:nvPr/>
        </p:nvCxnSpPr>
        <p:spPr bwMode="auto">
          <a:xfrm rot="5400000">
            <a:off x="5486400" y="1905000"/>
            <a:ext cx="83820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4" name="TextBox 60"/>
          <p:cNvSpPr txBox="1">
            <a:spLocks noChangeArrowheads="1"/>
          </p:cNvSpPr>
          <p:nvPr/>
        </p:nvSpPr>
        <p:spPr bwMode="auto">
          <a:xfrm>
            <a:off x="5562600" y="32004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dirty="0" smtClean="0">
                <a:solidFill>
                  <a:srgbClr val="000000"/>
                </a:solidFill>
              </a:rPr>
              <a:t>What’s the mean R?</a:t>
            </a:r>
          </a:p>
        </p:txBody>
      </p:sp>
      <p:sp>
        <p:nvSpPr>
          <p:cNvPr id="72725" name="TextBox 61"/>
          <p:cNvSpPr txBox="1">
            <a:spLocks noChangeArrowheads="1"/>
          </p:cNvSpPr>
          <p:nvPr/>
        </p:nvSpPr>
        <p:spPr bwMode="auto">
          <a:xfrm>
            <a:off x="990600" y="6324600"/>
            <a:ext cx="739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u="sng" smtClean="0">
                <a:solidFill>
                  <a:srgbClr val="000000"/>
                </a:solidFill>
              </a:rPr>
              <a:t>Understand</a:t>
            </a:r>
            <a:r>
              <a:rPr lang="en-US" sz="1800" smtClean="0">
                <a:solidFill>
                  <a:srgbClr val="000000"/>
                </a:solidFill>
              </a:rPr>
              <a:t> how the mean (average) response time can be misleading.</a:t>
            </a:r>
          </a:p>
        </p:txBody>
      </p:sp>
      <p:sp>
        <p:nvSpPr>
          <p:cNvPr id="72726" name="TextBox 62"/>
          <p:cNvSpPr txBox="1">
            <a:spLocks noChangeArrowheads="1"/>
          </p:cNvSpPr>
          <p:nvPr/>
        </p:nvSpPr>
        <p:spPr bwMode="auto">
          <a:xfrm>
            <a:off x="7315200" y="2962275"/>
            <a:ext cx="2057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en-US" sz="1800" smtClean="0">
                <a:solidFill>
                  <a:srgbClr val="000000"/>
                </a:solidFill>
              </a:rPr>
              <a:t>A few requests have very long response times.</a:t>
            </a:r>
          </a:p>
        </p:txBody>
      </p:sp>
      <p:cxnSp>
        <p:nvCxnSpPr>
          <p:cNvPr id="72727" name="Curved Connector 63"/>
          <p:cNvCxnSpPr>
            <a:cxnSpLocks noChangeShapeType="1"/>
          </p:cNvCxnSpPr>
          <p:nvPr/>
        </p:nvCxnSpPr>
        <p:spPr bwMode="auto">
          <a:xfrm rot="16200000" flipV="1">
            <a:off x="7162800" y="2362200"/>
            <a:ext cx="685800" cy="6858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28" name="Rectangle 68"/>
          <p:cNvSpPr>
            <a:spLocks noChangeArrowheads="1"/>
          </p:cNvSpPr>
          <p:nvPr/>
        </p:nvSpPr>
        <p:spPr bwMode="auto">
          <a:xfrm>
            <a:off x="1143000" y="3810000"/>
            <a:ext cx="646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en-US" sz="1800" smtClean="0">
                <a:solidFill>
                  <a:srgbClr val="000000"/>
                </a:solidFill>
                <a:cs typeface="Arial" charset="0"/>
              </a:rPr>
              <a:t>50%</a:t>
            </a:r>
          </a:p>
        </p:txBody>
      </p:sp>
      <p:sp>
        <p:nvSpPr>
          <p:cNvPr id="72729" name="Title 7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dirty="0">
                <a:latin typeface="Arial"/>
                <a:ea typeface="ＭＳ Ｐゴシック" charset="0"/>
                <a:cs typeface="Arial"/>
              </a:rPr>
              <a:t>Cumulative Distribution Function (CDF)</a:t>
            </a:r>
          </a:p>
        </p:txBody>
      </p:sp>
    </p:spTree>
    <p:extLst>
      <p:ext uri="{BB962C8B-B14F-4D97-AF65-F5344CB8AC3E}">
        <p14:creationId xmlns:p14="http://schemas.microsoft.com/office/powerpoint/2010/main" val="102398027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SEDA Lessons</a:t>
            </a:r>
            <a:endParaRPr lang="en-US"/>
          </a:p>
        </p:txBody>
      </p:sp>
      <p:sp>
        <p:nvSpPr>
          <p:cNvPr id="727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Means/averages are almost never useful: you have to look at the distribution.</a:t>
            </a:r>
            <a:endParaRPr lang="en-US" sz="2000" dirty="0" smtClean="0"/>
          </a:p>
          <a:p>
            <a:r>
              <a:rPr lang="en-US" sz="2400" dirty="0" smtClean="0"/>
              <a:t>Pay attention to </a:t>
            </a:r>
            <a:r>
              <a:rPr lang="en-US" sz="2400" dirty="0" err="1" smtClean="0"/>
              <a:t>quantile</a:t>
            </a:r>
            <a:r>
              <a:rPr lang="en-US" sz="2400" dirty="0" smtClean="0"/>
              <a:t> response time.</a:t>
            </a:r>
          </a:p>
          <a:p>
            <a:r>
              <a:rPr lang="en-US" sz="2400" dirty="0" smtClean="0"/>
              <a:t>All servers must manage overload.</a:t>
            </a:r>
          </a:p>
          <a:p>
            <a:r>
              <a:rPr lang="en-US" sz="2400" dirty="0" smtClean="0"/>
              <a:t>Long response time tails can occur under overload, and that is bad.</a:t>
            </a:r>
          </a:p>
          <a:p>
            <a:r>
              <a:rPr lang="en-US" sz="2400" dirty="0" smtClean="0"/>
              <a:t>A staged structure with multiple components separated by queues can help manage performance.</a:t>
            </a:r>
          </a:p>
          <a:p>
            <a:r>
              <a:rPr lang="en-US" sz="2400" dirty="0" smtClean="0"/>
              <a:t>Note: a staged structure can also help to manage concurrency and and simplify locking.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app-engine-im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1440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Box 4"/>
          <p:cNvSpPr txBox="1">
            <a:spLocks noChangeArrowheads="1"/>
          </p:cNvSpPr>
          <p:nvPr/>
        </p:nvSpPr>
        <p:spPr bwMode="auto">
          <a:xfrm>
            <a:off x="306388" y="6553200"/>
            <a:ext cx="62468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200">
                <a:solidFill>
                  <a:schemeClr val="tx1"/>
                </a:solidFill>
              </a:rPr>
              <a:t>[From Spark Plug to Drive Train: The Life of an App Engine Request, Along Levi, 5/27/09]</a:t>
            </a:r>
          </a:p>
        </p:txBody>
      </p:sp>
    </p:spTree>
    <p:extLst>
      <p:ext uri="{BB962C8B-B14F-4D97-AF65-F5344CB8AC3E}">
        <p14:creationId xmlns:p14="http://schemas.microsoft.com/office/powerpoint/2010/main" val="148188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42037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9"/>
          <p:cNvSpPr txBox="1">
            <a:spLocks noChangeArrowheads="1"/>
          </p:cNvSpPr>
          <p:nvPr/>
        </p:nvSpPr>
        <p:spPr bwMode="auto">
          <a:xfrm>
            <a:off x="5105400" y="2667000"/>
            <a:ext cx="3689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Service-oriented architecture of </a:t>
            </a:r>
          </a:p>
          <a:p>
            <a:pPr algn="ctr" eaLnBrk="1" hangingPunct="1"/>
            <a:r>
              <a:rPr lang="en-US" b="1">
                <a:solidFill>
                  <a:srgbClr val="000000"/>
                </a:solidFill>
              </a:rPr>
              <a:t>Amazon’s platform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5837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0"/>
            <a:ext cx="2349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>
            <a:off x="838200" y="1676400"/>
            <a:ext cx="74676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838200" y="1600200"/>
            <a:ext cx="7467600" cy="158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2730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3545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25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5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loud 278"/>
          <p:cNvSpPr/>
          <p:nvPr/>
        </p:nvSpPr>
        <p:spPr bwMode="auto">
          <a:xfrm rot="322715">
            <a:off x="4546600" y="2349500"/>
            <a:ext cx="3649663" cy="2514600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31005" y="2667860"/>
            <a:ext cx="1133017" cy="1073150"/>
            <a:chOff x="3732" y="1580"/>
            <a:chExt cx="610" cy="575"/>
          </a:xfrm>
          <a:solidFill>
            <a:schemeClr val="tx2"/>
          </a:solidFill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728" y="1583"/>
              <a:ext cx="610" cy="574"/>
              <a:chOff x="3770" y="1997"/>
              <a:chExt cx="1902" cy="1953"/>
            </a:xfrm>
            <a:grpFill/>
          </p:grpSpPr>
          <p:sp>
            <p:nvSpPr>
              <p:cNvPr id="165" name="AutoShape 5"/>
              <p:cNvSpPr>
                <a:spLocks noChangeAspect="1" noChangeArrowheads="1"/>
              </p:cNvSpPr>
              <p:nvPr/>
            </p:nvSpPr>
            <p:spPr bwMode="auto">
              <a:xfrm rot="5400000">
                <a:off x="4188" y="2004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6" name="AutoShape 6"/>
              <p:cNvSpPr>
                <a:spLocks noChangeAspect="1" noChangeArrowheads="1"/>
              </p:cNvSpPr>
              <p:nvPr/>
            </p:nvSpPr>
            <p:spPr bwMode="auto">
              <a:xfrm rot="5400000">
                <a:off x="4191" y="2409"/>
                <a:ext cx="307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7" name="AutoShape 7"/>
              <p:cNvSpPr>
                <a:spLocks noChangeAspect="1" noChangeArrowheads="1"/>
              </p:cNvSpPr>
              <p:nvPr/>
            </p:nvSpPr>
            <p:spPr bwMode="auto">
              <a:xfrm rot="5400000">
                <a:off x="4975" y="1999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8" name="AutoShape 8"/>
              <p:cNvSpPr>
                <a:spLocks noChangeAspect="1" noChangeArrowheads="1"/>
              </p:cNvSpPr>
              <p:nvPr/>
            </p:nvSpPr>
            <p:spPr bwMode="auto">
              <a:xfrm rot="5400000">
                <a:off x="4975" y="2407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9" name="AutoShape 9"/>
              <p:cNvSpPr>
                <a:spLocks noChangeAspect="1" noChangeArrowheads="1"/>
              </p:cNvSpPr>
              <p:nvPr/>
            </p:nvSpPr>
            <p:spPr bwMode="auto">
              <a:xfrm rot="5400000">
                <a:off x="4594" y="1999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0" name="AutoShape 10"/>
              <p:cNvSpPr>
                <a:spLocks noChangeAspect="1" noChangeArrowheads="1"/>
              </p:cNvSpPr>
              <p:nvPr/>
            </p:nvSpPr>
            <p:spPr bwMode="auto">
              <a:xfrm rot="5400000">
                <a:off x="4594" y="2407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1" name="AutoShape 11"/>
              <p:cNvSpPr>
                <a:spLocks noChangeAspect="1" noChangeArrowheads="1"/>
              </p:cNvSpPr>
              <p:nvPr/>
            </p:nvSpPr>
            <p:spPr bwMode="auto">
              <a:xfrm rot="5400000">
                <a:off x="4189" y="2830"/>
                <a:ext cx="312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2" name="AutoShape 12"/>
              <p:cNvSpPr>
                <a:spLocks noChangeAspect="1" noChangeArrowheads="1"/>
              </p:cNvSpPr>
              <p:nvPr/>
            </p:nvSpPr>
            <p:spPr bwMode="auto">
              <a:xfrm rot="5400000">
                <a:off x="4973" y="282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3" name="AutoShape 13"/>
              <p:cNvSpPr>
                <a:spLocks noChangeAspect="1" noChangeArrowheads="1"/>
              </p:cNvSpPr>
              <p:nvPr/>
            </p:nvSpPr>
            <p:spPr bwMode="auto">
              <a:xfrm rot="5400000">
                <a:off x="4592" y="282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4" name="AutoShape 14"/>
              <p:cNvSpPr>
                <a:spLocks noChangeAspect="1" noChangeArrowheads="1"/>
              </p:cNvSpPr>
              <p:nvPr/>
            </p:nvSpPr>
            <p:spPr bwMode="auto">
              <a:xfrm rot="5400000">
                <a:off x="5362" y="200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5" name="AutoShape 15"/>
              <p:cNvSpPr>
                <a:spLocks noChangeAspect="1" noChangeArrowheads="1"/>
              </p:cNvSpPr>
              <p:nvPr/>
            </p:nvSpPr>
            <p:spPr bwMode="auto">
              <a:xfrm rot="5400000">
                <a:off x="5365" y="2409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6" name="AutoShape 16"/>
              <p:cNvSpPr>
                <a:spLocks noChangeAspect="1" noChangeArrowheads="1"/>
              </p:cNvSpPr>
              <p:nvPr/>
            </p:nvSpPr>
            <p:spPr bwMode="auto">
              <a:xfrm rot="5400000">
                <a:off x="5363" y="283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7" name="AutoShape 17"/>
              <p:cNvSpPr>
                <a:spLocks noChangeAspect="1" noChangeArrowheads="1"/>
              </p:cNvSpPr>
              <p:nvPr/>
            </p:nvSpPr>
            <p:spPr bwMode="auto">
              <a:xfrm rot="5400000">
                <a:off x="5362" y="321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8" name="AutoShape 18"/>
              <p:cNvSpPr>
                <a:spLocks noChangeAspect="1" noChangeArrowheads="1"/>
              </p:cNvSpPr>
              <p:nvPr/>
            </p:nvSpPr>
            <p:spPr bwMode="auto">
              <a:xfrm rot="5400000">
                <a:off x="4189" y="321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9" name="AutoShape 19"/>
              <p:cNvSpPr>
                <a:spLocks noChangeAspect="1" noChangeArrowheads="1"/>
              </p:cNvSpPr>
              <p:nvPr/>
            </p:nvSpPr>
            <p:spPr bwMode="auto">
              <a:xfrm rot="5400000">
                <a:off x="4976" y="321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0" name="AutoShape 20"/>
              <p:cNvSpPr>
                <a:spLocks noChangeAspect="1" noChangeArrowheads="1"/>
              </p:cNvSpPr>
              <p:nvPr/>
            </p:nvSpPr>
            <p:spPr bwMode="auto">
              <a:xfrm rot="5400000">
                <a:off x="4596" y="3213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1" name="AutoShape 21"/>
              <p:cNvSpPr>
                <a:spLocks noChangeAspect="1" noChangeArrowheads="1"/>
              </p:cNvSpPr>
              <p:nvPr/>
            </p:nvSpPr>
            <p:spPr bwMode="auto">
              <a:xfrm rot="5400000">
                <a:off x="4083" y="211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2" name="AutoShape 22"/>
              <p:cNvSpPr>
                <a:spLocks noChangeAspect="1" noChangeArrowheads="1"/>
              </p:cNvSpPr>
              <p:nvPr/>
            </p:nvSpPr>
            <p:spPr bwMode="auto">
              <a:xfrm rot="5400000">
                <a:off x="4086" y="2516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3" name="AutoShape 23"/>
              <p:cNvSpPr>
                <a:spLocks noChangeAspect="1" noChangeArrowheads="1"/>
              </p:cNvSpPr>
              <p:nvPr/>
            </p:nvSpPr>
            <p:spPr bwMode="auto">
              <a:xfrm rot="5400000">
                <a:off x="4870" y="2105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4" name="AutoShape 24"/>
              <p:cNvSpPr>
                <a:spLocks noChangeAspect="1" noChangeArrowheads="1"/>
              </p:cNvSpPr>
              <p:nvPr/>
            </p:nvSpPr>
            <p:spPr bwMode="auto">
              <a:xfrm rot="5400000">
                <a:off x="4870" y="2513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5" name="AutoShape 25"/>
              <p:cNvSpPr>
                <a:spLocks noChangeAspect="1" noChangeArrowheads="1"/>
              </p:cNvSpPr>
              <p:nvPr/>
            </p:nvSpPr>
            <p:spPr bwMode="auto">
              <a:xfrm rot="5400000">
                <a:off x="4489" y="2105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6" name="AutoShape 26"/>
              <p:cNvSpPr>
                <a:spLocks noChangeAspect="1" noChangeArrowheads="1"/>
              </p:cNvSpPr>
              <p:nvPr/>
            </p:nvSpPr>
            <p:spPr bwMode="auto">
              <a:xfrm rot="5400000">
                <a:off x="4489" y="2513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7" name="AutoShape 27"/>
              <p:cNvSpPr>
                <a:spLocks noChangeAspect="1" noChangeArrowheads="1"/>
              </p:cNvSpPr>
              <p:nvPr/>
            </p:nvSpPr>
            <p:spPr bwMode="auto">
              <a:xfrm rot="5400000">
                <a:off x="4084" y="2937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8" name="AutoShape 28"/>
              <p:cNvSpPr>
                <a:spLocks noChangeAspect="1" noChangeArrowheads="1"/>
              </p:cNvSpPr>
              <p:nvPr/>
            </p:nvSpPr>
            <p:spPr bwMode="auto">
              <a:xfrm rot="5400000">
                <a:off x="4868" y="293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9" name="AutoShape 29"/>
              <p:cNvSpPr>
                <a:spLocks noChangeAspect="1" noChangeArrowheads="1"/>
              </p:cNvSpPr>
              <p:nvPr/>
            </p:nvSpPr>
            <p:spPr bwMode="auto">
              <a:xfrm rot="5400000">
                <a:off x="4487" y="293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0" name="AutoShape 30"/>
              <p:cNvSpPr>
                <a:spLocks noChangeAspect="1" noChangeArrowheads="1"/>
              </p:cNvSpPr>
              <p:nvPr/>
            </p:nvSpPr>
            <p:spPr bwMode="auto">
              <a:xfrm rot="5400000">
                <a:off x="5257" y="2110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1" name="AutoShape 31"/>
              <p:cNvSpPr>
                <a:spLocks noChangeAspect="1" noChangeArrowheads="1"/>
              </p:cNvSpPr>
              <p:nvPr/>
            </p:nvSpPr>
            <p:spPr bwMode="auto">
              <a:xfrm rot="5400000">
                <a:off x="5259" y="2516"/>
                <a:ext cx="307" cy="304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2" name="AutoShape 32"/>
              <p:cNvSpPr>
                <a:spLocks noChangeAspect="1" noChangeArrowheads="1"/>
              </p:cNvSpPr>
              <p:nvPr/>
            </p:nvSpPr>
            <p:spPr bwMode="auto">
              <a:xfrm rot="5400000">
                <a:off x="5258" y="2937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3" name="AutoShape 33"/>
              <p:cNvSpPr>
                <a:spLocks noChangeAspect="1" noChangeArrowheads="1"/>
              </p:cNvSpPr>
              <p:nvPr/>
            </p:nvSpPr>
            <p:spPr bwMode="auto">
              <a:xfrm rot="5400000">
                <a:off x="5257" y="3324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4" name="AutoShape 34"/>
              <p:cNvSpPr>
                <a:spLocks noChangeAspect="1" noChangeArrowheads="1"/>
              </p:cNvSpPr>
              <p:nvPr/>
            </p:nvSpPr>
            <p:spPr bwMode="auto">
              <a:xfrm rot="5400000">
                <a:off x="4084" y="3324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5" name="AutoShape 35"/>
              <p:cNvSpPr>
                <a:spLocks noChangeAspect="1" noChangeArrowheads="1"/>
              </p:cNvSpPr>
              <p:nvPr/>
            </p:nvSpPr>
            <p:spPr bwMode="auto">
              <a:xfrm rot="5400000">
                <a:off x="4871" y="3319"/>
                <a:ext cx="308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6" name="AutoShape 36"/>
              <p:cNvSpPr>
                <a:spLocks noChangeAspect="1" noChangeArrowheads="1"/>
              </p:cNvSpPr>
              <p:nvPr/>
            </p:nvSpPr>
            <p:spPr bwMode="auto">
              <a:xfrm rot="5400000">
                <a:off x="4491" y="3318"/>
                <a:ext cx="308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7" name="AutoShape 37"/>
              <p:cNvSpPr>
                <a:spLocks noChangeAspect="1" noChangeArrowheads="1"/>
              </p:cNvSpPr>
              <p:nvPr/>
            </p:nvSpPr>
            <p:spPr bwMode="auto">
              <a:xfrm rot="5400000">
                <a:off x="3977" y="2216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8" name="AutoShape 38"/>
              <p:cNvSpPr>
                <a:spLocks noChangeAspect="1" noChangeArrowheads="1"/>
              </p:cNvSpPr>
              <p:nvPr/>
            </p:nvSpPr>
            <p:spPr bwMode="auto">
              <a:xfrm rot="5400000">
                <a:off x="3980" y="2621"/>
                <a:ext cx="307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9" name="AutoShape 39"/>
              <p:cNvSpPr>
                <a:spLocks noChangeAspect="1" noChangeArrowheads="1"/>
              </p:cNvSpPr>
              <p:nvPr/>
            </p:nvSpPr>
            <p:spPr bwMode="auto">
              <a:xfrm rot="5400000">
                <a:off x="4764" y="2210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0" name="AutoShape 40"/>
              <p:cNvSpPr>
                <a:spLocks noChangeAspect="1" noChangeArrowheads="1"/>
              </p:cNvSpPr>
              <p:nvPr/>
            </p:nvSpPr>
            <p:spPr bwMode="auto">
              <a:xfrm rot="5400000">
                <a:off x="4764" y="2618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1" name="AutoShape 41"/>
              <p:cNvSpPr>
                <a:spLocks noChangeAspect="1" noChangeArrowheads="1"/>
              </p:cNvSpPr>
              <p:nvPr/>
            </p:nvSpPr>
            <p:spPr bwMode="auto">
              <a:xfrm rot="5400000">
                <a:off x="4383" y="2210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2" name="AutoShape 42"/>
              <p:cNvSpPr>
                <a:spLocks noChangeAspect="1" noChangeArrowheads="1"/>
              </p:cNvSpPr>
              <p:nvPr/>
            </p:nvSpPr>
            <p:spPr bwMode="auto">
              <a:xfrm rot="5400000">
                <a:off x="4383" y="2618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3" name="AutoShape 43"/>
              <p:cNvSpPr>
                <a:spLocks noChangeAspect="1" noChangeArrowheads="1"/>
              </p:cNvSpPr>
              <p:nvPr/>
            </p:nvSpPr>
            <p:spPr bwMode="auto">
              <a:xfrm rot="5400000">
                <a:off x="3979" y="3042"/>
                <a:ext cx="312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4" name="AutoShape 44"/>
              <p:cNvSpPr>
                <a:spLocks noChangeAspect="1" noChangeArrowheads="1"/>
              </p:cNvSpPr>
              <p:nvPr/>
            </p:nvSpPr>
            <p:spPr bwMode="auto">
              <a:xfrm rot="5400000">
                <a:off x="4763" y="3038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5" name="AutoShape 45"/>
              <p:cNvSpPr>
                <a:spLocks noChangeAspect="1" noChangeArrowheads="1"/>
              </p:cNvSpPr>
              <p:nvPr/>
            </p:nvSpPr>
            <p:spPr bwMode="auto">
              <a:xfrm rot="5400000">
                <a:off x="4382" y="3038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6" name="AutoShape 46"/>
              <p:cNvSpPr>
                <a:spLocks noChangeAspect="1" noChangeArrowheads="1"/>
              </p:cNvSpPr>
              <p:nvPr/>
            </p:nvSpPr>
            <p:spPr bwMode="auto">
              <a:xfrm rot="5400000">
                <a:off x="5151" y="2216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7" name="AutoShape 47"/>
              <p:cNvSpPr>
                <a:spLocks noChangeAspect="1" noChangeArrowheads="1"/>
              </p:cNvSpPr>
              <p:nvPr/>
            </p:nvSpPr>
            <p:spPr bwMode="auto">
              <a:xfrm rot="5400000">
                <a:off x="5154" y="2621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8" name="AutoShape 48"/>
              <p:cNvSpPr>
                <a:spLocks noChangeAspect="1" noChangeArrowheads="1"/>
              </p:cNvSpPr>
              <p:nvPr/>
            </p:nvSpPr>
            <p:spPr bwMode="auto">
              <a:xfrm rot="5400000">
                <a:off x="5152" y="304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9" name="AutoShape 49"/>
              <p:cNvSpPr>
                <a:spLocks noChangeAspect="1" noChangeArrowheads="1"/>
              </p:cNvSpPr>
              <p:nvPr/>
            </p:nvSpPr>
            <p:spPr bwMode="auto">
              <a:xfrm rot="5400000">
                <a:off x="5151" y="342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0" name="AutoShape 50"/>
              <p:cNvSpPr>
                <a:spLocks noChangeAspect="1" noChangeArrowheads="1"/>
              </p:cNvSpPr>
              <p:nvPr/>
            </p:nvSpPr>
            <p:spPr bwMode="auto">
              <a:xfrm rot="5400000">
                <a:off x="3978" y="342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1" name="AutoShape 51"/>
              <p:cNvSpPr>
                <a:spLocks noChangeAspect="1" noChangeArrowheads="1"/>
              </p:cNvSpPr>
              <p:nvPr/>
            </p:nvSpPr>
            <p:spPr bwMode="auto">
              <a:xfrm rot="5400000">
                <a:off x="4765" y="3424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2" name="AutoShape 52"/>
              <p:cNvSpPr>
                <a:spLocks noChangeAspect="1" noChangeArrowheads="1"/>
              </p:cNvSpPr>
              <p:nvPr/>
            </p:nvSpPr>
            <p:spPr bwMode="auto">
              <a:xfrm rot="5400000">
                <a:off x="4385" y="3424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3" name="AutoShape 53"/>
              <p:cNvSpPr>
                <a:spLocks noChangeAspect="1" noChangeArrowheads="1"/>
              </p:cNvSpPr>
              <p:nvPr/>
            </p:nvSpPr>
            <p:spPr bwMode="auto">
              <a:xfrm rot="5400000">
                <a:off x="3872" y="232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4" name="AutoShape 54"/>
              <p:cNvSpPr>
                <a:spLocks noChangeAspect="1" noChangeArrowheads="1"/>
              </p:cNvSpPr>
              <p:nvPr/>
            </p:nvSpPr>
            <p:spPr bwMode="auto">
              <a:xfrm rot="5400000">
                <a:off x="3875" y="2727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5" name="AutoShape 55"/>
              <p:cNvSpPr>
                <a:spLocks noChangeAspect="1" noChangeArrowheads="1"/>
              </p:cNvSpPr>
              <p:nvPr/>
            </p:nvSpPr>
            <p:spPr bwMode="auto">
              <a:xfrm rot="5400000">
                <a:off x="4659" y="2316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6" name="AutoShape 56"/>
              <p:cNvSpPr>
                <a:spLocks noChangeAspect="1" noChangeArrowheads="1"/>
              </p:cNvSpPr>
              <p:nvPr/>
            </p:nvSpPr>
            <p:spPr bwMode="auto">
              <a:xfrm rot="5400000">
                <a:off x="4659" y="2724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7" name="AutoShape 57"/>
              <p:cNvSpPr>
                <a:spLocks noChangeAspect="1" noChangeArrowheads="1"/>
              </p:cNvSpPr>
              <p:nvPr/>
            </p:nvSpPr>
            <p:spPr bwMode="auto">
              <a:xfrm rot="5400000">
                <a:off x="4278" y="2316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8" name="AutoShape 58"/>
              <p:cNvSpPr>
                <a:spLocks noChangeAspect="1" noChangeArrowheads="1"/>
              </p:cNvSpPr>
              <p:nvPr/>
            </p:nvSpPr>
            <p:spPr bwMode="auto">
              <a:xfrm rot="5400000">
                <a:off x="4278" y="2724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9" name="AutoShape 59"/>
              <p:cNvSpPr>
                <a:spLocks noChangeAspect="1" noChangeArrowheads="1"/>
              </p:cNvSpPr>
              <p:nvPr/>
            </p:nvSpPr>
            <p:spPr bwMode="auto">
              <a:xfrm rot="5400000">
                <a:off x="3874" y="3148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0" name="AutoShape 60"/>
              <p:cNvSpPr>
                <a:spLocks noChangeAspect="1" noChangeArrowheads="1"/>
              </p:cNvSpPr>
              <p:nvPr/>
            </p:nvSpPr>
            <p:spPr bwMode="auto">
              <a:xfrm rot="5400000">
                <a:off x="4658" y="314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1" name="AutoShape 61"/>
              <p:cNvSpPr>
                <a:spLocks noChangeAspect="1" noChangeArrowheads="1"/>
              </p:cNvSpPr>
              <p:nvPr/>
            </p:nvSpPr>
            <p:spPr bwMode="auto">
              <a:xfrm rot="5400000">
                <a:off x="4277" y="314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2" name="AutoShape 62"/>
              <p:cNvSpPr>
                <a:spLocks noChangeAspect="1" noChangeArrowheads="1"/>
              </p:cNvSpPr>
              <p:nvPr/>
            </p:nvSpPr>
            <p:spPr bwMode="auto">
              <a:xfrm rot="5400000">
                <a:off x="5046" y="2322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3" name="AutoShape 63"/>
              <p:cNvSpPr>
                <a:spLocks noChangeAspect="1" noChangeArrowheads="1"/>
              </p:cNvSpPr>
              <p:nvPr/>
            </p:nvSpPr>
            <p:spPr bwMode="auto">
              <a:xfrm rot="5400000">
                <a:off x="5048" y="2728"/>
                <a:ext cx="307" cy="304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4" name="AutoShape 64"/>
              <p:cNvSpPr>
                <a:spLocks noChangeAspect="1" noChangeArrowheads="1"/>
              </p:cNvSpPr>
              <p:nvPr/>
            </p:nvSpPr>
            <p:spPr bwMode="auto">
              <a:xfrm rot="5400000">
                <a:off x="5046" y="3149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5" name="AutoShape 65"/>
              <p:cNvSpPr>
                <a:spLocks noChangeAspect="1" noChangeArrowheads="1"/>
              </p:cNvSpPr>
              <p:nvPr/>
            </p:nvSpPr>
            <p:spPr bwMode="auto">
              <a:xfrm rot="5400000">
                <a:off x="5046" y="3536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6" name="AutoShape 66"/>
              <p:cNvSpPr>
                <a:spLocks noChangeAspect="1" noChangeArrowheads="1"/>
              </p:cNvSpPr>
              <p:nvPr/>
            </p:nvSpPr>
            <p:spPr bwMode="auto">
              <a:xfrm rot="5400000">
                <a:off x="3873" y="3536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7" name="AutoShape 67"/>
              <p:cNvSpPr>
                <a:spLocks noChangeAspect="1" noChangeArrowheads="1"/>
              </p:cNvSpPr>
              <p:nvPr/>
            </p:nvSpPr>
            <p:spPr bwMode="auto">
              <a:xfrm rot="5400000">
                <a:off x="4660" y="3530"/>
                <a:ext cx="308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8" name="AutoShape 68"/>
              <p:cNvSpPr>
                <a:spLocks noChangeAspect="1" noChangeArrowheads="1"/>
              </p:cNvSpPr>
              <p:nvPr/>
            </p:nvSpPr>
            <p:spPr bwMode="auto">
              <a:xfrm rot="5400000">
                <a:off x="4280" y="3529"/>
                <a:ext cx="308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9" name="AutoShape 69"/>
              <p:cNvSpPr>
                <a:spLocks noChangeAspect="1" noChangeArrowheads="1"/>
              </p:cNvSpPr>
              <p:nvPr/>
            </p:nvSpPr>
            <p:spPr bwMode="auto">
              <a:xfrm rot="5400000">
                <a:off x="3766" y="2426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0" name="AutoShape 70"/>
              <p:cNvSpPr>
                <a:spLocks noChangeAspect="1" noChangeArrowheads="1"/>
              </p:cNvSpPr>
              <p:nvPr/>
            </p:nvSpPr>
            <p:spPr bwMode="auto">
              <a:xfrm rot="5400000">
                <a:off x="3770" y="2831"/>
                <a:ext cx="306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1" name="AutoShape 71"/>
              <p:cNvSpPr>
                <a:spLocks noChangeAspect="1" noChangeArrowheads="1"/>
              </p:cNvSpPr>
              <p:nvPr/>
            </p:nvSpPr>
            <p:spPr bwMode="auto">
              <a:xfrm rot="5400000">
                <a:off x="4553" y="2421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2" name="AutoShape 72"/>
              <p:cNvSpPr>
                <a:spLocks noChangeAspect="1" noChangeArrowheads="1"/>
              </p:cNvSpPr>
              <p:nvPr/>
            </p:nvSpPr>
            <p:spPr bwMode="auto">
              <a:xfrm rot="5400000">
                <a:off x="4553" y="2830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3" name="AutoShape 73"/>
              <p:cNvSpPr>
                <a:spLocks noChangeAspect="1" noChangeArrowheads="1"/>
              </p:cNvSpPr>
              <p:nvPr/>
            </p:nvSpPr>
            <p:spPr bwMode="auto">
              <a:xfrm rot="5400000">
                <a:off x="4172" y="2421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4" name="AutoShape 74"/>
              <p:cNvSpPr>
                <a:spLocks noChangeAspect="1" noChangeArrowheads="1"/>
              </p:cNvSpPr>
              <p:nvPr/>
            </p:nvSpPr>
            <p:spPr bwMode="auto">
              <a:xfrm rot="5400000">
                <a:off x="4172" y="2830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5" name="AutoShape 75"/>
              <p:cNvSpPr>
                <a:spLocks noChangeAspect="1" noChangeArrowheads="1"/>
              </p:cNvSpPr>
              <p:nvPr/>
            </p:nvSpPr>
            <p:spPr bwMode="auto">
              <a:xfrm rot="5400000">
                <a:off x="3767" y="3253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6" name="AutoShape 76"/>
              <p:cNvSpPr>
                <a:spLocks noChangeAspect="1" noChangeArrowheads="1"/>
              </p:cNvSpPr>
              <p:nvPr/>
            </p:nvSpPr>
            <p:spPr bwMode="auto">
              <a:xfrm rot="5400000">
                <a:off x="4552" y="3250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7" name="AutoShape 77"/>
              <p:cNvSpPr>
                <a:spLocks noChangeAspect="1" noChangeArrowheads="1"/>
              </p:cNvSpPr>
              <p:nvPr/>
            </p:nvSpPr>
            <p:spPr bwMode="auto">
              <a:xfrm rot="5400000">
                <a:off x="4171" y="3250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8" name="AutoShape 78"/>
              <p:cNvSpPr>
                <a:spLocks noChangeAspect="1" noChangeArrowheads="1"/>
              </p:cNvSpPr>
              <p:nvPr/>
            </p:nvSpPr>
            <p:spPr bwMode="auto">
              <a:xfrm rot="5400000">
                <a:off x="4941" y="2427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9" name="AutoShape 79"/>
              <p:cNvSpPr>
                <a:spLocks noChangeAspect="1" noChangeArrowheads="1"/>
              </p:cNvSpPr>
              <p:nvPr/>
            </p:nvSpPr>
            <p:spPr bwMode="auto">
              <a:xfrm rot="5400000">
                <a:off x="4943" y="2833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0" name="AutoShape 80"/>
              <p:cNvSpPr>
                <a:spLocks noChangeAspect="1" noChangeArrowheads="1"/>
              </p:cNvSpPr>
              <p:nvPr/>
            </p:nvSpPr>
            <p:spPr bwMode="auto">
              <a:xfrm rot="5400000">
                <a:off x="4941" y="3254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1" name="AutoShape 81"/>
              <p:cNvSpPr>
                <a:spLocks noChangeAspect="1" noChangeArrowheads="1"/>
              </p:cNvSpPr>
              <p:nvPr/>
            </p:nvSpPr>
            <p:spPr bwMode="auto">
              <a:xfrm rot="5400000">
                <a:off x="4941" y="3641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2" name="AutoShape 82"/>
              <p:cNvSpPr>
                <a:spLocks noChangeAspect="1" noChangeArrowheads="1"/>
              </p:cNvSpPr>
              <p:nvPr/>
            </p:nvSpPr>
            <p:spPr bwMode="auto">
              <a:xfrm rot="5400000">
                <a:off x="3767" y="364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3" name="AutoShape 83"/>
              <p:cNvSpPr>
                <a:spLocks noChangeAspect="1" noChangeArrowheads="1"/>
              </p:cNvSpPr>
              <p:nvPr/>
            </p:nvSpPr>
            <p:spPr bwMode="auto">
              <a:xfrm rot="5400000">
                <a:off x="4554" y="3635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4" name="AutoShape 84"/>
              <p:cNvSpPr>
                <a:spLocks noChangeAspect="1" noChangeArrowheads="1"/>
              </p:cNvSpPr>
              <p:nvPr/>
            </p:nvSpPr>
            <p:spPr bwMode="auto">
              <a:xfrm rot="5400000">
                <a:off x="4174" y="3635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>
              <a:off x="3736" y="1579"/>
              <a:ext cx="610" cy="574"/>
              <a:chOff x="1824" y="960"/>
              <a:chExt cx="1902" cy="1953"/>
            </a:xfrm>
            <a:grpFill/>
          </p:grpSpPr>
          <p:sp>
            <p:nvSpPr>
              <p:cNvPr id="85" name="AutoShape 86"/>
              <p:cNvSpPr>
                <a:spLocks noChangeAspect="1" noChangeArrowheads="1"/>
              </p:cNvSpPr>
              <p:nvPr/>
            </p:nvSpPr>
            <p:spPr bwMode="auto">
              <a:xfrm rot="5400000">
                <a:off x="2242" y="967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6" name="AutoShape 87"/>
              <p:cNvSpPr>
                <a:spLocks noChangeAspect="1" noChangeArrowheads="1"/>
              </p:cNvSpPr>
              <p:nvPr/>
            </p:nvSpPr>
            <p:spPr bwMode="auto">
              <a:xfrm rot="5400000">
                <a:off x="2245" y="1372"/>
                <a:ext cx="307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7" name="AutoShape 88"/>
              <p:cNvSpPr>
                <a:spLocks noChangeAspect="1" noChangeArrowheads="1"/>
              </p:cNvSpPr>
              <p:nvPr/>
            </p:nvSpPr>
            <p:spPr bwMode="auto">
              <a:xfrm rot="5400000">
                <a:off x="3029" y="962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8" name="AutoShape 89"/>
              <p:cNvSpPr>
                <a:spLocks noChangeAspect="1" noChangeArrowheads="1"/>
              </p:cNvSpPr>
              <p:nvPr/>
            </p:nvSpPr>
            <p:spPr bwMode="auto">
              <a:xfrm rot="5400000">
                <a:off x="3029" y="1370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9" name="AutoShape 90"/>
              <p:cNvSpPr>
                <a:spLocks noChangeAspect="1" noChangeArrowheads="1"/>
              </p:cNvSpPr>
              <p:nvPr/>
            </p:nvSpPr>
            <p:spPr bwMode="auto">
              <a:xfrm rot="5400000">
                <a:off x="2648" y="962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0" name="AutoShape 91"/>
              <p:cNvSpPr>
                <a:spLocks noChangeAspect="1" noChangeArrowheads="1"/>
              </p:cNvSpPr>
              <p:nvPr/>
            </p:nvSpPr>
            <p:spPr bwMode="auto">
              <a:xfrm rot="5400000">
                <a:off x="2648" y="1370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1" name="AutoShape 92"/>
              <p:cNvSpPr>
                <a:spLocks noChangeAspect="1" noChangeArrowheads="1"/>
              </p:cNvSpPr>
              <p:nvPr/>
            </p:nvSpPr>
            <p:spPr bwMode="auto">
              <a:xfrm rot="5400000">
                <a:off x="2243" y="1793"/>
                <a:ext cx="312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2" name="AutoShape 93"/>
              <p:cNvSpPr>
                <a:spLocks noChangeAspect="1" noChangeArrowheads="1"/>
              </p:cNvSpPr>
              <p:nvPr/>
            </p:nvSpPr>
            <p:spPr bwMode="auto">
              <a:xfrm rot="5400000">
                <a:off x="3027" y="1790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3" name="AutoShape 94"/>
              <p:cNvSpPr>
                <a:spLocks noChangeAspect="1" noChangeArrowheads="1"/>
              </p:cNvSpPr>
              <p:nvPr/>
            </p:nvSpPr>
            <p:spPr bwMode="auto">
              <a:xfrm rot="5400000">
                <a:off x="2646" y="1790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4" name="AutoShape 95"/>
              <p:cNvSpPr>
                <a:spLocks noChangeAspect="1" noChangeArrowheads="1"/>
              </p:cNvSpPr>
              <p:nvPr/>
            </p:nvSpPr>
            <p:spPr bwMode="auto">
              <a:xfrm rot="5400000">
                <a:off x="3416" y="96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5" name="AutoShape 96"/>
              <p:cNvSpPr>
                <a:spLocks noChangeAspect="1" noChangeArrowheads="1"/>
              </p:cNvSpPr>
              <p:nvPr/>
            </p:nvSpPr>
            <p:spPr bwMode="auto">
              <a:xfrm rot="5400000">
                <a:off x="3419" y="1372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6" name="AutoShape 97"/>
              <p:cNvSpPr>
                <a:spLocks noChangeAspect="1" noChangeArrowheads="1"/>
              </p:cNvSpPr>
              <p:nvPr/>
            </p:nvSpPr>
            <p:spPr bwMode="auto">
              <a:xfrm rot="5400000">
                <a:off x="3417" y="179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7" name="AutoShape 98"/>
              <p:cNvSpPr>
                <a:spLocks noChangeAspect="1" noChangeArrowheads="1"/>
              </p:cNvSpPr>
              <p:nvPr/>
            </p:nvSpPr>
            <p:spPr bwMode="auto">
              <a:xfrm rot="5400000">
                <a:off x="3416" y="218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8" name="AutoShape 99"/>
              <p:cNvSpPr>
                <a:spLocks noChangeAspect="1" noChangeArrowheads="1"/>
              </p:cNvSpPr>
              <p:nvPr/>
            </p:nvSpPr>
            <p:spPr bwMode="auto">
              <a:xfrm rot="5400000">
                <a:off x="2243" y="218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9" name="AutoShape 100"/>
              <p:cNvSpPr>
                <a:spLocks noChangeAspect="1" noChangeArrowheads="1"/>
              </p:cNvSpPr>
              <p:nvPr/>
            </p:nvSpPr>
            <p:spPr bwMode="auto">
              <a:xfrm rot="5400000">
                <a:off x="3030" y="2176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0" name="AutoShape 101"/>
              <p:cNvSpPr>
                <a:spLocks noChangeAspect="1" noChangeArrowheads="1"/>
              </p:cNvSpPr>
              <p:nvPr/>
            </p:nvSpPr>
            <p:spPr bwMode="auto">
              <a:xfrm rot="5400000">
                <a:off x="2650" y="2176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1" name="AutoShape 102"/>
              <p:cNvSpPr>
                <a:spLocks noChangeAspect="1" noChangeArrowheads="1"/>
              </p:cNvSpPr>
              <p:nvPr/>
            </p:nvSpPr>
            <p:spPr bwMode="auto">
              <a:xfrm rot="5400000">
                <a:off x="2137" y="107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2" name="AutoShape 103"/>
              <p:cNvSpPr>
                <a:spLocks noChangeAspect="1" noChangeArrowheads="1"/>
              </p:cNvSpPr>
              <p:nvPr/>
            </p:nvSpPr>
            <p:spPr bwMode="auto">
              <a:xfrm rot="5400000">
                <a:off x="2140" y="1479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3" name="AutoShape 104"/>
              <p:cNvSpPr>
                <a:spLocks noChangeAspect="1" noChangeArrowheads="1"/>
              </p:cNvSpPr>
              <p:nvPr/>
            </p:nvSpPr>
            <p:spPr bwMode="auto">
              <a:xfrm rot="5400000">
                <a:off x="2924" y="1068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4" name="AutoShape 105"/>
              <p:cNvSpPr>
                <a:spLocks noChangeAspect="1" noChangeArrowheads="1"/>
              </p:cNvSpPr>
              <p:nvPr/>
            </p:nvSpPr>
            <p:spPr bwMode="auto">
              <a:xfrm rot="5400000">
                <a:off x="2924" y="1476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5" name="AutoShape 106"/>
              <p:cNvSpPr>
                <a:spLocks noChangeAspect="1" noChangeArrowheads="1"/>
              </p:cNvSpPr>
              <p:nvPr/>
            </p:nvSpPr>
            <p:spPr bwMode="auto">
              <a:xfrm rot="5400000">
                <a:off x="2543" y="1068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6" name="AutoShape 107"/>
              <p:cNvSpPr>
                <a:spLocks noChangeAspect="1" noChangeArrowheads="1"/>
              </p:cNvSpPr>
              <p:nvPr/>
            </p:nvSpPr>
            <p:spPr bwMode="auto">
              <a:xfrm rot="5400000">
                <a:off x="2543" y="1476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7" name="AutoShape 108"/>
              <p:cNvSpPr>
                <a:spLocks noChangeAspect="1" noChangeArrowheads="1"/>
              </p:cNvSpPr>
              <p:nvPr/>
            </p:nvSpPr>
            <p:spPr bwMode="auto">
              <a:xfrm rot="5400000">
                <a:off x="2138" y="1900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8" name="AutoShape 109"/>
              <p:cNvSpPr>
                <a:spLocks noChangeAspect="1" noChangeArrowheads="1"/>
              </p:cNvSpPr>
              <p:nvPr/>
            </p:nvSpPr>
            <p:spPr bwMode="auto">
              <a:xfrm rot="5400000">
                <a:off x="2922" y="1896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09" name="AutoShape 110"/>
              <p:cNvSpPr>
                <a:spLocks noChangeAspect="1" noChangeArrowheads="1"/>
              </p:cNvSpPr>
              <p:nvPr/>
            </p:nvSpPr>
            <p:spPr bwMode="auto">
              <a:xfrm rot="5400000">
                <a:off x="2541" y="1896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0" name="AutoShape 111"/>
              <p:cNvSpPr>
                <a:spLocks noChangeAspect="1" noChangeArrowheads="1"/>
              </p:cNvSpPr>
              <p:nvPr/>
            </p:nvSpPr>
            <p:spPr bwMode="auto">
              <a:xfrm rot="5400000">
                <a:off x="3311" y="1073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1" name="AutoShape 112"/>
              <p:cNvSpPr>
                <a:spLocks noChangeAspect="1" noChangeArrowheads="1"/>
              </p:cNvSpPr>
              <p:nvPr/>
            </p:nvSpPr>
            <p:spPr bwMode="auto">
              <a:xfrm rot="5400000">
                <a:off x="3313" y="1479"/>
                <a:ext cx="307" cy="304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2" name="AutoShape 113"/>
              <p:cNvSpPr>
                <a:spLocks noChangeAspect="1" noChangeArrowheads="1"/>
              </p:cNvSpPr>
              <p:nvPr/>
            </p:nvSpPr>
            <p:spPr bwMode="auto">
              <a:xfrm rot="5400000">
                <a:off x="3312" y="1900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3" name="AutoShape 114"/>
              <p:cNvSpPr>
                <a:spLocks noChangeAspect="1" noChangeArrowheads="1"/>
              </p:cNvSpPr>
              <p:nvPr/>
            </p:nvSpPr>
            <p:spPr bwMode="auto">
              <a:xfrm rot="5400000">
                <a:off x="3311" y="2287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4" name="AutoShape 115"/>
              <p:cNvSpPr>
                <a:spLocks noChangeAspect="1" noChangeArrowheads="1"/>
              </p:cNvSpPr>
              <p:nvPr/>
            </p:nvSpPr>
            <p:spPr bwMode="auto">
              <a:xfrm rot="5400000">
                <a:off x="2138" y="2287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5" name="AutoShape 116"/>
              <p:cNvSpPr>
                <a:spLocks noChangeAspect="1" noChangeArrowheads="1"/>
              </p:cNvSpPr>
              <p:nvPr/>
            </p:nvSpPr>
            <p:spPr bwMode="auto">
              <a:xfrm rot="5400000">
                <a:off x="2925" y="2282"/>
                <a:ext cx="308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6" name="AutoShape 117"/>
              <p:cNvSpPr>
                <a:spLocks noChangeAspect="1" noChangeArrowheads="1"/>
              </p:cNvSpPr>
              <p:nvPr/>
            </p:nvSpPr>
            <p:spPr bwMode="auto">
              <a:xfrm rot="5400000">
                <a:off x="2545" y="2281"/>
                <a:ext cx="308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7" name="AutoShape 118"/>
              <p:cNvSpPr>
                <a:spLocks noChangeAspect="1" noChangeArrowheads="1"/>
              </p:cNvSpPr>
              <p:nvPr/>
            </p:nvSpPr>
            <p:spPr bwMode="auto">
              <a:xfrm rot="5400000">
                <a:off x="2031" y="1179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8" name="AutoShape 119"/>
              <p:cNvSpPr>
                <a:spLocks noChangeAspect="1" noChangeArrowheads="1"/>
              </p:cNvSpPr>
              <p:nvPr/>
            </p:nvSpPr>
            <p:spPr bwMode="auto">
              <a:xfrm rot="5400000">
                <a:off x="2034" y="1584"/>
                <a:ext cx="307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19" name="AutoShape 120"/>
              <p:cNvSpPr>
                <a:spLocks noChangeAspect="1" noChangeArrowheads="1"/>
              </p:cNvSpPr>
              <p:nvPr/>
            </p:nvSpPr>
            <p:spPr bwMode="auto">
              <a:xfrm rot="5400000">
                <a:off x="2818" y="117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0" name="AutoShape 121"/>
              <p:cNvSpPr>
                <a:spLocks noChangeAspect="1" noChangeArrowheads="1"/>
              </p:cNvSpPr>
              <p:nvPr/>
            </p:nvSpPr>
            <p:spPr bwMode="auto">
              <a:xfrm rot="5400000">
                <a:off x="2818" y="1581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1" name="AutoShape 122"/>
              <p:cNvSpPr>
                <a:spLocks noChangeAspect="1" noChangeArrowheads="1"/>
              </p:cNvSpPr>
              <p:nvPr/>
            </p:nvSpPr>
            <p:spPr bwMode="auto">
              <a:xfrm rot="5400000">
                <a:off x="2437" y="117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2" name="AutoShape 123"/>
              <p:cNvSpPr>
                <a:spLocks noChangeAspect="1" noChangeArrowheads="1"/>
              </p:cNvSpPr>
              <p:nvPr/>
            </p:nvSpPr>
            <p:spPr bwMode="auto">
              <a:xfrm rot="5400000">
                <a:off x="2437" y="1581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3" name="AutoShape 124"/>
              <p:cNvSpPr>
                <a:spLocks noChangeAspect="1" noChangeArrowheads="1"/>
              </p:cNvSpPr>
              <p:nvPr/>
            </p:nvSpPr>
            <p:spPr bwMode="auto">
              <a:xfrm rot="5400000">
                <a:off x="2033" y="2005"/>
                <a:ext cx="312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4" name="AutoShape 125"/>
              <p:cNvSpPr>
                <a:spLocks noChangeAspect="1" noChangeArrowheads="1"/>
              </p:cNvSpPr>
              <p:nvPr/>
            </p:nvSpPr>
            <p:spPr bwMode="auto">
              <a:xfrm rot="5400000">
                <a:off x="2817" y="200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5" name="AutoShape 126"/>
              <p:cNvSpPr>
                <a:spLocks noChangeAspect="1" noChangeArrowheads="1"/>
              </p:cNvSpPr>
              <p:nvPr/>
            </p:nvSpPr>
            <p:spPr bwMode="auto">
              <a:xfrm rot="5400000">
                <a:off x="2436" y="2001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6" name="AutoShape 127"/>
              <p:cNvSpPr>
                <a:spLocks noChangeAspect="1" noChangeArrowheads="1"/>
              </p:cNvSpPr>
              <p:nvPr/>
            </p:nvSpPr>
            <p:spPr bwMode="auto">
              <a:xfrm rot="5400000">
                <a:off x="3205" y="1179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7" name="AutoShape 128"/>
              <p:cNvSpPr>
                <a:spLocks noChangeAspect="1" noChangeArrowheads="1"/>
              </p:cNvSpPr>
              <p:nvPr/>
            </p:nvSpPr>
            <p:spPr bwMode="auto">
              <a:xfrm rot="5400000">
                <a:off x="3208" y="1584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8" name="AutoShape 129"/>
              <p:cNvSpPr>
                <a:spLocks noChangeAspect="1" noChangeArrowheads="1"/>
              </p:cNvSpPr>
              <p:nvPr/>
            </p:nvSpPr>
            <p:spPr bwMode="auto">
              <a:xfrm rot="5400000">
                <a:off x="3206" y="2006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9" name="AutoShape 130"/>
              <p:cNvSpPr>
                <a:spLocks noChangeAspect="1" noChangeArrowheads="1"/>
              </p:cNvSpPr>
              <p:nvPr/>
            </p:nvSpPr>
            <p:spPr bwMode="auto">
              <a:xfrm rot="5400000">
                <a:off x="3205" y="239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0" name="AutoShape 131"/>
              <p:cNvSpPr>
                <a:spLocks noChangeAspect="1" noChangeArrowheads="1"/>
              </p:cNvSpPr>
              <p:nvPr/>
            </p:nvSpPr>
            <p:spPr bwMode="auto">
              <a:xfrm rot="5400000">
                <a:off x="2032" y="2392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1" name="AutoShape 132"/>
              <p:cNvSpPr>
                <a:spLocks noChangeAspect="1" noChangeArrowheads="1"/>
              </p:cNvSpPr>
              <p:nvPr/>
            </p:nvSpPr>
            <p:spPr bwMode="auto">
              <a:xfrm rot="5400000">
                <a:off x="2819" y="2387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2" name="AutoShape 133"/>
              <p:cNvSpPr>
                <a:spLocks noChangeAspect="1" noChangeArrowheads="1"/>
              </p:cNvSpPr>
              <p:nvPr/>
            </p:nvSpPr>
            <p:spPr bwMode="auto">
              <a:xfrm rot="5400000">
                <a:off x="2439" y="2387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3" name="AutoShape 134"/>
              <p:cNvSpPr>
                <a:spLocks noChangeAspect="1" noChangeArrowheads="1"/>
              </p:cNvSpPr>
              <p:nvPr/>
            </p:nvSpPr>
            <p:spPr bwMode="auto">
              <a:xfrm rot="5400000">
                <a:off x="1926" y="1285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4" name="AutoShape 135"/>
              <p:cNvSpPr>
                <a:spLocks noChangeAspect="1" noChangeArrowheads="1"/>
              </p:cNvSpPr>
              <p:nvPr/>
            </p:nvSpPr>
            <p:spPr bwMode="auto">
              <a:xfrm rot="5400000">
                <a:off x="1929" y="1690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5" name="AutoShape 136"/>
              <p:cNvSpPr>
                <a:spLocks noChangeAspect="1" noChangeArrowheads="1"/>
              </p:cNvSpPr>
              <p:nvPr/>
            </p:nvSpPr>
            <p:spPr bwMode="auto">
              <a:xfrm rot="5400000">
                <a:off x="2713" y="1279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6" name="AutoShape 137"/>
              <p:cNvSpPr>
                <a:spLocks noChangeAspect="1" noChangeArrowheads="1"/>
              </p:cNvSpPr>
              <p:nvPr/>
            </p:nvSpPr>
            <p:spPr bwMode="auto">
              <a:xfrm rot="5400000">
                <a:off x="2713" y="1687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7" name="AutoShape 138"/>
              <p:cNvSpPr>
                <a:spLocks noChangeAspect="1" noChangeArrowheads="1"/>
              </p:cNvSpPr>
              <p:nvPr/>
            </p:nvSpPr>
            <p:spPr bwMode="auto">
              <a:xfrm rot="5400000">
                <a:off x="2332" y="1279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8" name="AutoShape 139"/>
              <p:cNvSpPr>
                <a:spLocks noChangeAspect="1" noChangeArrowheads="1"/>
              </p:cNvSpPr>
              <p:nvPr/>
            </p:nvSpPr>
            <p:spPr bwMode="auto">
              <a:xfrm rot="5400000">
                <a:off x="2332" y="1687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9" name="AutoShape 140"/>
              <p:cNvSpPr>
                <a:spLocks noChangeAspect="1" noChangeArrowheads="1"/>
              </p:cNvSpPr>
              <p:nvPr/>
            </p:nvSpPr>
            <p:spPr bwMode="auto">
              <a:xfrm rot="5400000">
                <a:off x="1928" y="2111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0" name="AutoShape 141"/>
              <p:cNvSpPr>
                <a:spLocks noChangeAspect="1" noChangeArrowheads="1"/>
              </p:cNvSpPr>
              <p:nvPr/>
            </p:nvSpPr>
            <p:spPr bwMode="auto">
              <a:xfrm rot="5400000">
                <a:off x="2712" y="210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1" name="AutoShape 142"/>
              <p:cNvSpPr>
                <a:spLocks noChangeAspect="1" noChangeArrowheads="1"/>
              </p:cNvSpPr>
              <p:nvPr/>
            </p:nvSpPr>
            <p:spPr bwMode="auto">
              <a:xfrm rot="5400000">
                <a:off x="2331" y="2107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2" name="AutoShape 143"/>
              <p:cNvSpPr>
                <a:spLocks noChangeAspect="1" noChangeArrowheads="1"/>
              </p:cNvSpPr>
              <p:nvPr/>
            </p:nvSpPr>
            <p:spPr bwMode="auto">
              <a:xfrm rot="5400000">
                <a:off x="3100" y="1285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3" name="AutoShape 144"/>
              <p:cNvSpPr>
                <a:spLocks noChangeAspect="1" noChangeArrowheads="1"/>
              </p:cNvSpPr>
              <p:nvPr/>
            </p:nvSpPr>
            <p:spPr bwMode="auto">
              <a:xfrm rot="5400000">
                <a:off x="3102" y="1691"/>
                <a:ext cx="307" cy="304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4" name="AutoShape 145"/>
              <p:cNvSpPr>
                <a:spLocks noChangeAspect="1" noChangeArrowheads="1"/>
              </p:cNvSpPr>
              <p:nvPr/>
            </p:nvSpPr>
            <p:spPr bwMode="auto">
              <a:xfrm rot="5400000">
                <a:off x="3100" y="2112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5" name="AutoShape 146"/>
              <p:cNvSpPr>
                <a:spLocks noChangeAspect="1" noChangeArrowheads="1"/>
              </p:cNvSpPr>
              <p:nvPr/>
            </p:nvSpPr>
            <p:spPr bwMode="auto">
              <a:xfrm rot="5400000">
                <a:off x="3100" y="2499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6" name="AutoShape 147"/>
              <p:cNvSpPr>
                <a:spLocks noChangeAspect="1" noChangeArrowheads="1"/>
              </p:cNvSpPr>
              <p:nvPr/>
            </p:nvSpPr>
            <p:spPr bwMode="auto">
              <a:xfrm rot="5400000">
                <a:off x="1927" y="2499"/>
                <a:ext cx="312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7" name="AutoShape 148"/>
              <p:cNvSpPr>
                <a:spLocks noChangeAspect="1" noChangeArrowheads="1"/>
              </p:cNvSpPr>
              <p:nvPr/>
            </p:nvSpPr>
            <p:spPr bwMode="auto">
              <a:xfrm rot="5400000">
                <a:off x="2714" y="2493"/>
                <a:ext cx="308" cy="304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8" name="AutoShape 149"/>
              <p:cNvSpPr>
                <a:spLocks noChangeAspect="1" noChangeArrowheads="1"/>
              </p:cNvSpPr>
              <p:nvPr/>
            </p:nvSpPr>
            <p:spPr bwMode="auto">
              <a:xfrm rot="5400000">
                <a:off x="2334" y="2492"/>
                <a:ext cx="308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9" name="AutoShape 150"/>
              <p:cNvSpPr>
                <a:spLocks noChangeAspect="1" noChangeArrowheads="1"/>
              </p:cNvSpPr>
              <p:nvPr/>
            </p:nvSpPr>
            <p:spPr bwMode="auto">
              <a:xfrm rot="5400000">
                <a:off x="1820" y="1389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0" name="AutoShape 151"/>
              <p:cNvSpPr>
                <a:spLocks noChangeAspect="1" noChangeArrowheads="1"/>
              </p:cNvSpPr>
              <p:nvPr/>
            </p:nvSpPr>
            <p:spPr bwMode="auto">
              <a:xfrm rot="5400000">
                <a:off x="1824" y="1794"/>
                <a:ext cx="306" cy="306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1" name="AutoShape 152"/>
              <p:cNvSpPr>
                <a:spLocks noChangeAspect="1" noChangeArrowheads="1"/>
              </p:cNvSpPr>
              <p:nvPr/>
            </p:nvSpPr>
            <p:spPr bwMode="auto">
              <a:xfrm rot="5400000">
                <a:off x="2607" y="1384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2" name="AutoShape 153"/>
              <p:cNvSpPr>
                <a:spLocks noChangeAspect="1" noChangeArrowheads="1"/>
              </p:cNvSpPr>
              <p:nvPr/>
            </p:nvSpPr>
            <p:spPr bwMode="auto">
              <a:xfrm rot="5400000">
                <a:off x="2607" y="179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3" name="AutoShape 154"/>
              <p:cNvSpPr>
                <a:spLocks noChangeAspect="1" noChangeArrowheads="1"/>
              </p:cNvSpPr>
              <p:nvPr/>
            </p:nvSpPr>
            <p:spPr bwMode="auto">
              <a:xfrm rot="5400000">
                <a:off x="2226" y="1384"/>
                <a:ext cx="310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4" name="AutoShape 155"/>
              <p:cNvSpPr>
                <a:spLocks noChangeAspect="1" noChangeArrowheads="1"/>
              </p:cNvSpPr>
              <p:nvPr/>
            </p:nvSpPr>
            <p:spPr bwMode="auto">
              <a:xfrm rot="5400000">
                <a:off x="2226" y="1793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5" name="AutoShape 156"/>
              <p:cNvSpPr>
                <a:spLocks noChangeAspect="1" noChangeArrowheads="1"/>
              </p:cNvSpPr>
              <p:nvPr/>
            </p:nvSpPr>
            <p:spPr bwMode="auto">
              <a:xfrm rot="5400000">
                <a:off x="1821" y="2216"/>
                <a:ext cx="313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6" name="AutoShape 157"/>
              <p:cNvSpPr>
                <a:spLocks noChangeAspect="1" noChangeArrowheads="1"/>
              </p:cNvSpPr>
              <p:nvPr/>
            </p:nvSpPr>
            <p:spPr bwMode="auto">
              <a:xfrm rot="5400000">
                <a:off x="2606" y="221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7" name="AutoShape 158"/>
              <p:cNvSpPr>
                <a:spLocks noChangeAspect="1" noChangeArrowheads="1"/>
              </p:cNvSpPr>
              <p:nvPr/>
            </p:nvSpPr>
            <p:spPr bwMode="auto">
              <a:xfrm rot="5400000">
                <a:off x="2225" y="2213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8" name="AutoShape 159"/>
              <p:cNvSpPr>
                <a:spLocks noChangeAspect="1" noChangeArrowheads="1"/>
              </p:cNvSpPr>
              <p:nvPr/>
            </p:nvSpPr>
            <p:spPr bwMode="auto">
              <a:xfrm rot="5400000">
                <a:off x="2995" y="1390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9" name="AutoShape 160"/>
              <p:cNvSpPr>
                <a:spLocks noChangeAspect="1" noChangeArrowheads="1"/>
              </p:cNvSpPr>
              <p:nvPr/>
            </p:nvSpPr>
            <p:spPr bwMode="auto">
              <a:xfrm rot="5400000">
                <a:off x="2997" y="1796"/>
                <a:ext cx="307" cy="305"/>
              </a:xfrm>
              <a:prstGeom prst="roundRect">
                <a:avLst>
                  <a:gd name="adj" fmla="val 1083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0" name="AutoShape 161"/>
              <p:cNvSpPr>
                <a:spLocks noChangeAspect="1" noChangeArrowheads="1"/>
              </p:cNvSpPr>
              <p:nvPr/>
            </p:nvSpPr>
            <p:spPr bwMode="auto">
              <a:xfrm rot="5400000">
                <a:off x="2995" y="2217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1" name="AutoShape 162"/>
              <p:cNvSpPr>
                <a:spLocks noChangeAspect="1" noChangeArrowheads="1"/>
              </p:cNvSpPr>
              <p:nvPr/>
            </p:nvSpPr>
            <p:spPr bwMode="auto">
              <a:xfrm rot="5400000">
                <a:off x="2995" y="2604"/>
                <a:ext cx="312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2" name="AutoShape 163"/>
              <p:cNvSpPr>
                <a:spLocks noChangeAspect="1" noChangeArrowheads="1"/>
              </p:cNvSpPr>
              <p:nvPr/>
            </p:nvSpPr>
            <p:spPr bwMode="auto">
              <a:xfrm rot="5400000">
                <a:off x="1821" y="2604"/>
                <a:ext cx="313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3" name="AutoShape 164"/>
              <p:cNvSpPr>
                <a:spLocks noChangeAspect="1" noChangeArrowheads="1"/>
              </p:cNvSpPr>
              <p:nvPr/>
            </p:nvSpPr>
            <p:spPr bwMode="auto">
              <a:xfrm rot="5400000">
                <a:off x="2608" y="2598"/>
                <a:ext cx="309" cy="305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4" name="AutoShape 165"/>
              <p:cNvSpPr>
                <a:spLocks noChangeAspect="1" noChangeArrowheads="1"/>
              </p:cNvSpPr>
              <p:nvPr/>
            </p:nvSpPr>
            <p:spPr bwMode="auto">
              <a:xfrm rot="5400000">
                <a:off x="2228" y="2598"/>
                <a:ext cx="309" cy="306"/>
              </a:xfrm>
              <a:prstGeom prst="roundRect">
                <a:avLst>
                  <a:gd name="adj" fmla="val 1060"/>
                </a:avLst>
              </a:prstGeom>
              <a:grpFill/>
              <a:ln w="2222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sp>
          <p:nvSpPr>
            <p:cNvPr id="5" name="AutoShape 166"/>
            <p:cNvSpPr>
              <a:spLocks noChangeAspect="1" noChangeArrowheads="1"/>
            </p:cNvSpPr>
            <p:nvPr/>
          </p:nvSpPr>
          <p:spPr bwMode="auto">
            <a:xfrm rot="5400000">
              <a:off x="3870" y="1578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" name="AutoShape 167"/>
            <p:cNvSpPr>
              <a:spLocks noChangeAspect="1" noChangeArrowheads="1"/>
            </p:cNvSpPr>
            <p:nvPr/>
          </p:nvSpPr>
          <p:spPr bwMode="auto">
            <a:xfrm rot="5400000">
              <a:off x="3871" y="1697"/>
              <a:ext cx="90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" name="AutoShape 168"/>
            <p:cNvSpPr>
              <a:spLocks noChangeAspect="1" noChangeArrowheads="1"/>
            </p:cNvSpPr>
            <p:nvPr/>
          </p:nvSpPr>
          <p:spPr bwMode="auto">
            <a:xfrm rot="5400000">
              <a:off x="4122" y="157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" name="AutoShape 169"/>
            <p:cNvSpPr>
              <a:spLocks noChangeAspect="1" noChangeArrowheads="1"/>
            </p:cNvSpPr>
            <p:nvPr/>
          </p:nvSpPr>
          <p:spPr bwMode="auto">
            <a:xfrm rot="5400000">
              <a:off x="4122" y="169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9" name="AutoShape 170"/>
            <p:cNvSpPr>
              <a:spLocks noChangeAspect="1" noChangeArrowheads="1"/>
            </p:cNvSpPr>
            <p:nvPr/>
          </p:nvSpPr>
          <p:spPr bwMode="auto">
            <a:xfrm rot="5400000">
              <a:off x="4000" y="157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0" name="AutoShape 171"/>
            <p:cNvSpPr>
              <a:spLocks noChangeAspect="1" noChangeArrowheads="1"/>
            </p:cNvSpPr>
            <p:nvPr/>
          </p:nvSpPr>
          <p:spPr bwMode="auto">
            <a:xfrm rot="5400000">
              <a:off x="4000" y="169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1" name="AutoShape 172"/>
            <p:cNvSpPr>
              <a:spLocks noChangeAspect="1" noChangeArrowheads="1"/>
            </p:cNvSpPr>
            <p:nvPr/>
          </p:nvSpPr>
          <p:spPr bwMode="auto">
            <a:xfrm rot="5400000">
              <a:off x="3870" y="1821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2" name="AutoShape 173"/>
            <p:cNvSpPr>
              <a:spLocks noChangeAspect="1" noChangeArrowheads="1"/>
            </p:cNvSpPr>
            <p:nvPr/>
          </p:nvSpPr>
          <p:spPr bwMode="auto">
            <a:xfrm rot="5400000">
              <a:off x="4122" y="182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3" name="AutoShape 174"/>
            <p:cNvSpPr>
              <a:spLocks noChangeAspect="1" noChangeArrowheads="1"/>
            </p:cNvSpPr>
            <p:nvPr/>
          </p:nvSpPr>
          <p:spPr bwMode="auto">
            <a:xfrm rot="5400000">
              <a:off x="4000" y="182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4" name="AutoShape 175"/>
            <p:cNvSpPr>
              <a:spLocks noChangeAspect="1" noChangeArrowheads="1"/>
            </p:cNvSpPr>
            <p:nvPr/>
          </p:nvSpPr>
          <p:spPr bwMode="auto">
            <a:xfrm rot="5400000">
              <a:off x="4247" y="1578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5" name="AutoShape 176"/>
            <p:cNvSpPr>
              <a:spLocks noChangeAspect="1" noChangeArrowheads="1"/>
            </p:cNvSpPr>
            <p:nvPr/>
          </p:nvSpPr>
          <p:spPr bwMode="auto">
            <a:xfrm rot="5400000">
              <a:off x="4248" y="1697"/>
              <a:ext cx="90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6" name="AutoShape 177"/>
            <p:cNvSpPr>
              <a:spLocks noChangeAspect="1" noChangeArrowheads="1"/>
            </p:cNvSpPr>
            <p:nvPr/>
          </p:nvSpPr>
          <p:spPr bwMode="auto">
            <a:xfrm rot="5400000">
              <a:off x="4246" y="1822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7" name="AutoShape 178"/>
            <p:cNvSpPr>
              <a:spLocks noChangeAspect="1" noChangeArrowheads="1"/>
            </p:cNvSpPr>
            <p:nvPr/>
          </p:nvSpPr>
          <p:spPr bwMode="auto">
            <a:xfrm rot="5400000">
              <a:off x="4247" y="1936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8" name="AutoShape 179"/>
            <p:cNvSpPr>
              <a:spLocks noChangeAspect="1" noChangeArrowheads="1"/>
            </p:cNvSpPr>
            <p:nvPr/>
          </p:nvSpPr>
          <p:spPr bwMode="auto">
            <a:xfrm rot="5400000">
              <a:off x="3871" y="1936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19" name="AutoShape 180"/>
            <p:cNvSpPr>
              <a:spLocks noChangeAspect="1" noChangeArrowheads="1"/>
            </p:cNvSpPr>
            <p:nvPr/>
          </p:nvSpPr>
          <p:spPr bwMode="auto">
            <a:xfrm rot="5400000">
              <a:off x="4122" y="1934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0" name="AutoShape 181"/>
            <p:cNvSpPr>
              <a:spLocks noChangeAspect="1" noChangeArrowheads="1"/>
            </p:cNvSpPr>
            <p:nvPr/>
          </p:nvSpPr>
          <p:spPr bwMode="auto">
            <a:xfrm rot="5400000">
              <a:off x="4001" y="1934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1" name="AutoShape 182"/>
            <p:cNvSpPr>
              <a:spLocks noChangeAspect="1" noChangeArrowheads="1"/>
            </p:cNvSpPr>
            <p:nvPr/>
          </p:nvSpPr>
          <p:spPr bwMode="auto">
            <a:xfrm rot="5400000">
              <a:off x="3836" y="1610"/>
              <a:ext cx="93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2" name="AutoShape 183"/>
            <p:cNvSpPr>
              <a:spLocks noChangeAspect="1" noChangeArrowheads="1"/>
            </p:cNvSpPr>
            <p:nvPr/>
          </p:nvSpPr>
          <p:spPr bwMode="auto">
            <a:xfrm rot="5400000">
              <a:off x="3838" y="1729"/>
              <a:ext cx="90" cy="97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3" name="AutoShape 184"/>
            <p:cNvSpPr>
              <a:spLocks noChangeAspect="1" noChangeArrowheads="1"/>
            </p:cNvSpPr>
            <p:nvPr/>
          </p:nvSpPr>
          <p:spPr bwMode="auto">
            <a:xfrm rot="5400000">
              <a:off x="4088" y="1608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4" name="AutoShape 185"/>
            <p:cNvSpPr>
              <a:spLocks noChangeAspect="1" noChangeArrowheads="1"/>
            </p:cNvSpPr>
            <p:nvPr/>
          </p:nvSpPr>
          <p:spPr bwMode="auto">
            <a:xfrm rot="5400000">
              <a:off x="4088" y="1728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5" name="AutoShape 186"/>
            <p:cNvSpPr>
              <a:spLocks noChangeAspect="1" noChangeArrowheads="1"/>
            </p:cNvSpPr>
            <p:nvPr/>
          </p:nvSpPr>
          <p:spPr bwMode="auto">
            <a:xfrm rot="5400000">
              <a:off x="3966" y="1608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6" name="AutoShape 187"/>
            <p:cNvSpPr>
              <a:spLocks noChangeAspect="1" noChangeArrowheads="1"/>
            </p:cNvSpPr>
            <p:nvPr/>
          </p:nvSpPr>
          <p:spPr bwMode="auto">
            <a:xfrm rot="5400000">
              <a:off x="3966" y="1728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7" name="AutoShape 188"/>
            <p:cNvSpPr>
              <a:spLocks noChangeAspect="1" noChangeArrowheads="1"/>
            </p:cNvSpPr>
            <p:nvPr/>
          </p:nvSpPr>
          <p:spPr bwMode="auto">
            <a:xfrm rot="5400000">
              <a:off x="3837" y="1853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8" name="AutoShape 189"/>
            <p:cNvSpPr>
              <a:spLocks noChangeAspect="1" noChangeArrowheads="1"/>
            </p:cNvSpPr>
            <p:nvPr/>
          </p:nvSpPr>
          <p:spPr bwMode="auto">
            <a:xfrm rot="5400000">
              <a:off x="4087" y="1852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29" name="AutoShape 190"/>
            <p:cNvSpPr>
              <a:spLocks noChangeAspect="1" noChangeArrowheads="1"/>
            </p:cNvSpPr>
            <p:nvPr/>
          </p:nvSpPr>
          <p:spPr bwMode="auto">
            <a:xfrm rot="5400000">
              <a:off x="3965" y="1852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0" name="AutoShape 191"/>
            <p:cNvSpPr>
              <a:spLocks noChangeAspect="1" noChangeArrowheads="1"/>
            </p:cNvSpPr>
            <p:nvPr/>
          </p:nvSpPr>
          <p:spPr bwMode="auto">
            <a:xfrm rot="5400000">
              <a:off x="4213" y="1609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1" name="AutoShape 192"/>
            <p:cNvSpPr>
              <a:spLocks noChangeAspect="1" noChangeArrowheads="1"/>
            </p:cNvSpPr>
            <p:nvPr/>
          </p:nvSpPr>
          <p:spPr bwMode="auto">
            <a:xfrm rot="5400000">
              <a:off x="4213" y="1729"/>
              <a:ext cx="91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2" name="AutoShape 193"/>
            <p:cNvSpPr>
              <a:spLocks noChangeAspect="1" noChangeArrowheads="1"/>
            </p:cNvSpPr>
            <p:nvPr/>
          </p:nvSpPr>
          <p:spPr bwMode="auto">
            <a:xfrm rot="5400000">
              <a:off x="4214" y="1853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3" name="AutoShape 194"/>
            <p:cNvSpPr>
              <a:spLocks noChangeAspect="1" noChangeArrowheads="1"/>
            </p:cNvSpPr>
            <p:nvPr/>
          </p:nvSpPr>
          <p:spPr bwMode="auto">
            <a:xfrm rot="5400000">
              <a:off x="4213" y="196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4" name="AutoShape 195"/>
            <p:cNvSpPr>
              <a:spLocks noChangeAspect="1" noChangeArrowheads="1"/>
            </p:cNvSpPr>
            <p:nvPr/>
          </p:nvSpPr>
          <p:spPr bwMode="auto">
            <a:xfrm rot="5400000">
              <a:off x="3837" y="1967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5" name="AutoShape 196"/>
            <p:cNvSpPr>
              <a:spLocks noChangeAspect="1" noChangeArrowheads="1"/>
            </p:cNvSpPr>
            <p:nvPr/>
          </p:nvSpPr>
          <p:spPr bwMode="auto">
            <a:xfrm rot="5400000">
              <a:off x="4090" y="1965"/>
              <a:ext cx="90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6" name="AutoShape 197"/>
            <p:cNvSpPr>
              <a:spLocks noChangeAspect="1" noChangeArrowheads="1"/>
            </p:cNvSpPr>
            <p:nvPr/>
          </p:nvSpPr>
          <p:spPr bwMode="auto">
            <a:xfrm rot="5400000">
              <a:off x="3968" y="1965"/>
              <a:ext cx="90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7" name="AutoShape 198"/>
            <p:cNvSpPr>
              <a:spLocks noChangeAspect="1" noChangeArrowheads="1"/>
            </p:cNvSpPr>
            <p:nvPr/>
          </p:nvSpPr>
          <p:spPr bwMode="auto">
            <a:xfrm rot="5400000">
              <a:off x="3803" y="164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8" name="AutoShape 199"/>
            <p:cNvSpPr>
              <a:spLocks noChangeAspect="1" noChangeArrowheads="1"/>
            </p:cNvSpPr>
            <p:nvPr/>
          </p:nvSpPr>
          <p:spPr bwMode="auto">
            <a:xfrm rot="5400000">
              <a:off x="3803" y="1760"/>
              <a:ext cx="91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39" name="AutoShape 200"/>
            <p:cNvSpPr>
              <a:spLocks noChangeAspect="1" noChangeArrowheads="1"/>
            </p:cNvSpPr>
            <p:nvPr/>
          </p:nvSpPr>
          <p:spPr bwMode="auto">
            <a:xfrm rot="5400000">
              <a:off x="4054" y="1639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0" name="AutoShape 201"/>
            <p:cNvSpPr>
              <a:spLocks noChangeAspect="1" noChangeArrowheads="1"/>
            </p:cNvSpPr>
            <p:nvPr/>
          </p:nvSpPr>
          <p:spPr bwMode="auto">
            <a:xfrm rot="5400000">
              <a:off x="4054" y="1759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1" name="AutoShape 202"/>
            <p:cNvSpPr>
              <a:spLocks noChangeAspect="1" noChangeArrowheads="1"/>
            </p:cNvSpPr>
            <p:nvPr/>
          </p:nvSpPr>
          <p:spPr bwMode="auto">
            <a:xfrm rot="5400000">
              <a:off x="3932" y="1639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2" name="AutoShape 203"/>
            <p:cNvSpPr>
              <a:spLocks noChangeAspect="1" noChangeArrowheads="1"/>
            </p:cNvSpPr>
            <p:nvPr/>
          </p:nvSpPr>
          <p:spPr bwMode="auto">
            <a:xfrm rot="5400000">
              <a:off x="3932" y="1759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3" name="AutoShape 204"/>
            <p:cNvSpPr>
              <a:spLocks noChangeAspect="1" noChangeArrowheads="1"/>
            </p:cNvSpPr>
            <p:nvPr/>
          </p:nvSpPr>
          <p:spPr bwMode="auto">
            <a:xfrm rot="5400000">
              <a:off x="3803" y="1884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4" name="AutoShape 205"/>
            <p:cNvSpPr>
              <a:spLocks noChangeAspect="1" noChangeArrowheads="1"/>
            </p:cNvSpPr>
            <p:nvPr/>
          </p:nvSpPr>
          <p:spPr bwMode="auto">
            <a:xfrm rot="5400000">
              <a:off x="4055" y="1882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5" name="AutoShape 206"/>
            <p:cNvSpPr>
              <a:spLocks noChangeAspect="1" noChangeArrowheads="1"/>
            </p:cNvSpPr>
            <p:nvPr/>
          </p:nvSpPr>
          <p:spPr bwMode="auto">
            <a:xfrm rot="5400000">
              <a:off x="3933" y="1882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6" name="AutoShape 207"/>
            <p:cNvSpPr>
              <a:spLocks noChangeAspect="1" noChangeArrowheads="1"/>
            </p:cNvSpPr>
            <p:nvPr/>
          </p:nvSpPr>
          <p:spPr bwMode="auto">
            <a:xfrm rot="5400000">
              <a:off x="4179" y="164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7" name="AutoShape 208"/>
            <p:cNvSpPr>
              <a:spLocks noChangeAspect="1" noChangeArrowheads="1"/>
            </p:cNvSpPr>
            <p:nvPr/>
          </p:nvSpPr>
          <p:spPr bwMode="auto">
            <a:xfrm rot="5400000">
              <a:off x="4179" y="1760"/>
              <a:ext cx="91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8" name="AutoShape 209"/>
            <p:cNvSpPr>
              <a:spLocks noChangeAspect="1" noChangeArrowheads="1"/>
            </p:cNvSpPr>
            <p:nvPr/>
          </p:nvSpPr>
          <p:spPr bwMode="auto">
            <a:xfrm rot="5400000">
              <a:off x="4180" y="1884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49" name="AutoShape 210"/>
            <p:cNvSpPr>
              <a:spLocks noChangeAspect="1" noChangeArrowheads="1"/>
            </p:cNvSpPr>
            <p:nvPr/>
          </p:nvSpPr>
          <p:spPr bwMode="auto">
            <a:xfrm rot="5400000">
              <a:off x="4178" y="1998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0" name="AutoShape 211"/>
            <p:cNvSpPr>
              <a:spLocks noChangeAspect="1" noChangeArrowheads="1"/>
            </p:cNvSpPr>
            <p:nvPr/>
          </p:nvSpPr>
          <p:spPr bwMode="auto">
            <a:xfrm rot="5400000">
              <a:off x="3802" y="1998"/>
              <a:ext cx="93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1" name="AutoShape 212"/>
            <p:cNvSpPr>
              <a:spLocks noChangeAspect="1" noChangeArrowheads="1"/>
            </p:cNvSpPr>
            <p:nvPr/>
          </p:nvSpPr>
          <p:spPr bwMode="auto">
            <a:xfrm rot="5400000">
              <a:off x="4055" y="199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2" name="AutoShape 213"/>
            <p:cNvSpPr>
              <a:spLocks noChangeAspect="1" noChangeArrowheads="1"/>
            </p:cNvSpPr>
            <p:nvPr/>
          </p:nvSpPr>
          <p:spPr bwMode="auto">
            <a:xfrm rot="5400000">
              <a:off x="3933" y="1997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3" name="AutoShape 214"/>
            <p:cNvSpPr>
              <a:spLocks noChangeAspect="1" noChangeArrowheads="1"/>
            </p:cNvSpPr>
            <p:nvPr/>
          </p:nvSpPr>
          <p:spPr bwMode="auto">
            <a:xfrm rot="5400000">
              <a:off x="3769" y="1672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4" name="AutoShape 215"/>
            <p:cNvSpPr>
              <a:spLocks noChangeAspect="1" noChangeArrowheads="1"/>
            </p:cNvSpPr>
            <p:nvPr/>
          </p:nvSpPr>
          <p:spPr bwMode="auto">
            <a:xfrm rot="5400000">
              <a:off x="3770" y="1791"/>
              <a:ext cx="90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5" name="AutoShape 216"/>
            <p:cNvSpPr>
              <a:spLocks noChangeAspect="1" noChangeArrowheads="1"/>
            </p:cNvSpPr>
            <p:nvPr/>
          </p:nvSpPr>
          <p:spPr bwMode="auto">
            <a:xfrm rot="5400000">
              <a:off x="4021" y="1670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6" name="AutoShape 217"/>
            <p:cNvSpPr>
              <a:spLocks noChangeAspect="1" noChangeArrowheads="1"/>
            </p:cNvSpPr>
            <p:nvPr/>
          </p:nvSpPr>
          <p:spPr bwMode="auto">
            <a:xfrm rot="5400000">
              <a:off x="4021" y="179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7" name="AutoShape 218"/>
            <p:cNvSpPr>
              <a:spLocks noChangeAspect="1" noChangeArrowheads="1"/>
            </p:cNvSpPr>
            <p:nvPr/>
          </p:nvSpPr>
          <p:spPr bwMode="auto">
            <a:xfrm rot="5400000">
              <a:off x="3899" y="1670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8" name="AutoShape 219"/>
            <p:cNvSpPr>
              <a:spLocks noChangeAspect="1" noChangeArrowheads="1"/>
            </p:cNvSpPr>
            <p:nvPr/>
          </p:nvSpPr>
          <p:spPr bwMode="auto">
            <a:xfrm rot="5400000">
              <a:off x="3899" y="1790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59" name="AutoShape 220"/>
            <p:cNvSpPr>
              <a:spLocks noChangeAspect="1" noChangeArrowheads="1"/>
            </p:cNvSpPr>
            <p:nvPr/>
          </p:nvSpPr>
          <p:spPr bwMode="auto">
            <a:xfrm rot="5400000">
              <a:off x="3769" y="1915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0" name="AutoShape 221"/>
            <p:cNvSpPr>
              <a:spLocks noChangeAspect="1" noChangeArrowheads="1"/>
            </p:cNvSpPr>
            <p:nvPr/>
          </p:nvSpPr>
          <p:spPr bwMode="auto">
            <a:xfrm rot="5400000">
              <a:off x="4021" y="1914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1" name="AutoShape 222"/>
            <p:cNvSpPr>
              <a:spLocks noChangeAspect="1" noChangeArrowheads="1"/>
            </p:cNvSpPr>
            <p:nvPr/>
          </p:nvSpPr>
          <p:spPr bwMode="auto">
            <a:xfrm rot="5400000">
              <a:off x="3899" y="1914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2" name="AutoShape 223"/>
            <p:cNvSpPr>
              <a:spLocks noChangeAspect="1" noChangeArrowheads="1"/>
            </p:cNvSpPr>
            <p:nvPr/>
          </p:nvSpPr>
          <p:spPr bwMode="auto">
            <a:xfrm rot="5400000">
              <a:off x="4146" y="1672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3" name="AutoShape 224"/>
            <p:cNvSpPr>
              <a:spLocks noChangeAspect="1" noChangeArrowheads="1"/>
            </p:cNvSpPr>
            <p:nvPr/>
          </p:nvSpPr>
          <p:spPr bwMode="auto">
            <a:xfrm rot="5400000">
              <a:off x="4147" y="1791"/>
              <a:ext cx="90" cy="97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4" name="AutoShape 225"/>
            <p:cNvSpPr>
              <a:spLocks noChangeAspect="1" noChangeArrowheads="1"/>
            </p:cNvSpPr>
            <p:nvPr/>
          </p:nvSpPr>
          <p:spPr bwMode="auto">
            <a:xfrm rot="5400000">
              <a:off x="4146" y="1915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5" name="AutoShape 226"/>
            <p:cNvSpPr>
              <a:spLocks noChangeAspect="1" noChangeArrowheads="1"/>
            </p:cNvSpPr>
            <p:nvPr/>
          </p:nvSpPr>
          <p:spPr bwMode="auto">
            <a:xfrm rot="5400000">
              <a:off x="4146" y="2029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6" name="AutoShape 227"/>
            <p:cNvSpPr>
              <a:spLocks noChangeAspect="1" noChangeArrowheads="1"/>
            </p:cNvSpPr>
            <p:nvPr/>
          </p:nvSpPr>
          <p:spPr bwMode="auto">
            <a:xfrm rot="5400000">
              <a:off x="3769" y="2029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7" name="AutoShape 228"/>
            <p:cNvSpPr>
              <a:spLocks noChangeAspect="1" noChangeArrowheads="1"/>
            </p:cNvSpPr>
            <p:nvPr/>
          </p:nvSpPr>
          <p:spPr bwMode="auto">
            <a:xfrm rot="5400000">
              <a:off x="4022" y="2027"/>
              <a:ext cx="90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8" name="AutoShape 229"/>
            <p:cNvSpPr>
              <a:spLocks noChangeAspect="1" noChangeArrowheads="1"/>
            </p:cNvSpPr>
            <p:nvPr/>
          </p:nvSpPr>
          <p:spPr bwMode="auto">
            <a:xfrm rot="5400000">
              <a:off x="3900" y="2027"/>
              <a:ext cx="90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69" name="AutoShape 230"/>
            <p:cNvSpPr>
              <a:spLocks noChangeAspect="1" noChangeArrowheads="1"/>
            </p:cNvSpPr>
            <p:nvPr/>
          </p:nvSpPr>
          <p:spPr bwMode="auto">
            <a:xfrm rot="5400000">
              <a:off x="3735" y="1702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0" name="AutoShape 231"/>
            <p:cNvSpPr>
              <a:spLocks noChangeAspect="1" noChangeArrowheads="1"/>
            </p:cNvSpPr>
            <p:nvPr/>
          </p:nvSpPr>
          <p:spPr bwMode="auto">
            <a:xfrm rot="5400000">
              <a:off x="3736" y="1822"/>
              <a:ext cx="90" cy="98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1" name="AutoShape 232"/>
            <p:cNvSpPr>
              <a:spLocks noChangeAspect="1" noChangeArrowheads="1"/>
            </p:cNvSpPr>
            <p:nvPr/>
          </p:nvSpPr>
          <p:spPr bwMode="auto">
            <a:xfrm rot="5400000">
              <a:off x="3987" y="1701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2" name="AutoShape 233"/>
            <p:cNvSpPr>
              <a:spLocks noChangeAspect="1" noChangeArrowheads="1"/>
            </p:cNvSpPr>
            <p:nvPr/>
          </p:nvSpPr>
          <p:spPr bwMode="auto">
            <a:xfrm rot="5400000">
              <a:off x="3987" y="1822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3" name="AutoShape 234"/>
            <p:cNvSpPr>
              <a:spLocks noChangeAspect="1" noChangeArrowheads="1"/>
            </p:cNvSpPr>
            <p:nvPr/>
          </p:nvSpPr>
          <p:spPr bwMode="auto">
            <a:xfrm rot="5400000">
              <a:off x="3865" y="1701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4" name="AutoShape 235"/>
            <p:cNvSpPr>
              <a:spLocks noChangeAspect="1" noChangeArrowheads="1"/>
            </p:cNvSpPr>
            <p:nvPr/>
          </p:nvSpPr>
          <p:spPr bwMode="auto">
            <a:xfrm rot="5400000">
              <a:off x="3865" y="1822"/>
              <a:ext cx="91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5" name="AutoShape 236"/>
            <p:cNvSpPr>
              <a:spLocks noChangeAspect="1" noChangeArrowheads="1"/>
            </p:cNvSpPr>
            <p:nvPr/>
          </p:nvSpPr>
          <p:spPr bwMode="auto">
            <a:xfrm rot="5400000">
              <a:off x="3735" y="1946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6" name="AutoShape 237"/>
            <p:cNvSpPr>
              <a:spLocks noChangeAspect="1" noChangeArrowheads="1"/>
            </p:cNvSpPr>
            <p:nvPr/>
          </p:nvSpPr>
          <p:spPr bwMode="auto">
            <a:xfrm rot="5400000">
              <a:off x="3987" y="1945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7" name="AutoShape 238"/>
            <p:cNvSpPr>
              <a:spLocks noChangeAspect="1" noChangeArrowheads="1"/>
            </p:cNvSpPr>
            <p:nvPr/>
          </p:nvSpPr>
          <p:spPr bwMode="auto">
            <a:xfrm rot="5400000">
              <a:off x="3865" y="1945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8" name="AutoShape 239"/>
            <p:cNvSpPr>
              <a:spLocks noChangeAspect="1" noChangeArrowheads="1"/>
            </p:cNvSpPr>
            <p:nvPr/>
          </p:nvSpPr>
          <p:spPr bwMode="auto">
            <a:xfrm rot="5400000">
              <a:off x="4112" y="1703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79" name="AutoShape 240"/>
            <p:cNvSpPr>
              <a:spLocks noChangeAspect="1" noChangeArrowheads="1"/>
            </p:cNvSpPr>
            <p:nvPr/>
          </p:nvSpPr>
          <p:spPr bwMode="auto">
            <a:xfrm rot="5400000">
              <a:off x="4113" y="1822"/>
              <a:ext cx="90" cy="97"/>
            </a:xfrm>
            <a:prstGeom prst="roundRect">
              <a:avLst>
                <a:gd name="adj" fmla="val 1083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0" name="AutoShape 241"/>
            <p:cNvSpPr>
              <a:spLocks noChangeAspect="1" noChangeArrowheads="1"/>
            </p:cNvSpPr>
            <p:nvPr/>
          </p:nvSpPr>
          <p:spPr bwMode="auto">
            <a:xfrm rot="5400000">
              <a:off x="4112" y="1946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1" name="AutoShape 242"/>
            <p:cNvSpPr>
              <a:spLocks noChangeAspect="1" noChangeArrowheads="1"/>
            </p:cNvSpPr>
            <p:nvPr/>
          </p:nvSpPr>
          <p:spPr bwMode="auto">
            <a:xfrm rot="5400000">
              <a:off x="4112" y="2060"/>
              <a:ext cx="92" cy="97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2" name="AutoShape 243"/>
            <p:cNvSpPr>
              <a:spLocks noChangeAspect="1" noChangeArrowheads="1"/>
            </p:cNvSpPr>
            <p:nvPr/>
          </p:nvSpPr>
          <p:spPr bwMode="auto">
            <a:xfrm rot="5400000">
              <a:off x="3735" y="2060"/>
              <a:ext cx="92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3" name="AutoShape 244"/>
            <p:cNvSpPr>
              <a:spLocks noChangeAspect="1" noChangeArrowheads="1"/>
            </p:cNvSpPr>
            <p:nvPr/>
          </p:nvSpPr>
          <p:spPr bwMode="auto">
            <a:xfrm rot="5400000">
              <a:off x="3987" y="2059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  <p:sp>
          <p:nvSpPr>
            <p:cNvPr id="84" name="AutoShape 245"/>
            <p:cNvSpPr>
              <a:spLocks noChangeAspect="1" noChangeArrowheads="1"/>
            </p:cNvSpPr>
            <p:nvPr/>
          </p:nvSpPr>
          <p:spPr bwMode="auto">
            <a:xfrm rot="5400000">
              <a:off x="3865" y="2059"/>
              <a:ext cx="91" cy="98"/>
            </a:xfrm>
            <a:prstGeom prst="roundRect">
              <a:avLst>
                <a:gd name="adj" fmla="val 1060"/>
              </a:avLst>
            </a:prstGeom>
            <a:grpFill/>
            <a:ln w="28575">
              <a:solidFill>
                <a:schemeClr val="accent4">
                  <a:lumMod val="1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1800">
                <a:ea typeface="+mn-ea"/>
                <a:cs typeface="Arial" charset="0"/>
              </a:endParaRPr>
            </a:p>
          </p:txBody>
        </p:sp>
      </p:grpSp>
      <p:grpSp>
        <p:nvGrpSpPr>
          <p:cNvPr id="77828" name="Group 323"/>
          <p:cNvGrpSpPr>
            <a:grpSpLocks/>
          </p:cNvGrpSpPr>
          <p:nvPr/>
        </p:nvGrpSpPr>
        <p:grpSpPr bwMode="auto">
          <a:xfrm>
            <a:off x="3155950" y="2674938"/>
            <a:ext cx="623888" cy="228600"/>
            <a:chOff x="6705600" y="5014913"/>
            <a:chExt cx="623888" cy="228600"/>
          </a:xfrm>
        </p:grpSpPr>
        <p:grpSp>
          <p:nvGrpSpPr>
            <p:cNvPr id="246" name="Group 12"/>
            <p:cNvGrpSpPr>
              <a:grpSpLocks/>
            </p:cNvGrpSpPr>
            <p:nvPr/>
          </p:nvGrpSpPr>
          <p:grpSpPr bwMode="auto">
            <a:xfrm>
              <a:off x="6705600" y="5014913"/>
              <a:ext cx="360363" cy="228600"/>
              <a:chOff x="3776" y="3429"/>
              <a:chExt cx="274" cy="109"/>
            </a:xfrm>
            <a:noFill/>
          </p:grpSpPr>
          <p:sp>
            <p:nvSpPr>
              <p:cNvPr id="248" name="Rectangle 13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9" name="Rectangle 14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0" name="Rectangle 15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1" name="Line 16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2" name="Line 17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sp>
          <p:nvSpPr>
            <p:cNvPr id="77852" name="Line 18"/>
            <p:cNvSpPr>
              <a:spLocks noChangeShapeType="1"/>
            </p:cNvSpPr>
            <p:nvPr/>
          </p:nvSpPr>
          <p:spPr bwMode="auto">
            <a:xfrm>
              <a:off x="7075488" y="5127625"/>
              <a:ext cx="2540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77829" name="Straight Connector 332"/>
          <p:cNvCxnSpPr>
            <a:cxnSpLocks noChangeShapeType="1"/>
          </p:cNvCxnSpPr>
          <p:nvPr/>
        </p:nvCxnSpPr>
        <p:spPr bwMode="auto">
          <a:xfrm rot="5400000">
            <a:off x="2850357" y="3359944"/>
            <a:ext cx="1828800" cy="1587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7830" name="Group 335"/>
          <p:cNvGrpSpPr>
            <a:grpSpLocks/>
          </p:cNvGrpSpPr>
          <p:nvPr/>
        </p:nvGrpSpPr>
        <p:grpSpPr bwMode="auto">
          <a:xfrm>
            <a:off x="3141663" y="3360738"/>
            <a:ext cx="623887" cy="228600"/>
            <a:chOff x="6705600" y="5014913"/>
            <a:chExt cx="623888" cy="228600"/>
          </a:xfrm>
        </p:grpSpPr>
        <p:grpSp>
          <p:nvGrpSpPr>
            <p:cNvPr id="253" name="Group 12"/>
            <p:cNvGrpSpPr>
              <a:grpSpLocks/>
            </p:cNvGrpSpPr>
            <p:nvPr/>
          </p:nvGrpSpPr>
          <p:grpSpPr bwMode="auto">
            <a:xfrm>
              <a:off x="6705600" y="5014913"/>
              <a:ext cx="360363" cy="228600"/>
              <a:chOff x="3776" y="3429"/>
              <a:chExt cx="274" cy="109"/>
            </a:xfrm>
            <a:noFill/>
          </p:grpSpPr>
          <p:sp>
            <p:nvSpPr>
              <p:cNvPr id="257" name="Rectangle 13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8" name="Rectangle 14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9" name="Rectangle 15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0" name="Line 16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1" name="Line 17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sp>
          <p:nvSpPr>
            <p:cNvPr id="77850" name="Line 18"/>
            <p:cNvSpPr>
              <a:spLocks noChangeShapeType="1"/>
            </p:cNvSpPr>
            <p:nvPr/>
          </p:nvSpPr>
          <p:spPr bwMode="auto">
            <a:xfrm>
              <a:off x="7075488" y="5127625"/>
              <a:ext cx="2540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7831" name="Group 343"/>
          <p:cNvGrpSpPr>
            <a:grpSpLocks/>
          </p:cNvGrpSpPr>
          <p:nvPr/>
        </p:nvGrpSpPr>
        <p:grpSpPr bwMode="auto">
          <a:xfrm>
            <a:off x="3141663" y="4122738"/>
            <a:ext cx="623887" cy="228600"/>
            <a:chOff x="6705600" y="5014913"/>
            <a:chExt cx="623888" cy="228600"/>
          </a:xfrm>
        </p:grpSpPr>
        <p:grpSp>
          <p:nvGrpSpPr>
            <p:cNvPr id="255" name="Group 12"/>
            <p:cNvGrpSpPr>
              <a:grpSpLocks/>
            </p:cNvGrpSpPr>
            <p:nvPr/>
          </p:nvGrpSpPr>
          <p:grpSpPr bwMode="auto">
            <a:xfrm>
              <a:off x="6705600" y="5014913"/>
              <a:ext cx="360363" cy="228600"/>
              <a:chOff x="3776" y="3429"/>
              <a:chExt cx="274" cy="109"/>
            </a:xfrm>
            <a:noFill/>
          </p:grpSpPr>
          <p:sp>
            <p:nvSpPr>
              <p:cNvPr id="265" name="Rectangle 13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6" name="Rectangle 14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7" name="Rectangle 15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8" name="Line 16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9" name="Line 17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grp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sp>
          <p:nvSpPr>
            <p:cNvPr id="77848" name="Line 18"/>
            <p:cNvSpPr>
              <a:spLocks noChangeShapeType="1"/>
            </p:cNvSpPr>
            <p:nvPr/>
          </p:nvSpPr>
          <p:spPr bwMode="auto">
            <a:xfrm>
              <a:off x="7075488" y="5127625"/>
              <a:ext cx="254000" cy="0"/>
            </a:xfrm>
            <a:prstGeom prst="line">
              <a:avLst/>
            </a:prstGeom>
            <a:noFill/>
            <a:ln w="34925">
              <a:solidFill>
                <a:schemeClr val="tx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77832" name="Straight Connector 351"/>
          <p:cNvCxnSpPr>
            <a:cxnSpLocks noChangeShapeType="1"/>
          </p:cNvCxnSpPr>
          <p:nvPr/>
        </p:nvCxnSpPr>
        <p:spPr bwMode="auto">
          <a:xfrm flipV="1">
            <a:off x="3765550" y="3132138"/>
            <a:ext cx="75247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1" name="Rectangle 270"/>
          <p:cNvSpPr/>
          <p:nvPr/>
        </p:nvSpPr>
        <p:spPr bwMode="auto">
          <a:xfrm>
            <a:off x="5364163" y="3817938"/>
            <a:ext cx="2057400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272" name="Rectangle 271"/>
          <p:cNvSpPr/>
          <p:nvPr/>
        </p:nvSpPr>
        <p:spPr bwMode="auto">
          <a:xfrm>
            <a:off x="5275263" y="3513138"/>
            <a:ext cx="381000" cy="3048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273" name="Rectangle 272"/>
          <p:cNvSpPr/>
          <p:nvPr/>
        </p:nvSpPr>
        <p:spPr bwMode="auto">
          <a:xfrm>
            <a:off x="7180263" y="3513138"/>
            <a:ext cx="381000" cy="3048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ea typeface="Arial" charset="0"/>
              <a:cs typeface="Arial" charset="0"/>
            </a:endParaRPr>
          </a:p>
        </p:txBody>
      </p:sp>
      <p:sp>
        <p:nvSpPr>
          <p:cNvPr id="77836" name="AutoShape 93"/>
          <p:cNvSpPr>
            <a:spLocks noChangeArrowheads="1"/>
          </p:cNvSpPr>
          <p:nvPr/>
        </p:nvSpPr>
        <p:spPr bwMode="auto">
          <a:xfrm rot="-5400000">
            <a:off x="1389063" y="2514600"/>
            <a:ext cx="990600" cy="1905000"/>
          </a:xfrm>
          <a:prstGeom prst="downArrow">
            <a:avLst>
              <a:gd name="adj1" fmla="val 50000"/>
              <a:gd name="adj2" fmla="val 60417"/>
            </a:avLst>
          </a:prstGeom>
          <a:solidFill>
            <a:schemeClr val="bg2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77837" name="Rectangle 94"/>
          <p:cNvSpPr>
            <a:spLocks noChangeArrowheads="1"/>
          </p:cNvSpPr>
          <p:nvPr/>
        </p:nvSpPr>
        <p:spPr bwMode="auto">
          <a:xfrm>
            <a:off x="1008063" y="3276600"/>
            <a:ext cx="1336675" cy="304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tx1"/>
                </a:solidFill>
              </a:rPr>
              <a:t>Work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77838" name="Text Box 59"/>
          <p:cNvSpPr txBox="1">
            <a:spLocks noChangeArrowheads="1"/>
          </p:cNvSpPr>
          <p:nvPr/>
        </p:nvSpPr>
        <p:spPr bwMode="auto">
          <a:xfrm>
            <a:off x="4724400" y="4857750"/>
            <a:ext cx="3533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Server cluster/farm/cloud/grid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Data center</a:t>
            </a:r>
          </a:p>
        </p:txBody>
      </p:sp>
      <p:sp>
        <p:nvSpPr>
          <p:cNvPr id="278" name="Rectangle 381"/>
          <p:cNvSpPr>
            <a:spLocks noChangeArrowheads="1"/>
          </p:cNvSpPr>
          <p:nvPr/>
        </p:nvSpPr>
        <p:spPr bwMode="auto">
          <a:xfrm>
            <a:off x="5275263" y="3817938"/>
            <a:ext cx="2286000" cy="3683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b="1">
                <a:solidFill>
                  <a:srgbClr val="003367"/>
                </a:solidFill>
                <a:cs typeface="Arial" charset="0"/>
              </a:rPr>
              <a:t>Support substrate</a:t>
            </a:r>
            <a:endParaRPr lang="en-US" sz="1600" b="1">
              <a:solidFill>
                <a:srgbClr val="003367"/>
              </a:solidFill>
              <a:cs typeface="Arial" charset="0"/>
            </a:endParaRPr>
          </a:p>
        </p:txBody>
      </p:sp>
      <p:sp>
        <p:nvSpPr>
          <p:cNvPr id="77840" name="Title 2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Scaling a service</a:t>
            </a:r>
          </a:p>
        </p:txBody>
      </p:sp>
      <p:sp>
        <p:nvSpPr>
          <p:cNvPr id="77841" name="Text Box 59"/>
          <p:cNvSpPr txBox="1">
            <a:spLocks noChangeArrowheads="1"/>
          </p:cNvSpPr>
          <p:nvPr/>
        </p:nvSpPr>
        <p:spPr bwMode="auto">
          <a:xfrm>
            <a:off x="4114800" y="1828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367"/>
                </a:solidFill>
              </a:rPr>
              <a:t>Dispatcher</a:t>
            </a:r>
          </a:p>
        </p:txBody>
      </p:sp>
      <p:cxnSp>
        <p:nvCxnSpPr>
          <p:cNvPr id="77842" name="Straight Connector 292"/>
          <p:cNvCxnSpPr>
            <a:cxnSpLocks noChangeShapeType="1"/>
          </p:cNvCxnSpPr>
          <p:nvPr/>
        </p:nvCxnSpPr>
        <p:spPr bwMode="auto">
          <a:xfrm rot="5400000" flipH="1" flipV="1">
            <a:off x="4229100" y="2476500"/>
            <a:ext cx="762000" cy="5334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3" name="Text Box 59"/>
          <p:cNvSpPr txBox="1">
            <a:spLocks noChangeArrowheads="1"/>
          </p:cNvSpPr>
          <p:nvPr/>
        </p:nvSpPr>
        <p:spPr bwMode="auto">
          <a:xfrm>
            <a:off x="762000" y="5791200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chemeClr val="tx1"/>
                </a:solidFill>
              </a:rPr>
              <a:t>Add servers or “bricks” for scale and robustness.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chemeClr val="tx1"/>
                </a:solidFill>
              </a:rPr>
              <a:t>Issues: state storage, server selection, request routing, etc.</a:t>
            </a:r>
          </a:p>
        </p:txBody>
      </p:sp>
      <p:pic>
        <p:nvPicPr>
          <p:cNvPr id="77844" name="Picture 284" descr="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382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5" name="Picture 285" descr="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6" name="Picture 286" descr="no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7461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12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Incremental Scalability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6425" cy="7620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</a:rPr>
              <a:t>Scalability is part of the “enhanced standard litany”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[Armando Fox</a:t>
            </a:r>
            <a:r>
              <a:rPr lang="en-US" sz="2400" dirty="0">
                <a:latin typeface="Arial" charset="0"/>
                <a:ea typeface="ＭＳ Ｐゴシック" charset="0"/>
              </a:rPr>
              <a:t>].  What does it really mean?</a:t>
            </a: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162050" y="3263900"/>
            <a:ext cx="0" cy="2513013"/>
          </a:xfrm>
          <a:prstGeom prst="line">
            <a:avLst/>
          </a:prstGeom>
          <a:noFill/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stealth" w="med" len="med"/>
            <a:tailEnd type="none" w="sm" len="sm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5" name="Line 5"/>
          <p:cNvSpPr>
            <a:spLocks noChangeShapeType="1"/>
          </p:cNvSpPr>
          <p:nvPr/>
        </p:nvSpPr>
        <p:spPr bwMode="auto">
          <a:xfrm>
            <a:off x="1162050" y="5792788"/>
            <a:ext cx="3330575" cy="0"/>
          </a:xfrm>
          <a:prstGeom prst="line">
            <a:avLst/>
          </a:prstGeom>
          <a:noFill/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sm" len="sm"/>
            <a:tailEnd type="stealth" w="med" len="med"/>
          </a:ln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398" name="Line 7"/>
          <p:cNvSpPr>
            <a:spLocks noChangeShapeType="1"/>
          </p:cNvSpPr>
          <p:nvPr/>
        </p:nvSpPr>
        <p:spPr bwMode="auto">
          <a:xfrm flipV="1">
            <a:off x="1177925" y="3913187"/>
            <a:ext cx="2838450" cy="1725613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399" name="Line 8"/>
          <p:cNvSpPr>
            <a:spLocks noChangeShapeType="1"/>
          </p:cNvSpPr>
          <p:nvPr/>
        </p:nvSpPr>
        <p:spPr bwMode="auto">
          <a:xfrm flipV="1">
            <a:off x="1162050" y="5321300"/>
            <a:ext cx="2952750" cy="53975"/>
          </a:xfrm>
          <a:prstGeom prst="line">
            <a:avLst/>
          </a:prstGeom>
          <a:noFill/>
          <a:ln w="15875">
            <a:solidFill>
              <a:schemeClr val="accent2"/>
            </a:solidFill>
            <a:prstDash val="sysDot"/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00" name="Line 9"/>
          <p:cNvSpPr>
            <a:spLocks noChangeShapeType="1"/>
          </p:cNvSpPr>
          <p:nvPr/>
        </p:nvSpPr>
        <p:spPr bwMode="auto">
          <a:xfrm flipV="1">
            <a:off x="1223963" y="5129213"/>
            <a:ext cx="2962275" cy="246062"/>
          </a:xfrm>
          <a:prstGeom prst="line">
            <a:avLst/>
          </a:prstGeom>
          <a:noFill/>
          <a:ln w="15875">
            <a:solidFill>
              <a:schemeClr val="hlink"/>
            </a:solidFill>
            <a:prstDash val="sysDot"/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457200" y="4221163"/>
            <a:ext cx="712788" cy="40005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 dirty="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cost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2260600" y="5851525"/>
            <a:ext cx="1223963" cy="40005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rPr>
              <a:t>capacity</a:t>
            </a:r>
          </a:p>
        </p:txBody>
      </p:sp>
      <p:sp>
        <p:nvSpPr>
          <p:cNvPr id="59403" name="Text Box 12"/>
          <p:cNvSpPr txBox="1">
            <a:spLocks noChangeArrowheads="1"/>
          </p:cNvSpPr>
          <p:nvPr/>
        </p:nvSpPr>
        <p:spPr bwMode="auto">
          <a:xfrm>
            <a:off x="4572000" y="4648200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>
                <a:solidFill>
                  <a:schemeClr val="tx2"/>
                </a:solidFill>
              </a:rPr>
              <a:t>marginal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cost of capacity</a:t>
            </a:r>
          </a:p>
          <a:p>
            <a:pPr algn="ctr"/>
            <a:r>
              <a:rPr lang="en-US" sz="2000">
                <a:solidFill>
                  <a:schemeClr val="tx2"/>
                </a:solidFill>
              </a:rPr>
              <a:t>No hockey sticks!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1600200" y="3429000"/>
            <a:ext cx="1125538" cy="70802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 dirty="0">
                <a:solidFill>
                  <a:schemeClr val="hlink"/>
                </a:solidFill>
                <a:latin typeface="+mj-lt"/>
                <a:ea typeface="ＭＳ Ｐゴシック" charset="-128"/>
                <a:cs typeface="ＭＳ Ｐゴシック" charset="-128"/>
              </a:rPr>
              <a:t>not</a:t>
            </a:r>
          </a:p>
          <a:p>
            <a:pPr algn="ctr" eaLnBrk="0" hangingPunct="0">
              <a:defRPr/>
            </a:pPr>
            <a:r>
              <a:rPr lang="en-US" sz="2000" dirty="0">
                <a:solidFill>
                  <a:schemeClr val="hlink"/>
                </a:solidFill>
                <a:latin typeface="+mj-lt"/>
                <a:ea typeface="ＭＳ Ｐゴシック" charset="-128"/>
                <a:cs typeface="ＭＳ Ｐゴシック" charset="-128"/>
              </a:rPr>
              <a:t>scalable</a:t>
            </a: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5181600" y="2819400"/>
            <a:ext cx="3505200" cy="708025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How do we measure or validate claims of scalability?</a:t>
            </a:r>
          </a:p>
        </p:txBody>
      </p:sp>
      <p:sp>
        <p:nvSpPr>
          <p:cNvPr id="59406" name="Line 16"/>
          <p:cNvSpPr>
            <a:spLocks noChangeShapeType="1"/>
          </p:cNvSpPr>
          <p:nvPr/>
        </p:nvSpPr>
        <p:spPr bwMode="auto">
          <a:xfrm flipV="1">
            <a:off x="4114800" y="5053013"/>
            <a:ext cx="304800" cy="268287"/>
          </a:xfrm>
          <a:prstGeom prst="line">
            <a:avLst/>
          </a:prstGeom>
          <a:noFill/>
          <a:ln w="15875">
            <a:solidFill>
              <a:schemeClr val="hlink"/>
            </a:solidFill>
            <a:prstDash val="sysDot"/>
            <a:round/>
            <a:headEnd type="none" w="sm" len="sm"/>
            <a:tailEnd type="stealth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>
            <a:off x="1143000" y="3429000"/>
            <a:ext cx="1600200" cy="2257425"/>
          </a:xfrm>
          <a:custGeom>
            <a:avLst/>
            <a:gdLst>
              <a:gd name="T0" fmla="*/ 0 w 1008"/>
              <a:gd name="T1" fmla="*/ 768 h 776"/>
              <a:gd name="T2" fmla="*/ 576 w 1008"/>
              <a:gd name="T3" fmla="*/ 720 h 776"/>
              <a:gd name="T4" fmla="*/ 864 w 1008"/>
              <a:gd name="T5" fmla="*/ 432 h 776"/>
              <a:gd name="T6" fmla="*/ 1008 w 1008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776"/>
              <a:gd name="T14" fmla="*/ 1008 w 100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776">
                <a:moveTo>
                  <a:pt x="0" y="768"/>
                </a:moveTo>
                <a:cubicBezTo>
                  <a:pt x="216" y="772"/>
                  <a:pt x="432" y="776"/>
                  <a:pt x="576" y="720"/>
                </a:cubicBezTo>
                <a:cubicBezTo>
                  <a:pt x="720" y="664"/>
                  <a:pt x="792" y="552"/>
                  <a:pt x="864" y="432"/>
                </a:cubicBezTo>
                <a:cubicBezTo>
                  <a:pt x="936" y="312"/>
                  <a:pt x="972" y="156"/>
                  <a:pt x="1008" y="0"/>
                </a:cubicBezTo>
              </a:path>
            </a:pathLst>
          </a:custGeom>
          <a:noFill/>
          <a:ln w="19050">
            <a:solidFill>
              <a:schemeClr val="accent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9408" name="Rectangle 22"/>
          <p:cNvSpPr>
            <a:spLocks noChangeArrowheads="1"/>
          </p:cNvSpPr>
          <p:nvPr/>
        </p:nvSpPr>
        <p:spPr bwMode="auto">
          <a:xfrm>
            <a:off x="3048000" y="3505200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scalable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4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and bottlenecks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Scale up by adding capacity incrementally?</a:t>
            </a:r>
          </a:p>
          <a:p>
            <a:r>
              <a:rPr lang="en-US" sz="2000" b="0" dirty="0" smtClean="0"/>
              <a:t>“Just add bricks/blades/units/elements/cores”...but that presumes we can </a:t>
            </a:r>
            <a:r>
              <a:rPr lang="en-US" sz="2000" dirty="0" smtClean="0"/>
              <a:t>parallelize</a:t>
            </a:r>
            <a:r>
              <a:rPr lang="en-US" sz="2000" b="0" dirty="0" smtClean="0"/>
              <a:t> the workload.</a:t>
            </a:r>
          </a:p>
          <a:p>
            <a:r>
              <a:rPr lang="en-US" sz="2000" dirty="0" smtClean="0"/>
              <a:t>Vertically</a:t>
            </a:r>
            <a:r>
              <a:rPr lang="en-US" sz="2000" b="0" dirty="0" smtClean="0"/>
              <a:t>: identify functional stages, and execute different stages on different units (or “tiers”).</a:t>
            </a:r>
          </a:p>
          <a:p>
            <a:r>
              <a:rPr lang="en-US" sz="2000" dirty="0" smtClean="0"/>
              <a:t>Horizontally</a:t>
            </a:r>
            <a:r>
              <a:rPr lang="en-US" sz="2000" b="0" dirty="0" smtClean="0"/>
              <a:t>: spread requests/work across multiple units.</a:t>
            </a:r>
          </a:p>
          <a:p>
            <a:pPr lvl="1"/>
            <a:r>
              <a:rPr lang="en-US" sz="1800" b="0" dirty="0" smtClean="0"/>
              <a:t>Or partition the data and spread the chunks across the elements, e.g., for parallel storage or parallel computing.</a:t>
            </a:r>
          </a:p>
          <a:p>
            <a:r>
              <a:rPr lang="en-US" sz="2000" b="0" dirty="0" smtClean="0"/>
              <a:t>Load must be evenly distributed, or else some element  or stage saturates first (</a:t>
            </a:r>
            <a:r>
              <a:rPr lang="en-US" sz="2000" dirty="0" smtClean="0">
                <a:solidFill>
                  <a:srgbClr val="651222"/>
                </a:solidFill>
              </a:rPr>
              <a:t>bottleneck</a:t>
            </a:r>
            <a:r>
              <a:rPr lang="en-US" sz="2000" b="0" dirty="0" smtClean="0"/>
              <a:t>).</a:t>
            </a:r>
          </a:p>
          <a:p>
            <a:pPr lvl="1"/>
            <a:endParaRPr lang="en-US" sz="1800" b="0" dirty="0" smtClean="0"/>
          </a:p>
        </p:txBody>
      </p:sp>
      <p:grpSp>
        <p:nvGrpSpPr>
          <p:cNvPr id="285" name="Group 284"/>
          <p:cNvGrpSpPr/>
          <p:nvPr/>
        </p:nvGrpSpPr>
        <p:grpSpPr>
          <a:xfrm>
            <a:off x="3962400" y="5236924"/>
            <a:ext cx="4882537" cy="1629325"/>
            <a:chOff x="931863" y="2362229"/>
            <a:chExt cx="7535411" cy="2514600"/>
          </a:xfrm>
        </p:grpSpPr>
        <p:sp>
          <p:nvSpPr>
            <p:cNvPr id="7" name="Cloud 6"/>
            <p:cNvSpPr/>
            <p:nvPr/>
          </p:nvSpPr>
          <p:spPr bwMode="auto">
            <a:xfrm rot="322715">
              <a:off x="4546001" y="2362229"/>
              <a:ext cx="3921273" cy="2514600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800">
                <a:ea typeface="Arial" charset="0"/>
                <a:cs typeface="Arial" charset="0"/>
              </a:endParaRPr>
            </a:p>
          </p:txBody>
        </p: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5831005" y="2667860"/>
              <a:ext cx="1133017" cy="1073150"/>
              <a:chOff x="3732" y="1580"/>
              <a:chExt cx="610" cy="575"/>
            </a:xfrm>
            <a:solidFill>
              <a:schemeClr val="tx2"/>
            </a:solidFill>
          </p:grpSpPr>
          <p:grpSp>
            <p:nvGrpSpPr>
              <p:cNvPr id="9" name="Group 4"/>
              <p:cNvGrpSpPr>
                <a:grpSpLocks/>
              </p:cNvGrpSpPr>
              <p:nvPr/>
            </p:nvGrpSpPr>
            <p:grpSpPr bwMode="auto">
              <a:xfrm>
                <a:off x="3728" y="1583"/>
                <a:ext cx="610" cy="574"/>
                <a:chOff x="3770" y="1997"/>
                <a:chExt cx="1902" cy="1953"/>
              </a:xfrm>
              <a:grpFill/>
            </p:grpSpPr>
            <p:sp>
              <p:nvSpPr>
                <p:cNvPr id="171" name="AutoShape 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188" y="2004"/>
                  <a:ext cx="313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2" name="AutoShape 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191" y="2409"/>
                  <a:ext cx="307" cy="306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3" name="AutoShape 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75" y="1999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4" name="AutoShape 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75" y="2407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5" name="AutoShape 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94" y="1999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6" name="AutoShape 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94" y="2407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7" name="AutoShape 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189" y="2830"/>
                  <a:ext cx="312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8" name="AutoShape 1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73" y="2827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9" name="AutoShape 1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92" y="2827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0" name="AutoShape 1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362" y="2004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1" name="AutoShape 1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365" y="2409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2" name="AutoShape 1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363" y="2831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3" name="AutoShape 1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362" y="3219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4" name="AutoShape 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189" y="3219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5" name="AutoShape 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76" y="3213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6" name="AutoShape 2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96" y="3213"/>
                  <a:ext cx="309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7" name="AutoShape 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083" y="2111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8" name="AutoShape 2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086" y="2516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89" name="AutoShape 2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870" y="2105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0" name="AutoShape 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870" y="2513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1" name="AutoShape 2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89" y="2105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2" name="AutoShape 2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89" y="2513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3" name="AutoShape 2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084" y="2937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4" name="AutoShape 2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868" y="2933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5" name="AutoShape 2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87" y="2933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6" name="AutoShape 3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57" y="2110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7" name="AutoShape 3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59" y="2516"/>
                  <a:ext cx="307" cy="304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8" name="AutoShape 3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58" y="2937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99" name="AutoShape 3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257" y="3324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0" name="AutoShape 3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084" y="3324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1" name="AutoShape 3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871" y="3319"/>
                  <a:ext cx="308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2" name="AutoShape 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491" y="3318"/>
                  <a:ext cx="308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3" name="AutoShape 3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977" y="2216"/>
                  <a:ext cx="313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4" name="AutoShape 3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980" y="2621"/>
                  <a:ext cx="307" cy="306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5" name="AutoShape 3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4" y="2210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6" name="AutoShape 4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4" y="2618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7" name="AutoShape 4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83" y="2210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8" name="AutoShape 4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83" y="2618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09" name="AutoShape 4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979" y="3042"/>
                  <a:ext cx="312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0" name="AutoShape 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3" y="3038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1" name="AutoShape 4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82" y="3038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2" name="AutoShape 4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151" y="2216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3" name="AutoShape 4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154" y="2621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4" name="AutoShape 4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152" y="3043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5" name="AutoShape 4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151" y="3429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6" name="AutoShape 5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978" y="3429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7" name="AutoShape 5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765" y="3424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8" name="AutoShape 5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385" y="3424"/>
                  <a:ext cx="309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19" name="AutoShape 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72" y="2322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0" name="AutoShape 5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75" y="2727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1" name="AutoShape 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659" y="2316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2" name="AutoShape 5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659" y="2724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3" name="AutoShape 5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278" y="2316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4" name="AutoShape 5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278" y="2724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5" name="AutoShape 5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74" y="3148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6" name="AutoShape 6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658" y="3144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7" name="AutoShape 6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277" y="3144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8" name="AutoShape 6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046" y="2322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29" name="AutoShape 6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048" y="2728"/>
                  <a:ext cx="307" cy="304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0" name="AutoShape 6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046" y="3149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1" name="AutoShape 6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046" y="3536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2" name="AutoShape 6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873" y="3536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3" name="AutoShape 6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660" y="3530"/>
                  <a:ext cx="308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4" name="AutoShape 6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280" y="3529"/>
                  <a:ext cx="308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5" name="AutoShape 6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766" y="2426"/>
                  <a:ext cx="313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6" name="AutoShape 7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770" y="2831"/>
                  <a:ext cx="306" cy="306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7" name="AutoShape 7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3" y="2421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8" name="AutoShape 7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3" y="2830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39" name="AutoShape 7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172" y="2421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0" name="AutoShape 7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172" y="2830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1" name="AutoShape 7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767" y="3253"/>
                  <a:ext cx="313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2" name="AutoShape 7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2" y="3250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3" name="AutoShape 7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171" y="3250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4" name="AutoShape 7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41" y="2427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5" name="AutoShape 7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43" y="2833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6" name="AutoShape 8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41" y="3254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7" name="AutoShape 8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941" y="3641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8" name="AutoShape 8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767" y="3641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49" name="AutoShape 8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554" y="3635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0" name="AutoShape 8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4174" y="3635"/>
                  <a:ext cx="309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10" name="Group 85"/>
              <p:cNvGrpSpPr>
                <a:grpSpLocks/>
              </p:cNvGrpSpPr>
              <p:nvPr/>
            </p:nvGrpSpPr>
            <p:grpSpPr bwMode="auto">
              <a:xfrm>
                <a:off x="3736" y="1579"/>
                <a:ext cx="610" cy="574"/>
                <a:chOff x="1824" y="960"/>
                <a:chExt cx="1902" cy="1953"/>
              </a:xfrm>
              <a:grpFill/>
            </p:grpSpPr>
            <p:sp>
              <p:nvSpPr>
                <p:cNvPr id="91" name="AutoShape 8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42" y="967"/>
                  <a:ext cx="313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2" name="AutoShape 8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45" y="1372"/>
                  <a:ext cx="307" cy="306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3" name="AutoShape 8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029" y="962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4" name="AutoShape 8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029" y="1370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5" name="AutoShape 9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648" y="962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6" name="AutoShape 9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648" y="1370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7" name="AutoShape 9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43" y="1793"/>
                  <a:ext cx="312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8" name="AutoShape 9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027" y="1790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99" name="AutoShape 9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646" y="1790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0" name="AutoShape 9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16" y="967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1" name="AutoShape 9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19" y="1372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2" name="AutoShape 9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17" y="1794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3" name="AutoShape 9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416" y="2182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4" name="AutoShape 9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43" y="2182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5" name="AutoShape 10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030" y="2176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6" name="AutoShape 10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650" y="2176"/>
                  <a:ext cx="309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7" name="AutoShape 10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137" y="1074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8" name="AutoShape 10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140" y="1479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09" name="AutoShape 10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24" y="1068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0" name="AutoShape 10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24" y="1476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1" name="AutoShape 10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543" y="1068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2" name="AutoShape 10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543" y="1476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3" name="AutoShape 10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138" y="1900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4" name="AutoShape 10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22" y="1896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5" name="AutoShape 11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541" y="1896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6" name="AutoShape 11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11" y="1073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7" name="AutoShape 11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13" y="1479"/>
                  <a:ext cx="307" cy="304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8" name="AutoShape 11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12" y="1900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19" name="AutoShape 11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311" y="2287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0" name="AutoShape 11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138" y="2287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1" name="AutoShape 11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25" y="2282"/>
                  <a:ext cx="308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2" name="AutoShape 11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545" y="2281"/>
                  <a:ext cx="308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3" name="AutoShape 11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031" y="1179"/>
                  <a:ext cx="313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4" name="AutoShape 11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034" y="1584"/>
                  <a:ext cx="307" cy="306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5" name="AutoShape 12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818" y="1173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6" name="AutoShape 12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818" y="1581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7" name="AutoShape 12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7" y="1173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8" name="AutoShape 12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7" y="1581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29" name="AutoShape 12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033" y="2005"/>
                  <a:ext cx="312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0" name="AutoShape 12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817" y="2001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1" name="AutoShape 12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6" y="2001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2" name="AutoShape 12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205" y="1179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3" name="AutoShape 12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208" y="1584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4" name="AutoShape 12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206" y="2006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5" name="AutoShape 13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205" y="2392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6" name="AutoShape 13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032" y="2392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7" name="AutoShape 13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819" y="2387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8" name="AutoShape 13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439" y="2387"/>
                  <a:ext cx="309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39" name="AutoShape 13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926" y="1285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0" name="AutoShape 13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929" y="1690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1" name="AutoShape 13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713" y="1279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2" name="AutoShape 13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713" y="1687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3" name="AutoShape 13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32" y="1279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4" name="AutoShape 13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32" y="1687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5" name="AutoShape 14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928" y="2111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6" name="AutoShape 14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712" y="2107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7" name="AutoShape 14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31" y="2107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8" name="AutoShape 14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100" y="1285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49" name="AutoShape 14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102" y="1691"/>
                  <a:ext cx="307" cy="304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0" name="AutoShape 14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100" y="2112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1" name="AutoShape 14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3100" y="2499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2" name="AutoShape 14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927" y="2499"/>
                  <a:ext cx="312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3" name="AutoShape 14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714" y="2493"/>
                  <a:ext cx="308" cy="304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4" name="AutoShape 14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334" y="2492"/>
                  <a:ext cx="308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5" name="AutoShape 15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20" y="1389"/>
                  <a:ext cx="313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6" name="AutoShape 15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24" y="1794"/>
                  <a:ext cx="306" cy="306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7" name="AutoShape 15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607" y="1384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8" name="AutoShape 15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607" y="1793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59" name="AutoShape 15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26" y="1384"/>
                  <a:ext cx="310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0" name="AutoShape 15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26" y="1793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1" name="AutoShape 156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21" y="2216"/>
                  <a:ext cx="313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2" name="AutoShape 157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606" y="2213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3" name="AutoShape 158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25" y="2213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4" name="AutoShape 159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95" y="1390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5" name="AutoShape 160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97" y="1796"/>
                  <a:ext cx="307" cy="305"/>
                </a:xfrm>
                <a:prstGeom prst="roundRect">
                  <a:avLst>
                    <a:gd name="adj" fmla="val 1083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6" name="AutoShape 161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95" y="2217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7" name="AutoShape 162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995" y="2604"/>
                  <a:ext cx="312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8" name="AutoShape 163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1821" y="2604"/>
                  <a:ext cx="313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69" name="AutoShape 164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608" y="2598"/>
                  <a:ext cx="309" cy="305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170" name="AutoShape 16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2228" y="2598"/>
                  <a:ext cx="309" cy="306"/>
                </a:xfrm>
                <a:prstGeom prst="roundRect">
                  <a:avLst>
                    <a:gd name="adj" fmla="val 1060"/>
                  </a:avLst>
                </a:prstGeom>
                <a:grpFill/>
                <a:ln w="22225">
                  <a:solidFill>
                    <a:schemeClr val="accent4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11" name="AutoShape 166"/>
              <p:cNvSpPr>
                <a:spLocks noChangeAspect="1" noChangeArrowheads="1"/>
              </p:cNvSpPr>
              <p:nvPr/>
            </p:nvSpPr>
            <p:spPr bwMode="auto">
              <a:xfrm rot="5400000">
                <a:off x="3870" y="1578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2" name="AutoShape 167"/>
              <p:cNvSpPr>
                <a:spLocks noChangeAspect="1" noChangeArrowheads="1"/>
              </p:cNvSpPr>
              <p:nvPr/>
            </p:nvSpPr>
            <p:spPr bwMode="auto">
              <a:xfrm rot="5400000">
                <a:off x="3871" y="1697"/>
                <a:ext cx="90" cy="98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3" name="AutoShape 168"/>
              <p:cNvSpPr>
                <a:spLocks noChangeAspect="1" noChangeArrowheads="1"/>
              </p:cNvSpPr>
              <p:nvPr/>
            </p:nvSpPr>
            <p:spPr bwMode="auto">
              <a:xfrm rot="5400000">
                <a:off x="4122" y="1577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4" name="AutoShape 169"/>
              <p:cNvSpPr>
                <a:spLocks noChangeAspect="1" noChangeArrowheads="1"/>
              </p:cNvSpPr>
              <p:nvPr/>
            </p:nvSpPr>
            <p:spPr bwMode="auto">
              <a:xfrm rot="5400000">
                <a:off x="4122" y="1697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5" name="AutoShape 170"/>
              <p:cNvSpPr>
                <a:spLocks noChangeAspect="1" noChangeArrowheads="1"/>
              </p:cNvSpPr>
              <p:nvPr/>
            </p:nvSpPr>
            <p:spPr bwMode="auto">
              <a:xfrm rot="5400000">
                <a:off x="4000" y="1577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6" name="AutoShape 171"/>
              <p:cNvSpPr>
                <a:spLocks noChangeAspect="1" noChangeArrowheads="1"/>
              </p:cNvSpPr>
              <p:nvPr/>
            </p:nvSpPr>
            <p:spPr bwMode="auto">
              <a:xfrm rot="5400000">
                <a:off x="4000" y="1697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7" name="AutoShape 172"/>
              <p:cNvSpPr>
                <a:spLocks noChangeAspect="1" noChangeArrowheads="1"/>
              </p:cNvSpPr>
              <p:nvPr/>
            </p:nvSpPr>
            <p:spPr bwMode="auto">
              <a:xfrm rot="5400000">
                <a:off x="3870" y="1821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8" name="AutoShape 173"/>
              <p:cNvSpPr>
                <a:spLocks noChangeAspect="1" noChangeArrowheads="1"/>
              </p:cNvSpPr>
              <p:nvPr/>
            </p:nvSpPr>
            <p:spPr bwMode="auto">
              <a:xfrm rot="5400000">
                <a:off x="4122" y="1820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19" name="AutoShape 174"/>
              <p:cNvSpPr>
                <a:spLocks noChangeAspect="1" noChangeArrowheads="1"/>
              </p:cNvSpPr>
              <p:nvPr/>
            </p:nvSpPr>
            <p:spPr bwMode="auto">
              <a:xfrm rot="5400000">
                <a:off x="4000" y="1820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0" name="AutoShape 175"/>
              <p:cNvSpPr>
                <a:spLocks noChangeAspect="1" noChangeArrowheads="1"/>
              </p:cNvSpPr>
              <p:nvPr/>
            </p:nvSpPr>
            <p:spPr bwMode="auto">
              <a:xfrm rot="5400000">
                <a:off x="4247" y="1578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1" name="AutoShape 176"/>
              <p:cNvSpPr>
                <a:spLocks noChangeAspect="1" noChangeArrowheads="1"/>
              </p:cNvSpPr>
              <p:nvPr/>
            </p:nvSpPr>
            <p:spPr bwMode="auto">
              <a:xfrm rot="5400000">
                <a:off x="4248" y="1697"/>
                <a:ext cx="90" cy="98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2" name="AutoShape 177"/>
              <p:cNvSpPr>
                <a:spLocks noChangeAspect="1" noChangeArrowheads="1"/>
              </p:cNvSpPr>
              <p:nvPr/>
            </p:nvSpPr>
            <p:spPr bwMode="auto">
              <a:xfrm rot="5400000">
                <a:off x="4246" y="1822"/>
                <a:ext cx="93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3" name="AutoShape 178"/>
              <p:cNvSpPr>
                <a:spLocks noChangeAspect="1" noChangeArrowheads="1"/>
              </p:cNvSpPr>
              <p:nvPr/>
            </p:nvSpPr>
            <p:spPr bwMode="auto">
              <a:xfrm rot="5400000">
                <a:off x="4247" y="1936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4" name="AutoShape 179"/>
              <p:cNvSpPr>
                <a:spLocks noChangeAspect="1" noChangeArrowheads="1"/>
              </p:cNvSpPr>
              <p:nvPr/>
            </p:nvSpPr>
            <p:spPr bwMode="auto">
              <a:xfrm rot="5400000">
                <a:off x="3871" y="1936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5" name="AutoShape 180"/>
              <p:cNvSpPr>
                <a:spLocks noChangeAspect="1" noChangeArrowheads="1"/>
              </p:cNvSpPr>
              <p:nvPr/>
            </p:nvSpPr>
            <p:spPr bwMode="auto">
              <a:xfrm rot="5400000">
                <a:off x="4122" y="1934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6" name="AutoShape 181"/>
              <p:cNvSpPr>
                <a:spLocks noChangeAspect="1" noChangeArrowheads="1"/>
              </p:cNvSpPr>
              <p:nvPr/>
            </p:nvSpPr>
            <p:spPr bwMode="auto">
              <a:xfrm rot="5400000">
                <a:off x="4001" y="1934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7" name="AutoShape 182"/>
              <p:cNvSpPr>
                <a:spLocks noChangeAspect="1" noChangeArrowheads="1"/>
              </p:cNvSpPr>
              <p:nvPr/>
            </p:nvSpPr>
            <p:spPr bwMode="auto">
              <a:xfrm rot="5400000">
                <a:off x="3836" y="1610"/>
                <a:ext cx="93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8" name="AutoShape 183"/>
              <p:cNvSpPr>
                <a:spLocks noChangeAspect="1" noChangeArrowheads="1"/>
              </p:cNvSpPr>
              <p:nvPr/>
            </p:nvSpPr>
            <p:spPr bwMode="auto">
              <a:xfrm rot="5400000">
                <a:off x="3838" y="1729"/>
                <a:ext cx="90" cy="97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29" name="AutoShape 184"/>
              <p:cNvSpPr>
                <a:spLocks noChangeAspect="1" noChangeArrowheads="1"/>
              </p:cNvSpPr>
              <p:nvPr/>
            </p:nvSpPr>
            <p:spPr bwMode="auto">
              <a:xfrm rot="5400000">
                <a:off x="4088" y="1608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0" name="AutoShape 185"/>
              <p:cNvSpPr>
                <a:spLocks noChangeAspect="1" noChangeArrowheads="1"/>
              </p:cNvSpPr>
              <p:nvPr/>
            </p:nvSpPr>
            <p:spPr bwMode="auto">
              <a:xfrm rot="5400000">
                <a:off x="4088" y="1728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1" name="AutoShape 186"/>
              <p:cNvSpPr>
                <a:spLocks noChangeAspect="1" noChangeArrowheads="1"/>
              </p:cNvSpPr>
              <p:nvPr/>
            </p:nvSpPr>
            <p:spPr bwMode="auto">
              <a:xfrm rot="5400000">
                <a:off x="3966" y="1608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2" name="AutoShape 187"/>
              <p:cNvSpPr>
                <a:spLocks noChangeAspect="1" noChangeArrowheads="1"/>
              </p:cNvSpPr>
              <p:nvPr/>
            </p:nvSpPr>
            <p:spPr bwMode="auto">
              <a:xfrm rot="5400000">
                <a:off x="3966" y="1728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3" name="AutoShape 188"/>
              <p:cNvSpPr>
                <a:spLocks noChangeAspect="1" noChangeArrowheads="1"/>
              </p:cNvSpPr>
              <p:nvPr/>
            </p:nvSpPr>
            <p:spPr bwMode="auto">
              <a:xfrm rot="5400000">
                <a:off x="3837" y="1853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4" name="AutoShape 189"/>
              <p:cNvSpPr>
                <a:spLocks noChangeAspect="1" noChangeArrowheads="1"/>
              </p:cNvSpPr>
              <p:nvPr/>
            </p:nvSpPr>
            <p:spPr bwMode="auto">
              <a:xfrm rot="5400000">
                <a:off x="4087" y="1852"/>
                <a:ext cx="93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5" name="AutoShape 190"/>
              <p:cNvSpPr>
                <a:spLocks noChangeAspect="1" noChangeArrowheads="1"/>
              </p:cNvSpPr>
              <p:nvPr/>
            </p:nvSpPr>
            <p:spPr bwMode="auto">
              <a:xfrm rot="5400000">
                <a:off x="3965" y="1852"/>
                <a:ext cx="93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6" name="AutoShape 191"/>
              <p:cNvSpPr>
                <a:spLocks noChangeAspect="1" noChangeArrowheads="1"/>
              </p:cNvSpPr>
              <p:nvPr/>
            </p:nvSpPr>
            <p:spPr bwMode="auto">
              <a:xfrm rot="5400000">
                <a:off x="4213" y="1609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7" name="AutoShape 192"/>
              <p:cNvSpPr>
                <a:spLocks noChangeAspect="1" noChangeArrowheads="1"/>
              </p:cNvSpPr>
              <p:nvPr/>
            </p:nvSpPr>
            <p:spPr bwMode="auto">
              <a:xfrm rot="5400000">
                <a:off x="4213" y="1729"/>
                <a:ext cx="91" cy="98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8" name="AutoShape 193"/>
              <p:cNvSpPr>
                <a:spLocks noChangeAspect="1" noChangeArrowheads="1"/>
              </p:cNvSpPr>
              <p:nvPr/>
            </p:nvSpPr>
            <p:spPr bwMode="auto">
              <a:xfrm rot="5400000">
                <a:off x="4214" y="1853"/>
                <a:ext cx="91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39" name="AutoShape 194"/>
              <p:cNvSpPr>
                <a:spLocks noChangeAspect="1" noChangeArrowheads="1"/>
              </p:cNvSpPr>
              <p:nvPr/>
            </p:nvSpPr>
            <p:spPr bwMode="auto">
              <a:xfrm rot="5400000">
                <a:off x="4213" y="1967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0" name="AutoShape 195"/>
              <p:cNvSpPr>
                <a:spLocks noChangeAspect="1" noChangeArrowheads="1"/>
              </p:cNvSpPr>
              <p:nvPr/>
            </p:nvSpPr>
            <p:spPr bwMode="auto">
              <a:xfrm rot="5400000">
                <a:off x="3837" y="1967"/>
                <a:ext cx="91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1" name="AutoShape 196"/>
              <p:cNvSpPr>
                <a:spLocks noChangeAspect="1" noChangeArrowheads="1"/>
              </p:cNvSpPr>
              <p:nvPr/>
            </p:nvSpPr>
            <p:spPr bwMode="auto">
              <a:xfrm rot="5400000">
                <a:off x="4090" y="1965"/>
                <a:ext cx="90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2" name="AutoShape 197"/>
              <p:cNvSpPr>
                <a:spLocks noChangeAspect="1" noChangeArrowheads="1"/>
              </p:cNvSpPr>
              <p:nvPr/>
            </p:nvSpPr>
            <p:spPr bwMode="auto">
              <a:xfrm rot="5400000">
                <a:off x="3968" y="1965"/>
                <a:ext cx="90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3" name="AutoShape 198"/>
              <p:cNvSpPr>
                <a:spLocks noChangeAspect="1" noChangeArrowheads="1"/>
              </p:cNvSpPr>
              <p:nvPr/>
            </p:nvSpPr>
            <p:spPr bwMode="auto">
              <a:xfrm rot="5400000">
                <a:off x="3803" y="1640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4" name="AutoShape 199"/>
              <p:cNvSpPr>
                <a:spLocks noChangeAspect="1" noChangeArrowheads="1"/>
              </p:cNvSpPr>
              <p:nvPr/>
            </p:nvSpPr>
            <p:spPr bwMode="auto">
              <a:xfrm rot="5400000">
                <a:off x="3803" y="1760"/>
                <a:ext cx="91" cy="98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5" name="AutoShape 200"/>
              <p:cNvSpPr>
                <a:spLocks noChangeAspect="1" noChangeArrowheads="1"/>
              </p:cNvSpPr>
              <p:nvPr/>
            </p:nvSpPr>
            <p:spPr bwMode="auto">
              <a:xfrm rot="5400000">
                <a:off x="4054" y="1639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6" name="AutoShape 201"/>
              <p:cNvSpPr>
                <a:spLocks noChangeAspect="1" noChangeArrowheads="1"/>
              </p:cNvSpPr>
              <p:nvPr/>
            </p:nvSpPr>
            <p:spPr bwMode="auto">
              <a:xfrm rot="5400000">
                <a:off x="4054" y="1759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7" name="AutoShape 202"/>
              <p:cNvSpPr>
                <a:spLocks noChangeAspect="1" noChangeArrowheads="1"/>
              </p:cNvSpPr>
              <p:nvPr/>
            </p:nvSpPr>
            <p:spPr bwMode="auto">
              <a:xfrm rot="5400000">
                <a:off x="3932" y="1639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8" name="AutoShape 203"/>
              <p:cNvSpPr>
                <a:spLocks noChangeAspect="1" noChangeArrowheads="1"/>
              </p:cNvSpPr>
              <p:nvPr/>
            </p:nvSpPr>
            <p:spPr bwMode="auto">
              <a:xfrm rot="5400000">
                <a:off x="3932" y="1759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49" name="AutoShape 204"/>
              <p:cNvSpPr>
                <a:spLocks noChangeAspect="1" noChangeArrowheads="1"/>
              </p:cNvSpPr>
              <p:nvPr/>
            </p:nvSpPr>
            <p:spPr bwMode="auto">
              <a:xfrm rot="5400000">
                <a:off x="3803" y="1884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0" name="AutoShape 205"/>
              <p:cNvSpPr>
                <a:spLocks noChangeAspect="1" noChangeArrowheads="1"/>
              </p:cNvSpPr>
              <p:nvPr/>
            </p:nvSpPr>
            <p:spPr bwMode="auto">
              <a:xfrm rot="5400000">
                <a:off x="4055" y="1882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1" name="AutoShape 206"/>
              <p:cNvSpPr>
                <a:spLocks noChangeAspect="1" noChangeArrowheads="1"/>
              </p:cNvSpPr>
              <p:nvPr/>
            </p:nvSpPr>
            <p:spPr bwMode="auto">
              <a:xfrm rot="5400000">
                <a:off x="3933" y="1882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2" name="AutoShape 207"/>
              <p:cNvSpPr>
                <a:spLocks noChangeAspect="1" noChangeArrowheads="1"/>
              </p:cNvSpPr>
              <p:nvPr/>
            </p:nvSpPr>
            <p:spPr bwMode="auto">
              <a:xfrm rot="5400000">
                <a:off x="4179" y="1640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3" name="AutoShape 208"/>
              <p:cNvSpPr>
                <a:spLocks noChangeAspect="1" noChangeArrowheads="1"/>
              </p:cNvSpPr>
              <p:nvPr/>
            </p:nvSpPr>
            <p:spPr bwMode="auto">
              <a:xfrm rot="5400000">
                <a:off x="4179" y="1760"/>
                <a:ext cx="91" cy="98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4" name="AutoShape 209"/>
              <p:cNvSpPr>
                <a:spLocks noChangeAspect="1" noChangeArrowheads="1"/>
              </p:cNvSpPr>
              <p:nvPr/>
            </p:nvSpPr>
            <p:spPr bwMode="auto">
              <a:xfrm rot="5400000">
                <a:off x="4180" y="1884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5" name="AutoShape 210"/>
              <p:cNvSpPr>
                <a:spLocks noChangeAspect="1" noChangeArrowheads="1"/>
              </p:cNvSpPr>
              <p:nvPr/>
            </p:nvSpPr>
            <p:spPr bwMode="auto">
              <a:xfrm rot="5400000">
                <a:off x="4178" y="1998"/>
                <a:ext cx="93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6" name="AutoShape 211"/>
              <p:cNvSpPr>
                <a:spLocks noChangeAspect="1" noChangeArrowheads="1"/>
              </p:cNvSpPr>
              <p:nvPr/>
            </p:nvSpPr>
            <p:spPr bwMode="auto">
              <a:xfrm rot="5400000">
                <a:off x="3802" y="1998"/>
                <a:ext cx="93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7" name="AutoShape 212"/>
              <p:cNvSpPr>
                <a:spLocks noChangeAspect="1" noChangeArrowheads="1"/>
              </p:cNvSpPr>
              <p:nvPr/>
            </p:nvSpPr>
            <p:spPr bwMode="auto">
              <a:xfrm rot="5400000">
                <a:off x="4055" y="1997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8" name="AutoShape 213"/>
              <p:cNvSpPr>
                <a:spLocks noChangeAspect="1" noChangeArrowheads="1"/>
              </p:cNvSpPr>
              <p:nvPr/>
            </p:nvSpPr>
            <p:spPr bwMode="auto">
              <a:xfrm rot="5400000">
                <a:off x="3933" y="1997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59" name="AutoShape 214"/>
              <p:cNvSpPr>
                <a:spLocks noChangeAspect="1" noChangeArrowheads="1"/>
              </p:cNvSpPr>
              <p:nvPr/>
            </p:nvSpPr>
            <p:spPr bwMode="auto">
              <a:xfrm rot="5400000">
                <a:off x="3769" y="1672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0" name="AutoShape 215"/>
              <p:cNvSpPr>
                <a:spLocks noChangeAspect="1" noChangeArrowheads="1"/>
              </p:cNvSpPr>
              <p:nvPr/>
            </p:nvSpPr>
            <p:spPr bwMode="auto">
              <a:xfrm rot="5400000">
                <a:off x="3770" y="1791"/>
                <a:ext cx="90" cy="98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1" name="AutoShape 216"/>
              <p:cNvSpPr>
                <a:spLocks noChangeAspect="1" noChangeArrowheads="1"/>
              </p:cNvSpPr>
              <p:nvPr/>
            </p:nvSpPr>
            <p:spPr bwMode="auto">
              <a:xfrm rot="5400000">
                <a:off x="4021" y="1670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2" name="AutoShape 217"/>
              <p:cNvSpPr>
                <a:spLocks noChangeAspect="1" noChangeArrowheads="1"/>
              </p:cNvSpPr>
              <p:nvPr/>
            </p:nvSpPr>
            <p:spPr bwMode="auto">
              <a:xfrm rot="5400000">
                <a:off x="4021" y="1790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3" name="AutoShape 218"/>
              <p:cNvSpPr>
                <a:spLocks noChangeAspect="1" noChangeArrowheads="1"/>
              </p:cNvSpPr>
              <p:nvPr/>
            </p:nvSpPr>
            <p:spPr bwMode="auto">
              <a:xfrm rot="5400000">
                <a:off x="3899" y="1670"/>
                <a:ext cx="91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4" name="AutoShape 219"/>
              <p:cNvSpPr>
                <a:spLocks noChangeAspect="1" noChangeArrowheads="1"/>
              </p:cNvSpPr>
              <p:nvPr/>
            </p:nvSpPr>
            <p:spPr bwMode="auto">
              <a:xfrm rot="5400000">
                <a:off x="3899" y="1790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5" name="AutoShape 220"/>
              <p:cNvSpPr>
                <a:spLocks noChangeAspect="1" noChangeArrowheads="1"/>
              </p:cNvSpPr>
              <p:nvPr/>
            </p:nvSpPr>
            <p:spPr bwMode="auto">
              <a:xfrm rot="5400000">
                <a:off x="3769" y="1915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6" name="AutoShape 221"/>
              <p:cNvSpPr>
                <a:spLocks noChangeAspect="1" noChangeArrowheads="1"/>
              </p:cNvSpPr>
              <p:nvPr/>
            </p:nvSpPr>
            <p:spPr bwMode="auto">
              <a:xfrm rot="5400000">
                <a:off x="4021" y="1914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7" name="AutoShape 222"/>
              <p:cNvSpPr>
                <a:spLocks noChangeAspect="1" noChangeArrowheads="1"/>
              </p:cNvSpPr>
              <p:nvPr/>
            </p:nvSpPr>
            <p:spPr bwMode="auto">
              <a:xfrm rot="5400000">
                <a:off x="3899" y="1914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8" name="AutoShape 223"/>
              <p:cNvSpPr>
                <a:spLocks noChangeAspect="1" noChangeArrowheads="1"/>
              </p:cNvSpPr>
              <p:nvPr/>
            </p:nvSpPr>
            <p:spPr bwMode="auto">
              <a:xfrm rot="5400000">
                <a:off x="4146" y="1672"/>
                <a:ext cx="91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69" name="AutoShape 224"/>
              <p:cNvSpPr>
                <a:spLocks noChangeAspect="1" noChangeArrowheads="1"/>
              </p:cNvSpPr>
              <p:nvPr/>
            </p:nvSpPr>
            <p:spPr bwMode="auto">
              <a:xfrm rot="5400000">
                <a:off x="4147" y="1791"/>
                <a:ext cx="90" cy="97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0" name="AutoShape 225"/>
              <p:cNvSpPr>
                <a:spLocks noChangeAspect="1" noChangeArrowheads="1"/>
              </p:cNvSpPr>
              <p:nvPr/>
            </p:nvSpPr>
            <p:spPr bwMode="auto">
              <a:xfrm rot="5400000">
                <a:off x="4146" y="1915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1" name="AutoShape 226"/>
              <p:cNvSpPr>
                <a:spLocks noChangeAspect="1" noChangeArrowheads="1"/>
              </p:cNvSpPr>
              <p:nvPr/>
            </p:nvSpPr>
            <p:spPr bwMode="auto">
              <a:xfrm rot="5400000">
                <a:off x="4146" y="2029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2" name="AutoShape 227"/>
              <p:cNvSpPr>
                <a:spLocks noChangeAspect="1" noChangeArrowheads="1"/>
              </p:cNvSpPr>
              <p:nvPr/>
            </p:nvSpPr>
            <p:spPr bwMode="auto">
              <a:xfrm rot="5400000">
                <a:off x="3769" y="2029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3" name="AutoShape 228"/>
              <p:cNvSpPr>
                <a:spLocks noChangeAspect="1" noChangeArrowheads="1"/>
              </p:cNvSpPr>
              <p:nvPr/>
            </p:nvSpPr>
            <p:spPr bwMode="auto">
              <a:xfrm rot="5400000">
                <a:off x="4022" y="2027"/>
                <a:ext cx="90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4" name="AutoShape 229"/>
              <p:cNvSpPr>
                <a:spLocks noChangeAspect="1" noChangeArrowheads="1"/>
              </p:cNvSpPr>
              <p:nvPr/>
            </p:nvSpPr>
            <p:spPr bwMode="auto">
              <a:xfrm rot="5400000">
                <a:off x="3900" y="2027"/>
                <a:ext cx="90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5" name="AutoShape 230"/>
              <p:cNvSpPr>
                <a:spLocks noChangeAspect="1" noChangeArrowheads="1"/>
              </p:cNvSpPr>
              <p:nvPr/>
            </p:nvSpPr>
            <p:spPr bwMode="auto">
              <a:xfrm rot="5400000">
                <a:off x="3735" y="1702"/>
                <a:ext cx="92" cy="98"/>
              </a:xfrm>
              <a:prstGeom prst="roundRect">
                <a:avLst>
                  <a:gd name="adj" fmla="val 1060"/>
                </a:avLst>
              </a:prstGeom>
              <a:solidFill>
                <a:srgbClr val="E8161F"/>
              </a:solidFill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6" name="AutoShape 231"/>
              <p:cNvSpPr>
                <a:spLocks noChangeAspect="1" noChangeArrowheads="1"/>
              </p:cNvSpPr>
              <p:nvPr/>
            </p:nvSpPr>
            <p:spPr bwMode="auto">
              <a:xfrm rot="5400000">
                <a:off x="3736" y="1822"/>
                <a:ext cx="90" cy="98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7" name="AutoShape 232"/>
              <p:cNvSpPr>
                <a:spLocks noChangeAspect="1" noChangeArrowheads="1"/>
              </p:cNvSpPr>
              <p:nvPr/>
            </p:nvSpPr>
            <p:spPr bwMode="auto">
              <a:xfrm rot="5400000">
                <a:off x="3987" y="1701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8" name="AutoShape 233"/>
              <p:cNvSpPr>
                <a:spLocks noChangeAspect="1" noChangeArrowheads="1"/>
              </p:cNvSpPr>
              <p:nvPr/>
            </p:nvSpPr>
            <p:spPr bwMode="auto">
              <a:xfrm rot="5400000">
                <a:off x="3987" y="1822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79" name="AutoShape 234"/>
              <p:cNvSpPr>
                <a:spLocks noChangeAspect="1" noChangeArrowheads="1"/>
              </p:cNvSpPr>
              <p:nvPr/>
            </p:nvSpPr>
            <p:spPr bwMode="auto">
              <a:xfrm rot="5400000">
                <a:off x="3865" y="1701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0" name="AutoShape 235"/>
              <p:cNvSpPr>
                <a:spLocks noChangeAspect="1" noChangeArrowheads="1"/>
              </p:cNvSpPr>
              <p:nvPr/>
            </p:nvSpPr>
            <p:spPr bwMode="auto">
              <a:xfrm rot="5400000">
                <a:off x="3865" y="1822"/>
                <a:ext cx="91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1" name="AutoShape 236"/>
              <p:cNvSpPr>
                <a:spLocks noChangeAspect="1" noChangeArrowheads="1"/>
              </p:cNvSpPr>
              <p:nvPr/>
            </p:nvSpPr>
            <p:spPr bwMode="auto">
              <a:xfrm rot="5400000">
                <a:off x="3735" y="1946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2" name="AutoShape 237"/>
              <p:cNvSpPr>
                <a:spLocks noChangeAspect="1" noChangeArrowheads="1"/>
              </p:cNvSpPr>
              <p:nvPr/>
            </p:nvSpPr>
            <p:spPr bwMode="auto">
              <a:xfrm rot="5400000">
                <a:off x="3987" y="1945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3" name="AutoShape 238"/>
              <p:cNvSpPr>
                <a:spLocks noChangeAspect="1" noChangeArrowheads="1"/>
              </p:cNvSpPr>
              <p:nvPr/>
            </p:nvSpPr>
            <p:spPr bwMode="auto">
              <a:xfrm rot="5400000">
                <a:off x="3865" y="1945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4" name="AutoShape 239"/>
              <p:cNvSpPr>
                <a:spLocks noChangeAspect="1" noChangeArrowheads="1"/>
              </p:cNvSpPr>
              <p:nvPr/>
            </p:nvSpPr>
            <p:spPr bwMode="auto">
              <a:xfrm rot="5400000">
                <a:off x="4112" y="1703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5" name="AutoShape 240"/>
              <p:cNvSpPr>
                <a:spLocks noChangeAspect="1" noChangeArrowheads="1"/>
              </p:cNvSpPr>
              <p:nvPr/>
            </p:nvSpPr>
            <p:spPr bwMode="auto">
              <a:xfrm rot="5400000">
                <a:off x="4113" y="1822"/>
                <a:ext cx="90" cy="97"/>
              </a:xfrm>
              <a:prstGeom prst="roundRect">
                <a:avLst>
                  <a:gd name="adj" fmla="val 1083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6" name="AutoShape 241"/>
              <p:cNvSpPr>
                <a:spLocks noChangeAspect="1" noChangeArrowheads="1"/>
              </p:cNvSpPr>
              <p:nvPr/>
            </p:nvSpPr>
            <p:spPr bwMode="auto">
              <a:xfrm rot="5400000">
                <a:off x="4112" y="1946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7" name="AutoShape 242"/>
              <p:cNvSpPr>
                <a:spLocks noChangeAspect="1" noChangeArrowheads="1"/>
              </p:cNvSpPr>
              <p:nvPr/>
            </p:nvSpPr>
            <p:spPr bwMode="auto">
              <a:xfrm rot="5400000">
                <a:off x="4112" y="2060"/>
                <a:ext cx="92" cy="97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8" name="AutoShape 243"/>
              <p:cNvSpPr>
                <a:spLocks noChangeAspect="1" noChangeArrowheads="1"/>
              </p:cNvSpPr>
              <p:nvPr/>
            </p:nvSpPr>
            <p:spPr bwMode="auto">
              <a:xfrm rot="5400000">
                <a:off x="3735" y="2060"/>
                <a:ext cx="92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89" name="AutoShape 244"/>
              <p:cNvSpPr>
                <a:spLocks noChangeAspect="1" noChangeArrowheads="1"/>
              </p:cNvSpPr>
              <p:nvPr/>
            </p:nvSpPr>
            <p:spPr bwMode="auto">
              <a:xfrm rot="5400000">
                <a:off x="3987" y="2059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  <p:sp>
            <p:nvSpPr>
              <p:cNvPr id="90" name="AutoShape 245"/>
              <p:cNvSpPr>
                <a:spLocks noChangeAspect="1" noChangeArrowheads="1"/>
              </p:cNvSpPr>
              <p:nvPr/>
            </p:nvSpPr>
            <p:spPr bwMode="auto">
              <a:xfrm rot="5400000">
                <a:off x="3865" y="2059"/>
                <a:ext cx="91" cy="98"/>
              </a:xfrm>
              <a:prstGeom prst="roundRect">
                <a:avLst>
                  <a:gd name="adj" fmla="val 1060"/>
                </a:avLst>
              </a:prstGeom>
              <a:grpFill/>
              <a:ln w="28575">
                <a:solidFill>
                  <a:schemeClr val="accent4">
                    <a:lumMod val="1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defRPr/>
                </a:pPr>
                <a:endParaRPr lang="en-US" sz="1800"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51" name="Group 323"/>
            <p:cNvGrpSpPr>
              <a:grpSpLocks/>
            </p:cNvGrpSpPr>
            <p:nvPr/>
          </p:nvGrpSpPr>
          <p:grpSpPr bwMode="auto">
            <a:xfrm>
              <a:off x="3155950" y="2674938"/>
              <a:ext cx="623888" cy="228600"/>
              <a:chOff x="6705600" y="5014913"/>
              <a:chExt cx="623888" cy="228600"/>
            </a:xfrm>
          </p:grpSpPr>
          <p:grpSp>
            <p:nvGrpSpPr>
              <p:cNvPr id="252" name="Group 12"/>
              <p:cNvGrpSpPr>
                <a:grpSpLocks/>
              </p:cNvGrpSpPr>
              <p:nvPr/>
            </p:nvGrpSpPr>
            <p:grpSpPr bwMode="auto">
              <a:xfrm>
                <a:off x="6705600" y="5014913"/>
                <a:ext cx="360363" cy="228600"/>
                <a:chOff x="3776" y="3429"/>
                <a:chExt cx="274" cy="109"/>
              </a:xfrm>
              <a:noFill/>
            </p:grpSpPr>
            <p:sp>
              <p:nvSpPr>
                <p:cNvPr id="254" name="Rectangle 13"/>
                <p:cNvSpPr>
                  <a:spLocks noChangeArrowheads="1"/>
                </p:cNvSpPr>
                <p:nvPr/>
              </p:nvSpPr>
              <p:spPr bwMode="auto">
                <a:xfrm>
                  <a:off x="3894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5" name="Rectangle 14"/>
                <p:cNvSpPr>
                  <a:spLocks noChangeArrowheads="1"/>
                </p:cNvSpPr>
                <p:nvPr/>
              </p:nvSpPr>
              <p:spPr bwMode="auto">
                <a:xfrm>
                  <a:off x="3946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6" name="Rectangle 15"/>
                <p:cNvSpPr>
                  <a:spLocks noChangeArrowheads="1"/>
                </p:cNvSpPr>
                <p:nvPr/>
              </p:nvSpPr>
              <p:spPr bwMode="auto">
                <a:xfrm>
                  <a:off x="3998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7" name="Line 16"/>
                <p:cNvSpPr>
                  <a:spLocks noChangeShapeType="1"/>
                </p:cNvSpPr>
                <p:nvPr/>
              </p:nvSpPr>
              <p:spPr bwMode="auto">
                <a:xfrm>
                  <a:off x="3776" y="3429"/>
                  <a:ext cx="118" cy="0"/>
                </a:xfrm>
                <a:prstGeom prst="line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58" name="Line 17"/>
                <p:cNvSpPr>
                  <a:spLocks noChangeShapeType="1"/>
                </p:cNvSpPr>
                <p:nvPr/>
              </p:nvSpPr>
              <p:spPr bwMode="auto">
                <a:xfrm>
                  <a:off x="3776" y="3538"/>
                  <a:ext cx="118" cy="0"/>
                </a:xfrm>
                <a:prstGeom prst="line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53" name="Line 18"/>
              <p:cNvSpPr>
                <a:spLocks noChangeShapeType="1"/>
              </p:cNvSpPr>
              <p:nvPr/>
            </p:nvSpPr>
            <p:spPr bwMode="auto">
              <a:xfrm>
                <a:off x="7075488" y="5127625"/>
                <a:ext cx="254000" cy="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59" name="Straight Connector 332"/>
            <p:cNvCxnSpPr>
              <a:cxnSpLocks noChangeShapeType="1"/>
            </p:cNvCxnSpPr>
            <p:nvPr/>
          </p:nvCxnSpPr>
          <p:spPr bwMode="auto">
            <a:xfrm rot="5400000">
              <a:off x="2850357" y="3359944"/>
              <a:ext cx="1828800" cy="1587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60" name="Group 335"/>
            <p:cNvGrpSpPr>
              <a:grpSpLocks/>
            </p:cNvGrpSpPr>
            <p:nvPr/>
          </p:nvGrpSpPr>
          <p:grpSpPr bwMode="auto">
            <a:xfrm>
              <a:off x="3141663" y="3360738"/>
              <a:ext cx="623887" cy="228600"/>
              <a:chOff x="6705600" y="5014913"/>
              <a:chExt cx="623888" cy="228600"/>
            </a:xfrm>
          </p:grpSpPr>
          <p:grpSp>
            <p:nvGrpSpPr>
              <p:cNvPr id="261" name="Group 12"/>
              <p:cNvGrpSpPr>
                <a:grpSpLocks/>
              </p:cNvGrpSpPr>
              <p:nvPr/>
            </p:nvGrpSpPr>
            <p:grpSpPr bwMode="auto">
              <a:xfrm>
                <a:off x="6705600" y="5014913"/>
                <a:ext cx="360363" cy="228600"/>
                <a:chOff x="3776" y="3429"/>
                <a:chExt cx="274" cy="109"/>
              </a:xfrm>
              <a:noFill/>
            </p:grpSpPr>
            <p:sp>
              <p:nvSpPr>
                <p:cNvPr id="263" name="Rectangle 13"/>
                <p:cNvSpPr>
                  <a:spLocks noChangeArrowheads="1"/>
                </p:cNvSpPr>
                <p:nvPr/>
              </p:nvSpPr>
              <p:spPr bwMode="auto">
                <a:xfrm>
                  <a:off x="3894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4" name="Rectangle 14"/>
                <p:cNvSpPr>
                  <a:spLocks noChangeArrowheads="1"/>
                </p:cNvSpPr>
                <p:nvPr/>
              </p:nvSpPr>
              <p:spPr bwMode="auto">
                <a:xfrm>
                  <a:off x="3946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5" name="Rectangle 15"/>
                <p:cNvSpPr>
                  <a:spLocks noChangeArrowheads="1"/>
                </p:cNvSpPr>
                <p:nvPr/>
              </p:nvSpPr>
              <p:spPr bwMode="auto">
                <a:xfrm>
                  <a:off x="3998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6" name="Line 16"/>
                <p:cNvSpPr>
                  <a:spLocks noChangeShapeType="1"/>
                </p:cNvSpPr>
                <p:nvPr/>
              </p:nvSpPr>
              <p:spPr bwMode="auto">
                <a:xfrm>
                  <a:off x="3776" y="3429"/>
                  <a:ext cx="118" cy="0"/>
                </a:xfrm>
                <a:prstGeom prst="line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67" name="Line 17"/>
                <p:cNvSpPr>
                  <a:spLocks noChangeShapeType="1"/>
                </p:cNvSpPr>
                <p:nvPr/>
              </p:nvSpPr>
              <p:spPr bwMode="auto">
                <a:xfrm>
                  <a:off x="3776" y="3538"/>
                  <a:ext cx="118" cy="0"/>
                </a:xfrm>
                <a:prstGeom prst="line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62" name="Line 18"/>
              <p:cNvSpPr>
                <a:spLocks noChangeShapeType="1"/>
              </p:cNvSpPr>
              <p:nvPr/>
            </p:nvSpPr>
            <p:spPr bwMode="auto">
              <a:xfrm>
                <a:off x="7075488" y="5127625"/>
                <a:ext cx="254000" cy="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268" name="Group 343"/>
            <p:cNvGrpSpPr>
              <a:grpSpLocks/>
            </p:cNvGrpSpPr>
            <p:nvPr/>
          </p:nvGrpSpPr>
          <p:grpSpPr bwMode="auto">
            <a:xfrm>
              <a:off x="3141663" y="4122738"/>
              <a:ext cx="623887" cy="228600"/>
              <a:chOff x="6705600" y="5014913"/>
              <a:chExt cx="623888" cy="228600"/>
            </a:xfrm>
          </p:grpSpPr>
          <p:grpSp>
            <p:nvGrpSpPr>
              <p:cNvPr id="269" name="Group 12"/>
              <p:cNvGrpSpPr>
                <a:grpSpLocks/>
              </p:cNvGrpSpPr>
              <p:nvPr/>
            </p:nvGrpSpPr>
            <p:grpSpPr bwMode="auto">
              <a:xfrm>
                <a:off x="6705600" y="5014913"/>
                <a:ext cx="360363" cy="228600"/>
                <a:chOff x="3776" y="3429"/>
                <a:chExt cx="274" cy="109"/>
              </a:xfrm>
              <a:noFill/>
            </p:grpSpPr>
            <p:sp>
              <p:nvSpPr>
                <p:cNvPr id="271" name="Rectangle 13"/>
                <p:cNvSpPr>
                  <a:spLocks noChangeArrowheads="1"/>
                </p:cNvSpPr>
                <p:nvPr/>
              </p:nvSpPr>
              <p:spPr bwMode="auto">
                <a:xfrm>
                  <a:off x="3894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2" name="Rectangle 14"/>
                <p:cNvSpPr>
                  <a:spLocks noChangeArrowheads="1"/>
                </p:cNvSpPr>
                <p:nvPr/>
              </p:nvSpPr>
              <p:spPr bwMode="auto">
                <a:xfrm>
                  <a:off x="3946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3" name="Rectangle 15"/>
                <p:cNvSpPr>
                  <a:spLocks noChangeArrowheads="1"/>
                </p:cNvSpPr>
                <p:nvPr/>
              </p:nvSpPr>
              <p:spPr bwMode="auto">
                <a:xfrm>
                  <a:off x="3998" y="3429"/>
                  <a:ext cx="52" cy="109"/>
                </a:xfrm>
                <a:prstGeom prst="rect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wrap="none"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4" name="Line 16"/>
                <p:cNvSpPr>
                  <a:spLocks noChangeShapeType="1"/>
                </p:cNvSpPr>
                <p:nvPr/>
              </p:nvSpPr>
              <p:spPr bwMode="auto">
                <a:xfrm>
                  <a:off x="3776" y="3429"/>
                  <a:ext cx="118" cy="0"/>
                </a:xfrm>
                <a:prstGeom prst="line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275" name="Line 17"/>
                <p:cNvSpPr>
                  <a:spLocks noChangeShapeType="1"/>
                </p:cNvSpPr>
                <p:nvPr/>
              </p:nvSpPr>
              <p:spPr bwMode="auto">
                <a:xfrm>
                  <a:off x="3776" y="3538"/>
                  <a:ext cx="118" cy="0"/>
                </a:xfrm>
                <a:prstGeom prst="line">
                  <a:avLst/>
                </a:prstGeom>
                <a:grpFill/>
                <a:ln w="349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anchor="ctr">
                  <a:spAutoFit/>
                </a:bodyPr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defRPr/>
                  </a:pPr>
                  <a:endParaRPr lang="en-US" sz="1800"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70" name="Line 18"/>
              <p:cNvSpPr>
                <a:spLocks noChangeShapeType="1"/>
              </p:cNvSpPr>
              <p:nvPr/>
            </p:nvSpPr>
            <p:spPr bwMode="auto">
              <a:xfrm>
                <a:off x="7075488" y="5127625"/>
                <a:ext cx="254000" cy="0"/>
              </a:xfrm>
              <a:prstGeom prst="line">
                <a:avLst/>
              </a:prstGeom>
              <a:noFill/>
              <a:ln w="34925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276" name="Straight Connector 351"/>
            <p:cNvCxnSpPr>
              <a:cxnSpLocks noChangeShapeType="1"/>
            </p:cNvCxnSpPr>
            <p:nvPr/>
          </p:nvCxnSpPr>
          <p:spPr bwMode="auto">
            <a:xfrm flipV="1">
              <a:off x="3765550" y="3132138"/>
              <a:ext cx="752475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7" name="Rectangle 276"/>
            <p:cNvSpPr/>
            <p:nvPr/>
          </p:nvSpPr>
          <p:spPr bwMode="auto">
            <a:xfrm>
              <a:off x="5283153" y="3805677"/>
              <a:ext cx="2352049" cy="352807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283153" y="3513139"/>
              <a:ext cx="380999" cy="3048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7254203" y="3513139"/>
              <a:ext cx="380999" cy="304800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 sz="1800">
                <a:ea typeface="Arial" charset="0"/>
                <a:cs typeface="Arial" charset="0"/>
              </a:endParaRPr>
            </a:p>
          </p:txBody>
        </p:sp>
        <p:sp>
          <p:nvSpPr>
            <p:cNvPr id="280" name="AutoShape 93"/>
            <p:cNvSpPr>
              <a:spLocks noChangeArrowheads="1"/>
            </p:cNvSpPr>
            <p:nvPr/>
          </p:nvSpPr>
          <p:spPr bwMode="auto">
            <a:xfrm rot="16200000">
              <a:off x="1389063" y="2514600"/>
              <a:ext cx="990600" cy="1905000"/>
            </a:xfrm>
            <a:prstGeom prst="downArrow">
              <a:avLst>
                <a:gd name="adj1" fmla="val 50000"/>
                <a:gd name="adj2" fmla="val 60417"/>
              </a:avLst>
            </a:prstGeom>
            <a:solidFill>
              <a:schemeClr val="bg2"/>
            </a:solidFill>
            <a:ln w="57150">
              <a:solidFill>
                <a:schemeClr val="tx2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/>
            </a:p>
          </p:txBody>
        </p:sp>
        <p:sp>
          <p:nvSpPr>
            <p:cNvPr id="281" name="Rectangle 94"/>
            <p:cNvSpPr>
              <a:spLocks noChangeArrowheads="1"/>
            </p:cNvSpPr>
            <p:nvPr/>
          </p:nvSpPr>
          <p:spPr bwMode="auto">
            <a:xfrm>
              <a:off x="1008063" y="3276600"/>
              <a:ext cx="1336675" cy="3048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Work</a:t>
              </a:r>
              <a:endParaRPr lang="en-US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286" name="Rectangle 15"/>
          <p:cNvSpPr>
            <a:spLocks noChangeArrowheads="1"/>
          </p:cNvSpPr>
          <p:nvPr/>
        </p:nvSpPr>
        <p:spPr bwMode="auto">
          <a:xfrm>
            <a:off x="304800" y="5486400"/>
            <a:ext cx="3505200" cy="923330"/>
          </a:xfrm>
          <a:prstGeom prst="rect">
            <a:avLst/>
          </a:prstGeom>
          <a:noFill/>
          <a:ln w="1587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rPr>
              <a:t>A bottleneck limits throughput and/or may increase response time for some class of requests.</a:t>
            </a:r>
            <a:endParaRPr lang="en-US" sz="1800" dirty="0">
              <a:solidFill>
                <a:schemeClr val="tx1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9618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</a:t>
            </a:r>
            <a:br>
              <a:rPr lang="en-US" dirty="0" smtClean="0"/>
            </a:br>
            <a:r>
              <a:rPr lang="en-US" sz="2400" dirty="0" smtClean="0"/>
              <a:t>A simple treatment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819400"/>
            <a:ext cx="4191000" cy="3840793"/>
          </a:xfrm>
          <a:prstGeom prst="rect">
            <a:avLst/>
          </a:prstGeom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57200" y="1425714"/>
            <a:ext cx="792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</a:rPr>
              <a:t>A program has some work to do.  We want to do it fast.  How?</a:t>
            </a:r>
          </a:p>
          <a:p>
            <a:r>
              <a:rPr lang="en-US" sz="2000" b="1" dirty="0">
                <a:solidFill>
                  <a:srgbClr val="333399"/>
                </a:solidFill>
              </a:rPr>
              <a:t>D</a:t>
            </a:r>
            <a:r>
              <a:rPr lang="en-US" sz="2000" b="1" dirty="0" smtClean="0">
                <a:solidFill>
                  <a:srgbClr val="333399"/>
                </a:solidFill>
              </a:rPr>
              <a:t>o it on multiple computers/cores in parallel.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57200" y="2286000"/>
            <a:ext cx="4114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</a:rPr>
              <a:t>But we won’t be able to do </a:t>
            </a:r>
            <a:r>
              <a:rPr lang="en-US" sz="2000" b="1" dirty="0" smtClean="0">
                <a:solidFill>
                  <a:srgbClr val="333399"/>
                </a:solidFill>
              </a:rPr>
              <a:t>all</a:t>
            </a:r>
            <a:r>
              <a:rPr lang="en-US" sz="2000" dirty="0" smtClean="0">
                <a:solidFill>
                  <a:srgbClr val="333399"/>
                </a:solidFill>
              </a:rPr>
              <a:t> of the work in parallel.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620631"/>
            <a:ext cx="3276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3399"/>
                </a:solidFill>
              </a:rPr>
              <a:t>Some portion </a:t>
            </a:r>
            <a:r>
              <a:rPr lang="en-US" sz="2000" dirty="0" smtClean="0">
                <a:solidFill>
                  <a:srgbClr val="333399"/>
                </a:solidFill>
              </a:rPr>
              <a:t>will </a:t>
            </a:r>
            <a:r>
              <a:rPr lang="en-US" sz="2000" dirty="0">
                <a:solidFill>
                  <a:srgbClr val="333399"/>
                </a:solidFill>
              </a:rPr>
              <a:t>be </a:t>
            </a:r>
            <a:r>
              <a:rPr lang="en-US" sz="2000" b="1" dirty="0" smtClean="0">
                <a:solidFill>
                  <a:srgbClr val="333399"/>
                </a:solidFill>
              </a:rPr>
              <a:t>serialized.</a:t>
            </a:r>
            <a:endParaRPr lang="en-US" sz="2000" dirty="0" smtClean="0">
              <a:solidFill>
                <a:srgbClr val="333399"/>
              </a:solidFill>
            </a:endParaRPr>
          </a:p>
          <a:p>
            <a:r>
              <a:rPr lang="en-US" sz="2000" u="sng" dirty="0" smtClean="0">
                <a:solidFill>
                  <a:srgbClr val="333399"/>
                </a:solidFill>
              </a:rPr>
              <a:t>E.g.: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startup,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locking</a:t>
            </a:r>
          </a:p>
          <a:p>
            <a:r>
              <a:rPr lang="en-US" sz="2000" dirty="0">
                <a:solidFill>
                  <a:srgbClr val="333399"/>
                </a:solidFill>
              </a:rPr>
              <a:t>c</a:t>
            </a:r>
            <a:r>
              <a:rPr lang="en-US" sz="2000" dirty="0" smtClean="0">
                <a:solidFill>
                  <a:srgbClr val="333399"/>
                </a:solidFill>
              </a:rPr>
              <a:t>ombining results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access </a:t>
            </a:r>
            <a:r>
              <a:rPr lang="en-US" sz="2000" dirty="0">
                <a:solidFill>
                  <a:srgbClr val="333399"/>
                </a:solidFill>
              </a:rPr>
              <a:t>to a specific </a:t>
            </a:r>
            <a:r>
              <a:rPr lang="en-US" sz="2000" dirty="0" smtClean="0">
                <a:solidFill>
                  <a:srgbClr val="333399"/>
                </a:solidFill>
              </a:rPr>
              <a:t>disk</a:t>
            </a:r>
            <a:endParaRPr lang="en-US" sz="2000" dirty="0">
              <a:solidFill>
                <a:srgbClr val="333399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086600" y="3352800"/>
            <a:ext cx="1905000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333399"/>
                </a:solidFill>
              </a:rPr>
              <a:t>Suppose some portion </a:t>
            </a:r>
            <a:r>
              <a:rPr lang="en-US" sz="1800" b="1" dirty="0" smtClean="0">
                <a:solidFill>
                  <a:srgbClr val="333399"/>
                </a:solidFill>
              </a:rPr>
              <a:t>p </a:t>
            </a:r>
            <a:r>
              <a:rPr lang="en-US" sz="1800" dirty="0" smtClean="0">
                <a:solidFill>
                  <a:srgbClr val="333399"/>
                </a:solidFill>
              </a:rPr>
              <a:t>of the work can be done in parallel.</a:t>
            </a:r>
          </a:p>
          <a:p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dirty="0" smtClean="0">
                <a:solidFill>
                  <a:srgbClr val="333399"/>
                </a:solidFill>
              </a:rPr>
              <a:t>Then a portion </a:t>
            </a:r>
            <a:r>
              <a:rPr lang="en-US" sz="1800" b="1" dirty="0" smtClean="0">
                <a:solidFill>
                  <a:srgbClr val="333399"/>
                </a:solidFill>
              </a:rPr>
              <a:t>1-p</a:t>
            </a:r>
            <a:r>
              <a:rPr lang="en-US" sz="1800" dirty="0" smtClean="0">
                <a:solidFill>
                  <a:srgbClr val="333399"/>
                </a:solidFill>
              </a:rPr>
              <a:t> is serial. </a:t>
            </a:r>
          </a:p>
          <a:p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b="1" dirty="0" smtClean="0">
                <a:solidFill>
                  <a:srgbClr val="333399"/>
                </a:solidFill>
              </a:rPr>
              <a:t>How much does that help?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6304002"/>
            <a:ext cx="3124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64D"/>
                </a:solidFill>
              </a:rPr>
              <a:t>http://</a:t>
            </a:r>
            <a:r>
              <a:rPr lang="en-US" sz="1000" dirty="0" err="1">
                <a:solidFill>
                  <a:srgbClr val="00264D"/>
                </a:solidFill>
              </a:rPr>
              <a:t>blogs.msdn.com</a:t>
            </a:r>
            <a:r>
              <a:rPr lang="en-US" sz="1000" dirty="0">
                <a:solidFill>
                  <a:srgbClr val="00264D"/>
                </a:solidFill>
              </a:rPr>
              <a:t>/b/</a:t>
            </a:r>
            <a:r>
              <a:rPr lang="en-US" sz="1000" dirty="0" err="1">
                <a:solidFill>
                  <a:srgbClr val="00264D"/>
                </a:solidFill>
              </a:rPr>
              <a:t>ddperf</a:t>
            </a:r>
            <a:r>
              <a:rPr lang="en-US" sz="1000" dirty="0">
                <a:solidFill>
                  <a:srgbClr val="00264D"/>
                </a:solidFill>
              </a:rPr>
              <a:t>/archive/2009/04/29/parallel-scalability-isn-t-child-s-play-part-2-amdahl-s-law-vs-gunther-s-law.aspx</a:t>
            </a:r>
          </a:p>
        </p:txBody>
      </p:sp>
    </p:spTree>
    <p:extLst>
      <p:ext uri="{BB962C8B-B14F-4D97-AF65-F5344CB8AC3E}">
        <p14:creationId xmlns:p14="http://schemas.microsoft.com/office/powerpoint/2010/main" val="2887706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4495800" cy="3371850"/>
          </a:xfrm>
          <a:prstGeom prst="rect">
            <a:avLst/>
          </a:prstGeom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81000" y="5410200"/>
            <a:ext cx="44036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</a:rPr>
              <a:t>Law of Diminishing Returns</a:t>
            </a:r>
          </a:p>
          <a:p>
            <a:endParaRPr lang="en-US" sz="2000" b="1" dirty="0" smtClean="0">
              <a:solidFill>
                <a:srgbClr val="800000"/>
              </a:solidFill>
            </a:endParaRPr>
          </a:p>
          <a:p>
            <a:r>
              <a:rPr lang="en-US" sz="2000" dirty="0" smtClean="0">
                <a:solidFill>
                  <a:srgbClr val="333399"/>
                </a:solidFill>
              </a:rPr>
              <a:t>“Optimize for the primary bottleneck.”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105400" y="1152465"/>
            <a:ext cx="3962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</a:rPr>
              <a:t>Normalize runtime = 1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(On a single core.)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Now </a:t>
            </a:r>
            <a:r>
              <a:rPr lang="en-US" sz="2000" b="1" dirty="0" smtClean="0">
                <a:solidFill>
                  <a:srgbClr val="333399"/>
                </a:solidFill>
              </a:rPr>
              <a:t>parallelize</a:t>
            </a:r>
            <a:r>
              <a:rPr lang="en-US" sz="2000" dirty="0" smtClean="0">
                <a:solidFill>
                  <a:srgbClr val="333399"/>
                </a:solidFill>
              </a:rPr>
              <a:t>:</a:t>
            </a:r>
          </a:p>
          <a:p>
            <a:endParaRPr lang="en-US" sz="2000" dirty="0" smtClean="0">
              <a:solidFill>
                <a:srgbClr val="333399"/>
              </a:solidFill>
            </a:endParaRPr>
          </a:p>
          <a:p>
            <a:r>
              <a:rPr lang="en-US" sz="2000" dirty="0" smtClean="0">
                <a:solidFill>
                  <a:srgbClr val="333399"/>
                </a:solidFill>
              </a:rPr>
              <a:t>Parallel portion: </a:t>
            </a:r>
            <a:r>
              <a:rPr lang="en-US" sz="2000" b="1" dirty="0" smtClean="0">
                <a:solidFill>
                  <a:srgbClr val="333399"/>
                </a:solidFill>
              </a:rPr>
              <a:t>P</a:t>
            </a:r>
            <a:r>
              <a:rPr lang="en-US" sz="2000" dirty="0" smtClean="0">
                <a:solidFill>
                  <a:srgbClr val="333399"/>
                </a:solidFill>
              </a:rPr>
              <a:t> (0 ≤ P ≤1)</a:t>
            </a:r>
          </a:p>
          <a:p>
            <a:r>
              <a:rPr lang="en-US" sz="2000" dirty="0">
                <a:solidFill>
                  <a:srgbClr val="333399"/>
                </a:solidFill>
              </a:rPr>
              <a:t>Serial </a:t>
            </a:r>
            <a:r>
              <a:rPr lang="en-US" sz="2000" dirty="0" smtClean="0">
                <a:solidFill>
                  <a:srgbClr val="333399"/>
                </a:solidFill>
              </a:rPr>
              <a:t>portion: </a:t>
            </a:r>
            <a:r>
              <a:rPr lang="en-US" sz="2000" b="1" dirty="0">
                <a:solidFill>
                  <a:srgbClr val="333399"/>
                </a:solidFill>
              </a:rPr>
              <a:t>1-P</a:t>
            </a:r>
          </a:p>
          <a:p>
            <a:endParaRPr lang="en-US" sz="2000" b="1" dirty="0" smtClean="0">
              <a:solidFill>
                <a:srgbClr val="333399"/>
              </a:solidFill>
            </a:endParaRPr>
          </a:p>
          <a:p>
            <a:r>
              <a:rPr lang="en-US" sz="2000" b="1" dirty="0" smtClean="0">
                <a:solidFill>
                  <a:srgbClr val="333399"/>
                </a:solidFill>
              </a:rPr>
              <a:t>N</a:t>
            </a:r>
            <a:r>
              <a:rPr lang="en-US" sz="2000" dirty="0" smtClean="0">
                <a:solidFill>
                  <a:srgbClr val="333399"/>
                </a:solidFill>
              </a:rPr>
              <a:t>-way parallelism (N cores)</a:t>
            </a:r>
          </a:p>
          <a:p>
            <a:r>
              <a:rPr lang="en-US" sz="2000" dirty="0" smtClean="0">
                <a:solidFill>
                  <a:srgbClr val="333399"/>
                </a:solidFill>
              </a:rPr>
              <a:t>Runtime is now:</a:t>
            </a:r>
          </a:p>
          <a:p>
            <a:r>
              <a:rPr lang="en-US" sz="2000" dirty="0">
                <a:solidFill>
                  <a:srgbClr val="333399"/>
                </a:solidFill>
              </a:rPr>
              <a:t>	</a:t>
            </a:r>
            <a:r>
              <a:rPr lang="en-US" sz="2000" dirty="0" smtClean="0">
                <a:solidFill>
                  <a:srgbClr val="333399"/>
                </a:solidFill>
              </a:rPr>
              <a:t>P/N + (1-P)</a:t>
            </a:r>
          </a:p>
          <a:p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dirty="0" smtClean="0">
                <a:solidFill>
                  <a:srgbClr val="333399"/>
                </a:solidFill>
              </a:rPr>
              <a:t>Even if “infinite parallelism”, runtime is 1-P in the limit.  It is determined by the serial portion.</a:t>
            </a:r>
          </a:p>
          <a:p>
            <a:r>
              <a:rPr lang="en-US" sz="2000" b="1" dirty="0" smtClean="0">
                <a:solidFill>
                  <a:srgbClr val="333399"/>
                </a:solidFill>
              </a:rPr>
              <a:t>Bottleneck</a:t>
            </a:r>
            <a:r>
              <a:rPr lang="en-US" sz="2000" dirty="0" smtClean="0">
                <a:solidFill>
                  <a:srgbClr val="333399"/>
                </a:solidFill>
              </a:rPr>
              <a:t>: limits performance. </a:t>
            </a:r>
          </a:p>
          <a:p>
            <a:endParaRPr lang="en-US" sz="2000" dirty="0">
              <a:solidFill>
                <a:srgbClr val="333399"/>
              </a:solidFill>
            </a:endParaRPr>
          </a:p>
          <a:p>
            <a:r>
              <a:rPr lang="en-US" sz="2000" b="1" dirty="0" smtClean="0">
                <a:solidFill>
                  <a:srgbClr val="333399"/>
                </a:solidFill>
              </a:rPr>
              <a:t>Speedup</a:t>
            </a:r>
            <a:r>
              <a:rPr lang="en-US" sz="2000" dirty="0" smtClean="0">
                <a:solidFill>
                  <a:srgbClr val="333399"/>
                </a:solidFill>
              </a:rPr>
              <a:t>: bounded by 1/(1-P)</a:t>
            </a:r>
          </a:p>
        </p:txBody>
      </p:sp>
      <p:sp>
        <p:nvSpPr>
          <p:cNvPr id="6" name="Rectangle 5"/>
          <p:cNvSpPr/>
          <p:nvPr/>
        </p:nvSpPr>
        <p:spPr>
          <a:xfrm>
            <a:off x="3962400" y="2362200"/>
            <a:ext cx="389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P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495800"/>
            <a:ext cx="406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99"/>
                </a:solidFill>
              </a:rPr>
              <a:t>N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74068"/>
            <a:ext cx="1133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333399"/>
                </a:solidFill>
              </a:rPr>
              <a:t>speedup</a:t>
            </a:r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200400"/>
            <a:ext cx="1188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3399"/>
                </a:solidFill>
              </a:rPr>
              <a:t>1/(1 - 0.90)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0400" y="3700046"/>
            <a:ext cx="1188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3399"/>
                </a:solidFill>
              </a:rPr>
              <a:t>1/(1 - 0.75)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0400" y="1871246"/>
            <a:ext cx="1188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3399"/>
                </a:solidFill>
              </a:rPr>
              <a:t>1/(1 - 0.95)</a:t>
            </a:r>
            <a:endParaRPr lang="en-US" sz="1600" dirty="0">
              <a:solidFill>
                <a:srgbClr val="333399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4191000"/>
            <a:ext cx="12340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333399"/>
                </a:solidFill>
              </a:rPr>
              <a:t>1/(1 – 0.50)</a:t>
            </a:r>
            <a:endParaRPr lang="en-US" sz="16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55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800"/>
            <a:ext cx="9144000" cy="3720400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859684" y="5300008"/>
            <a:ext cx="730856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3399"/>
                </a:solidFill>
              </a:rPr>
              <a:t>What is the “serial portion” that “cannot be parallelized”?</a:t>
            </a:r>
          </a:p>
          <a:p>
            <a:r>
              <a:rPr lang="en-US" sz="2000" dirty="0">
                <a:solidFill>
                  <a:srgbClr val="333399"/>
                </a:solidFill>
              </a:rPr>
              <a:t>	</a:t>
            </a:r>
            <a:r>
              <a:rPr lang="en-US" sz="2000" dirty="0" smtClean="0">
                <a:solidFill>
                  <a:srgbClr val="333399"/>
                </a:solidFill>
              </a:rPr>
              <a:t>- </a:t>
            </a:r>
            <a:r>
              <a:rPr lang="en-US" sz="2000" dirty="0" err="1" smtClean="0">
                <a:solidFill>
                  <a:srgbClr val="333399"/>
                </a:solidFill>
              </a:rPr>
              <a:t>Mutexes</a:t>
            </a:r>
            <a:r>
              <a:rPr lang="en-US" sz="2000" dirty="0" smtClean="0">
                <a:solidFill>
                  <a:srgbClr val="333399"/>
                </a:solidFill>
              </a:rPr>
              <a:t>/critical sections</a:t>
            </a:r>
          </a:p>
          <a:p>
            <a:r>
              <a:rPr lang="en-US" sz="2000" dirty="0">
                <a:solidFill>
                  <a:srgbClr val="333399"/>
                </a:solidFill>
              </a:rPr>
              <a:t>	</a:t>
            </a:r>
            <a:r>
              <a:rPr lang="en-US" sz="2000" dirty="0" smtClean="0">
                <a:solidFill>
                  <a:srgbClr val="333399"/>
                </a:solidFill>
              </a:rPr>
              <a:t>- Combining results from parallel portions (e.g., “reducers”)</a:t>
            </a:r>
          </a:p>
          <a:p>
            <a:r>
              <a:rPr lang="en-US" sz="2000" dirty="0">
                <a:solidFill>
                  <a:srgbClr val="333399"/>
                </a:solidFill>
              </a:rPr>
              <a:t>	</a:t>
            </a:r>
            <a:r>
              <a:rPr lang="en-US" sz="2000" dirty="0" smtClean="0">
                <a:solidFill>
                  <a:srgbClr val="333399"/>
                </a:solidFill>
              </a:rPr>
              <a:t>- …</a:t>
            </a:r>
          </a:p>
          <a:p>
            <a:r>
              <a:rPr lang="en-US" sz="2000" dirty="0">
                <a:solidFill>
                  <a:srgbClr val="333399"/>
                </a:solidFill>
              </a:rPr>
              <a:t>	</a:t>
            </a:r>
            <a:endParaRPr lang="en-US" sz="2000" dirty="0" smtClean="0">
              <a:solidFill>
                <a:srgbClr val="333399"/>
              </a:solidFill>
            </a:endParaRPr>
          </a:p>
          <a:p>
            <a:endParaRPr lang="en-US" sz="20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Virtual Cloud hosting</a:t>
            </a:r>
            <a:endParaRPr lang="en-US" dirty="0"/>
          </a:p>
        </p:txBody>
      </p:sp>
      <p:sp>
        <p:nvSpPr>
          <p:cNvPr id="7782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Part 2</a:t>
            </a:r>
          </a:p>
        </p:txBody>
      </p:sp>
      <p:sp>
        <p:nvSpPr>
          <p:cNvPr id="77827" name="TextBox 3"/>
          <p:cNvSpPr txBox="1">
            <a:spLocks noChangeArrowheads="1"/>
          </p:cNvSpPr>
          <p:nvPr/>
        </p:nvSpPr>
        <p:spPr bwMode="auto">
          <a:xfrm>
            <a:off x="990600" y="914400"/>
            <a:ext cx="70866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ja-JP" sz="2000" smtClean="0">
                <a:solidFill>
                  <a:srgbClr val="003367"/>
                </a:solidFill>
              </a:rPr>
              <a:t>“Cloud computing is a model for enabling convenient, on-demand network access to a shared pool of configurable computing resources (e.g., networks, servers, storage, applications, and services) that can be rapidly provisioned and released with minimal management effort or service provider interaction.”</a:t>
            </a:r>
          </a:p>
          <a:p>
            <a:pPr>
              <a:lnSpc>
                <a:spcPct val="90000"/>
              </a:lnSpc>
            </a:pPr>
            <a:endParaRPr lang="en-US" altLang="ja-JP" sz="2000" smtClean="0">
              <a:solidFill>
                <a:srgbClr val="003367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altLang="ja-JP" sz="2000" smtClean="0">
                <a:solidFill>
                  <a:srgbClr val="003367"/>
                </a:solidFill>
              </a:rPr>
              <a:t> US National Institute for Standards and Technology </a:t>
            </a:r>
          </a:p>
        </p:txBody>
      </p:sp>
      <p:pic>
        <p:nvPicPr>
          <p:cNvPr id="77828" name="Picture 10" descr="nist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19400"/>
            <a:ext cx="9906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066800" y="3124200"/>
            <a:ext cx="571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smtClean="0">
                <a:solidFill>
                  <a:srgbClr val="001934"/>
                </a:solidFill>
              </a:rPr>
              <a:t>http://www.csrc.nist.gov/groups/SNS/cloud-computing/</a:t>
            </a:r>
          </a:p>
        </p:txBody>
      </p:sp>
    </p:spTree>
    <p:extLst>
      <p:ext uri="{BB962C8B-B14F-4D97-AF65-F5344CB8AC3E}">
        <p14:creationId xmlns:p14="http://schemas.microsoft.com/office/powerpoint/2010/main" val="12441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8"/>
          <p:cNvSpPr>
            <a:spLocks noChangeArrowheads="1"/>
          </p:cNvSpPr>
          <p:nvPr/>
        </p:nvSpPr>
        <p:spPr bwMode="auto">
          <a:xfrm>
            <a:off x="609600" y="4724400"/>
            <a:ext cx="7924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en-US" sz="2000" b="1" smtClean="0">
                <a:solidFill>
                  <a:srgbClr val="00264D"/>
                </a:solidFill>
                <a:cs typeface="Arial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2209800"/>
            <a:ext cx="1524000" cy="762000"/>
          </a:xfrm>
          <a:prstGeom prst="rect">
            <a:avLst/>
          </a:prstGeom>
          <a:solidFill>
            <a:srgbClr val="C085D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67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Client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000500" y="2209800"/>
            <a:ext cx="1524000" cy="762000"/>
          </a:xfrm>
          <a:prstGeom prst="rect">
            <a:avLst/>
          </a:prstGeom>
          <a:solidFill>
            <a:srgbClr val="C085D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67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Server(s)</a:t>
            </a:r>
          </a:p>
        </p:txBody>
      </p:sp>
      <p:grpSp>
        <p:nvGrpSpPr>
          <p:cNvPr id="78852" name="Group 19"/>
          <p:cNvGrpSpPr>
            <a:grpSpLocks/>
          </p:cNvGrpSpPr>
          <p:nvPr/>
        </p:nvGrpSpPr>
        <p:grpSpPr bwMode="auto">
          <a:xfrm>
            <a:off x="2438400" y="2514600"/>
            <a:ext cx="1524000" cy="239713"/>
            <a:chOff x="2057400" y="2514600"/>
            <a:chExt cx="1905000" cy="239712"/>
          </a:xfrm>
        </p:grpSpPr>
        <p:cxnSp>
          <p:nvCxnSpPr>
            <p:cNvPr id="78855" name="Straight Arrow Connector 20"/>
            <p:cNvCxnSpPr>
              <a:cxnSpLocks noChangeShapeType="1"/>
            </p:cNvCxnSpPr>
            <p:nvPr/>
          </p:nvCxnSpPr>
          <p:spPr bwMode="auto">
            <a:xfrm>
              <a:off x="2057400" y="2514600"/>
              <a:ext cx="1905000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856" name="Straight Arrow Connector 40"/>
            <p:cNvCxnSpPr>
              <a:cxnSpLocks noChangeShapeType="1"/>
            </p:cNvCxnSpPr>
            <p:nvPr/>
          </p:nvCxnSpPr>
          <p:spPr bwMode="auto">
            <a:xfrm flipH="1" flipV="1">
              <a:off x="2057400" y="2754312"/>
              <a:ext cx="1905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88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Cloud &gt; server-based computing</a:t>
            </a:r>
          </a:p>
        </p:txBody>
      </p:sp>
      <p:sp>
        <p:nvSpPr>
          <p:cNvPr id="78854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6425" cy="41116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Client/server model (1980s - )</a:t>
            </a:r>
          </a:p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Now called Software-as-a-Service (SaaS)</a:t>
            </a:r>
          </a:p>
        </p:txBody>
      </p:sp>
    </p:spTree>
    <p:extLst>
      <p:ext uri="{BB962C8B-B14F-4D97-AF65-F5344CB8AC3E}">
        <p14:creationId xmlns:p14="http://schemas.microsoft.com/office/powerpoint/2010/main" val="3820595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733800" y="2209800"/>
            <a:ext cx="2057400" cy="2209800"/>
          </a:xfrm>
          <a:prstGeom prst="rect">
            <a:avLst/>
          </a:prstGeom>
          <a:solidFill>
            <a:schemeClr val="bg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3367">
                  <a:lumMod val="75000"/>
                </a:srgbClr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endParaRPr lang="en-US" dirty="0">
              <a:solidFill>
                <a:srgbClr val="003367">
                  <a:lumMod val="75000"/>
                </a:srgbClr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dirty="0">
                <a:solidFill>
                  <a:srgbClr val="003367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Cloud Provider(s)</a:t>
            </a:r>
          </a:p>
        </p:txBody>
      </p:sp>
      <p:sp>
        <p:nvSpPr>
          <p:cNvPr id="79874" name="Rectangle 18"/>
          <p:cNvSpPr>
            <a:spLocks noChangeArrowheads="1"/>
          </p:cNvSpPr>
          <p:nvPr/>
        </p:nvSpPr>
        <p:spPr bwMode="auto">
          <a:xfrm>
            <a:off x="609600" y="4724400"/>
            <a:ext cx="79248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ts val="900"/>
              </a:spcBef>
              <a:buClr>
                <a:srgbClr val="000000"/>
              </a:buClr>
              <a:buSzPct val="100000"/>
            </a:pPr>
            <a:r>
              <a:rPr lang="en-US" sz="2000" b="1" smtClean="0">
                <a:solidFill>
                  <a:srgbClr val="00264D"/>
                </a:solidFill>
                <a:cs typeface="Arial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267450" y="3352800"/>
            <a:ext cx="8683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7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Host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32513" y="2357438"/>
            <a:ext cx="1057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7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Guest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14400" y="2209800"/>
            <a:ext cx="1524000" cy="762000"/>
          </a:xfrm>
          <a:prstGeom prst="rect">
            <a:avLst/>
          </a:prstGeom>
          <a:solidFill>
            <a:srgbClr val="C085D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67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Client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000500" y="2209800"/>
            <a:ext cx="1524000" cy="762000"/>
          </a:xfrm>
          <a:prstGeom prst="rect">
            <a:avLst/>
          </a:prstGeom>
          <a:solidFill>
            <a:srgbClr val="C085D7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3367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Service</a:t>
            </a:r>
          </a:p>
        </p:txBody>
      </p:sp>
      <p:grpSp>
        <p:nvGrpSpPr>
          <p:cNvPr id="79879" name="Group 19"/>
          <p:cNvGrpSpPr>
            <a:grpSpLocks/>
          </p:cNvGrpSpPr>
          <p:nvPr/>
        </p:nvGrpSpPr>
        <p:grpSpPr bwMode="auto">
          <a:xfrm>
            <a:off x="2438400" y="2514600"/>
            <a:ext cx="1524000" cy="239713"/>
            <a:chOff x="2057400" y="2514600"/>
            <a:chExt cx="1905000" cy="239712"/>
          </a:xfrm>
        </p:grpSpPr>
        <p:cxnSp>
          <p:nvCxnSpPr>
            <p:cNvPr id="79882" name="Straight Arrow Connector 20"/>
            <p:cNvCxnSpPr>
              <a:cxnSpLocks noChangeShapeType="1"/>
            </p:cNvCxnSpPr>
            <p:nvPr/>
          </p:nvCxnSpPr>
          <p:spPr bwMode="auto">
            <a:xfrm>
              <a:off x="2057400" y="2514600"/>
              <a:ext cx="1905000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sysDash"/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883" name="Straight Arrow Connector 40"/>
            <p:cNvCxnSpPr>
              <a:cxnSpLocks noChangeShapeType="1"/>
            </p:cNvCxnSpPr>
            <p:nvPr/>
          </p:nvCxnSpPr>
          <p:spPr bwMode="auto">
            <a:xfrm flipH="1" flipV="1">
              <a:off x="2057400" y="2754312"/>
              <a:ext cx="1905000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sys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988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Host/guest model </a:t>
            </a:r>
          </a:p>
        </p:txBody>
      </p:sp>
      <p:sp>
        <p:nvSpPr>
          <p:cNvPr id="79881" name="Content Placeholder 3"/>
          <p:cNvSpPr>
            <a:spLocks noGrp="1"/>
          </p:cNvSpPr>
          <p:nvPr>
            <p:ph idx="1"/>
          </p:nvPr>
        </p:nvSpPr>
        <p:spPr>
          <a:xfrm>
            <a:off x="457200" y="4724400"/>
            <a:ext cx="8226425" cy="4111625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Service is hosted by a third party.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flexible programming model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cloud APIs for service to allocate/link resources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on-demand: pay as you grow</a:t>
            </a:r>
          </a:p>
        </p:txBody>
      </p:sp>
    </p:spTree>
    <p:extLst>
      <p:ext uri="{BB962C8B-B14F-4D97-AF65-F5344CB8AC3E}">
        <p14:creationId xmlns:p14="http://schemas.microsoft.com/office/powerpoint/2010/main" val="2478260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7493000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Title 3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559800" cy="1554163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                   </a:t>
            </a: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EC2</a:t>
            </a:r>
            <a:br>
              <a:rPr lang="en-US" sz="320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3200">
                <a:latin typeface="Arial" charset="0"/>
                <a:ea typeface="ＭＳ Ｐゴシック" charset="0"/>
                <a:cs typeface="Arial" charset="0"/>
              </a:rPr>
              <a:t>                        The canonical public cloud</a:t>
            </a:r>
          </a:p>
        </p:txBody>
      </p:sp>
      <p:pic>
        <p:nvPicPr>
          <p:cNvPr id="8806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94113"/>
            <a:ext cx="46482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563"/>
            <a:ext cx="239871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4384675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981200"/>
            <a:ext cx="16446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1800" b="1" dirty="0">
              <a:solidFill>
                <a:srgbClr val="003367">
                  <a:lumMod val="75000"/>
                </a:srgbClr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1800" b="1" dirty="0">
                <a:solidFill>
                  <a:srgbClr val="003367">
                    <a:lumMod val="75000"/>
                  </a:srgbClr>
                </a:solidFill>
                <a:ea typeface="ＭＳ Ｐゴシック" charset="-128"/>
                <a:cs typeface="ＭＳ Ｐゴシック" charset="-128"/>
              </a:rPr>
              <a:t>Virtual Appliance Image</a:t>
            </a:r>
          </a:p>
        </p:txBody>
      </p:sp>
    </p:spTree>
    <p:extLst>
      <p:ext uri="{BB962C8B-B14F-4D97-AF65-F5344CB8AC3E}">
        <p14:creationId xmlns:p14="http://schemas.microsoft.com/office/powerpoint/2010/main" val="1130208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 Bold" charset="0"/>
                <a:ea typeface="ヒラギノ角ゴ ProN W6" charset="0"/>
                <a:cs typeface="ヒラギノ角ゴ ProN W6" charset="0"/>
              </a:rPr>
              <a:t>OpenStack, the Cloud Operating System</a:t>
            </a:r>
          </a:p>
        </p:txBody>
      </p:sp>
      <p:sp>
        <p:nvSpPr>
          <p:cNvPr id="89090" name="TextBox 5"/>
          <p:cNvSpPr txBox="1">
            <a:spLocks noChangeArrowheads="1"/>
          </p:cNvSpPr>
          <p:nvPr/>
        </p:nvSpPr>
        <p:spPr bwMode="auto">
          <a:xfrm>
            <a:off x="339725" y="1143000"/>
            <a:ext cx="8589963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defTabSz="6413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b="1" smtClean="0">
                <a:solidFill>
                  <a:srgbClr val="000000"/>
                </a:solidFill>
                <a:latin typeface="Lucinda grande" charset="0"/>
                <a:cs typeface="Lucinda grande" charset="0"/>
                <a:sym typeface="Gill Sans" charset="0"/>
              </a:rPr>
              <a:t>Management Layer That Adds Automation &amp; Control</a:t>
            </a:r>
          </a:p>
        </p:txBody>
      </p:sp>
      <p:pic>
        <p:nvPicPr>
          <p:cNvPr id="8909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2"/>
          <a:stretch>
            <a:fillRect/>
          </a:stretch>
        </p:blipFill>
        <p:spPr bwMode="auto">
          <a:xfrm>
            <a:off x="0" y="1660525"/>
            <a:ext cx="9180513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Box 5"/>
          <p:cNvSpPr txBox="1">
            <a:spLocks noChangeArrowheads="1"/>
          </p:cNvSpPr>
          <p:nvPr/>
        </p:nvSpPr>
        <p:spPr bwMode="auto">
          <a:xfrm>
            <a:off x="339725" y="6305550"/>
            <a:ext cx="378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smtClean="0">
                <a:solidFill>
                  <a:srgbClr val="000000"/>
                </a:solidFill>
              </a:rPr>
              <a:t>[Anthony Young @ Rackspace]</a:t>
            </a:r>
          </a:p>
        </p:txBody>
      </p:sp>
    </p:spTree>
    <p:extLst>
      <p:ext uri="{BB962C8B-B14F-4D97-AF65-F5344CB8AC3E}">
        <p14:creationId xmlns:p14="http://schemas.microsoft.com/office/powerpoint/2010/main" val="360739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85900"/>
            <a:ext cx="5715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13" y="400050"/>
            <a:ext cx="1627187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1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clou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8"/>
          <a:stretch>
            <a:fillRect/>
          </a:stretch>
        </p:blipFill>
        <p:spPr bwMode="auto">
          <a:xfrm>
            <a:off x="0" y="1436688"/>
            <a:ext cx="9144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tangle 10"/>
          <p:cNvSpPr>
            <a:spLocks noChangeArrowheads="1"/>
          </p:cNvSpPr>
          <p:nvPr/>
        </p:nvSpPr>
        <p:spPr bwMode="auto">
          <a:xfrm>
            <a:off x="152400" y="5334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Varying workload</a:t>
            </a:r>
          </a:p>
        </p:txBody>
      </p:sp>
      <p:sp>
        <p:nvSpPr>
          <p:cNvPr id="83971" name="Rectangle 11"/>
          <p:cNvSpPr>
            <a:spLocks noChangeArrowheads="1"/>
          </p:cNvSpPr>
          <p:nvPr/>
        </p:nvSpPr>
        <p:spPr bwMode="auto">
          <a:xfrm>
            <a:off x="3429000" y="5334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Fixed system</a:t>
            </a:r>
          </a:p>
        </p:txBody>
      </p:sp>
      <p:sp>
        <p:nvSpPr>
          <p:cNvPr id="83972" name="Rectangle 12"/>
          <p:cNvSpPr>
            <a:spLocks noChangeArrowheads="1"/>
          </p:cNvSpPr>
          <p:nvPr/>
        </p:nvSpPr>
        <p:spPr bwMode="auto">
          <a:xfrm>
            <a:off x="6629400" y="5334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Varying performance</a:t>
            </a:r>
          </a:p>
        </p:txBody>
      </p:sp>
      <p:pic>
        <p:nvPicPr>
          <p:cNvPr id="8397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1371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0688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1" descr="clou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8"/>
          <a:stretch>
            <a:fillRect/>
          </a:stretch>
        </p:blipFill>
        <p:spPr bwMode="auto">
          <a:xfrm>
            <a:off x="0" y="1436688"/>
            <a:ext cx="9144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10"/>
          <p:cNvSpPr>
            <a:spLocks noChangeArrowheads="1"/>
          </p:cNvSpPr>
          <p:nvPr/>
        </p:nvSpPr>
        <p:spPr bwMode="auto">
          <a:xfrm>
            <a:off x="152400" y="5334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Varying workload</a:t>
            </a:r>
          </a:p>
        </p:txBody>
      </p:sp>
      <p:sp>
        <p:nvSpPr>
          <p:cNvPr id="84995" name="Rectangle 11"/>
          <p:cNvSpPr>
            <a:spLocks noChangeArrowheads="1"/>
          </p:cNvSpPr>
          <p:nvPr/>
        </p:nvSpPr>
        <p:spPr bwMode="auto">
          <a:xfrm>
            <a:off x="3429000" y="5334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Varying system</a:t>
            </a:r>
          </a:p>
        </p:txBody>
      </p:sp>
      <p:sp>
        <p:nvSpPr>
          <p:cNvPr id="84996" name="Rectangle 12"/>
          <p:cNvSpPr>
            <a:spLocks noChangeArrowheads="1"/>
          </p:cNvSpPr>
          <p:nvPr/>
        </p:nvSpPr>
        <p:spPr bwMode="auto">
          <a:xfrm>
            <a:off x="6629400" y="5334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Fixed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31322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clou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48"/>
          <a:stretch>
            <a:fillRect/>
          </a:stretch>
        </p:blipFill>
        <p:spPr bwMode="auto">
          <a:xfrm>
            <a:off x="0" y="1436688"/>
            <a:ext cx="9144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10"/>
          <p:cNvSpPr>
            <a:spLocks noChangeArrowheads="1"/>
          </p:cNvSpPr>
          <p:nvPr/>
        </p:nvSpPr>
        <p:spPr bwMode="auto">
          <a:xfrm>
            <a:off x="152400" y="5334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Varying workload</a:t>
            </a:r>
          </a:p>
        </p:txBody>
      </p:sp>
      <p:sp>
        <p:nvSpPr>
          <p:cNvPr id="86019" name="Rectangle 11"/>
          <p:cNvSpPr>
            <a:spLocks noChangeArrowheads="1"/>
          </p:cNvSpPr>
          <p:nvPr/>
        </p:nvSpPr>
        <p:spPr bwMode="auto">
          <a:xfrm>
            <a:off x="3429000" y="53340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Varying system</a:t>
            </a:r>
          </a:p>
        </p:txBody>
      </p:sp>
      <p:sp>
        <p:nvSpPr>
          <p:cNvPr id="86020" name="Rectangle 12"/>
          <p:cNvSpPr>
            <a:spLocks noChangeArrowheads="1"/>
          </p:cNvSpPr>
          <p:nvPr/>
        </p:nvSpPr>
        <p:spPr bwMode="auto">
          <a:xfrm>
            <a:off x="6629400" y="53340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Target performance</a:t>
            </a:r>
          </a:p>
        </p:txBody>
      </p:sp>
      <p:sp>
        <p:nvSpPr>
          <p:cNvPr id="6" name="Curved Up Arrow 5"/>
          <p:cNvSpPr/>
          <p:nvPr/>
        </p:nvSpPr>
        <p:spPr bwMode="auto">
          <a:xfrm rot="13031691">
            <a:off x="5538788" y="1282700"/>
            <a:ext cx="1789112" cy="1277938"/>
          </a:xfrm>
          <a:prstGeom prst="curvedUp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8602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“Elastic Cloud”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6629400" y="990600"/>
            <a:ext cx="228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000090"/>
                </a:solidFill>
              </a:rPr>
              <a:t>Resource Control</a:t>
            </a:r>
          </a:p>
        </p:txBody>
      </p:sp>
    </p:spTree>
    <p:extLst>
      <p:ext uri="{BB962C8B-B14F-4D97-AF65-F5344CB8AC3E}">
        <p14:creationId xmlns:p14="http://schemas.microsoft.com/office/powerpoint/2010/main" val="3411837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Arial" charset="0"/>
              </a:rPr>
              <a:t>Elastic provisioning</a:t>
            </a:r>
          </a:p>
        </p:txBody>
      </p:sp>
      <p:sp>
        <p:nvSpPr>
          <p:cNvPr id="87042" name="TextBox 3"/>
          <p:cNvSpPr txBox="1">
            <a:spLocks noChangeArrowheads="1"/>
          </p:cNvSpPr>
          <p:nvPr/>
        </p:nvSpPr>
        <p:spPr bwMode="auto">
          <a:xfrm>
            <a:off x="304800" y="6335713"/>
            <a:ext cx="8648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 u="sng" smtClean="0">
                <a:solidFill>
                  <a:srgbClr val="651222"/>
                </a:solidFill>
              </a:rPr>
              <a:t>Managing Energy and Server Resources in Hosting Centers</a:t>
            </a:r>
            <a:r>
              <a:rPr lang="en-US" sz="1800" smtClean="0">
                <a:solidFill>
                  <a:srgbClr val="651222"/>
                </a:solidFill>
              </a:rPr>
              <a:t>, SOSP, October 2001.</a:t>
            </a:r>
          </a:p>
        </p:txBody>
      </p:sp>
      <p:sp>
        <p:nvSpPr>
          <p:cNvPr id="87043" name="Rectangle 182"/>
          <p:cNvSpPr>
            <a:spLocks noChangeArrowheads="1"/>
          </p:cNvSpPr>
          <p:nvPr/>
        </p:nvSpPr>
        <p:spPr bwMode="auto">
          <a:xfrm>
            <a:off x="2606675" y="4432300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183"/>
          <p:cNvSpPr>
            <a:spLocks noChangeArrowheads="1"/>
          </p:cNvSpPr>
          <p:nvPr/>
        </p:nvSpPr>
        <p:spPr bwMode="auto">
          <a:xfrm>
            <a:off x="2881313" y="4432300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87045" name="Group 220"/>
          <p:cNvGrpSpPr>
            <a:grpSpLocks/>
          </p:cNvGrpSpPr>
          <p:nvPr/>
        </p:nvGrpSpPr>
        <p:grpSpPr bwMode="auto">
          <a:xfrm>
            <a:off x="2057400" y="4727575"/>
            <a:ext cx="1030288" cy="214313"/>
            <a:chOff x="1536" y="2863"/>
            <a:chExt cx="649" cy="135"/>
          </a:xfrm>
        </p:grpSpPr>
        <p:sp>
          <p:nvSpPr>
            <p:cNvPr id="87122" name="Rectangle 185"/>
            <p:cNvSpPr>
              <a:spLocks noChangeArrowheads="1"/>
            </p:cNvSpPr>
            <p:nvPr/>
          </p:nvSpPr>
          <p:spPr bwMode="auto">
            <a:xfrm>
              <a:off x="1536" y="2863"/>
              <a:ext cx="130" cy="135"/>
            </a:xfrm>
            <a:prstGeom prst="rect">
              <a:avLst/>
            </a:prstGeom>
            <a:solidFill>
              <a:srgbClr val="333333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23" name="Rectangle 186"/>
            <p:cNvSpPr>
              <a:spLocks noChangeArrowheads="1"/>
            </p:cNvSpPr>
            <p:nvPr/>
          </p:nvSpPr>
          <p:spPr bwMode="auto">
            <a:xfrm>
              <a:off x="1709" y="2863"/>
              <a:ext cx="130" cy="135"/>
            </a:xfrm>
            <a:prstGeom prst="rect">
              <a:avLst/>
            </a:prstGeom>
            <a:solidFill>
              <a:srgbClr val="333333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24" name="Rectangle 187"/>
            <p:cNvSpPr>
              <a:spLocks noChangeArrowheads="1"/>
            </p:cNvSpPr>
            <p:nvPr/>
          </p:nvSpPr>
          <p:spPr bwMode="auto">
            <a:xfrm>
              <a:off x="1882" y="2863"/>
              <a:ext cx="130" cy="135"/>
            </a:xfrm>
            <a:prstGeom prst="rect">
              <a:avLst/>
            </a:prstGeom>
            <a:solidFill>
              <a:srgbClr val="333333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25" name="Rectangle 188"/>
            <p:cNvSpPr>
              <a:spLocks noChangeArrowheads="1"/>
            </p:cNvSpPr>
            <p:nvPr/>
          </p:nvSpPr>
          <p:spPr bwMode="auto">
            <a:xfrm>
              <a:off x="2055" y="2863"/>
              <a:ext cx="130" cy="135"/>
            </a:xfrm>
            <a:prstGeom prst="rect">
              <a:avLst/>
            </a:prstGeom>
            <a:solidFill>
              <a:srgbClr val="333333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87046" name="Rectangle 177"/>
          <p:cNvSpPr>
            <a:spLocks noChangeArrowheads="1"/>
          </p:cNvSpPr>
          <p:nvPr/>
        </p:nvSpPr>
        <p:spPr bwMode="auto">
          <a:xfrm>
            <a:off x="2606675" y="4135438"/>
            <a:ext cx="206375" cy="214312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7" name="Rectangle 178"/>
          <p:cNvSpPr>
            <a:spLocks noChangeArrowheads="1"/>
          </p:cNvSpPr>
          <p:nvPr/>
        </p:nvSpPr>
        <p:spPr bwMode="auto">
          <a:xfrm>
            <a:off x="2881313" y="4135438"/>
            <a:ext cx="206375" cy="214312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8" name="Rectangle 198"/>
          <p:cNvSpPr>
            <a:spLocks noChangeArrowheads="1"/>
          </p:cNvSpPr>
          <p:nvPr/>
        </p:nvSpPr>
        <p:spPr bwMode="auto">
          <a:xfrm>
            <a:off x="2714625" y="4252913"/>
            <a:ext cx="206375" cy="214312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9" name="Rectangle 199"/>
          <p:cNvSpPr>
            <a:spLocks noChangeArrowheads="1"/>
          </p:cNvSpPr>
          <p:nvPr/>
        </p:nvSpPr>
        <p:spPr bwMode="auto">
          <a:xfrm>
            <a:off x="2989263" y="4252913"/>
            <a:ext cx="206375" cy="214312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50" name="Rectangle 180"/>
          <p:cNvSpPr>
            <a:spLocks noChangeArrowheads="1"/>
          </p:cNvSpPr>
          <p:nvPr/>
        </p:nvSpPr>
        <p:spPr bwMode="auto">
          <a:xfrm>
            <a:off x="2057400" y="4432300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51" name="Rectangle 181"/>
          <p:cNvSpPr>
            <a:spLocks noChangeArrowheads="1"/>
          </p:cNvSpPr>
          <p:nvPr/>
        </p:nvSpPr>
        <p:spPr bwMode="auto">
          <a:xfrm>
            <a:off x="2332038" y="4432300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52" name="Rectangle 201"/>
          <p:cNvSpPr>
            <a:spLocks noChangeArrowheads="1"/>
          </p:cNvSpPr>
          <p:nvPr/>
        </p:nvSpPr>
        <p:spPr bwMode="auto">
          <a:xfrm>
            <a:off x="2165350" y="4549775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53" name="Rectangle 202"/>
          <p:cNvSpPr>
            <a:spLocks noChangeArrowheads="1"/>
          </p:cNvSpPr>
          <p:nvPr/>
        </p:nvSpPr>
        <p:spPr bwMode="auto">
          <a:xfrm>
            <a:off x="2439988" y="4549775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54" name="Rectangle 203"/>
          <p:cNvSpPr>
            <a:spLocks noChangeArrowheads="1"/>
          </p:cNvSpPr>
          <p:nvPr/>
        </p:nvSpPr>
        <p:spPr bwMode="auto">
          <a:xfrm>
            <a:off x="2714625" y="4549775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55" name="Rectangle 204"/>
          <p:cNvSpPr>
            <a:spLocks noChangeArrowheads="1"/>
          </p:cNvSpPr>
          <p:nvPr/>
        </p:nvSpPr>
        <p:spPr bwMode="auto">
          <a:xfrm>
            <a:off x="2989263" y="4549775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56" name="Rectangle 206"/>
          <p:cNvSpPr>
            <a:spLocks noChangeArrowheads="1"/>
          </p:cNvSpPr>
          <p:nvPr/>
        </p:nvSpPr>
        <p:spPr bwMode="auto">
          <a:xfrm>
            <a:off x="2165350" y="4845050"/>
            <a:ext cx="206375" cy="214313"/>
          </a:xfrm>
          <a:prstGeom prst="rect">
            <a:avLst/>
          </a:prstGeom>
          <a:solidFill>
            <a:srgbClr val="333333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87057" name="Group 5"/>
          <p:cNvGrpSpPr>
            <a:grpSpLocks/>
          </p:cNvGrpSpPr>
          <p:nvPr/>
        </p:nvGrpSpPr>
        <p:grpSpPr bwMode="auto">
          <a:xfrm>
            <a:off x="2057400" y="1782763"/>
            <a:ext cx="1030288" cy="214312"/>
            <a:chOff x="1584" y="1104"/>
            <a:chExt cx="1440" cy="278"/>
          </a:xfrm>
        </p:grpSpPr>
        <p:sp>
          <p:nvSpPr>
            <p:cNvPr id="87118" name="Rectangle 6"/>
            <p:cNvSpPr>
              <a:spLocks noChangeArrowheads="1"/>
            </p:cNvSpPr>
            <p:nvPr/>
          </p:nvSpPr>
          <p:spPr bwMode="auto">
            <a:xfrm>
              <a:off x="1584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19" name="Rectangle 7"/>
            <p:cNvSpPr>
              <a:spLocks noChangeArrowheads="1"/>
            </p:cNvSpPr>
            <p:nvPr/>
          </p:nvSpPr>
          <p:spPr bwMode="auto">
            <a:xfrm>
              <a:off x="1968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20" name="Rectangle 8"/>
            <p:cNvSpPr>
              <a:spLocks noChangeArrowheads="1"/>
            </p:cNvSpPr>
            <p:nvPr/>
          </p:nvSpPr>
          <p:spPr bwMode="auto">
            <a:xfrm>
              <a:off x="2352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21" name="Rectangle 9"/>
            <p:cNvSpPr>
              <a:spLocks noChangeArrowheads="1"/>
            </p:cNvSpPr>
            <p:nvPr/>
          </p:nvSpPr>
          <p:spPr bwMode="auto">
            <a:xfrm>
              <a:off x="2736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7058" name="Group 10"/>
          <p:cNvGrpSpPr>
            <a:grpSpLocks/>
          </p:cNvGrpSpPr>
          <p:nvPr/>
        </p:nvGrpSpPr>
        <p:grpSpPr bwMode="auto">
          <a:xfrm>
            <a:off x="2057400" y="2078038"/>
            <a:ext cx="1030288" cy="214312"/>
            <a:chOff x="1584" y="1104"/>
            <a:chExt cx="1440" cy="278"/>
          </a:xfrm>
        </p:grpSpPr>
        <p:sp>
          <p:nvSpPr>
            <p:cNvPr id="87114" name="Rectangle 11"/>
            <p:cNvSpPr>
              <a:spLocks noChangeArrowheads="1"/>
            </p:cNvSpPr>
            <p:nvPr/>
          </p:nvSpPr>
          <p:spPr bwMode="auto">
            <a:xfrm>
              <a:off x="1584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15" name="Rectangle 12"/>
            <p:cNvSpPr>
              <a:spLocks noChangeArrowheads="1"/>
            </p:cNvSpPr>
            <p:nvPr/>
          </p:nvSpPr>
          <p:spPr bwMode="auto">
            <a:xfrm>
              <a:off x="1968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16" name="Rectangle 13"/>
            <p:cNvSpPr>
              <a:spLocks noChangeArrowheads="1"/>
            </p:cNvSpPr>
            <p:nvPr/>
          </p:nvSpPr>
          <p:spPr bwMode="auto">
            <a:xfrm>
              <a:off x="2352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17" name="Rectangle 14"/>
            <p:cNvSpPr>
              <a:spLocks noChangeArrowheads="1"/>
            </p:cNvSpPr>
            <p:nvPr/>
          </p:nvSpPr>
          <p:spPr bwMode="auto">
            <a:xfrm>
              <a:off x="2736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7059" name="Group 15"/>
          <p:cNvGrpSpPr>
            <a:grpSpLocks/>
          </p:cNvGrpSpPr>
          <p:nvPr/>
        </p:nvGrpSpPr>
        <p:grpSpPr bwMode="auto">
          <a:xfrm>
            <a:off x="2057400" y="2374900"/>
            <a:ext cx="1030288" cy="214313"/>
            <a:chOff x="1584" y="1104"/>
            <a:chExt cx="1440" cy="278"/>
          </a:xfrm>
        </p:grpSpPr>
        <p:sp>
          <p:nvSpPr>
            <p:cNvPr id="87110" name="Rectangle 16"/>
            <p:cNvSpPr>
              <a:spLocks noChangeArrowheads="1"/>
            </p:cNvSpPr>
            <p:nvPr/>
          </p:nvSpPr>
          <p:spPr bwMode="auto">
            <a:xfrm>
              <a:off x="1584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11" name="Rectangle 17"/>
            <p:cNvSpPr>
              <a:spLocks noChangeArrowheads="1"/>
            </p:cNvSpPr>
            <p:nvPr/>
          </p:nvSpPr>
          <p:spPr bwMode="auto">
            <a:xfrm>
              <a:off x="1968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12" name="Rectangle 18"/>
            <p:cNvSpPr>
              <a:spLocks noChangeArrowheads="1"/>
            </p:cNvSpPr>
            <p:nvPr/>
          </p:nvSpPr>
          <p:spPr bwMode="auto">
            <a:xfrm>
              <a:off x="2352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13" name="Rectangle 19"/>
            <p:cNvSpPr>
              <a:spLocks noChangeArrowheads="1"/>
            </p:cNvSpPr>
            <p:nvPr/>
          </p:nvSpPr>
          <p:spPr bwMode="auto">
            <a:xfrm>
              <a:off x="2736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2057400" y="2670175"/>
            <a:ext cx="1030288" cy="214313"/>
            <a:chOff x="1584" y="1104"/>
            <a:chExt cx="1440" cy="278"/>
          </a:xfrm>
        </p:grpSpPr>
        <p:sp>
          <p:nvSpPr>
            <p:cNvPr id="87106" name="Rectangle 21"/>
            <p:cNvSpPr>
              <a:spLocks noChangeArrowheads="1"/>
            </p:cNvSpPr>
            <p:nvPr/>
          </p:nvSpPr>
          <p:spPr bwMode="auto">
            <a:xfrm>
              <a:off x="1584" y="1104"/>
              <a:ext cx="288" cy="278"/>
            </a:xfrm>
            <a:prstGeom prst="rect">
              <a:avLst/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07" name="Rectangle 22"/>
            <p:cNvSpPr>
              <a:spLocks noChangeArrowheads="1"/>
            </p:cNvSpPr>
            <p:nvPr/>
          </p:nvSpPr>
          <p:spPr bwMode="auto">
            <a:xfrm>
              <a:off x="1968" y="1104"/>
              <a:ext cx="288" cy="278"/>
            </a:xfrm>
            <a:prstGeom prst="rect">
              <a:avLst/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08" name="Rectangle 23"/>
            <p:cNvSpPr>
              <a:spLocks noChangeArrowheads="1"/>
            </p:cNvSpPr>
            <p:nvPr/>
          </p:nvSpPr>
          <p:spPr bwMode="auto">
            <a:xfrm>
              <a:off x="2352" y="1104"/>
              <a:ext cx="288" cy="278"/>
            </a:xfrm>
            <a:prstGeom prst="rect">
              <a:avLst/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09" name="Rectangle 24"/>
            <p:cNvSpPr>
              <a:spLocks noChangeArrowheads="1"/>
            </p:cNvSpPr>
            <p:nvPr/>
          </p:nvSpPr>
          <p:spPr bwMode="auto">
            <a:xfrm>
              <a:off x="2736" y="1104"/>
              <a:ext cx="288" cy="278"/>
            </a:xfrm>
            <a:prstGeom prst="rect">
              <a:avLst/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7061" name="Group 26"/>
          <p:cNvGrpSpPr>
            <a:grpSpLocks/>
          </p:cNvGrpSpPr>
          <p:nvPr/>
        </p:nvGrpSpPr>
        <p:grpSpPr bwMode="auto">
          <a:xfrm>
            <a:off x="2165350" y="1900238"/>
            <a:ext cx="1030288" cy="214312"/>
            <a:chOff x="1584" y="1104"/>
            <a:chExt cx="1440" cy="278"/>
          </a:xfrm>
        </p:grpSpPr>
        <p:sp>
          <p:nvSpPr>
            <p:cNvPr id="87102" name="Rectangle 27"/>
            <p:cNvSpPr>
              <a:spLocks noChangeArrowheads="1"/>
            </p:cNvSpPr>
            <p:nvPr/>
          </p:nvSpPr>
          <p:spPr bwMode="auto">
            <a:xfrm>
              <a:off x="1584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03" name="Rectangle 28"/>
            <p:cNvSpPr>
              <a:spLocks noChangeArrowheads="1"/>
            </p:cNvSpPr>
            <p:nvPr/>
          </p:nvSpPr>
          <p:spPr bwMode="auto">
            <a:xfrm>
              <a:off x="1968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04" name="Rectangle 29"/>
            <p:cNvSpPr>
              <a:spLocks noChangeArrowheads="1"/>
            </p:cNvSpPr>
            <p:nvPr/>
          </p:nvSpPr>
          <p:spPr bwMode="auto">
            <a:xfrm>
              <a:off x="2352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05" name="Rectangle 30"/>
            <p:cNvSpPr>
              <a:spLocks noChangeArrowheads="1"/>
            </p:cNvSpPr>
            <p:nvPr/>
          </p:nvSpPr>
          <p:spPr bwMode="auto">
            <a:xfrm>
              <a:off x="2736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7062" name="Group 31"/>
          <p:cNvGrpSpPr>
            <a:grpSpLocks/>
          </p:cNvGrpSpPr>
          <p:nvPr/>
        </p:nvGrpSpPr>
        <p:grpSpPr bwMode="auto">
          <a:xfrm>
            <a:off x="2165350" y="2195513"/>
            <a:ext cx="1030288" cy="214312"/>
            <a:chOff x="1584" y="1104"/>
            <a:chExt cx="1440" cy="278"/>
          </a:xfrm>
        </p:grpSpPr>
        <p:sp>
          <p:nvSpPr>
            <p:cNvPr id="87098" name="Rectangle 32"/>
            <p:cNvSpPr>
              <a:spLocks noChangeArrowheads="1"/>
            </p:cNvSpPr>
            <p:nvPr/>
          </p:nvSpPr>
          <p:spPr bwMode="auto">
            <a:xfrm>
              <a:off x="1584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099" name="Rectangle 33"/>
            <p:cNvSpPr>
              <a:spLocks noChangeArrowheads="1"/>
            </p:cNvSpPr>
            <p:nvPr/>
          </p:nvSpPr>
          <p:spPr bwMode="auto">
            <a:xfrm>
              <a:off x="1968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00" name="Rectangle 34"/>
            <p:cNvSpPr>
              <a:spLocks noChangeArrowheads="1"/>
            </p:cNvSpPr>
            <p:nvPr/>
          </p:nvSpPr>
          <p:spPr bwMode="auto">
            <a:xfrm>
              <a:off x="2352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101" name="Rectangle 35"/>
            <p:cNvSpPr>
              <a:spLocks noChangeArrowheads="1"/>
            </p:cNvSpPr>
            <p:nvPr/>
          </p:nvSpPr>
          <p:spPr bwMode="auto">
            <a:xfrm>
              <a:off x="2736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7063" name="Group 36"/>
          <p:cNvGrpSpPr>
            <a:grpSpLocks/>
          </p:cNvGrpSpPr>
          <p:nvPr/>
        </p:nvGrpSpPr>
        <p:grpSpPr bwMode="auto">
          <a:xfrm>
            <a:off x="2165350" y="2492375"/>
            <a:ext cx="1030288" cy="214313"/>
            <a:chOff x="1584" y="1104"/>
            <a:chExt cx="1440" cy="278"/>
          </a:xfrm>
        </p:grpSpPr>
        <p:sp>
          <p:nvSpPr>
            <p:cNvPr id="87094" name="Rectangle 37"/>
            <p:cNvSpPr>
              <a:spLocks noChangeArrowheads="1"/>
            </p:cNvSpPr>
            <p:nvPr/>
          </p:nvSpPr>
          <p:spPr bwMode="auto">
            <a:xfrm>
              <a:off x="1584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095" name="Rectangle 38"/>
            <p:cNvSpPr>
              <a:spLocks noChangeArrowheads="1"/>
            </p:cNvSpPr>
            <p:nvPr/>
          </p:nvSpPr>
          <p:spPr bwMode="auto">
            <a:xfrm>
              <a:off x="1968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096" name="Rectangle 39"/>
            <p:cNvSpPr>
              <a:spLocks noChangeArrowheads="1"/>
            </p:cNvSpPr>
            <p:nvPr/>
          </p:nvSpPr>
          <p:spPr bwMode="auto">
            <a:xfrm>
              <a:off x="2352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097" name="Rectangle 40"/>
            <p:cNvSpPr>
              <a:spLocks noChangeArrowheads="1"/>
            </p:cNvSpPr>
            <p:nvPr/>
          </p:nvSpPr>
          <p:spPr bwMode="auto">
            <a:xfrm>
              <a:off x="2736" y="1104"/>
              <a:ext cx="288" cy="278"/>
            </a:xfrm>
            <a:prstGeom prst="rect">
              <a:avLst/>
            </a:prstGeom>
            <a:solidFill>
              <a:srgbClr val="CC99FF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87064" name="Group 41"/>
          <p:cNvGrpSpPr>
            <a:grpSpLocks/>
          </p:cNvGrpSpPr>
          <p:nvPr/>
        </p:nvGrpSpPr>
        <p:grpSpPr bwMode="auto">
          <a:xfrm>
            <a:off x="2165350" y="2787650"/>
            <a:ext cx="1030288" cy="214313"/>
            <a:chOff x="1584" y="1104"/>
            <a:chExt cx="1440" cy="278"/>
          </a:xfrm>
        </p:grpSpPr>
        <p:sp>
          <p:nvSpPr>
            <p:cNvPr id="87090" name="Rectangle 42"/>
            <p:cNvSpPr>
              <a:spLocks noChangeArrowheads="1"/>
            </p:cNvSpPr>
            <p:nvPr/>
          </p:nvSpPr>
          <p:spPr bwMode="auto">
            <a:xfrm>
              <a:off x="1584" y="1104"/>
              <a:ext cx="288" cy="278"/>
            </a:xfrm>
            <a:prstGeom prst="rect">
              <a:avLst/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091" name="Rectangle 43"/>
            <p:cNvSpPr>
              <a:spLocks noChangeArrowheads="1"/>
            </p:cNvSpPr>
            <p:nvPr/>
          </p:nvSpPr>
          <p:spPr bwMode="auto">
            <a:xfrm>
              <a:off x="1968" y="1104"/>
              <a:ext cx="288" cy="278"/>
            </a:xfrm>
            <a:prstGeom prst="rect">
              <a:avLst/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092" name="Rectangle 44"/>
            <p:cNvSpPr>
              <a:spLocks noChangeArrowheads="1"/>
            </p:cNvSpPr>
            <p:nvPr/>
          </p:nvSpPr>
          <p:spPr bwMode="auto">
            <a:xfrm>
              <a:off x="2352" y="1104"/>
              <a:ext cx="288" cy="278"/>
            </a:xfrm>
            <a:prstGeom prst="rect">
              <a:avLst/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7093" name="Rectangle 45"/>
            <p:cNvSpPr>
              <a:spLocks noChangeArrowheads="1"/>
            </p:cNvSpPr>
            <p:nvPr/>
          </p:nvSpPr>
          <p:spPr bwMode="auto">
            <a:xfrm>
              <a:off x="2736" y="1104"/>
              <a:ext cx="288" cy="278"/>
            </a:xfrm>
            <a:prstGeom prst="rect">
              <a:avLst/>
            </a:prstGeom>
            <a:solidFill>
              <a:srgbClr val="00FF00"/>
            </a:solidFill>
            <a:ln w="349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defTabSz="914400"/>
              <a:endParaRPr lang="en-US" sz="1800" smtClean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87065" name="Freeform 58"/>
          <p:cNvSpPr>
            <a:spLocks/>
          </p:cNvSpPr>
          <p:nvPr/>
        </p:nvSpPr>
        <p:spPr bwMode="auto">
          <a:xfrm>
            <a:off x="304800" y="1935163"/>
            <a:ext cx="1425575" cy="638175"/>
          </a:xfrm>
          <a:custGeom>
            <a:avLst/>
            <a:gdLst>
              <a:gd name="T0" fmla="*/ 0 w 2316"/>
              <a:gd name="T1" fmla="*/ 2147483647 h 1038"/>
              <a:gd name="T2" fmla="*/ 2147483647 w 2316"/>
              <a:gd name="T3" fmla="*/ 2147483647 h 1038"/>
              <a:gd name="T4" fmla="*/ 2147483647 w 2316"/>
              <a:gd name="T5" fmla="*/ 2147483647 h 1038"/>
              <a:gd name="T6" fmla="*/ 2147483647 w 2316"/>
              <a:gd name="T7" fmla="*/ 2147483647 h 1038"/>
              <a:gd name="T8" fmla="*/ 2147483647 w 2316"/>
              <a:gd name="T9" fmla="*/ 2147483647 h 1038"/>
              <a:gd name="T10" fmla="*/ 2147483647 w 2316"/>
              <a:gd name="T11" fmla="*/ 2147483647 h 1038"/>
              <a:gd name="T12" fmla="*/ 2147483647 w 2316"/>
              <a:gd name="T13" fmla="*/ 2147483647 h 1038"/>
              <a:gd name="T14" fmla="*/ 2147483647 w 2316"/>
              <a:gd name="T15" fmla="*/ 0 h 1038"/>
              <a:gd name="T16" fmla="*/ 2147483647 w 2316"/>
              <a:gd name="T17" fmla="*/ 0 h 1038"/>
              <a:gd name="T18" fmla="*/ 2147483647 w 2316"/>
              <a:gd name="T19" fmla="*/ 2147483647 h 1038"/>
              <a:gd name="T20" fmla="*/ 2147483647 w 2316"/>
              <a:gd name="T21" fmla="*/ 2147483647 h 1038"/>
              <a:gd name="T22" fmla="*/ 2147483647 w 2316"/>
              <a:gd name="T23" fmla="*/ 2147483647 h 1038"/>
              <a:gd name="T24" fmla="*/ 2147483647 w 2316"/>
              <a:gd name="T25" fmla="*/ 2147483647 h 1038"/>
              <a:gd name="T26" fmla="*/ 2147483647 w 2316"/>
              <a:gd name="T27" fmla="*/ 2147483647 h 1038"/>
              <a:gd name="T28" fmla="*/ 2147483647 w 2316"/>
              <a:gd name="T29" fmla="*/ 2147483647 h 1038"/>
              <a:gd name="T30" fmla="*/ 2147483647 w 2316"/>
              <a:gd name="T31" fmla="*/ 2147483647 h 1038"/>
              <a:gd name="T32" fmla="*/ 2147483647 w 2316"/>
              <a:gd name="T33" fmla="*/ 2147483647 h 1038"/>
              <a:gd name="T34" fmla="*/ 2147483647 w 2316"/>
              <a:gd name="T35" fmla="*/ 2147483647 h 1038"/>
              <a:gd name="T36" fmla="*/ 2147483647 w 2316"/>
              <a:gd name="T37" fmla="*/ 2147483647 h 1038"/>
              <a:gd name="T38" fmla="*/ 2147483647 w 2316"/>
              <a:gd name="T39" fmla="*/ 2147483647 h 1038"/>
              <a:gd name="T40" fmla="*/ 2147483647 w 2316"/>
              <a:gd name="T41" fmla="*/ 2147483647 h 1038"/>
              <a:gd name="T42" fmla="*/ 2147483647 w 2316"/>
              <a:gd name="T43" fmla="*/ 2147483647 h 1038"/>
              <a:gd name="T44" fmla="*/ 2147483647 w 2316"/>
              <a:gd name="T45" fmla="*/ 2147483647 h 1038"/>
              <a:gd name="T46" fmla="*/ 2147483647 w 2316"/>
              <a:gd name="T47" fmla="*/ 2147483647 h 1038"/>
              <a:gd name="T48" fmla="*/ 2147483647 w 2316"/>
              <a:gd name="T49" fmla="*/ 2147483647 h 1038"/>
              <a:gd name="T50" fmla="*/ 2147483647 w 2316"/>
              <a:gd name="T51" fmla="*/ 2147483647 h 1038"/>
              <a:gd name="T52" fmla="*/ 2147483647 w 2316"/>
              <a:gd name="T53" fmla="*/ 2147483647 h 10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16"/>
              <a:gd name="T82" fmla="*/ 0 h 1038"/>
              <a:gd name="T83" fmla="*/ 2316 w 2316"/>
              <a:gd name="T84" fmla="*/ 1038 h 103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16" h="1038">
                <a:moveTo>
                  <a:pt x="0" y="1038"/>
                </a:moveTo>
                <a:cubicBezTo>
                  <a:pt x="12" y="1030"/>
                  <a:pt x="36" y="1014"/>
                  <a:pt x="36" y="1014"/>
                </a:cubicBezTo>
                <a:lnTo>
                  <a:pt x="270" y="720"/>
                </a:lnTo>
                <a:lnTo>
                  <a:pt x="510" y="528"/>
                </a:lnTo>
                <a:lnTo>
                  <a:pt x="510" y="432"/>
                </a:lnTo>
                <a:lnTo>
                  <a:pt x="654" y="240"/>
                </a:lnTo>
                <a:lnTo>
                  <a:pt x="798" y="144"/>
                </a:lnTo>
                <a:lnTo>
                  <a:pt x="894" y="0"/>
                </a:lnTo>
                <a:lnTo>
                  <a:pt x="942" y="0"/>
                </a:lnTo>
                <a:lnTo>
                  <a:pt x="1038" y="48"/>
                </a:lnTo>
                <a:lnTo>
                  <a:pt x="1086" y="96"/>
                </a:lnTo>
                <a:lnTo>
                  <a:pt x="1134" y="192"/>
                </a:lnTo>
                <a:lnTo>
                  <a:pt x="1182" y="240"/>
                </a:lnTo>
                <a:lnTo>
                  <a:pt x="1326" y="384"/>
                </a:lnTo>
                <a:lnTo>
                  <a:pt x="1374" y="432"/>
                </a:lnTo>
                <a:lnTo>
                  <a:pt x="1422" y="528"/>
                </a:lnTo>
                <a:lnTo>
                  <a:pt x="1518" y="576"/>
                </a:lnTo>
                <a:lnTo>
                  <a:pt x="1566" y="672"/>
                </a:lnTo>
                <a:lnTo>
                  <a:pt x="1662" y="816"/>
                </a:lnTo>
                <a:lnTo>
                  <a:pt x="1806" y="768"/>
                </a:lnTo>
                <a:lnTo>
                  <a:pt x="1902" y="768"/>
                </a:lnTo>
                <a:lnTo>
                  <a:pt x="1950" y="672"/>
                </a:lnTo>
                <a:lnTo>
                  <a:pt x="2046" y="576"/>
                </a:lnTo>
                <a:lnTo>
                  <a:pt x="2094" y="432"/>
                </a:lnTo>
                <a:lnTo>
                  <a:pt x="2190" y="240"/>
                </a:lnTo>
                <a:lnTo>
                  <a:pt x="2286" y="144"/>
                </a:lnTo>
                <a:cubicBezTo>
                  <a:pt x="2296" y="128"/>
                  <a:pt x="2306" y="112"/>
                  <a:pt x="2316" y="96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7066" name="Oval 59"/>
          <p:cNvSpPr>
            <a:spLocks noChangeArrowheads="1"/>
          </p:cNvSpPr>
          <p:nvPr/>
        </p:nvSpPr>
        <p:spPr bwMode="auto">
          <a:xfrm>
            <a:off x="685800" y="1858963"/>
            <a:ext cx="152400" cy="152400"/>
          </a:xfrm>
          <a:prstGeom prst="ellipse">
            <a:avLst/>
          </a:prstGeom>
          <a:solidFill>
            <a:srgbClr val="CC99FF"/>
          </a:solidFill>
          <a:ln w="12700">
            <a:solidFill>
              <a:srgbClr val="CC99FF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67" name="Freeform 165"/>
          <p:cNvSpPr>
            <a:spLocks/>
          </p:cNvSpPr>
          <p:nvPr/>
        </p:nvSpPr>
        <p:spPr bwMode="auto">
          <a:xfrm>
            <a:off x="304800" y="2592388"/>
            <a:ext cx="1447800" cy="333375"/>
          </a:xfrm>
          <a:custGeom>
            <a:avLst/>
            <a:gdLst>
              <a:gd name="T0" fmla="*/ 0 w 2316"/>
              <a:gd name="T1" fmla="*/ 2147483647 h 1038"/>
              <a:gd name="T2" fmla="*/ 2147483647 w 2316"/>
              <a:gd name="T3" fmla="*/ 2147483647 h 1038"/>
              <a:gd name="T4" fmla="*/ 2147483647 w 2316"/>
              <a:gd name="T5" fmla="*/ 2147483647 h 1038"/>
              <a:gd name="T6" fmla="*/ 2147483647 w 2316"/>
              <a:gd name="T7" fmla="*/ 2147483647 h 1038"/>
              <a:gd name="T8" fmla="*/ 2147483647 w 2316"/>
              <a:gd name="T9" fmla="*/ 2147483647 h 1038"/>
              <a:gd name="T10" fmla="*/ 2147483647 w 2316"/>
              <a:gd name="T11" fmla="*/ 2147483647 h 1038"/>
              <a:gd name="T12" fmla="*/ 2147483647 w 2316"/>
              <a:gd name="T13" fmla="*/ 2147483647 h 1038"/>
              <a:gd name="T14" fmla="*/ 2147483647 w 2316"/>
              <a:gd name="T15" fmla="*/ 0 h 1038"/>
              <a:gd name="T16" fmla="*/ 2147483647 w 2316"/>
              <a:gd name="T17" fmla="*/ 0 h 1038"/>
              <a:gd name="T18" fmla="*/ 2147483647 w 2316"/>
              <a:gd name="T19" fmla="*/ 2147483647 h 1038"/>
              <a:gd name="T20" fmla="*/ 2147483647 w 2316"/>
              <a:gd name="T21" fmla="*/ 2147483647 h 1038"/>
              <a:gd name="T22" fmla="*/ 2147483647 w 2316"/>
              <a:gd name="T23" fmla="*/ 2147483647 h 1038"/>
              <a:gd name="T24" fmla="*/ 2147483647 w 2316"/>
              <a:gd name="T25" fmla="*/ 2147483647 h 1038"/>
              <a:gd name="T26" fmla="*/ 2147483647 w 2316"/>
              <a:gd name="T27" fmla="*/ 2147483647 h 1038"/>
              <a:gd name="T28" fmla="*/ 2147483647 w 2316"/>
              <a:gd name="T29" fmla="*/ 2147483647 h 1038"/>
              <a:gd name="T30" fmla="*/ 2147483647 w 2316"/>
              <a:gd name="T31" fmla="*/ 2147483647 h 1038"/>
              <a:gd name="T32" fmla="*/ 2147483647 w 2316"/>
              <a:gd name="T33" fmla="*/ 2147483647 h 1038"/>
              <a:gd name="T34" fmla="*/ 2147483647 w 2316"/>
              <a:gd name="T35" fmla="*/ 2147483647 h 1038"/>
              <a:gd name="T36" fmla="*/ 2147483647 w 2316"/>
              <a:gd name="T37" fmla="*/ 2147483647 h 1038"/>
              <a:gd name="T38" fmla="*/ 2147483647 w 2316"/>
              <a:gd name="T39" fmla="*/ 2147483647 h 1038"/>
              <a:gd name="T40" fmla="*/ 2147483647 w 2316"/>
              <a:gd name="T41" fmla="*/ 2147483647 h 1038"/>
              <a:gd name="T42" fmla="*/ 2147483647 w 2316"/>
              <a:gd name="T43" fmla="*/ 2147483647 h 1038"/>
              <a:gd name="T44" fmla="*/ 2147483647 w 2316"/>
              <a:gd name="T45" fmla="*/ 2147483647 h 1038"/>
              <a:gd name="T46" fmla="*/ 2147483647 w 2316"/>
              <a:gd name="T47" fmla="*/ 2147483647 h 1038"/>
              <a:gd name="T48" fmla="*/ 2147483647 w 2316"/>
              <a:gd name="T49" fmla="*/ 2147483647 h 1038"/>
              <a:gd name="T50" fmla="*/ 2147483647 w 2316"/>
              <a:gd name="T51" fmla="*/ 2147483647 h 1038"/>
              <a:gd name="T52" fmla="*/ 2147483647 w 2316"/>
              <a:gd name="T53" fmla="*/ 2147483647 h 10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16"/>
              <a:gd name="T82" fmla="*/ 0 h 1038"/>
              <a:gd name="T83" fmla="*/ 2316 w 2316"/>
              <a:gd name="T84" fmla="*/ 1038 h 103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16" h="1038">
                <a:moveTo>
                  <a:pt x="0" y="1038"/>
                </a:moveTo>
                <a:cubicBezTo>
                  <a:pt x="12" y="1030"/>
                  <a:pt x="36" y="1014"/>
                  <a:pt x="36" y="1014"/>
                </a:cubicBezTo>
                <a:lnTo>
                  <a:pt x="270" y="720"/>
                </a:lnTo>
                <a:lnTo>
                  <a:pt x="510" y="528"/>
                </a:lnTo>
                <a:lnTo>
                  <a:pt x="510" y="432"/>
                </a:lnTo>
                <a:lnTo>
                  <a:pt x="654" y="240"/>
                </a:lnTo>
                <a:lnTo>
                  <a:pt x="798" y="144"/>
                </a:lnTo>
                <a:lnTo>
                  <a:pt x="894" y="0"/>
                </a:lnTo>
                <a:lnTo>
                  <a:pt x="942" y="0"/>
                </a:lnTo>
                <a:lnTo>
                  <a:pt x="1038" y="48"/>
                </a:lnTo>
                <a:lnTo>
                  <a:pt x="1086" y="96"/>
                </a:lnTo>
                <a:lnTo>
                  <a:pt x="1134" y="192"/>
                </a:lnTo>
                <a:lnTo>
                  <a:pt x="1182" y="240"/>
                </a:lnTo>
                <a:lnTo>
                  <a:pt x="1326" y="384"/>
                </a:lnTo>
                <a:lnTo>
                  <a:pt x="1374" y="432"/>
                </a:lnTo>
                <a:lnTo>
                  <a:pt x="1422" y="528"/>
                </a:lnTo>
                <a:lnTo>
                  <a:pt x="1518" y="576"/>
                </a:lnTo>
                <a:lnTo>
                  <a:pt x="1566" y="672"/>
                </a:lnTo>
                <a:lnTo>
                  <a:pt x="1662" y="816"/>
                </a:lnTo>
                <a:lnTo>
                  <a:pt x="1806" y="768"/>
                </a:lnTo>
                <a:lnTo>
                  <a:pt x="1902" y="768"/>
                </a:lnTo>
                <a:lnTo>
                  <a:pt x="1950" y="672"/>
                </a:lnTo>
                <a:lnTo>
                  <a:pt x="2046" y="576"/>
                </a:lnTo>
                <a:lnTo>
                  <a:pt x="2094" y="432"/>
                </a:lnTo>
                <a:lnTo>
                  <a:pt x="2190" y="240"/>
                </a:lnTo>
                <a:lnTo>
                  <a:pt x="2286" y="144"/>
                </a:lnTo>
                <a:cubicBezTo>
                  <a:pt x="2296" y="128"/>
                  <a:pt x="2306" y="112"/>
                  <a:pt x="2316" y="96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7068" name="Oval 166"/>
          <p:cNvSpPr>
            <a:spLocks noChangeArrowheads="1"/>
          </p:cNvSpPr>
          <p:nvPr/>
        </p:nvSpPr>
        <p:spPr bwMode="auto">
          <a:xfrm>
            <a:off x="685800" y="2468563"/>
            <a:ext cx="152400" cy="1524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69" name="Rectangle 170"/>
          <p:cNvSpPr>
            <a:spLocks noChangeArrowheads="1"/>
          </p:cNvSpPr>
          <p:nvPr/>
        </p:nvSpPr>
        <p:spPr bwMode="auto">
          <a:xfrm>
            <a:off x="2057400" y="3840163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0" name="Rectangle 171"/>
          <p:cNvSpPr>
            <a:spLocks noChangeArrowheads="1"/>
          </p:cNvSpPr>
          <p:nvPr/>
        </p:nvSpPr>
        <p:spPr bwMode="auto">
          <a:xfrm>
            <a:off x="2332038" y="3840163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1" name="Rectangle 172"/>
          <p:cNvSpPr>
            <a:spLocks noChangeArrowheads="1"/>
          </p:cNvSpPr>
          <p:nvPr/>
        </p:nvSpPr>
        <p:spPr bwMode="auto">
          <a:xfrm>
            <a:off x="2606675" y="3840163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2" name="Rectangle 173"/>
          <p:cNvSpPr>
            <a:spLocks noChangeArrowheads="1"/>
          </p:cNvSpPr>
          <p:nvPr/>
        </p:nvSpPr>
        <p:spPr bwMode="auto">
          <a:xfrm>
            <a:off x="2881313" y="3840163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3" name="Rectangle 175"/>
          <p:cNvSpPr>
            <a:spLocks noChangeArrowheads="1"/>
          </p:cNvSpPr>
          <p:nvPr/>
        </p:nvSpPr>
        <p:spPr bwMode="auto">
          <a:xfrm>
            <a:off x="2057400" y="4135438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4" name="Rectangle 176"/>
          <p:cNvSpPr>
            <a:spLocks noChangeArrowheads="1"/>
          </p:cNvSpPr>
          <p:nvPr/>
        </p:nvSpPr>
        <p:spPr bwMode="auto">
          <a:xfrm>
            <a:off x="2332038" y="4135438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5" name="Rectangle 191"/>
          <p:cNvSpPr>
            <a:spLocks noChangeArrowheads="1"/>
          </p:cNvSpPr>
          <p:nvPr/>
        </p:nvSpPr>
        <p:spPr bwMode="auto">
          <a:xfrm>
            <a:off x="2165350" y="3957638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6" name="Rectangle 192"/>
          <p:cNvSpPr>
            <a:spLocks noChangeArrowheads="1"/>
          </p:cNvSpPr>
          <p:nvPr/>
        </p:nvSpPr>
        <p:spPr bwMode="auto">
          <a:xfrm>
            <a:off x="2439988" y="3957638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7" name="Rectangle 193"/>
          <p:cNvSpPr>
            <a:spLocks noChangeArrowheads="1"/>
          </p:cNvSpPr>
          <p:nvPr/>
        </p:nvSpPr>
        <p:spPr bwMode="auto">
          <a:xfrm>
            <a:off x="2714625" y="3957638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8" name="Rectangle 194"/>
          <p:cNvSpPr>
            <a:spLocks noChangeArrowheads="1"/>
          </p:cNvSpPr>
          <p:nvPr/>
        </p:nvSpPr>
        <p:spPr bwMode="auto">
          <a:xfrm>
            <a:off x="2989263" y="3957638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79" name="Rectangle 196"/>
          <p:cNvSpPr>
            <a:spLocks noChangeArrowheads="1"/>
          </p:cNvSpPr>
          <p:nvPr/>
        </p:nvSpPr>
        <p:spPr bwMode="auto">
          <a:xfrm>
            <a:off x="2165350" y="4252913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80" name="Rectangle 197"/>
          <p:cNvSpPr>
            <a:spLocks noChangeArrowheads="1"/>
          </p:cNvSpPr>
          <p:nvPr/>
        </p:nvSpPr>
        <p:spPr bwMode="auto">
          <a:xfrm>
            <a:off x="2439988" y="4252913"/>
            <a:ext cx="206375" cy="214312"/>
          </a:xfrm>
          <a:prstGeom prst="rect">
            <a:avLst/>
          </a:prstGeom>
          <a:solidFill>
            <a:srgbClr val="CC99FF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81" name="Rectangle 207"/>
          <p:cNvSpPr>
            <a:spLocks noChangeArrowheads="1"/>
          </p:cNvSpPr>
          <p:nvPr/>
        </p:nvSpPr>
        <p:spPr bwMode="auto">
          <a:xfrm>
            <a:off x="2439988" y="4845050"/>
            <a:ext cx="206375" cy="214313"/>
          </a:xfrm>
          <a:prstGeom prst="rect">
            <a:avLst/>
          </a:prstGeom>
          <a:solidFill>
            <a:srgbClr val="00FF00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82" name="Rectangle 208"/>
          <p:cNvSpPr>
            <a:spLocks noChangeArrowheads="1"/>
          </p:cNvSpPr>
          <p:nvPr/>
        </p:nvSpPr>
        <p:spPr bwMode="auto">
          <a:xfrm>
            <a:off x="2714625" y="4845050"/>
            <a:ext cx="206375" cy="214313"/>
          </a:xfrm>
          <a:prstGeom prst="rect">
            <a:avLst/>
          </a:prstGeom>
          <a:solidFill>
            <a:srgbClr val="00FF00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83" name="Rectangle 209"/>
          <p:cNvSpPr>
            <a:spLocks noChangeArrowheads="1"/>
          </p:cNvSpPr>
          <p:nvPr/>
        </p:nvSpPr>
        <p:spPr bwMode="auto">
          <a:xfrm>
            <a:off x="2989263" y="4845050"/>
            <a:ext cx="206375" cy="214313"/>
          </a:xfrm>
          <a:prstGeom prst="rect">
            <a:avLst/>
          </a:prstGeom>
          <a:solidFill>
            <a:srgbClr val="00FF00"/>
          </a:solidFill>
          <a:ln w="349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84" name="Freeform 210"/>
          <p:cNvSpPr>
            <a:spLocks/>
          </p:cNvSpPr>
          <p:nvPr/>
        </p:nvSpPr>
        <p:spPr bwMode="auto">
          <a:xfrm>
            <a:off x="304800" y="3992563"/>
            <a:ext cx="1425575" cy="638175"/>
          </a:xfrm>
          <a:custGeom>
            <a:avLst/>
            <a:gdLst>
              <a:gd name="T0" fmla="*/ 0 w 2316"/>
              <a:gd name="T1" fmla="*/ 2147483647 h 1038"/>
              <a:gd name="T2" fmla="*/ 2147483647 w 2316"/>
              <a:gd name="T3" fmla="*/ 2147483647 h 1038"/>
              <a:gd name="T4" fmla="*/ 2147483647 w 2316"/>
              <a:gd name="T5" fmla="*/ 2147483647 h 1038"/>
              <a:gd name="T6" fmla="*/ 2147483647 w 2316"/>
              <a:gd name="T7" fmla="*/ 2147483647 h 1038"/>
              <a:gd name="T8" fmla="*/ 2147483647 w 2316"/>
              <a:gd name="T9" fmla="*/ 2147483647 h 1038"/>
              <a:gd name="T10" fmla="*/ 2147483647 w 2316"/>
              <a:gd name="T11" fmla="*/ 2147483647 h 1038"/>
              <a:gd name="T12" fmla="*/ 2147483647 w 2316"/>
              <a:gd name="T13" fmla="*/ 2147483647 h 1038"/>
              <a:gd name="T14" fmla="*/ 2147483647 w 2316"/>
              <a:gd name="T15" fmla="*/ 0 h 1038"/>
              <a:gd name="T16" fmla="*/ 2147483647 w 2316"/>
              <a:gd name="T17" fmla="*/ 0 h 1038"/>
              <a:gd name="T18" fmla="*/ 2147483647 w 2316"/>
              <a:gd name="T19" fmla="*/ 2147483647 h 1038"/>
              <a:gd name="T20" fmla="*/ 2147483647 w 2316"/>
              <a:gd name="T21" fmla="*/ 2147483647 h 1038"/>
              <a:gd name="T22" fmla="*/ 2147483647 w 2316"/>
              <a:gd name="T23" fmla="*/ 2147483647 h 1038"/>
              <a:gd name="T24" fmla="*/ 2147483647 w 2316"/>
              <a:gd name="T25" fmla="*/ 2147483647 h 1038"/>
              <a:gd name="T26" fmla="*/ 2147483647 w 2316"/>
              <a:gd name="T27" fmla="*/ 2147483647 h 1038"/>
              <a:gd name="T28" fmla="*/ 2147483647 w 2316"/>
              <a:gd name="T29" fmla="*/ 2147483647 h 1038"/>
              <a:gd name="T30" fmla="*/ 2147483647 w 2316"/>
              <a:gd name="T31" fmla="*/ 2147483647 h 1038"/>
              <a:gd name="T32" fmla="*/ 2147483647 w 2316"/>
              <a:gd name="T33" fmla="*/ 2147483647 h 1038"/>
              <a:gd name="T34" fmla="*/ 2147483647 w 2316"/>
              <a:gd name="T35" fmla="*/ 2147483647 h 1038"/>
              <a:gd name="T36" fmla="*/ 2147483647 w 2316"/>
              <a:gd name="T37" fmla="*/ 2147483647 h 1038"/>
              <a:gd name="T38" fmla="*/ 2147483647 w 2316"/>
              <a:gd name="T39" fmla="*/ 2147483647 h 1038"/>
              <a:gd name="T40" fmla="*/ 2147483647 w 2316"/>
              <a:gd name="T41" fmla="*/ 2147483647 h 1038"/>
              <a:gd name="T42" fmla="*/ 2147483647 w 2316"/>
              <a:gd name="T43" fmla="*/ 2147483647 h 1038"/>
              <a:gd name="T44" fmla="*/ 2147483647 w 2316"/>
              <a:gd name="T45" fmla="*/ 2147483647 h 1038"/>
              <a:gd name="T46" fmla="*/ 2147483647 w 2316"/>
              <a:gd name="T47" fmla="*/ 2147483647 h 1038"/>
              <a:gd name="T48" fmla="*/ 2147483647 w 2316"/>
              <a:gd name="T49" fmla="*/ 2147483647 h 1038"/>
              <a:gd name="T50" fmla="*/ 2147483647 w 2316"/>
              <a:gd name="T51" fmla="*/ 2147483647 h 1038"/>
              <a:gd name="T52" fmla="*/ 2147483647 w 2316"/>
              <a:gd name="T53" fmla="*/ 2147483647 h 10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16"/>
              <a:gd name="T82" fmla="*/ 0 h 1038"/>
              <a:gd name="T83" fmla="*/ 2316 w 2316"/>
              <a:gd name="T84" fmla="*/ 1038 h 103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16" h="1038">
                <a:moveTo>
                  <a:pt x="0" y="1038"/>
                </a:moveTo>
                <a:cubicBezTo>
                  <a:pt x="12" y="1030"/>
                  <a:pt x="36" y="1014"/>
                  <a:pt x="36" y="1014"/>
                </a:cubicBezTo>
                <a:lnTo>
                  <a:pt x="270" y="720"/>
                </a:lnTo>
                <a:lnTo>
                  <a:pt x="510" y="528"/>
                </a:lnTo>
                <a:lnTo>
                  <a:pt x="510" y="432"/>
                </a:lnTo>
                <a:lnTo>
                  <a:pt x="654" y="240"/>
                </a:lnTo>
                <a:lnTo>
                  <a:pt x="798" y="144"/>
                </a:lnTo>
                <a:lnTo>
                  <a:pt x="894" y="0"/>
                </a:lnTo>
                <a:lnTo>
                  <a:pt x="942" y="0"/>
                </a:lnTo>
                <a:lnTo>
                  <a:pt x="1038" y="48"/>
                </a:lnTo>
                <a:lnTo>
                  <a:pt x="1086" y="96"/>
                </a:lnTo>
                <a:lnTo>
                  <a:pt x="1134" y="192"/>
                </a:lnTo>
                <a:lnTo>
                  <a:pt x="1182" y="240"/>
                </a:lnTo>
                <a:lnTo>
                  <a:pt x="1326" y="384"/>
                </a:lnTo>
                <a:lnTo>
                  <a:pt x="1374" y="432"/>
                </a:lnTo>
                <a:lnTo>
                  <a:pt x="1422" y="528"/>
                </a:lnTo>
                <a:lnTo>
                  <a:pt x="1518" y="576"/>
                </a:lnTo>
                <a:lnTo>
                  <a:pt x="1566" y="672"/>
                </a:lnTo>
                <a:lnTo>
                  <a:pt x="1662" y="816"/>
                </a:lnTo>
                <a:lnTo>
                  <a:pt x="1806" y="768"/>
                </a:lnTo>
                <a:lnTo>
                  <a:pt x="1902" y="768"/>
                </a:lnTo>
                <a:lnTo>
                  <a:pt x="1950" y="672"/>
                </a:lnTo>
                <a:lnTo>
                  <a:pt x="2046" y="576"/>
                </a:lnTo>
                <a:lnTo>
                  <a:pt x="2094" y="432"/>
                </a:lnTo>
                <a:lnTo>
                  <a:pt x="2190" y="240"/>
                </a:lnTo>
                <a:lnTo>
                  <a:pt x="2286" y="144"/>
                </a:lnTo>
                <a:cubicBezTo>
                  <a:pt x="2296" y="128"/>
                  <a:pt x="2306" y="112"/>
                  <a:pt x="2316" y="96"/>
                </a:cubicBezTo>
              </a:path>
            </a:pathLst>
          </a:custGeom>
          <a:noFill/>
          <a:ln w="25400">
            <a:solidFill>
              <a:srgbClr val="CC99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7085" name="Oval 211"/>
          <p:cNvSpPr>
            <a:spLocks noChangeArrowheads="1"/>
          </p:cNvSpPr>
          <p:nvPr/>
        </p:nvSpPr>
        <p:spPr bwMode="auto">
          <a:xfrm>
            <a:off x="1219200" y="4221163"/>
            <a:ext cx="152400" cy="152400"/>
          </a:xfrm>
          <a:prstGeom prst="ellipse">
            <a:avLst/>
          </a:prstGeom>
          <a:solidFill>
            <a:srgbClr val="CC99FF"/>
          </a:solidFill>
          <a:ln w="12700">
            <a:solidFill>
              <a:srgbClr val="CC99FF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86" name="Freeform 212"/>
          <p:cNvSpPr>
            <a:spLocks/>
          </p:cNvSpPr>
          <p:nvPr/>
        </p:nvSpPr>
        <p:spPr bwMode="auto">
          <a:xfrm>
            <a:off x="304800" y="4649788"/>
            <a:ext cx="1447800" cy="333375"/>
          </a:xfrm>
          <a:custGeom>
            <a:avLst/>
            <a:gdLst>
              <a:gd name="T0" fmla="*/ 0 w 2316"/>
              <a:gd name="T1" fmla="*/ 2147483647 h 1038"/>
              <a:gd name="T2" fmla="*/ 2147483647 w 2316"/>
              <a:gd name="T3" fmla="*/ 2147483647 h 1038"/>
              <a:gd name="T4" fmla="*/ 2147483647 w 2316"/>
              <a:gd name="T5" fmla="*/ 2147483647 h 1038"/>
              <a:gd name="T6" fmla="*/ 2147483647 w 2316"/>
              <a:gd name="T7" fmla="*/ 2147483647 h 1038"/>
              <a:gd name="T8" fmla="*/ 2147483647 w 2316"/>
              <a:gd name="T9" fmla="*/ 2147483647 h 1038"/>
              <a:gd name="T10" fmla="*/ 2147483647 w 2316"/>
              <a:gd name="T11" fmla="*/ 2147483647 h 1038"/>
              <a:gd name="T12" fmla="*/ 2147483647 w 2316"/>
              <a:gd name="T13" fmla="*/ 2147483647 h 1038"/>
              <a:gd name="T14" fmla="*/ 2147483647 w 2316"/>
              <a:gd name="T15" fmla="*/ 0 h 1038"/>
              <a:gd name="T16" fmla="*/ 2147483647 w 2316"/>
              <a:gd name="T17" fmla="*/ 0 h 1038"/>
              <a:gd name="T18" fmla="*/ 2147483647 w 2316"/>
              <a:gd name="T19" fmla="*/ 2147483647 h 1038"/>
              <a:gd name="T20" fmla="*/ 2147483647 w 2316"/>
              <a:gd name="T21" fmla="*/ 2147483647 h 1038"/>
              <a:gd name="T22" fmla="*/ 2147483647 w 2316"/>
              <a:gd name="T23" fmla="*/ 2147483647 h 1038"/>
              <a:gd name="T24" fmla="*/ 2147483647 w 2316"/>
              <a:gd name="T25" fmla="*/ 2147483647 h 1038"/>
              <a:gd name="T26" fmla="*/ 2147483647 w 2316"/>
              <a:gd name="T27" fmla="*/ 2147483647 h 1038"/>
              <a:gd name="T28" fmla="*/ 2147483647 w 2316"/>
              <a:gd name="T29" fmla="*/ 2147483647 h 1038"/>
              <a:gd name="T30" fmla="*/ 2147483647 w 2316"/>
              <a:gd name="T31" fmla="*/ 2147483647 h 1038"/>
              <a:gd name="T32" fmla="*/ 2147483647 w 2316"/>
              <a:gd name="T33" fmla="*/ 2147483647 h 1038"/>
              <a:gd name="T34" fmla="*/ 2147483647 w 2316"/>
              <a:gd name="T35" fmla="*/ 2147483647 h 1038"/>
              <a:gd name="T36" fmla="*/ 2147483647 w 2316"/>
              <a:gd name="T37" fmla="*/ 2147483647 h 1038"/>
              <a:gd name="T38" fmla="*/ 2147483647 w 2316"/>
              <a:gd name="T39" fmla="*/ 2147483647 h 1038"/>
              <a:gd name="T40" fmla="*/ 2147483647 w 2316"/>
              <a:gd name="T41" fmla="*/ 2147483647 h 1038"/>
              <a:gd name="T42" fmla="*/ 2147483647 w 2316"/>
              <a:gd name="T43" fmla="*/ 2147483647 h 1038"/>
              <a:gd name="T44" fmla="*/ 2147483647 w 2316"/>
              <a:gd name="T45" fmla="*/ 2147483647 h 1038"/>
              <a:gd name="T46" fmla="*/ 2147483647 w 2316"/>
              <a:gd name="T47" fmla="*/ 2147483647 h 1038"/>
              <a:gd name="T48" fmla="*/ 2147483647 w 2316"/>
              <a:gd name="T49" fmla="*/ 2147483647 h 1038"/>
              <a:gd name="T50" fmla="*/ 2147483647 w 2316"/>
              <a:gd name="T51" fmla="*/ 2147483647 h 1038"/>
              <a:gd name="T52" fmla="*/ 2147483647 w 2316"/>
              <a:gd name="T53" fmla="*/ 2147483647 h 103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316"/>
              <a:gd name="T82" fmla="*/ 0 h 1038"/>
              <a:gd name="T83" fmla="*/ 2316 w 2316"/>
              <a:gd name="T84" fmla="*/ 1038 h 103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316" h="1038">
                <a:moveTo>
                  <a:pt x="0" y="1038"/>
                </a:moveTo>
                <a:cubicBezTo>
                  <a:pt x="12" y="1030"/>
                  <a:pt x="36" y="1014"/>
                  <a:pt x="36" y="1014"/>
                </a:cubicBezTo>
                <a:lnTo>
                  <a:pt x="270" y="720"/>
                </a:lnTo>
                <a:lnTo>
                  <a:pt x="510" y="528"/>
                </a:lnTo>
                <a:lnTo>
                  <a:pt x="510" y="432"/>
                </a:lnTo>
                <a:lnTo>
                  <a:pt x="654" y="240"/>
                </a:lnTo>
                <a:lnTo>
                  <a:pt x="798" y="144"/>
                </a:lnTo>
                <a:lnTo>
                  <a:pt x="894" y="0"/>
                </a:lnTo>
                <a:lnTo>
                  <a:pt x="942" y="0"/>
                </a:lnTo>
                <a:lnTo>
                  <a:pt x="1038" y="48"/>
                </a:lnTo>
                <a:lnTo>
                  <a:pt x="1086" y="96"/>
                </a:lnTo>
                <a:lnTo>
                  <a:pt x="1134" y="192"/>
                </a:lnTo>
                <a:lnTo>
                  <a:pt x="1182" y="240"/>
                </a:lnTo>
                <a:lnTo>
                  <a:pt x="1326" y="384"/>
                </a:lnTo>
                <a:lnTo>
                  <a:pt x="1374" y="432"/>
                </a:lnTo>
                <a:lnTo>
                  <a:pt x="1422" y="528"/>
                </a:lnTo>
                <a:lnTo>
                  <a:pt x="1518" y="576"/>
                </a:lnTo>
                <a:lnTo>
                  <a:pt x="1566" y="672"/>
                </a:lnTo>
                <a:lnTo>
                  <a:pt x="1662" y="816"/>
                </a:lnTo>
                <a:lnTo>
                  <a:pt x="1806" y="768"/>
                </a:lnTo>
                <a:lnTo>
                  <a:pt x="1902" y="768"/>
                </a:lnTo>
                <a:lnTo>
                  <a:pt x="1950" y="672"/>
                </a:lnTo>
                <a:lnTo>
                  <a:pt x="2046" y="576"/>
                </a:lnTo>
                <a:lnTo>
                  <a:pt x="2094" y="432"/>
                </a:lnTo>
                <a:lnTo>
                  <a:pt x="2190" y="240"/>
                </a:lnTo>
                <a:lnTo>
                  <a:pt x="2286" y="144"/>
                </a:lnTo>
                <a:cubicBezTo>
                  <a:pt x="2296" y="128"/>
                  <a:pt x="2306" y="112"/>
                  <a:pt x="2316" y="96"/>
                </a:cubicBezTo>
              </a:path>
            </a:pathLst>
          </a:custGeom>
          <a:noFill/>
          <a:ln w="25400">
            <a:solidFill>
              <a:srgbClr val="00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87087" name="Oval 213"/>
          <p:cNvSpPr>
            <a:spLocks noChangeArrowheads="1"/>
          </p:cNvSpPr>
          <p:nvPr/>
        </p:nvSpPr>
        <p:spPr bwMode="auto">
          <a:xfrm>
            <a:off x="1219200" y="4725988"/>
            <a:ext cx="152400" cy="1524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defTabSz="914400"/>
            <a:endParaRPr lang="en-US" sz="180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87088" name="Picture 103" descr="ibm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51238"/>
            <a:ext cx="5486400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89" name="Picture 84" descr="ibm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85863"/>
            <a:ext cx="5257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6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Elastic scaling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349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3439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2146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406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6" descr="http://traffic.alexa.com/graph?c=1&amp;f=555555&amp;u=aol.com&amp;u=flickr.com&amp;u=fotolog.net&amp;u=&amp;u=&amp;r=3y&amp;y=p&amp;z=1&amp;h=400&amp;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4125"/>
            <a:ext cx="8801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8"/>
          <p:cNvSpPr>
            <a:spLocks noChangeArrowheads="1"/>
          </p:cNvSpPr>
          <p:nvPr/>
        </p:nvSpPr>
        <p:spPr bwMode="auto">
          <a:xfrm>
            <a:off x="-309563" y="6477000"/>
            <a:ext cx="6634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[Graphic from Amazon: Mike Culver, </a:t>
            </a:r>
            <a:r>
              <a:rPr lang="en-US" sz="1600" u="sng">
                <a:solidFill>
                  <a:schemeClr val="tx1"/>
                </a:solidFill>
              </a:rPr>
              <a:t>Web Scale Computing</a:t>
            </a:r>
            <a:r>
              <a:rPr lang="en-US" sz="160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5779" name="Title 5"/>
          <p:cNvSpPr>
            <a:spLocks noGrp="1"/>
          </p:cNvSpPr>
          <p:nvPr>
            <p:ph type="title"/>
          </p:nvPr>
        </p:nvSpPr>
        <p:spPr>
          <a:xfrm>
            <a:off x="457200" y="-563563"/>
            <a:ext cx="8226425" cy="1554163"/>
          </a:xfrm>
        </p:spPr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Motivation: “Success disaster”</a:t>
            </a:r>
          </a:p>
        </p:txBody>
      </p:sp>
    </p:spTree>
    <p:extLst>
      <p:ext uri="{BB962C8B-B14F-4D97-AF65-F5344CB8AC3E}">
        <p14:creationId xmlns:p14="http://schemas.microsoft.com/office/powerpoint/2010/main" val="41508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8"/>
          <p:cNvSpPr>
            <a:spLocks noChangeArrowheads="1"/>
          </p:cNvSpPr>
          <p:nvPr/>
        </p:nvSpPr>
        <p:spPr bwMode="auto">
          <a:xfrm>
            <a:off x="-309563" y="6477000"/>
            <a:ext cx="66341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[Graphic from Amazon: Mike Culver, </a:t>
            </a:r>
            <a:r>
              <a:rPr lang="en-US" sz="1600" u="sng">
                <a:solidFill>
                  <a:schemeClr val="tx1"/>
                </a:solidFill>
              </a:rPr>
              <a:t>Web Scale Computing</a:t>
            </a:r>
            <a:r>
              <a:rPr lang="en-US" sz="160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76802" name="Title 5"/>
          <p:cNvSpPr>
            <a:spLocks noGrp="1"/>
          </p:cNvSpPr>
          <p:nvPr>
            <p:ph type="title"/>
          </p:nvPr>
        </p:nvSpPr>
        <p:spPr>
          <a:xfrm>
            <a:off x="457200" y="-563563"/>
            <a:ext cx="8226425" cy="1554163"/>
          </a:xfrm>
        </p:spPr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Arial" charset="0"/>
              </a:rPr>
              <a:t>Motivation: “Success disaster”</a:t>
            </a:r>
          </a:p>
        </p:txBody>
      </p:sp>
      <p:pic>
        <p:nvPicPr>
          <p:cNvPr id="76803" name="Picture 4" descr="http://traffic.alexa.com/graph?c=1&amp;f=555555&amp;u=aol.com&amp;u=flickr.com&amp;u=fotolog.net&amp;u=youtube.com&amp;u=&amp;r=3y&amp;y=p&amp;z=1&amp;h=400&amp;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801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61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Queuing Theory for Busy People</a:t>
            </a:r>
            <a:endParaRPr lang="en-US"/>
          </a:p>
        </p:txBody>
      </p:sp>
      <p:sp>
        <p:nvSpPr>
          <p:cNvPr id="63491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81000" y="3124200"/>
            <a:ext cx="8226425" cy="4111625"/>
          </a:xfrm>
        </p:spPr>
        <p:txBody>
          <a:bodyPr/>
          <a:lstStyle/>
          <a:p>
            <a:r>
              <a:rPr lang="en-US" sz="2400" dirty="0" smtClean="0"/>
              <a:t>Big Assumptions </a:t>
            </a:r>
            <a:r>
              <a:rPr lang="en-US" sz="2400" b="0" dirty="0" smtClean="0"/>
              <a:t>(at least for this summary)</a:t>
            </a:r>
          </a:p>
          <a:p>
            <a:pPr lvl="1"/>
            <a:r>
              <a:rPr lang="en-US" sz="2000" b="0" dirty="0" smtClean="0"/>
              <a:t>Single service center (e.g., one core)</a:t>
            </a:r>
          </a:p>
          <a:p>
            <a:pPr lvl="1"/>
            <a:r>
              <a:rPr lang="en-US" sz="2000" b="0" dirty="0" smtClean="0"/>
              <a:t>Queue is First-Come-First-Served (FIFO, FCFS).</a:t>
            </a:r>
          </a:p>
          <a:p>
            <a:pPr lvl="1"/>
            <a:r>
              <a:rPr lang="en-US" sz="2000" b="0" dirty="0" smtClean="0"/>
              <a:t>Independent request arrivals at mean rate </a:t>
            </a:r>
            <a:r>
              <a:rPr lang="en-US" sz="2000" b="0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sz="2000" b="0" dirty="0" smtClean="0"/>
              <a:t> (</a:t>
            </a:r>
            <a:r>
              <a:rPr lang="en-US" sz="2000" dirty="0" err="1" smtClean="0">
                <a:solidFill>
                  <a:schemeClr val="accent2"/>
                </a:solidFill>
              </a:rPr>
              <a:t>poisson</a:t>
            </a:r>
            <a:r>
              <a:rPr lang="en-US" sz="2000" dirty="0" smtClean="0">
                <a:solidFill>
                  <a:schemeClr val="accent2"/>
                </a:solidFill>
              </a:rPr>
              <a:t> arrivals</a:t>
            </a:r>
            <a:r>
              <a:rPr lang="en-US" sz="2000" b="0" dirty="0" smtClean="0"/>
              <a:t>).</a:t>
            </a:r>
          </a:p>
          <a:p>
            <a:pPr lvl="1"/>
            <a:r>
              <a:rPr lang="en-US" sz="2000" b="0" dirty="0" smtClean="0"/>
              <a:t>Requests have independent service demands at the center.</a:t>
            </a:r>
          </a:p>
          <a:p>
            <a:pPr lvl="1"/>
            <a:r>
              <a:rPr lang="en-US" sz="2000" b="0" dirty="0" smtClean="0"/>
              <a:t>i.e., arrival interval (1/</a:t>
            </a:r>
            <a:r>
              <a:rPr lang="en-US" sz="2000" b="0" dirty="0" err="1" smtClean="0">
                <a:solidFill>
                  <a:schemeClr val="accent6">
                    <a:lumMod val="50000"/>
                  </a:schemeClr>
                </a:solidFill>
              </a:rPr>
              <a:t>λ</a:t>
            </a:r>
            <a:r>
              <a:rPr lang="en-US" sz="2000" b="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000" b="0" dirty="0" smtClean="0">
                <a:solidFill>
                  <a:srgbClr val="000099"/>
                </a:solidFill>
              </a:rPr>
              <a:t> </a:t>
            </a:r>
            <a:r>
              <a:rPr lang="en-US" sz="2000" b="0" dirty="0" smtClean="0"/>
              <a:t>and service demand (D) are exponentially distributed (noted as </a:t>
            </a:r>
            <a:r>
              <a:rPr lang="ja-JP" altLang="en-US" sz="2000" b="0" dirty="0" smtClean="0"/>
              <a:t>“</a:t>
            </a:r>
            <a:r>
              <a:rPr lang="en-US" sz="2000" b="0" dirty="0" smtClean="0"/>
              <a:t>M</a:t>
            </a:r>
            <a:r>
              <a:rPr lang="ja-JP" altLang="en-US" sz="2000" b="0" dirty="0" smtClean="0"/>
              <a:t>”</a:t>
            </a:r>
            <a:r>
              <a:rPr lang="en-US" sz="2000" b="0" dirty="0" smtClean="0"/>
              <a:t>) around some mean.</a:t>
            </a:r>
          </a:p>
          <a:p>
            <a:pPr lvl="1"/>
            <a:r>
              <a:rPr lang="en-US" sz="2000" b="0" dirty="0" smtClean="0"/>
              <a:t>These assumptions are rarely true for real systems, but they give a good “back of napkin” understanding of queue behavior.</a:t>
            </a:r>
            <a:endParaRPr lang="en-US" sz="2000" b="0" dirty="0"/>
          </a:p>
        </p:txBody>
      </p:sp>
      <p:grpSp>
        <p:nvGrpSpPr>
          <p:cNvPr id="63492" name="Group 25"/>
          <p:cNvGrpSpPr>
            <a:grpSpLocks/>
          </p:cNvGrpSpPr>
          <p:nvPr/>
        </p:nvGrpSpPr>
        <p:grpSpPr bwMode="auto">
          <a:xfrm>
            <a:off x="3352800" y="1947863"/>
            <a:ext cx="1803400" cy="763587"/>
            <a:chOff x="1728" y="3072"/>
            <a:chExt cx="560" cy="237"/>
          </a:xfrm>
        </p:grpSpPr>
        <p:grpSp>
          <p:nvGrpSpPr>
            <p:cNvPr id="63499" name="Group 26"/>
            <p:cNvGrpSpPr>
              <a:grpSpLocks/>
            </p:cNvGrpSpPr>
            <p:nvPr/>
          </p:nvGrpSpPr>
          <p:grpSpPr bwMode="auto">
            <a:xfrm>
              <a:off x="1728" y="3119"/>
              <a:ext cx="224" cy="144"/>
              <a:chOff x="3776" y="3429"/>
              <a:chExt cx="274" cy="109"/>
            </a:xfrm>
          </p:grpSpPr>
          <p:sp>
            <p:nvSpPr>
              <p:cNvPr id="63502" name="Rectangle 27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503" name="Rectangle 28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504" name="Rectangle 29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505" name="Line 30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3506" name="Line 31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63500" name="Line 32"/>
            <p:cNvSpPr>
              <a:spLocks noChangeShapeType="1"/>
            </p:cNvSpPr>
            <p:nvPr/>
          </p:nvSpPr>
          <p:spPr bwMode="auto">
            <a:xfrm>
              <a:off x="1952" y="3190"/>
              <a:ext cx="160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3501" name="Oval 33"/>
            <p:cNvSpPr>
              <a:spLocks noChangeArrowheads="1"/>
            </p:cNvSpPr>
            <p:nvPr/>
          </p:nvSpPr>
          <p:spPr bwMode="auto">
            <a:xfrm>
              <a:off x="2051" y="3072"/>
              <a:ext cx="237" cy="237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3493" name="Text Box 34"/>
          <p:cNvSpPr txBox="1">
            <a:spLocks noChangeArrowheads="1"/>
          </p:cNvSpPr>
          <p:nvPr/>
        </p:nvSpPr>
        <p:spPr bwMode="auto">
          <a:xfrm>
            <a:off x="2895600" y="2711450"/>
            <a:ext cx="281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000099"/>
                </a:solidFill>
              </a:rPr>
              <a:t>“M</a:t>
            </a:r>
            <a:r>
              <a:rPr lang="en-US" sz="1800" dirty="0">
                <a:solidFill>
                  <a:srgbClr val="000099"/>
                </a:solidFill>
              </a:rPr>
              <a:t>/M/</a:t>
            </a:r>
            <a:r>
              <a:rPr lang="en-US" sz="1800" dirty="0" smtClean="0">
                <a:solidFill>
                  <a:srgbClr val="000099"/>
                </a:solidFill>
              </a:rPr>
              <a:t>1” </a:t>
            </a:r>
            <a:r>
              <a:rPr lang="en-US" sz="1800" dirty="0">
                <a:solidFill>
                  <a:srgbClr val="000099"/>
                </a:solidFill>
              </a:rPr>
              <a:t>Service Center</a:t>
            </a:r>
            <a:endParaRPr lang="en-US" sz="2000" dirty="0">
              <a:solidFill>
                <a:srgbClr val="000099"/>
              </a:solidFill>
              <a:latin typeface="Times New Roman" charset="0"/>
            </a:endParaRPr>
          </a:p>
        </p:txBody>
      </p:sp>
      <p:sp>
        <p:nvSpPr>
          <p:cNvPr id="63494" name="Text Box 35"/>
          <p:cNvSpPr txBox="1">
            <a:spLocks noChangeArrowheads="1"/>
          </p:cNvSpPr>
          <p:nvPr/>
        </p:nvSpPr>
        <p:spPr bwMode="auto">
          <a:xfrm>
            <a:off x="457200" y="1824038"/>
            <a:ext cx="2271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>
                <a:solidFill>
                  <a:srgbClr val="000099"/>
                </a:solidFill>
              </a:rPr>
              <a:t>offered load</a:t>
            </a:r>
          </a:p>
          <a:p>
            <a:pPr algn="ctr" eaLnBrk="1" hangingPunct="1"/>
            <a:r>
              <a:rPr lang="en-US" sz="2000" dirty="0">
                <a:solidFill>
                  <a:srgbClr val="000099"/>
                </a:solidFill>
              </a:rPr>
              <a:t>request stream @</a:t>
            </a:r>
            <a:r>
              <a:rPr lang="en-US" sz="2000" i="1" dirty="0">
                <a:solidFill>
                  <a:srgbClr val="000099"/>
                </a:solidFill>
              </a:rPr>
              <a:t> </a:t>
            </a:r>
          </a:p>
          <a:p>
            <a:pPr algn="ctr" eaLnBrk="1" hangingPunct="1"/>
            <a:r>
              <a:rPr lang="en-US" sz="2000" i="1" dirty="0">
                <a:solidFill>
                  <a:srgbClr val="000099"/>
                </a:solidFill>
              </a:rPr>
              <a:t>arrival rate</a:t>
            </a:r>
            <a:r>
              <a:rPr lang="en-US" sz="2000" dirty="0">
                <a:solidFill>
                  <a:srgbClr val="000099"/>
                </a:solidFill>
              </a:rPr>
              <a:t> </a:t>
            </a:r>
            <a:r>
              <a:rPr lang="en-US" sz="2000" dirty="0" err="1">
                <a:solidFill>
                  <a:srgbClr val="000099"/>
                </a:solidFill>
              </a:rPr>
              <a:t>λ</a:t>
            </a:r>
            <a:endParaRPr lang="en-US" sz="2000" dirty="0">
              <a:solidFill>
                <a:srgbClr val="000099"/>
              </a:solidFill>
            </a:endParaRPr>
          </a:p>
        </p:txBody>
      </p:sp>
      <p:sp>
        <p:nvSpPr>
          <p:cNvPr id="63495" name="Text Box 36"/>
          <p:cNvSpPr txBox="1">
            <a:spLocks noChangeArrowheads="1"/>
          </p:cNvSpPr>
          <p:nvPr/>
        </p:nvSpPr>
        <p:spPr bwMode="auto">
          <a:xfrm>
            <a:off x="2667000" y="1614488"/>
            <a:ext cx="21255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i="1" dirty="0">
                <a:solidFill>
                  <a:srgbClr val="000099"/>
                </a:solidFill>
              </a:rPr>
              <a:t>wait </a:t>
            </a:r>
            <a:r>
              <a:rPr lang="en-US" sz="1800" i="1" dirty="0" smtClean="0">
                <a:solidFill>
                  <a:srgbClr val="000099"/>
                </a:solidFill>
              </a:rPr>
              <a:t>here in queue</a:t>
            </a:r>
            <a:endParaRPr lang="en-US" sz="1800" i="1" dirty="0">
              <a:solidFill>
                <a:srgbClr val="000099"/>
              </a:solidFill>
            </a:endParaRPr>
          </a:p>
        </p:txBody>
      </p:sp>
      <p:sp>
        <p:nvSpPr>
          <p:cNvPr id="63496" name="Line 37"/>
          <p:cNvSpPr>
            <a:spLocks noChangeShapeType="1"/>
          </p:cNvSpPr>
          <p:nvPr/>
        </p:nvSpPr>
        <p:spPr bwMode="auto">
          <a:xfrm>
            <a:off x="2728913" y="2327275"/>
            <a:ext cx="6238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7" name="Line 38"/>
          <p:cNvSpPr>
            <a:spLocks noChangeShapeType="1"/>
          </p:cNvSpPr>
          <p:nvPr/>
        </p:nvSpPr>
        <p:spPr bwMode="auto">
          <a:xfrm>
            <a:off x="7620000" y="2327275"/>
            <a:ext cx="62388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39"/>
          <p:cNvSpPr txBox="1">
            <a:spLocks noChangeArrowheads="1"/>
          </p:cNvSpPr>
          <p:nvPr/>
        </p:nvSpPr>
        <p:spPr bwMode="auto">
          <a:xfrm>
            <a:off x="5105400" y="1965325"/>
            <a:ext cx="2605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99"/>
                </a:solidFill>
              </a:rPr>
              <a:t>Process for mean service demand </a:t>
            </a:r>
            <a:r>
              <a:rPr lang="en-US" sz="2000" i="1">
                <a:solidFill>
                  <a:srgbClr val="000099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036763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Servers Under Stress</a:t>
            </a:r>
          </a:p>
        </p:txBody>
      </p:sp>
      <p:sp>
        <p:nvSpPr>
          <p:cNvPr id="76803" name="Line 3"/>
          <p:cNvSpPr>
            <a:spLocks noChangeAspect="1" noChangeShapeType="1"/>
          </p:cNvSpPr>
          <p:nvPr/>
        </p:nvSpPr>
        <p:spPr bwMode="auto">
          <a:xfrm flipV="1">
            <a:off x="1676400" y="2674938"/>
            <a:ext cx="2271713" cy="3173412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3948113" y="2674938"/>
            <a:ext cx="3154362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6805" name="Freeform 5"/>
          <p:cNvSpPr>
            <a:spLocks noChangeAspect="1"/>
          </p:cNvSpPr>
          <p:nvPr/>
        </p:nvSpPr>
        <p:spPr bwMode="auto">
          <a:xfrm>
            <a:off x="1676400" y="2792413"/>
            <a:ext cx="5087938" cy="3055937"/>
          </a:xfrm>
          <a:custGeom>
            <a:avLst/>
            <a:gdLst>
              <a:gd name="T0" fmla="*/ 0 w 2112"/>
              <a:gd name="T1" fmla="*/ 2147483647 h 1184"/>
              <a:gd name="T2" fmla="*/ 2147483647 w 2112"/>
              <a:gd name="T3" fmla="*/ 2147483647 h 1184"/>
              <a:gd name="T4" fmla="*/ 2147483647 w 2112"/>
              <a:gd name="T5" fmla="*/ 2147483647 h 1184"/>
              <a:gd name="T6" fmla="*/ 2147483647 w 2112"/>
              <a:gd name="T7" fmla="*/ 2147483647 h 1184"/>
              <a:gd name="T8" fmla="*/ 2147483647 w 2112"/>
              <a:gd name="T9" fmla="*/ 2147483647 h 1184"/>
              <a:gd name="T10" fmla="*/ 2147483647 w 2112"/>
              <a:gd name="T11" fmla="*/ 2147483647 h 1184"/>
              <a:gd name="T12" fmla="*/ 2147483647 w 2112"/>
              <a:gd name="T13" fmla="*/ 2147483647 h 11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12"/>
              <a:gd name="T22" fmla="*/ 0 h 1184"/>
              <a:gd name="T23" fmla="*/ 2112 w 2112"/>
              <a:gd name="T24" fmla="*/ 1184 h 11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12" h="1184">
                <a:moveTo>
                  <a:pt x="0" y="1184"/>
                </a:moveTo>
                <a:cubicBezTo>
                  <a:pt x="216" y="932"/>
                  <a:pt x="432" y="680"/>
                  <a:pt x="576" y="512"/>
                </a:cubicBezTo>
                <a:cubicBezTo>
                  <a:pt x="720" y="344"/>
                  <a:pt x="768" y="256"/>
                  <a:pt x="864" y="176"/>
                </a:cubicBezTo>
                <a:cubicBezTo>
                  <a:pt x="960" y="96"/>
                  <a:pt x="992" y="56"/>
                  <a:pt x="1152" y="32"/>
                </a:cubicBezTo>
                <a:cubicBezTo>
                  <a:pt x="1312" y="8"/>
                  <a:pt x="1680" y="0"/>
                  <a:pt x="1824" y="32"/>
                </a:cubicBezTo>
                <a:cubicBezTo>
                  <a:pt x="1968" y="64"/>
                  <a:pt x="1968" y="32"/>
                  <a:pt x="2016" y="224"/>
                </a:cubicBezTo>
                <a:cubicBezTo>
                  <a:pt x="2064" y="416"/>
                  <a:pt x="2096" y="992"/>
                  <a:pt x="2112" y="1184"/>
                </a:cubicBezTo>
              </a:path>
            </a:pathLst>
          </a:cu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spect="1" noChangeArrowheads="1"/>
          </p:cNvSpPr>
          <p:nvPr/>
        </p:nvSpPr>
        <p:spPr bwMode="auto">
          <a:xfrm>
            <a:off x="5287963" y="2209800"/>
            <a:ext cx="8524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Ideal</a:t>
            </a:r>
          </a:p>
        </p:txBody>
      </p:sp>
      <p:sp>
        <p:nvSpPr>
          <p:cNvPr id="59400" name="Text Box 8"/>
          <p:cNvSpPr txBox="1">
            <a:spLocks noChangeAspect="1" noChangeArrowheads="1"/>
          </p:cNvSpPr>
          <p:nvPr/>
        </p:nvSpPr>
        <p:spPr bwMode="auto">
          <a:xfrm>
            <a:off x="5303838" y="4114800"/>
            <a:ext cx="1325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3367"/>
                </a:solidFill>
              </a:rPr>
              <a:t>Overload</a:t>
            </a:r>
          </a:p>
          <a:p>
            <a:pPr eaLnBrk="1" hangingPunct="1"/>
            <a:r>
              <a:rPr lang="en-US" sz="2000">
                <a:solidFill>
                  <a:srgbClr val="003367"/>
                </a:solidFill>
              </a:rPr>
              <a:t>Thrashing</a:t>
            </a:r>
          </a:p>
          <a:p>
            <a:pPr eaLnBrk="1" hangingPunct="1"/>
            <a:r>
              <a:rPr lang="en-US" sz="2000">
                <a:solidFill>
                  <a:srgbClr val="003367"/>
                </a:solidFill>
              </a:rPr>
              <a:t>Collapse</a:t>
            </a:r>
          </a:p>
          <a:p>
            <a:pPr eaLnBrk="1" hangingPunct="1"/>
            <a:endParaRPr lang="en-US">
              <a:solidFill>
                <a:srgbClr val="003367"/>
              </a:solidFill>
            </a:endParaRPr>
          </a:p>
        </p:txBody>
      </p:sp>
      <p:sp>
        <p:nvSpPr>
          <p:cNvPr id="76808" name="Text Box 9"/>
          <p:cNvSpPr txBox="1">
            <a:spLocks noChangeAspect="1" noChangeArrowheads="1"/>
          </p:cNvSpPr>
          <p:nvPr/>
        </p:nvSpPr>
        <p:spPr bwMode="auto">
          <a:xfrm>
            <a:off x="2390775" y="5988050"/>
            <a:ext cx="3959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latin typeface="Tahoma" charset="0"/>
              </a:rPr>
              <a:t>Load (concurrent requests, or arrival rate)</a:t>
            </a:r>
          </a:p>
        </p:txBody>
      </p:sp>
      <p:sp>
        <p:nvSpPr>
          <p:cNvPr id="76809" name="Rectangle 11"/>
          <p:cNvSpPr>
            <a:spLocks noChangeAspect="1" noChangeArrowheads="1"/>
          </p:cNvSpPr>
          <p:nvPr/>
        </p:nvSpPr>
        <p:spPr bwMode="auto">
          <a:xfrm>
            <a:off x="1676400" y="1852613"/>
            <a:ext cx="5426075" cy="39957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>
            <a:off x="7626350" y="6491288"/>
            <a:ext cx="122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3367"/>
                </a:solidFill>
              </a:rPr>
              <a:t>[Von Behren]</a:t>
            </a:r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133600" y="5943600"/>
            <a:ext cx="478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(offered load)</a:t>
            </a: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3048000"/>
            <a:ext cx="1600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Response rate (throughput)</a:t>
            </a:r>
          </a:p>
        </p:txBody>
      </p:sp>
      <p:sp>
        <p:nvSpPr>
          <p:cNvPr id="76813" name="Freeform 9"/>
          <p:cNvSpPr>
            <a:spLocks/>
          </p:cNvSpPr>
          <p:nvPr/>
        </p:nvSpPr>
        <p:spPr bwMode="auto">
          <a:xfrm>
            <a:off x="1706563" y="1905000"/>
            <a:ext cx="2408237" cy="3933825"/>
          </a:xfrm>
          <a:custGeom>
            <a:avLst/>
            <a:gdLst>
              <a:gd name="T0" fmla="*/ 0 w 1008"/>
              <a:gd name="T1" fmla="*/ 2147483647 h 776"/>
              <a:gd name="T2" fmla="*/ 2147483647 w 1008"/>
              <a:gd name="T3" fmla="*/ 2147483647 h 776"/>
              <a:gd name="T4" fmla="*/ 2147483647 w 1008"/>
              <a:gd name="T5" fmla="*/ 2147483647 h 776"/>
              <a:gd name="T6" fmla="*/ 2147483647 w 1008"/>
              <a:gd name="T7" fmla="*/ 0 h 776"/>
              <a:gd name="T8" fmla="*/ 0 60000 65536"/>
              <a:gd name="T9" fmla="*/ 0 60000 65536"/>
              <a:gd name="T10" fmla="*/ 0 60000 65536"/>
              <a:gd name="T11" fmla="*/ 0 60000 65536"/>
              <a:gd name="T12" fmla="*/ 0 w 1008"/>
              <a:gd name="T13" fmla="*/ 0 h 776"/>
              <a:gd name="T14" fmla="*/ 1008 w 1008"/>
              <a:gd name="T15" fmla="*/ 776 h 7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8" h="776">
                <a:moveTo>
                  <a:pt x="0" y="768"/>
                </a:moveTo>
                <a:cubicBezTo>
                  <a:pt x="216" y="772"/>
                  <a:pt x="432" y="776"/>
                  <a:pt x="576" y="720"/>
                </a:cubicBezTo>
                <a:cubicBezTo>
                  <a:pt x="720" y="664"/>
                  <a:pt x="792" y="552"/>
                  <a:pt x="864" y="432"/>
                </a:cubicBezTo>
                <a:cubicBezTo>
                  <a:pt x="936" y="312"/>
                  <a:pt x="972" y="156"/>
                  <a:pt x="1008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6"/>
          <p:cNvSpPr txBox="1">
            <a:spLocks noChangeAspect="1" noChangeArrowheads="1"/>
          </p:cNvSpPr>
          <p:nvPr/>
        </p:nvSpPr>
        <p:spPr bwMode="auto">
          <a:xfrm>
            <a:off x="7086600" y="3025775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800000"/>
                </a:solidFill>
                <a:latin typeface="+mj-lt"/>
                <a:ea typeface="ＭＳ Ｐゴシック" charset="-128"/>
                <a:cs typeface="ＭＳ Ｐゴシック" charset="-128"/>
              </a:rPr>
              <a:t>Response time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2209800" y="22098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3367"/>
                </a:solidFill>
              </a:rPr>
              <a:t>saturation</a:t>
            </a:r>
            <a:endParaRPr lang="en-US">
              <a:solidFill>
                <a:srgbClr val="003367"/>
              </a:solidFill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3429000" y="2514600"/>
            <a:ext cx="457200" cy="15240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lg" len="lg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57711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6425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Ideal throughput: cartoon version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4267200" y="3657600"/>
            <a:ext cx="1905000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spect="1" noChangeArrowheads="1"/>
          </p:cNvSpPr>
          <p:nvPr/>
        </p:nvSpPr>
        <p:spPr bwMode="auto">
          <a:xfrm>
            <a:off x="4267200" y="3276600"/>
            <a:ext cx="20385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Ideal throughput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004959" y="6248400"/>
            <a:ext cx="40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offered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3773031"/>
            <a:ext cx="1600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Response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throughput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  <a:p>
            <a:pPr algn="ctr">
              <a:defRPr/>
            </a:pPr>
            <a:endParaRPr lang="en-US" sz="2000" dirty="0" smtClean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i.e., request completion rate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419600" y="41910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7"/>
                </a:solidFill>
              </a:rPr>
              <a:t>saturation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19" name="Text Box 6"/>
          <p:cNvSpPr txBox="1">
            <a:spLocks noChangeAspect="1" noChangeArrowheads="1"/>
          </p:cNvSpPr>
          <p:nvPr/>
        </p:nvSpPr>
        <p:spPr bwMode="auto">
          <a:xfrm>
            <a:off x="4648200" y="53340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peak rate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6"/>
          <p:cNvSpPr txBox="1">
            <a:spLocks noChangeAspect="1" noChangeArrowheads="1"/>
          </p:cNvSpPr>
          <p:nvPr/>
        </p:nvSpPr>
        <p:spPr bwMode="auto">
          <a:xfrm>
            <a:off x="533400" y="1752600"/>
            <a:ext cx="3276600" cy="1200329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throughput == arrival rate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The server is not saturated: it completes requests at the rate requests are submitted.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2" name="Text Box 6"/>
          <p:cNvSpPr txBox="1">
            <a:spLocks noChangeAspect="1" noChangeArrowheads="1"/>
          </p:cNvSpPr>
          <p:nvPr/>
        </p:nvSpPr>
        <p:spPr bwMode="auto">
          <a:xfrm>
            <a:off x="4572000" y="1752600"/>
            <a:ext cx="35814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throughput == peak rate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The server is </a:t>
            </a:r>
            <a:r>
              <a:rPr lang="en-US" sz="1800" dirty="0" smtClean="0">
                <a:solidFill>
                  <a:srgbClr val="651222"/>
                </a:solidFill>
              </a:rPr>
              <a:t>saturated</a:t>
            </a:r>
            <a:r>
              <a:rPr lang="en-US" sz="1800" dirty="0" smtClean="0">
                <a:solidFill>
                  <a:srgbClr val="003367"/>
                </a:solidFill>
              </a:rPr>
              <a:t>.  It can’t go any faster, no matter how many requests are submitted.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4267200" y="3657600"/>
            <a:ext cx="381000" cy="60960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lg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3657600"/>
            <a:ext cx="2590800" cy="2590800"/>
          </a:xfrm>
          <a:prstGeom prst="rect">
            <a:avLst/>
          </a:prstGeom>
          <a:noFill/>
          <a:ln w="19050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76400" y="3657600"/>
            <a:ext cx="2590800" cy="2590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4261403" y="1752600"/>
            <a:ext cx="20084" cy="448786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3352800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676400" y="62484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stCxn id="20" idx="2"/>
          </p:cNvCxnSpPr>
          <p:nvPr/>
        </p:nvCxnSpPr>
        <p:spPr bwMode="auto">
          <a:xfrm>
            <a:off x="2171700" y="2952929"/>
            <a:ext cx="1257300" cy="15428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67200" y="5715000"/>
            <a:ext cx="457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 Box 6"/>
          <p:cNvSpPr txBox="1">
            <a:spLocks noChangeAspect="1" noChangeArrowheads="1"/>
          </p:cNvSpPr>
          <p:nvPr/>
        </p:nvSpPr>
        <p:spPr bwMode="auto">
          <a:xfrm>
            <a:off x="6400800" y="4004608"/>
            <a:ext cx="274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This graph shows throughput (e.g., of a server) as a function of offered load.  It is idealized: your mileage may vary.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589583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6425" cy="1554163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" charset="0"/>
                <a:ea typeface="ＭＳ Ｐゴシック" charset="0"/>
              </a:rPr>
              <a:t>Utilization: cartoon version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sp>
        <p:nvSpPr>
          <p:cNvPr id="76804" name="Line 4"/>
          <p:cNvSpPr>
            <a:spLocks noChangeAspect="1" noChangeShapeType="1"/>
          </p:cNvSpPr>
          <p:nvPr/>
        </p:nvSpPr>
        <p:spPr bwMode="auto">
          <a:xfrm>
            <a:off x="4267200" y="3657600"/>
            <a:ext cx="1905000" cy="0"/>
          </a:xfrm>
          <a:prstGeom prst="line">
            <a:avLst/>
          </a:prstGeom>
          <a:noFill/>
          <a:ln w="38100">
            <a:solidFill>
              <a:srgbClr val="00336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spect="1" noChangeArrowheads="1"/>
          </p:cNvSpPr>
          <p:nvPr/>
        </p:nvSpPr>
        <p:spPr bwMode="auto">
          <a:xfrm>
            <a:off x="4267200" y="3276600"/>
            <a:ext cx="12540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saturated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 Box 6"/>
          <p:cNvSpPr txBox="1">
            <a:spLocks noChangeAspect="1" noChangeArrowheads="1"/>
          </p:cNvSpPr>
          <p:nvPr/>
        </p:nvSpPr>
        <p:spPr bwMode="auto">
          <a:xfrm>
            <a:off x="2004959" y="6248400"/>
            <a:ext cx="40148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Request arrival rate (</a:t>
            </a:r>
            <a:r>
              <a:rPr lang="en-US" sz="2000" dirty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offered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Text Box 6"/>
          <p:cNvSpPr txBox="1">
            <a:spLocks noChangeAspect="1" noChangeArrowheads="1"/>
          </p:cNvSpPr>
          <p:nvPr/>
        </p:nvSpPr>
        <p:spPr bwMode="auto">
          <a:xfrm>
            <a:off x="76200" y="4242137"/>
            <a:ext cx="160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Utilization</a:t>
            </a:r>
          </a:p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(also called </a:t>
            </a:r>
            <a:r>
              <a:rPr lang="en-US" sz="2000" dirty="0" smtClean="0">
                <a:solidFill>
                  <a:srgbClr val="651222"/>
                </a:solidFill>
                <a:latin typeface="+mj-lt"/>
                <a:ea typeface="ＭＳ Ｐゴシック" charset="-128"/>
                <a:cs typeface="ＭＳ Ｐゴシック" charset="-128"/>
              </a:rPr>
              <a:t>load factor</a:t>
            </a: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17" name="Text Box 6"/>
          <p:cNvSpPr txBox="1">
            <a:spLocks noChangeAspect="1" noChangeArrowheads="1"/>
          </p:cNvSpPr>
          <p:nvPr/>
        </p:nvSpPr>
        <p:spPr bwMode="auto">
          <a:xfrm>
            <a:off x="4419600" y="4191000"/>
            <a:ext cx="1311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3367"/>
                </a:solidFill>
              </a:rPr>
              <a:t>saturation</a:t>
            </a:r>
            <a:endParaRPr lang="en-US" dirty="0">
              <a:solidFill>
                <a:srgbClr val="003367"/>
              </a:solidFill>
            </a:endParaRPr>
          </a:p>
        </p:txBody>
      </p:sp>
      <p:sp>
        <p:nvSpPr>
          <p:cNvPr id="19" name="Text Box 6"/>
          <p:cNvSpPr txBox="1">
            <a:spLocks noChangeAspect="1" noChangeArrowheads="1"/>
          </p:cNvSpPr>
          <p:nvPr/>
        </p:nvSpPr>
        <p:spPr bwMode="auto">
          <a:xfrm>
            <a:off x="4648200" y="5334000"/>
            <a:ext cx="1295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peak rate</a:t>
            </a:r>
            <a:endParaRPr lang="en-US" sz="2000" dirty="0">
              <a:solidFill>
                <a:srgbClr val="003367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Text Box 6"/>
          <p:cNvSpPr txBox="1">
            <a:spLocks noChangeAspect="1" noChangeArrowheads="1"/>
          </p:cNvSpPr>
          <p:nvPr/>
        </p:nvSpPr>
        <p:spPr bwMode="auto">
          <a:xfrm>
            <a:off x="533400" y="1752600"/>
            <a:ext cx="3276600" cy="1477328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U = XD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X = throughput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D = </a:t>
            </a:r>
            <a:r>
              <a:rPr lang="en-US" sz="1800" dirty="0" smtClean="0">
                <a:solidFill>
                  <a:schemeClr val="accent2"/>
                </a:solidFill>
              </a:rPr>
              <a:t>service demand</a:t>
            </a:r>
            <a:r>
              <a:rPr lang="en-US" sz="1800" dirty="0" smtClean="0">
                <a:solidFill>
                  <a:srgbClr val="003367"/>
                </a:solidFill>
              </a:rPr>
              <a:t>, i.e., how much time/work to complete each request.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2" name="Text Box 6"/>
          <p:cNvSpPr txBox="1">
            <a:spLocks noChangeAspect="1" noChangeArrowheads="1"/>
          </p:cNvSpPr>
          <p:nvPr/>
        </p:nvSpPr>
        <p:spPr bwMode="auto">
          <a:xfrm>
            <a:off x="4572000" y="1752600"/>
            <a:ext cx="3581400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003367"/>
                </a:solidFill>
              </a:rPr>
              <a:t>U = 1 = 100%</a:t>
            </a:r>
          </a:p>
          <a:p>
            <a:pPr eaLnBrk="1" hangingPunct="1"/>
            <a:r>
              <a:rPr lang="en-US" sz="1800" dirty="0" smtClean="0">
                <a:solidFill>
                  <a:srgbClr val="003367"/>
                </a:solidFill>
              </a:rPr>
              <a:t>The server is </a:t>
            </a:r>
            <a:r>
              <a:rPr lang="en-US" sz="1800" dirty="0" smtClean="0">
                <a:solidFill>
                  <a:srgbClr val="651222"/>
                </a:solidFill>
              </a:rPr>
              <a:t>saturated</a:t>
            </a:r>
            <a:r>
              <a:rPr lang="en-US" sz="1800" dirty="0" smtClean="0">
                <a:solidFill>
                  <a:srgbClr val="003367"/>
                </a:solidFill>
              </a:rPr>
              <a:t>.  It has no spare capacity.  It is busy all the time.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 flipV="1">
            <a:off x="4267200" y="3657600"/>
            <a:ext cx="381000" cy="609600"/>
          </a:xfrm>
          <a:prstGeom prst="line">
            <a:avLst/>
          </a:prstGeom>
          <a:noFill/>
          <a:ln w="22225" cap="flat" cmpd="sng" algn="ctr">
            <a:solidFill>
              <a:schemeClr val="accent6"/>
            </a:solidFill>
            <a:prstDash val="solid"/>
            <a:round/>
            <a:headEnd type="none" w="sm" len="sm"/>
            <a:tailEnd type="stealth" w="lg" len="lg"/>
          </a:ln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76400" y="3657600"/>
            <a:ext cx="2590800" cy="2590800"/>
          </a:xfrm>
          <a:prstGeom prst="rect">
            <a:avLst/>
          </a:prstGeom>
          <a:noFill/>
          <a:ln w="19050" cmpd="sng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ahoma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1676400" y="3657600"/>
            <a:ext cx="2590800" cy="259080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" name="Straight Connector 2"/>
          <p:cNvCxnSpPr/>
          <p:nvPr/>
        </p:nvCxnSpPr>
        <p:spPr bwMode="auto">
          <a:xfrm>
            <a:off x="4261403" y="1752600"/>
            <a:ext cx="20084" cy="448786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1676400" y="3352800"/>
            <a:ext cx="0" cy="289560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6" name="Straight Connector 35"/>
          <p:cNvCxnSpPr/>
          <p:nvPr/>
        </p:nvCxnSpPr>
        <p:spPr bwMode="auto">
          <a:xfrm flipH="1">
            <a:off x="1676400" y="6248400"/>
            <a:ext cx="4495800" cy="0"/>
          </a:xfrm>
          <a:prstGeom prst="line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cxnSp>
      <p:cxnSp>
        <p:nvCxnSpPr>
          <p:cNvPr id="31" name="Straight Arrow Connector 30"/>
          <p:cNvCxnSpPr>
            <a:stCxn id="20" idx="2"/>
          </p:cNvCxnSpPr>
          <p:nvPr/>
        </p:nvCxnSpPr>
        <p:spPr bwMode="auto">
          <a:xfrm>
            <a:off x="2171700" y="3229928"/>
            <a:ext cx="1257300" cy="12658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>
            <a:off x="4267200" y="5715000"/>
            <a:ext cx="457200" cy="5334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 Box 6"/>
          <p:cNvSpPr txBox="1">
            <a:spLocks noChangeAspect="1" noChangeArrowheads="1"/>
          </p:cNvSpPr>
          <p:nvPr/>
        </p:nvSpPr>
        <p:spPr bwMode="auto">
          <a:xfrm>
            <a:off x="6400800" y="3581400"/>
            <a:ext cx="2743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This graph shows utilization (e.g., of a server) as a function of offered load.  It is idealized: each request works for D time units on a single service center (e.g., a single CPU core).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Text Box 6"/>
          <p:cNvSpPr txBox="1">
            <a:spLocks noChangeAspect="1" noChangeArrowheads="1"/>
          </p:cNvSpPr>
          <p:nvPr/>
        </p:nvSpPr>
        <p:spPr bwMode="auto">
          <a:xfrm>
            <a:off x="152400" y="3486090"/>
            <a:ext cx="1600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3367"/>
                </a:solidFill>
                <a:latin typeface="+mj-lt"/>
                <a:ea typeface="ＭＳ Ｐゴシック" charset="-128"/>
                <a:cs typeface="ＭＳ Ｐゴシック" charset="-128"/>
              </a:rPr>
              <a:t>1 == 100%</a:t>
            </a:r>
          </a:p>
        </p:txBody>
      </p:sp>
    </p:spTree>
    <p:extLst>
      <p:ext uri="{BB962C8B-B14F-4D97-AF65-F5344CB8AC3E}">
        <p14:creationId xmlns:p14="http://schemas.microsoft.com/office/powerpoint/2010/main" val="2795006971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Utilization</a:t>
            </a: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What is the probability that the center is busy?</a:t>
            </a:r>
          </a:p>
          <a:p>
            <a:pPr lvl="1"/>
            <a:r>
              <a:rPr lang="en-US" sz="2000" dirty="0" smtClean="0"/>
              <a:t>Answer: some number between 0 and 1.</a:t>
            </a:r>
          </a:p>
          <a:p>
            <a:r>
              <a:rPr lang="en-US" sz="2400" dirty="0" smtClean="0"/>
              <a:t>What percentage of the time is the center busy?</a:t>
            </a:r>
          </a:p>
          <a:p>
            <a:pPr lvl="1"/>
            <a:r>
              <a:rPr lang="en-US" sz="2000" dirty="0" smtClean="0"/>
              <a:t>Answer: some number between 0 and 100</a:t>
            </a:r>
          </a:p>
          <a:p>
            <a:r>
              <a:rPr lang="en-US" sz="2400" dirty="0" smtClean="0"/>
              <a:t>These are interchangeable: called </a:t>
            </a:r>
            <a:r>
              <a:rPr lang="en-US" sz="2400" dirty="0" smtClean="0">
                <a:solidFill>
                  <a:srgbClr val="800000"/>
                </a:solidFill>
              </a:rPr>
              <a:t>utilization</a:t>
            </a:r>
            <a:r>
              <a:rPr lang="en-US" sz="2400" dirty="0" smtClean="0"/>
              <a:t> U </a:t>
            </a:r>
            <a:endParaRPr lang="en-US" sz="2000" dirty="0" smtClean="0"/>
          </a:p>
          <a:p>
            <a:r>
              <a:rPr lang="en-US" sz="2400" dirty="0" smtClean="0"/>
              <a:t>The probability that the service center is idle is 1-U.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38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theme/theme1.xml><?xml version="1.0" encoding="utf-8"?>
<a:theme xmlns:a="http://schemas.openxmlformats.org/drawingml/2006/main" name="2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 Bold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5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8_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118556</TotalTime>
  <Words>2655</Words>
  <Application>Microsoft Macintosh PowerPoint</Application>
  <PresentationFormat>On-screen Show (4:3)</PresentationFormat>
  <Paragraphs>358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2_Default Design</vt:lpstr>
      <vt:lpstr>1_Default Design</vt:lpstr>
      <vt:lpstr>3_Default Design</vt:lpstr>
      <vt:lpstr>4_Default Design</vt:lpstr>
      <vt:lpstr>6_Default Design</vt:lpstr>
      <vt:lpstr>8_Default Design</vt:lpstr>
      <vt:lpstr>12_Default Design</vt:lpstr>
      <vt:lpstr>15_Default Design</vt:lpstr>
      <vt:lpstr>18_Default Design</vt:lpstr>
      <vt:lpstr>Default - Title Slide</vt:lpstr>
      <vt:lpstr>PowerPoint Presentation</vt:lpstr>
      <vt:lpstr>Growth and scale</vt:lpstr>
      <vt:lpstr>Scaling a service</vt:lpstr>
      <vt:lpstr>PowerPoint Presentation</vt:lpstr>
      <vt:lpstr>Queuing Theory for Busy People</vt:lpstr>
      <vt:lpstr>Servers Under Stress</vt:lpstr>
      <vt:lpstr>Ideal throughput: cartoon version</vt:lpstr>
      <vt:lpstr>Utilization: cartoon version</vt:lpstr>
      <vt:lpstr>Utilization</vt:lpstr>
      <vt:lpstr>The Utilization Law</vt:lpstr>
      <vt:lpstr>Throughput: reality</vt:lpstr>
      <vt:lpstr>Improving throughput</vt:lpstr>
      <vt:lpstr>PowerPoint Presentation</vt:lpstr>
      <vt:lpstr>Scaling and response time</vt:lpstr>
      <vt:lpstr>Response time (R)</vt:lpstr>
      <vt:lpstr>The same picture, only different</vt:lpstr>
      <vt:lpstr>Little’s Law</vt:lpstr>
      <vt:lpstr>Inverse Idle Time “Law”</vt:lpstr>
      <vt:lpstr>Why Little’s Law is important</vt:lpstr>
      <vt:lpstr>Managing overload</vt:lpstr>
      <vt:lpstr>Options for overload</vt:lpstr>
      <vt:lpstr>PowerPoint Presentation</vt:lpstr>
      <vt:lpstr>PowerPoint Presentation</vt:lpstr>
      <vt:lpstr>PowerPoint Presentation</vt:lpstr>
      <vt:lpstr>Cumulative Distribution Function (CDF)</vt:lpstr>
      <vt:lpstr>SEDA Lessons</vt:lpstr>
      <vt:lpstr>PowerPoint Presentation</vt:lpstr>
      <vt:lpstr>PowerPoint Presentation</vt:lpstr>
      <vt:lpstr>PowerPoint Presentation</vt:lpstr>
      <vt:lpstr>Incremental Scalability</vt:lpstr>
      <vt:lpstr>Scaling and bottlenecks</vt:lpstr>
      <vt:lpstr>Parallelization A simple treatment</vt:lpstr>
      <vt:lpstr>Amdahl’s Law</vt:lpstr>
      <vt:lpstr>Amdahl’s Law</vt:lpstr>
      <vt:lpstr>Virtual Cloud hosting</vt:lpstr>
      <vt:lpstr>Cloud &gt; server-based computing</vt:lpstr>
      <vt:lpstr>Host/guest model </vt:lpstr>
      <vt:lpstr>                   EC2                         The canonical public cloud</vt:lpstr>
      <vt:lpstr>OpenStack, the Cloud Operating System</vt:lpstr>
      <vt:lpstr>PowerPoint Presentation</vt:lpstr>
      <vt:lpstr>PowerPoint Presentation</vt:lpstr>
      <vt:lpstr>“Elastic Cloud”</vt:lpstr>
      <vt:lpstr>Elastic provisioning</vt:lpstr>
      <vt:lpstr>Elastic scaling</vt:lpstr>
      <vt:lpstr>Motivation: “Success disaster”</vt:lpstr>
      <vt:lpstr>Motivation: “Success disaster”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About Systems</dc:title>
  <dc:subject/>
  <dc:creator>Jeff Chase</dc:creator>
  <cp:keywords/>
  <dc:description/>
  <cp:lastModifiedBy>Jeff Chase</cp:lastModifiedBy>
  <cp:revision>5497</cp:revision>
  <cp:lastPrinted>2012-11-04T19:04:58Z</cp:lastPrinted>
  <dcterms:created xsi:type="dcterms:W3CDTF">2011-04-11T18:52:21Z</dcterms:created>
  <dcterms:modified xsi:type="dcterms:W3CDTF">2013-04-18T14:56:56Z</dcterms:modified>
  <cp:category/>
</cp:coreProperties>
</file>