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2" r:id="rId1"/>
  </p:sldMasterIdLst>
  <p:notesMasterIdLst>
    <p:notesMasterId r:id="rId15"/>
  </p:notesMasterIdLst>
  <p:sldIdLst>
    <p:sldId id="256" r:id="rId2"/>
    <p:sldId id="263" r:id="rId3"/>
    <p:sldId id="257" r:id="rId4"/>
    <p:sldId id="265" r:id="rId5"/>
    <p:sldId id="264" r:id="rId6"/>
    <p:sldId id="266" r:id="rId7"/>
    <p:sldId id="267" r:id="rId8"/>
    <p:sldId id="271" r:id="rId9"/>
    <p:sldId id="273" r:id="rId10"/>
    <p:sldId id="274" r:id="rId11"/>
    <p:sldId id="269" r:id="rId12"/>
    <p:sldId id="270"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AD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12" autoAdjust="0"/>
  </p:normalViewPr>
  <p:slideViewPr>
    <p:cSldViewPr snapToGrid="0" snapToObjects="1">
      <p:cViewPr varScale="1">
        <p:scale>
          <a:sx n="88" d="100"/>
          <a:sy n="88" d="100"/>
        </p:scale>
        <p:origin x="-1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A0DCB-3106-6F43-992A-E001CC2CBA4C}" type="datetimeFigureOut">
              <a:rPr lang="en-US" smtClean="0"/>
              <a:t>8/31/11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660D7-8F2A-8A45-80BB-F70D3048D7F3}" type="slidenum">
              <a:rPr lang="en-US" smtClean="0"/>
              <a:t>‹#›</a:t>
            </a:fld>
            <a:endParaRPr lang="en-US"/>
          </a:p>
        </p:txBody>
      </p:sp>
    </p:spTree>
    <p:extLst>
      <p:ext uri="{BB962C8B-B14F-4D97-AF65-F5344CB8AC3E}">
        <p14:creationId xmlns:p14="http://schemas.microsoft.com/office/powerpoint/2010/main" val="3634137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works by breaking the processing into two phases: the map phase and the reduce phase. Each phase has key-value pairs as input and output, the types of which may be chosen by the programmer. The programmer also specifies two functions: the map function and the reduce function. </a:t>
            </a:r>
            <a:endParaRPr lang="en-US" dirty="0" smtClean="0"/>
          </a:p>
          <a:p>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660D7-8F2A-8A45-80BB-F70D3048D7F3}" type="slidenum">
              <a:rPr lang="en-US" smtClean="0"/>
              <a:t>3</a:t>
            </a:fld>
            <a:endParaRPr lang="en-US"/>
          </a:p>
        </p:txBody>
      </p:sp>
    </p:spTree>
    <p:extLst>
      <p:ext uri="{BB962C8B-B14F-4D97-AF65-F5344CB8AC3E}">
        <p14:creationId xmlns:p14="http://schemas.microsoft.com/office/powerpoint/2010/main" val="6918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buFont typeface="Wingdings" charset="2"/>
              <a:buNone/>
            </a:pPr>
            <a:r>
              <a:rPr lang="en-US" dirty="0" smtClean="0"/>
              <a:t>K1 are the line offsets and K2 are the lines from the files</a:t>
            </a:r>
          </a:p>
          <a:p>
            <a:pPr algn="l">
              <a:buFont typeface="Wingdings" charset="2"/>
              <a:buNone/>
            </a:pPr>
            <a:r>
              <a:rPr lang="en-US" dirty="0" smtClean="0"/>
              <a:t>The map function extracts the year and the temperature from each line and outputs them as the (K2, V2) pairs:</a:t>
            </a:r>
            <a:r>
              <a:rPr lang="en-US" baseline="0" dirty="0" smtClean="0"/>
              <a:t> </a:t>
            </a:r>
            <a:r>
              <a:rPr lang="en-US" dirty="0" smtClean="0"/>
              <a:t>(1950, 0) (1950, 22) (1950, −11) (1949, 111) (1949, 78) </a:t>
            </a:r>
          </a:p>
          <a:p>
            <a:pPr marL="0" indent="0" algn="l">
              <a:buNone/>
            </a:pPr>
            <a:r>
              <a:rPr lang="en-US" dirty="0" smtClean="0"/>
              <a:t>All the (K2, V2) pairs get sorted and grouped by the key, resulting in the (K2, list&lt;V2&gt;) pairs:</a:t>
            </a:r>
            <a:r>
              <a:rPr lang="en-US" baseline="0" dirty="0" smtClean="0"/>
              <a:t> </a:t>
            </a:r>
            <a:r>
              <a:rPr lang="en-US" dirty="0" smtClean="0"/>
              <a:t>(1949, [111, 78]) (1950, [0, 22, −11]) </a:t>
            </a:r>
          </a:p>
          <a:p>
            <a:pPr marL="0" indent="0" algn="l">
              <a:buNone/>
            </a:pPr>
            <a:r>
              <a:rPr lang="en-US" dirty="0" smtClean="0"/>
              <a:t>These are the inputs to the reducer. The reduce function will now go through the list and determine the maximum. The output will be the (K3, V3) pairs of year, max temperature for that year (1949, 111) (1950, 22</a:t>
            </a:r>
            <a:r>
              <a:rPr lang="en-US" smtClean="0"/>
              <a:t>)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indent="-227013">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You may want to change the code a little bit and</a:t>
            </a:r>
            <a:r>
              <a:rPr lang="en-US" sz="2800" baseline="0" dirty="0" smtClean="0"/>
              <a:t> </a:t>
            </a:r>
            <a:r>
              <a:rPr lang="en-US" sz="2800" dirty="0" smtClean="0"/>
              <a:t>fulfill a different query</a:t>
            </a:r>
          </a:p>
        </p:txBody>
      </p:sp>
      <p:sp>
        <p:nvSpPr>
          <p:cNvPr id="4" name="Slide Number Placeholder 3"/>
          <p:cNvSpPr>
            <a:spLocks noGrp="1"/>
          </p:cNvSpPr>
          <p:nvPr>
            <p:ph type="sldNum" sz="quarter" idx="10"/>
          </p:nvPr>
        </p:nvSpPr>
        <p:spPr/>
        <p:txBody>
          <a:bodyPr/>
          <a:lstStyle/>
          <a:p>
            <a:fld id="{FA0660D7-8F2A-8A45-80BB-F70D3048D7F3}" type="slidenum">
              <a:rPr lang="en-US" smtClean="0"/>
              <a:t>8</a:t>
            </a:fld>
            <a:endParaRPr lang="en-US"/>
          </a:p>
        </p:txBody>
      </p:sp>
    </p:spTree>
    <p:extLst>
      <p:ext uri="{BB962C8B-B14F-4D97-AF65-F5344CB8AC3E}">
        <p14:creationId xmlns:p14="http://schemas.microsoft.com/office/powerpoint/2010/main" val="134253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indent="-227013">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You may want to change the code a little bit and</a:t>
            </a:r>
            <a:r>
              <a:rPr lang="en-US" sz="2800" baseline="0" dirty="0" smtClean="0"/>
              <a:t> </a:t>
            </a:r>
            <a:r>
              <a:rPr lang="en-US" sz="2800" dirty="0" smtClean="0"/>
              <a:t>fulfill a different query</a:t>
            </a:r>
          </a:p>
        </p:txBody>
      </p:sp>
      <p:sp>
        <p:nvSpPr>
          <p:cNvPr id="4" name="Slide Number Placeholder 3"/>
          <p:cNvSpPr>
            <a:spLocks noGrp="1"/>
          </p:cNvSpPr>
          <p:nvPr>
            <p:ph type="sldNum" sz="quarter" idx="10"/>
          </p:nvPr>
        </p:nvSpPr>
        <p:spPr/>
        <p:txBody>
          <a:bodyPr/>
          <a:lstStyle/>
          <a:p>
            <a:fld id="{FA0660D7-8F2A-8A45-80BB-F70D3048D7F3}" type="slidenum">
              <a:rPr lang="en-US" smtClean="0"/>
              <a:t>9</a:t>
            </a:fld>
            <a:endParaRPr lang="en-US"/>
          </a:p>
        </p:txBody>
      </p:sp>
    </p:spTree>
    <p:extLst>
      <p:ext uri="{BB962C8B-B14F-4D97-AF65-F5344CB8AC3E}">
        <p14:creationId xmlns:p14="http://schemas.microsoft.com/office/powerpoint/2010/main" val="134253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F940900-6D85-C648-81C9-5A85BB8AD591}" type="datetimeFigureOut">
              <a:rPr lang="en-US" smtClean="0"/>
              <a:t>8/31/11</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9D2C864-9362-43C7-A136-D9C41D93A96D}"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40900-6D85-C648-81C9-5A85BB8AD591}" type="datetimeFigureOut">
              <a:rPr lang="en-US" smtClean="0"/>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40900-6D85-C648-81C9-5A85BB8AD591}" type="datetimeFigureOut">
              <a:rPr lang="en-US" smtClean="0"/>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40900-6D85-C648-81C9-5A85BB8AD591}" type="datetimeFigureOut">
              <a:rPr lang="en-US" smtClean="0"/>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40900-6D85-C648-81C9-5A85BB8AD591}" type="datetimeFigureOut">
              <a:rPr lang="en-US" smtClean="0"/>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940900-6D85-C648-81C9-5A85BB8AD591}" type="datetimeFigureOut">
              <a:rPr lang="en-US" smtClean="0"/>
              <a:t>8/31/11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23806-EC98-FE4B-B719-05ABBE45FC78}"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F940900-6D85-C648-81C9-5A85BB8AD591}" type="datetimeFigureOut">
              <a:rPr lang="en-US" smtClean="0"/>
              <a:t>8/31/11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223806-EC98-FE4B-B719-05ABBE45FC78}"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40900-6D85-C648-81C9-5A85BB8AD591}" type="datetimeFigureOut">
              <a:rPr lang="en-US" smtClean="0"/>
              <a:t>8/31/11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40900-6D85-C648-81C9-5A85BB8AD591}" type="datetimeFigureOut">
              <a:rPr lang="en-US" smtClean="0"/>
              <a:t>8/31/11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40900-6D85-C648-81C9-5A85BB8AD591}" type="datetimeFigureOut">
              <a:rPr lang="en-US" smtClean="0"/>
              <a:t>8/31/11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40900-6D85-C648-81C9-5A85BB8AD591}" type="datetimeFigureOut">
              <a:rPr lang="en-US" smtClean="0"/>
              <a:t>8/31/11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23806-EC98-FE4B-B719-05ABBE45FC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2F940900-6D85-C648-81C9-5A85BB8AD591}" type="datetimeFigureOut">
              <a:rPr lang="en-US" smtClean="0"/>
              <a:t>8/31/11</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F223806-EC98-FE4B-B719-05ABBE45FC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hadoop21.cs.duke.edu:50070/dfshealth.jsp"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551" y="1692636"/>
            <a:ext cx="6741686" cy="1613660"/>
          </a:xfrm>
        </p:spPr>
        <p:txBody>
          <a:bodyPr>
            <a:normAutofit fontScale="90000"/>
          </a:bodyPr>
          <a:lstStyle/>
          <a:p>
            <a:r>
              <a:rPr lang="en-US" dirty="0" smtClean="0"/>
              <a:t>Introduction to </a:t>
            </a:r>
            <a:r>
              <a:rPr lang="en-US" dirty="0" err="1" smtClean="0"/>
              <a:t>MapReduce</a:t>
            </a:r>
            <a:r>
              <a:rPr lang="en-US" dirty="0" smtClean="0"/>
              <a:t> Programming</a:t>
            </a:r>
            <a:endParaRPr lang="en-US" dirty="0"/>
          </a:p>
        </p:txBody>
      </p:sp>
      <p:sp>
        <p:nvSpPr>
          <p:cNvPr id="3" name="Subtitle 2"/>
          <p:cNvSpPr>
            <a:spLocks noGrp="1"/>
          </p:cNvSpPr>
          <p:nvPr>
            <p:ph type="subTitle" idx="1"/>
          </p:nvPr>
        </p:nvSpPr>
        <p:spPr>
          <a:xfrm>
            <a:off x="2199440" y="3306296"/>
            <a:ext cx="4836456" cy="1040845"/>
          </a:xfrm>
        </p:spPr>
        <p:txBody>
          <a:bodyPr/>
          <a:lstStyle/>
          <a:p>
            <a:r>
              <a:rPr lang="en-US" dirty="0" smtClean="0"/>
              <a:t>&amp; </a:t>
            </a:r>
          </a:p>
          <a:p>
            <a:r>
              <a:rPr lang="en-US" dirty="0" smtClean="0"/>
              <a:t>Local </a:t>
            </a:r>
            <a:r>
              <a:rPr lang="en-US" dirty="0" err="1" smtClean="0"/>
              <a:t>Hadoop</a:t>
            </a:r>
            <a:r>
              <a:rPr lang="en-US" dirty="0" smtClean="0"/>
              <a:t> Cluster Accesses Instructions</a:t>
            </a:r>
            <a:endParaRPr lang="en-US" dirty="0"/>
          </a:p>
        </p:txBody>
      </p:sp>
      <p:pic>
        <p:nvPicPr>
          <p:cNvPr id="5" name="Picture 4" descr="hadoop-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906" y="140534"/>
            <a:ext cx="3358094" cy="794749"/>
          </a:xfrm>
          <a:prstGeom prst="rect">
            <a:avLst/>
          </a:prstGeom>
        </p:spPr>
      </p:pic>
      <p:sp>
        <p:nvSpPr>
          <p:cNvPr id="6" name="Subtitle 2"/>
          <p:cNvSpPr txBox="1">
            <a:spLocks/>
          </p:cNvSpPr>
          <p:nvPr/>
        </p:nvSpPr>
        <p:spPr>
          <a:xfrm>
            <a:off x="2199440" y="4728697"/>
            <a:ext cx="4836456" cy="104084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US" sz="2000" dirty="0" smtClean="0"/>
              <a:t>Rozemary Scarlat</a:t>
            </a:r>
          </a:p>
          <a:p>
            <a:r>
              <a:rPr lang="en-US" dirty="0" smtClean="0"/>
              <a:t>August 31, 2011</a:t>
            </a:r>
            <a:endParaRPr lang="en-US" dirty="0"/>
          </a:p>
        </p:txBody>
      </p:sp>
    </p:spTree>
    <p:extLst>
      <p:ext uri="{BB962C8B-B14F-4D97-AF65-F5344CB8AC3E}">
        <p14:creationId xmlns:p14="http://schemas.microsoft.com/office/powerpoint/2010/main" val="229857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07" y="436625"/>
            <a:ext cx="8181330" cy="5941568"/>
          </a:xfrm>
        </p:spPr>
        <p:txBody>
          <a:bodyPr/>
          <a:lstStyle/>
          <a:p>
            <a:pPr>
              <a:buFont typeface="Wingdings" charset="2"/>
              <a:buChar char="§"/>
            </a:pPr>
            <a:endParaRPr lang="en-US" sz="3200" dirty="0" smtClean="0"/>
          </a:p>
          <a:p>
            <a:pPr>
              <a:buFont typeface="Wingdings" charset="2"/>
              <a:buChar char="§"/>
            </a:pPr>
            <a:r>
              <a:rPr lang="en-US" sz="3200" dirty="0" smtClean="0"/>
              <a:t>Now</a:t>
            </a:r>
            <a:r>
              <a:rPr lang="en-US" sz="3200" dirty="0"/>
              <a:t>, let’s see how to compile and run a </a:t>
            </a:r>
            <a:r>
              <a:rPr lang="en-US" sz="3200" dirty="0" err="1"/>
              <a:t>MapReduce</a:t>
            </a:r>
            <a:r>
              <a:rPr lang="en-US" sz="3200" dirty="0"/>
              <a:t> </a:t>
            </a:r>
            <a:r>
              <a:rPr lang="en-US" sz="3200" dirty="0" smtClean="0"/>
              <a:t>job on the </a:t>
            </a:r>
            <a:r>
              <a:rPr lang="en-US" sz="3200" smtClean="0"/>
              <a:t>local </a:t>
            </a:r>
            <a:r>
              <a:rPr lang="en-US" sz="3200" smtClean="0"/>
              <a:t>cluster</a:t>
            </a:r>
          </a:p>
          <a:p>
            <a:pPr marL="0" indent="0">
              <a:buNone/>
            </a:pPr>
            <a:endParaRPr lang="en-US" sz="3200" dirty="0" smtClean="0"/>
          </a:p>
          <a:p>
            <a:pPr>
              <a:buFont typeface="Wingdings" charset="2"/>
              <a:buChar char="§"/>
            </a:pPr>
            <a:r>
              <a:rPr lang="en-US" sz="3200" dirty="0" smtClean="0"/>
              <a:t>You </a:t>
            </a:r>
            <a:r>
              <a:rPr lang="en-US" sz="3200" dirty="0" smtClean="0"/>
              <a:t>can find the detailed instructions at </a:t>
            </a:r>
            <a:r>
              <a:rPr lang="en-US" sz="3200" dirty="0"/>
              <a:t>the course website:</a:t>
            </a:r>
            <a:br>
              <a:rPr lang="en-US" sz="3200" dirty="0"/>
            </a:br>
            <a:r>
              <a:rPr lang="en-US" sz="2000" dirty="0"/>
              <a:t>http://</a:t>
            </a:r>
            <a:r>
              <a:rPr lang="en-US" sz="2000" dirty="0" err="1"/>
              <a:t>www.cs.duke.edu</a:t>
            </a:r>
            <a:r>
              <a:rPr lang="en-US" sz="2000" dirty="0"/>
              <a:t>/courses/fall10/cps216</a:t>
            </a:r>
            <a:r>
              <a:rPr lang="en-US" sz="2000" dirty="0" smtClean="0"/>
              <a:t>/</a:t>
            </a:r>
            <a:r>
              <a:rPr lang="en-US" sz="2000" dirty="0" err="1" smtClean="0"/>
              <a:t>TA_material</a:t>
            </a:r>
            <a:r>
              <a:rPr lang="en-US" sz="2000" dirty="0" smtClean="0"/>
              <a:t>/</a:t>
            </a:r>
            <a:r>
              <a:rPr lang="en-US" sz="2000" dirty="0" err="1" smtClean="0"/>
              <a:t>cluster_instructions</a:t>
            </a:r>
            <a:endParaRPr lang="en-US" dirty="0"/>
          </a:p>
        </p:txBody>
      </p:sp>
    </p:spTree>
    <p:extLst>
      <p:ext uri="{BB962C8B-B14F-4D97-AF65-F5344CB8AC3E}">
        <p14:creationId xmlns:p14="http://schemas.microsoft.com/office/powerpoint/2010/main" val="64563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964487" cy="5519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AutoShape 2"/>
          <p:cNvSpPr>
            <a:spLocks noChangeArrowheads="1"/>
          </p:cNvSpPr>
          <p:nvPr/>
        </p:nvSpPr>
        <p:spPr bwMode="auto">
          <a:xfrm>
            <a:off x="457200" y="1125538"/>
            <a:ext cx="8229600" cy="692680"/>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1" name="AutoShape 3"/>
          <p:cNvSpPr>
            <a:spLocks noChangeArrowheads="1"/>
          </p:cNvSpPr>
          <p:nvPr/>
        </p:nvSpPr>
        <p:spPr bwMode="auto">
          <a:xfrm>
            <a:off x="457200" y="2278063"/>
            <a:ext cx="8229600" cy="792162"/>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2" name="AutoShape 4"/>
          <p:cNvSpPr>
            <a:spLocks noChangeArrowheads="1"/>
          </p:cNvSpPr>
          <p:nvPr/>
        </p:nvSpPr>
        <p:spPr bwMode="auto">
          <a:xfrm>
            <a:off x="457200" y="5591175"/>
            <a:ext cx="8229600" cy="287338"/>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3" name="Rectangle 5"/>
          <p:cNvSpPr>
            <a:spLocks noGrp="1" noChangeArrowheads="1"/>
          </p:cNvSpPr>
          <p:nvPr>
            <p:ph type="title"/>
          </p:nvPr>
        </p:nvSpPr>
        <p:spPr>
          <a:xfrm>
            <a:off x="457200" y="274638"/>
            <a:ext cx="8229600" cy="706437"/>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t>Mapper (old API)</a:t>
            </a:r>
            <a:endParaRPr lang="en-US" sz="4000" dirty="0"/>
          </a:p>
        </p:txBody>
      </p:sp>
    </p:spTree>
    <p:extLst>
      <p:ext uri="{BB962C8B-B14F-4D97-AF65-F5344CB8AC3E}">
        <p14:creationId xmlns:p14="http://schemas.microsoft.com/office/powerpoint/2010/main" val="41863674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7170"/>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7171"/>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7383462" cy="3521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AutoShape 2"/>
          <p:cNvSpPr>
            <a:spLocks noChangeArrowheads="1"/>
          </p:cNvSpPr>
          <p:nvPr/>
        </p:nvSpPr>
        <p:spPr bwMode="auto">
          <a:xfrm>
            <a:off x="457200" y="1628775"/>
            <a:ext cx="8229600" cy="720725"/>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5" name="AutoShape 3"/>
          <p:cNvSpPr>
            <a:spLocks noChangeArrowheads="1"/>
          </p:cNvSpPr>
          <p:nvPr/>
        </p:nvSpPr>
        <p:spPr bwMode="auto">
          <a:xfrm>
            <a:off x="457200" y="2349500"/>
            <a:ext cx="8229600" cy="863600"/>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6" name="AutoShape 4"/>
          <p:cNvSpPr>
            <a:spLocks noChangeArrowheads="1"/>
          </p:cNvSpPr>
          <p:nvPr/>
        </p:nvSpPr>
        <p:spPr bwMode="auto">
          <a:xfrm>
            <a:off x="457200" y="4365625"/>
            <a:ext cx="8229600" cy="287338"/>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7" name="Rectangle 5"/>
          <p:cNvSpPr>
            <a:spLocks noGrp="1" noChangeArrowheads="1"/>
          </p:cNvSpPr>
          <p:nvPr>
            <p:ph type="title"/>
          </p:nvPr>
        </p:nvSpPr>
        <p:spPr>
          <a:xfrm>
            <a:off x="457200" y="274638"/>
            <a:ext cx="8229600" cy="77787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Reducer (old API)</a:t>
            </a:r>
            <a:endParaRPr lang="en-US" dirty="0"/>
          </a:p>
        </p:txBody>
      </p:sp>
    </p:spTree>
    <p:extLst>
      <p:ext uri="{BB962C8B-B14F-4D97-AF65-F5344CB8AC3E}">
        <p14:creationId xmlns:p14="http://schemas.microsoft.com/office/powerpoint/2010/main" val="29213354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8194"/>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8195"/>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20897"/>
          </a:xfrm>
        </p:spPr>
        <p:txBody>
          <a:bodyPr/>
          <a:lstStyle/>
          <a:p>
            <a:r>
              <a:rPr lang="en-US" dirty="0" smtClean="0"/>
              <a:t>Main (old API)</a:t>
            </a:r>
            <a:endParaRPr lang="en-US" dirty="0"/>
          </a:p>
        </p:txBody>
      </p:sp>
      <p:pic>
        <p:nvPicPr>
          <p:cNvPr id="4" name="Picture 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30" t="8915" b="4781"/>
          <a:stretch/>
        </p:blipFill>
        <p:spPr bwMode="auto">
          <a:xfrm>
            <a:off x="952462" y="1633921"/>
            <a:ext cx="7353338" cy="4484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3"/>
          <p:cNvSpPr>
            <a:spLocks noChangeArrowheads="1"/>
          </p:cNvSpPr>
          <p:nvPr/>
        </p:nvSpPr>
        <p:spPr bwMode="auto">
          <a:xfrm>
            <a:off x="380999" y="2819400"/>
            <a:ext cx="8393199" cy="685800"/>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 name="AutoShape 4"/>
          <p:cNvSpPr>
            <a:spLocks noChangeArrowheads="1"/>
          </p:cNvSpPr>
          <p:nvPr/>
        </p:nvSpPr>
        <p:spPr bwMode="auto">
          <a:xfrm>
            <a:off x="380998" y="5572460"/>
            <a:ext cx="8393199" cy="401683"/>
          </a:xfrm>
          <a:prstGeom prst="roundRect">
            <a:avLst>
              <a:gd name="adj" fmla="val 16667"/>
            </a:avLst>
          </a:prstGeom>
          <a:solidFill>
            <a:srgbClr val="FF0000">
              <a:alpha val="14999"/>
            </a:srgbClr>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53287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grpId="0"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791584"/>
            <a:ext cx="8708181" cy="48073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8" name="Rectangle 2"/>
          <p:cNvSpPr>
            <a:spLocks noChangeArrowheads="1"/>
          </p:cNvSpPr>
          <p:nvPr/>
        </p:nvSpPr>
        <p:spPr bwMode="auto">
          <a:xfrm>
            <a:off x="659263" y="981075"/>
            <a:ext cx="1152525"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宋体" charset="0"/>
              </a:rPr>
              <a:t>(K1, V1)</a:t>
            </a:r>
          </a:p>
        </p:txBody>
      </p:sp>
      <p:sp>
        <p:nvSpPr>
          <p:cNvPr id="4099" name="Rectangle 3"/>
          <p:cNvSpPr>
            <a:spLocks noChangeArrowheads="1"/>
          </p:cNvSpPr>
          <p:nvPr/>
        </p:nvSpPr>
        <p:spPr bwMode="auto">
          <a:xfrm>
            <a:off x="2832368" y="981075"/>
            <a:ext cx="1152525"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宋体" charset="0"/>
              </a:rPr>
              <a:t>(K2, V2)</a:t>
            </a:r>
          </a:p>
        </p:txBody>
      </p:sp>
      <p:sp>
        <p:nvSpPr>
          <p:cNvPr id="4100" name="Rectangle 4"/>
          <p:cNvSpPr>
            <a:spLocks noChangeArrowheads="1"/>
          </p:cNvSpPr>
          <p:nvPr/>
        </p:nvSpPr>
        <p:spPr bwMode="auto">
          <a:xfrm>
            <a:off x="4875279" y="1947378"/>
            <a:ext cx="1152525"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宋体" charset="0"/>
              </a:rPr>
              <a:t>(K2, List&lt;V2&gt;)</a:t>
            </a:r>
          </a:p>
        </p:txBody>
      </p:sp>
      <p:sp>
        <p:nvSpPr>
          <p:cNvPr id="4101" name="Rectangle 5"/>
          <p:cNvSpPr>
            <a:spLocks noChangeArrowheads="1"/>
          </p:cNvSpPr>
          <p:nvPr/>
        </p:nvSpPr>
        <p:spPr bwMode="auto">
          <a:xfrm>
            <a:off x="7107304" y="1901122"/>
            <a:ext cx="1152525" cy="664278"/>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宋体" charset="0"/>
              </a:rPr>
              <a:t>(K3, V3)</a:t>
            </a:r>
          </a:p>
        </p:txBody>
      </p:sp>
      <p:sp>
        <p:nvSpPr>
          <p:cNvPr id="4102" name="Line 6"/>
          <p:cNvSpPr>
            <a:spLocks noChangeShapeType="1"/>
          </p:cNvSpPr>
          <p:nvPr/>
        </p:nvSpPr>
        <p:spPr bwMode="auto">
          <a:xfrm>
            <a:off x="1233938" y="1791585"/>
            <a:ext cx="1588" cy="50482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3" name="Line 7"/>
          <p:cNvSpPr>
            <a:spLocks noChangeShapeType="1"/>
          </p:cNvSpPr>
          <p:nvPr/>
        </p:nvSpPr>
        <p:spPr bwMode="auto">
          <a:xfrm>
            <a:off x="3407043" y="1791585"/>
            <a:ext cx="1588" cy="50482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4" name="Line 8"/>
          <p:cNvSpPr>
            <a:spLocks noChangeShapeType="1"/>
          </p:cNvSpPr>
          <p:nvPr/>
        </p:nvSpPr>
        <p:spPr bwMode="auto">
          <a:xfrm>
            <a:off x="5451542" y="2565400"/>
            <a:ext cx="1588" cy="792163"/>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5" name="Line 9"/>
          <p:cNvSpPr>
            <a:spLocks noChangeShapeType="1"/>
          </p:cNvSpPr>
          <p:nvPr/>
        </p:nvSpPr>
        <p:spPr bwMode="auto">
          <a:xfrm>
            <a:off x="7683567" y="2565400"/>
            <a:ext cx="1588" cy="792163"/>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6" name="Rectangle 10"/>
          <p:cNvSpPr>
            <a:spLocks noGrp="1" noChangeArrowheads="1"/>
          </p:cNvSpPr>
          <p:nvPr>
            <p:ph type="title"/>
          </p:nvPr>
        </p:nvSpPr>
        <p:spPr>
          <a:xfrm>
            <a:off x="457200" y="274638"/>
            <a:ext cx="8229600" cy="706437"/>
          </a:xfrm>
          <a:ln/>
        </p:spPr>
        <p:txBody>
          <a:bodyPr>
            <a:norm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t>Dataflow in a MR Program</a:t>
            </a:r>
            <a:endParaRPr lang="en-US" sz="4000" dirty="0"/>
          </a:p>
        </p:txBody>
      </p:sp>
    </p:spTree>
    <p:extLst>
      <p:ext uri="{BB962C8B-B14F-4D97-AF65-F5344CB8AC3E}">
        <p14:creationId xmlns:p14="http://schemas.microsoft.com/office/powerpoint/2010/main" val="10674291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8"/>
                                        </p:tgtEl>
                                        <p:attrNameLst>
                                          <p:attrName>style.visibility</p:attrName>
                                        </p:attrNameLst>
                                      </p:cBhvr>
                                      <p:to>
                                        <p:strVal val="visible"/>
                                      </p:to>
                                    </p:set>
                                    <p:animEffect transition="in" filter="blinds(horizontal)">
                                      <p:cBhvr additive="repl">
                                        <p:cTn id="7" dur="500"/>
                                        <p:tgtEl>
                                          <p:spTgt spid="4098"/>
                                        </p:tgtEl>
                                      </p:cBhvr>
                                    </p:animEffect>
                                  </p:childTnLst>
                                </p:cTn>
                              </p:par>
                              <p:par>
                                <p:cTn id="8" presetID="3" presetClass="entr" presetSubtype="10" fill="hold" grpId="0" nodeType="withEffect">
                                  <p:stCondLst>
                                    <p:cond delay="0"/>
                                  </p:stCondLst>
                                  <p:childTnLst>
                                    <p:set>
                                      <p:cBhvr additive="repl">
                                        <p:cTn id="9" dur="1" fill="hold">
                                          <p:stCondLst>
                                            <p:cond delay="0"/>
                                          </p:stCondLst>
                                        </p:cTn>
                                        <p:tgtEl>
                                          <p:spTgt spid="4102"/>
                                        </p:tgtEl>
                                        <p:attrNameLst>
                                          <p:attrName>style.visibility</p:attrName>
                                        </p:attrNameLst>
                                      </p:cBhvr>
                                      <p:to>
                                        <p:strVal val="visible"/>
                                      </p:to>
                                    </p:set>
                                    <p:animEffect transition="in" filter="blinds(horizontal)">
                                      <p:cBhvr additive="repl">
                                        <p:cTn id="10" dur="500"/>
                                        <p:tgtEl>
                                          <p:spTgt spid="4102"/>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4099"/>
                                        </p:tgtEl>
                                        <p:attrNameLst>
                                          <p:attrName>style.visibility</p:attrName>
                                        </p:attrNameLst>
                                      </p:cBhvr>
                                      <p:to>
                                        <p:strVal val="visible"/>
                                      </p:to>
                                    </p:set>
                                    <p:animEffect transition="in" filter="blinds(horizontal)">
                                      <p:cBhvr additive="repl">
                                        <p:cTn id="13" dur="500"/>
                                        <p:tgtEl>
                                          <p:spTgt spid="4099"/>
                                        </p:tgtEl>
                                      </p:cBhvr>
                                    </p:animEffect>
                                  </p:childTnLst>
                                </p:cTn>
                              </p:par>
                              <p:par>
                                <p:cTn id="14" presetID="3" presetClass="entr" presetSubtype="10" fill="hold" grpId="0" nodeType="withEffect">
                                  <p:stCondLst>
                                    <p:cond delay="0"/>
                                  </p:stCondLst>
                                  <p:childTnLst>
                                    <p:set>
                                      <p:cBhvr additive="repl">
                                        <p:cTn id="15" dur="1" fill="hold">
                                          <p:stCondLst>
                                            <p:cond delay="0"/>
                                          </p:stCondLst>
                                        </p:cTn>
                                        <p:tgtEl>
                                          <p:spTgt spid="4103"/>
                                        </p:tgtEl>
                                        <p:attrNameLst>
                                          <p:attrName>style.visibility</p:attrName>
                                        </p:attrNameLst>
                                      </p:cBhvr>
                                      <p:to>
                                        <p:strVal val="visible"/>
                                      </p:to>
                                    </p:set>
                                    <p:animEffect transition="in" filter="blinds(horizontal)">
                                      <p:cBhvr additive="repl">
                                        <p:cTn id="16" dur="500"/>
                                        <p:tgtEl>
                                          <p:spTgt spid="4103"/>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4100"/>
                                        </p:tgtEl>
                                        <p:attrNameLst>
                                          <p:attrName>style.visibility</p:attrName>
                                        </p:attrNameLst>
                                      </p:cBhvr>
                                      <p:to>
                                        <p:strVal val="visible"/>
                                      </p:to>
                                    </p:set>
                                    <p:animEffect transition="in" filter="blinds(horizontal)">
                                      <p:cBhvr additive="repl">
                                        <p:cTn id="19" dur="500"/>
                                        <p:tgtEl>
                                          <p:spTgt spid="4100"/>
                                        </p:tgtEl>
                                      </p:cBhvr>
                                    </p:animEffect>
                                  </p:childTnLst>
                                </p:cTn>
                              </p:par>
                              <p:par>
                                <p:cTn id="20" presetID="3" presetClass="entr" presetSubtype="10" fill="hold" grpId="0" nodeType="withEffect">
                                  <p:stCondLst>
                                    <p:cond delay="0"/>
                                  </p:stCondLst>
                                  <p:childTnLst>
                                    <p:set>
                                      <p:cBhvr additive="repl">
                                        <p:cTn id="21" dur="1" fill="hold">
                                          <p:stCondLst>
                                            <p:cond delay="0"/>
                                          </p:stCondLst>
                                        </p:cTn>
                                        <p:tgtEl>
                                          <p:spTgt spid="4104"/>
                                        </p:tgtEl>
                                        <p:attrNameLst>
                                          <p:attrName>style.visibility</p:attrName>
                                        </p:attrNameLst>
                                      </p:cBhvr>
                                      <p:to>
                                        <p:strVal val="visible"/>
                                      </p:to>
                                    </p:set>
                                    <p:animEffect transition="in" filter="blinds(horizontal)">
                                      <p:cBhvr additive="repl">
                                        <p:cTn id="22" dur="500"/>
                                        <p:tgtEl>
                                          <p:spTgt spid="4104"/>
                                        </p:tgtEl>
                                      </p:cBhvr>
                                    </p:animEffect>
                                  </p:childTnLst>
                                </p:cTn>
                              </p:par>
                              <p:par>
                                <p:cTn id="23" presetID="3" presetClass="entr" presetSubtype="10" fill="hold" nodeType="withEffect">
                                  <p:stCondLst>
                                    <p:cond delay="0"/>
                                  </p:stCondLst>
                                  <p:childTnLst>
                                    <p:set>
                                      <p:cBhvr additive="repl">
                                        <p:cTn id="24" dur="1" fill="hold">
                                          <p:stCondLst>
                                            <p:cond delay="0"/>
                                          </p:stCondLst>
                                        </p:cTn>
                                        <p:tgtEl>
                                          <p:spTgt spid="4101"/>
                                        </p:tgtEl>
                                        <p:attrNameLst>
                                          <p:attrName>style.visibility</p:attrName>
                                        </p:attrNameLst>
                                      </p:cBhvr>
                                      <p:to>
                                        <p:strVal val="visible"/>
                                      </p:to>
                                    </p:set>
                                    <p:animEffect transition="in" filter="blinds(horizontal)">
                                      <p:cBhvr additive="repl">
                                        <p:cTn id="25" dur="500"/>
                                        <p:tgtEl>
                                          <p:spTgt spid="4101"/>
                                        </p:tgtEl>
                                      </p:cBhvr>
                                    </p:animEffect>
                                  </p:childTnLst>
                                </p:cTn>
                              </p:par>
                              <p:par>
                                <p:cTn id="26" presetID="3" presetClass="entr" presetSubtype="10" fill="hold" grpId="0" nodeType="withEffect">
                                  <p:stCondLst>
                                    <p:cond delay="0"/>
                                  </p:stCondLst>
                                  <p:childTnLst>
                                    <p:set>
                                      <p:cBhvr additive="repl">
                                        <p:cTn id="27" dur="1" fill="hold">
                                          <p:stCondLst>
                                            <p:cond delay="0"/>
                                          </p:stCondLst>
                                        </p:cTn>
                                        <p:tgtEl>
                                          <p:spTgt spid="4105"/>
                                        </p:tgtEl>
                                        <p:attrNameLst>
                                          <p:attrName>style.visibility</p:attrName>
                                        </p:attrNameLst>
                                      </p:cBhvr>
                                      <p:to>
                                        <p:strVal val="visible"/>
                                      </p:to>
                                    </p:set>
                                    <p:animEffect transition="in" filter="blinds(horizontal)">
                                      <p:cBhvr additive="repl">
                                        <p:cTn id="2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4104" grpId="0" animBg="1"/>
      <p:bldP spid="4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950" y="271109"/>
            <a:ext cx="8718910" cy="3724189"/>
          </a:xfrm>
        </p:spPr>
        <p:txBody>
          <a:bodyPr>
            <a:normAutofit/>
          </a:bodyPr>
          <a:lstStyle/>
          <a:p>
            <a:pPr>
              <a:buFont typeface="Wingdings" charset="2"/>
              <a:buChar char="§"/>
            </a:pPr>
            <a:r>
              <a:rPr lang="en-US" dirty="0" smtClean="0"/>
              <a:t>We have temperature readings for the years 1901 – 2001 and we want to compute the maximum for each year</a:t>
            </a:r>
          </a:p>
          <a:p>
            <a:pPr>
              <a:buFont typeface="Wingdings" charset="2"/>
              <a:buChar char="§"/>
            </a:pPr>
            <a:r>
              <a:rPr lang="en-US" dirty="0" smtClean="0"/>
              <a:t>In our temperature data set, each line looks like this:</a:t>
            </a:r>
          </a:p>
          <a:p>
            <a:pPr marL="114300" indent="0" algn="ctr">
              <a:buNone/>
            </a:pPr>
            <a:r>
              <a:rPr lang="en-US" sz="1800" dirty="0"/>
              <a:t>0067011990999991950051507004...9999999N9+00001+99999999999... 0043011990999991950051512004...9999999N9+00221+99999999999... </a:t>
            </a:r>
          </a:p>
          <a:p>
            <a:pPr>
              <a:buFont typeface="Wingdings" charset="2"/>
              <a:buChar char="§"/>
            </a:pPr>
            <a:r>
              <a:rPr lang="en-US" dirty="0" smtClean="0"/>
              <a:t>We know that characters 16 – 19 represent the year, characters 88 – 92 represent the temperature and character 93 represents the quality code</a:t>
            </a:r>
          </a:p>
          <a:p>
            <a:pPr marL="0" indent="0" algn="ctr">
              <a:buNone/>
            </a:pPr>
            <a:r>
              <a:rPr lang="en-US" sz="1800" dirty="0" smtClean="0"/>
              <a:t>(</a:t>
            </a:r>
            <a:r>
              <a:rPr lang="en-US" sz="1800" dirty="0"/>
              <a:t>0, 006701199099999</a:t>
            </a:r>
            <a:r>
              <a:rPr lang="en-US" sz="1800" b="1" dirty="0"/>
              <a:t>1950</a:t>
            </a:r>
            <a:r>
              <a:rPr lang="en-US" sz="1800" dirty="0"/>
              <a:t>051507004...9999999N9+</a:t>
            </a:r>
            <a:r>
              <a:rPr lang="en-US" sz="1800" b="1" dirty="0"/>
              <a:t>0000</a:t>
            </a:r>
            <a:r>
              <a:rPr lang="en-US" sz="1800" dirty="0"/>
              <a:t>1+99999999999...) </a:t>
            </a:r>
            <a:endParaRPr lang="en-US" sz="1800" dirty="0" smtClean="0"/>
          </a:p>
          <a:p>
            <a:pPr marL="0" indent="0" algn="ctr">
              <a:buNone/>
            </a:pPr>
            <a:r>
              <a:rPr lang="en-US" sz="1800" dirty="0" smtClean="0"/>
              <a:t>(</a:t>
            </a:r>
            <a:r>
              <a:rPr lang="en-US" sz="1800" dirty="0"/>
              <a:t>106, 004301199099999</a:t>
            </a:r>
            <a:r>
              <a:rPr lang="en-US" sz="1800" b="1" dirty="0"/>
              <a:t>1950</a:t>
            </a:r>
            <a:r>
              <a:rPr lang="en-US" sz="1800" dirty="0"/>
              <a:t>051512004...9999999N9+</a:t>
            </a:r>
            <a:r>
              <a:rPr lang="en-US" sz="1800" b="1" dirty="0"/>
              <a:t>0022</a:t>
            </a:r>
            <a:r>
              <a:rPr lang="en-US" sz="1800" dirty="0"/>
              <a:t>1+99999999999...) </a:t>
            </a:r>
          </a:p>
        </p:txBody>
      </p:sp>
      <p:pic>
        <p:nvPicPr>
          <p:cNvPr id="5" name="Picture 4"/>
          <p:cNvPicPr>
            <a:picLocks noChangeAspect="1"/>
          </p:cNvPicPr>
          <p:nvPr/>
        </p:nvPicPr>
        <p:blipFill>
          <a:blip r:embed="rId3"/>
          <a:stretch>
            <a:fillRect/>
          </a:stretch>
        </p:blipFill>
        <p:spPr>
          <a:xfrm>
            <a:off x="63606" y="4211410"/>
            <a:ext cx="8941254" cy="1981301"/>
          </a:xfrm>
          <a:prstGeom prst="rect">
            <a:avLst/>
          </a:prstGeom>
        </p:spPr>
      </p:pic>
    </p:spTree>
    <p:extLst>
      <p:ext uri="{BB962C8B-B14F-4D97-AF65-F5344CB8AC3E}">
        <p14:creationId xmlns:p14="http://schemas.microsoft.com/office/powerpoint/2010/main" val="182761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2205038"/>
            <a:ext cx="8143875" cy="449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Rectangle 2"/>
          <p:cNvSpPr>
            <a:spLocks noChangeArrowheads="1"/>
          </p:cNvSpPr>
          <p:nvPr/>
        </p:nvSpPr>
        <p:spPr bwMode="auto">
          <a:xfrm>
            <a:off x="552434" y="1628775"/>
            <a:ext cx="1368425" cy="358775"/>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rgbClr val="808080"/>
                </a:solidFill>
              </a:rPr>
              <a:t>(</a:t>
            </a:r>
            <a:r>
              <a:rPr lang="en-US" b="1" dirty="0" smtClean="0">
                <a:solidFill>
                  <a:srgbClr val="FF0000"/>
                </a:solidFill>
              </a:rPr>
              <a:t>0, 0067011...</a:t>
            </a:r>
            <a:r>
              <a:rPr lang="en-US" b="1" dirty="0" smtClean="0">
                <a:solidFill>
                  <a:srgbClr val="808080"/>
                </a:solidFill>
              </a:rPr>
              <a:t> )</a:t>
            </a:r>
            <a:endParaRPr lang="en-US" b="1" dirty="0" smtClean="0">
              <a:solidFill>
                <a:srgbClr val="FF0000"/>
              </a:solidFill>
            </a:endParaRPr>
          </a:p>
        </p:txBody>
      </p:sp>
      <p:sp>
        <p:nvSpPr>
          <p:cNvPr id="6147" name="Rectangle 3"/>
          <p:cNvSpPr>
            <a:spLocks noChangeArrowheads="1"/>
          </p:cNvSpPr>
          <p:nvPr/>
        </p:nvSpPr>
        <p:spPr bwMode="auto">
          <a:xfrm>
            <a:off x="3275013" y="1628775"/>
            <a:ext cx="1368425" cy="358775"/>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808080"/>
                </a:solidFill>
              </a:rPr>
              <a:t>(</a:t>
            </a:r>
            <a:r>
              <a:rPr lang="en-US" b="1" dirty="0" smtClean="0">
                <a:solidFill>
                  <a:srgbClr val="FF0000"/>
                </a:solidFill>
              </a:rPr>
              <a:t>1950, 22</a:t>
            </a:r>
            <a:r>
              <a:rPr lang="en-US" b="1" dirty="0" smtClean="0">
                <a:solidFill>
                  <a:srgbClr val="808080"/>
                </a:solidFill>
              </a:rPr>
              <a:t>)</a:t>
            </a:r>
            <a:endParaRPr lang="en-US" b="1" dirty="0">
              <a:solidFill>
                <a:srgbClr val="808080"/>
              </a:solidFill>
            </a:endParaRPr>
          </a:p>
        </p:txBody>
      </p:sp>
      <p:sp>
        <p:nvSpPr>
          <p:cNvPr id="6148" name="Rectangle 4"/>
          <p:cNvSpPr>
            <a:spLocks noChangeArrowheads="1"/>
          </p:cNvSpPr>
          <p:nvPr/>
        </p:nvSpPr>
        <p:spPr bwMode="auto">
          <a:xfrm>
            <a:off x="2051050" y="1052513"/>
            <a:ext cx="1368425" cy="71913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333399"/>
                </a:solidFill>
              </a:rPr>
              <a:t>Selection+</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333399"/>
                </a:solidFill>
              </a:rPr>
              <a:t>Projection</a:t>
            </a:r>
          </a:p>
        </p:txBody>
      </p:sp>
      <p:sp>
        <p:nvSpPr>
          <p:cNvPr id="6149" name="Rectangle 5"/>
          <p:cNvSpPr>
            <a:spLocks noChangeArrowheads="1"/>
          </p:cNvSpPr>
          <p:nvPr/>
        </p:nvSpPr>
        <p:spPr bwMode="auto">
          <a:xfrm>
            <a:off x="4643438" y="2276475"/>
            <a:ext cx="1368425" cy="1152525"/>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0000"/>
                </a:solidFill>
              </a:rPr>
              <a:t>           </a:t>
            </a:r>
            <a:r>
              <a:rPr lang="en-US" b="1" dirty="0" smtClean="0">
                <a:solidFill>
                  <a:srgbClr val="FF0000"/>
                </a:solidFill>
              </a:rPr>
              <a:t>       0</a:t>
            </a:r>
            <a:endParaRPr lang="en-US" b="1" dirty="0">
              <a:solidFill>
                <a:srgbClr val="FF0000"/>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rgbClr val="FF0000"/>
                </a:solidFill>
              </a:rPr>
              <a:t>1950,       22</a:t>
            </a:r>
            <a:endParaRPr lang="en-US" b="1" dirty="0">
              <a:solidFill>
                <a:srgbClr val="FF0000"/>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0000"/>
                </a:solidFill>
              </a:rPr>
              <a:t>               </a:t>
            </a:r>
            <a:r>
              <a:rPr lang="en-US" b="1" dirty="0" smtClean="0">
                <a:solidFill>
                  <a:srgbClr val="FF0000"/>
                </a:solidFill>
              </a:rPr>
              <a:t>   -11</a:t>
            </a:r>
            <a:endParaRPr lang="en-US" b="1" dirty="0">
              <a:solidFill>
                <a:srgbClr val="FF0000"/>
              </a:solidFill>
            </a:endParaRPr>
          </a:p>
        </p:txBody>
      </p:sp>
      <p:sp>
        <p:nvSpPr>
          <p:cNvPr id="6150" name="AutoShape 6"/>
          <p:cNvSpPr>
            <a:spLocks/>
          </p:cNvSpPr>
          <p:nvPr/>
        </p:nvSpPr>
        <p:spPr bwMode="auto">
          <a:xfrm>
            <a:off x="5507038" y="2347913"/>
            <a:ext cx="71437" cy="1081087"/>
          </a:xfrm>
          <a:prstGeom prst="leftBracket">
            <a:avLst>
              <a:gd name="adj" fmla="val 126112"/>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1" name="AutoShape 7"/>
          <p:cNvSpPr>
            <a:spLocks/>
          </p:cNvSpPr>
          <p:nvPr/>
        </p:nvSpPr>
        <p:spPr bwMode="auto">
          <a:xfrm>
            <a:off x="6010275" y="2347913"/>
            <a:ext cx="73025" cy="1081087"/>
          </a:xfrm>
          <a:prstGeom prst="rightBracket">
            <a:avLst>
              <a:gd name="adj" fmla="val 12337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2" name="AutoShape 8"/>
          <p:cNvSpPr>
            <a:spLocks/>
          </p:cNvSpPr>
          <p:nvPr/>
        </p:nvSpPr>
        <p:spPr bwMode="auto">
          <a:xfrm>
            <a:off x="4570413" y="2708275"/>
            <a:ext cx="73025" cy="288925"/>
          </a:xfrm>
          <a:prstGeom prst="leftBracket">
            <a:avLst>
              <a:gd name="adj" fmla="val 32971"/>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3" name="AutoShape 9"/>
          <p:cNvSpPr>
            <a:spLocks/>
          </p:cNvSpPr>
          <p:nvPr/>
        </p:nvSpPr>
        <p:spPr bwMode="auto">
          <a:xfrm>
            <a:off x="6227763" y="2708275"/>
            <a:ext cx="71437" cy="288925"/>
          </a:xfrm>
          <a:prstGeom prst="rightBracket">
            <a:avLst>
              <a:gd name="adj" fmla="val 33704"/>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4" name="Rectangle 10"/>
          <p:cNvSpPr>
            <a:spLocks noChangeArrowheads="1"/>
          </p:cNvSpPr>
          <p:nvPr/>
        </p:nvSpPr>
        <p:spPr bwMode="auto">
          <a:xfrm>
            <a:off x="7378700" y="2708275"/>
            <a:ext cx="1368425" cy="358775"/>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808080"/>
                </a:solidFill>
              </a:rPr>
              <a:t>(</a:t>
            </a:r>
            <a:r>
              <a:rPr lang="en-US" b="1" dirty="0" smtClean="0">
                <a:solidFill>
                  <a:srgbClr val="FF0000"/>
                </a:solidFill>
              </a:rPr>
              <a:t>1950, 22</a:t>
            </a:r>
            <a:r>
              <a:rPr lang="en-US" b="1" dirty="0" smtClean="0">
                <a:solidFill>
                  <a:srgbClr val="808080"/>
                </a:solidFill>
              </a:rPr>
              <a:t>)</a:t>
            </a:r>
            <a:endParaRPr lang="en-US" b="1" dirty="0">
              <a:solidFill>
                <a:srgbClr val="808080"/>
              </a:solidFill>
            </a:endParaRPr>
          </a:p>
        </p:txBody>
      </p:sp>
      <p:sp>
        <p:nvSpPr>
          <p:cNvPr id="6155" name="Line 11"/>
          <p:cNvSpPr>
            <a:spLocks noChangeShapeType="1"/>
          </p:cNvSpPr>
          <p:nvPr/>
        </p:nvSpPr>
        <p:spPr bwMode="auto">
          <a:xfrm>
            <a:off x="1330325" y="2132013"/>
            <a:ext cx="1588" cy="50482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6156" name="Line 12"/>
          <p:cNvSpPr>
            <a:spLocks noChangeShapeType="1"/>
          </p:cNvSpPr>
          <p:nvPr/>
        </p:nvSpPr>
        <p:spPr bwMode="auto">
          <a:xfrm>
            <a:off x="3778250" y="2132013"/>
            <a:ext cx="1588" cy="57626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6157" name="Line 13"/>
          <p:cNvSpPr>
            <a:spLocks noChangeShapeType="1"/>
          </p:cNvSpPr>
          <p:nvPr/>
        </p:nvSpPr>
        <p:spPr bwMode="auto">
          <a:xfrm>
            <a:off x="5651500" y="3644900"/>
            <a:ext cx="1588" cy="431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6158" name="Line 14"/>
          <p:cNvSpPr>
            <a:spLocks noChangeShapeType="1"/>
          </p:cNvSpPr>
          <p:nvPr/>
        </p:nvSpPr>
        <p:spPr bwMode="auto">
          <a:xfrm>
            <a:off x="8027988" y="3213100"/>
            <a:ext cx="1587" cy="863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6159" name="Rectangle 15"/>
          <p:cNvSpPr>
            <a:spLocks noChangeArrowheads="1"/>
          </p:cNvSpPr>
          <p:nvPr/>
        </p:nvSpPr>
        <p:spPr bwMode="auto">
          <a:xfrm>
            <a:off x="6156325" y="1125538"/>
            <a:ext cx="1368425" cy="71913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333399"/>
                </a:solidFill>
              </a:rPr>
              <a:t>Aggregation</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333399"/>
                </a:solidFill>
              </a:rPr>
              <a:t>(MAX)</a:t>
            </a:r>
          </a:p>
        </p:txBody>
      </p:sp>
      <p:sp>
        <p:nvSpPr>
          <p:cNvPr id="6160" name="AutoShape 16"/>
          <p:cNvSpPr>
            <a:spLocks noChangeArrowheads="1"/>
          </p:cNvSpPr>
          <p:nvPr/>
        </p:nvSpPr>
        <p:spPr bwMode="auto">
          <a:xfrm>
            <a:off x="2554288" y="1773238"/>
            <a:ext cx="146050" cy="792162"/>
          </a:xfrm>
          <a:prstGeom prst="downArrow">
            <a:avLst>
              <a:gd name="adj1" fmla="val 50000"/>
              <a:gd name="adj2" fmla="val 135598"/>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1" name="AutoShape 17"/>
          <p:cNvSpPr>
            <a:spLocks noChangeArrowheads="1"/>
          </p:cNvSpPr>
          <p:nvPr/>
        </p:nvSpPr>
        <p:spPr bwMode="auto">
          <a:xfrm>
            <a:off x="6586538" y="1916113"/>
            <a:ext cx="146050" cy="1728787"/>
          </a:xfrm>
          <a:prstGeom prst="downArrow">
            <a:avLst>
              <a:gd name="adj1" fmla="val 50000"/>
              <a:gd name="adj2" fmla="val 295924"/>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2" name="Rectangle 18"/>
          <p:cNvSpPr>
            <a:spLocks noGrp="1" noChangeArrowheads="1"/>
          </p:cNvSpPr>
          <p:nvPr>
            <p:ph type="title"/>
          </p:nvPr>
        </p:nvSpPr>
        <p:spPr>
          <a:xfrm>
            <a:off x="457200" y="274638"/>
            <a:ext cx="8229600" cy="706437"/>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t>Implementation in MapReduce</a:t>
            </a:r>
          </a:p>
        </p:txBody>
      </p:sp>
    </p:spTree>
    <p:extLst>
      <p:ext uri="{BB962C8B-B14F-4D97-AF65-F5344CB8AC3E}">
        <p14:creationId xmlns:p14="http://schemas.microsoft.com/office/powerpoint/2010/main" val="41788463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6"/>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61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6148"/>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61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6147"/>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61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6149"/>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6150"/>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6151"/>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6152"/>
                                        </p:tgtEl>
                                        <p:attrNameLst>
                                          <p:attrName>style.visibility</p:attrName>
                                        </p:attrNameLst>
                                      </p:cBhvr>
                                      <p:to>
                                        <p:strVal val="visible"/>
                                      </p:to>
                                    </p:set>
                                  </p:childTnLst>
                                </p:cTn>
                              </p:par>
                              <p:par>
                                <p:cTn id="31" presetID="1" presetClass="entr" fill="hold" grpId="0" nodeType="withEffect">
                                  <p:stCondLst>
                                    <p:cond delay="0"/>
                                  </p:stCondLst>
                                  <p:childTnLst>
                                    <p:set>
                                      <p:cBhvr additive="repl">
                                        <p:cTn id="32" dur="1" fill="hold">
                                          <p:stCondLst>
                                            <p:cond delay="0"/>
                                          </p:stCondLst>
                                        </p:cTn>
                                        <p:tgtEl>
                                          <p:spTgt spid="6153"/>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615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6159"/>
                                        </p:tgtEl>
                                        <p:attrNameLst>
                                          <p:attrName>style.visibility</p:attrName>
                                        </p:attrNameLst>
                                      </p:cBhvr>
                                      <p:to>
                                        <p:strVal val="visible"/>
                                      </p:to>
                                    </p:set>
                                  </p:childTnLst>
                                </p:cTn>
                              </p:par>
                              <p:par>
                                <p:cTn id="39" presetID="1" presetClass="entr" fill="hold" grpId="0" nodeType="withEffect">
                                  <p:stCondLst>
                                    <p:cond delay="0"/>
                                  </p:stCondLst>
                                  <p:childTnLst>
                                    <p:set>
                                      <p:cBhvr additive="repl">
                                        <p:cTn id="40" dur="1" fill="hold">
                                          <p:stCondLst>
                                            <p:cond delay="0"/>
                                          </p:stCondLst>
                                        </p:cTn>
                                        <p:tgtEl>
                                          <p:spTgt spid="616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6154"/>
                                        </p:tgtEl>
                                        <p:attrNameLst>
                                          <p:attrName>style.visibility</p:attrName>
                                        </p:attrNameLst>
                                      </p:cBhvr>
                                      <p:to>
                                        <p:strVal val="visible"/>
                                      </p:to>
                                    </p:set>
                                  </p:childTnLst>
                                </p:cTn>
                              </p:par>
                              <p:par>
                                <p:cTn id="45" presetID="1" presetClass="entr" fill="hold" grpId="0" nodeType="withEffect">
                                  <p:stCondLst>
                                    <p:cond delay="0"/>
                                  </p:stCondLst>
                                  <p:childTnLst>
                                    <p:set>
                                      <p:cBhvr additive="repl">
                                        <p:cTn id="46"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2" grpId="0" animBg="1"/>
      <p:bldP spid="6153" grpId="0" animBg="1"/>
      <p:bldP spid="6155" grpId="0" animBg="1"/>
      <p:bldP spid="6156" grpId="0" animBg="1"/>
      <p:bldP spid="6157" grpId="0" animBg="1"/>
      <p:bldP spid="6158" grpId="0" animBg="1"/>
      <p:bldP spid="6160" grpId="0" animBg="1"/>
      <p:bldP spid="61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05679"/>
            <a:ext cx="8041440" cy="919885"/>
          </a:xfrm>
        </p:spPr>
        <p:txBody>
          <a:bodyPr/>
          <a:lstStyle/>
          <a:p>
            <a:r>
              <a:rPr lang="en-US" dirty="0" smtClean="0"/>
              <a:t>Mapper</a:t>
            </a:r>
            <a:endParaRPr lang="en-US" dirty="0"/>
          </a:p>
        </p:txBody>
      </p:sp>
      <p:pic>
        <p:nvPicPr>
          <p:cNvPr id="7" name="Content Placeholder 6" descr="mapper.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78" t="224" r="1670" b="777"/>
          <a:stretch/>
        </p:blipFill>
        <p:spPr>
          <a:xfrm>
            <a:off x="187606" y="1370878"/>
            <a:ext cx="8716474" cy="5166047"/>
          </a:xfrm>
        </p:spPr>
      </p:pic>
      <p:sp>
        <p:nvSpPr>
          <p:cNvPr id="8" name="Rounded Rectangle 7"/>
          <p:cNvSpPr/>
          <p:nvPr/>
        </p:nvSpPr>
        <p:spPr>
          <a:xfrm>
            <a:off x="187606" y="1298726"/>
            <a:ext cx="8716474" cy="669278"/>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ed Rectangle 8"/>
          <p:cNvSpPr/>
          <p:nvPr/>
        </p:nvSpPr>
        <p:spPr>
          <a:xfrm>
            <a:off x="187606" y="2412473"/>
            <a:ext cx="8716474" cy="669278"/>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ed Rectangle 9"/>
          <p:cNvSpPr/>
          <p:nvPr/>
        </p:nvSpPr>
        <p:spPr>
          <a:xfrm>
            <a:off x="187606" y="5483514"/>
            <a:ext cx="8716691" cy="329284"/>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1962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19885"/>
          </a:xfrm>
        </p:spPr>
        <p:txBody>
          <a:bodyPr/>
          <a:lstStyle/>
          <a:p>
            <a:r>
              <a:rPr lang="en-US" dirty="0" smtClean="0"/>
              <a:t>Reducer</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96" r="671" b="-4710"/>
          <a:stretch/>
        </p:blipFill>
        <p:spPr>
          <a:xfrm>
            <a:off x="435830" y="2281703"/>
            <a:ext cx="8301203" cy="3172949"/>
          </a:xfrm>
        </p:spPr>
      </p:pic>
      <p:sp>
        <p:nvSpPr>
          <p:cNvPr id="5" name="Rounded Rectangle 4"/>
          <p:cNvSpPr/>
          <p:nvPr/>
        </p:nvSpPr>
        <p:spPr>
          <a:xfrm>
            <a:off x="187606" y="2281703"/>
            <a:ext cx="8716474" cy="669278"/>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187606" y="2950981"/>
            <a:ext cx="8716474" cy="669278"/>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187606" y="4502254"/>
            <a:ext cx="8716691" cy="329284"/>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865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19885"/>
          </a:xfrm>
        </p:spPr>
        <p:txBody>
          <a:bodyPr/>
          <a:lstStyle/>
          <a:p>
            <a:r>
              <a:rPr lang="en-US" dirty="0" smtClean="0"/>
              <a:t>Main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542" y="1547340"/>
            <a:ext cx="7858489" cy="4498956"/>
          </a:xfrm>
        </p:spPr>
      </p:pic>
      <p:sp>
        <p:nvSpPr>
          <p:cNvPr id="5" name="Rounded Rectangle 4"/>
          <p:cNvSpPr/>
          <p:nvPr/>
        </p:nvSpPr>
        <p:spPr>
          <a:xfrm>
            <a:off x="187606" y="5318872"/>
            <a:ext cx="8716691" cy="329284"/>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187823" y="2747112"/>
            <a:ext cx="8716474" cy="669278"/>
          </a:xfrm>
          <a:prstGeom prst="roundRect">
            <a:avLst/>
          </a:prstGeom>
          <a:solidFill>
            <a:srgbClr val="5BAD52">
              <a:alpha val="28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865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2"/>
            <a:ext cx="8041440" cy="1006467"/>
          </a:xfrm>
        </p:spPr>
        <p:txBody>
          <a:bodyPr/>
          <a:lstStyle/>
          <a:p>
            <a:r>
              <a:rPr lang="en-US" dirty="0" smtClean="0"/>
              <a:t>Beyond </a:t>
            </a:r>
            <a:r>
              <a:rPr lang="en-US" dirty="0" err="1" smtClean="0"/>
              <a:t>MaxTemperature</a:t>
            </a:r>
            <a:endParaRPr lang="en-US" dirty="0"/>
          </a:p>
        </p:txBody>
      </p:sp>
      <p:sp>
        <p:nvSpPr>
          <p:cNvPr id="3" name="Content Placeholder 2"/>
          <p:cNvSpPr>
            <a:spLocks noGrp="1"/>
          </p:cNvSpPr>
          <p:nvPr>
            <p:ph idx="1"/>
          </p:nvPr>
        </p:nvSpPr>
        <p:spPr>
          <a:xfrm>
            <a:off x="751613" y="1735352"/>
            <a:ext cx="7950432" cy="4570690"/>
          </a:xfrm>
        </p:spPr>
        <p:txBody>
          <a:bodyPr>
            <a:normAutofit/>
          </a:bodyPr>
          <a:lstStyle/>
          <a:p>
            <a:pP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p>
          <a:p>
            <a:pP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What </a:t>
            </a:r>
            <a:r>
              <a:rPr lang="en-US" sz="2800" dirty="0"/>
              <a:t>if we want to get the average temperature for a year</a:t>
            </a:r>
            <a:r>
              <a:rPr lang="en-US" sz="2800" dirty="0" smtClean="0"/>
              <a:t>?</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p>
          <a:p>
            <a:pP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What if you are only interested in the temperature in Durham? (Assume the station ID at Durham is 212)</a:t>
            </a:r>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p>
        </p:txBody>
      </p:sp>
    </p:spTree>
    <p:extLst>
      <p:ext uri="{BB962C8B-B14F-4D97-AF65-F5344CB8AC3E}">
        <p14:creationId xmlns:p14="http://schemas.microsoft.com/office/powerpoint/2010/main" val="32654979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2"/>
            <a:ext cx="8041440" cy="1006467"/>
          </a:xfrm>
        </p:spPr>
        <p:txBody>
          <a:bodyPr/>
          <a:lstStyle/>
          <a:p>
            <a:r>
              <a:rPr lang="en-US" dirty="0" smtClean="0"/>
              <a:t>Local </a:t>
            </a:r>
            <a:r>
              <a:rPr lang="en-US" dirty="0" err="1" smtClean="0"/>
              <a:t>Hadoop</a:t>
            </a:r>
            <a:r>
              <a:rPr lang="en-US" dirty="0" smtClean="0"/>
              <a:t> Cluster</a:t>
            </a:r>
            <a:endParaRPr lang="en-US" dirty="0"/>
          </a:p>
        </p:txBody>
      </p:sp>
      <p:sp>
        <p:nvSpPr>
          <p:cNvPr id="3" name="Content Placeholder 2"/>
          <p:cNvSpPr>
            <a:spLocks noGrp="1"/>
          </p:cNvSpPr>
          <p:nvPr>
            <p:ph idx="1"/>
          </p:nvPr>
        </p:nvSpPr>
        <p:spPr>
          <a:xfrm>
            <a:off x="751613" y="1735352"/>
            <a:ext cx="7950432" cy="4570690"/>
          </a:xfrm>
        </p:spPr>
        <p:txBody>
          <a:bodyPr>
            <a:normAutofit/>
          </a:bodyPr>
          <a:lstStyle/>
          <a:p>
            <a:pP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The master node is </a:t>
            </a:r>
            <a:r>
              <a:rPr lang="en-US" sz="2800" dirty="0" smtClean="0">
                <a:latin typeface="Courier New"/>
                <a:cs typeface="Courier New"/>
              </a:rPr>
              <a:t>hadoop21.cs.duke.edu</a:t>
            </a:r>
          </a:p>
          <a:p>
            <a:pP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cs typeface="Courier New"/>
              </a:rPr>
              <a:t>The slave nodes are </a:t>
            </a:r>
            <a:r>
              <a:rPr lang="en-US" sz="2000" dirty="0" err="1" smtClean="0">
                <a:latin typeface="Courier New"/>
                <a:cs typeface="Courier New"/>
              </a:rPr>
              <a:t>hadoop</a:t>
            </a:r>
            <a:r>
              <a:rPr lang="en-US" sz="2000" dirty="0" smtClean="0">
                <a:latin typeface="Courier New"/>
                <a:cs typeface="Courier New"/>
              </a:rPr>
              <a:t>[22,24-36].</a:t>
            </a:r>
            <a:r>
              <a:rPr lang="en-US" sz="2000" dirty="0" err="1" smtClean="0">
                <a:latin typeface="Courier New"/>
                <a:cs typeface="Courier New"/>
              </a:rPr>
              <a:t>cs.duke.edu</a:t>
            </a:r>
            <a:endParaRPr lang="en-US" sz="2000" dirty="0">
              <a:latin typeface="Courier New"/>
              <a:cs typeface="Courier New"/>
            </a:endParaRPr>
          </a:p>
          <a:p>
            <a:pP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Online </a:t>
            </a:r>
            <a:r>
              <a:rPr lang="en-US" sz="2800" dirty="0" err="1" smtClean="0"/>
              <a:t>jobtracker</a:t>
            </a:r>
            <a:r>
              <a:rPr lang="en-US" sz="2800" dirty="0"/>
              <a:t> </a:t>
            </a:r>
            <a:r>
              <a:rPr lang="en-US" sz="2800" dirty="0" smtClean="0"/>
              <a:t>address</a:t>
            </a:r>
            <a:r>
              <a:rPr lang="en-US" sz="2800" dirty="0" smtClean="0">
                <a:solidFill>
                  <a:srgbClr val="FF0000"/>
                </a:solidFill>
              </a:rPr>
              <a:t>*</a:t>
            </a:r>
            <a:r>
              <a:rPr lang="en-US" sz="2800" dirty="0" smtClean="0"/>
              <a:t>:</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latin typeface="Courier New"/>
                <a:cs typeface="Courier New"/>
              </a:rPr>
              <a:t>http://hadoop21.cs.duke.edu:50030/</a:t>
            </a:r>
            <a:r>
              <a:rPr lang="en-US" sz="2000" dirty="0" err="1" smtClean="0">
                <a:latin typeface="Courier New"/>
                <a:cs typeface="Courier New"/>
              </a:rPr>
              <a:t>jobtracker.jsp</a:t>
            </a:r>
            <a:endParaRPr lang="en-US" sz="2000" dirty="0" smtClean="0">
              <a:latin typeface="Courier New"/>
              <a:cs typeface="Courier New"/>
            </a:endParaRPr>
          </a:p>
          <a:p>
            <a:pP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Online HDFS health</a:t>
            </a:r>
            <a:r>
              <a:rPr lang="en-US" sz="2800" dirty="0" smtClean="0">
                <a:solidFill>
                  <a:srgbClr val="FF0000"/>
                </a:solidFill>
              </a:rPr>
              <a:t>*</a:t>
            </a:r>
            <a:r>
              <a:rPr lang="en-US" sz="2800" dirty="0" smtClean="0"/>
              <a:t>:</a:t>
            </a:r>
          </a:p>
          <a:p>
            <a:pPr marL="341313" indent="-341313">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ourier New"/>
                <a:cs typeface="Courier New"/>
                <a:hlinkClick r:id="rId3"/>
              </a:rPr>
              <a:t>http://hadoop21.cs.duke.edu:</a:t>
            </a:r>
            <a:r>
              <a:rPr lang="en-US" sz="2000" dirty="0" smtClean="0">
                <a:latin typeface="Courier New"/>
                <a:cs typeface="Courier New"/>
                <a:hlinkClick r:id="rId3"/>
              </a:rPr>
              <a:t>50070/dfshealth.jsp</a:t>
            </a:r>
            <a:endParaRPr lang="en-US" sz="2000" dirty="0" smtClean="0">
              <a:latin typeface="Courier New"/>
              <a:cs typeface="Courier New"/>
            </a:endParaRPr>
          </a:p>
          <a:p>
            <a:pPr marL="341313" indent="-341313">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latin typeface="Courier New"/>
              <a:cs typeface="Courier New"/>
            </a:endParaRP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FF0000"/>
                </a:solidFill>
                <a:cs typeface="Courier New"/>
              </a:rPr>
              <a:t>* </a:t>
            </a:r>
            <a:r>
              <a:rPr lang="en-US" sz="2000" dirty="0" err="1" smtClean="0">
                <a:cs typeface="Courier New"/>
              </a:rPr>
              <a:t>Accesible</a:t>
            </a:r>
            <a:r>
              <a:rPr lang="en-US" sz="2000" dirty="0" smtClean="0">
                <a:cs typeface="Courier New"/>
              </a:rPr>
              <a:t> only from within the CS trusted network. Solution:</a:t>
            </a:r>
          </a:p>
          <a:p>
            <a:pPr marL="457200" indent="-45720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smtClean="0"/>
              <a:t>ssh</a:t>
            </a:r>
            <a:r>
              <a:rPr lang="en-US" sz="2000" dirty="0" smtClean="0"/>
              <a:t> </a:t>
            </a:r>
            <a:r>
              <a:rPr lang="en-US" sz="2000" dirty="0"/>
              <a:t>to any </a:t>
            </a:r>
            <a:r>
              <a:rPr lang="en-US" sz="2000" dirty="0" smtClean="0"/>
              <a:t>node and then </a:t>
            </a:r>
            <a:r>
              <a:rPr lang="en-US" sz="2000" dirty="0"/>
              <a:t>use lynx. </a:t>
            </a:r>
            <a:endParaRPr lang="en-US" sz="2000" dirty="0" smtClean="0"/>
          </a:p>
          <a:p>
            <a:pPr marL="457200" indent="-457200">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build </a:t>
            </a:r>
            <a:r>
              <a:rPr lang="en-US" sz="2000" dirty="0"/>
              <a:t>“</a:t>
            </a:r>
            <a:r>
              <a:rPr lang="en-US" sz="2000" dirty="0" err="1"/>
              <a:t>ssh</a:t>
            </a:r>
            <a:r>
              <a:rPr lang="en-US" sz="2000" dirty="0"/>
              <a:t> -D port” connection to any node, set proxy in your </a:t>
            </a:r>
            <a:r>
              <a:rPr lang="en-US" sz="2000" dirty="0" smtClean="0"/>
              <a:t>browser</a:t>
            </a:r>
            <a:endParaRPr lang="en-US" sz="2000" dirty="0"/>
          </a:p>
          <a:p>
            <a:pP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cs typeface="Courier New"/>
            </a:endParaRPr>
          </a:p>
        </p:txBody>
      </p:sp>
    </p:spTree>
    <p:extLst>
      <p:ext uri="{BB962C8B-B14F-4D97-AF65-F5344CB8AC3E}">
        <p14:creationId xmlns:p14="http://schemas.microsoft.com/office/powerpoint/2010/main" val="21372920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734</TotalTime>
  <Words>620</Words>
  <Application>Microsoft Macintosh PowerPoint</Application>
  <PresentationFormat>On-screen Show (4:3)</PresentationFormat>
  <Paragraphs>63</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Sketchbook</vt:lpstr>
      <vt:lpstr>Introduction to MapReduce Programming</vt:lpstr>
      <vt:lpstr>Dataflow in a MR Program</vt:lpstr>
      <vt:lpstr>PowerPoint Presentation</vt:lpstr>
      <vt:lpstr>Implementation in MapReduce</vt:lpstr>
      <vt:lpstr>Mapper</vt:lpstr>
      <vt:lpstr>Reducer</vt:lpstr>
      <vt:lpstr>Main</vt:lpstr>
      <vt:lpstr>Beyond MaxTemperature</vt:lpstr>
      <vt:lpstr>Local Hadoop Cluster</vt:lpstr>
      <vt:lpstr>PowerPoint Presentation</vt:lpstr>
      <vt:lpstr>Mapper (old API)</vt:lpstr>
      <vt:lpstr>Reducer (old API)</vt:lpstr>
      <vt:lpstr>Main (old API)</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MapReduce programming</dc:title>
  <dc:creator>Rozemary Scarlat</dc:creator>
  <cp:lastModifiedBy>Rozemary Scarlat</cp:lastModifiedBy>
  <cp:revision>25</cp:revision>
  <dcterms:created xsi:type="dcterms:W3CDTF">2011-08-30T03:09:53Z</dcterms:created>
  <dcterms:modified xsi:type="dcterms:W3CDTF">2011-08-31T07:15:54Z</dcterms:modified>
</cp:coreProperties>
</file>