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2" r:id="rId1"/>
  </p:sldMasterIdLst>
  <p:notesMasterIdLst>
    <p:notesMasterId r:id="rId13"/>
  </p:notesMasterIdLst>
  <p:sldIdLst>
    <p:sldId id="256" r:id="rId2"/>
    <p:sldId id="257" r:id="rId3"/>
    <p:sldId id="275" r:id="rId4"/>
    <p:sldId id="276" r:id="rId5"/>
    <p:sldId id="277" r:id="rId6"/>
    <p:sldId id="271" r:id="rId7"/>
    <p:sldId id="278" r:id="rId8"/>
    <p:sldId id="279" r:id="rId9"/>
    <p:sldId id="280" r:id="rId10"/>
    <p:sldId id="283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12" autoAdjust="0"/>
  </p:normalViewPr>
  <p:slideViewPr>
    <p:cSldViewPr snapToGrid="0" snapToObjects="1">
      <p:cViewPr varScale="1">
        <p:scale>
          <a:sx n="88" d="100"/>
          <a:sy n="88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A0DCB-3106-6F43-992A-E001CC2CBA4C}" type="datetimeFigureOut">
              <a:rPr lang="en-US" smtClean="0"/>
              <a:t>9/14/11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660D7-8F2A-8A45-80BB-F70D3048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3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60D7-8F2A-8A45-80BB-F70D3048D7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indent="-227013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You may want to change the code a little bit and</a:t>
            </a:r>
            <a:r>
              <a:rPr lang="en-US" sz="2800" baseline="0" dirty="0" smtClean="0"/>
              <a:t> </a:t>
            </a:r>
            <a:r>
              <a:rPr lang="en-US" sz="2800" dirty="0" smtClean="0"/>
              <a:t>fulfill a different 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60D7-8F2A-8A45-80BB-F70D3048D7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3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F940900-6D85-C648-81C9-5A85BB8AD59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0900-6D85-C648-81C9-5A85BB8AD59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3806-EC98-FE4B-B719-05ABBE45F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0900-6D85-C648-81C9-5A85BB8AD59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3806-EC98-FE4B-B719-05ABBE45F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0900-6D85-C648-81C9-5A85BB8AD59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3806-EC98-FE4B-B719-05ABBE45F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0900-6D85-C648-81C9-5A85BB8AD59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3806-EC98-FE4B-B719-05ABBE45F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0900-6D85-C648-81C9-5A85BB8AD59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3806-EC98-FE4B-B719-05ABBE45FC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0900-6D85-C648-81C9-5A85BB8AD59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3806-EC98-FE4B-B719-05ABBE45FC7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0900-6D85-C648-81C9-5A85BB8AD59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3806-EC98-FE4B-B719-05ABBE45F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0900-6D85-C648-81C9-5A85BB8AD59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3806-EC98-FE4B-B719-05ABBE45F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0900-6D85-C648-81C9-5A85BB8AD59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3806-EC98-FE4B-B719-05ABBE45F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0900-6D85-C648-81C9-5A85BB8AD59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3806-EC98-FE4B-B719-05ABBE45F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F940900-6D85-C648-81C9-5A85BB8AD59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F223806-EC98-FE4B-B719-05ABBE45F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hasebradford.wordpress.com/2010/12/12/reusable-total-order-sorting-in-hadoop/" TargetMode="External"/><Relationship Id="rId4" Type="http://schemas.openxmlformats.org/officeDocument/2006/relationships/hyperlink" Target="http://philippeadjiman.com/blog/2009/12/20/hadoop-tutorial-series-issue-2-getting-started-with-customized-partitioning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adoop.apache.org/common/docs/current/mapred-default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551" y="1971962"/>
            <a:ext cx="6741686" cy="14335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Beyond Mapper and Reducer</a:t>
            </a:r>
            <a:endParaRPr lang="en-US" dirty="0"/>
          </a:p>
        </p:txBody>
      </p:sp>
      <p:pic>
        <p:nvPicPr>
          <p:cNvPr id="5" name="Picture 4" descr="hadoop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906" y="140534"/>
            <a:ext cx="3358094" cy="79474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199440" y="4728697"/>
            <a:ext cx="4836456" cy="1040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800" kern="1200">
                <a:solidFill>
                  <a:srgbClr val="0001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Rozemary Scarlat</a:t>
            </a:r>
          </a:p>
          <a:p>
            <a:r>
              <a:rPr lang="en-US" dirty="0" smtClean="0"/>
              <a:t>September 13, 2011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199440" y="3421739"/>
            <a:ext cx="4836456" cy="1040845"/>
          </a:xfrm>
        </p:spPr>
        <p:txBody>
          <a:bodyPr/>
          <a:lstStyle/>
          <a:p>
            <a:r>
              <a:rPr lang="en-US" dirty="0" err="1" smtClean="0"/>
              <a:t>Partitioner</a:t>
            </a:r>
            <a:r>
              <a:rPr lang="en-US" dirty="0" smtClean="0"/>
              <a:t>, Combiner, 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P</a:t>
            </a:r>
            <a:r>
              <a:rPr lang="en-US" dirty="0" smtClean="0"/>
              <a:t>arameters and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06" y="393334"/>
            <a:ext cx="7892706" cy="5854986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Why </a:t>
            </a:r>
            <a:r>
              <a:rPr lang="en-US" dirty="0"/>
              <a:t>do we need map/reduce function without any logic in them?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Most often for sorting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More generally, when you only want to use the basic functionality provided by </a:t>
            </a:r>
            <a:r>
              <a:rPr lang="en-US" dirty="0" err="1"/>
              <a:t>Hadoop</a:t>
            </a:r>
            <a:r>
              <a:rPr lang="en-US" dirty="0"/>
              <a:t> (e.g. sorting/grouping</a:t>
            </a:r>
            <a:r>
              <a:rPr lang="en-US" dirty="0" smtClean="0"/>
              <a:t>)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More on sorting at page 237 from the book</a:t>
            </a:r>
          </a:p>
          <a:p>
            <a:pPr marL="470916" indent="-342900"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/>
              <a:t>Library Classes </a:t>
            </a:r>
            <a:r>
              <a:rPr lang="en-US" dirty="0" smtClean="0"/>
              <a:t>- for </a:t>
            </a:r>
            <a:r>
              <a:rPr lang="en-US" dirty="0"/>
              <a:t>commonly used functions </a:t>
            </a:r>
            <a:r>
              <a:rPr lang="en-US" dirty="0" smtClean="0"/>
              <a:t>(e.g. </a:t>
            </a:r>
            <a:r>
              <a:rPr lang="en-US" dirty="0" err="1" smtClean="0"/>
              <a:t>InverseMapper</a:t>
            </a:r>
            <a:r>
              <a:rPr lang="en-US" dirty="0" smtClean="0"/>
              <a:t> used to swap keys and values) (Table 8-2 in the book)</a:t>
            </a:r>
          </a:p>
          <a:p>
            <a:pPr marL="470916" indent="-342900"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implementing Tool interface - support of generic </a:t>
            </a:r>
            <a:r>
              <a:rPr lang="en-US" dirty="0"/>
              <a:t>command-line </a:t>
            </a:r>
            <a:r>
              <a:rPr lang="en-US" dirty="0" smtClean="0"/>
              <a:t>options</a:t>
            </a:r>
            <a:endParaRPr lang="en-US" dirty="0"/>
          </a:p>
          <a:p>
            <a:pPr marL="800100" lvl="1" indent="-342900">
              <a:buFont typeface="Lucida Grande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the handling </a:t>
            </a:r>
            <a:r>
              <a:rPr lang="en-US" dirty="0"/>
              <a:t>of standard command-line </a:t>
            </a:r>
            <a:r>
              <a:rPr lang="en-US" dirty="0" smtClean="0"/>
              <a:t>options will be done using </a:t>
            </a:r>
            <a:r>
              <a:rPr lang="en-US" dirty="0" err="1" smtClean="0"/>
              <a:t>ToolRunner.run</a:t>
            </a:r>
            <a:r>
              <a:rPr lang="en-US" dirty="0" smtClean="0"/>
              <a:t>(Tool, String[])  and the application will only </a:t>
            </a:r>
            <a:r>
              <a:rPr lang="en-US" dirty="0"/>
              <a:t>handle its custom </a:t>
            </a:r>
            <a:r>
              <a:rPr lang="en-US" dirty="0" smtClean="0"/>
              <a:t>arguments</a:t>
            </a:r>
          </a:p>
          <a:p>
            <a:pPr marL="800100" lvl="1" indent="-342900">
              <a:buFont typeface="Lucida Grande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most used generic command</a:t>
            </a:r>
            <a:r>
              <a:rPr lang="en-US" dirty="0"/>
              <a:t>-line </a:t>
            </a:r>
            <a:r>
              <a:rPr lang="en-US" dirty="0" smtClean="0"/>
              <a:t>options: </a:t>
            </a:r>
          </a:p>
          <a:p>
            <a:pPr marL="1545336" lvl="5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700" dirty="0" smtClean="0">
                <a:latin typeface="Courier"/>
                <a:cs typeface="Courier"/>
              </a:rPr>
              <a:t>-</a:t>
            </a:r>
            <a:r>
              <a:rPr lang="en-US" sz="1700" dirty="0" err="1">
                <a:latin typeface="Courier"/>
                <a:cs typeface="Courier"/>
              </a:rPr>
              <a:t>conf</a:t>
            </a:r>
            <a:r>
              <a:rPr lang="en-US" sz="1700" dirty="0">
                <a:latin typeface="Courier"/>
                <a:cs typeface="Courier"/>
              </a:rPr>
              <a:t> &lt;configuration file&gt; </a:t>
            </a:r>
            <a:br>
              <a:rPr lang="en-US" sz="1700" dirty="0">
                <a:latin typeface="Courier"/>
                <a:cs typeface="Courier"/>
              </a:rPr>
            </a:br>
            <a:r>
              <a:rPr lang="en-US" sz="1700" dirty="0">
                <a:latin typeface="Courier"/>
                <a:cs typeface="Courier"/>
              </a:rPr>
              <a:t>-D &lt;property=value&gt; </a:t>
            </a:r>
            <a:endParaRPr lang="en-US" sz="1700" dirty="0" smtClean="0">
              <a:latin typeface="Courier"/>
              <a:cs typeface="Courier"/>
            </a:endParaRPr>
          </a:p>
          <a:p>
            <a:pPr marL="470916" indent="-342900"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6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3036"/>
            <a:ext cx="7467600" cy="568668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How to determine the number of splits?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If a file is large enough and </a:t>
            </a:r>
            <a:r>
              <a:rPr lang="en-US" dirty="0" err="1"/>
              <a:t>splitable</a:t>
            </a:r>
            <a:r>
              <a:rPr lang="en-US" dirty="0"/>
              <a:t>, it will be </a:t>
            </a:r>
            <a:r>
              <a:rPr lang="en-US" dirty="0" err="1"/>
              <a:t>splited</a:t>
            </a:r>
            <a:r>
              <a:rPr lang="en-US" dirty="0"/>
              <a:t> into multiple pieces (split size = block size)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If a file is non-</a:t>
            </a:r>
            <a:r>
              <a:rPr lang="en-US" dirty="0" err="1"/>
              <a:t>splitable</a:t>
            </a:r>
            <a:r>
              <a:rPr lang="en-US" dirty="0"/>
              <a:t>, only one split.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If a file is small (smaller than a block), one split for file, unless...</a:t>
            </a:r>
          </a:p>
          <a:p>
            <a:pP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/>
              <a:t>CombineFileInputFormat</a:t>
            </a:r>
            <a:endParaRPr lang="en-US" dirty="0"/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Merge multiple small files into one split, which will be processed by one mapper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Save mapper slots. Reduce the overhead</a:t>
            </a:r>
          </a:p>
          <a:p>
            <a:pP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Other options to handle small files?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err="1"/>
              <a:t>fs</a:t>
            </a:r>
            <a:r>
              <a:rPr lang="en-US" dirty="0"/>
              <a:t> -</a:t>
            </a:r>
            <a:r>
              <a:rPr lang="en-US" dirty="0" err="1"/>
              <a:t>getmerge</a:t>
            </a:r>
            <a:r>
              <a:rPr lang="en-US" dirty="0"/>
              <a:t>  </a:t>
            </a:r>
            <a:r>
              <a:rPr lang="en-US" dirty="0" err="1"/>
              <a:t>src</a:t>
            </a:r>
            <a:r>
              <a:rPr lang="en-US" dirty="0"/>
              <a:t>  </a:t>
            </a:r>
            <a:r>
              <a:rPr lang="en-US" dirty="0" err="1"/>
              <a:t>dest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263542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8469" y="156154"/>
            <a:ext cx="7527331" cy="1175289"/>
          </a:xfrm>
        </p:spPr>
        <p:txBody>
          <a:bodyPr/>
          <a:lstStyle/>
          <a:p>
            <a:r>
              <a:rPr lang="en-US" dirty="0" smtClean="0"/>
              <a:t>Data flow with multiple reducers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pPr>
              <a:buFont typeface="Wingdings" charset="2"/>
              <a:buChar char="§"/>
            </a:pPr>
            <a:endParaRPr lang="en-US" sz="1800" dirty="0"/>
          </a:p>
        </p:txBody>
      </p:sp>
      <p:pic>
        <p:nvPicPr>
          <p:cNvPr id="2" name="Picture 1" descr="Screen Shot 2011-09-13 at 8.48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8" y="1481847"/>
            <a:ext cx="8819909" cy="52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883649"/>
          </a:xfrm>
        </p:spPr>
        <p:txBody>
          <a:bodyPr/>
          <a:lstStyle/>
          <a:p>
            <a:r>
              <a:rPr lang="en-US" dirty="0" err="1" smtClean="0"/>
              <a:t>Partitioner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the map tasks </a:t>
            </a:r>
            <a:r>
              <a:rPr lang="en-US" i="1" dirty="0"/>
              <a:t>partition </a:t>
            </a:r>
            <a:r>
              <a:rPr lang="en-US" dirty="0"/>
              <a:t>their output, each creating one partition for each reduce task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many </a:t>
            </a:r>
            <a:r>
              <a:rPr lang="en-US" dirty="0"/>
              <a:t>keys </a:t>
            </a:r>
            <a:r>
              <a:rPr lang="en-US" dirty="0" smtClean="0"/>
              <a:t>per partition</a:t>
            </a:r>
            <a:r>
              <a:rPr lang="en-US" dirty="0"/>
              <a:t>, but </a:t>
            </a:r>
            <a:r>
              <a:rPr lang="en-US" dirty="0" smtClean="0"/>
              <a:t>all records </a:t>
            </a:r>
            <a:r>
              <a:rPr lang="en-US" dirty="0"/>
              <a:t>for </a:t>
            </a:r>
            <a:r>
              <a:rPr lang="en-US" dirty="0" smtClean="0"/>
              <a:t>a key are in </a:t>
            </a:r>
            <a:r>
              <a:rPr lang="en-US" dirty="0"/>
              <a:t>a single </a:t>
            </a:r>
            <a:r>
              <a:rPr lang="en-US" dirty="0" smtClean="0"/>
              <a:t>partition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default </a:t>
            </a:r>
            <a:r>
              <a:rPr lang="en-US" dirty="0" err="1" smtClean="0"/>
              <a:t>partitioner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i="1" dirty="0" err="1" smtClean="0"/>
              <a:t>HashPartitioner</a:t>
            </a:r>
            <a:r>
              <a:rPr lang="en-US" dirty="0" smtClean="0"/>
              <a:t> - hashes </a:t>
            </a:r>
            <a:r>
              <a:rPr lang="en-US" dirty="0"/>
              <a:t>a record’s key to determine which partition the record belongs in </a:t>
            </a:r>
          </a:p>
          <a:p>
            <a:pPr>
              <a:buFont typeface="Wingdings" charset="2"/>
              <a:buChar char="§"/>
            </a:pPr>
            <a:r>
              <a:rPr lang="en-US" dirty="0"/>
              <a:t>a</a:t>
            </a:r>
            <a:r>
              <a:rPr lang="en-US" dirty="0" smtClean="0"/>
              <a:t>nother </a:t>
            </a:r>
            <a:r>
              <a:rPr lang="en-US" dirty="0" err="1" smtClean="0"/>
              <a:t>partitioner</a:t>
            </a:r>
            <a:r>
              <a:rPr lang="en-US" dirty="0" smtClean="0"/>
              <a:t>: </a:t>
            </a:r>
            <a:r>
              <a:rPr lang="en-US" i="1" dirty="0" err="1" smtClean="0"/>
              <a:t>TotalOrderPartitioner</a:t>
            </a:r>
            <a:r>
              <a:rPr lang="en-US" i="1" dirty="0" smtClean="0"/>
              <a:t> – </a:t>
            </a:r>
            <a:r>
              <a:rPr lang="en-US" dirty="0" smtClean="0"/>
              <a:t>creates a </a:t>
            </a:r>
            <a:r>
              <a:rPr lang="en-US" dirty="0"/>
              <a:t>total order by reading split points from an externally generated </a:t>
            </a:r>
            <a:r>
              <a:rPr lang="en-US" dirty="0" smtClean="0"/>
              <a:t>source</a:t>
            </a:r>
          </a:p>
          <a:p>
            <a:pP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1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53" y="264916"/>
            <a:ext cx="8620888" cy="87061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The partitioning can be controlled by a user-defined partitioning </a:t>
            </a:r>
            <a:r>
              <a:rPr lang="en-US" dirty="0" smtClean="0"/>
              <a:t>function:</a:t>
            </a:r>
          </a:p>
        </p:txBody>
      </p:sp>
      <p:pic>
        <p:nvPicPr>
          <p:cNvPr id="4" name="Picture 3" descr="Screen Shot 2011-09-13 at 10.01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2" y="1135530"/>
            <a:ext cx="7188200" cy="24003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6452" y="3535830"/>
            <a:ext cx="8169665" cy="2918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dirty="0" smtClean="0"/>
              <a:t>Don’t forget to set the </a:t>
            </a:r>
            <a:r>
              <a:rPr lang="en-US" dirty="0" err="1" smtClean="0"/>
              <a:t>partitioner</a:t>
            </a:r>
            <a:r>
              <a:rPr lang="en-US" dirty="0"/>
              <a:t> </a:t>
            </a:r>
            <a:r>
              <a:rPr lang="en-US" dirty="0" smtClean="0"/>
              <a:t>class:</a:t>
            </a:r>
          </a:p>
          <a:p>
            <a:pPr marL="0" indent="0" algn="ctr">
              <a:buNone/>
            </a:pP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job.setPartitionerClass</a:t>
            </a:r>
            <a:r>
              <a:rPr lang="en-US" sz="1800" dirty="0" smtClean="0">
                <a:latin typeface="Courier"/>
                <a:cs typeface="Courier"/>
              </a:rPr>
              <a:t>(</a:t>
            </a:r>
            <a:r>
              <a:rPr lang="en-US" sz="1800" dirty="0" err="1" smtClean="0">
                <a:latin typeface="Courier"/>
                <a:cs typeface="Courier"/>
              </a:rPr>
              <a:t>OurPartitioner.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Courier"/>
                <a:cs typeface="Courier"/>
              </a:rPr>
              <a:t>class</a:t>
            </a:r>
            <a:r>
              <a:rPr lang="en-US" sz="1800" dirty="0" smtClean="0">
                <a:latin typeface="Courier"/>
                <a:cs typeface="Courier"/>
              </a:rPr>
              <a:t>)</a:t>
            </a:r>
            <a:r>
              <a:rPr lang="en-US" sz="1800" dirty="0">
                <a:latin typeface="Courier"/>
                <a:cs typeface="Courier"/>
              </a:rPr>
              <a:t>;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Useful information about </a:t>
            </a:r>
            <a:r>
              <a:rPr lang="en-US" dirty="0" err="1" smtClean="0"/>
              <a:t>partitioners</a:t>
            </a:r>
            <a:r>
              <a:rPr lang="en-US" dirty="0" smtClean="0"/>
              <a:t>:</a:t>
            </a:r>
          </a:p>
          <a:p>
            <a:pPr lvl="1">
              <a:buFont typeface="Lucida Grande"/>
              <a:buChar char="-"/>
            </a:pPr>
            <a:r>
              <a:rPr lang="en-US" dirty="0" err="1" smtClean="0"/>
              <a:t>Hadoop</a:t>
            </a:r>
            <a:r>
              <a:rPr lang="en-US" dirty="0" smtClean="0"/>
              <a:t> book –</a:t>
            </a:r>
            <a:r>
              <a:rPr lang="en-US" i="1" dirty="0" smtClean="0"/>
              <a:t>Total Sort</a:t>
            </a:r>
            <a:r>
              <a:rPr lang="en-US" dirty="0" smtClean="0"/>
              <a:t> (pg. 237); </a:t>
            </a:r>
            <a:r>
              <a:rPr lang="en-US" i="1" dirty="0"/>
              <a:t>Multiple Outputs </a:t>
            </a:r>
            <a:r>
              <a:rPr lang="en-US" dirty="0"/>
              <a:t>(pg. 244);</a:t>
            </a:r>
            <a:r>
              <a:rPr lang="en-US" i="1" dirty="0"/>
              <a:t> </a:t>
            </a:r>
            <a:endParaRPr lang="en-US" dirty="0" smtClean="0"/>
          </a:p>
          <a:p>
            <a:pPr lvl="1">
              <a:buFont typeface="Lucida Grande"/>
              <a:buChar char="-"/>
            </a:pPr>
            <a:r>
              <a:rPr lang="en-US" dirty="0" smtClean="0">
                <a:hlinkClick r:id="rId3"/>
              </a:rPr>
              <a:t>http://chasebradford.wordpress.com/2010/12/12/reusable-total-order-sorting-in-hadoop/</a:t>
            </a:r>
            <a:endParaRPr lang="en-US" dirty="0" smtClean="0"/>
          </a:p>
          <a:p>
            <a:pPr lvl="1">
              <a:buFont typeface="Lucida Grande"/>
              <a:buChar char="-"/>
            </a:pPr>
            <a:r>
              <a:rPr lang="en-US" dirty="0">
                <a:hlinkClick r:id="rId4"/>
              </a:rPr>
              <a:t>http://philippeadjiman.com/blog/2009/12/20/hadoop-tutorial-series-issue-2-getting-started-with-customized-partitioning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(Note: uses the old API!)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9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17319"/>
          </a:xfrm>
        </p:spPr>
        <p:txBody>
          <a:bodyPr/>
          <a:lstStyle/>
          <a:p>
            <a:r>
              <a:rPr lang="en-US" dirty="0" err="1" smtClean="0"/>
              <a:t>Partitioner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p:pic>
        <p:nvPicPr>
          <p:cNvPr id="4" name="Content Placeholder 3" descr="Screen Shot 2011-09-13 at 10.24.3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" b="4693"/>
          <a:stretch>
            <a:fillRect/>
          </a:stretch>
        </p:blipFill>
        <p:spPr>
          <a:xfrm>
            <a:off x="838200" y="1874035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96776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1006467"/>
          </a:xfrm>
        </p:spPr>
        <p:txBody>
          <a:bodyPr/>
          <a:lstStyle/>
          <a:p>
            <a:r>
              <a:rPr lang="en-US" dirty="0" smtClean="0"/>
              <a:t>Combiner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88" y="1585940"/>
            <a:ext cx="7950432" cy="480888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The combiner receives </a:t>
            </a:r>
            <a:r>
              <a:rPr lang="en-US" sz="2800" dirty="0"/>
              <a:t>as input all data emitted by the </a:t>
            </a:r>
            <a:r>
              <a:rPr lang="en-US" sz="2800" dirty="0" smtClean="0"/>
              <a:t>mapper </a:t>
            </a:r>
            <a:r>
              <a:rPr lang="en-US" sz="2800" dirty="0"/>
              <a:t>instances on a given </a:t>
            </a:r>
            <a:r>
              <a:rPr lang="en-US" sz="2800" dirty="0" smtClean="0"/>
              <a:t>node</a:t>
            </a:r>
          </a:p>
          <a:p>
            <a:pP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Its output is sent </a:t>
            </a:r>
            <a:r>
              <a:rPr lang="en-US" sz="2800" dirty="0"/>
              <a:t>to the </a:t>
            </a:r>
            <a:r>
              <a:rPr lang="en-US" sz="2800" dirty="0" smtClean="0"/>
              <a:t>Reducers (instead </a:t>
            </a:r>
            <a:r>
              <a:rPr lang="en-US" sz="2800" dirty="0"/>
              <a:t>of the </a:t>
            </a:r>
            <a:r>
              <a:rPr lang="en-US" sz="2800" dirty="0" smtClean="0"/>
              <a:t>mappers’ output). </a:t>
            </a:r>
          </a:p>
          <a:p>
            <a:pP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err="1"/>
              <a:t>Hadoop</a:t>
            </a:r>
            <a:r>
              <a:rPr lang="en-US" sz="2800" dirty="0"/>
              <a:t> does not guarantee how many times it will call the combiner for a particular map output record =&gt; calling the combiner for 0, 1 or many times should result in the same output of the reducer </a:t>
            </a:r>
            <a:endParaRPr lang="en-US" sz="2800" dirty="0" smtClean="0"/>
          </a:p>
          <a:p>
            <a:pP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Generally, </a:t>
            </a:r>
            <a:r>
              <a:rPr lang="en-US" sz="2800" dirty="0"/>
              <a:t>the combiner is called as the sort/merge result is written to disk. The combiner must: </a:t>
            </a:r>
          </a:p>
          <a:p>
            <a:pPr lvl="1">
              <a:buFont typeface="Lucida Grande"/>
              <a:buChar char="-"/>
            </a:pPr>
            <a:r>
              <a:rPr lang="en-US" sz="2600" dirty="0"/>
              <a:t>be side-effect free</a:t>
            </a:r>
          </a:p>
          <a:p>
            <a:pPr lvl="1">
              <a:buFont typeface="Lucida Grande"/>
              <a:buChar char="-"/>
            </a:pPr>
            <a:r>
              <a:rPr lang="en-US" sz="2600" dirty="0"/>
              <a:t>have the same input and output key types and the same input and output value types</a:t>
            </a:r>
          </a:p>
          <a:p>
            <a:pP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549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09-13 at 10.57.2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" b="1484"/>
          <a:stretch>
            <a:fillRect/>
          </a:stretch>
        </p:blipFill>
        <p:spPr>
          <a:xfrm>
            <a:off x="419847" y="1799330"/>
            <a:ext cx="8317902" cy="440125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17319"/>
          </a:xfrm>
        </p:spPr>
        <p:txBody>
          <a:bodyPr/>
          <a:lstStyle/>
          <a:p>
            <a:r>
              <a:rPr lang="en-US" dirty="0" smtClean="0"/>
              <a:t>Combiner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6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77830"/>
            <a:ext cx="8041440" cy="1150770"/>
          </a:xfrm>
        </p:spPr>
        <p:txBody>
          <a:bodyPr/>
          <a:lstStyle/>
          <a:p>
            <a:r>
              <a:rPr lang="en-US" dirty="0" smtClean="0"/>
              <a:t>Parameters and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5" y="1508184"/>
            <a:ext cx="7806119" cy="471499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Cluster-level parameters (e.g. HDFS block size)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Job-specific parameters (e.g. number of reducers, map output buffer size)</a:t>
            </a:r>
          </a:p>
          <a:p>
            <a:pPr marL="800100" lvl="1" indent="-342900">
              <a:lnSpc>
                <a:spcPct val="90000"/>
              </a:lnSpc>
              <a:buFont typeface="Lucida Grande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Configurable</a:t>
            </a:r>
          </a:p>
          <a:p>
            <a:pPr marL="800100" lvl="1" indent="-342900">
              <a:lnSpc>
                <a:spcPct val="90000"/>
              </a:lnSpc>
              <a:buFont typeface="Lucida Grande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Important </a:t>
            </a:r>
            <a:r>
              <a:rPr lang="en-US" dirty="0"/>
              <a:t>for job </a:t>
            </a:r>
            <a:r>
              <a:rPr lang="en-US" dirty="0" smtClean="0"/>
              <a:t>performance</a:t>
            </a:r>
          </a:p>
          <a:p>
            <a:pPr marL="800100" lvl="1" indent="-342900">
              <a:lnSpc>
                <a:spcPct val="90000"/>
              </a:lnSpc>
              <a:buFont typeface="Lucida Grande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Map-side/Reduce-side/Task-environment – Tables 6-1, 6-2, 6-5 from the book</a:t>
            </a:r>
          </a:p>
          <a:p>
            <a:pPr marL="800100" lvl="1" indent="-342900">
              <a:lnSpc>
                <a:spcPct val="90000"/>
              </a:lnSpc>
              <a:buFont typeface="Lucida Grande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Full list of </a:t>
            </a:r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err="1" smtClean="0"/>
              <a:t>paramteres</a:t>
            </a:r>
            <a:r>
              <a:rPr lang="en-US" dirty="0" smtClean="0"/>
              <a:t> with their default values: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://hadoop.apache.org/common/docs/current/mapred-</a:t>
            </a:r>
            <a:r>
              <a:rPr lang="en-US" dirty="0" smtClean="0">
                <a:hlinkClick r:id="rId2"/>
              </a:rPr>
              <a:t>default.html</a:t>
            </a:r>
            <a:endParaRPr lang="en-US" dirty="0"/>
          </a:p>
          <a:p>
            <a:pPr>
              <a:lnSpc>
                <a:spcPct val="90000"/>
              </a:lnSpc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User-</a:t>
            </a:r>
            <a:r>
              <a:rPr lang="en-US" dirty="0" smtClean="0"/>
              <a:t>defined </a:t>
            </a:r>
            <a:r>
              <a:rPr lang="en-US" dirty="0"/>
              <a:t>parameters </a:t>
            </a:r>
          </a:p>
          <a:p>
            <a:pPr marL="800100" lvl="1" indent="-342900">
              <a:lnSpc>
                <a:spcPct val="90000"/>
              </a:lnSpc>
              <a:buFont typeface="Lucida Grande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Used to pass information from </a:t>
            </a:r>
            <a:r>
              <a:rPr lang="en-US" dirty="0" smtClean="0"/>
              <a:t>driver (main) </a:t>
            </a:r>
            <a:r>
              <a:rPr lang="en-US" dirty="0"/>
              <a:t>to mapper/reducer. </a:t>
            </a:r>
          </a:p>
          <a:p>
            <a:pPr marL="800100" lvl="1" indent="-342900">
              <a:lnSpc>
                <a:spcPct val="90000"/>
              </a:lnSpc>
              <a:buFont typeface="Lucida Grande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Help to make your mapper/reducer more </a:t>
            </a:r>
            <a:r>
              <a:rPr lang="en-US" dirty="0" smtClean="0"/>
              <a:t>generic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4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6" y="350043"/>
            <a:ext cx="7820550" cy="572511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Also, built</a:t>
            </a:r>
            <a:r>
              <a:rPr lang="en-US" dirty="0"/>
              <a:t>-in parameters managed by </a:t>
            </a:r>
            <a:r>
              <a:rPr lang="en-US" dirty="0" err="1" smtClean="0"/>
              <a:t>Hadoop</a:t>
            </a:r>
            <a:r>
              <a:rPr lang="en-US" dirty="0" smtClean="0"/>
              <a:t> that cannot be changed, but can be read</a:t>
            </a:r>
          </a:p>
          <a:p>
            <a:pPr lvl="1">
              <a:buFont typeface="Lucida Grande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For example, the path </a:t>
            </a:r>
            <a:r>
              <a:rPr lang="en-US" dirty="0"/>
              <a:t>to the current </a:t>
            </a:r>
            <a:r>
              <a:rPr lang="en-US" dirty="0" smtClean="0"/>
              <a:t>input that can be used in </a:t>
            </a:r>
            <a:r>
              <a:rPr lang="en-US" dirty="0"/>
              <a:t>joining </a:t>
            </a:r>
            <a:r>
              <a:rPr lang="en-US" dirty="0" smtClean="0"/>
              <a:t>datasets will be read with:</a:t>
            </a:r>
            <a:endParaRPr lang="en-US" dirty="0"/>
          </a:p>
          <a:p>
            <a:pPr marL="1209993" lvl="3" indent="-341313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 smtClean="0">
                <a:latin typeface="Courier"/>
                <a:cs typeface="Courier"/>
              </a:rPr>
              <a:t>FileSplit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split = (</a:t>
            </a:r>
            <a:r>
              <a:rPr lang="en-US" dirty="0" err="1">
                <a:latin typeface="Courier"/>
                <a:cs typeface="Courier"/>
              </a:rPr>
              <a:t>FileSplit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en-US" dirty="0" err="1">
                <a:latin typeface="Courier"/>
                <a:cs typeface="Courier"/>
              </a:rPr>
              <a:t>context.getInputSplit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pPr marL="1209993" lvl="3" indent="-341313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Courier"/>
                <a:cs typeface="Courier"/>
              </a:rPr>
              <a:t>String </a:t>
            </a:r>
            <a:r>
              <a:rPr lang="en-US" dirty="0" err="1">
                <a:latin typeface="Courier"/>
                <a:cs typeface="Courier"/>
              </a:rPr>
              <a:t>inputFile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split.getPath</a:t>
            </a:r>
            <a:r>
              <a:rPr lang="en-US" dirty="0">
                <a:latin typeface="Courier"/>
                <a:cs typeface="Courier"/>
              </a:rPr>
              <a:t>().</a:t>
            </a:r>
            <a:r>
              <a:rPr lang="en-US" dirty="0" err="1">
                <a:latin typeface="Courier"/>
                <a:cs typeface="Courier"/>
              </a:rPr>
              <a:t>toString</a:t>
            </a:r>
            <a:r>
              <a:rPr lang="en-US" dirty="0">
                <a:latin typeface="Courier"/>
                <a:cs typeface="Courier"/>
              </a:rPr>
              <a:t>()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Counters – built-in (Table 8.1 from the book) and user-defined (e.g. count </a:t>
            </a:r>
            <a:r>
              <a:rPr lang="en-US" dirty="0"/>
              <a:t>the number of missing records and the distribution of temperature quality codes </a:t>
            </a:r>
            <a:r>
              <a:rPr lang="en-US" dirty="0" smtClean="0"/>
              <a:t>in the NCDC weather data set)</a:t>
            </a:r>
          </a:p>
          <a:p>
            <a:pPr>
              <a:buFont typeface="Wingdings" charset="2"/>
              <a:buChar char="§"/>
            </a:pPr>
            <a:r>
              <a:rPr lang="en-US" dirty="0" err="1" smtClean="0"/>
              <a:t>MapReduceTypes</a:t>
            </a:r>
            <a:r>
              <a:rPr lang="en-US" dirty="0" smtClean="0"/>
              <a:t> – you already know some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setMapOutputKeyClass</a:t>
            </a:r>
            <a:r>
              <a:rPr lang="en-US" dirty="0" smtClean="0"/>
              <a:t>()), but there are more – Table 7-1 from the book</a:t>
            </a:r>
          </a:p>
          <a:p>
            <a:pP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Identity Mapper/Reducer 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no processing of the data (output == input)</a:t>
            </a:r>
          </a:p>
          <a:p>
            <a:pP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9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1022</TotalTime>
  <Words>829</Words>
  <Application>Microsoft Macintosh PowerPoint</Application>
  <PresentationFormat>On-screen Show (4:3)</PresentationFormat>
  <Paragraphs>68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Sketchbook</vt:lpstr>
      <vt:lpstr>Beyond Mapper and Reducer</vt:lpstr>
      <vt:lpstr>Data flow with multiple reducers</vt:lpstr>
      <vt:lpstr>Partitioner</vt:lpstr>
      <vt:lpstr>PowerPoint Presentation</vt:lpstr>
      <vt:lpstr>Partitioner example</vt:lpstr>
      <vt:lpstr>Combiner</vt:lpstr>
      <vt:lpstr>Combiner example</vt:lpstr>
      <vt:lpstr>Parameters and more</vt:lpstr>
      <vt:lpstr>PowerPoint Presentation</vt:lpstr>
      <vt:lpstr>PowerPoint Presentation</vt:lpstr>
      <vt:lpstr>PowerPoint Presentation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MapReduce programming</dc:title>
  <dc:creator>Rozemary Scarlat</dc:creator>
  <cp:lastModifiedBy>Rozemary Scarlat</cp:lastModifiedBy>
  <cp:revision>48</cp:revision>
  <dcterms:created xsi:type="dcterms:W3CDTF">2011-08-30T03:09:53Z</dcterms:created>
  <dcterms:modified xsi:type="dcterms:W3CDTF">2011-09-15T03:19:56Z</dcterms:modified>
</cp:coreProperties>
</file>