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7"/>
  </p:notesMasterIdLst>
  <p:sldIdLst>
    <p:sldId id="256" r:id="rId3"/>
    <p:sldId id="280" r:id="rId4"/>
    <p:sldId id="329" r:id="rId5"/>
    <p:sldId id="33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33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97CCCAA-8F56-4D1F-9012-1435661BC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12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94856-34C3-439B-B3AF-27CC37CF1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1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FF1DE-76B7-4238-8942-9DA310D4A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4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B1594-DE6B-4611-AC7B-31768BC63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00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696516"/>
            <a:ext cx="7773293" cy="4446984"/>
          </a:xfrm>
        </p:spPr>
        <p:txBody>
          <a:bodyPr/>
          <a:lstStyle>
            <a:lvl1pPr algn="just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797" y="5197078"/>
            <a:ext cx="7822406" cy="1393031"/>
          </a:xfrm>
        </p:spPr>
        <p:txBody>
          <a:bodyPr/>
          <a:lstStyle>
            <a:lvl1pPr marL="0" indent="0" algn="just">
              <a:buNone/>
              <a:defRPr b="1" cap="all"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41391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93000"/>
              <a:buFontTx/>
              <a:buBlip>
                <a:blip r:embed="rId2"/>
              </a:buBlip>
              <a:defRPr/>
            </a:lvl1pPr>
            <a:lvl2pPr>
              <a:buSzPct val="93000"/>
              <a:buFontTx/>
              <a:buBlip>
                <a:blip r:embed="rId2"/>
              </a:buBlip>
              <a:defRPr/>
            </a:lvl2pPr>
            <a:lvl3pPr>
              <a:buSzPct val="93000"/>
              <a:buFontTx/>
              <a:buBlip>
                <a:blip r:embed="rId2"/>
              </a:buBlip>
              <a:defRPr/>
            </a:lvl3pPr>
            <a:lvl4pPr>
              <a:buSzPct val="93000"/>
              <a:buFontTx/>
              <a:buBlip>
                <a:blip r:embed="rId2"/>
              </a:buBlip>
              <a:defRPr/>
            </a:lvl4pPr>
            <a:lvl5pPr>
              <a:buSzPct val="93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09277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357437"/>
            <a:ext cx="7772176" cy="3411141"/>
          </a:xfrm>
        </p:spPr>
        <p:txBody>
          <a:bodyPr anchor="t"/>
          <a:lstStyle>
            <a:lvl1pPr algn="l">
              <a:defRPr sz="8400" b="1" cap="all">
                <a:solidFill>
                  <a:srgbClr val="3E5D3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535781"/>
            <a:ext cx="7772176" cy="1660922"/>
          </a:xfrm>
        </p:spPr>
        <p:txBody>
          <a:bodyPr anchor="b"/>
          <a:lstStyle>
            <a:lvl1pPr marL="0" indent="0">
              <a:buNone/>
              <a:defRPr sz="4200" b="1" cap="all">
                <a:solidFill>
                  <a:srgbClr val="9CA6B0"/>
                </a:solidFill>
              </a:defRPr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9095845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664" y="1946672"/>
            <a:ext cx="4308574" cy="442019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5395" y="1946672"/>
            <a:ext cx="4308574" cy="442019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44390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buSzPct val="93000"/>
              <a:buFontTx/>
              <a:buBlip>
                <a:blip r:embed="rId2"/>
              </a:buBlip>
              <a:defRPr sz="1700"/>
            </a:lvl1pPr>
            <a:lvl2pPr>
              <a:buSzPct val="93000"/>
              <a:buFontTx/>
              <a:buBlip>
                <a:blip r:embed="rId2"/>
              </a:buBlip>
              <a:defRPr sz="1400"/>
            </a:lvl2pPr>
            <a:lvl3pPr>
              <a:buSzPct val="93000"/>
              <a:buFontTx/>
              <a:buBlip>
                <a:blip r:embed="rId2"/>
              </a:buBlip>
              <a:defRPr sz="1300"/>
            </a:lvl3pPr>
            <a:lvl4pPr>
              <a:buSzPct val="93000"/>
              <a:buFontTx/>
              <a:buBlip>
                <a:blip r:embed="rId2"/>
              </a:buBlip>
              <a:defRPr sz="1100"/>
            </a:lvl4pPr>
            <a:lvl5pPr>
              <a:buSzPct val="93000"/>
              <a:buFontTx/>
              <a:buBlip>
                <a:blip r:embed="rId2"/>
              </a:buBlip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buSzPct val="93000"/>
              <a:buFontTx/>
              <a:buBlip>
                <a:blip r:embed="rId2"/>
              </a:buBlip>
              <a:defRPr sz="1700"/>
            </a:lvl1pPr>
            <a:lvl2pPr>
              <a:buSzPct val="93000"/>
              <a:buFontTx/>
              <a:buBlip>
                <a:blip r:embed="rId2"/>
              </a:buBlip>
              <a:defRPr sz="1400"/>
            </a:lvl2pPr>
            <a:lvl3pPr>
              <a:buSzPct val="93000"/>
              <a:buFontTx/>
              <a:buBlip>
                <a:blip r:embed="rId2"/>
              </a:buBlip>
              <a:defRPr sz="1300"/>
            </a:lvl3pPr>
            <a:lvl4pPr>
              <a:buSzPct val="93000"/>
              <a:buFontTx/>
              <a:buBlip>
                <a:blip r:embed="rId2"/>
              </a:buBlip>
              <a:defRPr sz="1100"/>
            </a:lvl4pPr>
            <a:lvl5pPr>
              <a:buSzPct val="93000"/>
              <a:buFontTx/>
              <a:buBlip>
                <a:blip r:embed="rId2"/>
              </a:buBlip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59606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73873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7054981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30079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988D1-3E3B-46BB-A175-034DA3BAA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98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en-US" noProof="0" smtClean="0">
                <a:sym typeface="Arial" charset="0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9821759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21626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3168" y="178594"/>
            <a:ext cx="2201168" cy="61882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664" y="178594"/>
            <a:ext cx="6496348" cy="61882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66067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5E030-A522-41C6-A1BB-5ABFD52A4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D419B-13F6-4A3E-BCAD-A1B28299B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9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AD1D7-871F-4834-9DD1-C50C8C893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7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F7D8E-97D3-4A30-83BE-14AB55F87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5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FBF7A-D2CB-40DB-9CFD-A8B7FE675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9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1ADCA-82C9-4A45-A065-B11502CAA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0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E8C3C-EE1C-4D8E-B8F3-15A1CBAD3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9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851D07C-985D-4D1F-BC4C-5453C19E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5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179388"/>
            <a:ext cx="8804275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-108" charset="0"/>
              </a:rPr>
              <a:t>Click to edit Master title style</a:t>
            </a:r>
            <a:endParaRPr lang="en-US" dirty="0">
              <a:sym typeface="Arial" pitchFamily="-10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863" y="1946275"/>
            <a:ext cx="8724900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smtClean="0">
                <a:sym typeface="Arial" pitchFamily="34" charset="0"/>
              </a:rPr>
              <a:t>Fifth level</a:t>
            </a:r>
          </a:p>
        </p:txBody>
      </p:sp>
      <p:sp>
        <p:nvSpPr>
          <p:cNvPr id="3076" name="Rectangle 3"/>
          <p:cNvSpPr>
            <a:spLocks noChangeArrowheads="1"/>
          </p:cNvSpPr>
          <p:nvPr userDrawn="1"/>
        </p:nvSpPr>
        <p:spPr bwMode="auto">
          <a:xfrm>
            <a:off x="82550" y="95250"/>
            <a:ext cx="8978900" cy="6664325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tabLst>
                <a:tab pos="1066800" algn="l"/>
              </a:tabLst>
            </a:pPr>
            <a:endParaRPr lang="en-US" sz="4200">
              <a:solidFill>
                <a:srgbClr val="000000"/>
              </a:solidFill>
              <a:latin typeface="Gill Sans"/>
              <a:sym typeface="Gill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 xmlns:p14="http://schemas.microsoft.com/office/powerpoint/2010/main"/>
  <p:txStyles>
    <p:titleStyle>
      <a:lvl1pPr algn="r" rtl="0" eaLnBrk="0" fontAlgn="base" hangingPunct="0">
        <a:spcBef>
          <a:spcPct val="0"/>
        </a:spcBef>
        <a:spcAft>
          <a:spcPct val="0"/>
        </a:spcAft>
        <a:defRPr sz="5100" b="1" cap="all">
          <a:solidFill>
            <a:srgbClr val="406342"/>
          </a:solidFill>
          <a:latin typeface="+mj-lt"/>
          <a:ea typeface="+mj-ea"/>
          <a:cs typeface="+mj-cs"/>
          <a:sym typeface="Arial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5100" b="1">
          <a:solidFill>
            <a:srgbClr val="406342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5100" b="1">
          <a:solidFill>
            <a:srgbClr val="406342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5100" b="1">
          <a:solidFill>
            <a:srgbClr val="406342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5100" b="1">
          <a:solidFill>
            <a:srgbClr val="406342"/>
          </a:solidFill>
          <a:latin typeface="Arial" charset="0"/>
          <a:ea typeface="ヒラギノ角ゴ ProN W6" charset="0"/>
          <a:cs typeface="ヒラギノ角ゴ ProN W6" charset="0"/>
          <a:sym typeface="Arial" pitchFamily="34" charset="0"/>
        </a:defRPr>
      </a:lvl5pPr>
      <a:lvl6pPr marL="321457" algn="r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93852D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6pPr>
      <a:lvl7pPr marL="642915" algn="r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93852D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7pPr>
      <a:lvl8pPr marL="964372" algn="r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93852D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8pPr>
      <a:lvl9pPr marL="1285829" algn="r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93852D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9pPr>
    </p:titleStyle>
    <p:bodyStyle>
      <a:lvl1pPr marL="742950" indent="-555625" algn="just" rtl="0" eaLnBrk="0" fontAlgn="base" hangingPunct="0">
        <a:spcBef>
          <a:spcPts val="1688"/>
        </a:spcBef>
        <a:spcAft>
          <a:spcPct val="0"/>
        </a:spcAft>
        <a:buSzPct val="93000"/>
        <a:buChar char="•"/>
        <a:defRPr sz="4100">
          <a:solidFill>
            <a:srgbClr val="252525"/>
          </a:solidFill>
          <a:latin typeface="+mn-lt"/>
          <a:ea typeface="+mn-ea"/>
          <a:cs typeface="+mn-cs"/>
          <a:sym typeface="Arial" pitchFamily="34" charset="0"/>
        </a:defRPr>
      </a:lvl1pPr>
      <a:lvl2pPr marL="962025" indent="-461963" algn="just" rtl="0" eaLnBrk="0" fontAlgn="base" hangingPunct="0">
        <a:spcBef>
          <a:spcPts val="1688"/>
        </a:spcBef>
        <a:spcAft>
          <a:spcPct val="0"/>
        </a:spcAft>
        <a:buSzPct val="93000"/>
        <a:buChar char="•"/>
        <a:defRPr sz="3400">
          <a:solidFill>
            <a:srgbClr val="252525"/>
          </a:solidFill>
          <a:latin typeface="+mn-lt"/>
          <a:ea typeface="+mn-ea"/>
          <a:cs typeface="+mn-cs"/>
          <a:sym typeface="Arial" pitchFamily="34" charset="0"/>
        </a:defRPr>
      </a:lvl2pPr>
      <a:lvl3pPr marL="1165225" indent="-352425" algn="just" rtl="0" eaLnBrk="0" fontAlgn="base" hangingPunct="0">
        <a:spcBef>
          <a:spcPts val="1688"/>
        </a:spcBef>
        <a:spcAft>
          <a:spcPct val="0"/>
        </a:spcAft>
        <a:buSzPct val="93000"/>
        <a:buChar char="•"/>
        <a:defRPr sz="2100">
          <a:solidFill>
            <a:srgbClr val="252525"/>
          </a:solidFill>
          <a:latin typeface="+mn-lt"/>
          <a:ea typeface="+mn-ea"/>
          <a:cs typeface="+mn-cs"/>
          <a:sym typeface="Arial" pitchFamily="34" charset="0"/>
        </a:defRPr>
      </a:lvl3pPr>
      <a:lvl4pPr marL="1443038" indent="-317500" algn="just" rtl="0" eaLnBrk="0" fontAlgn="base" hangingPunct="0">
        <a:spcBef>
          <a:spcPts val="1688"/>
        </a:spcBef>
        <a:spcAft>
          <a:spcPct val="0"/>
        </a:spcAft>
        <a:buSzPct val="93000"/>
        <a:buChar char="•"/>
        <a:defRPr sz="1700">
          <a:solidFill>
            <a:srgbClr val="252525"/>
          </a:solidFill>
          <a:latin typeface="+mn-lt"/>
          <a:ea typeface="+mn-ea"/>
          <a:cs typeface="+mn-cs"/>
          <a:sym typeface="Arial" pitchFamily="34" charset="0"/>
        </a:defRPr>
      </a:lvl4pPr>
      <a:lvl5pPr marL="1754188" indent="-317500" algn="just" rtl="0" eaLnBrk="0" fontAlgn="base" hangingPunct="0">
        <a:spcBef>
          <a:spcPts val="1688"/>
        </a:spcBef>
        <a:spcAft>
          <a:spcPct val="0"/>
        </a:spcAft>
        <a:buSzPct val="93000"/>
        <a:buChar char="•"/>
        <a:defRPr sz="1700">
          <a:solidFill>
            <a:srgbClr val="252525"/>
          </a:solidFill>
          <a:latin typeface="+mn-lt"/>
          <a:ea typeface="+mn-ea"/>
          <a:cs typeface="+mn-cs"/>
          <a:sym typeface="Arial" pitchFamily="34" charset="0"/>
        </a:defRPr>
      </a:lvl5pPr>
      <a:lvl6pPr marL="2077195" indent="-318109" algn="just" rtl="0" eaLnBrk="1" fontAlgn="base" hangingPunct="1">
        <a:spcBef>
          <a:spcPts val="1687"/>
        </a:spcBef>
        <a:spcAft>
          <a:spcPct val="0"/>
        </a:spcAft>
        <a:buSzPct val="93000"/>
        <a:buChar char="•"/>
        <a:defRPr sz="1700">
          <a:solidFill>
            <a:srgbClr val="080079"/>
          </a:solidFill>
          <a:latin typeface="+mn-lt"/>
          <a:ea typeface="+mn-ea"/>
          <a:cs typeface="+mn-cs"/>
          <a:sym typeface="Arial" charset="0"/>
        </a:defRPr>
      </a:lvl6pPr>
      <a:lvl7pPr marL="2398652" indent="-318109" algn="just" rtl="0" eaLnBrk="1" fontAlgn="base" hangingPunct="1">
        <a:spcBef>
          <a:spcPts val="1687"/>
        </a:spcBef>
        <a:spcAft>
          <a:spcPct val="0"/>
        </a:spcAft>
        <a:buSzPct val="93000"/>
        <a:buChar char="•"/>
        <a:defRPr sz="1700">
          <a:solidFill>
            <a:srgbClr val="080079"/>
          </a:solidFill>
          <a:latin typeface="+mn-lt"/>
          <a:ea typeface="+mn-ea"/>
          <a:cs typeface="+mn-cs"/>
          <a:sym typeface="Arial" charset="0"/>
        </a:defRPr>
      </a:lvl7pPr>
      <a:lvl8pPr marL="2720110" indent="-318109" algn="just" rtl="0" eaLnBrk="1" fontAlgn="base" hangingPunct="1">
        <a:spcBef>
          <a:spcPts val="1687"/>
        </a:spcBef>
        <a:spcAft>
          <a:spcPct val="0"/>
        </a:spcAft>
        <a:buSzPct val="93000"/>
        <a:buChar char="•"/>
        <a:defRPr sz="1700">
          <a:solidFill>
            <a:srgbClr val="080079"/>
          </a:solidFill>
          <a:latin typeface="+mn-lt"/>
          <a:ea typeface="+mn-ea"/>
          <a:cs typeface="+mn-cs"/>
          <a:sym typeface="Arial" charset="0"/>
        </a:defRPr>
      </a:lvl8pPr>
      <a:lvl9pPr marL="3041567" indent="-318109" algn="just" rtl="0" eaLnBrk="1" fontAlgn="base" hangingPunct="1">
        <a:spcBef>
          <a:spcPts val="1687"/>
        </a:spcBef>
        <a:spcAft>
          <a:spcPct val="0"/>
        </a:spcAft>
        <a:buSzPct val="93000"/>
        <a:buChar char="•"/>
        <a:defRPr sz="1700">
          <a:solidFill>
            <a:srgbClr val="080079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CPS 516: Data-intensive Computing Systems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Shivnath Babu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Grading: Total 50 Points</a:t>
            </a:r>
            <a:endParaRPr lang="en-US" sz="36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52578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b="1" dirty="0" smtClean="0">
                <a:solidFill>
                  <a:srgbClr val="800000"/>
                </a:solidFill>
              </a:rPr>
              <a:t>Note: Deadline dates may be changed </a:t>
            </a:r>
          </a:p>
          <a:p>
            <a:pPr marL="0" indent="0" algn="ctr" eaLnBrk="1" hangingPunct="1">
              <a:buNone/>
            </a:pPr>
            <a:r>
              <a:rPr lang="en-US" b="1" dirty="0" smtClean="0">
                <a:solidFill>
                  <a:srgbClr val="800000"/>
                </a:solidFill>
              </a:rPr>
              <a:t>by a few days</a:t>
            </a:r>
            <a:endParaRPr lang="en-US" b="1" dirty="0">
              <a:solidFill>
                <a:srgbClr val="800000"/>
              </a:solidFill>
            </a:endParaRPr>
          </a:p>
          <a:p>
            <a:pPr eaLnBrk="1" hangingPunct="1"/>
            <a:r>
              <a:rPr lang="en-US" dirty="0" smtClean="0"/>
              <a:t>Part 0: Starts on Jan 7 and Due on Jan 21</a:t>
            </a:r>
          </a:p>
          <a:p>
            <a:pPr lvl="1" eaLnBrk="1" hangingPunct="1"/>
            <a:r>
              <a:rPr lang="en-US" dirty="0" smtClean="0"/>
              <a:t>10 points</a:t>
            </a:r>
            <a:endParaRPr lang="en-US" dirty="0" smtClean="0"/>
          </a:p>
          <a:p>
            <a:pPr eaLnBrk="1" hangingPunct="1"/>
            <a:r>
              <a:rPr lang="en-US" dirty="0" smtClean="0"/>
              <a:t>Part 1: Starts Feb 1 and </a:t>
            </a:r>
            <a:r>
              <a:rPr lang="en-US" dirty="0" smtClean="0"/>
              <a:t>Due on </a:t>
            </a:r>
            <a:r>
              <a:rPr lang="en-US" dirty="0" smtClean="0"/>
              <a:t>Feb 21</a:t>
            </a:r>
          </a:p>
          <a:p>
            <a:pPr lvl="1" eaLnBrk="1" hangingPunct="1"/>
            <a:r>
              <a:rPr lang="en-US" dirty="0" smtClean="0"/>
              <a:t>10 points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Part 2: Starts Feb 22 and Due on March 10</a:t>
            </a:r>
          </a:p>
          <a:p>
            <a:pPr lvl="1" eaLnBrk="1" hangingPunct="1"/>
            <a:r>
              <a:rPr lang="en-US" dirty="0" smtClean="0"/>
              <a:t>10 points</a:t>
            </a:r>
            <a:endParaRPr lang="en-US" dirty="0" smtClean="0"/>
          </a:p>
          <a:p>
            <a:pPr eaLnBrk="1" hangingPunct="1"/>
            <a:r>
              <a:rPr lang="en-US" dirty="0" smtClean="0"/>
              <a:t>Part 3: Starts March </a:t>
            </a:r>
            <a:r>
              <a:rPr lang="en-US" dirty="0" smtClean="0"/>
              <a:t>11 </a:t>
            </a:r>
            <a:r>
              <a:rPr lang="en-US" dirty="0" smtClean="0"/>
              <a:t>and Due on </a:t>
            </a:r>
            <a:r>
              <a:rPr lang="en-US" dirty="0" smtClean="0"/>
              <a:t>April 10</a:t>
            </a:r>
            <a:endParaRPr lang="en-US" dirty="0"/>
          </a:p>
          <a:p>
            <a:pPr lvl="1" eaLnBrk="1" hangingPunct="1"/>
            <a:r>
              <a:rPr lang="en-US" dirty="0" smtClean="0"/>
              <a:t>20 points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Project Part 0: Due in 2 Weeks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5715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For every single system listed </a:t>
            </a:r>
            <a:r>
              <a:rPr lang="en-US" sz="2400" dirty="0"/>
              <a:t>in the “</a:t>
            </a:r>
            <a:r>
              <a:rPr lang="en-US" sz="2400" dirty="0" smtClean="0"/>
              <a:t>Data Platforms Map”, give as a list of succinct points: </a:t>
            </a:r>
          </a:p>
          <a:p>
            <a:pPr lvl="1" eaLnBrk="1" hangingPunct="1"/>
            <a:r>
              <a:rPr lang="en-US" sz="2000" dirty="0" smtClean="0"/>
              <a:t>Strengths (with numbered references)</a:t>
            </a:r>
          </a:p>
          <a:p>
            <a:pPr lvl="1" eaLnBrk="1" hangingPunct="1"/>
            <a:r>
              <a:rPr lang="en-US" sz="2000" dirty="0" smtClean="0"/>
              <a:t>Weaknesses (</a:t>
            </a:r>
            <a:r>
              <a:rPr lang="en-US" sz="2000" dirty="0"/>
              <a:t>with numbered references</a:t>
            </a:r>
            <a:r>
              <a:rPr lang="en-US" sz="2000" dirty="0" smtClean="0"/>
              <a:t>)</a:t>
            </a:r>
          </a:p>
          <a:p>
            <a:pPr lvl="1" eaLnBrk="1" hangingPunct="1"/>
            <a:r>
              <a:rPr lang="en-US" sz="2000" dirty="0" smtClean="0"/>
              <a:t>References (can be articles, blog posts, research papers, white papers, your own assessment, …)</a:t>
            </a:r>
          </a:p>
          <a:p>
            <a:pPr lvl="1" eaLnBrk="1" hangingPunct="1"/>
            <a:endParaRPr lang="en-US" sz="2000" dirty="0"/>
          </a:p>
          <a:p>
            <a:pPr eaLnBrk="1" hangingPunct="1"/>
            <a:r>
              <a:rPr lang="en-US" sz="2400" dirty="0" smtClean="0"/>
              <a:t>Your own thoughts only. Don’t plagiarize. List every source of help. We will enforce honor code strictly. 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smtClean="0"/>
              <a:t>Submit on </a:t>
            </a:r>
            <a:r>
              <a:rPr lang="en-US" sz="2400" dirty="0" err="1" smtClean="0"/>
              <a:t>github</a:t>
            </a:r>
            <a:r>
              <a:rPr lang="en-US" sz="2400" dirty="0" smtClean="0"/>
              <a:t> (md format) into repository given by </a:t>
            </a:r>
            <a:r>
              <a:rPr lang="en-US" sz="2400" dirty="0" smtClean="0"/>
              <a:t>TA</a:t>
            </a:r>
            <a:endParaRPr lang="en-US" sz="2400" dirty="0" smtClean="0"/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smtClean="0"/>
              <a:t>Outcomes: (a) Score out of 10; (b) Project leader selection.  </a:t>
            </a:r>
          </a:p>
        </p:txBody>
      </p:sp>
    </p:spTree>
    <p:extLst>
      <p:ext uri="{BB962C8B-B14F-4D97-AF65-F5344CB8AC3E}">
        <p14:creationId xmlns:p14="http://schemas.microsoft.com/office/powerpoint/2010/main" val="2776558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Project Parts 1, 2, 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7150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Shivnath</a:t>
            </a:r>
            <a:r>
              <a:rPr lang="en-US" sz="2000" dirty="0"/>
              <a:t> </a:t>
            </a:r>
            <a:r>
              <a:rPr lang="en-US" sz="2000" dirty="0" smtClean="0"/>
              <a:t>will </a:t>
            </a:r>
            <a:r>
              <a:rPr lang="en-US" sz="2000" dirty="0" smtClean="0"/>
              <a:t>work with project leaders to assign one system per project. Will also try to have one mentor per project</a:t>
            </a:r>
          </a:p>
          <a:p>
            <a:pPr eaLnBrk="1" hangingPunct="1"/>
            <a:r>
              <a:rPr lang="en-US" sz="2000" dirty="0" smtClean="0"/>
              <a:t>Each student will join one project. Project starts Feb 1</a:t>
            </a:r>
          </a:p>
          <a:p>
            <a:pPr eaLnBrk="1" hangingPunct="1"/>
            <a:r>
              <a:rPr lang="en-US" sz="2400" dirty="0" smtClean="0"/>
              <a:t>Part 1: Feb 1 – Feb 21</a:t>
            </a:r>
          </a:p>
          <a:p>
            <a:pPr lvl="1" eaLnBrk="1" hangingPunct="1"/>
            <a:r>
              <a:rPr lang="en-US" sz="2000" dirty="0" smtClean="0"/>
              <a:t>Install system</a:t>
            </a:r>
          </a:p>
          <a:p>
            <a:pPr lvl="1" eaLnBrk="1" hangingPunct="1"/>
            <a:r>
              <a:rPr lang="en-US" sz="2000" dirty="0" smtClean="0"/>
              <a:t>Develop an application workload to exercise the system</a:t>
            </a:r>
          </a:p>
          <a:p>
            <a:pPr lvl="1" eaLnBrk="1" hangingPunct="1"/>
            <a:r>
              <a:rPr lang="en-US" sz="2000" dirty="0" smtClean="0"/>
              <a:t>Run workload and give demo and report </a:t>
            </a:r>
          </a:p>
          <a:p>
            <a:pPr eaLnBrk="1" hangingPunct="1"/>
            <a:r>
              <a:rPr lang="en-US" sz="2400" dirty="0" smtClean="0"/>
              <a:t>Part 2: Feb 22 – March </a:t>
            </a:r>
            <a:r>
              <a:rPr lang="en-US" sz="2400" dirty="0" smtClean="0"/>
              <a:t>10</a:t>
            </a:r>
            <a:endParaRPr lang="en-US" sz="2400" dirty="0" smtClean="0"/>
          </a:p>
          <a:p>
            <a:pPr lvl="1" eaLnBrk="1" hangingPunct="1"/>
            <a:r>
              <a:rPr lang="en-US" sz="2000" dirty="0" smtClean="0"/>
              <a:t>Identify system logs/metrics and other data that will help you understand deeply how the system is running the workload</a:t>
            </a:r>
          </a:p>
          <a:p>
            <a:pPr lvl="1" eaLnBrk="1" hangingPunct="1"/>
            <a:r>
              <a:rPr lang="en-US" sz="2000" dirty="0" smtClean="0"/>
              <a:t>Collect and send the data to a Kafka/MySQL/</a:t>
            </a:r>
            <a:r>
              <a:rPr lang="en-US" sz="2000" dirty="0" err="1" smtClean="0"/>
              <a:t>ElasticSearch</a:t>
            </a:r>
            <a:r>
              <a:rPr lang="en-US" sz="2000" dirty="0" smtClean="0"/>
              <a:t> routing and storage system set up by </a:t>
            </a:r>
            <a:r>
              <a:rPr lang="en-US" sz="2000" dirty="0" smtClean="0"/>
              <a:t>Shivnath. </a:t>
            </a:r>
            <a:r>
              <a:rPr lang="en-US" sz="2000" dirty="0" smtClean="0"/>
              <a:t>Give </a:t>
            </a:r>
            <a:r>
              <a:rPr lang="en-US" sz="2000" dirty="0"/>
              <a:t>demo and </a:t>
            </a:r>
            <a:r>
              <a:rPr lang="en-US" sz="2000" dirty="0" smtClean="0"/>
              <a:t>report</a:t>
            </a:r>
            <a:endParaRPr lang="en-US" sz="2000" dirty="0"/>
          </a:p>
          <a:p>
            <a:pPr eaLnBrk="1" hangingPunct="1"/>
            <a:r>
              <a:rPr lang="en-US" sz="2400" dirty="0" smtClean="0"/>
              <a:t> Part 3: March </a:t>
            </a:r>
            <a:r>
              <a:rPr lang="en-US" sz="2400" dirty="0" smtClean="0"/>
              <a:t>11 to </a:t>
            </a:r>
            <a:r>
              <a:rPr lang="en-US" sz="2400" dirty="0" smtClean="0"/>
              <a:t>April </a:t>
            </a:r>
            <a:r>
              <a:rPr lang="en-US" sz="2400" dirty="0" smtClean="0"/>
              <a:t>10</a:t>
            </a:r>
            <a:endParaRPr lang="en-US" sz="2400" dirty="0" smtClean="0"/>
          </a:p>
          <a:p>
            <a:pPr lvl="1" eaLnBrk="1" hangingPunct="1"/>
            <a:r>
              <a:rPr lang="en-US" sz="2000" dirty="0" smtClean="0"/>
              <a:t>Analyze and visualize the data to bring out some nontrivial aspects of the system related to what we learn in class. Give demo and report</a:t>
            </a:r>
          </a:p>
        </p:txBody>
      </p:sp>
    </p:spTree>
    <p:extLst>
      <p:ext uri="{BB962C8B-B14F-4D97-AF65-F5344CB8AC3E}">
        <p14:creationId xmlns:p14="http://schemas.microsoft.com/office/powerpoint/2010/main" val="120518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DFF08"/>
      </a:accent1>
      <a:accent2>
        <a:srgbClr val="333399"/>
      </a:accent2>
      <a:accent3>
        <a:srgbClr val="FFFFFF"/>
      </a:accent3>
      <a:accent4>
        <a:srgbClr val="000000"/>
      </a:accent4>
      <a:accent5>
        <a:srgbClr val="FEFF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Arial"/>
        <a:ea typeface="ヒラギノ角ゴ ProN W6"/>
        <a:cs typeface="ヒラギノ角ゴ ProN W6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066800" algn="l"/>
          </a:tabLst>
          <a:defRPr kumimoji="0" lang="en-US" sz="4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066800" algn="l"/>
          </a:tabLst>
          <a:defRPr kumimoji="0" lang="en-US" sz="4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2657</TotalTime>
  <Words>345</Words>
  <Application>Microsoft Macintosh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Default Design</vt:lpstr>
      <vt:lpstr>1_Title &amp; Bullets</vt:lpstr>
      <vt:lpstr>CPS 516: Data-intensive Computing Systems</vt:lpstr>
      <vt:lpstr>Grading: Total 50 Points</vt:lpstr>
      <vt:lpstr>Project Part 0: Due in 2 Weeks</vt:lpstr>
      <vt:lpstr>Project Parts 1, 2, 3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 216: Advanced Database Systems</dc:title>
  <dc:creator>Shivnath Babu</dc:creator>
  <cp:lastModifiedBy>Shivnath Babu</cp:lastModifiedBy>
  <cp:revision>423</cp:revision>
  <dcterms:created xsi:type="dcterms:W3CDTF">2006-08-27T00:21:58Z</dcterms:created>
  <dcterms:modified xsi:type="dcterms:W3CDTF">2015-01-11T17:34:13Z</dcterms:modified>
</cp:coreProperties>
</file>