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tags/tag4.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9"/>
  </p:notesMasterIdLst>
  <p:handoutMasterIdLst>
    <p:handoutMasterId r:id="rId30"/>
  </p:handoutMasterIdLst>
  <p:sldIdLst>
    <p:sldId id="396" r:id="rId2"/>
    <p:sldId id="257" r:id="rId3"/>
    <p:sldId id="397" r:id="rId4"/>
    <p:sldId id="398" r:id="rId5"/>
    <p:sldId id="399" r:id="rId6"/>
    <p:sldId id="400" r:id="rId7"/>
    <p:sldId id="327" r:id="rId8"/>
    <p:sldId id="376" r:id="rId9"/>
    <p:sldId id="395" r:id="rId10"/>
    <p:sldId id="382" r:id="rId11"/>
    <p:sldId id="380" r:id="rId12"/>
    <p:sldId id="379" r:id="rId13"/>
    <p:sldId id="381" r:id="rId14"/>
    <p:sldId id="383" r:id="rId15"/>
    <p:sldId id="386" r:id="rId16"/>
    <p:sldId id="388" r:id="rId17"/>
    <p:sldId id="389" r:id="rId18"/>
    <p:sldId id="392" r:id="rId19"/>
    <p:sldId id="393" r:id="rId20"/>
    <p:sldId id="391" r:id="rId21"/>
    <p:sldId id="374" r:id="rId22"/>
    <p:sldId id="372" r:id="rId23"/>
    <p:sldId id="375" r:id="rId24"/>
    <p:sldId id="373" r:id="rId25"/>
    <p:sldId id="328" r:id="rId26"/>
    <p:sldId id="262" r:id="rId27"/>
    <p:sldId id="40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9" autoAdjust="0"/>
    <p:restoredTop sz="85347" autoAdjust="0"/>
  </p:normalViewPr>
  <p:slideViewPr>
    <p:cSldViewPr>
      <p:cViewPr varScale="1">
        <p:scale>
          <a:sx n="92" d="100"/>
          <a:sy n="92" d="100"/>
        </p:scale>
        <p:origin x="-608" y="-104"/>
      </p:cViewPr>
      <p:guideLst>
        <p:guide orient="horz" pos="2160"/>
        <p:guide pos="2880"/>
      </p:guideLst>
    </p:cSldViewPr>
  </p:slideViewPr>
  <p:outlineViewPr>
    <p:cViewPr>
      <p:scale>
        <a:sx n="33" d="100"/>
        <a:sy n="33" d="100"/>
      </p:scale>
      <p:origin x="0" y="1115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vmuser\Desktop\ccs-presentation\pres-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4697342519685"/>
          <c:y val="0.049375"/>
          <c:w val="0.861586942257218"/>
          <c:h val="0.825552165354331"/>
        </c:manualLayout>
      </c:layout>
      <c:barChart>
        <c:barDir val="col"/>
        <c:grouping val="clustered"/>
        <c:varyColors val="0"/>
        <c:ser>
          <c:idx val="0"/>
          <c:order val="0"/>
          <c:tx>
            <c:strRef>
              <c:f>Sheet1!$B$1</c:f>
              <c:strCache>
                <c:ptCount val="1"/>
                <c:pt idx="0">
                  <c:v>Baseline</c:v>
                </c:pt>
              </c:strCache>
            </c:strRef>
          </c:tx>
          <c:invertIfNegative val="0"/>
          <c:cat>
            <c:numRef>
              <c:f>Sheet1!$A$2:$A$4</c:f>
              <c:numCache>
                <c:formatCode>General</c:formatCode>
                <c:ptCount val="3"/>
                <c:pt idx="0">
                  <c:v>1.0</c:v>
                </c:pt>
                <c:pt idx="1">
                  <c:v>2.0</c:v>
                </c:pt>
                <c:pt idx="2">
                  <c:v>3.0</c:v>
                </c:pt>
              </c:numCache>
            </c:numRef>
          </c:cat>
          <c:val>
            <c:numRef>
              <c:f>Sheet1!$B$2:$B$4</c:f>
              <c:numCache>
                <c:formatCode>General</c:formatCode>
                <c:ptCount val="3"/>
                <c:pt idx="0">
                  <c:v>79.58879009309975</c:v>
                </c:pt>
                <c:pt idx="1">
                  <c:v>64.42390731359973</c:v>
                </c:pt>
                <c:pt idx="2">
                  <c:v>55.5786325152</c:v>
                </c:pt>
              </c:numCache>
            </c:numRef>
          </c:val>
        </c:ser>
        <c:ser>
          <c:idx val="1"/>
          <c:order val="1"/>
          <c:tx>
            <c:strRef>
              <c:f>Sheet1!$C$1</c:f>
              <c:strCache>
                <c:ptCount val="1"/>
                <c:pt idx="0">
                  <c:v>Strategy</c:v>
                </c:pt>
              </c:strCache>
            </c:strRef>
          </c:tx>
          <c:invertIfNegative val="0"/>
          <c:cat>
            <c:numRef>
              <c:f>Sheet1!$A$2:$A$4</c:f>
              <c:numCache>
                <c:formatCode>General</c:formatCode>
                <c:ptCount val="3"/>
                <c:pt idx="0">
                  <c:v>1.0</c:v>
                </c:pt>
                <c:pt idx="1">
                  <c:v>2.0</c:v>
                </c:pt>
                <c:pt idx="2">
                  <c:v>3.0</c:v>
                </c:pt>
              </c:numCache>
            </c:numRef>
          </c:cat>
          <c:val>
            <c:numRef>
              <c:f>Sheet1!$C$2:$C$4</c:f>
              <c:numCache>
                <c:formatCode>General</c:formatCode>
                <c:ptCount val="3"/>
                <c:pt idx="0">
                  <c:v>82.5449729248</c:v>
                </c:pt>
                <c:pt idx="1">
                  <c:v>78.967020505</c:v>
                </c:pt>
                <c:pt idx="2">
                  <c:v>75.66287152459968</c:v>
                </c:pt>
              </c:numCache>
            </c:numRef>
          </c:val>
        </c:ser>
        <c:dLbls>
          <c:showLegendKey val="0"/>
          <c:showVal val="0"/>
          <c:showCatName val="0"/>
          <c:showSerName val="0"/>
          <c:showPercent val="0"/>
          <c:showBubbleSize val="0"/>
        </c:dLbls>
        <c:gapWidth val="150"/>
        <c:axId val="-2011405688"/>
        <c:axId val="-2081296760"/>
      </c:barChart>
      <c:catAx>
        <c:axId val="-2011405688"/>
        <c:scaling>
          <c:orientation val="minMax"/>
        </c:scaling>
        <c:delete val="0"/>
        <c:axPos val="b"/>
        <c:numFmt formatCode="General" sourceLinked="1"/>
        <c:majorTickMark val="out"/>
        <c:minorTickMark val="none"/>
        <c:tickLblPos val="nextTo"/>
        <c:crossAx val="-2081296760"/>
        <c:crosses val="autoZero"/>
        <c:auto val="1"/>
        <c:lblAlgn val="ctr"/>
        <c:lblOffset val="100"/>
        <c:noMultiLvlLbl val="0"/>
      </c:catAx>
      <c:valAx>
        <c:axId val="-2081296760"/>
        <c:scaling>
          <c:orientation val="minMax"/>
        </c:scaling>
        <c:delete val="0"/>
        <c:axPos val="l"/>
        <c:majorGridlines/>
        <c:numFmt formatCode="General" sourceLinked="1"/>
        <c:majorTickMark val="out"/>
        <c:minorTickMark val="none"/>
        <c:tickLblPos val="nextTo"/>
        <c:crossAx val="-2011405688"/>
        <c:crosses val="autoZero"/>
        <c:crossBetween val="between"/>
        <c:majorUnit val="20.0"/>
      </c:valAx>
    </c:plotArea>
    <c:legend>
      <c:legendPos val="r"/>
      <c:layout>
        <c:manualLayout>
          <c:xMode val="edge"/>
          <c:yMode val="edge"/>
          <c:x val="0.249491844753979"/>
          <c:y val="0.0507957677165354"/>
          <c:w val="0.703480963282355"/>
          <c:h val="0.107783464566929"/>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2186351706037"/>
          <c:y val="0.049375"/>
          <c:w val="0.864514599737533"/>
          <c:h val="0.825552165354331"/>
        </c:manualLayout>
      </c:layout>
      <c:barChart>
        <c:barDir val="col"/>
        <c:grouping val="clustered"/>
        <c:varyColors val="0"/>
        <c:ser>
          <c:idx val="0"/>
          <c:order val="0"/>
          <c:tx>
            <c:strRef>
              <c:f>Sheet1!$B$1</c:f>
              <c:strCache>
                <c:ptCount val="1"/>
                <c:pt idx="0">
                  <c:v>Baseline</c:v>
                </c:pt>
              </c:strCache>
            </c:strRef>
          </c:tx>
          <c:invertIfNegative val="0"/>
          <c:cat>
            <c:numRef>
              <c:f>Sheet1!$A$2:$A$4</c:f>
              <c:numCache>
                <c:formatCode>General</c:formatCode>
                <c:ptCount val="3"/>
                <c:pt idx="0">
                  <c:v>1.0</c:v>
                </c:pt>
                <c:pt idx="1">
                  <c:v>2.0</c:v>
                </c:pt>
                <c:pt idx="2">
                  <c:v>3.0</c:v>
                </c:pt>
              </c:numCache>
            </c:numRef>
          </c:cat>
          <c:val>
            <c:numRef>
              <c:f>Sheet1!$B$2:$B$4</c:f>
              <c:numCache>
                <c:formatCode>General</c:formatCode>
                <c:ptCount val="3"/>
                <c:pt idx="0">
                  <c:v>11.0865974124</c:v>
                </c:pt>
                <c:pt idx="1">
                  <c:v>10.5052389627</c:v>
                </c:pt>
                <c:pt idx="2">
                  <c:v>10.5295522413</c:v>
                </c:pt>
              </c:numCache>
            </c:numRef>
          </c:val>
        </c:ser>
        <c:ser>
          <c:idx val="1"/>
          <c:order val="1"/>
          <c:tx>
            <c:strRef>
              <c:f>Sheet1!$C$1</c:f>
              <c:strCache>
                <c:ptCount val="1"/>
                <c:pt idx="0">
                  <c:v>Strategy</c:v>
                </c:pt>
              </c:strCache>
            </c:strRef>
          </c:tx>
          <c:invertIfNegative val="0"/>
          <c:cat>
            <c:numRef>
              <c:f>Sheet1!$A$2:$A$4</c:f>
              <c:numCache>
                <c:formatCode>General</c:formatCode>
                <c:ptCount val="3"/>
                <c:pt idx="0">
                  <c:v>1.0</c:v>
                </c:pt>
                <c:pt idx="1">
                  <c:v>2.0</c:v>
                </c:pt>
                <c:pt idx="2">
                  <c:v>3.0</c:v>
                </c:pt>
              </c:numCache>
            </c:numRef>
          </c:cat>
          <c:val>
            <c:numRef>
              <c:f>Sheet1!$C$2:$C$4</c:f>
              <c:numCache>
                <c:formatCode>General</c:formatCode>
                <c:ptCount val="3"/>
                <c:pt idx="0">
                  <c:v>11.7167897863</c:v>
                </c:pt>
                <c:pt idx="1">
                  <c:v>10.6617764652</c:v>
                </c:pt>
                <c:pt idx="2">
                  <c:v>10.9319725214</c:v>
                </c:pt>
              </c:numCache>
            </c:numRef>
          </c:val>
        </c:ser>
        <c:dLbls>
          <c:showLegendKey val="0"/>
          <c:showVal val="0"/>
          <c:showCatName val="0"/>
          <c:showSerName val="0"/>
          <c:showPercent val="0"/>
          <c:showBubbleSize val="0"/>
        </c:dLbls>
        <c:gapWidth val="150"/>
        <c:axId val="842549352"/>
        <c:axId val="-1260605400"/>
      </c:barChart>
      <c:catAx>
        <c:axId val="842549352"/>
        <c:scaling>
          <c:orientation val="minMax"/>
        </c:scaling>
        <c:delete val="0"/>
        <c:axPos val="b"/>
        <c:numFmt formatCode="General" sourceLinked="1"/>
        <c:majorTickMark val="out"/>
        <c:minorTickMark val="none"/>
        <c:tickLblPos val="nextTo"/>
        <c:crossAx val="-1260605400"/>
        <c:crosses val="autoZero"/>
        <c:auto val="1"/>
        <c:lblAlgn val="ctr"/>
        <c:lblOffset val="100"/>
        <c:noMultiLvlLbl val="0"/>
      </c:catAx>
      <c:valAx>
        <c:axId val="-1260605400"/>
        <c:scaling>
          <c:orientation val="minMax"/>
          <c:min val="8.0"/>
        </c:scaling>
        <c:delete val="0"/>
        <c:axPos val="l"/>
        <c:majorGridlines/>
        <c:numFmt formatCode="General" sourceLinked="1"/>
        <c:majorTickMark val="out"/>
        <c:minorTickMark val="none"/>
        <c:tickLblPos val="nextTo"/>
        <c:crossAx val="842549352"/>
        <c:crosses val="autoZero"/>
        <c:crossBetween val="between"/>
        <c:majorUnit val="1.0"/>
      </c:valAx>
    </c:plotArea>
    <c:legend>
      <c:legendPos val="r"/>
      <c:layout>
        <c:manualLayout>
          <c:xMode val="edge"/>
          <c:yMode val="edge"/>
          <c:x val="0.320258843207704"/>
          <c:y val="0.0507957677165354"/>
          <c:w val="0.673720586619125"/>
          <c:h val="0.104658464566929"/>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Sheet2!$D$14:$D$17</c:f>
              <c:strCache>
                <c:ptCount val="4"/>
                <c:pt idx="0">
                  <c:v>CPU</c:v>
                </c:pt>
                <c:pt idx="1">
                  <c:v>Net</c:v>
                </c:pt>
                <c:pt idx="2">
                  <c:v>Disk</c:v>
                </c:pt>
                <c:pt idx="3">
                  <c:v>Cache</c:v>
                </c:pt>
              </c:strCache>
            </c:strRef>
          </c:cat>
          <c:val>
            <c:numRef>
              <c:f>Sheet2!$E$14:$E$17</c:f>
              <c:numCache>
                <c:formatCode>General</c:formatCode>
                <c:ptCount val="4"/>
                <c:pt idx="0">
                  <c:v>0.0</c:v>
                </c:pt>
                <c:pt idx="1">
                  <c:v>198.0</c:v>
                </c:pt>
                <c:pt idx="2">
                  <c:v>461.0</c:v>
                </c:pt>
                <c:pt idx="3">
                  <c:v>566.0</c:v>
                </c:pt>
              </c:numCache>
            </c:numRef>
          </c:val>
        </c:ser>
        <c:dLbls>
          <c:showLegendKey val="0"/>
          <c:showVal val="0"/>
          <c:showCatName val="0"/>
          <c:showSerName val="0"/>
          <c:showPercent val="0"/>
          <c:showBubbleSize val="0"/>
        </c:dLbls>
        <c:gapWidth val="150"/>
        <c:shape val="box"/>
        <c:axId val="-2065179432"/>
        <c:axId val="-1255729176"/>
        <c:axId val="0"/>
      </c:bar3DChart>
      <c:catAx>
        <c:axId val="-2065179432"/>
        <c:scaling>
          <c:orientation val="minMax"/>
        </c:scaling>
        <c:delete val="0"/>
        <c:axPos val="b"/>
        <c:majorTickMark val="none"/>
        <c:minorTickMark val="none"/>
        <c:tickLblPos val="nextTo"/>
        <c:txPr>
          <a:bodyPr/>
          <a:lstStyle/>
          <a:p>
            <a:pPr algn="ctr">
              <a:defRPr lang="en-US" sz="1800" b="0" i="0" u="none" strike="noStrike" kern="1200" baseline="0">
                <a:solidFill>
                  <a:sysClr val="windowText" lastClr="000000"/>
                </a:solidFill>
                <a:latin typeface="+mn-lt"/>
                <a:ea typeface="+mn-ea"/>
                <a:cs typeface="+mn-cs"/>
              </a:defRPr>
            </a:pPr>
            <a:endParaRPr lang="en-US"/>
          </a:p>
        </c:txPr>
        <c:crossAx val="-1255729176"/>
        <c:crosses val="autoZero"/>
        <c:auto val="1"/>
        <c:lblAlgn val="ctr"/>
        <c:lblOffset val="100"/>
        <c:noMultiLvlLbl val="0"/>
      </c:catAx>
      <c:valAx>
        <c:axId val="-1255729176"/>
        <c:scaling>
          <c:orientation val="minMax"/>
        </c:scaling>
        <c:delete val="0"/>
        <c:axPos val="l"/>
        <c:majorGridlines/>
        <c:title>
          <c:tx>
            <c:rich>
              <a:bodyPr rot="-5400000" vert="horz"/>
              <a:lstStyle/>
              <a:p>
                <a:pPr algn="ctr">
                  <a:defRPr lang="en-US" sz="1600" b="0" i="0" u="none" strike="noStrike" kern="1200" baseline="0">
                    <a:solidFill>
                      <a:sysClr val="windowText" lastClr="000000"/>
                    </a:solidFill>
                    <a:latin typeface="+mn-lt"/>
                    <a:ea typeface="+mn-ea"/>
                    <a:cs typeface="+mn-cs"/>
                  </a:defRPr>
                </a:pPr>
                <a:r>
                  <a:rPr lang="en-US" sz="1800" b="0" i="0" u="none" strike="noStrike" kern="1200" baseline="0" dirty="0">
                    <a:solidFill>
                      <a:sysClr val="windowText" lastClr="000000"/>
                    </a:solidFill>
                    <a:latin typeface="+mn-lt"/>
                    <a:ea typeface="+mn-ea"/>
                    <a:cs typeface="+mn-cs"/>
                  </a:rPr>
                  <a:t>Performance Degradation (%)</a:t>
                </a:r>
              </a:p>
            </c:rich>
          </c:tx>
          <c:layout>
            <c:manualLayout>
              <c:xMode val="edge"/>
              <c:yMode val="edge"/>
              <c:x val="0.018925828715855"/>
              <c:y val="0.135511271707475"/>
            </c:manualLayout>
          </c:layout>
          <c:overlay val="0"/>
        </c:title>
        <c:numFmt formatCode="General" sourceLinked="1"/>
        <c:majorTickMark val="none"/>
        <c:minorTickMark val="none"/>
        <c:tickLblPos val="nextTo"/>
        <c:txPr>
          <a:bodyPr/>
          <a:lstStyle/>
          <a:p>
            <a:pPr algn="ctr">
              <a:defRPr lang="en-US" sz="1800" b="0" i="0" u="none" strike="noStrike" kern="1200" baseline="0">
                <a:solidFill>
                  <a:sysClr val="windowText" lastClr="000000"/>
                </a:solidFill>
                <a:latin typeface="+mn-lt"/>
                <a:ea typeface="+mn-ea"/>
                <a:cs typeface="+mn-cs"/>
              </a:defRPr>
            </a:pPr>
            <a:endParaRPr lang="en-US"/>
          </a:p>
        </c:txPr>
        <c:crossAx val="-206517943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DDFA7F26-5C38-4872-BD5B-8D063BDF8D5B}" type="datetimeFigureOut">
              <a:rPr lang="en-US" smtClean="0"/>
              <a:t>3/1/15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27FA2EDB-917A-4760-86F9-6ED06B778A73}" type="slidenum">
              <a:rPr lang="en-US" smtClean="0"/>
              <a:t>‹#›</a:t>
            </a:fld>
            <a:endParaRPr lang="en-US" dirty="0"/>
          </a:p>
        </p:txBody>
      </p:sp>
    </p:spTree>
    <p:extLst>
      <p:ext uri="{BB962C8B-B14F-4D97-AF65-F5344CB8AC3E}">
        <p14:creationId xmlns:p14="http://schemas.microsoft.com/office/powerpoint/2010/main" val="30757893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A4D9696F-198D-4393-9D84-3BE0EDFDDDB9}" type="datetimeFigureOut">
              <a:rPr lang="en-US" smtClean="0"/>
              <a:t>3/1/15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4CE6900A-D66F-4238-A19C-5C94A4C737AE}" type="slidenum">
              <a:rPr lang="en-US" smtClean="0"/>
              <a:t>‹#›</a:t>
            </a:fld>
            <a:endParaRPr lang="en-US" dirty="0"/>
          </a:p>
        </p:txBody>
      </p:sp>
    </p:spTree>
    <p:extLst>
      <p:ext uri="{BB962C8B-B14F-4D97-AF65-F5344CB8AC3E}">
        <p14:creationId xmlns:p14="http://schemas.microsoft.com/office/powerpoint/2010/main" val="28211881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6900A-D66F-4238-A19C-5C94A4C737AE}" type="slidenum">
              <a:rPr lang="en-US" smtClean="0"/>
              <a:t>1</a:t>
            </a:fld>
            <a:endParaRPr lang="en-US" dirty="0"/>
          </a:p>
        </p:txBody>
      </p:sp>
    </p:spTree>
    <p:extLst>
      <p:ext uri="{BB962C8B-B14F-4D97-AF65-F5344CB8AC3E}">
        <p14:creationId xmlns:p14="http://schemas.microsoft.com/office/powerpoint/2010/main" val="153091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Tx/>
              <a:buChar char="•"/>
            </a:pPr>
            <a:r>
              <a:rPr lang="en-US" baseline="0" dirty="0" smtClean="0"/>
              <a:t>Particularly, we are looking at IAAS style cloud setting where providers like Amazon EC2, Microsoft Azure sets up a data center and provides an interface to their customers through which customers can dynamically rent out virtual machine instances and pay per hour of the usage. An interesting aspect of such public cloud setting is the provider’s practice of multi-tenancy, where customers share the same physical machine with other VM instances of other customers. The main reason for such practice is for improving resource utilization since a single virtual machine will not be using all the resources all the time.</a:t>
            </a:r>
            <a:endParaRPr lang="en-US" dirty="0" smtClean="0"/>
          </a:p>
        </p:txBody>
      </p:sp>
      <p:sp>
        <p:nvSpPr>
          <p:cNvPr id="4" name="Slide Number Placeholder 3"/>
          <p:cNvSpPr>
            <a:spLocks noGrp="1"/>
          </p:cNvSpPr>
          <p:nvPr>
            <p:ph type="sldNum" sz="quarter" idx="10"/>
          </p:nvPr>
        </p:nvSpPr>
        <p:spPr/>
        <p:txBody>
          <a:bodyPr/>
          <a:lstStyle/>
          <a:p>
            <a:fld id="{4CE6900A-D66F-4238-A19C-5C94A4C737AE}" type="slidenum">
              <a:rPr lang="en-US" smtClean="0"/>
              <a:t>2</a:t>
            </a:fld>
            <a:endParaRPr lang="en-US" dirty="0"/>
          </a:p>
        </p:txBody>
      </p:sp>
    </p:spTree>
    <p:extLst>
      <p:ext uri="{BB962C8B-B14F-4D97-AF65-F5344CB8AC3E}">
        <p14:creationId xmlns:p14="http://schemas.microsoft.com/office/powerpoint/2010/main" val="323899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r>
              <a:rPr lang="en-US" dirty="0" smtClean="0"/>
              <a:t>Apart from this</a:t>
            </a:r>
            <a:r>
              <a:rPr lang="en-US" baseline="0" dirty="0" smtClean="0"/>
              <a:t> advantages of multi-tenancy there are also some security implications w</a:t>
            </a:r>
            <a:r>
              <a:rPr lang="en-US" dirty="0" smtClean="0"/>
              <a:t>hen VMs share</a:t>
            </a:r>
            <a:r>
              <a:rPr lang="en-US" baseline="0" dirty="0" smtClean="0"/>
              <a:t> resources like CPU, Cache, Disk with other VMs.  The state of the art VMMs make this possible by providing isolation guarantees. Unfortunately, these VMMs do not provide perfect isolation. One major security implication prior work had explored is the possibility of side-channel attacks due to lack of performance isolation which may leak confidential information. In this work, we are going to look at a much more direct implication of lack of performance isolation where the performance degradation due to the presence of other VMs could incentivize malicious behavior.</a:t>
            </a:r>
          </a:p>
          <a:p>
            <a:pPr marL="174708" indent="-174708">
              <a:buFont typeface="Arial"/>
              <a:buChar char="•"/>
            </a:pPr>
            <a:r>
              <a:rPr lang="en-US" baseline="0" dirty="0" smtClean="0"/>
              <a:t>Toward that we will look at the extent of this performance degradation.</a:t>
            </a:r>
            <a:endParaRPr lang="en-US" dirty="0" smtClean="0"/>
          </a:p>
        </p:txBody>
      </p:sp>
      <p:sp>
        <p:nvSpPr>
          <p:cNvPr id="4" name="Slide Number Placeholder 3"/>
          <p:cNvSpPr>
            <a:spLocks noGrp="1"/>
          </p:cNvSpPr>
          <p:nvPr>
            <p:ph type="sldNum" sz="quarter" idx="10"/>
          </p:nvPr>
        </p:nvSpPr>
        <p:spPr/>
        <p:txBody>
          <a:bodyPr/>
          <a:lstStyle/>
          <a:p>
            <a:fld id="{4CE6900A-D66F-4238-A19C-5C94A4C737AE}" type="slidenum">
              <a:rPr lang="en-US" smtClean="0"/>
              <a:t>7</a:t>
            </a:fld>
            <a:endParaRPr lang="en-US" dirty="0"/>
          </a:p>
        </p:txBody>
      </p:sp>
    </p:spTree>
    <p:extLst>
      <p:ext uri="{BB962C8B-B14F-4D97-AF65-F5344CB8AC3E}">
        <p14:creationId xmlns:p14="http://schemas.microsoft.com/office/powerpoint/2010/main" val="338313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BE4D0-1B1D-DC4C-B753-E4BE2463440D}" type="slidenum">
              <a:rPr lang="en-US" smtClean="0"/>
              <a:t>18</a:t>
            </a:fld>
            <a:endParaRPr lang="en-US"/>
          </a:p>
        </p:txBody>
      </p:sp>
    </p:spTree>
    <p:extLst>
      <p:ext uri="{BB962C8B-B14F-4D97-AF65-F5344CB8AC3E}">
        <p14:creationId xmlns:p14="http://schemas.microsoft.com/office/powerpoint/2010/main" val="177410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BE4D0-1B1D-DC4C-B753-E4BE2463440D}" type="slidenum">
              <a:rPr lang="en-US" smtClean="0"/>
              <a:t>19</a:t>
            </a:fld>
            <a:endParaRPr lang="en-US"/>
          </a:p>
        </p:txBody>
      </p:sp>
    </p:spTree>
    <p:extLst>
      <p:ext uri="{BB962C8B-B14F-4D97-AF65-F5344CB8AC3E}">
        <p14:creationId xmlns:p14="http://schemas.microsoft.com/office/powerpoint/2010/main" val="236910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the resource contention, we set up a local </a:t>
            </a:r>
            <a:r>
              <a:rPr lang="en-US" baseline="0" dirty="0" err="1" smtClean="0"/>
              <a:t>testbed</a:t>
            </a:r>
            <a:r>
              <a:rPr lang="en-US" baseline="0" dirty="0" smtClean="0"/>
              <a:t> close to what we see on Amazon EC2 which also uses the Xen VMM. We ran a bunch of synthetic benchmarks that stresses each physical resource on two VMs and measured the performance degradation due to sharing of these resources.  As you can see there is a huge performance degradation for some resources and for some don’t. </a:t>
            </a:r>
            <a:r>
              <a:rPr lang="en-US" baseline="0" dirty="0" err="1" smtClean="0"/>
              <a:t>Eg</a:t>
            </a:r>
            <a:r>
              <a:rPr lang="en-US" baseline="0" dirty="0" smtClean="0"/>
              <a:t>. CPU which is managed by a non-work-conserving scheduler is very well isolated compared to other resources like Net, Disk, which are managed by a work-conserving scheduler. This is because under a work-conserving scheduler a VM gets full access to that resources when it is not shared with other VMs and hence perceives </a:t>
            </a:r>
            <a:r>
              <a:rPr lang="en-US" baseline="0" dirty="0" err="1" smtClean="0"/>
              <a:t>perf</a:t>
            </a:r>
            <a:r>
              <a:rPr lang="en-US" baseline="0" dirty="0" smtClean="0"/>
              <a:t> </a:t>
            </a:r>
            <a:r>
              <a:rPr lang="en-US" baseline="0" dirty="0" err="1" smtClean="0"/>
              <a:t>degrad</a:t>
            </a:r>
            <a:r>
              <a:rPr lang="en-US" baseline="0" dirty="0" smtClean="0"/>
              <a:t> when sharing. The major take away from this is that this huge performance degradation of 3-6x may directly lead to high cost..</a:t>
            </a:r>
            <a:endParaRPr lang="en-US" dirty="0" smtClean="0"/>
          </a:p>
        </p:txBody>
      </p:sp>
      <p:sp>
        <p:nvSpPr>
          <p:cNvPr id="4" name="Slide Number Placeholder 3"/>
          <p:cNvSpPr>
            <a:spLocks noGrp="1"/>
          </p:cNvSpPr>
          <p:nvPr>
            <p:ph type="sldNum" sz="quarter" idx="10"/>
          </p:nvPr>
        </p:nvSpPr>
        <p:spPr/>
        <p:txBody>
          <a:bodyPr/>
          <a:lstStyle/>
          <a:p>
            <a:fld id="{4CE6900A-D66F-4238-A19C-5C94A4C737AE}" type="slidenum">
              <a:rPr lang="en-US" smtClean="0"/>
              <a:t>25</a:t>
            </a:fld>
            <a:endParaRPr lang="en-US" dirty="0"/>
          </a:p>
        </p:txBody>
      </p:sp>
    </p:spTree>
    <p:extLst>
      <p:ext uri="{BB962C8B-B14F-4D97-AF65-F5344CB8AC3E}">
        <p14:creationId xmlns:p14="http://schemas.microsoft.com/office/powerpoint/2010/main" val="46022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r>
              <a:rPr lang="en-US" dirty="0" smtClean="0"/>
              <a:t>Tenant</a:t>
            </a:r>
            <a:r>
              <a:rPr lang="en-US" baseline="0" dirty="0" smtClean="0"/>
              <a:t> can go and ask the provider for better isolation guarantees </a:t>
            </a:r>
          </a:p>
          <a:p>
            <a:pPr marL="631908" lvl="1" indent="-174708">
              <a:buFont typeface="Arial"/>
              <a:buChar char="•"/>
            </a:pPr>
            <a:r>
              <a:rPr lang="en-US" baseline="0" dirty="0" smtClean="0"/>
              <a:t>This may require changes to the hardware and/or software infrastructure of the cloud</a:t>
            </a:r>
          </a:p>
          <a:p>
            <a:pPr marL="631908" lvl="1" indent="-174708">
              <a:buFont typeface="Arial"/>
              <a:buChar char="•"/>
            </a:pPr>
            <a:r>
              <a:rPr lang="en-US" baseline="0" dirty="0" smtClean="0"/>
              <a:t>Though this may  very well happen in the future,  the current state-of-the-art cloud infrastructure does not have any immediate solution to this problem.</a:t>
            </a:r>
          </a:p>
          <a:p>
            <a:pPr marL="174708" lvl="0" indent="-174708">
              <a:buFont typeface="Arial"/>
              <a:buChar char="•"/>
            </a:pPr>
            <a:r>
              <a:rPr lang="en-US" dirty="0" smtClean="0"/>
              <a:t>Another approach to this problem</a:t>
            </a:r>
            <a:r>
              <a:rPr lang="en-US" baseline="0" dirty="0" smtClean="0"/>
              <a:t> that we explored in our recent SOCC 2012 paper </a:t>
            </a:r>
            <a:r>
              <a:rPr lang="en-US" dirty="0" smtClean="0"/>
              <a:t>is that the tenant can </a:t>
            </a:r>
            <a:r>
              <a:rPr lang="en-US" baseline="0" dirty="0" smtClean="0"/>
              <a:t>pack up his VM and move to another machine by stopping and restarting the VM hoping to land on a better machine, though this is possible and in fact beneficial for some workloads, it is not economical to move workloads which may have large state on their local disk. </a:t>
            </a:r>
          </a:p>
          <a:p>
            <a:pPr marL="174708" lvl="0" indent="-174708">
              <a:buFont typeface="Arial"/>
              <a:buChar char="•"/>
            </a:pPr>
            <a:r>
              <a:rPr lang="en-US" baseline="0" dirty="0" smtClean="0"/>
              <a:t>In this work, we took a different approach, where the tenant becomes a vigilante and interferes with the workload of other VMs on the same physical machine in order to free up resources. We call this as resource freeing attack</a:t>
            </a:r>
            <a:endParaRPr lang="en-US" dirty="0"/>
          </a:p>
        </p:txBody>
      </p:sp>
      <p:sp>
        <p:nvSpPr>
          <p:cNvPr id="4" name="Slide Number Placeholder 3"/>
          <p:cNvSpPr>
            <a:spLocks noGrp="1"/>
          </p:cNvSpPr>
          <p:nvPr>
            <p:ph type="sldNum" sz="quarter" idx="10"/>
          </p:nvPr>
        </p:nvSpPr>
        <p:spPr/>
        <p:txBody>
          <a:bodyPr/>
          <a:lstStyle/>
          <a:p>
            <a:fld id="{4CE6900A-D66F-4238-A19C-5C94A4C737AE}" type="slidenum">
              <a:rPr lang="en-US" smtClean="0"/>
              <a:t>26</a:t>
            </a:fld>
            <a:endParaRPr lang="en-US" dirty="0"/>
          </a:p>
        </p:txBody>
      </p:sp>
    </p:spTree>
    <p:extLst>
      <p:ext uri="{BB962C8B-B14F-4D97-AF65-F5344CB8AC3E}">
        <p14:creationId xmlns:p14="http://schemas.microsoft.com/office/powerpoint/2010/main" val="8333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CE79CD-F9A4-6049-BCCF-C87BEB9B7CF4}" type="datetime1">
              <a:rPr lang="en-US" smtClean="0"/>
              <a:t>3/1/15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AAE9BA-D490-4F0D-967E-28DCCB22CEAD}" type="slidenum">
              <a:rPr lang="en-US" smtClean="0"/>
              <a:t>‹#›</a:t>
            </a:fld>
            <a:endParaRPr lang="en-US" dirty="0"/>
          </a:p>
        </p:txBody>
      </p:sp>
    </p:spTree>
    <p:extLst>
      <p:ext uri="{BB962C8B-B14F-4D97-AF65-F5344CB8AC3E}">
        <p14:creationId xmlns:p14="http://schemas.microsoft.com/office/powerpoint/2010/main" val="239456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71E11E-9224-6249-9822-3A09CC9E7B0F}" type="datetime1">
              <a:rPr lang="en-US" smtClean="0"/>
              <a:t>3/1/15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AAE9BA-D490-4F0D-967E-28DCCB22CEAD}" type="slidenum">
              <a:rPr lang="en-US" smtClean="0"/>
              <a:t>‹#›</a:t>
            </a:fld>
            <a:endParaRPr lang="en-US" dirty="0"/>
          </a:p>
        </p:txBody>
      </p:sp>
    </p:spTree>
    <p:extLst>
      <p:ext uri="{BB962C8B-B14F-4D97-AF65-F5344CB8AC3E}">
        <p14:creationId xmlns:p14="http://schemas.microsoft.com/office/powerpoint/2010/main" val="130650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208C4-EEB8-3A49-935D-6A1723579C66}" type="datetime1">
              <a:rPr lang="en-US" smtClean="0"/>
              <a:t>3/1/15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AAE9BA-D490-4F0D-967E-28DCCB22CEAD}" type="slidenum">
              <a:rPr lang="en-US" smtClean="0"/>
              <a:t>‹#›</a:t>
            </a:fld>
            <a:endParaRPr lang="en-US" dirty="0"/>
          </a:p>
        </p:txBody>
      </p:sp>
    </p:spTree>
    <p:extLst>
      <p:ext uri="{BB962C8B-B14F-4D97-AF65-F5344CB8AC3E}">
        <p14:creationId xmlns:p14="http://schemas.microsoft.com/office/powerpoint/2010/main" val="313782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65BE5-8062-7B48-AF5B-5BA2F99F2605}" type="datetime1">
              <a:rPr lang="en-US" smtClean="0"/>
              <a:t>3/1/15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AAE9BA-D490-4F0D-967E-28DCCB22CEAD}" type="slidenum">
              <a:rPr lang="en-US" smtClean="0"/>
              <a:t>‹#›</a:t>
            </a:fld>
            <a:endParaRPr lang="en-US" dirty="0"/>
          </a:p>
        </p:txBody>
      </p:sp>
    </p:spTree>
    <p:extLst>
      <p:ext uri="{BB962C8B-B14F-4D97-AF65-F5344CB8AC3E}">
        <p14:creationId xmlns:p14="http://schemas.microsoft.com/office/powerpoint/2010/main" val="172069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34733-9D79-FB47-BEAE-2406CF7D5364}" type="datetime1">
              <a:rPr lang="en-US" smtClean="0"/>
              <a:t>3/1/15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AAE9BA-D490-4F0D-967E-28DCCB22CEAD}" type="slidenum">
              <a:rPr lang="en-US" smtClean="0"/>
              <a:t>‹#›</a:t>
            </a:fld>
            <a:endParaRPr lang="en-US" dirty="0"/>
          </a:p>
        </p:txBody>
      </p:sp>
    </p:spTree>
    <p:extLst>
      <p:ext uri="{BB962C8B-B14F-4D97-AF65-F5344CB8AC3E}">
        <p14:creationId xmlns:p14="http://schemas.microsoft.com/office/powerpoint/2010/main" val="385435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8A1B42-63ED-DB48-B630-158AF7F04A7D}" type="datetime1">
              <a:rPr lang="en-US" smtClean="0"/>
              <a:t>3/1/15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AAE9BA-D490-4F0D-967E-28DCCB22CEAD}" type="slidenum">
              <a:rPr lang="en-US" smtClean="0"/>
              <a:t>‹#›</a:t>
            </a:fld>
            <a:endParaRPr lang="en-US" dirty="0"/>
          </a:p>
        </p:txBody>
      </p:sp>
    </p:spTree>
    <p:extLst>
      <p:ext uri="{BB962C8B-B14F-4D97-AF65-F5344CB8AC3E}">
        <p14:creationId xmlns:p14="http://schemas.microsoft.com/office/powerpoint/2010/main" val="70656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93E4BA-14AE-DF4B-B76E-2872810773A0}" type="datetime1">
              <a:rPr lang="en-US" smtClean="0"/>
              <a:t>3/1/15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AAE9BA-D490-4F0D-967E-28DCCB22CEAD}" type="slidenum">
              <a:rPr lang="en-US" smtClean="0"/>
              <a:t>‹#›</a:t>
            </a:fld>
            <a:endParaRPr lang="en-US" dirty="0"/>
          </a:p>
        </p:txBody>
      </p:sp>
    </p:spTree>
    <p:extLst>
      <p:ext uri="{BB962C8B-B14F-4D97-AF65-F5344CB8AC3E}">
        <p14:creationId xmlns:p14="http://schemas.microsoft.com/office/powerpoint/2010/main" val="21210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55DA5-6AE1-C349-87A0-86F6D51D70E3}" type="datetime1">
              <a:rPr lang="en-US" smtClean="0"/>
              <a:t>3/1/15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a:t>
            </a:fld>
            <a:endParaRPr lang="en-US" dirty="0"/>
          </a:p>
        </p:txBody>
      </p:sp>
    </p:spTree>
    <p:extLst>
      <p:ext uri="{BB962C8B-B14F-4D97-AF65-F5344CB8AC3E}">
        <p14:creationId xmlns:p14="http://schemas.microsoft.com/office/powerpoint/2010/main" val="182307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B3F19-8327-A14D-B0DB-438D587EC68D}" type="datetime1">
              <a:rPr lang="en-US" smtClean="0"/>
              <a:t>3/1/15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AAE9BA-D490-4F0D-967E-28DCCB22CEAD}" type="slidenum">
              <a:rPr lang="en-US" smtClean="0"/>
              <a:t>‹#›</a:t>
            </a:fld>
            <a:endParaRPr lang="en-US" dirty="0"/>
          </a:p>
        </p:txBody>
      </p:sp>
    </p:spTree>
    <p:extLst>
      <p:ext uri="{BB962C8B-B14F-4D97-AF65-F5344CB8AC3E}">
        <p14:creationId xmlns:p14="http://schemas.microsoft.com/office/powerpoint/2010/main" val="54566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DCA9F-30BC-9447-9642-11E428186837}" type="datetime1">
              <a:rPr lang="en-US" smtClean="0"/>
              <a:t>3/1/15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AAE9BA-D490-4F0D-967E-28DCCB22CEAD}" type="slidenum">
              <a:rPr lang="en-US" smtClean="0"/>
              <a:t>‹#›</a:t>
            </a:fld>
            <a:endParaRPr lang="en-US" dirty="0"/>
          </a:p>
        </p:txBody>
      </p:sp>
    </p:spTree>
    <p:extLst>
      <p:ext uri="{BB962C8B-B14F-4D97-AF65-F5344CB8AC3E}">
        <p14:creationId xmlns:p14="http://schemas.microsoft.com/office/powerpoint/2010/main" val="20694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8B807-2789-7F42-BD41-1FEBFAEC2B0C}" type="datetime1">
              <a:rPr lang="en-US" smtClean="0"/>
              <a:t>3/1/15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AAE9BA-D490-4F0D-967E-28DCCB22CEAD}" type="slidenum">
              <a:rPr lang="en-US" smtClean="0"/>
              <a:t>‹#›</a:t>
            </a:fld>
            <a:endParaRPr lang="en-US" dirty="0"/>
          </a:p>
        </p:txBody>
      </p:sp>
    </p:spTree>
    <p:extLst>
      <p:ext uri="{BB962C8B-B14F-4D97-AF65-F5344CB8AC3E}">
        <p14:creationId xmlns:p14="http://schemas.microsoft.com/office/powerpoint/2010/main" val="1384118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7E27F-2417-804A-953D-D69ED3B2984A}" type="datetime1">
              <a:rPr lang="en-US" smtClean="0"/>
              <a:t>3/1/15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AE9BA-D490-4F0D-967E-28DCCB22CEAD}" type="slidenum">
              <a:rPr lang="en-US" smtClean="0"/>
              <a:t>‹#›</a:t>
            </a:fld>
            <a:endParaRPr lang="en-US" dirty="0"/>
          </a:p>
        </p:txBody>
      </p:sp>
    </p:spTree>
    <p:extLst>
      <p:ext uri="{BB962C8B-B14F-4D97-AF65-F5344CB8AC3E}">
        <p14:creationId xmlns:p14="http://schemas.microsoft.com/office/powerpoint/2010/main" val="31328237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wm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chart" Target="../charts/chart3.xml"/><Relationship Id="rId5" Type="http://schemas.openxmlformats.org/officeDocument/2006/relationships/image" Target="../media/image2.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2.png"/><Relationship Id="rId5" Type="http://schemas.openxmlformats.org/officeDocument/2006/relationships/image" Target="../media/image13.wmf"/><Relationship Id="rId6" Type="http://schemas.openxmlformats.org/officeDocument/2006/relationships/image" Target="../media/image2.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dirty="0" smtClean="0"/>
              <a:t>Performance Anomalies Within The Cloud</a:t>
            </a:r>
            <a:endParaRPr lang="en-US" dirty="0"/>
          </a:p>
        </p:txBody>
      </p:sp>
      <p:sp>
        <p:nvSpPr>
          <p:cNvPr id="4" name="Slide Number Placeholder 3"/>
          <p:cNvSpPr>
            <a:spLocks noGrp="1"/>
          </p:cNvSpPr>
          <p:nvPr>
            <p:ph type="sldNum" sz="quarter" idx="12"/>
          </p:nvPr>
        </p:nvSpPr>
        <p:spPr/>
        <p:txBody>
          <a:bodyPr/>
          <a:lstStyle/>
          <a:p>
            <a:fld id="{54AAE9BA-D490-4F0D-967E-28DCCB22CEAD}" type="slidenum">
              <a:rPr lang="en-US" smtClean="0"/>
              <a:t>1</a:t>
            </a:fld>
            <a:endParaRPr lang="en-US" dirty="0"/>
          </a:p>
        </p:txBody>
      </p:sp>
      <p:sp>
        <p:nvSpPr>
          <p:cNvPr id="3" name="TextBox 2"/>
          <p:cNvSpPr txBox="1"/>
          <p:nvPr/>
        </p:nvSpPr>
        <p:spPr>
          <a:xfrm>
            <a:off x="990600" y="6019800"/>
            <a:ext cx="7467600" cy="646331"/>
          </a:xfrm>
          <a:prstGeom prst="rect">
            <a:avLst/>
          </a:prstGeom>
          <a:noFill/>
        </p:spPr>
        <p:txBody>
          <a:bodyPr wrap="square" rtlCol="0">
            <a:spAutoFit/>
          </a:bodyPr>
          <a:lstStyle/>
          <a:p>
            <a:r>
              <a:rPr lang="en-US" dirty="0" smtClean="0"/>
              <a:t>This slide includes content from slides by </a:t>
            </a:r>
            <a:r>
              <a:rPr lang="en-US" b="1" dirty="0" err="1" smtClean="0">
                <a:solidFill>
                  <a:schemeClr val="tx1">
                    <a:lumMod val="50000"/>
                    <a:lumOff val="50000"/>
                  </a:schemeClr>
                </a:solidFill>
              </a:rPr>
              <a:t>Venkatanathan</a:t>
            </a:r>
            <a:r>
              <a:rPr lang="en-US" b="1" dirty="0" smtClean="0">
                <a:solidFill>
                  <a:schemeClr val="tx1">
                    <a:lumMod val="50000"/>
                    <a:lumOff val="50000"/>
                  </a:schemeClr>
                </a:solidFill>
              </a:rPr>
              <a:t> </a:t>
            </a:r>
            <a:r>
              <a:rPr lang="en-US" b="1" dirty="0" err="1" smtClean="0">
                <a:solidFill>
                  <a:schemeClr val="tx1">
                    <a:lumMod val="50000"/>
                    <a:lumOff val="50000"/>
                  </a:schemeClr>
                </a:solidFill>
              </a:rPr>
              <a:t>Varadarajan</a:t>
            </a:r>
            <a:r>
              <a:rPr lang="en-US" b="1" dirty="0" smtClean="0">
                <a:solidFill>
                  <a:schemeClr val="tx1">
                    <a:lumMod val="50000"/>
                    <a:lumOff val="50000"/>
                  </a:schemeClr>
                </a:solidFill>
              </a:rPr>
              <a:t> </a:t>
            </a:r>
            <a:r>
              <a:rPr lang="en-US" b="1" dirty="0">
                <a:solidFill>
                  <a:schemeClr val="tx1">
                    <a:lumMod val="50000"/>
                    <a:lumOff val="50000"/>
                  </a:schemeClr>
                </a:solidFill>
              </a:rPr>
              <a:t>and  Benjamin Farley </a:t>
            </a:r>
            <a:endParaRPr lang="en-US" dirty="0"/>
          </a:p>
        </p:txBody>
      </p:sp>
    </p:spTree>
    <p:extLst>
      <p:ext uri="{BB962C8B-B14F-4D97-AF65-F5344CB8AC3E}">
        <p14:creationId xmlns:p14="http://schemas.microsoft.com/office/powerpoint/2010/main" val="18104358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Heterogeneity in EC2</a:t>
            </a:r>
            <a:endParaRPr lang="en-US" dirty="0"/>
          </a:p>
        </p:txBody>
      </p:sp>
      <p:pic>
        <p:nvPicPr>
          <p:cNvPr id="6" name="Content Placeholder 5"/>
          <p:cNvPicPr>
            <a:picLocks noGrp="1" noChangeAspect="1"/>
          </p:cNvPicPr>
          <p:nvPr>
            <p:ph sz="half" idx="1"/>
          </p:nvPr>
        </p:nvPicPr>
        <p:blipFill>
          <a:blip r:embed="rId2"/>
          <a:srcRect t="-5391" b="-5391"/>
          <a:stretch>
            <a:fillRect/>
          </a:stretch>
        </p:blipFill>
        <p:spPr>
          <a:xfrm>
            <a:off x="457200" y="990600"/>
            <a:ext cx="8001000" cy="3048000"/>
          </a:xfrm>
        </p:spPr>
      </p:pic>
      <p:sp>
        <p:nvSpPr>
          <p:cNvPr id="4" name="Content Placeholder 3"/>
          <p:cNvSpPr>
            <a:spLocks noGrp="1"/>
          </p:cNvSpPr>
          <p:nvPr>
            <p:ph sz="half" idx="2"/>
          </p:nvPr>
        </p:nvSpPr>
        <p:spPr>
          <a:xfrm>
            <a:off x="838200" y="3657600"/>
            <a:ext cx="7848600" cy="3124200"/>
          </a:xfrm>
        </p:spPr>
        <p:txBody>
          <a:bodyPr>
            <a:normAutofit lnSpcReduction="10000"/>
          </a:bodyPr>
          <a:lstStyle/>
          <a:p>
            <a:r>
              <a:rPr lang="en-US" dirty="0" smtClean="0"/>
              <a:t>Cause of heterogeneity:</a:t>
            </a:r>
          </a:p>
          <a:p>
            <a:pPr lvl="1"/>
            <a:r>
              <a:rPr lang="en-US" dirty="0" smtClean="0"/>
              <a:t>Contention for resources: you are sharing!</a:t>
            </a:r>
          </a:p>
          <a:p>
            <a:pPr lvl="1"/>
            <a:r>
              <a:rPr lang="en-US" dirty="0" smtClean="0"/>
              <a:t>CPU Variation:</a:t>
            </a:r>
          </a:p>
          <a:p>
            <a:pPr lvl="2"/>
            <a:r>
              <a:rPr lang="en-US" dirty="0" smtClean="0"/>
              <a:t>Upgrades over time</a:t>
            </a:r>
          </a:p>
          <a:p>
            <a:pPr lvl="2"/>
            <a:r>
              <a:rPr lang="en-US" dirty="0" smtClean="0"/>
              <a:t>Replacement of failed machined</a:t>
            </a:r>
          </a:p>
          <a:p>
            <a:pPr lvl="1"/>
            <a:r>
              <a:rPr lang="en-US" dirty="0" smtClean="0"/>
              <a:t>Network Variation: </a:t>
            </a:r>
          </a:p>
          <a:p>
            <a:pPr lvl="2"/>
            <a:r>
              <a:rPr lang="en-US" dirty="0" smtClean="0"/>
              <a:t>Different path lengths</a:t>
            </a:r>
          </a:p>
          <a:p>
            <a:pPr lvl="2"/>
            <a:r>
              <a:rPr lang="en-US" dirty="0" smtClean="0"/>
              <a:t>Different levels of oversubscription</a:t>
            </a:r>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10</a:t>
            </a:fld>
            <a:endParaRPr lang="en-US" dirty="0"/>
          </a:p>
        </p:txBody>
      </p:sp>
    </p:spTree>
    <p:extLst>
      <p:ext uri="{BB962C8B-B14F-4D97-AF65-F5344CB8AC3E}">
        <p14:creationId xmlns:p14="http://schemas.microsoft.com/office/powerpoint/2010/main" val="703601212"/>
      </p:ext>
    </p:extLst>
  </p:cSld>
  <p:clrMapOvr>
    <a:masterClrMapping/>
  </p:clrMapOvr>
  <mc:AlternateContent xmlns:mc="http://schemas.openxmlformats.org/markup-compatibility/2006" xmlns:p14="http://schemas.microsoft.com/office/powerpoint/2010/main">
    <mc:Choice Requires="p14">
      <p:transition spd="slow" p14:dur="2000" advTm="141"/>
    </mc:Choice>
    <mc:Fallback xmlns="">
      <p:transition xmlns:p14="http://schemas.microsoft.com/office/powerpoint/2010/main" spd="slow" advTm="141"/>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All VMs Created Equally?</a:t>
            </a:r>
            <a:endParaRPr lang="en-US" dirty="0"/>
          </a:p>
        </p:txBody>
      </p:sp>
      <p:sp>
        <p:nvSpPr>
          <p:cNvPr id="3" name="Content Placeholder 2"/>
          <p:cNvSpPr>
            <a:spLocks noGrp="1"/>
          </p:cNvSpPr>
          <p:nvPr>
            <p:ph sz="half" idx="1"/>
          </p:nvPr>
        </p:nvSpPr>
        <p:spPr>
          <a:xfrm>
            <a:off x="457200" y="1600200"/>
            <a:ext cx="7086600" cy="4525963"/>
          </a:xfrm>
        </p:spPr>
        <p:txBody>
          <a:bodyPr>
            <a:normAutofit fontScale="92500" lnSpcReduction="10000"/>
          </a:bodyPr>
          <a:lstStyle/>
          <a:p>
            <a:r>
              <a:rPr lang="en-US" dirty="0" smtClean="0"/>
              <a:t>Inter-architecture:</a:t>
            </a:r>
          </a:p>
          <a:p>
            <a:pPr lvl="1"/>
            <a:r>
              <a:rPr lang="en-US" dirty="0" smtClean="0"/>
              <a:t>Is there differences between architectures</a:t>
            </a:r>
          </a:p>
          <a:p>
            <a:pPr lvl="1"/>
            <a:r>
              <a:rPr lang="en-US" dirty="0" smtClean="0"/>
              <a:t>Can this be used to predict perform </a:t>
            </a:r>
            <a:r>
              <a:rPr lang="en-US" dirty="0" err="1" smtClean="0"/>
              <a:t>aprior</a:t>
            </a:r>
            <a:r>
              <a:rPr lang="en-US" dirty="0" smtClean="0"/>
              <a:t>?</a:t>
            </a:r>
          </a:p>
          <a:p>
            <a:endParaRPr lang="en-US" dirty="0"/>
          </a:p>
          <a:p>
            <a:r>
              <a:rPr lang="en-US" dirty="0" smtClean="0"/>
              <a:t>Intra-architecture:</a:t>
            </a:r>
          </a:p>
          <a:p>
            <a:pPr lvl="1"/>
            <a:r>
              <a:rPr lang="en-US" dirty="0" smtClean="0"/>
              <a:t>Within an architecture</a:t>
            </a:r>
          </a:p>
          <a:p>
            <a:pPr lvl="1"/>
            <a:r>
              <a:rPr lang="en-US" dirty="0" smtClean="0"/>
              <a:t>If large, then you can’t predict performance</a:t>
            </a:r>
          </a:p>
          <a:p>
            <a:endParaRPr lang="en-US" dirty="0"/>
          </a:p>
          <a:p>
            <a:r>
              <a:rPr lang="en-US" dirty="0" smtClean="0"/>
              <a:t>Temporal</a:t>
            </a:r>
          </a:p>
          <a:p>
            <a:pPr lvl="1"/>
            <a:r>
              <a:rPr lang="en-US" dirty="0" smtClean="0"/>
              <a:t>On the same VM over time?</a:t>
            </a:r>
          </a:p>
          <a:p>
            <a:pPr lvl="1"/>
            <a:r>
              <a:rPr lang="en-US" dirty="0" smtClean="0"/>
              <a:t>There is no hope!</a:t>
            </a:r>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11</a:t>
            </a:fld>
            <a:endParaRPr lang="en-US" dirty="0"/>
          </a:p>
        </p:txBody>
      </p:sp>
    </p:spTree>
    <p:extLst>
      <p:ext uri="{BB962C8B-B14F-4D97-AF65-F5344CB8AC3E}">
        <p14:creationId xmlns:p14="http://schemas.microsoft.com/office/powerpoint/2010/main" val="94878790"/>
      </p:ext>
    </p:extLst>
  </p:cSld>
  <p:clrMapOvr>
    <a:masterClrMapping/>
  </p:clrMapOvr>
  <mc:AlternateContent xmlns:mc="http://schemas.openxmlformats.org/markup-compatibility/2006" xmlns:p14="http://schemas.microsoft.com/office/powerpoint/2010/main">
    <mc:Choice Requires="p14">
      <p:transition spd="slow" p14:dur="2000" advTm="107"/>
    </mc:Choice>
    <mc:Fallback xmlns="">
      <p:transition xmlns:p14="http://schemas.microsoft.com/office/powerpoint/2010/main" spd="slow" advTm="107"/>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Suite &amp; Methodology</a:t>
            </a:r>
            <a:endParaRPr lang="en-US" dirty="0"/>
          </a:p>
        </p:txBody>
      </p:sp>
      <p:pic>
        <p:nvPicPr>
          <p:cNvPr id="6" name="Content Placeholder 5"/>
          <p:cNvPicPr>
            <a:picLocks noGrp="1" noChangeAspect="1"/>
          </p:cNvPicPr>
          <p:nvPr>
            <p:ph sz="half" idx="1"/>
          </p:nvPr>
        </p:nvPicPr>
        <p:blipFill>
          <a:blip r:embed="rId2"/>
          <a:srcRect t="-12594" b="-12594"/>
          <a:stretch>
            <a:fillRect/>
          </a:stretch>
        </p:blipFill>
        <p:spPr>
          <a:xfrm>
            <a:off x="609600" y="762000"/>
            <a:ext cx="7924800" cy="4525963"/>
          </a:xfrm>
        </p:spPr>
      </p:pic>
      <p:sp>
        <p:nvSpPr>
          <p:cNvPr id="5" name="Slide Number Placeholder 4"/>
          <p:cNvSpPr>
            <a:spLocks noGrp="1"/>
          </p:cNvSpPr>
          <p:nvPr>
            <p:ph type="sldNum" sz="quarter" idx="12"/>
          </p:nvPr>
        </p:nvSpPr>
        <p:spPr/>
        <p:txBody>
          <a:bodyPr/>
          <a:lstStyle/>
          <a:p>
            <a:fld id="{54AAE9BA-D490-4F0D-967E-28DCCB22CEAD}" type="slidenum">
              <a:rPr lang="en-US" smtClean="0"/>
              <a:t>12</a:t>
            </a:fld>
            <a:endParaRPr lang="en-US" dirty="0"/>
          </a:p>
        </p:txBody>
      </p:sp>
      <p:sp>
        <p:nvSpPr>
          <p:cNvPr id="7" name="Content Placeholder 2"/>
          <p:cNvSpPr>
            <a:spLocks noGrp="1"/>
          </p:cNvSpPr>
          <p:nvPr>
            <p:ph sz="half" idx="1"/>
          </p:nvPr>
        </p:nvSpPr>
        <p:spPr>
          <a:xfrm>
            <a:off x="990600" y="4724400"/>
            <a:ext cx="7086600" cy="1706563"/>
          </a:xfrm>
        </p:spPr>
        <p:txBody>
          <a:bodyPr>
            <a:normAutofit lnSpcReduction="10000"/>
          </a:bodyPr>
          <a:lstStyle/>
          <a:p>
            <a:r>
              <a:rPr lang="en-US" dirty="0" smtClean="0"/>
              <a:t>Methodology:</a:t>
            </a:r>
          </a:p>
          <a:p>
            <a:pPr lvl="1"/>
            <a:r>
              <a:rPr lang="en-US" dirty="0" smtClean="0"/>
              <a:t>6 Workloads</a:t>
            </a:r>
          </a:p>
          <a:p>
            <a:pPr lvl="1"/>
            <a:r>
              <a:rPr lang="en-US" dirty="0" smtClean="0"/>
              <a:t>20 VMs (small instances) for 1 week</a:t>
            </a:r>
          </a:p>
          <a:p>
            <a:pPr lvl="1"/>
            <a:r>
              <a:rPr lang="en-US" dirty="0" smtClean="0"/>
              <a:t>Each run micro-benchmarks every hour</a:t>
            </a:r>
          </a:p>
          <a:p>
            <a:endParaRPr lang="en-US" dirty="0"/>
          </a:p>
        </p:txBody>
      </p:sp>
    </p:spTree>
    <p:extLst>
      <p:ext uri="{BB962C8B-B14F-4D97-AF65-F5344CB8AC3E}">
        <p14:creationId xmlns:p14="http://schemas.microsoft.com/office/powerpoint/2010/main" val="1847659893"/>
      </p:ext>
    </p:extLst>
  </p:cSld>
  <p:clrMapOvr>
    <a:masterClrMapping/>
  </p:clrMapOvr>
  <mc:AlternateContent xmlns:mc="http://schemas.openxmlformats.org/markup-compatibility/2006" xmlns:p14="http://schemas.microsoft.com/office/powerpoint/2010/main">
    <mc:Choice Requires="p14">
      <p:transition spd="slow" p14:dur="2000" advTm="165"/>
    </mc:Choice>
    <mc:Fallback xmlns="">
      <p:transition xmlns:p14="http://schemas.microsoft.com/office/powerpoint/2010/main" spd="slow" advTm="165"/>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Inter-Architecture</a:t>
            </a:r>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13</a:t>
            </a:fld>
            <a:endParaRPr lang="en-US" dirty="0"/>
          </a:p>
        </p:txBody>
      </p:sp>
      <p:pic>
        <p:nvPicPr>
          <p:cNvPr id="3" name="Picture 2"/>
          <p:cNvPicPr>
            <a:picLocks noChangeAspect="1"/>
          </p:cNvPicPr>
          <p:nvPr/>
        </p:nvPicPr>
        <p:blipFill>
          <a:blip r:embed="rId2"/>
          <a:stretch>
            <a:fillRect/>
          </a:stretch>
        </p:blipFill>
        <p:spPr>
          <a:xfrm>
            <a:off x="533400" y="1219200"/>
            <a:ext cx="8458200" cy="4937760"/>
          </a:xfrm>
          <a:prstGeom prst="rect">
            <a:avLst/>
          </a:prstGeom>
        </p:spPr>
      </p:pic>
    </p:spTree>
    <p:extLst>
      <p:ext uri="{BB962C8B-B14F-4D97-AF65-F5344CB8AC3E}">
        <p14:creationId xmlns:p14="http://schemas.microsoft.com/office/powerpoint/2010/main" val="4268615997"/>
      </p:ext>
    </p:extLst>
  </p:cSld>
  <p:clrMapOvr>
    <a:masterClrMapping/>
  </p:clrMapOvr>
  <mc:AlternateContent xmlns:mc="http://schemas.openxmlformats.org/markup-compatibility/2006" xmlns:p14="http://schemas.microsoft.com/office/powerpoint/2010/main">
    <mc:Choice Requires="p14">
      <p:transition spd="slow" p14:dur="2000" advTm="152"/>
    </mc:Choice>
    <mc:Fallback xmlns="">
      <p:transition xmlns:p14="http://schemas.microsoft.com/office/powerpoint/2010/main" spd="slow" advTm="152"/>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Intra-Architecture</a:t>
            </a:r>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14</a:t>
            </a:fld>
            <a:endParaRPr lang="en-US" dirty="0"/>
          </a:p>
        </p:txBody>
      </p:sp>
      <p:pic>
        <p:nvPicPr>
          <p:cNvPr id="7" name="Picture 6"/>
          <p:cNvPicPr>
            <a:picLocks noChangeAspect="1"/>
          </p:cNvPicPr>
          <p:nvPr/>
        </p:nvPicPr>
        <p:blipFill>
          <a:blip r:embed="rId2"/>
          <a:stretch>
            <a:fillRect/>
          </a:stretch>
        </p:blipFill>
        <p:spPr>
          <a:xfrm>
            <a:off x="762000" y="1295400"/>
            <a:ext cx="7583270" cy="4038600"/>
          </a:xfrm>
          <a:prstGeom prst="rect">
            <a:avLst/>
          </a:prstGeom>
        </p:spPr>
      </p:pic>
      <p:sp>
        <p:nvSpPr>
          <p:cNvPr id="8" name="Rectangle 7"/>
          <p:cNvSpPr/>
          <p:nvPr/>
        </p:nvSpPr>
        <p:spPr>
          <a:xfrm>
            <a:off x="1828800" y="3048000"/>
            <a:ext cx="6096000" cy="1066800"/>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9600" y="5334000"/>
            <a:ext cx="78486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CPU is predictable – les than 15%</a:t>
            </a:r>
          </a:p>
          <a:p>
            <a:pPr algn="ctr"/>
            <a:r>
              <a:rPr lang="en-US" sz="3200" b="1" dirty="0" smtClean="0"/>
              <a:t>Storage is unpredictable --- as high as 250%</a:t>
            </a:r>
            <a:endParaRPr lang="en-US" sz="3200" b="1" dirty="0"/>
          </a:p>
        </p:txBody>
      </p:sp>
    </p:spTree>
    <p:extLst>
      <p:ext uri="{BB962C8B-B14F-4D97-AF65-F5344CB8AC3E}">
        <p14:creationId xmlns:p14="http://schemas.microsoft.com/office/powerpoint/2010/main" val="1110666924"/>
      </p:ext>
    </p:extLst>
  </p:cSld>
  <p:clrMapOvr>
    <a:masterClrMapping/>
  </p:clrMapOvr>
  <mc:AlternateContent xmlns:mc="http://schemas.openxmlformats.org/markup-compatibility/2006" xmlns:p14="http://schemas.microsoft.com/office/powerpoint/2010/main">
    <mc:Choice Requires="p14">
      <p:transition spd="slow" p14:dur="2000" advTm="546"/>
    </mc:Choice>
    <mc:Fallback xmlns="">
      <p:transition xmlns:p14="http://schemas.microsoft.com/office/powerpoint/2010/main" spd="slow" advTm="546"/>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a:t>
            </a:r>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15</a:t>
            </a:fld>
            <a:endParaRPr lang="en-US" dirty="0"/>
          </a:p>
        </p:txBody>
      </p:sp>
      <p:sp>
        <p:nvSpPr>
          <p:cNvPr id="8" name="Rectangle 7"/>
          <p:cNvSpPr/>
          <p:nvPr/>
        </p:nvSpPr>
        <p:spPr>
          <a:xfrm>
            <a:off x="1828800" y="3048000"/>
            <a:ext cx="6096000" cy="1066800"/>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914400" y="1219200"/>
            <a:ext cx="7628082" cy="3948654"/>
          </a:xfrm>
          <a:prstGeom prst="rect">
            <a:avLst/>
          </a:prstGeom>
        </p:spPr>
      </p:pic>
    </p:spTree>
    <p:extLst>
      <p:ext uri="{BB962C8B-B14F-4D97-AF65-F5344CB8AC3E}">
        <p14:creationId xmlns:p14="http://schemas.microsoft.com/office/powerpoint/2010/main" val="1645186427"/>
      </p:ext>
    </p:extLst>
  </p:cSld>
  <p:clrMapOvr>
    <a:masterClrMapping/>
  </p:clrMapOvr>
  <mc:AlternateContent xmlns:mc="http://schemas.openxmlformats.org/markup-compatibility/2006" xmlns:p14="http://schemas.microsoft.com/office/powerpoint/2010/main">
    <mc:Choice Requires="p14">
      <p:transition spd="slow" p14:dur="2000" advTm="1106"/>
    </mc:Choice>
    <mc:Fallback xmlns="">
      <p:transition xmlns:p14="http://schemas.microsoft.com/office/powerpoint/2010/main" spd="slow" advTm="1106"/>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a:t>
            </a:r>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16</a:t>
            </a:fld>
            <a:endParaRPr lang="en-US" dirty="0"/>
          </a:p>
        </p:txBody>
      </p:sp>
      <p:sp>
        <p:nvSpPr>
          <p:cNvPr id="9" name="Rectangle 8"/>
          <p:cNvSpPr/>
          <p:nvPr/>
        </p:nvSpPr>
        <p:spPr>
          <a:xfrm>
            <a:off x="609600" y="4724400"/>
            <a:ext cx="78486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CPU type can only be used to predict CPU performance</a:t>
            </a:r>
          </a:p>
          <a:p>
            <a:pPr algn="ctr"/>
            <a:r>
              <a:rPr lang="en-US" sz="3200" b="1" dirty="0" smtClean="0"/>
              <a:t>For </a:t>
            </a:r>
            <a:r>
              <a:rPr lang="en-US" sz="3200" b="1" dirty="0" err="1" smtClean="0"/>
              <a:t>Mem</a:t>
            </a:r>
            <a:r>
              <a:rPr lang="en-US" sz="3200" b="1" dirty="0" smtClean="0"/>
              <a:t>/IO bound jobs need to empirically learn how good an instance is</a:t>
            </a:r>
            <a:endParaRPr lang="en-US" sz="3200" b="1" dirty="0"/>
          </a:p>
        </p:txBody>
      </p:sp>
      <p:pic>
        <p:nvPicPr>
          <p:cNvPr id="4" name="Picture 3"/>
          <p:cNvPicPr>
            <a:picLocks noChangeAspect="1"/>
          </p:cNvPicPr>
          <p:nvPr/>
        </p:nvPicPr>
        <p:blipFill>
          <a:blip r:embed="rId2"/>
          <a:stretch>
            <a:fillRect/>
          </a:stretch>
        </p:blipFill>
        <p:spPr>
          <a:xfrm>
            <a:off x="762000" y="1295400"/>
            <a:ext cx="7705397" cy="3505200"/>
          </a:xfrm>
          <a:prstGeom prst="rect">
            <a:avLst/>
          </a:prstGeom>
        </p:spPr>
      </p:pic>
    </p:spTree>
    <p:extLst>
      <p:ext uri="{BB962C8B-B14F-4D97-AF65-F5344CB8AC3E}">
        <p14:creationId xmlns:p14="http://schemas.microsoft.com/office/powerpoint/2010/main" val="3468007855"/>
      </p:ext>
    </p:extLst>
  </p:cSld>
  <p:clrMapOvr>
    <a:masterClrMapping/>
  </p:clrMapOvr>
  <mc:AlternateContent xmlns:mc="http://schemas.openxmlformats.org/markup-compatibility/2006" xmlns:p14="http://schemas.microsoft.com/office/powerpoint/2010/main">
    <mc:Choice Requires="p14">
      <p:transition spd="slow" p14:dur="2000" advTm="192"/>
    </mc:Choice>
    <mc:Fallback xmlns="">
      <p:transition xmlns:p14="http://schemas.microsoft.com/office/powerpoint/2010/main" spd="slow" advTm="192"/>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about it?</a:t>
            </a:r>
            <a:endParaRPr lang="en-US" dirty="0"/>
          </a:p>
        </p:txBody>
      </p:sp>
      <p:sp>
        <p:nvSpPr>
          <p:cNvPr id="3" name="Content Placeholder 2"/>
          <p:cNvSpPr>
            <a:spLocks noGrp="1"/>
          </p:cNvSpPr>
          <p:nvPr>
            <p:ph sz="half" idx="1"/>
          </p:nvPr>
        </p:nvSpPr>
        <p:spPr>
          <a:xfrm>
            <a:off x="457200" y="1600200"/>
            <a:ext cx="7772400" cy="4525963"/>
          </a:xfrm>
        </p:spPr>
        <p:txBody>
          <a:bodyPr>
            <a:normAutofit lnSpcReduction="10000"/>
          </a:bodyPr>
          <a:lstStyle/>
          <a:p>
            <a:r>
              <a:rPr lang="en-US" dirty="0" smtClean="0"/>
              <a:t>Goal: Run VM on best instances</a:t>
            </a:r>
          </a:p>
          <a:p>
            <a:endParaRPr lang="en-US" dirty="0"/>
          </a:p>
          <a:p>
            <a:r>
              <a:rPr lang="en-US" dirty="0" smtClean="0"/>
              <a:t>Constraints:</a:t>
            </a:r>
          </a:p>
          <a:p>
            <a:pPr lvl="1"/>
            <a:r>
              <a:rPr lang="en-US" dirty="0" smtClean="0"/>
              <a:t>Can control placement – can’t control which instance the cloud gives us</a:t>
            </a:r>
          </a:p>
          <a:p>
            <a:pPr lvl="1"/>
            <a:r>
              <a:rPr lang="en-US" dirty="0" smtClean="0"/>
              <a:t>Can’t migrate</a:t>
            </a:r>
          </a:p>
          <a:p>
            <a:endParaRPr lang="en-US" dirty="0"/>
          </a:p>
          <a:p>
            <a:r>
              <a:rPr lang="en-US" dirty="0" smtClean="0"/>
              <a:t>Placement gaming:</a:t>
            </a:r>
          </a:p>
          <a:p>
            <a:pPr lvl="1"/>
            <a:r>
              <a:rPr lang="en-US" dirty="0" smtClean="0"/>
              <a:t>Try and find the best instances simply by starting and stopping VMs</a:t>
            </a:r>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17</a:t>
            </a:fld>
            <a:endParaRPr lang="en-US" dirty="0"/>
          </a:p>
        </p:txBody>
      </p:sp>
    </p:spTree>
    <p:extLst>
      <p:ext uri="{BB962C8B-B14F-4D97-AF65-F5344CB8AC3E}">
        <p14:creationId xmlns:p14="http://schemas.microsoft.com/office/powerpoint/2010/main" val="3435340731"/>
      </p:ext>
    </p:extLst>
  </p:cSld>
  <p:clrMapOvr>
    <a:masterClrMapping/>
  </p:clrMapOvr>
  <mc:AlternateContent xmlns:mc="http://schemas.openxmlformats.org/markup-compatibility/2006" xmlns:p14="http://schemas.microsoft.com/office/powerpoint/2010/main">
    <mc:Choice Requires="p14">
      <p:transition spd="slow" p14:dur="2000" advTm="650"/>
    </mc:Choice>
    <mc:Fallback xmlns="">
      <p:transition xmlns:p14="http://schemas.microsoft.com/office/powerpoint/2010/main" spd="slow" advTm="65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Methodology</a:t>
            </a:r>
            <a:endParaRPr lang="en-US" dirty="0"/>
          </a:p>
        </p:txBody>
      </p:sp>
      <p:sp>
        <p:nvSpPr>
          <p:cNvPr id="3" name="Content Placeholder 2"/>
          <p:cNvSpPr>
            <a:spLocks noGrp="1"/>
          </p:cNvSpPr>
          <p:nvPr>
            <p:ph idx="1"/>
          </p:nvPr>
        </p:nvSpPr>
        <p:spPr/>
        <p:txBody>
          <a:bodyPr/>
          <a:lstStyle/>
          <a:p>
            <a:r>
              <a:rPr lang="en-US" dirty="0"/>
              <a:t>Deploy on Amazon EC2</a:t>
            </a:r>
          </a:p>
          <a:p>
            <a:pPr lvl="1"/>
            <a:r>
              <a:rPr lang="en-US" dirty="0"/>
              <a:t>A=10 instances</a:t>
            </a:r>
          </a:p>
          <a:p>
            <a:pPr lvl="1"/>
            <a:r>
              <a:rPr lang="en-US" dirty="0"/>
              <a:t>12 hours</a:t>
            </a:r>
          </a:p>
          <a:p>
            <a:r>
              <a:rPr lang="en-US" dirty="0"/>
              <a:t>Compare against no strategy: </a:t>
            </a:r>
            <a:endParaRPr lang="en-US" dirty="0" smtClean="0"/>
          </a:p>
          <a:p>
            <a:pPr lvl="1"/>
            <a:r>
              <a:rPr lang="en-US" dirty="0" smtClean="0"/>
              <a:t>Run initial machines with no strategy</a:t>
            </a:r>
          </a:p>
          <a:p>
            <a:pPr lvl="2"/>
            <a:r>
              <a:rPr lang="en-US" dirty="0" smtClean="0"/>
              <a:t>Baseline varies for each run</a:t>
            </a:r>
          </a:p>
          <a:p>
            <a:pPr lvl="1"/>
            <a:r>
              <a:rPr lang="en-US" dirty="0" smtClean="0"/>
              <a:t>Re-use machines for strategy</a:t>
            </a:r>
            <a:endParaRPr lang="en-US" dirty="0"/>
          </a:p>
        </p:txBody>
      </p:sp>
    </p:spTree>
    <p:extLst>
      <p:ext uri="{BB962C8B-B14F-4D97-AF65-F5344CB8AC3E}">
        <p14:creationId xmlns:p14="http://schemas.microsoft.com/office/powerpoint/2010/main" val="3148215047"/>
      </p:ext>
    </p:extLst>
  </p:cSld>
  <p:clrMapOvr>
    <a:masterClrMapping/>
  </p:clrMapOvr>
  <mc:AlternateContent xmlns:mc="http://schemas.openxmlformats.org/markup-compatibility/2006" xmlns:p14="http://schemas.microsoft.com/office/powerpoint/2010/main">
    <mc:Choice Requires="p14">
      <p:transition spd="slow" p14:dur="2000" advTm="386"/>
    </mc:Choice>
    <mc:Fallback xmlns="">
      <p:transition xmlns:p14="http://schemas.microsoft.com/office/powerpoint/2010/main" spd="slow" advTm="386"/>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EC2 results</a:t>
            </a:r>
            <a:endParaRPr lang="en-US" dirty="0"/>
          </a:p>
        </p:txBody>
      </p:sp>
      <p:grpSp>
        <p:nvGrpSpPr>
          <p:cNvPr id="9" name="Group 8"/>
          <p:cNvGrpSpPr/>
          <p:nvPr/>
        </p:nvGrpSpPr>
        <p:grpSpPr>
          <a:xfrm>
            <a:off x="4507748" y="1862663"/>
            <a:ext cx="4179052" cy="4560661"/>
            <a:chOff x="33890" y="1397000"/>
            <a:chExt cx="4179052" cy="4560661"/>
          </a:xfrm>
        </p:grpSpPr>
        <p:graphicFrame>
          <p:nvGraphicFramePr>
            <p:cNvPr id="3" name="Chart 2"/>
            <p:cNvGraphicFramePr/>
            <p:nvPr>
              <p:extLst>
                <p:ext uri="{D42A27DB-BD31-4B8C-83A1-F6EECF244321}">
                  <p14:modId xmlns:p14="http://schemas.microsoft.com/office/powerpoint/2010/main" val="2880905524"/>
                </p:ext>
              </p:extLst>
            </p:nvPr>
          </p:nvGraphicFramePr>
          <p:xfrm>
            <a:off x="457200" y="1397000"/>
            <a:ext cx="3755742"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705327" y="5495996"/>
              <a:ext cx="1831451" cy="461665"/>
            </a:xfrm>
            <a:prstGeom prst="rect">
              <a:avLst/>
            </a:prstGeom>
            <a:noFill/>
          </p:spPr>
          <p:txBody>
            <a:bodyPr wrap="none" rtlCol="0">
              <a:spAutoFit/>
            </a:bodyPr>
            <a:lstStyle/>
            <a:p>
              <a:pPr algn="ctr"/>
              <a:r>
                <a:rPr lang="en-US" sz="2400" dirty="0"/>
                <a:t>Apache Runs</a:t>
              </a:r>
            </a:p>
          </p:txBody>
        </p:sp>
        <p:sp>
          <p:nvSpPr>
            <p:cNvPr id="5" name="TextBox 4"/>
            <p:cNvSpPr txBox="1"/>
            <p:nvPr/>
          </p:nvSpPr>
          <p:spPr>
            <a:xfrm rot="16200000">
              <a:off x="-293934" y="3156009"/>
              <a:ext cx="1117313" cy="461665"/>
            </a:xfrm>
            <a:prstGeom prst="rect">
              <a:avLst/>
            </a:prstGeom>
            <a:noFill/>
          </p:spPr>
          <p:txBody>
            <a:bodyPr wrap="none" rtlCol="0">
              <a:spAutoFit/>
            </a:bodyPr>
            <a:lstStyle/>
            <a:p>
              <a:r>
                <a:rPr lang="en-US" sz="2400" dirty="0" smtClean="0"/>
                <a:t>MB/sec</a:t>
              </a:r>
              <a:endParaRPr lang="en-US" sz="2400" dirty="0"/>
            </a:p>
          </p:txBody>
        </p:sp>
      </p:grpSp>
      <p:grpSp>
        <p:nvGrpSpPr>
          <p:cNvPr id="10" name="Group 9"/>
          <p:cNvGrpSpPr/>
          <p:nvPr/>
        </p:nvGrpSpPr>
        <p:grpSpPr>
          <a:xfrm>
            <a:off x="-3989" y="1862663"/>
            <a:ext cx="4310636" cy="4563524"/>
            <a:chOff x="4268953" y="1397000"/>
            <a:chExt cx="4310636" cy="4563524"/>
          </a:xfrm>
        </p:grpSpPr>
        <p:graphicFrame>
          <p:nvGraphicFramePr>
            <p:cNvPr id="6" name="Chart 5"/>
            <p:cNvGraphicFramePr/>
            <p:nvPr>
              <p:extLst>
                <p:ext uri="{D42A27DB-BD31-4B8C-83A1-F6EECF244321}">
                  <p14:modId xmlns:p14="http://schemas.microsoft.com/office/powerpoint/2010/main" val="1952438512"/>
                </p:ext>
              </p:extLst>
            </p:nvPr>
          </p:nvGraphicFramePr>
          <p:xfrm>
            <a:off x="4730618" y="1397000"/>
            <a:ext cx="3848971"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6127129" y="5498859"/>
              <a:ext cx="1436060" cy="461665"/>
            </a:xfrm>
            <a:prstGeom prst="rect">
              <a:avLst/>
            </a:prstGeom>
            <a:noFill/>
          </p:spPr>
          <p:txBody>
            <a:bodyPr wrap="none" rtlCol="0">
              <a:spAutoFit/>
            </a:bodyPr>
            <a:lstStyle/>
            <a:p>
              <a:pPr algn="ctr"/>
              <a:r>
                <a:rPr lang="en-US" sz="2400" dirty="0" smtClean="0"/>
                <a:t>NER Runs</a:t>
              </a:r>
              <a:endParaRPr lang="en-US" sz="2400" dirty="0"/>
            </a:p>
          </p:txBody>
        </p:sp>
        <p:sp>
          <p:nvSpPr>
            <p:cNvPr id="8" name="TextBox 7"/>
            <p:cNvSpPr txBox="1"/>
            <p:nvPr/>
          </p:nvSpPr>
          <p:spPr>
            <a:xfrm rot="16200000">
              <a:off x="3637260" y="3012350"/>
              <a:ext cx="1725052" cy="461665"/>
            </a:xfrm>
            <a:prstGeom prst="rect">
              <a:avLst/>
            </a:prstGeom>
            <a:noFill/>
          </p:spPr>
          <p:txBody>
            <a:bodyPr wrap="none" rtlCol="0">
              <a:spAutoFit/>
            </a:bodyPr>
            <a:lstStyle/>
            <a:p>
              <a:r>
                <a:rPr lang="en-US" sz="2400" dirty="0" smtClean="0"/>
                <a:t>Records/sec</a:t>
              </a:r>
              <a:endParaRPr lang="en-US" sz="2400" dirty="0"/>
            </a:p>
          </p:txBody>
        </p:sp>
      </p:grpSp>
      <p:grpSp>
        <p:nvGrpSpPr>
          <p:cNvPr id="30" name="Group 29"/>
          <p:cNvGrpSpPr/>
          <p:nvPr/>
        </p:nvGrpSpPr>
        <p:grpSpPr>
          <a:xfrm>
            <a:off x="6768486" y="1415534"/>
            <a:ext cx="1918314" cy="1430785"/>
            <a:chOff x="6768486" y="1415534"/>
            <a:chExt cx="1918314" cy="1430785"/>
          </a:xfrm>
        </p:grpSpPr>
        <p:sp>
          <p:nvSpPr>
            <p:cNvPr id="11" name="TextBox 10"/>
            <p:cNvSpPr txBox="1"/>
            <p:nvPr/>
          </p:nvSpPr>
          <p:spPr>
            <a:xfrm>
              <a:off x="6768486" y="1415534"/>
              <a:ext cx="1918314" cy="461665"/>
            </a:xfrm>
            <a:prstGeom prst="rect">
              <a:avLst/>
            </a:prstGeom>
            <a:noFill/>
          </p:spPr>
          <p:txBody>
            <a:bodyPr wrap="none" rtlCol="0">
              <a:spAutoFit/>
            </a:bodyPr>
            <a:lstStyle/>
            <a:p>
              <a:r>
                <a:rPr lang="en-US" sz="2400" dirty="0" smtClean="0"/>
                <a:t>16 migrations</a:t>
              </a:r>
              <a:endParaRPr lang="en-US" sz="2400" dirty="0"/>
            </a:p>
          </p:txBody>
        </p:sp>
        <p:cxnSp>
          <p:nvCxnSpPr>
            <p:cNvPr id="22" name="Curved Connector 21"/>
            <p:cNvCxnSpPr>
              <a:stCxn id="11" idx="3"/>
            </p:cNvCxnSpPr>
            <p:nvPr/>
          </p:nvCxnSpPr>
          <p:spPr>
            <a:xfrm flipH="1">
              <a:off x="8266088" y="1646367"/>
              <a:ext cx="420712" cy="1199952"/>
            </a:xfrm>
            <a:prstGeom prst="curvedConnector4">
              <a:avLst>
                <a:gd name="adj1" fmla="val -54336"/>
                <a:gd name="adj2" fmla="val 59618"/>
              </a:avLst>
            </a:prstGeom>
            <a:ln w="57150" cmpd="sng">
              <a:tailEnd type="arrow"/>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442271260"/>
      </p:ext>
    </p:extLst>
  </p:cSld>
  <p:clrMapOvr>
    <a:masterClrMapping/>
  </p:clrMapOvr>
  <mc:AlternateContent xmlns:mc="http://schemas.openxmlformats.org/markup-compatibility/2006" xmlns:p14="http://schemas.microsoft.com/office/powerpoint/2010/main">
    <mc:Choice Requires="p14">
      <p:transition spd="slow" p14:dur="2000" advTm="9135"/>
    </mc:Choice>
    <mc:Fallback xmlns="">
      <p:transition xmlns:p14="http://schemas.microsoft.com/office/powerpoint/2010/main" spd="slow" advTm="91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vmuser\Downloads\Top-5-Best-Free-Cloud-Storage-Services-That-You-Need-And-Are-Usefu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33826"/>
            <a:ext cx="7273751" cy="347574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http://www.clker.com/cliparts/8/0/4/a/11949839231690247271server_mimooh_01.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024831"/>
            <a:ext cx="1015153" cy="155656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http://www.clker.com/cliparts/8/0/4/a/11949839231690247271server_mimooh_01.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047" y="2786831"/>
            <a:ext cx="1015153" cy="155656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http://www.clker.com/cliparts/8/0/4/a/11949839231690247271server_mimooh_01.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847" y="3203573"/>
            <a:ext cx="1015153" cy="15565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http://www.clker.com/cliparts/8/0/4/a/11949839231690247271server_mimooh_01.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827" y="4082231"/>
            <a:ext cx="1015153" cy="15565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http://www.clker.com/cliparts/8/0/4/a/11949839231690247271server_mimooh_01.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847" y="3657600"/>
            <a:ext cx="1015153" cy="15565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4800" y="152400"/>
            <a:ext cx="8686800" cy="1143000"/>
          </a:xfrm>
        </p:spPr>
        <p:txBody>
          <a:bodyPr>
            <a:normAutofit fontScale="90000"/>
          </a:bodyPr>
          <a:lstStyle/>
          <a:p>
            <a:r>
              <a:rPr lang="en-US" dirty="0" smtClean="0"/>
              <a:t>Public Clouds (EC2, Azure, Rackspace, …)</a:t>
            </a:r>
            <a:endParaRPr lang="en-US" dirty="0"/>
          </a:p>
        </p:txBody>
      </p:sp>
      <p:sp>
        <p:nvSpPr>
          <p:cNvPr id="10" name="Striped Right Arrow 9"/>
          <p:cNvSpPr/>
          <p:nvPr/>
        </p:nvSpPr>
        <p:spPr>
          <a:xfrm rot="2711721">
            <a:off x="1309548" y="2455334"/>
            <a:ext cx="1615479" cy="11066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ounded Rectangle 88"/>
          <p:cNvSpPr/>
          <p:nvPr/>
        </p:nvSpPr>
        <p:spPr>
          <a:xfrm>
            <a:off x="3657600" y="3220730"/>
            <a:ext cx="505461" cy="3606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VM</a:t>
            </a:r>
            <a:endParaRPr lang="en-US" sz="1400" b="1" dirty="0"/>
          </a:p>
        </p:txBody>
      </p:sp>
      <p:sp>
        <p:nvSpPr>
          <p:cNvPr id="2049" name="TextBox 2048"/>
          <p:cNvSpPr txBox="1"/>
          <p:nvPr/>
        </p:nvSpPr>
        <p:spPr>
          <a:xfrm>
            <a:off x="5715000" y="1600200"/>
            <a:ext cx="3321023"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t>Multi-tenancy</a:t>
            </a:r>
          </a:p>
          <a:p>
            <a:r>
              <a:rPr lang="en-US" sz="2400" dirty="0" smtClean="0"/>
              <a:t>Different  customers’ virtual machines (VMs) share same server</a:t>
            </a:r>
          </a:p>
        </p:txBody>
      </p:sp>
      <p:sp>
        <p:nvSpPr>
          <p:cNvPr id="93" name="TextBox 92"/>
          <p:cNvSpPr txBox="1"/>
          <p:nvPr/>
        </p:nvSpPr>
        <p:spPr>
          <a:xfrm>
            <a:off x="152400" y="5257800"/>
            <a:ext cx="4495800" cy="1200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smtClean="0"/>
              <a:t>Provider: Why multi-tenancy?</a:t>
            </a:r>
          </a:p>
          <a:p>
            <a:pPr marL="342900" indent="-342900">
              <a:buFont typeface="Arial"/>
              <a:buChar char="•"/>
            </a:pPr>
            <a:r>
              <a:rPr lang="en-US" sz="2400" b="1" dirty="0" smtClean="0"/>
              <a:t>Improved resource utilization</a:t>
            </a:r>
          </a:p>
          <a:p>
            <a:pPr marL="342900" indent="-342900">
              <a:buFont typeface="Arial"/>
              <a:buChar char="•"/>
            </a:pPr>
            <a:r>
              <a:rPr lang="en-US" sz="2400" b="1" dirty="0" smtClean="0"/>
              <a:t>Benefits of economies of scale</a:t>
            </a:r>
          </a:p>
        </p:txBody>
      </p:sp>
      <p:sp>
        <p:nvSpPr>
          <p:cNvPr id="21" name="Rounded Rectangle 20"/>
          <p:cNvSpPr/>
          <p:nvPr/>
        </p:nvSpPr>
        <p:spPr>
          <a:xfrm>
            <a:off x="5524528" y="4038600"/>
            <a:ext cx="505461" cy="3606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VM</a:t>
            </a:r>
            <a:endParaRPr lang="en-US" sz="1400" b="1" dirty="0"/>
          </a:p>
        </p:txBody>
      </p:sp>
      <p:sp>
        <p:nvSpPr>
          <p:cNvPr id="22" name="Rounded Rectangle 21"/>
          <p:cNvSpPr/>
          <p:nvPr/>
        </p:nvSpPr>
        <p:spPr>
          <a:xfrm>
            <a:off x="4495800" y="2382530"/>
            <a:ext cx="505461" cy="3606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VM</a:t>
            </a:r>
            <a:endParaRPr lang="en-US" sz="1400" b="1" dirty="0"/>
          </a:p>
        </p:txBody>
      </p:sp>
      <p:sp>
        <p:nvSpPr>
          <p:cNvPr id="23" name="Rounded Rectangle 22"/>
          <p:cNvSpPr/>
          <p:nvPr/>
        </p:nvSpPr>
        <p:spPr>
          <a:xfrm>
            <a:off x="5524528" y="3581400"/>
            <a:ext cx="505461" cy="3606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VM</a:t>
            </a:r>
            <a:endParaRPr lang="en-US" sz="1400" b="1" dirty="0"/>
          </a:p>
        </p:txBody>
      </p:sp>
      <p:sp>
        <p:nvSpPr>
          <p:cNvPr id="24" name="Rounded Rectangle 23"/>
          <p:cNvSpPr/>
          <p:nvPr/>
        </p:nvSpPr>
        <p:spPr>
          <a:xfrm>
            <a:off x="4523739" y="4438797"/>
            <a:ext cx="505461" cy="3606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VM</a:t>
            </a:r>
            <a:endParaRPr lang="en-US" sz="1400" b="1" dirty="0"/>
          </a:p>
        </p:txBody>
      </p:sp>
      <p:sp>
        <p:nvSpPr>
          <p:cNvPr id="25" name="Rounded Rectangle 24"/>
          <p:cNvSpPr/>
          <p:nvPr/>
        </p:nvSpPr>
        <p:spPr>
          <a:xfrm>
            <a:off x="4523739" y="4844554"/>
            <a:ext cx="505461" cy="3606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VM</a:t>
            </a:r>
            <a:endParaRPr lang="en-US" sz="1400" b="1" dirty="0"/>
          </a:p>
        </p:txBody>
      </p:sp>
      <p:sp>
        <p:nvSpPr>
          <p:cNvPr id="4" name="Slide Number Placeholder 3"/>
          <p:cNvSpPr>
            <a:spLocks noGrp="1"/>
          </p:cNvSpPr>
          <p:nvPr>
            <p:ph type="sldNum" sz="quarter" idx="12"/>
          </p:nvPr>
        </p:nvSpPr>
        <p:spPr/>
        <p:txBody>
          <a:bodyPr/>
          <a:lstStyle/>
          <a:p>
            <a:fld id="{54AAE9BA-D490-4F0D-967E-28DCCB22CEAD}" type="slidenum">
              <a:rPr lang="en-US" smtClean="0"/>
              <a:t>2</a:t>
            </a:fld>
            <a:endParaRPr lang="en-US" dirty="0"/>
          </a:p>
        </p:txBody>
      </p:sp>
      <p:pic>
        <p:nvPicPr>
          <p:cNvPr id="1026" name="Picture 2" descr="C:\Program Files\Microsoft Office\MEDIA\CAGCAT10\j0292020.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1487472"/>
            <a:ext cx="774097" cy="73471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6" name="Rounded Rectangle 25"/>
          <p:cNvSpPr/>
          <p:nvPr/>
        </p:nvSpPr>
        <p:spPr>
          <a:xfrm>
            <a:off x="2819400" y="4058930"/>
            <a:ext cx="505461" cy="3606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VM</a:t>
            </a:r>
            <a:endParaRPr lang="en-US" sz="1400" b="1" dirty="0"/>
          </a:p>
        </p:txBody>
      </p:sp>
      <p:sp>
        <p:nvSpPr>
          <p:cNvPr id="2048" name="Line Callout 2 2047"/>
          <p:cNvSpPr/>
          <p:nvPr/>
        </p:nvSpPr>
        <p:spPr>
          <a:xfrm>
            <a:off x="5466503" y="3512636"/>
            <a:ext cx="637485" cy="956641"/>
          </a:xfrm>
          <a:prstGeom prst="borderCallout2">
            <a:avLst>
              <a:gd name="adj1" fmla="val 26075"/>
              <a:gd name="adj2" fmla="val 90603"/>
              <a:gd name="adj3" fmla="val 29005"/>
              <a:gd name="adj4" fmla="val 114184"/>
              <a:gd name="adj5" fmla="val -34068"/>
              <a:gd name="adj6" fmla="val 179963"/>
            </a:avLst>
          </a:prstGeom>
          <a:solidFill>
            <a:schemeClr val="lt1">
              <a:alpha val="18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FF0000"/>
              </a:solidFill>
            </a:endParaRPr>
          </a:p>
        </p:txBody>
      </p:sp>
      <p:pic>
        <p:nvPicPr>
          <p:cNvPr id="27" name="Picture 2" descr="C:\Program Files\Microsoft Office\MEDIA\CAGCAT10\j0292020.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798" y="2494984"/>
            <a:ext cx="786365" cy="746354"/>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8" name="Picture 2" descr="C:\Program Files\Microsoft Office\MEDIA\CAGCAT10\j0292020.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484" y="1600200"/>
            <a:ext cx="786365" cy="746354"/>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5638800" y="4876800"/>
            <a:ext cx="41148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smtClean="0"/>
              <a:t>Tenant: Why Cloud?</a:t>
            </a:r>
          </a:p>
          <a:p>
            <a:pPr marL="342900" indent="-342900">
              <a:buFont typeface="Arial"/>
              <a:buChar char="•"/>
            </a:pPr>
            <a:r>
              <a:rPr lang="en-US" sz="2400" b="1" dirty="0" smtClean="0"/>
              <a:t>Pay-as-you-go</a:t>
            </a:r>
          </a:p>
          <a:p>
            <a:pPr marL="342900" indent="-342900">
              <a:buFont typeface="Arial"/>
              <a:buChar char="•"/>
            </a:pPr>
            <a:r>
              <a:rPr lang="en-US" sz="2400" b="1" dirty="0" smtClean="0"/>
              <a:t>Infinite Resources</a:t>
            </a:r>
          </a:p>
          <a:p>
            <a:pPr marL="342900" indent="-342900">
              <a:buFont typeface="Arial"/>
              <a:buChar char="•"/>
            </a:pPr>
            <a:r>
              <a:rPr lang="en-US" sz="2400" b="1" dirty="0" smtClean="0"/>
              <a:t>Cheaper Resources</a:t>
            </a:r>
          </a:p>
        </p:txBody>
      </p:sp>
    </p:spTree>
    <p:custDataLst>
      <p:tags r:id="rId1"/>
    </p:custDataLst>
    <p:extLst>
      <p:ext uri="{BB962C8B-B14F-4D97-AF65-F5344CB8AC3E}">
        <p14:creationId xmlns:p14="http://schemas.microsoft.com/office/powerpoint/2010/main" val="2805036147"/>
      </p:ext>
    </p:extLst>
  </p:cSld>
  <p:clrMapOvr>
    <a:masterClrMapping/>
  </p:clrMapOvr>
  <mc:AlternateContent xmlns:mc="http://schemas.openxmlformats.org/markup-compatibility/2006" xmlns:p14="http://schemas.microsoft.com/office/powerpoint/2010/main">
    <mc:Choice Requires="p14">
      <p:transition spd="slow" p14:dur="2000" advTm="2673"/>
    </mc:Choice>
    <mc:Fallback xmlns="">
      <p:transition xmlns:p14="http://schemas.microsoft.com/office/powerpoint/2010/main" spd="slow" advTm="267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4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4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P spid="93" grpId="0" animBg="1"/>
      <p:bldP spid="22" grpId="0" animBg="1"/>
      <p:bldP spid="23" grpId="0" animBg="1"/>
      <p:bldP spid="24" grpId="0" animBg="1"/>
      <p:bldP spid="2048"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Gaming</a:t>
            </a:r>
            <a:endParaRPr lang="en-US" dirty="0"/>
          </a:p>
        </p:txBody>
      </p:sp>
      <p:sp>
        <p:nvSpPr>
          <p:cNvPr id="3" name="Content Placeholder 2"/>
          <p:cNvSpPr>
            <a:spLocks noGrp="1"/>
          </p:cNvSpPr>
          <p:nvPr>
            <p:ph sz="half" idx="1"/>
          </p:nvPr>
        </p:nvSpPr>
        <p:spPr>
          <a:xfrm>
            <a:off x="457200" y="1600200"/>
            <a:ext cx="7543800" cy="4525963"/>
          </a:xfrm>
        </p:spPr>
        <p:txBody>
          <a:bodyPr/>
          <a:lstStyle/>
          <a:p>
            <a:r>
              <a:rPr lang="en-US" dirty="0" smtClean="0"/>
              <a:t>Approach:</a:t>
            </a:r>
          </a:p>
          <a:p>
            <a:pPr lvl="1"/>
            <a:r>
              <a:rPr lang="en-US" dirty="0" smtClean="0"/>
              <a:t>Start a bunch of extra instances</a:t>
            </a:r>
          </a:p>
          <a:p>
            <a:pPr lvl="1"/>
            <a:r>
              <a:rPr lang="en-US" dirty="0" smtClean="0"/>
              <a:t>Rank them based on performance</a:t>
            </a:r>
          </a:p>
          <a:p>
            <a:pPr lvl="1"/>
            <a:r>
              <a:rPr lang="en-US" dirty="0" smtClean="0"/>
              <a:t>Kill the under performing instances</a:t>
            </a:r>
          </a:p>
          <a:p>
            <a:pPr lvl="2"/>
            <a:r>
              <a:rPr lang="en-US" dirty="0" smtClean="0"/>
              <a:t>Performing poorer than average</a:t>
            </a:r>
          </a:p>
          <a:p>
            <a:pPr lvl="1"/>
            <a:r>
              <a:rPr lang="en-US" dirty="0" smtClean="0"/>
              <a:t>Start new instances.</a:t>
            </a:r>
          </a:p>
          <a:p>
            <a:r>
              <a:rPr lang="en-US" dirty="0" smtClean="0"/>
              <a:t>Interesting Questions:</a:t>
            </a:r>
          </a:p>
          <a:p>
            <a:pPr lvl="1"/>
            <a:r>
              <a:rPr lang="en-US" dirty="0" smtClean="0"/>
              <a:t>How many instances should be killed in each round?</a:t>
            </a:r>
          </a:p>
          <a:p>
            <a:pPr lvl="1"/>
            <a:r>
              <a:rPr lang="en-US" dirty="0" smtClean="0"/>
              <a:t>How frequently should you evaluate performance of instances.</a:t>
            </a:r>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20</a:t>
            </a:fld>
            <a:endParaRPr lang="en-US" dirty="0"/>
          </a:p>
        </p:txBody>
      </p:sp>
    </p:spTree>
    <p:extLst>
      <p:ext uri="{BB962C8B-B14F-4D97-AF65-F5344CB8AC3E}">
        <p14:creationId xmlns:p14="http://schemas.microsoft.com/office/powerpoint/2010/main" val="1376580499"/>
      </p:ext>
    </p:extLst>
  </p:cSld>
  <p:clrMapOvr>
    <a:masterClrMapping/>
  </p:clrMapOvr>
  <mc:AlternateContent xmlns:mc="http://schemas.openxmlformats.org/markup-compatibility/2006" xmlns:p14="http://schemas.microsoft.com/office/powerpoint/2010/main">
    <mc:Choice Requires="p14">
      <p:transition spd="slow" p14:dur="2000" advTm="409794"/>
    </mc:Choice>
    <mc:Fallback xmlns="">
      <p:transition xmlns:p14="http://schemas.microsoft.com/office/powerpoint/2010/main" spd="slow" advTm="409794"/>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Contention in </a:t>
            </a:r>
            <a:r>
              <a:rPr lang="en-US" dirty="0" err="1" smtClean="0"/>
              <a:t>Xen</a:t>
            </a:r>
            <a:endParaRPr lang="en-US" dirty="0"/>
          </a:p>
        </p:txBody>
      </p:sp>
      <p:sp>
        <p:nvSpPr>
          <p:cNvPr id="4" name="Content Placeholder 3"/>
          <p:cNvSpPr>
            <a:spLocks noGrp="1"/>
          </p:cNvSpPr>
          <p:nvPr>
            <p:ph sz="half" idx="2"/>
          </p:nvPr>
        </p:nvSpPr>
        <p:spPr>
          <a:xfrm>
            <a:off x="685800" y="4572000"/>
            <a:ext cx="8001000" cy="2163763"/>
          </a:xfrm>
        </p:spPr>
        <p:txBody>
          <a:bodyPr>
            <a:normAutofit fontScale="85000" lnSpcReduction="20000"/>
          </a:bodyPr>
          <a:lstStyle/>
          <a:p>
            <a:r>
              <a:rPr lang="en-US" dirty="0" smtClean="0"/>
              <a:t>Same Core</a:t>
            </a:r>
          </a:p>
          <a:p>
            <a:pPr lvl="1"/>
            <a:r>
              <a:rPr lang="en-US" dirty="0" smtClean="0"/>
              <a:t>Same core &amp; same L1 Cache &amp; Same memory</a:t>
            </a:r>
          </a:p>
          <a:p>
            <a:r>
              <a:rPr lang="en-US" dirty="0" smtClean="0"/>
              <a:t>Same Package</a:t>
            </a:r>
          </a:p>
          <a:p>
            <a:pPr lvl="1"/>
            <a:r>
              <a:rPr lang="en-US" dirty="0" smtClean="0"/>
              <a:t>Diff core but share L1 Cache and memory</a:t>
            </a:r>
          </a:p>
          <a:p>
            <a:r>
              <a:rPr lang="en-US" dirty="0" smtClean="0"/>
              <a:t>Different Package</a:t>
            </a:r>
          </a:p>
          <a:p>
            <a:pPr lvl="1"/>
            <a:r>
              <a:rPr lang="en-US" dirty="0" smtClean="0"/>
              <a:t>Diff core &amp; diff Cache but share Memory</a:t>
            </a:r>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21</a:t>
            </a:fld>
            <a:endParaRPr lang="en-US" dirty="0"/>
          </a:p>
        </p:txBody>
      </p:sp>
      <p:pic>
        <p:nvPicPr>
          <p:cNvPr id="7" name="Picture 2" descr="C:\Users\vmuser\Desktop\ccs-presentation\microbenchmarks.pn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9617" r="-9617"/>
          <a:stretch/>
        </p:blipFill>
        <p:spPr bwMode="auto">
          <a:xfrm>
            <a:off x="685800" y="1066800"/>
            <a:ext cx="7467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125579"/>
      </p:ext>
    </p:extLst>
  </p:cSld>
  <p:clrMapOvr>
    <a:masterClrMapping/>
  </p:clrMapOvr>
  <mc:AlternateContent xmlns:mc="http://schemas.openxmlformats.org/markup-compatibility/2006" xmlns:p14="http://schemas.microsoft.com/office/powerpoint/2010/main">
    <mc:Choice Requires="p14">
      <p:transition spd="slow" p14:dur="2000" advTm="59464"/>
    </mc:Choice>
    <mc:Fallback xmlns="">
      <p:transition xmlns:p14="http://schemas.microsoft.com/office/powerpoint/2010/main" spd="slow" advTm="59464"/>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contends with self</a:t>
            </a:r>
            <a:endParaRPr lang="en-US" dirty="0"/>
          </a:p>
        </p:txBody>
      </p:sp>
      <p:sp>
        <p:nvSpPr>
          <p:cNvPr id="3" name="Content Placeholder 2"/>
          <p:cNvSpPr>
            <a:spLocks noGrp="1"/>
          </p:cNvSpPr>
          <p:nvPr>
            <p:ph sz="half" idx="1"/>
          </p:nvPr>
        </p:nvSpPr>
        <p:spPr>
          <a:xfrm>
            <a:off x="457200" y="1600200"/>
            <a:ext cx="7086600" cy="4525963"/>
          </a:xfrm>
        </p:spPr>
        <p:txBody>
          <a:bodyPr>
            <a:normAutofit lnSpcReduction="10000"/>
          </a:bodyPr>
          <a:lstStyle/>
          <a:p>
            <a:r>
              <a:rPr lang="en-US" dirty="0" smtClean="0"/>
              <a:t>VMs contend for the same resource</a:t>
            </a:r>
          </a:p>
          <a:p>
            <a:pPr lvl="1"/>
            <a:r>
              <a:rPr lang="en-US" dirty="0" smtClean="0"/>
              <a:t>Network with Network: </a:t>
            </a:r>
          </a:p>
          <a:p>
            <a:pPr lvl="2"/>
            <a:r>
              <a:rPr lang="en-US" dirty="0" smtClean="0"/>
              <a:t>More VMs </a:t>
            </a:r>
            <a:r>
              <a:rPr lang="en-US" dirty="0" smtClean="0">
                <a:sym typeface="Wingdings"/>
              </a:rPr>
              <a:t> </a:t>
            </a:r>
            <a:r>
              <a:rPr lang="en-US" dirty="0" smtClean="0"/>
              <a:t>Fair share is smaller</a:t>
            </a:r>
          </a:p>
          <a:p>
            <a:pPr lvl="1"/>
            <a:r>
              <a:rPr lang="en-US" dirty="0" smtClean="0"/>
              <a:t>Disk I/O with Disk I/O:</a:t>
            </a:r>
          </a:p>
          <a:p>
            <a:pPr lvl="2"/>
            <a:r>
              <a:rPr lang="en-US" dirty="0" smtClean="0"/>
              <a:t>More disk access </a:t>
            </a:r>
            <a:r>
              <a:rPr lang="en-US" dirty="0" smtClean="0">
                <a:sym typeface="Wingdings"/>
              </a:rPr>
              <a:t> longer seek times</a:t>
            </a:r>
            <a:endParaRPr lang="en-US" dirty="0" smtClean="0"/>
          </a:p>
          <a:p>
            <a:endParaRPr lang="en-US" dirty="0"/>
          </a:p>
          <a:p>
            <a:r>
              <a:rPr lang="en-US" dirty="0" err="1" smtClean="0"/>
              <a:t>Xen</a:t>
            </a:r>
            <a:r>
              <a:rPr lang="en-US" dirty="0" smtClean="0"/>
              <a:t> does N/W batching to give better performances</a:t>
            </a:r>
          </a:p>
          <a:p>
            <a:pPr lvl="1"/>
            <a:r>
              <a:rPr lang="en-US" dirty="0" smtClean="0"/>
              <a:t>BUT: this adds jitter and delay</a:t>
            </a:r>
          </a:p>
          <a:p>
            <a:pPr lvl="1"/>
            <a:r>
              <a:rPr lang="en-US" dirty="0" smtClean="0"/>
              <a:t>ALSO: you can get more than your </a:t>
            </a:r>
            <a:r>
              <a:rPr lang="en-US" dirty="0" err="1" smtClean="0"/>
              <a:t>fairshare</a:t>
            </a:r>
            <a:r>
              <a:rPr lang="en-US" dirty="0" smtClean="0"/>
              <a:t> because of the batch</a:t>
            </a:r>
          </a:p>
          <a:p>
            <a:pPr lvl="1"/>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22</a:t>
            </a:fld>
            <a:endParaRPr lang="en-US" dirty="0"/>
          </a:p>
        </p:txBody>
      </p:sp>
      <p:pic>
        <p:nvPicPr>
          <p:cNvPr id="6" name="Picture 5"/>
          <p:cNvPicPr>
            <a:picLocks noChangeAspect="1"/>
          </p:cNvPicPr>
          <p:nvPr/>
        </p:nvPicPr>
        <p:blipFill>
          <a:blip r:embed="rId2"/>
          <a:stretch>
            <a:fillRect/>
          </a:stretch>
        </p:blipFill>
        <p:spPr>
          <a:xfrm>
            <a:off x="0" y="190500"/>
            <a:ext cx="9144000" cy="6461615"/>
          </a:xfrm>
          <a:prstGeom prst="rect">
            <a:avLst/>
          </a:prstGeom>
        </p:spPr>
      </p:pic>
    </p:spTree>
    <p:extLst>
      <p:ext uri="{BB962C8B-B14F-4D97-AF65-F5344CB8AC3E}">
        <p14:creationId xmlns:p14="http://schemas.microsoft.com/office/powerpoint/2010/main" val="1023019935"/>
      </p:ext>
    </p:extLst>
  </p:cSld>
  <p:clrMapOvr>
    <a:masterClrMapping/>
  </p:clrMapOvr>
  <mc:AlternateContent xmlns:mc="http://schemas.openxmlformats.org/markup-compatibility/2006" xmlns:p14="http://schemas.microsoft.com/office/powerpoint/2010/main">
    <mc:Choice Requires="p14">
      <p:transition spd="slow" p14:dur="2000" advTm="19207"/>
    </mc:Choice>
    <mc:Fallback xmlns="">
      <p:transition xmlns:p14="http://schemas.microsoft.com/office/powerpoint/2010/main" spd="slow" advTm="19207"/>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contends with self</a:t>
            </a:r>
            <a:endParaRPr lang="en-US" dirty="0"/>
          </a:p>
        </p:txBody>
      </p:sp>
      <p:sp>
        <p:nvSpPr>
          <p:cNvPr id="3" name="Content Placeholder 2"/>
          <p:cNvSpPr>
            <a:spLocks noGrp="1"/>
          </p:cNvSpPr>
          <p:nvPr>
            <p:ph sz="half" idx="1"/>
          </p:nvPr>
        </p:nvSpPr>
        <p:spPr>
          <a:xfrm>
            <a:off x="457200" y="1600200"/>
            <a:ext cx="7086600" cy="4525963"/>
          </a:xfrm>
        </p:spPr>
        <p:txBody>
          <a:bodyPr>
            <a:normAutofit lnSpcReduction="10000"/>
          </a:bodyPr>
          <a:lstStyle/>
          <a:p>
            <a:r>
              <a:rPr lang="en-US" dirty="0" smtClean="0"/>
              <a:t>VMs contend for the same resource</a:t>
            </a:r>
          </a:p>
          <a:p>
            <a:pPr lvl="1"/>
            <a:r>
              <a:rPr lang="en-US" dirty="0" smtClean="0"/>
              <a:t>Network with Network: </a:t>
            </a:r>
          </a:p>
          <a:p>
            <a:pPr lvl="2"/>
            <a:r>
              <a:rPr lang="en-US" dirty="0" smtClean="0"/>
              <a:t>More VMs </a:t>
            </a:r>
            <a:r>
              <a:rPr lang="en-US" dirty="0" smtClean="0">
                <a:sym typeface="Wingdings"/>
              </a:rPr>
              <a:t> </a:t>
            </a:r>
            <a:r>
              <a:rPr lang="en-US" dirty="0" smtClean="0"/>
              <a:t>Fair share is smaller</a:t>
            </a:r>
          </a:p>
          <a:p>
            <a:pPr lvl="1"/>
            <a:r>
              <a:rPr lang="en-US" dirty="0" smtClean="0"/>
              <a:t>Disk I/O with Disk I/O:</a:t>
            </a:r>
          </a:p>
          <a:p>
            <a:pPr lvl="2"/>
            <a:r>
              <a:rPr lang="en-US" dirty="0" smtClean="0"/>
              <a:t>More disk access </a:t>
            </a:r>
            <a:r>
              <a:rPr lang="en-US" dirty="0" smtClean="0">
                <a:sym typeface="Wingdings"/>
              </a:rPr>
              <a:t> longer seek times</a:t>
            </a:r>
            <a:endParaRPr lang="en-US" dirty="0" smtClean="0"/>
          </a:p>
          <a:p>
            <a:endParaRPr lang="en-US" dirty="0"/>
          </a:p>
          <a:p>
            <a:r>
              <a:rPr lang="en-US" dirty="0" err="1" smtClean="0"/>
              <a:t>Xen</a:t>
            </a:r>
            <a:r>
              <a:rPr lang="en-US" dirty="0" smtClean="0"/>
              <a:t> does N/W batching to give better performances</a:t>
            </a:r>
          </a:p>
          <a:p>
            <a:pPr lvl="1"/>
            <a:r>
              <a:rPr lang="en-US" dirty="0" smtClean="0"/>
              <a:t>BUT: this adds jitter and delay</a:t>
            </a:r>
          </a:p>
          <a:p>
            <a:pPr lvl="1"/>
            <a:r>
              <a:rPr lang="en-US" dirty="0" smtClean="0"/>
              <a:t>ALSO: you can get more than your </a:t>
            </a:r>
            <a:r>
              <a:rPr lang="en-US" dirty="0" err="1" smtClean="0"/>
              <a:t>fairshare</a:t>
            </a:r>
            <a:r>
              <a:rPr lang="en-US" dirty="0" smtClean="0"/>
              <a:t> because of the batch</a:t>
            </a:r>
          </a:p>
          <a:p>
            <a:pPr lvl="1"/>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23</a:t>
            </a:fld>
            <a:endParaRPr lang="en-US" dirty="0"/>
          </a:p>
        </p:txBody>
      </p:sp>
    </p:spTree>
    <p:extLst>
      <p:ext uri="{BB962C8B-B14F-4D97-AF65-F5344CB8AC3E}">
        <p14:creationId xmlns:p14="http://schemas.microsoft.com/office/powerpoint/2010/main" val="2283520920"/>
      </p:ext>
    </p:extLst>
  </p:cSld>
  <p:clrMapOvr>
    <a:masterClrMapping/>
  </p:clrMapOvr>
  <mc:AlternateContent xmlns:mc="http://schemas.openxmlformats.org/markup-compatibility/2006" xmlns:p14="http://schemas.microsoft.com/office/powerpoint/2010/main">
    <mc:Choice Requires="p14">
      <p:transition spd="slow" p14:dur="2000" advTm="506"/>
    </mc:Choice>
    <mc:Fallback xmlns="">
      <p:transition xmlns:p14="http://schemas.microsoft.com/office/powerpoint/2010/main" spd="slow" advTm="506"/>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Contends with Cache</a:t>
            </a:r>
            <a:endParaRPr lang="en-US" dirty="0"/>
          </a:p>
        </p:txBody>
      </p:sp>
      <p:sp>
        <p:nvSpPr>
          <p:cNvPr id="3" name="Content Placeholder 2"/>
          <p:cNvSpPr>
            <a:spLocks noGrp="1"/>
          </p:cNvSpPr>
          <p:nvPr>
            <p:ph sz="half" idx="1"/>
          </p:nvPr>
        </p:nvSpPr>
        <p:spPr>
          <a:xfrm>
            <a:off x="457200" y="1600200"/>
            <a:ext cx="7620000" cy="4525963"/>
          </a:xfrm>
        </p:spPr>
        <p:txBody>
          <a:bodyPr/>
          <a:lstStyle/>
          <a:p>
            <a:r>
              <a:rPr lang="en-US" dirty="0" smtClean="0"/>
              <a:t>No contention on same core</a:t>
            </a:r>
          </a:p>
          <a:p>
            <a:pPr lvl="1"/>
            <a:r>
              <a:rPr lang="en-US" dirty="0" smtClean="0"/>
              <a:t>VMs run in serial so access to cache is serial</a:t>
            </a:r>
          </a:p>
          <a:p>
            <a:pPr lvl="1"/>
            <a:endParaRPr lang="en-US" dirty="0"/>
          </a:p>
          <a:p>
            <a:r>
              <a:rPr lang="en-US" dirty="0" smtClean="0"/>
              <a:t>No contention on diff package</a:t>
            </a:r>
          </a:p>
          <a:p>
            <a:pPr lvl="1"/>
            <a:r>
              <a:rPr lang="en-US" dirty="0" smtClean="0"/>
              <a:t>VMs use different cache</a:t>
            </a:r>
          </a:p>
          <a:p>
            <a:pPr lvl="1"/>
            <a:endParaRPr lang="en-US" dirty="0"/>
          </a:p>
          <a:p>
            <a:r>
              <a:rPr lang="en-US" dirty="0" smtClean="0"/>
              <a:t>Lots of contention when same package</a:t>
            </a:r>
          </a:p>
          <a:p>
            <a:pPr lvl="1"/>
            <a:r>
              <a:rPr lang="en-US" dirty="0" smtClean="0"/>
              <a:t>VMs run in parallel but share same cache</a:t>
            </a:r>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24</a:t>
            </a:fld>
            <a:endParaRPr lang="en-US" dirty="0"/>
          </a:p>
        </p:txBody>
      </p:sp>
    </p:spTree>
    <p:extLst>
      <p:ext uri="{BB962C8B-B14F-4D97-AF65-F5344CB8AC3E}">
        <p14:creationId xmlns:p14="http://schemas.microsoft.com/office/powerpoint/2010/main" val="2914434817"/>
      </p:ext>
    </p:extLst>
  </p:cSld>
  <p:clrMapOvr>
    <a:masterClrMapping/>
  </p:clrMapOvr>
  <mc:AlternateContent xmlns:mc="http://schemas.openxmlformats.org/markup-compatibility/2006" xmlns:p14="http://schemas.microsoft.com/office/powerpoint/2010/main">
    <mc:Choice Requires="p14">
      <p:transition spd="slow" p14:dur="2000" advTm="3554"/>
    </mc:Choice>
    <mc:Fallback xmlns="">
      <p:transition xmlns:p14="http://schemas.microsoft.com/office/powerpoint/2010/main" spd="slow" advTm="3554"/>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3649835493"/>
              </p:ext>
            </p:extLst>
          </p:nvPr>
        </p:nvGraphicFramePr>
        <p:xfrm>
          <a:off x="228600" y="1788160"/>
          <a:ext cx="6172200" cy="407924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smtClean="0"/>
              <a:t>Contention in Xen</a:t>
            </a:r>
            <a:endParaRPr lang="en-US" dirty="0"/>
          </a:p>
        </p:txBody>
      </p:sp>
      <p:sp>
        <p:nvSpPr>
          <p:cNvPr id="5" name="Slide Number Placeholder 4"/>
          <p:cNvSpPr>
            <a:spLocks noGrp="1"/>
          </p:cNvSpPr>
          <p:nvPr>
            <p:ph type="sldNum" sz="quarter" idx="12"/>
          </p:nvPr>
        </p:nvSpPr>
        <p:spPr/>
        <p:txBody>
          <a:bodyPr/>
          <a:lstStyle/>
          <a:p>
            <a:fld id="{54AAE9BA-D490-4F0D-967E-28DCCB22CEAD}" type="slidenum">
              <a:rPr lang="en-US" smtClean="0"/>
              <a:t>25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247761786"/>
              </p:ext>
            </p:extLst>
          </p:nvPr>
        </p:nvGraphicFramePr>
        <p:xfrm>
          <a:off x="6553200" y="4093261"/>
          <a:ext cx="2514599" cy="1697938"/>
        </p:xfrm>
        <a:graphic>
          <a:graphicData uri="http://schemas.openxmlformats.org/drawingml/2006/table">
            <a:tbl>
              <a:tblPr firstRow="1" bandRow="1">
                <a:tableStyleId>{BC89EF96-8CEA-46FF-86C4-4CE0E7609802}</a:tableStyleId>
              </a:tblPr>
              <a:tblGrid>
                <a:gridCol w="1028009"/>
                <a:gridCol w="1486590"/>
              </a:tblGrid>
              <a:tr h="0">
                <a:tc gridSpan="2">
                  <a:txBody>
                    <a:bodyPr/>
                    <a:lstStyle/>
                    <a:p>
                      <a:pPr algn="ctr"/>
                      <a:r>
                        <a:rPr lang="en-US" sz="1400" b="1" dirty="0" smtClean="0"/>
                        <a:t>Local Xen Testbed</a:t>
                      </a:r>
                      <a:endParaRPr lang="en-US" sz="1400" b="1" dirty="0"/>
                    </a:p>
                  </a:txBody>
                  <a:tcPr>
                    <a:solidFill>
                      <a:schemeClr val="tx2">
                        <a:lumMod val="40000"/>
                        <a:lumOff val="60000"/>
                      </a:schemeClr>
                    </a:solidFill>
                  </a:tcPr>
                </a:tc>
                <a:tc hMerge="1">
                  <a:txBody>
                    <a:bodyPr/>
                    <a:lstStyle/>
                    <a:p>
                      <a:endParaRPr lang="en-US" sz="1600" b="0" dirty="0"/>
                    </a:p>
                  </a:txBody>
                  <a:tcPr>
                    <a:solidFill>
                      <a:schemeClr val="tx2">
                        <a:lumMod val="40000"/>
                        <a:lumOff val="60000"/>
                      </a:schemeClr>
                    </a:solidFill>
                  </a:tcPr>
                </a:tc>
              </a:tr>
              <a:tr h="0">
                <a:tc>
                  <a:txBody>
                    <a:bodyPr/>
                    <a:lstStyle/>
                    <a:p>
                      <a:r>
                        <a:rPr lang="en-US" sz="1400" b="1" dirty="0" smtClean="0"/>
                        <a:t>Machine</a:t>
                      </a:r>
                      <a:endParaRPr lang="en-US" sz="1400" b="1" dirty="0"/>
                    </a:p>
                  </a:txBody>
                  <a:tcPr>
                    <a:noFill/>
                  </a:tcPr>
                </a:tc>
                <a:tc>
                  <a:txBody>
                    <a:bodyPr/>
                    <a:lstStyle/>
                    <a:p>
                      <a:r>
                        <a:rPr lang="en-US" sz="1400" b="0" dirty="0" smtClean="0"/>
                        <a:t>Intel Xeon E5430, 2.66 Ghz</a:t>
                      </a:r>
                      <a:endParaRPr lang="en-US" sz="1400" b="0" dirty="0"/>
                    </a:p>
                  </a:txBody>
                  <a:tcPr>
                    <a:noFill/>
                  </a:tcPr>
                </a:tc>
              </a:tr>
              <a:tr h="446604">
                <a:tc>
                  <a:txBody>
                    <a:bodyPr/>
                    <a:lstStyle/>
                    <a:p>
                      <a:r>
                        <a:rPr lang="en-US" sz="1400" b="1" dirty="0" smtClean="0"/>
                        <a:t>CPU</a:t>
                      </a:r>
                      <a:endParaRPr lang="en-US" sz="1400" b="1" dirty="0"/>
                    </a:p>
                  </a:txBody>
                  <a:tcPr>
                    <a:solidFill>
                      <a:schemeClr val="bg1"/>
                    </a:solidFill>
                  </a:tcPr>
                </a:tc>
                <a:tc>
                  <a:txBody>
                    <a:bodyPr/>
                    <a:lstStyle/>
                    <a:p>
                      <a:r>
                        <a:rPr lang="en-US" sz="1400" dirty="0" smtClean="0"/>
                        <a:t>2</a:t>
                      </a:r>
                      <a:r>
                        <a:rPr lang="en-US" sz="1400" baseline="0" dirty="0" smtClean="0"/>
                        <a:t> packages each with 2 cores</a:t>
                      </a:r>
                      <a:endParaRPr lang="en-US" sz="1400" dirty="0"/>
                    </a:p>
                  </a:txBody>
                  <a:tcPr>
                    <a:solidFill>
                      <a:schemeClr val="bg1"/>
                    </a:solidFill>
                  </a:tcPr>
                </a:tc>
              </a:tr>
              <a:tr h="356819">
                <a:tc>
                  <a:txBody>
                    <a:bodyPr/>
                    <a:lstStyle/>
                    <a:p>
                      <a:r>
                        <a:rPr lang="en-US" sz="1400" b="1" dirty="0" smtClean="0"/>
                        <a:t>Cache Size</a:t>
                      </a:r>
                      <a:endParaRPr lang="en-US" sz="1400" b="1" dirty="0"/>
                    </a:p>
                  </a:txBody>
                  <a:tcPr>
                    <a:solidFill>
                      <a:schemeClr val="bg1"/>
                    </a:solidFill>
                  </a:tcPr>
                </a:tc>
                <a:tc>
                  <a:txBody>
                    <a:bodyPr/>
                    <a:lstStyle/>
                    <a:p>
                      <a:r>
                        <a:rPr lang="en-US" sz="1400" dirty="0" smtClean="0"/>
                        <a:t>6MB</a:t>
                      </a:r>
                      <a:r>
                        <a:rPr lang="en-US" sz="1400" baseline="0" dirty="0" smtClean="0"/>
                        <a:t> per package</a:t>
                      </a:r>
                      <a:endParaRPr lang="en-US" sz="1400" dirty="0"/>
                    </a:p>
                  </a:txBody>
                  <a:tcPr>
                    <a:solidFill>
                      <a:schemeClr val="bg1"/>
                    </a:solidFill>
                  </a:tcPr>
                </a:tc>
              </a:tr>
            </a:tbl>
          </a:graphicData>
        </a:graphic>
      </p:graphicFrame>
      <p:sp>
        <p:nvSpPr>
          <p:cNvPr id="15" name="TextBox 14"/>
          <p:cNvSpPr txBox="1"/>
          <p:nvPr/>
        </p:nvSpPr>
        <p:spPr>
          <a:xfrm>
            <a:off x="716378" y="6105045"/>
            <a:ext cx="184666" cy="369332"/>
          </a:xfrm>
          <a:prstGeom prst="rect">
            <a:avLst/>
          </a:prstGeom>
          <a:noFill/>
        </p:spPr>
        <p:txBody>
          <a:bodyPr wrap="none" rtlCol="0">
            <a:spAutoFit/>
          </a:bodyPr>
          <a:lstStyle/>
          <a:p>
            <a:endParaRPr lang="en-US" dirty="0"/>
          </a:p>
        </p:txBody>
      </p:sp>
      <p:pic>
        <p:nvPicPr>
          <p:cNvPr id="21" name="Picture 5" descr="http://www.clker.com/cliparts/8/0/4/a/11949839231690247271server_mimooh_01.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219200"/>
            <a:ext cx="1752600" cy="2687321"/>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6773799" y="1828800"/>
            <a:ext cx="601847" cy="5142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VM</a:t>
            </a:r>
          </a:p>
        </p:txBody>
      </p:sp>
      <p:sp>
        <p:nvSpPr>
          <p:cNvPr id="24" name="Rounded Rectangle 23"/>
          <p:cNvSpPr/>
          <p:nvPr/>
        </p:nvSpPr>
        <p:spPr>
          <a:xfrm>
            <a:off x="6773799" y="2686159"/>
            <a:ext cx="601847" cy="51424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VM</a:t>
            </a:r>
          </a:p>
        </p:txBody>
      </p:sp>
      <p:sp>
        <p:nvSpPr>
          <p:cNvPr id="16" name="Rounded Rectangular Callout 15"/>
          <p:cNvSpPr/>
          <p:nvPr/>
        </p:nvSpPr>
        <p:spPr>
          <a:xfrm>
            <a:off x="838200" y="5943600"/>
            <a:ext cx="3200400" cy="762000"/>
          </a:xfrm>
          <a:prstGeom prst="wedgeRoundRectCallout">
            <a:avLst>
              <a:gd name="adj1" fmla="val -15635"/>
              <a:gd name="adj2" fmla="val -6809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t>Non-work-conserving </a:t>
            </a:r>
          </a:p>
          <a:p>
            <a:r>
              <a:rPr lang="en-US" sz="2400" dirty="0"/>
              <a:t>CPU scheduling</a:t>
            </a:r>
          </a:p>
        </p:txBody>
      </p:sp>
      <p:sp>
        <p:nvSpPr>
          <p:cNvPr id="4" name="Rounded Rectangular Callout 3"/>
          <p:cNvSpPr/>
          <p:nvPr/>
        </p:nvSpPr>
        <p:spPr>
          <a:xfrm>
            <a:off x="1310640" y="2362201"/>
            <a:ext cx="2514600" cy="762000"/>
          </a:xfrm>
          <a:prstGeom prst="wedgeRoundRectCallout">
            <a:avLst>
              <a:gd name="adj1" fmla="val 39586"/>
              <a:gd name="adj2" fmla="val 6815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Work-conserving</a:t>
            </a:r>
          </a:p>
          <a:p>
            <a:pPr algn="ctr"/>
            <a:r>
              <a:rPr lang="en-US" sz="2400" dirty="0" smtClean="0"/>
              <a:t>scheduling</a:t>
            </a:r>
            <a:endParaRPr lang="en-US" sz="2400" dirty="0"/>
          </a:p>
        </p:txBody>
      </p:sp>
      <p:sp>
        <p:nvSpPr>
          <p:cNvPr id="13" name="Rectangle 12"/>
          <p:cNvSpPr/>
          <p:nvPr/>
        </p:nvSpPr>
        <p:spPr>
          <a:xfrm>
            <a:off x="381000" y="1524000"/>
            <a:ext cx="6477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smtClean="0"/>
              <a:t>3x-6x Performance loss </a:t>
            </a:r>
            <a:r>
              <a:rPr lang="en-US" sz="2800" dirty="0" smtClean="0">
                <a:sym typeface="Wingdings"/>
              </a:rPr>
              <a:t> Higher cost</a:t>
            </a:r>
            <a:endParaRPr lang="en-US" sz="2800" dirty="0"/>
          </a:p>
        </p:txBody>
      </p:sp>
    </p:spTree>
    <p:custDataLst>
      <p:tags r:id="rId1"/>
    </p:custDataLst>
    <p:extLst>
      <p:ext uri="{BB962C8B-B14F-4D97-AF65-F5344CB8AC3E}">
        <p14:creationId xmlns:p14="http://schemas.microsoft.com/office/powerpoint/2010/main" val="862608122"/>
      </p:ext>
    </p:extLst>
  </p:cSld>
  <p:clrMapOvr>
    <a:masterClrMapping/>
  </p:clrMapOvr>
  <mc:AlternateContent xmlns:mc="http://schemas.openxmlformats.org/markup-compatibility/2006" xmlns:p14="http://schemas.microsoft.com/office/powerpoint/2010/main">
    <mc:Choice Requires="p14">
      <p:transition spd="slow" p14:dur="2000" advTm="4456"/>
    </mc:Choice>
    <mc:Fallback xmlns="">
      <p:transition xmlns:p14="http://schemas.microsoft.com/office/powerpoint/2010/main" spd="slow" advTm="445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895672"/>
            <a:ext cx="60198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This work:  </a:t>
            </a:r>
            <a:r>
              <a:rPr lang="en-US" sz="2400" dirty="0"/>
              <a:t>Greedy customer can recover performance by interfering with other </a:t>
            </a:r>
            <a:r>
              <a:rPr lang="en-US" sz="2400" dirty="0" smtClean="0"/>
              <a:t>tenants</a:t>
            </a:r>
            <a:endParaRPr lang="en-US" sz="2400" dirty="0"/>
          </a:p>
        </p:txBody>
      </p:sp>
      <p:sp>
        <p:nvSpPr>
          <p:cNvPr id="5" name="Rounded Rectangle 4"/>
          <p:cNvSpPr/>
          <p:nvPr/>
        </p:nvSpPr>
        <p:spPr>
          <a:xfrm>
            <a:off x="2209800" y="5791200"/>
            <a:ext cx="6019800" cy="838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smtClean="0"/>
              <a:t>Resource-Freeing Attack</a:t>
            </a:r>
            <a:endParaRPr lang="en-US" sz="3600" dirty="0"/>
          </a:p>
        </p:txBody>
      </p:sp>
      <p:sp>
        <p:nvSpPr>
          <p:cNvPr id="2" name="Title 1"/>
          <p:cNvSpPr>
            <a:spLocks noGrp="1"/>
          </p:cNvSpPr>
          <p:nvPr>
            <p:ph type="title"/>
          </p:nvPr>
        </p:nvSpPr>
        <p:spPr/>
        <p:txBody>
          <a:bodyPr>
            <a:normAutofit/>
          </a:bodyPr>
          <a:lstStyle/>
          <a:p>
            <a:r>
              <a:rPr lang="en-US" dirty="0" smtClean="0"/>
              <a:t>What can a tenant do?</a:t>
            </a:r>
            <a:endParaRPr lang="en-US" dirty="0"/>
          </a:p>
        </p:txBody>
      </p:sp>
      <p:pic>
        <p:nvPicPr>
          <p:cNvPr id="1026" name="Picture 2" descr="http://fc04.deviantart.net/fs70/i/2010/282/4/0/batman_logo_3_by_pako_speedy-d30f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858" y="4876800"/>
            <a:ext cx="1691385" cy="12685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vmuser\AppData\Local\Microsoft\Windows\Temporary Internet Files\Content.IE5\JG8OO2G4\MC90001448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658" y="2930605"/>
            <a:ext cx="1828800" cy="13985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553200" y="6492875"/>
            <a:ext cx="2133600" cy="365125"/>
          </a:xfrm>
        </p:spPr>
        <p:txBody>
          <a:bodyPr/>
          <a:lstStyle/>
          <a:p>
            <a:fld id="{54AAE9BA-D490-4F0D-967E-28DCCB22CEAD}" type="slidenum">
              <a:rPr lang="en-US" smtClean="0"/>
              <a:t>26</a:t>
            </a:fld>
            <a:endParaRPr lang="en-US" dirty="0"/>
          </a:p>
        </p:txBody>
      </p:sp>
      <p:sp>
        <p:nvSpPr>
          <p:cNvPr id="18" name="TextBox 17"/>
          <p:cNvSpPr txBox="1"/>
          <p:nvPr/>
        </p:nvSpPr>
        <p:spPr>
          <a:xfrm>
            <a:off x="2226462" y="3078540"/>
            <a:ext cx="4010232" cy="1569660"/>
          </a:xfrm>
          <a:prstGeom prst="rect">
            <a:avLst/>
          </a:prstGeom>
          <a:noFill/>
        </p:spPr>
        <p:txBody>
          <a:bodyPr wrap="none" rtlCol="0">
            <a:spAutoFit/>
          </a:bodyPr>
          <a:lstStyle/>
          <a:p>
            <a:r>
              <a:rPr lang="en-US" sz="2400" dirty="0" smtClean="0"/>
              <a:t>Pack up VM and move</a:t>
            </a:r>
          </a:p>
          <a:p>
            <a:r>
              <a:rPr lang="en-US" sz="2400" dirty="0" smtClean="0"/>
              <a:t>(See our SOCC 2012 paper)</a:t>
            </a:r>
          </a:p>
          <a:p>
            <a:r>
              <a:rPr lang="en-US" sz="2400" dirty="0" smtClean="0"/>
              <a:t>… but, not all workloads cheap</a:t>
            </a:r>
          </a:p>
          <a:p>
            <a:r>
              <a:rPr lang="en-US" sz="2400" dirty="0"/>
              <a:t> </a:t>
            </a:r>
            <a:r>
              <a:rPr lang="en-US" sz="2400" dirty="0" smtClean="0"/>
              <a:t>to move</a:t>
            </a:r>
          </a:p>
        </p:txBody>
      </p:sp>
      <p:pic>
        <p:nvPicPr>
          <p:cNvPr id="15" name="Picture 5" descr="http://www.clker.com/cliparts/8/0/4/a/11949839231690247271server_mimooh_01.svg.m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960879"/>
            <a:ext cx="1752600" cy="2687321"/>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6773799" y="2590800"/>
            <a:ext cx="601847" cy="5142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VM</a:t>
            </a:r>
          </a:p>
        </p:txBody>
      </p:sp>
      <p:sp>
        <p:nvSpPr>
          <p:cNvPr id="20" name="Rounded Rectangle 19"/>
          <p:cNvSpPr/>
          <p:nvPr/>
        </p:nvSpPr>
        <p:spPr>
          <a:xfrm>
            <a:off x="6773799" y="3448159"/>
            <a:ext cx="601847" cy="51424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VM</a:t>
            </a:r>
          </a:p>
        </p:txBody>
      </p:sp>
      <p:pic>
        <p:nvPicPr>
          <p:cNvPr id="16" name="Picture 2" descr="C:\Users\vmuser\AppData\Local\Microsoft\Windows\Temporary Internet Files\Content.IE5\IZEX4XSD\MC90043394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58" y="1296680"/>
            <a:ext cx="1395351" cy="1395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40286" y="1753880"/>
            <a:ext cx="4244221" cy="830997"/>
          </a:xfrm>
          <a:prstGeom prst="rect">
            <a:avLst/>
          </a:prstGeom>
          <a:noFill/>
        </p:spPr>
        <p:txBody>
          <a:bodyPr wrap="none" rtlCol="0">
            <a:spAutoFit/>
          </a:bodyPr>
          <a:lstStyle/>
          <a:p>
            <a:r>
              <a:rPr lang="en-US" sz="2400" dirty="0" smtClean="0"/>
              <a:t>Ask provider for better isolation</a:t>
            </a:r>
          </a:p>
          <a:p>
            <a:r>
              <a:rPr lang="en-US" sz="2400" dirty="0" smtClean="0"/>
              <a:t>… requires overhaul of the cloud </a:t>
            </a:r>
          </a:p>
        </p:txBody>
      </p:sp>
      <p:pic>
        <p:nvPicPr>
          <p:cNvPr id="2050" name="Picture 2" descr="C:\Users\vmuser\AppData\Local\Microsoft\Windows\Temporary Internet Files\Content.IE5\JG8OO2G4\MC90043253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285" y="1493582"/>
            <a:ext cx="1001545" cy="10015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vmuser\AppData\Local\Microsoft\Windows\Temporary Internet Files\Content.IE5\JG8OO2G4\MC90043253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160" y="2920631"/>
            <a:ext cx="1001545" cy="10015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3679271"/>
      </p:ext>
    </p:extLst>
  </p:cSld>
  <p:clrMapOvr>
    <a:masterClrMapping/>
  </p:clrMapOvr>
  <mc:AlternateContent xmlns:mc="http://schemas.openxmlformats.org/markup-compatibility/2006" xmlns:p14="http://schemas.microsoft.com/office/powerpoint/2010/main">
    <mc:Choice Requires="p14">
      <p:transition spd="slow" p14:dur="2000" advTm="31805"/>
    </mc:Choice>
    <mc:Fallback xmlns="">
      <p:transition xmlns:p14="http://schemas.microsoft.com/office/powerpoint/2010/main" spd="slow" advTm="318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8"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4AAE9BA-D490-4F0D-967E-28DCCB22CEAD}" type="slidenum">
              <a:rPr lang="en-US" smtClean="0"/>
              <a:t>27</a:t>
            </a:fld>
            <a:endParaRPr lang="en-US" dirty="0"/>
          </a:p>
        </p:txBody>
      </p:sp>
    </p:spTree>
    <p:extLst>
      <p:ext uri="{BB962C8B-B14F-4D97-AF65-F5344CB8AC3E}">
        <p14:creationId xmlns:p14="http://schemas.microsoft.com/office/powerpoint/2010/main" val="13451616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Cloud Resources</a:t>
            </a:r>
            <a:endParaRPr lang="en-US" dirty="0"/>
          </a:p>
        </p:txBody>
      </p:sp>
      <p:sp>
        <p:nvSpPr>
          <p:cNvPr id="3" name="Content Placeholder 2"/>
          <p:cNvSpPr>
            <a:spLocks noGrp="1"/>
          </p:cNvSpPr>
          <p:nvPr>
            <p:ph idx="1"/>
          </p:nvPr>
        </p:nvSpPr>
        <p:spPr/>
        <p:txBody>
          <a:bodyPr/>
          <a:lstStyle/>
          <a:p>
            <a:r>
              <a:rPr lang="en-US" dirty="0" smtClean="0"/>
              <a:t>Virtual Machine</a:t>
            </a:r>
          </a:p>
          <a:p>
            <a:endParaRPr lang="en-US" dirty="0"/>
          </a:p>
          <a:p>
            <a:r>
              <a:rPr lang="en-US" dirty="0" smtClean="0"/>
              <a:t>Cloud Storage</a:t>
            </a:r>
          </a:p>
          <a:p>
            <a:endParaRPr lang="en-US" dirty="0"/>
          </a:p>
          <a:p>
            <a:r>
              <a:rPr lang="en-US" dirty="0" smtClean="0"/>
              <a:t>Cloud Services</a:t>
            </a:r>
          </a:p>
          <a:p>
            <a:pPr lvl="1"/>
            <a:r>
              <a:rPr lang="en-US" dirty="0" smtClean="0"/>
              <a:t>Load balancers</a:t>
            </a:r>
          </a:p>
          <a:p>
            <a:pPr lvl="1"/>
            <a:r>
              <a:rPr lang="en-US" dirty="0" smtClean="0"/>
              <a:t>Private Networks</a:t>
            </a:r>
          </a:p>
          <a:p>
            <a:pPr lvl="1"/>
            <a:r>
              <a:rPr lang="en-US" dirty="0" smtClean="0"/>
              <a:t>CDNs</a:t>
            </a:r>
            <a:endParaRPr lang="en-US" dirty="0"/>
          </a:p>
        </p:txBody>
      </p:sp>
      <p:sp>
        <p:nvSpPr>
          <p:cNvPr id="4" name="Slide Number Placeholder 3"/>
          <p:cNvSpPr>
            <a:spLocks noGrp="1"/>
          </p:cNvSpPr>
          <p:nvPr>
            <p:ph type="sldNum" sz="quarter" idx="12"/>
          </p:nvPr>
        </p:nvSpPr>
        <p:spPr/>
        <p:txBody>
          <a:bodyPr/>
          <a:lstStyle/>
          <a:p>
            <a:fld id="{54AAE9BA-D490-4F0D-967E-28DCCB22CEAD}" type="slidenum">
              <a:rPr lang="en-US" smtClean="0"/>
              <a:t>3</a:t>
            </a:fld>
            <a:endParaRPr lang="en-US" dirty="0"/>
          </a:p>
        </p:txBody>
      </p:sp>
    </p:spTree>
    <p:extLst>
      <p:ext uri="{BB962C8B-B14F-4D97-AF65-F5344CB8AC3E}">
        <p14:creationId xmlns:p14="http://schemas.microsoft.com/office/powerpoint/2010/main" val="7318269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Use Cases</a:t>
            </a:r>
            <a:endParaRPr lang="en-US" dirty="0"/>
          </a:p>
        </p:txBody>
      </p:sp>
      <p:sp>
        <p:nvSpPr>
          <p:cNvPr id="3" name="Content Placeholder 2"/>
          <p:cNvSpPr>
            <a:spLocks noGrp="1"/>
          </p:cNvSpPr>
          <p:nvPr>
            <p:ph idx="1"/>
          </p:nvPr>
        </p:nvSpPr>
        <p:spPr/>
        <p:txBody>
          <a:bodyPr/>
          <a:lstStyle/>
          <a:p>
            <a:r>
              <a:rPr lang="en-US" dirty="0" smtClean="0"/>
              <a:t>Deploying enterprise applications </a:t>
            </a:r>
          </a:p>
          <a:p>
            <a:r>
              <a:rPr lang="en-US" dirty="0" smtClean="0"/>
              <a:t>Deploying start-up ideas</a:t>
            </a:r>
            <a:endParaRPr lang="en-US" dirty="0"/>
          </a:p>
        </p:txBody>
      </p:sp>
      <p:sp>
        <p:nvSpPr>
          <p:cNvPr id="4" name="Slide Number Placeholder 3"/>
          <p:cNvSpPr>
            <a:spLocks noGrp="1"/>
          </p:cNvSpPr>
          <p:nvPr>
            <p:ph type="sldNum" sz="quarter" idx="12"/>
          </p:nvPr>
        </p:nvSpPr>
        <p:spPr/>
        <p:txBody>
          <a:bodyPr/>
          <a:lstStyle/>
          <a:p>
            <a:fld id="{54AAE9BA-D490-4F0D-967E-28DCCB22CEAD}" type="slidenum">
              <a:rPr lang="en-US" smtClean="0"/>
              <a:t>4</a:t>
            </a:fld>
            <a:endParaRPr lang="en-US" dirty="0"/>
          </a:p>
        </p:txBody>
      </p:sp>
    </p:spTree>
    <p:extLst>
      <p:ext uri="{BB962C8B-B14F-4D97-AF65-F5344CB8AC3E}">
        <p14:creationId xmlns:p14="http://schemas.microsoft.com/office/powerpoint/2010/main" val="9054768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Cloud</a:t>
            </a:r>
            <a:endParaRPr lang="en-US" dirty="0"/>
          </a:p>
        </p:txBody>
      </p:sp>
      <p:sp>
        <p:nvSpPr>
          <p:cNvPr id="3" name="Content Placeholder 2"/>
          <p:cNvSpPr>
            <a:spLocks noGrp="1"/>
          </p:cNvSpPr>
          <p:nvPr>
            <p:ph idx="1"/>
          </p:nvPr>
        </p:nvSpPr>
        <p:spPr/>
        <p:txBody>
          <a:bodyPr/>
          <a:lstStyle/>
          <a:p>
            <a:r>
              <a:rPr lang="en-US" dirty="0" smtClean="0"/>
              <a:t>Easily adjust to load (no upfront costs)</a:t>
            </a:r>
          </a:p>
          <a:p>
            <a:pPr lvl="1"/>
            <a:r>
              <a:rPr lang="en-US" dirty="0" smtClean="0"/>
              <a:t>Auto-scaling</a:t>
            </a:r>
          </a:p>
          <a:p>
            <a:pPr lvl="1"/>
            <a:r>
              <a:rPr lang="en-US" dirty="0" smtClean="0"/>
              <a:t>Deal with flash crowds.</a:t>
            </a:r>
            <a:endParaRPr lang="en-US" dirty="0"/>
          </a:p>
        </p:txBody>
      </p:sp>
      <p:sp>
        <p:nvSpPr>
          <p:cNvPr id="4" name="Slide Number Placeholder 3"/>
          <p:cNvSpPr>
            <a:spLocks noGrp="1"/>
          </p:cNvSpPr>
          <p:nvPr>
            <p:ph type="sldNum" sz="quarter" idx="12"/>
          </p:nvPr>
        </p:nvSpPr>
        <p:spPr/>
        <p:txBody>
          <a:bodyPr/>
          <a:lstStyle/>
          <a:p>
            <a:fld id="{54AAE9BA-D490-4F0D-967E-28DCCB22CEAD}" type="slidenum">
              <a:rPr lang="en-US" smtClean="0"/>
              <a:t>5</a:t>
            </a:fld>
            <a:endParaRPr lang="en-US" dirty="0"/>
          </a:p>
        </p:txBody>
      </p:sp>
    </p:spTree>
    <p:extLst>
      <p:ext uri="{BB962C8B-B14F-4D97-AF65-F5344CB8AC3E}">
        <p14:creationId xmlns:p14="http://schemas.microsoft.com/office/powerpoint/2010/main" val="38645252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normAutofit fontScale="90000"/>
          </a:bodyPr>
          <a:lstStyle/>
          <a:p>
            <a:r>
              <a:rPr lang="en-US" dirty="0" smtClean="0"/>
              <a:t>Why would performance every </a:t>
            </a:r>
            <a:r>
              <a:rPr lang="en-US" smtClean="0"/>
              <a:t>be unpredictable?</a:t>
            </a:r>
            <a:endParaRPr lang="en-US" dirty="0"/>
          </a:p>
        </p:txBody>
      </p:sp>
      <p:sp>
        <p:nvSpPr>
          <p:cNvPr id="4" name="Slide Number Placeholder 3"/>
          <p:cNvSpPr>
            <a:spLocks noGrp="1"/>
          </p:cNvSpPr>
          <p:nvPr>
            <p:ph type="sldNum" sz="quarter" idx="12"/>
          </p:nvPr>
        </p:nvSpPr>
        <p:spPr/>
        <p:txBody>
          <a:bodyPr/>
          <a:lstStyle/>
          <a:p>
            <a:fld id="{54AAE9BA-D490-4F0D-967E-28DCCB22CEAD}" type="slidenum">
              <a:rPr lang="en-US" smtClean="0"/>
              <a:t>6</a:t>
            </a:fld>
            <a:endParaRPr lang="en-US" dirty="0"/>
          </a:p>
        </p:txBody>
      </p:sp>
    </p:spTree>
    <p:extLst>
      <p:ext uri="{BB962C8B-B14F-4D97-AF65-F5344CB8AC3E}">
        <p14:creationId xmlns:p14="http://schemas.microsoft.com/office/powerpoint/2010/main" val="1540035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sz="half" idx="2"/>
          </p:nvPr>
        </p:nvSpPr>
        <p:spPr/>
        <p:txBody>
          <a:bodyPr>
            <a:normAutofit/>
          </a:bodyPr>
          <a:lstStyle/>
          <a:p>
            <a:endParaRPr lang="en-US" dirty="0" smtClean="0"/>
          </a:p>
          <a:p>
            <a:endParaRPr lang="en-US" dirty="0"/>
          </a:p>
        </p:txBody>
      </p:sp>
      <p:pic>
        <p:nvPicPr>
          <p:cNvPr id="17" name="Picture 5" descr="http://www.clker.com/cliparts/8/0/4/a/11949839231690247271server_mimooh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1419224"/>
            <a:ext cx="1752600" cy="26873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29400" y="1828800"/>
            <a:ext cx="838200" cy="1828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Implications of Multi-tenancy</a:t>
            </a:r>
            <a:endParaRPr lang="en-US" dirty="0"/>
          </a:p>
        </p:txBody>
      </p:sp>
      <p:sp>
        <p:nvSpPr>
          <p:cNvPr id="55" name="Content Placeholder 54"/>
          <p:cNvSpPr>
            <a:spLocks noGrp="1"/>
          </p:cNvSpPr>
          <p:nvPr>
            <p:ph sz="half" idx="1"/>
          </p:nvPr>
        </p:nvSpPr>
        <p:spPr>
          <a:xfrm>
            <a:off x="152400" y="1600200"/>
            <a:ext cx="7696200" cy="4572000"/>
          </a:xfrm>
        </p:spPr>
        <p:txBody>
          <a:bodyPr>
            <a:normAutofit/>
          </a:bodyPr>
          <a:lstStyle/>
          <a:p>
            <a:r>
              <a:rPr lang="en-US" dirty="0" smtClean="0"/>
              <a:t>VMs share many resources</a:t>
            </a:r>
          </a:p>
          <a:p>
            <a:pPr lvl="1"/>
            <a:r>
              <a:rPr lang="en-US" dirty="0" smtClean="0"/>
              <a:t>CPU, cache, memory, disk, network, etc.</a:t>
            </a:r>
          </a:p>
          <a:p>
            <a:pPr lvl="1"/>
            <a:endParaRPr lang="en-US" dirty="0" smtClean="0"/>
          </a:p>
          <a:p>
            <a:r>
              <a:rPr lang="en-US" dirty="0" smtClean="0"/>
              <a:t>Virtual Machine Managers (VMM) </a:t>
            </a:r>
          </a:p>
          <a:p>
            <a:pPr lvl="1"/>
            <a:r>
              <a:rPr lang="en-US" dirty="0" smtClean="0"/>
              <a:t>Goal: Provide Isolation</a:t>
            </a:r>
          </a:p>
          <a:p>
            <a:pPr lvl="1"/>
            <a:endParaRPr lang="en-US" dirty="0" smtClean="0"/>
          </a:p>
          <a:p>
            <a:r>
              <a:rPr lang="en-US" dirty="0" smtClean="0"/>
              <a:t>Deployed VMMs don’t </a:t>
            </a:r>
            <a:br>
              <a:rPr lang="en-US" dirty="0" smtClean="0"/>
            </a:br>
            <a:r>
              <a:rPr lang="en-US" dirty="0" smtClean="0"/>
              <a:t>perfectly isolate VMs</a:t>
            </a:r>
          </a:p>
          <a:p>
            <a:pPr lvl="1"/>
            <a:r>
              <a:rPr lang="en-US" dirty="0" smtClean="0"/>
              <a:t>Side-channels [</a:t>
            </a:r>
            <a:r>
              <a:rPr lang="en-US" dirty="0" err="1" smtClean="0"/>
              <a:t>Ristenpart</a:t>
            </a:r>
            <a:r>
              <a:rPr lang="en-US" dirty="0" smtClean="0"/>
              <a:t> et al. </a:t>
            </a:r>
            <a:r>
              <a:rPr lang="fr-FR" dirty="0" smtClean="0"/>
              <a:t>’</a:t>
            </a:r>
            <a:r>
              <a:rPr lang="en-US" dirty="0" smtClean="0"/>
              <a:t>09, Zhang et al. </a:t>
            </a:r>
            <a:r>
              <a:rPr lang="fr-FR" dirty="0" smtClean="0"/>
              <a:t>’</a:t>
            </a:r>
            <a:r>
              <a:rPr lang="en-US" dirty="0" smtClean="0"/>
              <a:t>12]</a:t>
            </a:r>
          </a:p>
        </p:txBody>
      </p:sp>
      <p:sp>
        <p:nvSpPr>
          <p:cNvPr id="3" name="Slide Number Placeholder 2"/>
          <p:cNvSpPr>
            <a:spLocks noGrp="1"/>
          </p:cNvSpPr>
          <p:nvPr>
            <p:ph type="sldNum" sz="quarter" idx="12"/>
          </p:nvPr>
        </p:nvSpPr>
        <p:spPr/>
        <p:txBody>
          <a:bodyPr/>
          <a:lstStyle/>
          <a:p>
            <a:fld id="{54AAE9BA-D490-4F0D-967E-28DCCB22CEAD}" type="slidenum">
              <a:rPr lang="en-US" sz="2000" smtClean="0"/>
              <a:t>7</a:t>
            </a:fld>
            <a:endParaRPr lang="en-US" sz="2000" dirty="0"/>
          </a:p>
        </p:txBody>
      </p:sp>
      <p:sp>
        <p:nvSpPr>
          <p:cNvPr id="19" name="Rounded Rectangle 18"/>
          <p:cNvSpPr/>
          <p:nvPr/>
        </p:nvSpPr>
        <p:spPr>
          <a:xfrm>
            <a:off x="6773800" y="1981200"/>
            <a:ext cx="601847" cy="5333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VM</a:t>
            </a:r>
          </a:p>
        </p:txBody>
      </p:sp>
      <p:sp>
        <p:nvSpPr>
          <p:cNvPr id="20" name="Rounded Rectangle 19"/>
          <p:cNvSpPr/>
          <p:nvPr/>
        </p:nvSpPr>
        <p:spPr>
          <a:xfrm>
            <a:off x="6773800" y="2895601"/>
            <a:ext cx="601847" cy="5333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VM</a:t>
            </a:r>
          </a:p>
        </p:txBody>
      </p:sp>
      <p:sp>
        <p:nvSpPr>
          <p:cNvPr id="13" name="TextBox 12"/>
          <p:cNvSpPr txBox="1"/>
          <p:nvPr/>
        </p:nvSpPr>
        <p:spPr>
          <a:xfrm>
            <a:off x="6248400" y="2286000"/>
            <a:ext cx="553998" cy="812332"/>
          </a:xfrm>
          <a:prstGeom prst="rect">
            <a:avLst/>
          </a:prstGeom>
          <a:noFill/>
        </p:spPr>
        <p:txBody>
          <a:bodyPr vert="vert270" wrap="none" rtlCol="0">
            <a:spAutoFit/>
          </a:bodyPr>
          <a:lstStyle/>
          <a:p>
            <a:r>
              <a:rPr lang="en-US" sz="2400" b="1" dirty="0" smtClean="0">
                <a:solidFill>
                  <a:schemeClr val="accent1"/>
                </a:solidFill>
              </a:rPr>
              <a:t>VMM</a:t>
            </a:r>
            <a:endParaRPr lang="en-US" sz="2400" b="1" dirty="0">
              <a:solidFill>
                <a:schemeClr val="accent1"/>
              </a:solidFill>
            </a:endParaRPr>
          </a:p>
        </p:txBody>
      </p:sp>
    </p:spTree>
    <p:extLst>
      <p:ext uri="{BB962C8B-B14F-4D97-AF65-F5344CB8AC3E}">
        <p14:creationId xmlns:p14="http://schemas.microsoft.com/office/powerpoint/2010/main" val="3114258958"/>
      </p:ext>
    </p:extLst>
  </p:cSld>
  <p:clrMapOvr>
    <a:masterClrMapping/>
  </p:clrMapOvr>
  <mc:AlternateContent xmlns:mc="http://schemas.openxmlformats.org/markup-compatibility/2006" xmlns:p14="http://schemas.microsoft.com/office/powerpoint/2010/main">
    <mc:Choice Requires="p14">
      <p:transition spd="slow" p14:dur="2000" advTm="197"/>
    </mc:Choice>
    <mc:Fallback xmlns="">
      <p:transition xmlns:p14="http://schemas.microsoft.com/office/powerpoint/2010/main" spd="slow" advTm="197"/>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Assumption Made by Cloud	Tenant</a:t>
            </a:r>
            <a:endParaRPr lang="en-US" dirty="0"/>
          </a:p>
        </p:txBody>
      </p:sp>
      <p:sp>
        <p:nvSpPr>
          <p:cNvPr id="3" name="Content Placeholder 2"/>
          <p:cNvSpPr>
            <a:spLocks noGrp="1"/>
          </p:cNvSpPr>
          <p:nvPr>
            <p:ph idx="1"/>
          </p:nvPr>
        </p:nvSpPr>
        <p:spPr/>
        <p:txBody>
          <a:bodyPr/>
          <a:lstStyle/>
          <a:p>
            <a:r>
              <a:rPr lang="en-US" dirty="0" smtClean="0"/>
              <a:t>Infinite resources</a:t>
            </a:r>
          </a:p>
          <a:p>
            <a:endParaRPr lang="en-US" dirty="0"/>
          </a:p>
          <a:p>
            <a:r>
              <a:rPr lang="en-US" dirty="0" smtClean="0"/>
              <a:t>All VMs are created equally</a:t>
            </a:r>
          </a:p>
          <a:p>
            <a:endParaRPr lang="en-US" dirty="0"/>
          </a:p>
          <a:p>
            <a:r>
              <a:rPr lang="en-US" dirty="0" smtClean="0"/>
              <a:t>Perfect isolation</a:t>
            </a:r>
            <a:endParaRPr lang="en-US" dirty="0"/>
          </a:p>
        </p:txBody>
      </p:sp>
      <p:sp>
        <p:nvSpPr>
          <p:cNvPr id="4" name="Slide Number Placeholder 3"/>
          <p:cNvSpPr>
            <a:spLocks noGrp="1"/>
          </p:cNvSpPr>
          <p:nvPr>
            <p:ph type="sldNum" sz="quarter" idx="12"/>
          </p:nvPr>
        </p:nvSpPr>
        <p:spPr/>
        <p:txBody>
          <a:bodyPr/>
          <a:lstStyle/>
          <a:p>
            <a:fld id="{54AAE9BA-D490-4F0D-967E-28DCCB22CEAD}" type="slidenum">
              <a:rPr lang="en-US" smtClean="0"/>
              <a:t>8</a:t>
            </a:fld>
            <a:endParaRPr lang="en-US" dirty="0"/>
          </a:p>
        </p:txBody>
      </p:sp>
    </p:spTree>
    <p:extLst>
      <p:ext uri="{BB962C8B-B14F-4D97-AF65-F5344CB8AC3E}">
        <p14:creationId xmlns:p14="http://schemas.microsoft.com/office/powerpoint/2010/main" val="128685676"/>
      </p:ext>
    </p:extLst>
  </p:cSld>
  <p:clrMapOvr>
    <a:masterClrMapping/>
  </p:clrMapOvr>
  <mc:AlternateContent xmlns:mc="http://schemas.openxmlformats.org/markup-compatibility/2006" xmlns:p14="http://schemas.microsoft.com/office/powerpoint/2010/main">
    <mc:Choice Requires="p14">
      <p:transition spd="slow" p14:dur="2000" advTm="176"/>
    </mc:Choice>
    <mc:Fallback xmlns="">
      <p:transition xmlns:p14="http://schemas.microsoft.com/office/powerpoint/2010/main" spd="slow" advTm="176"/>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Taking control of where your instances run</a:t>
            </a:r>
          </a:p>
          <a:p>
            <a:r>
              <a:rPr lang="en-US" dirty="0" smtClean="0"/>
              <a:t>Are all VMs created equally?</a:t>
            </a:r>
          </a:p>
          <a:p>
            <a:r>
              <a:rPr lang="en-US" dirty="0"/>
              <a:t>How </a:t>
            </a:r>
            <a:r>
              <a:rPr lang="en-US" dirty="0" smtClean="0"/>
              <a:t>much variation exists and why?</a:t>
            </a:r>
          </a:p>
          <a:p>
            <a:r>
              <a:rPr lang="en-US" dirty="0" smtClean="0"/>
              <a:t>Can we take advantage of the variation to improve performance?</a:t>
            </a:r>
            <a:br>
              <a:rPr lang="en-US" dirty="0" smtClean="0"/>
            </a:br>
            <a:endParaRPr lang="en-US" dirty="0" smtClean="0"/>
          </a:p>
          <a:p>
            <a:pPr marL="0" indent="0">
              <a:buNone/>
            </a:pPr>
            <a:r>
              <a:rPr lang="en-US" dirty="0" smtClean="0"/>
              <a:t>Gaining performance at any cost</a:t>
            </a:r>
          </a:p>
          <a:p>
            <a:r>
              <a:rPr lang="en-US" dirty="0" smtClean="0"/>
              <a:t>Can users impact each other’s performance?</a:t>
            </a:r>
          </a:p>
          <a:p>
            <a:r>
              <a:rPr lang="en-US" dirty="0" smtClean="0"/>
              <a:t>Is there a way to maliciously steal another user’s resource?</a:t>
            </a:r>
          </a:p>
          <a:p>
            <a:r>
              <a:rPr lang="en-US" dirty="0" smtClean="0"/>
              <a:t>Is </a:t>
            </a:r>
            <a:r>
              <a:rPr lang="en-US" dirty="0" err="1" smtClean="0"/>
              <a:t>tehre</a:t>
            </a:r>
            <a:r>
              <a:rPr lang="en-US" dirty="0" smtClean="0"/>
              <a:t> </a:t>
            </a:r>
          </a:p>
        </p:txBody>
      </p:sp>
    </p:spTree>
    <p:extLst>
      <p:ext uri="{BB962C8B-B14F-4D97-AF65-F5344CB8AC3E}">
        <p14:creationId xmlns:p14="http://schemas.microsoft.com/office/powerpoint/2010/main" val="1806405593"/>
      </p:ext>
    </p:extLst>
  </p:cSld>
  <p:clrMapOvr>
    <a:masterClrMapping/>
  </p:clrMapOvr>
  <mc:AlternateContent xmlns:mc="http://schemas.openxmlformats.org/markup-compatibility/2006" xmlns:p14="http://schemas.microsoft.com/office/powerpoint/2010/main">
    <mc:Choice Requires="p14">
      <p:transition spd="slow" p14:dur="2000" advTm="142"/>
    </mc:Choice>
    <mc:Fallback xmlns="">
      <p:transition xmlns:p14="http://schemas.microsoft.com/office/powerpoint/2010/main" spd="slow" advTm="142"/>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1.3|0.3|0.2"/>
</p:tagLst>
</file>

<file path=ppt/tags/tag2.xml><?xml version="1.0" encoding="utf-8"?>
<p:tagLst xmlns:a="http://schemas.openxmlformats.org/drawingml/2006/main" xmlns:r="http://schemas.openxmlformats.org/officeDocument/2006/relationships" xmlns:p="http://schemas.openxmlformats.org/presentationml/2006/main">
  <p:tag name="TIMING" val="|7.9"/>
</p:tagLst>
</file>

<file path=ppt/tags/tag3.xml><?xml version="1.0" encoding="utf-8"?>
<p:tagLst xmlns:a="http://schemas.openxmlformats.org/drawingml/2006/main" xmlns:r="http://schemas.openxmlformats.org/officeDocument/2006/relationships" xmlns:p="http://schemas.openxmlformats.org/presentationml/2006/main">
  <p:tag name="TIMING" val="|3.5|0.5"/>
</p:tagLst>
</file>

<file path=ppt/tags/tag4.xml><?xml version="1.0" encoding="utf-8"?>
<p:tagLst xmlns:a="http://schemas.openxmlformats.org/drawingml/2006/main" xmlns:r="http://schemas.openxmlformats.org/officeDocument/2006/relationships" xmlns:p="http://schemas.openxmlformats.org/presentationml/2006/main">
  <p:tag name="TIMING" val="|0.7|7.8|1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21538</TotalTime>
  <Words>1451</Words>
  <Application>Microsoft Macintosh PowerPoint</Application>
  <PresentationFormat>On-screen Show (4:3)</PresentationFormat>
  <Paragraphs>234</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Performance Anomalies Within The Cloud</vt:lpstr>
      <vt:lpstr>Public Clouds (EC2, Azure, Rackspace, …)</vt:lpstr>
      <vt:lpstr>Available Cloud Resources</vt:lpstr>
      <vt:lpstr>Cloud Use Cases</vt:lpstr>
      <vt:lpstr>Benefits of Cloud</vt:lpstr>
      <vt:lpstr>Why would performance every be unpredictable?</vt:lpstr>
      <vt:lpstr>Implications of Multi-tenancy</vt:lpstr>
      <vt:lpstr>Assumption Made by Cloud Tenant</vt:lpstr>
      <vt:lpstr>This Talk</vt:lpstr>
      <vt:lpstr>Heterogeneity in EC2</vt:lpstr>
      <vt:lpstr>Are All VMs Created Equally?</vt:lpstr>
      <vt:lpstr>Benchmark Suite &amp; Methodology</vt:lpstr>
      <vt:lpstr>Inter-Architecture</vt:lpstr>
      <vt:lpstr>Intra-Architecture</vt:lpstr>
      <vt:lpstr>Temporal</vt:lpstr>
      <vt:lpstr>Overall</vt:lpstr>
      <vt:lpstr>What Can We Do about it?</vt:lpstr>
      <vt:lpstr>Measurement Methodology</vt:lpstr>
      <vt:lpstr>EC2 results</vt:lpstr>
      <vt:lpstr>Placement Gaming</vt:lpstr>
      <vt:lpstr>Contention in Xen</vt:lpstr>
      <vt:lpstr>I/O contends with self</vt:lpstr>
      <vt:lpstr>I/O contends with self</vt:lpstr>
      <vt:lpstr>Everyone Contends with Cache</vt:lpstr>
      <vt:lpstr>Contention in Xen</vt:lpstr>
      <vt:lpstr>What can a tenant do?</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vmuser</dc:creator>
  <cp:lastModifiedBy>Theophilus Benson</cp:lastModifiedBy>
  <cp:revision>1068</cp:revision>
  <cp:lastPrinted>2012-10-10T17:26:50Z</cp:lastPrinted>
  <dcterms:created xsi:type="dcterms:W3CDTF">2012-09-27T22:35:29Z</dcterms:created>
  <dcterms:modified xsi:type="dcterms:W3CDTF">2015-03-01T05:21:07Z</dcterms:modified>
</cp:coreProperties>
</file>