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61" r:id="rId3"/>
    <p:sldId id="262" r:id="rId4"/>
    <p:sldId id="263" r:id="rId5"/>
    <p:sldId id="264" r:id="rId6"/>
    <p:sldId id="29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95" r:id="rId15"/>
    <p:sldId id="272" r:id="rId16"/>
    <p:sldId id="296" r:id="rId17"/>
    <p:sldId id="297" r:id="rId18"/>
    <p:sldId id="299" r:id="rId19"/>
    <p:sldId id="300" r:id="rId20"/>
    <p:sldId id="301" r:id="rId21"/>
    <p:sldId id="304" r:id="rId22"/>
    <p:sldId id="302" r:id="rId23"/>
    <p:sldId id="305" r:id="rId24"/>
    <p:sldId id="274" r:id="rId25"/>
    <p:sldId id="303" r:id="rId26"/>
    <p:sldId id="275" r:id="rId27"/>
    <p:sldId id="276" r:id="rId28"/>
    <p:sldId id="288" r:id="rId29"/>
    <p:sldId id="307" r:id="rId30"/>
    <p:sldId id="308" r:id="rId31"/>
    <p:sldId id="280" r:id="rId32"/>
    <p:sldId id="310" r:id="rId33"/>
    <p:sldId id="309" r:id="rId34"/>
    <p:sldId id="282" r:id="rId35"/>
    <p:sldId id="313" r:id="rId36"/>
    <p:sldId id="311" r:id="rId37"/>
    <p:sldId id="283" r:id="rId38"/>
    <p:sldId id="314" r:id="rId39"/>
    <p:sldId id="316" r:id="rId40"/>
    <p:sldId id="318" r:id="rId41"/>
    <p:sldId id="319" r:id="rId42"/>
    <p:sldId id="320" r:id="rId43"/>
    <p:sldId id="312" r:id="rId44"/>
    <p:sldId id="285" r:id="rId45"/>
    <p:sldId id="286" r:id="rId46"/>
    <p:sldId id="287" r:id="rId47"/>
    <p:sldId id="289" r:id="rId48"/>
    <p:sldId id="290" r:id="rId49"/>
    <p:sldId id="292" r:id="rId50"/>
    <p:sldId id="293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8A75C-3171-6A47-AE9C-AC5814822D24}" type="datetimeFigureOut">
              <a:rPr lang="en-US" smtClean="0"/>
              <a:t>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14117-B901-B24E-92BF-E8BF9061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222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6811D-78D9-A044-82B7-47C3E7EC69EF}" type="datetimeFigureOut">
              <a:rPr lang="en-US" smtClean="0"/>
              <a:t>2/4/15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BD875-A6DF-B94C-8D9A-C5F7B0D1F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0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D875-A6DF-B94C-8D9A-C5F7B0D1F2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1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written by the user is in blue</a:t>
            </a:r>
            <a:r>
              <a:rPr lang="en-US" baseline="0" dirty="0" smtClean="0"/>
              <a:t> (with comments in green).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D875-A6DF-B94C-8D9A-C5F7B0D1F2C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10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written by the user is in blue</a:t>
            </a:r>
            <a:r>
              <a:rPr lang="en-US" baseline="0" dirty="0" smtClean="0"/>
              <a:t> (with comments in green).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D875-A6DF-B94C-8D9A-C5F7B0D1F2C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1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[The Hewlett-</a:t>
            </a:r>
            <a:r>
              <a:rPr lang="en-US" dirty="0" err="1" smtClean="0"/>
              <a:t>Piggard</a:t>
            </a:r>
            <a:r>
              <a:rPr lang="en-US" dirty="0" smtClean="0"/>
              <a:t> </a:t>
            </a:r>
            <a:r>
              <a:rPr lang="en-US" dirty="0" err="1" smtClean="0"/>
              <a:t>Hamminator</a:t>
            </a:r>
            <a:r>
              <a:rPr lang="en-US" dirty="0" smtClean="0"/>
              <a:t>] http://</a:t>
            </a:r>
            <a:r>
              <a:rPr lang="en-US" dirty="0" err="1" smtClean="0"/>
              <a:t>goo.gl</a:t>
            </a:r>
            <a:r>
              <a:rPr lang="en-US" dirty="0" smtClean="0"/>
              <a:t>/</a:t>
            </a:r>
            <a:r>
              <a:rPr lang="en-US" dirty="0" err="1" smtClean="0"/>
              <a:t>clqohd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D875-A6DF-B94C-8D9A-C5F7B0D1F2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1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D875-A6DF-B94C-8D9A-C5F7B0D1F2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2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D875-A6DF-B94C-8D9A-C5F7B0D1F2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29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SICP - the famous introductory</a:t>
            </a:r>
            <a:r>
              <a:rPr lang="en-US" baseline="0" dirty="0" smtClean="0"/>
              <a:t> computer science course at MIT, taught by Hal Abelson and Gerald </a:t>
            </a:r>
            <a:r>
              <a:rPr lang="en-US" baseline="0" dirty="0" err="1" smtClean="0"/>
              <a:t>Sussman</a:t>
            </a:r>
            <a:r>
              <a:rPr lang="en-US" baseline="0" dirty="0" smtClean="0"/>
              <a:t>, uses ‘Scheme’, which is a dialect of LISP.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D875-A6DF-B94C-8D9A-C5F7B0D1F2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8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SICP - the famous introductory</a:t>
            </a:r>
            <a:r>
              <a:rPr lang="en-US" baseline="0" dirty="0" smtClean="0"/>
              <a:t> computer science course at MIT, taught by Hal Abelson and Gerald </a:t>
            </a:r>
            <a:r>
              <a:rPr lang="en-US" baseline="0" dirty="0" err="1" smtClean="0"/>
              <a:t>Sussman</a:t>
            </a:r>
            <a:r>
              <a:rPr lang="en-US" baseline="0" dirty="0" smtClean="0"/>
              <a:t>, uses ‘Scheme’, which is a dialect of LISP.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D875-A6DF-B94C-8D9A-C5F7B0D1F2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8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Mapper</a:t>
            </a:r>
            <a:r>
              <a:rPr lang="en-US" baseline="0" dirty="0" smtClean="0"/>
              <a:t> and reducer implementation are the key parts. Job can also include a custom scheduler or input formatter or components that can define or dictate the behavior of the computations.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D875-A6DF-B94C-8D9A-C5F7B0D1F2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4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D875-A6DF-B94C-8D9A-C5F7B0D1F2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4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Who fixes the chunk size? Are</a:t>
            </a:r>
            <a:r>
              <a:rPr lang="en-US" baseline="0" dirty="0" smtClean="0"/>
              <a:t> chunks of varying size? What if input is a large collection of small files?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D875-A6DF-B94C-8D9A-C5F7B0D1F2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4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8047"/>
            <a:ext cx="7772400" cy="24424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5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4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7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5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3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459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5304601"/>
            <a:ext cx="8229600" cy="7400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" y="6044689"/>
            <a:ext cx="8229600" cy="239148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Image 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3602"/>
            <a:ext cx="8229600" cy="306321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1"/>
            <a:ext cx="8229600" cy="136340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7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3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7200" indent="-457200">
              <a:buFont typeface="Arial"/>
              <a:buChar char="•"/>
              <a:defRPr sz="2800"/>
            </a:lvl1pPr>
            <a:lvl2pPr marL="800100" indent="-342900">
              <a:buFont typeface="Arial"/>
              <a:buChar char="•"/>
              <a:defRPr sz="2400"/>
            </a:lvl2pPr>
            <a:lvl3pPr marL="1257300" indent="-342900">
              <a:buFont typeface="Arial"/>
              <a:buChar char="•"/>
              <a:defRPr sz="2000"/>
            </a:lvl3pPr>
            <a:lvl4pPr marL="1657350" indent="-285750">
              <a:buFont typeface="Arial"/>
              <a:buChar char="•"/>
              <a:defRPr sz="1800"/>
            </a:lvl4pPr>
            <a:lvl5pPr marL="2114550" indent="-2857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6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9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7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050E7-0317-154D-A174-2F467E2A1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4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i="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800" dirty="0" smtClean="0"/>
              <a:t>Intro to </a:t>
            </a:r>
            <a:r>
              <a:rPr lang="en-US" sz="5800" dirty="0" smtClean="0">
                <a:solidFill>
                  <a:srgbClr val="C0504D"/>
                </a:solidFill>
              </a:rPr>
              <a:t>Map-Reduce</a:t>
            </a:r>
            <a:endParaRPr lang="en-US" sz="5800" dirty="0">
              <a:solidFill>
                <a:srgbClr val="C0504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 </a:t>
            </a:r>
            <a:r>
              <a:rPr lang="en-US" dirty="0"/>
              <a:t>4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9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</a:t>
            </a:r>
            <a:r>
              <a:rPr lang="en-US" i="1" dirty="0" smtClean="0">
                <a:solidFill>
                  <a:srgbClr val="C0504D"/>
                </a:solidFill>
              </a:rPr>
              <a:t>map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C0504D"/>
                </a:solidFill>
              </a:rPr>
              <a:t>reduce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6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map(m</a:t>
            </a:r>
            <a:r>
              <a:rPr lang="en-US" baseline="-25000" dirty="0" smtClean="0"/>
              <a:t>f</a:t>
            </a:r>
            <a:r>
              <a:rPr lang="en-US" dirty="0" smtClean="0"/>
              <a:t>, [a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…a</a:t>
            </a:r>
            <a:r>
              <a:rPr lang="en-US" baseline="-25000" dirty="0" smtClean="0"/>
              <a:t>n</a:t>
            </a:r>
            <a:r>
              <a:rPr lang="en-US" dirty="0" smtClean="0"/>
              <a:t>])</a:t>
            </a:r>
          </a:p>
          <a:p>
            <a:r>
              <a:rPr lang="en-US" dirty="0"/>
              <a:t> </a:t>
            </a:r>
            <a:r>
              <a:rPr lang="en-US" dirty="0" smtClean="0"/>
              <a:t> -&gt;    [b</a:t>
            </a:r>
            <a:r>
              <a:rPr lang="en-US" baseline="-25000" dirty="0" smtClean="0"/>
              <a:t>1</a:t>
            </a:r>
            <a:r>
              <a:rPr lang="en-US" dirty="0" smtClean="0"/>
              <a:t>, b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b</a:t>
            </a:r>
            <a:r>
              <a:rPr lang="en-US" baseline="-25000" dirty="0" err="1"/>
              <a:t>n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Accepts two arguments: a function and a list of values.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Generates output by repeatedly applying the function on the list of values.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3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f</a:t>
            </a:r>
            <a:r>
              <a:rPr lang="en-US" dirty="0" smtClean="0"/>
              <a:t>, [b</a:t>
            </a:r>
            <a:r>
              <a:rPr lang="en-US" baseline="-25000" dirty="0" smtClean="0"/>
              <a:t>1</a:t>
            </a:r>
            <a:r>
              <a:rPr lang="en-US" dirty="0" smtClean="0"/>
              <a:t>, b</a:t>
            </a:r>
            <a:r>
              <a:rPr lang="en-US" baseline="-25000" dirty="0" smtClean="0"/>
              <a:t>2</a:t>
            </a:r>
            <a:r>
              <a:rPr lang="en-US" dirty="0" smtClean="0"/>
              <a:t>, …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])</a:t>
            </a:r>
          </a:p>
          <a:p>
            <a:r>
              <a:rPr lang="en-US" dirty="0" smtClean="0"/>
              <a:t>  -&gt;    c</a:t>
            </a:r>
          </a:p>
          <a:p>
            <a:endParaRPr lang="en-US" dirty="0" smtClean="0"/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Accepts two arguments: a function and a list of values.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Generates output by reducing the list of input values using the function.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4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reduce</a:t>
            </a:r>
            <a:r>
              <a:rPr lang="en-US" dirty="0" smtClean="0"/>
              <a:t>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f</a:t>
            </a:r>
            <a:r>
              <a:rPr lang="en-US" dirty="0" smtClean="0"/>
              <a:t>, </a:t>
            </a:r>
            <a:r>
              <a:rPr lang="en-US" dirty="0">
                <a:solidFill>
                  <a:srgbClr val="C0504D"/>
                </a:solidFill>
              </a:rPr>
              <a:t>map</a:t>
            </a:r>
            <a:r>
              <a:rPr lang="en-US" dirty="0"/>
              <a:t>(m</a:t>
            </a:r>
            <a:r>
              <a:rPr lang="en-US" baseline="-25000" dirty="0"/>
              <a:t>f</a:t>
            </a:r>
            <a:r>
              <a:rPr lang="en-US" dirty="0"/>
              <a:t>, [a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…a</a:t>
            </a:r>
            <a:r>
              <a:rPr lang="en-US" baseline="-25000" dirty="0"/>
              <a:t>n</a:t>
            </a:r>
            <a:r>
              <a:rPr lang="en-US" dirty="0"/>
              <a:t>]</a:t>
            </a:r>
            <a:r>
              <a:rPr lang="en-US" dirty="0" smtClean="0"/>
              <a:t>))</a:t>
            </a:r>
          </a:p>
          <a:p>
            <a:r>
              <a:rPr lang="en-US" dirty="0" smtClean="0"/>
              <a:t>  </a:t>
            </a:r>
            <a:r>
              <a:rPr lang="en-US" dirty="0"/>
              <a:t>-&gt;    c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Map’s output is a list of values, which reduce can accept as one of its argument.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reduce(</a:t>
            </a:r>
            <a:r>
              <a:rPr lang="en-US" dirty="0" smtClean="0">
                <a:solidFill>
                  <a:srgbClr val="C0504D"/>
                </a:solidFill>
              </a:rPr>
              <a:t>sum</a:t>
            </a:r>
            <a:r>
              <a:rPr lang="en-US" dirty="0" smtClean="0"/>
              <a:t>, </a:t>
            </a:r>
            <a:r>
              <a:rPr lang="en-US" dirty="0"/>
              <a:t>map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504D"/>
                </a:solidFill>
              </a:rPr>
              <a:t>square</a:t>
            </a:r>
            <a:r>
              <a:rPr lang="en-US" dirty="0" smtClean="0"/>
              <a:t>, [1, 2, …, 10]))</a:t>
            </a:r>
          </a:p>
          <a:p>
            <a:r>
              <a:rPr lang="en-US" dirty="0" smtClean="0"/>
              <a:t>  </a:t>
            </a:r>
            <a:r>
              <a:rPr lang="en-US" dirty="0"/>
              <a:t>-&gt;    </a:t>
            </a:r>
            <a:r>
              <a:rPr lang="en-US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+2</a:t>
            </a:r>
            <a:r>
              <a:rPr lang="en-US" baseline="30000" dirty="0" smtClean="0"/>
              <a:t>2</a:t>
            </a:r>
            <a:r>
              <a:rPr lang="en-US" dirty="0" smtClean="0"/>
              <a:t>+…+10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 of squares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Ignore map/reduce; observe the functions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6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Map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Break large problem into small pieces</a:t>
            </a:r>
            <a:endParaRPr lang="en-US" dirty="0"/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Code </a:t>
            </a:r>
            <a:r>
              <a:rPr lang="en-US" i="1" dirty="0" smtClean="0"/>
              <a:t>m</a:t>
            </a:r>
            <a:r>
              <a:rPr lang="en-US" i="1" baseline="-25000" dirty="0" smtClean="0"/>
              <a:t>f</a:t>
            </a:r>
            <a:r>
              <a:rPr lang="en-US" dirty="0" smtClean="0"/>
              <a:t> to solve one piece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Run map to apply </a:t>
            </a:r>
            <a:r>
              <a:rPr lang="en-US" i="1" dirty="0" smtClean="0"/>
              <a:t>m</a:t>
            </a:r>
            <a:r>
              <a:rPr lang="en-US" i="1" baseline="-25000" dirty="0" smtClean="0"/>
              <a:t>f</a:t>
            </a:r>
            <a:r>
              <a:rPr lang="en-US" dirty="0" smtClean="0"/>
              <a:t> on the small pieces and generate nuggets of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7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Reduce</a:t>
            </a:r>
            <a:endParaRPr lang="en-US" dirty="0">
              <a:solidFill>
                <a:srgbClr val="C0504D"/>
              </a:solidFill>
            </a:endParaRP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Code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f</a:t>
            </a:r>
            <a:r>
              <a:rPr lang="en-US" dirty="0" smtClean="0"/>
              <a:t> to combine the nuggets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Run reduce to apply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f</a:t>
            </a:r>
            <a:r>
              <a:rPr lang="en-US" dirty="0" smtClean="0"/>
              <a:t> on the nuggets to output the complete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3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— Word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31929"/>
            <a:ext cx="4040188" cy="28142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Input: </a:t>
            </a:r>
            <a:r>
              <a:rPr lang="en-US" dirty="0" smtClean="0">
                <a:solidFill>
                  <a:srgbClr val="C0504D"/>
                </a:solidFill>
              </a:rPr>
              <a:t>1TB</a:t>
            </a:r>
            <a:r>
              <a:rPr lang="en-US" dirty="0" smtClean="0"/>
              <a:t> file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>
                <a:latin typeface="Source Code Pro"/>
                <a:cs typeface="Source Code Pro"/>
              </a:rPr>
              <a:t>wc</a:t>
            </a:r>
            <a:r>
              <a:rPr lang="en-US" dirty="0" smtClean="0">
                <a:latin typeface="Source Code Pro"/>
                <a:cs typeface="Source Code Pro"/>
              </a:rPr>
              <a:t> = {‘hello’: 0}</a:t>
            </a:r>
            <a:endParaRPr lang="en-US" sz="2000" dirty="0" smtClean="0">
              <a:latin typeface="Source Code Pro"/>
              <a:cs typeface="Source Code Pro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Source Code Pro"/>
                <a:cs typeface="Source Code Pro"/>
              </a:rPr>
              <a:t>for line in file {</a:t>
            </a:r>
          </a:p>
          <a:p>
            <a:pPr marL="457200" lvl="1" indent="0">
              <a:buNone/>
            </a:pPr>
            <a:r>
              <a:rPr lang="en-US" sz="2000" dirty="0">
                <a:latin typeface="Source Code Pro"/>
                <a:cs typeface="Source Code Pro"/>
              </a:rPr>
              <a:t>	</a:t>
            </a:r>
            <a:r>
              <a:rPr lang="en-US" dirty="0" smtClean="0">
                <a:latin typeface="Source Code Pro"/>
                <a:cs typeface="Source Code Pro"/>
              </a:rPr>
              <a:t>for word in line {</a:t>
            </a:r>
          </a:p>
          <a:p>
            <a:pPr marL="457200" lvl="1" indent="0">
              <a:buNone/>
            </a:pPr>
            <a:r>
              <a:rPr lang="en-US" dirty="0">
                <a:latin typeface="Source Code Pro"/>
                <a:cs typeface="Source Code Pro"/>
              </a:rPr>
              <a:t>	</a:t>
            </a:r>
            <a:r>
              <a:rPr lang="en-US" dirty="0" smtClean="0">
                <a:latin typeface="Source Code Pro"/>
                <a:cs typeface="Source Code Pro"/>
              </a:rPr>
              <a:t>	</a:t>
            </a:r>
            <a:r>
              <a:rPr lang="en-US" dirty="0" err="1" smtClean="0">
                <a:latin typeface="Source Code Pro"/>
                <a:cs typeface="Source Code Pro"/>
              </a:rPr>
              <a:t>wc</a:t>
            </a:r>
            <a:r>
              <a:rPr lang="en-US" dirty="0" smtClean="0">
                <a:latin typeface="Source Code Pro"/>
                <a:cs typeface="Source Code Pro"/>
              </a:rPr>
              <a:t>[word]++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Source Code Pro"/>
                <a:cs typeface="Source Code Pro"/>
              </a:rPr>
              <a:t>	}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Source Code Pro"/>
                <a:cs typeface="Source Code Pro"/>
              </a:rPr>
              <a:t>}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Source Code Pro"/>
                <a:cs typeface="Source Code Pro"/>
              </a:rPr>
              <a:t>print(</a:t>
            </a:r>
            <a:r>
              <a:rPr lang="en-US" sz="2000" dirty="0" err="1" smtClean="0">
                <a:latin typeface="Source Code Pro"/>
                <a:cs typeface="Source Code Pro"/>
              </a:rPr>
              <a:t>wc</a:t>
            </a:r>
            <a:r>
              <a:rPr lang="en-US" sz="2000" dirty="0" smtClean="0">
                <a:latin typeface="Source Code Pro"/>
                <a:cs typeface="Source Code Pro"/>
              </a:rPr>
              <a:t>)</a:t>
            </a:r>
          </a:p>
        </p:txBody>
      </p:sp>
      <p:pic>
        <p:nvPicPr>
          <p:cNvPr id="11" name="Content Placeholder 10" descr="unused-cores.png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7" b="393"/>
          <a:stretch/>
        </p:blipFill>
        <p:spPr>
          <a:xfrm>
            <a:off x="457200" y="4395387"/>
            <a:ext cx="8229600" cy="169878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9788" y="1581126"/>
            <a:ext cx="4040188" cy="2814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 smtClean="0">
              <a:cs typeface="Source Code Pro"/>
            </a:endParaRPr>
          </a:p>
          <a:p>
            <a:pPr marL="0" indent="0">
              <a:buFont typeface="Wingdings" charset="2"/>
              <a:buNone/>
            </a:pPr>
            <a:r>
              <a:rPr lang="en-US" dirty="0" smtClean="0">
                <a:solidFill>
                  <a:schemeClr val="accent2"/>
                </a:solidFill>
                <a:cs typeface="Source Code Pro"/>
              </a:rPr>
              <a:t>You don’t want to write a multi-threaded version!</a:t>
            </a:r>
          </a:p>
          <a:p>
            <a:pPr marL="0" indent="0">
              <a:buFont typeface="Wingdings" charset="2"/>
              <a:buNone/>
            </a:pPr>
            <a:endParaRPr lang="en-US" dirty="0" smtClean="0">
              <a:cs typeface="Source Code Pro"/>
            </a:endParaRPr>
          </a:p>
          <a:p>
            <a:pPr marL="0" indent="0">
              <a:buFont typeface="Wingdings" charset="2"/>
              <a:buNone/>
            </a:pPr>
            <a:r>
              <a:rPr lang="en-US" dirty="0" smtClean="0">
                <a:cs typeface="Source Code Pro"/>
              </a:rPr>
              <a:t>At least, not the night before the deadline.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— Word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1TB file split into 100,000 pieces (chunks)</a:t>
            </a:r>
          </a:p>
          <a:p>
            <a:r>
              <a:rPr lang="en-US" dirty="0" smtClean="0"/>
              <a:t>With each piece</a:t>
            </a:r>
          </a:p>
          <a:p>
            <a:r>
              <a:rPr lang="en-US" dirty="0" smtClean="0"/>
              <a:t>	Split each line into words</a:t>
            </a:r>
          </a:p>
          <a:p>
            <a:r>
              <a:rPr lang="en-US" dirty="0" smtClean="0"/>
              <a:t>	For each unique word, maintain a counter</a:t>
            </a:r>
          </a:p>
          <a:p>
            <a:r>
              <a:rPr lang="en-US" dirty="0"/>
              <a:t>	</a:t>
            </a:r>
            <a:r>
              <a:rPr lang="en-US" dirty="0" smtClean="0"/>
              <a:t>Output the word-count mappings</a:t>
            </a:r>
          </a:p>
          <a:p>
            <a:r>
              <a:rPr lang="en-US" dirty="0" smtClean="0"/>
              <a:t>Merge word-count mappings 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9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— Word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1TB file split into 100,000 pieces (chunks)</a:t>
            </a:r>
          </a:p>
          <a:p>
            <a:r>
              <a:rPr lang="en-US" dirty="0" smtClean="0"/>
              <a:t>With each piece</a:t>
            </a:r>
          </a:p>
          <a:p>
            <a:r>
              <a:rPr lang="en-US" i="1" dirty="0" smtClean="0">
                <a:solidFill>
                  <a:srgbClr val="C0504D"/>
                </a:solidFill>
              </a:rPr>
              <a:t>	Split each line into words</a:t>
            </a:r>
          </a:p>
          <a:p>
            <a:r>
              <a:rPr lang="en-US" i="1" dirty="0" smtClean="0">
                <a:solidFill>
                  <a:srgbClr val="C0504D"/>
                </a:solidFill>
              </a:rPr>
              <a:t>	For each unique word, maintain a counter</a:t>
            </a:r>
          </a:p>
          <a:p>
            <a:r>
              <a:rPr lang="en-US" dirty="0"/>
              <a:t>	</a:t>
            </a:r>
            <a:r>
              <a:rPr lang="en-US" dirty="0" smtClean="0"/>
              <a:t>Output the word-count mappings</a:t>
            </a:r>
          </a:p>
          <a:p>
            <a:r>
              <a:rPr lang="en-US" i="1" dirty="0" smtClean="0">
                <a:solidFill>
                  <a:srgbClr val="C0504D"/>
                </a:solidFill>
              </a:rPr>
              <a:t>Merge word-count mappings 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3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598912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map-reduce?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programming model or abstraction.</a:t>
            </a:r>
          </a:p>
          <a:p>
            <a:endParaRPr lang="en-US" dirty="0"/>
          </a:p>
          <a:p>
            <a:r>
              <a:rPr lang="en-US" dirty="0" smtClean="0"/>
              <a:t>A novel way of thinking about designing a solution to certain problems…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[Image] http</a:t>
            </a:r>
            <a:r>
              <a:rPr lang="en-US" dirty="0"/>
              <a:t>://</a:t>
            </a:r>
            <a:r>
              <a:rPr lang="en-US" dirty="0" err="1"/>
              <a:t>goo.gl</a:t>
            </a:r>
            <a:r>
              <a:rPr lang="en-US" dirty="0"/>
              <a:t>/5Dszro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9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</a:t>
            </a:r>
            <a:r>
              <a:rPr lang="en-US" i="1" dirty="0" smtClean="0"/>
              <a:t>Split and count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‘There are three types of lies – lies, damn lies, and statistics’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3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</a:t>
            </a:r>
            <a:r>
              <a:rPr lang="en-US" i="1" dirty="0" smtClean="0"/>
              <a:t>Split and count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‘There are three types of lies – lies, damn lies, and statistics’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{‘There’ : 1, ‘are’ : 1, ‘lies’ : 3, …}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9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	{‘There’ : 1, ‘lies’ : 1, …}</a:t>
            </a:r>
          </a:p>
          <a:p>
            <a:r>
              <a:rPr lang="en-US" dirty="0" smtClean="0"/>
              <a:t>	{ ‘</a:t>
            </a:r>
            <a:r>
              <a:rPr lang="en-US" dirty="0"/>
              <a:t>lies’ : </a:t>
            </a:r>
            <a:r>
              <a:rPr lang="en-US" dirty="0" smtClean="0">
                <a:solidFill>
                  <a:srgbClr val="262626"/>
                </a:solidFill>
              </a:rPr>
              <a:t>2</a:t>
            </a:r>
            <a:r>
              <a:rPr lang="en-US" dirty="0" smtClean="0"/>
              <a:t>, </a:t>
            </a:r>
            <a:r>
              <a:rPr lang="en-US" dirty="0"/>
              <a:t>…</a:t>
            </a:r>
            <a:r>
              <a:rPr lang="en-US" dirty="0" smtClean="0"/>
              <a:t>}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>
                <a:solidFill>
                  <a:schemeClr val="bg1"/>
                </a:solidFill>
              </a:rPr>
              <a:t>{ </a:t>
            </a:r>
            <a:r>
              <a:rPr lang="en-US" dirty="0" smtClean="0">
                <a:solidFill>
                  <a:schemeClr val="bg1"/>
                </a:solidFill>
              </a:rPr>
              <a:t>‘There’ : 1, ‘lies</a:t>
            </a:r>
            <a:r>
              <a:rPr lang="en-US" dirty="0">
                <a:solidFill>
                  <a:schemeClr val="bg1"/>
                </a:solidFill>
              </a:rPr>
              <a:t>’ : </a:t>
            </a:r>
            <a:r>
              <a:rPr lang="en-US" dirty="0" smtClean="0">
                <a:solidFill>
                  <a:schemeClr val="bg1"/>
                </a:solidFill>
              </a:rPr>
              <a:t>3, </a:t>
            </a:r>
            <a:r>
              <a:rPr lang="en-US" dirty="0">
                <a:solidFill>
                  <a:schemeClr val="bg1"/>
                </a:solidFill>
              </a:rPr>
              <a:t>…</a:t>
            </a:r>
            <a:r>
              <a:rPr lang="en-US" dirty="0" smtClean="0">
                <a:solidFill>
                  <a:schemeClr val="bg1"/>
                </a:solidFill>
              </a:rPr>
              <a:t>}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{‘</a:t>
            </a:r>
            <a:r>
              <a:rPr lang="en-US" dirty="0"/>
              <a:t>are’ : </a:t>
            </a:r>
            <a:r>
              <a:rPr lang="en-US" dirty="0" smtClean="0"/>
              <a:t>1}</a:t>
            </a:r>
            <a:endParaRPr lang="en-US" dirty="0"/>
          </a:p>
          <a:p>
            <a:r>
              <a:rPr lang="en-US" dirty="0"/>
              <a:t>	{‘types’ : </a:t>
            </a:r>
            <a:r>
              <a:rPr lang="en-US" dirty="0" smtClean="0"/>
              <a:t>1}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	{ ‘are’ 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smtClean="0">
                <a:solidFill>
                  <a:srgbClr val="FFFFFF"/>
                </a:solidFill>
              </a:rPr>
              <a:t>1, ‘types’ : 1, …}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4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{‘There’ : 1, ‘lies’ : 1, …}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{ ‘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lies’ 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  <a:p>
            <a:r>
              <a:rPr lang="en-US" dirty="0" smtClean="0"/>
              <a:t>		</a:t>
            </a:r>
            <a:r>
              <a:rPr lang="en-US" dirty="0">
                <a:solidFill>
                  <a:srgbClr val="4F81BD"/>
                </a:solidFill>
              </a:rPr>
              <a:t>{ </a:t>
            </a:r>
            <a:r>
              <a:rPr lang="en-US" dirty="0" smtClean="0">
                <a:solidFill>
                  <a:srgbClr val="4F81BD"/>
                </a:solidFill>
              </a:rPr>
              <a:t>‘There’ : 1, ‘lies</a:t>
            </a:r>
            <a:r>
              <a:rPr lang="en-US" dirty="0">
                <a:solidFill>
                  <a:srgbClr val="4F81BD"/>
                </a:solidFill>
              </a:rPr>
              <a:t>’ : </a:t>
            </a:r>
            <a:r>
              <a:rPr lang="en-US" dirty="0" smtClean="0">
                <a:solidFill>
                  <a:srgbClr val="4F81BD"/>
                </a:solidFill>
              </a:rPr>
              <a:t>3, </a:t>
            </a:r>
            <a:r>
              <a:rPr lang="en-US" dirty="0">
                <a:solidFill>
                  <a:srgbClr val="4F81BD"/>
                </a:solidFill>
              </a:rPr>
              <a:t>…</a:t>
            </a:r>
            <a:r>
              <a:rPr lang="en-US" dirty="0" smtClean="0">
                <a:solidFill>
                  <a:srgbClr val="4F81BD"/>
                </a:solidFill>
              </a:rPr>
              <a:t>}</a:t>
            </a:r>
            <a:endParaRPr lang="en-US" dirty="0">
              <a:solidFill>
                <a:srgbClr val="4F81BD"/>
              </a:solidFill>
            </a:endParaRPr>
          </a:p>
          <a:p>
            <a:endParaRPr lang="en-US" dirty="0" smtClean="0"/>
          </a:p>
          <a:p>
            <a:r>
              <a:rPr lang="en-US" dirty="0">
                <a:solidFill>
                  <a:srgbClr val="595959"/>
                </a:solidFill>
              </a:rPr>
              <a:t>	</a:t>
            </a:r>
            <a:r>
              <a:rPr lang="en-US" dirty="0" smtClean="0">
                <a:solidFill>
                  <a:srgbClr val="595959"/>
                </a:solidFill>
              </a:rPr>
              <a:t>{‘</a:t>
            </a:r>
            <a:r>
              <a:rPr lang="en-US" dirty="0">
                <a:solidFill>
                  <a:srgbClr val="595959"/>
                </a:solidFill>
              </a:rPr>
              <a:t>are’ : </a:t>
            </a:r>
            <a:r>
              <a:rPr lang="en-US" dirty="0" smtClean="0">
                <a:solidFill>
                  <a:srgbClr val="595959"/>
                </a:solidFill>
              </a:rPr>
              <a:t>1}</a:t>
            </a:r>
            <a:endParaRPr lang="en-US" dirty="0">
              <a:solidFill>
                <a:srgbClr val="595959"/>
              </a:solidFill>
            </a:endParaRPr>
          </a:p>
          <a:p>
            <a:r>
              <a:rPr lang="en-US" dirty="0">
                <a:solidFill>
                  <a:srgbClr val="595959"/>
                </a:solidFill>
              </a:rPr>
              <a:t>	{‘types’ : </a:t>
            </a:r>
            <a:r>
              <a:rPr lang="en-US" dirty="0" smtClean="0">
                <a:solidFill>
                  <a:srgbClr val="595959"/>
                </a:solidFill>
              </a:rPr>
              <a:t>1}</a:t>
            </a:r>
          </a:p>
          <a:p>
            <a:r>
              <a:rPr lang="en-US" dirty="0" smtClean="0"/>
              <a:t>		</a:t>
            </a:r>
            <a:r>
              <a:rPr lang="en-US" dirty="0" smtClean="0">
                <a:solidFill>
                  <a:srgbClr val="4F81BD"/>
                </a:solidFill>
              </a:rPr>
              <a:t>{ ‘are’ </a:t>
            </a:r>
            <a:r>
              <a:rPr lang="en-US" dirty="0">
                <a:solidFill>
                  <a:srgbClr val="4F81BD"/>
                </a:solidFill>
              </a:rPr>
              <a:t>: </a:t>
            </a:r>
            <a:r>
              <a:rPr lang="en-US" dirty="0" smtClean="0">
                <a:solidFill>
                  <a:srgbClr val="4F81BD"/>
                </a:solidFill>
              </a:rPr>
              <a:t>1, ‘types’ : 1, …}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4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slightly different map-reduce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Map</a:t>
            </a:r>
          </a:p>
          <a:p>
            <a:r>
              <a:rPr lang="en-US" dirty="0" smtClean="0"/>
              <a:t>Copies a function on a number of machines and applies each copy on different pieces of the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slightly different map-reduce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504D"/>
                </a:solidFill>
              </a:rPr>
              <a:t>Reduce</a:t>
            </a:r>
            <a:endParaRPr lang="en-US" dirty="0" smtClean="0">
              <a:solidFill>
                <a:srgbClr val="C0504D"/>
              </a:solidFill>
            </a:endParaRPr>
          </a:p>
          <a:p>
            <a:r>
              <a:rPr lang="en-US" dirty="0" smtClean="0"/>
              <a:t>Combine the map outputs from different machines into a final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 reintroduced…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created the awareness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chemeClr val="accent2"/>
                </a:solidFill>
              </a:rPr>
              <a:t>Hadoop</a:t>
            </a:r>
            <a:r>
              <a:rPr lang="en-US" dirty="0" smtClean="0"/>
              <a:t> made it into a sensation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Hadoop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an open-source map-reduce implementation based on Google’s paper.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MapReduce: Simplified Data Processing on Large Clusters</a:t>
            </a:r>
          </a:p>
          <a:p>
            <a:r>
              <a:rPr lang="en-US" dirty="0" smtClean="0"/>
              <a:t>Jeffrey Dean and Sanjay </a:t>
            </a:r>
            <a:r>
              <a:rPr lang="en-US" dirty="0" err="1" smtClean="0"/>
              <a:t>Ghemawat</a:t>
            </a:r>
            <a:endParaRPr lang="en-US" dirty="0" smtClean="0"/>
          </a:p>
          <a:p>
            <a:r>
              <a:rPr lang="en-US" dirty="0" smtClean="0"/>
              <a:t>OSDI'04: Sixth Symposium on Operating System Design and Implementation. December, 2004.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7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Hadoop: </a:t>
            </a:r>
            <a:r>
              <a:rPr lang="en-US" i="1" dirty="0" smtClean="0"/>
              <a:t>Simplified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hadoo-mr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885" b="-36885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7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Content Placeholder 6" descr="hadoop-mr-example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16" b="-26616"/>
          <a:stretch>
            <a:fillRect/>
          </a:stretch>
        </p:blipFill>
        <p:spPr>
          <a:xfrm>
            <a:off x="457200" y="1567212"/>
            <a:ext cx="8229600" cy="36545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6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Mapper</a:t>
            </a:r>
            <a:endParaRPr lang="en-US" dirty="0"/>
          </a:p>
        </p:txBody>
      </p:sp>
      <p:pic>
        <p:nvPicPr>
          <p:cNvPr id="14" name="Content Placeholder 13" descr="hadoop-mapper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03" b="-19203"/>
          <a:stretch>
            <a:fillRect/>
          </a:stretch>
        </p:blipFill>
        <p:spPr>
          <a:xfrm>
            <a:off x="457200" y="2963863"/>
            <a:ext cx="8229600" cy="30622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29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An instance of the map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5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and analyze huge volumes of data.</a:t>
            </a:r>
          </a:p>
          <a:p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 posts and photos, twitter streams, …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/>
          </a:p>
          <a:p>
            <a:pPr lvl="0"/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Facebook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/>
            <a:r>
              <a:rPr lang="en-US" sz="2200" i="1" dirty="0" smtClean="0">
                <a:solidFill>
                  <a:srgbClr val="C0504D"/>
                </a:solidFill>
              </a:rPr>
              <a:t>220 million</a:t>
            </a:r>
            <a:r>
              <a:rPr lang="en-US" sz="22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new photos per week</a:t>
            </a:r>
          </a:p>
          <a:p>
            <a:pPr lvl="0"/>
            <a:r>
              <a:rPr lang="en-US" sz="2200" i="1" dirty="0" smtClean="0">
                <a:solidFill>
                  <a:srgbClr val="C0504D"/>
                </a:solidFill>
              </a:rPr>
              <a:t>25TB</a:t>
            </a:r>
            <a:r>
              <a:rPr lang="en-US" sz="22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of storage per week</a:t>
            </a:r>
          </a:p>
          <a:p>
            <a:pPr lvl="0"/>
            <a:r>
              <a:rPr lang="en-US" sz="2200" i="1" dirty="0" smtClean="0">
                <a:solidFill>
                  <a:schemeClr val="accent1"/>
                </a:solidFill>
              </a:rPr>
              <a:t>This was in 2009!</a:t>
            </a:r>
            <a:endParaRPr lang="en-US" sz="2200" i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Needle in </a:t>
            </a:r>
            <a:r>
              <a:rPr lang="en-US" dirty="0"/>
              <a:t>a haystack</a:t>
            </a:r>
            <a:r>
              <a:rPr lang="en-US" dirty="0" smtClean="0"/>
              <a:t>, Facebook, </a:t>
            </a:r>
            <a:r>
              <a:rPr lang="en-US" dirty="0"/>
              <a:t>http://</a:t>
            </a:r>
            <a:r>
              <a:rPr lang="en-US" dirty="0" err="1"/>
              <a:t>goo.gl</a:t>
            </a:r>
            <a:r>
              <a:rPr lang="en-US" dirty="0"/>
              <a:t>/</a:t>
            </a:r>
            <a:r>
              <a:rPr lang="en-US" dirty="0" err="1"/>
              <a:t>zvAmc</a:t>
            </a:r>
            <a:endParaRPr lang="en-US" dirty="0"/>
          </a:p>
        </p:txBody>
      </p:sp>
      <p:pic>
        <p:nvPicPr>
          <p:cNvPr id="7" name="Picture 6" descr="fb-eng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46" y="3326652"/>
            <a:ext cx="3469977" cy="1724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3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30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An instance of the reduce function</a:t>
            </a:r>
            <a:endParaRPr lang="en-US" dirty="0"/>
          </a:p>
        </p:txBody>
      </p:sp>
      <p:pic>
        <p:nvPicPr>
          <p:cNvPr id="7" name="Content Placeholder 6" descr="hadoop-reducer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24" b="-19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71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</a:t>
            </a:r>
            <a:endParaRPr lang="en-US" dirty="0"/>
          </a:p>
        </p:txBody>
      </p:sp>
      <p:pic>
        <p:nvPicPr>
          <p:cNvPr id="9" name="Content Placeholder 8" descr="hadoop-job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24" b="-1922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31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*User’s </a:t>
            </a:r>
            <a:r>
              <a:rPr lang="en-US" dirty="0"/>
              <a:t>implementation of map and reduce </a:t>
            </a:r>
            <a:r>
              <a:rPr lang="en-US" dirty="0" smtClean="0"/>
              <a:t>functions.</a:t>
            </a:r>
          </a:p>
        </p:txBody>
      </p:sp>
    </p:spTree>
    <p:extLst>
      <p:ext uri="{BB962C8B-B14F-4D97-AF65-F5344CB8AC3E}">
        <p14:creationId xmlns:p14="http://schemas.microsoft.com/office/powerpoint/2010/main" val="9266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Splits?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32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is input data split into </a:t>
            </a:r>
            <a:r>
              <a:rPr lang="en-US" i="1" dirty="0" smtClean="0"/>
              <a:t>equal</a:t>
            </a:r>
            <a:r>
              <a:rPr lang="en-US" dirty="0" smtClean="0"/>
              <a:t> parts and provided to mappers?</a:t>
            </a:r>
          </a:p>
        </p:txBody>
      </p:sp>
      <p:pic>
        <p:nvPicPr>
          <p:cNvPr id="6" name="Content Placeholder 5" descr="hadoop-input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24" b="-19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147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Splits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33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Distributed Filesystem viz., </a:t>
            </a:r>
            <a:r>
              <a:rPr lang="en-US" i="1" dirty="0" smtClean="0"/>
              <a:t>HDFS</a:t>
            </a:r>
            <a:r>
              <a:rPr lang="en-US" dirty="0" smtClean="0"/>
              <a:t>, splits large files into smaller chunks.</a:t>
            </a:r>
          </a:p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Chunks are distributed and replicated over many machines.</a:t>
            </a:r>
          </a:p>
        </p:txBody>
      </p:sp>
      <p:pic>
        <p:nvPicPr>
          <p:cNvPr id="6" name="Content Placeholder 5" descr="hadoop-input-split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620" b="-57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677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JobTracker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Manage cluster resources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Schedule all user jobs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C0504D"/>
                </a:solidFill>
              </a:rPr>
              <a:t>TaskTracker</a:t>
            </a:r>
            <a:endParaRPr lang="en-US" i="1" dirty="0">
              <a:solidFill>
                <a:srgbClr val="C0504D"/>
              </a:solidFill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Run map or reduce task on a machine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one TaskTracker for each machine.</a:t>
            </a:r>
          </a:p>
          <a:p>
            <a:endParaRPr lang="en-US" dirty="0" smtClean="0"/>
          </a:p>
          <a:p>
            <a:r>
              <a:rPr lang="en-US" dirty="0" smtClean="0"/>
              <a:t>JobTracker monitors and controls the TaskTrackers.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6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Hadoop: </a:t>
            </a:r>
            <a:r>
              <a:rPr lang="en-US" i="1" dirty="0" smtClean="0"/>
              <a:t>Job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36</a:t>
            </a:fld>
            <a:endParaRPr lang="en-US"/>
          </a:p>
        </p:txBody>
      </p:sp>
      <p:pic>
        <p:nvPicPr>
          <p:cNvPr id="10" name="Content Placeholder 9" descr="hadoop-sketch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78" b="-27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862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Mappers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Mappers run in </a:t>
            </a:r>
            <a:r>
              <a:rPr lang="en-US" i="1" dirty="0" smtClean="0">
                <a:solidFill>
                  <a:srgbClr val="C0504D"/>
                </a:solidFill>
              </a:rPr>
              <a:t>parallel</a:t>
            </a:r>
            <a:r>
              <a:rPr lang="en-US" dirty="0" smtClean="0"/>
              <a:t>.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Simple &amp; straightforward — operate on a set of chunks; inputs to mappers are disjoint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How to schedule mappers to machines?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As close to data as possible: </a:t>
            </a:r>
            <a:r>
              <a:rPr lang="en-US" i="1" dirty="0" smtClean="0"/>
              <a:t>data-local, rack-local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5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Mappers output to </a:t>
            </a:r>
            <a:r>
              <a:rPr lang="en-US" i="1" dirty="0" smtClean="0"/>
              <a:t>local disk</a:t>
            </a:r>
            <a:endParaRPr lang="en-US" dirty="0" smtClean="0"/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expensive to write to DFS; i</a:t>
            </a:r>
            <a:r>
              <a:rPr lang="en-US" dirty="0" smtClean="0"/>
              <a:t>f maps fail, output (</a:t>
            </a:r>
            <a:r>
              <a:rPr lang="en-US" dirty="0"/>
              <a:t>and its </a:t>
            </a:r>
            <a:r>
              <a:rPr lang="en-US" dirty="0" smtClean="0"/>
              <a:t>copies) are useless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7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40529" cy="365459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Computational resources are cheap.</a:t>
            </a:r>
          </a:p>
          <a:p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Amazon EC2, Microsoft Azure, …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[Image] http://</a:t>
            </a:r>
            <a:r>
              <a:rPr lang="en-US" dirty="0" err="1"/>
              <a:t>goo.gl</a:t>
            </a:r>
            <a:r>
              <a:rPr lang="en-US" dirty="0"/>
              <a:t>/</a:t>
            </a:r>
            <a:r>
              <a:rPr lang="en-US" dirty="0" err="1"/>
              <a:t>clqohd</a:t>
            </a:r>
            <a:endParaRPr lang="en-US" dirty="0"/>
          </a:p>
        </p:txBody>
      </p:sp>
      <p:pic>
        <p:nvPicPr>
          <p:cNvPr id="20" name="Picture 19" descr="piggy_bank_p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30" y="1773387"/>
            <a:ext cx="2889070" cy="2544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7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i="1" dirty="0" smtClean="0">
                <a:solidFill>
                  <a:schemeClr val="accent2"/>
                </a:solidFill>
              </a:rPr>
              <a:t>Mapper Failures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Easiest to handle! Re-run failed mappers.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Assuming </a:t>
            </a:r>
            <a:r>
              <a:rPr lang="en-US" i="1" dirty="0" smtClean="0">
                <a:solidFill>
                  <a:schemeClr val="accent1"/>
                </a:solidFill>
              </a:rPr>
              <a:t>idempotence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i="1" dirty="0" smtClean="0">
                <a:solidFill>
                  <a:schemeClr val="accent2"/>
                </a:solidFill>
              </a:rPr>
              <a:t>Reducer Failures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Re-run failed reducers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Complicated to re-run reducers!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7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i="1" dirty="0" smtClean="0">
                <a:solidFill>
                  <a:schemeClr val="accent2"/>
                </a:solidFill>
              </a:rPr>
              <a:t>Speculative executions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Do we have to wait to see a failure?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dirty="0" smtClean="0"/>
              <a:t>Check for </a:t>
            </a:r>
            <a:r>
              <a:rPr lang="en-US" i="1" dirty="0" smtClean="0"/>
              <a:t>stragglers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0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Hadoop: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43</a:t>
            </a:fld>
            <a:endParaRPr lang="en-US"/>
          </a:p>
        </p:txBody>
      </p:sp>
      <p:pic>
        <p:nvPicPr>
          <p:cNvPr id="10" name="Content Placeholder 9" descr="hadoop-sketch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78" b="-27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051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to reducers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#reducers</a:t>
            </a:r>
            <a:r>
              <a:rPr lang="en-US" dirty="0"/>
              <a:t> </a:t>
            </a:r>
            <a:r>
              <a:rPr lang="en-US" i="1" dirty="0" smtClean="0"/>
              <a:t>(n)</a:t>
            </a:r>
            <a:r>
              <a:rPr lang="en-US" dirty="0" smtClean="0"/>
              <a:t> known a priori.</a:t>
            </a:r>
          </a:p>
          <a:p>
            <a:r>
              <a:rPr lang="en-US" i="1" dirty="0" smtClean="0"/>
              <a:t>#partitions</a:t>
            </a:r>
            <a:r>
              <a:rPr lang="en-US" dirty="0" smtClean="0"/>
              <a:t> equals #reducers.</a:t>
            </a:r>
          </a:p>
          <a:p>
            <a:endParaRPr lang="en-US" dirty="0" smtClean="0"/>
          </a:p>
          <a:p>
            <a:r>
              <a:rPr lang="en-US" dirty="0" smtClean="0"/>
              <a:t>Hash on the keys of mapper outputs.</a:t>
            </a:r>
          </a:p>
          <a:p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partition = hash(key) mod n</a:t>
            </a:r>
          </a:p>
          <a:p>
            <a:endParaRPr lang="en-US" dirty="0" smtClean="0"/>
          </a:p>
          <a:p>
            <a:r>
              <a:rPr lang="en-US" dirty="0" smtClean="0"/>
              <a:t>Load balancing by </a:t>
            </a:r>
            <a:r>
              <a:rPr lang="en-US" i="1" dirty="0" smtClean="0">
                <a:solidFill>
                  <a:srgbClr val="C0504D"/>
                </a:solidFill>
              </a:rPr>
              <a:t>randomization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3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before reducing…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start reducers before mappers complete.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ynchronization barrier between map and reduce phases. </a:t>
            </a:r>
            <a:r>
              <a:rPr lang="en-US" dirty="0" smtClean="0"/>
              <a:t>Is it </a:t>
            </a:r>
            <a:r>
              <a:rPr lang="en-US" i="1" dirty="0" smtClean="0"/>
              <a:t>necessary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0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Embarrassing Parallelism</a:t>
            </a:r>
            <a:endParaRPr lang="en-US" dirty="0"/>
          </a:p>
        </p:txBody>
      </p:sp>
      <p:pic>
        <p:nvPicPr>
          <p:cNvPr id="7" name="Content Placeholder 6" descr="embarassing-parallelism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6" r="-1642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0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panacea!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workload exhibits embarrassing parallelism, Hadoop might be the ideal framework.</a:t>
            </a:r>
          </a:p>
          <a:p>
            <a:endParaRPr lang="en-US" dirty="0"/>
          </a:p>
          <a:p>
            <a:r>
              <a:rPr lang="en-US" dirty="0" smtClean="0"/>
              <a:t>If not, look for other parallel programming paradigms.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 using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672"/>
            <a:ext cx="8229600" cy="4886119"/>
          </a:xfrm>
        </p:spPr>
        <p:txBody>
          <a:bodyPr>
            <a:noAutofit/>
          </a:bodyPr>
          <a:lstStyle/>
          <a:p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Mapper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static class </a:t>
            </a:r>
            <a:r>
              <a:rPr lang="en-US" sz="1800" dirty="0" err="1" smtClean="0">
                <a:solidFill>
                  <a:schemeClr val="accent1"/>
                </a:solidFill>
              </a:rPr>
              <a:t>MyMapper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implements 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Mapper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LongWritable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Text, Text,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IntWritable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{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   private </a:t>
            </a:r>
            <a:r>
              <a:rPr lang="en-US" sz="1800" dirty="0">
                <a:solidFill>
                  <a:schemeClr val="accent1"/>
                </a:solidFill>
              </a:rPr>
              <a:t>final static </a:t>
            </a:r>
            <a:r>
              <a:rPr lang="en-US" sz="1800" dirty="0" err="1">
                <a:solidFill>
                  <a:schemeClr val="accent1"/>
                </a:solidFill>
              </a:rPr>
              <a:t>IntWritable</a:t>
            </a:r>
            <a:r>
              <a:rPr lang="en-US" sz="1800" dirty="0">
                <a:solidFill>
                  <a:schemeClr val="accent1"/>
                </a:solidFill>
              </a:rPr>
              <a:t> one = new </a:t>
            </a:r>
            <a:r>
              <a:rPr lang="en-US" sz="1800" dirty="0" err="1">
                <a:solidFill>
                  <a:schemeClr val="accent1"/>
                </a:solidFill>
              </a:rPr>
              <a:t>IntWritable</a:t>
            </a:r>
            <a:r>
              <a:rPr lang="en-US" sz="1800" dirty="0">
                <a:solidFill>
                  <a:schemeClr val="accent1"/>
                </a:solidFill>
              </a:rPr>
              <a:t>(1);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    private Text word = new Text();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public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void map(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LongWritable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key, Text value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OutputCollector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&lt;Text,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IntWritable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 output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Reporter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reporter) throws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IOException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accent3"/>
                </a:solidFill>
              </a:rPr>
              <a:t>        // Split the given line (in value) into words and emit for each word the tuple </a:t>
            </a:r>
            <a:r>
              <a:rPr lang="en-US" sz="1600" i="1" dirty="0" smtClean="0">
                <a:solidFill>
                  <a:schemeClr val="accent3"/>
                </a:solidFill>
              </a:rPr>
              <a:t>&lt;word, 1&gt;</a:t>
            </a:r>
            <a:endParaRPr lang="en-US" sz="1600" i="1" dirty="0">
              <a:solidFill>
                <a:schemeClr val="accent3"/>
              </a:solidFill>
            </a:endParaRPr>
          </a:p>
          <a:p>
            <a:r>
              <a:rPr lang="en-US" sz="1800" dirty="0">
                <a:solidFill>
                  <a:srgbClr val="4F81BD"/>
                </a:solidFill>
              </a:rPr>
              <a:t>      String line = </a:t>
            </a:r>
            <a:r>
              <a:rPr lang="en-US" sz="1800" dirty="0" err="1">
                <a:solidFill>
                  <a:srgbClr val="4F81BD"/>
                </a:solidFill>
              </a:rPr>
              <a:t>value.toString</a:t>
            </a:r>
            <a:r>
              <a:rPr lang="en-US" sz="1800" dirty="0">
                <a:solidFill>
                  <a:srgbClr val="4F81BD"/>
                </a:solidFill>
              </a:rPr>
              <a:t>();</a:t>
            </a:r>
          </a:p>
          <a:p>
            <a:r>
              <a:rPr lang="en-US" sz="1800" dirty="0">
                <a:solidFill>
                  <a:srgbClr val="4F81BD"/>
                </a:solidFill>
              </a:rPr>
              <a:t>      </a:t>
            </a:r>
            <a:r>
              <a:rPr lang="en-US" sz="1800" dirty="0" err="1">
                <a:solidFill>
                  <a:srgbClr val="4F81BD"/>
                </a:solidFill>
              </a:rPr>
              <a:t>StringTokenizer</a:t>
            </a:r>
            <a:r>
              <a:rPr lang="en-US" sz="1800" dirty="0">
                <a:solidFill>
                  <a:srgbClr val="4F81BD"/>
                </a:solidFill>
              </a:rPr>
              <a:t> </a:t>
            </a:r>
            <a:r>
              <a:rPr lang="en-US" sz="1800" dirty="0" err="1">
                <a:solidFill>
                  <a:srgbClr val="4F81BD"/>
                </a:solidFill>
              </a:rPr>
              <a:t>itr</a:t>
            </a:r>
            <a:r>
              <a:rPr lang="en-US" sz="1800" dirty="0">
                <a:solidFill>
                  <a:srgbClr val="4F81BD"/>
                </a:solidFill>
              </a:rPr>
              <a:t> = new </a:t>
            </a:r>
            <a:r>
              <a:rPr lang="en-US" sz="1800" dirty="0" err="1">
                <a:solidFill>
                  <a:srgbClr val="4F81BD"/>
                </a:solidFill>
              </a:rPr>
              <a:t>StringTokenizer</a:t>
            </a:r>
            <a:r>
              <a:rPr lang="en-US" sz="1800" dirty="0">
                <a:solidFill>
                  <a:srgbClr val="4F81BD"/>
                </a:solidFill>
              </a:rPr>
              <a:t>(line);</a:t>
            </a:r>
          </a:p>
          <a:p>
            <a:r>
              <a:rPr lang="en-US" sz="1800" dirty="0">
                <a:solidFill>
                  <a:srgbClr val="4F81BD"/>
                </a:solidFill>
              </a:rPr>
              <a:t>      while (</a:t>
            </a:r>
            <a:r>
              <a:rPr lang="en-US" sz="1800" dirty="0" err="1">
                <a:solidFill>
                  <a:srgbClr val="4F81BD"/>
                </a:solidFill>
              </a:rPr>
              <a:t>itr.hasMoreTokens</a:t>
            </a:r>
            <a:r>
              <a:rPr lang="en-US" sz="1800" dirty="0">
                <a:solidFill>
                  <a:srgbClr val="4F81BD"/>
                </a:solidFill>
              </a:rPr>
              <a:t>()) {</a:t>
            </a:r>
          </a:p>
          <a:p>
            <a:r>
              <a:rPr lang="en-US" sz="1800" dirty="0">
                <a:solidFill>
                  <a:srgbClr val="4F81BD"/>
                </a:solidFill>
              </a:rPr>
              <a:t>        </a:t>
            </a:r>
            <a:r>
              <a:rPr lang="en-US" sz="1800" dirty="0" err="1">
                <a:solidFill>
                  <a:srgbClr val="4F81BD"/>
                </a:solidFill>
              </a:rPr>
              <a:t>word.set</a:t>
            </a:r>
            <a:r>
              <a:rPr lang="en-US" sz="1800" dirty="0">
                <a:solidFill>
                  <a:srgbClr val="4F81BD"/>
                </a:solidFill>
              </a:rPr>
              <a:t>(</a:t>
            </a:r>
            <a:r>
              <a:rPr lang="en-US" sz="1800" dirty="0" err="1">
                <a:solidFill>
                  <a:srgbClr val="4F81BD"/>
                </a:solidFill>
              </a:rPr>
              <a:t>itr.nextToken</a:t>
            </a:r>
            <a:r>
              <a:rPr lang="en-US" sz="1800" dirty="0">
                <a:solidFill>
                  <a:srgbClr val="4F81BD"/>
                </a:solidFill>
              </a:rPr>
              <a:t>());</a:t>
            </a:r>
          </a:p>
          <a:p>
            <a:r>
              <a:rPr lang="en-US" sz="1800" dirty="0">
                <a:solidFill>
                  <a:srgbClr val="4F81BD"/>
                </a:solidFill>
              </a:rPr>
              <a:t>        </a:t>
            </a:r>
            <a:r>
              <a:rPr lang="en-US" sz="1800" dirty="0" err="1">
                <a:solidFill>
                  <a:srgbClr val="4F81BD"/>
                </a:solidFill>
              </a:rPr>
              <a:t>output.collect</a:t>
            </a:r>
            <a:r>
              <a:rPr lang="en-US" sz="1800" dirty="0">
                <a:solidFill>
                  <a:srgbClr val="4F81BD"/>
                </a:solidFill>
              </a:rPr>
              <a:t>(word, one);</a:t>
            </a:r>
          </a:p>
          <a:p>
            <a:r>
              <a:rPr lang="en-US" sz="1800" dirty="0">
                <a:solidFill>
                  <a:srgbClr val="4F81BD"/>
                </a:solidFill>
              </a:rPr>
              <a:t>      }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}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err="1"/>
              <a:t>developer.yahoo.com</a:t>
            </a:r>
            <a:r>
              <a:rPr lang="en-US" sz="1400" dirty="0"/>
              <a:t>/</a:t>
            </a:r>
            <a:r>
              <a:rPr lang="en-US" sz="1400" dirty="0" err="1"/>
              <a:t>hadoop</a:t>
            </a:r>
            <a:r>
              <a:rPr lang="en-US" sz="1400" dirty="0"/>
              <a:t>/tutorial/module4.html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2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really!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running on one CPU is simple, two is a headache, four is a nightmare, …</a:t>
            </a:r>
          </a:p>
          <a:p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get the picture.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672"/>
            <a:ext cx="8229600" cy="4886119"/>
          </a:xfrm>
        </p:spPr>
        <p:txBody>
          <a:bodyPr>
            <a:noAutofit/>
          </a:bodyPr>
          <a:lstStyle/>
          <a:p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Reducer</a:t>
            </a:r>
          </a:p>
          <a:p>
            <a:r>
              <a:rPr lang="en-US" sz="1400" dirty="0">
                <a:solidFill>
                  <a:srgbClr val="595959"/>
                </a:solidFill>
              </a:rPr>
              <a:t> public static class </a:t>
            </a:r>
            <a:r>
              <a:rPr lang="en-US" sz="1800" dirty="0" err="1" smtClean="0">
                <a:solidFill>
                  <a:schemeClr val="accent1"/>
                </a:solidFill>
              </a:rPr>
              <a:t>MyReducer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rgbClr val="595959"/>
                </a:solidFill>
              </a:rPr>
              <a:t>implements </a:t>
            </a:r>
            <a:r>
              <a:rPr lang="en-US" sz="1400" dirty="0">
                <a:solidFill>
                  <a:srgbClr val="595959"/>
                </a:solidFill>
              </a:rPr>
              <a:t>Reducer&lt;Text, </a:t>
            </a:r>
            <a:r>
              <a:rPr lang="en-US" sz="1400" dirty="0" err="1">
                <a:solidFill>
                  <a:srgbClr val="595959"/>
                </a:solidFill>
              </a:rPr>
              <a:t>IntWritable</a:t>
            </a:r>
            <a:r>
              <a:rPr lang="en-US" sz="1400" dirty="0">
                <a:solidFill>
                  <a:srgbClr val="595959"/>
                </a:solidFill>
              </a:rPr>
              <a:t>, Text, </a:t>
            </a:r>
            <a:r>
              <a:rPr lang="en-US" sz="1400" dirty="0" err="1">
                <a:solidFill>
                  <a:srgbClr val="595959"/>
                </a:solidFill>
              </a:rPr>
              <a:t>IntWritable</a:t>
            </a:r>
            <a:r>
              <a:rPr lang="en-US" sz="1400" dirty="0">
                <a:solidFill>
                  <a:srgbClr val="595959"/>
                </a:solidFill>
              </a:rPr>
              <a:t>&gt; {</a:t>
            </a:r>
          </a:p>
          <a:p>
            <a:endParaRPr lang="en-US" sz="1400" dirty="0">
              <a:solidFill>
                <a:srgbClr val="595959"/>
              </a:solidFill>
            </a:endParaRPr>
          </a:p>
          <a:p>
            <a:r>
              <a:rPr lang="en-US" sz="1400" dirty="0">
                <a:solidFill>
                  <a:srgbClr val="595959"/>
                </a:solidFill>
              </a:rPr>
              <a:t>    public void reduce(Text key, Iterator&lt;</a:t>
            </a:r>
            <a:r>
              <a:rPr lang="en-US" sz="1400" dirty="0" err="1">
                <a:solidFill>
                  <a:srgbClr val="595959"/>
                </a:solidFill>
              </a:rPr>
              <a:t>IntWritable</a:t>
            </a:r>
            <a:r>
              <a:rPr lang="en-US" sz="1400" dirty="0">
                <a:solidFill>
                  <a:srgbClr val="595959"/>
                </a:solidFill>
              </a:rPr>
              <a:t>&gt; values</a:t>
            </a:r>
            <a:r>
              <a:rPr lang="en-US" sz="1400" dirty="0" smtClean="0">
                <a:solidFill>
                  <a:srgbClr val="595959"/>
                </a:solidFill>
              </a:rPr>
              <a:t>,</a:t>
            </a:r>
          </a:p>
          <a:p>
            <a:r>
              <a:rPr lang="en-US" sz="1400" dirty="0">
                <a:solidFill>
                  <a:srgbClr val="595959"/>
                </a:solidFill>
              </a:rPr>
              <a:t>	</a:t>
            </a:r>
            <a:r>
              <a:rPr lang="en-US" sz="1400" dirty="0" smtClean="0">
                <a:solidFill>
                  <a:srgbClr val="595959"/>
                </a:solidFill>
              </a:rPr>
              <a:t>			</a:t>
            </a:r>
            <a:r>
              <a:rPr lang="en-US" sz="1400" dirty="0" err="1" smtClean="0">
                <a:solidFill>
                  <a:srgbClr val="595959"/>
                </a:solidFill>
              </a:rPr>
              <a:t>OutputCollector</a:t>
            </a:r>
            <a:r>
              <a:rPr lang="en-US" sz="1400" dirty="0">
                <a:solidFill>
                  <a:srgbClr val="595959"/>
                </a:solidFill>
              </a:rPr>
              <a:t>&lt;Text, </a:t>
            </a:r>
            <a:r>
              <a:rPr lang="en-US" sz="1400" dirty="0" err="1">
                <a:solidFill>
                  <a:srgbClr val="595959"/>
                </a:solidFill>
              </a:rPr>
              <a:t>IntWritable</a:t>
            </a:r>
            <a:r>
              <a:rPr lang="en-US" sz="1400" dirty="0">
                <a:solidFill>
                  <a:srgbClr val="595959"/>
                </a:solidFill>
              </a:rPr>
              <a:t>&gt; output</a:t>
            </a:r>
            <a:r>
              <a:rPr lang="en-US" sz="1400" dirty="0" smtClean="0">
                <a:solidFill>
                  <a:srgbClr val="595959"/>
                </a:solidFill>
              </a:rPr>
              <a:t>,</a:t>
            </a:r>
          </a:p>
          <a:p>
            <a:r>
              <a:rPr lang="en-US" sz="1400" dirty="0">
                <a:solidFill>
                  <a:srgbClr val="595959"/>
                </a:solidFill>
              </a:rPr>
              <a:t>	</a:t>
            </a:r>
            <a:r>
              <a:rPr lang="en-US" sz="1400" dirty="0" smtClean="0">
                <a:solidFill>
                  <a:srgbClr val="595959"/>
                </a:solidFill>
              </a:rPr>
              <a:t>			Reporter </a:t>
            </a:r>
            <a:r>
              <a:rPr lang="en-US" sz="1400" dirty="0">
                <a:solidFill>
                  <a:srgbClr val="595959"/>
                </a:solidFill>
              </a:rPr>
              <a:t>reporter) throws </a:t>
            </a:r>
            <a:r>
              <a:rPr lang="en-US" sz="1400" dirty="0" err="1">
                <a:solidFill>
                  <a:srgbClr val="595959"/>
                </a:solidFill>
              </a:rPr>
              <a:t>IOException</a:t>
            </a:r>
            <a:r>
              <a:rPr lang="en-US" sz="1400" dirty="0">
                <a:solidFill>
                  <a:srgbClr val="595959"/>
                </a:solidFill>
              </a:rPr>
              <a:t> {</a:t>
            </a:r>
          </a:p>
          <a:p>
            <a:r>
              <a:rPr lang="en-US" sz="1800" dirty="0">
                <a:solidFill>
                  <a:srgbClr val="4F81BD"/>
                </a:solidFill>
              </a:rPr>
              <a:t>      </a:t>
            </a:r>
            <a:r>
              <a:rPr lang="en-US" sz="1800" dirty="0" err="1">
                <a:solidFill>
                  <a:srgbClr val="4F81BD"/>
                </a:solidFill>
              </a:rPr>
              <a:t>int</a:t>
            </a:r>
            <a:r>
              <a:rPr lang="en-US" sz="1800" dirty="0">
                <a:solidFill>
                  <a:srgbClr val="4F81BD"/>
                </a:solidFill>
              </a:rPr>
              <a:t> sum = 0;</a:t>
            </a:r>
          </a:p>
          <a:p>
            <a:r>
              <a:rPr lang="en-US" sz="1800" dirty="0">
                <a:solidFill>
                  <a:srgbClr val="4F81BD"/>
                </a:solidFill>
              </a:rPr>
              <a:t>      while (</a:t>
            </a:r>
            <a:r>
              <a:rPr lang="en-US" sz="1800" dirty="0" err="1">
                <a:solidFill>
                  <a:srgbClr val="4F81BD"/>
                </a:solidFill>
              </a:rPr>
              <a:t>values.hasNext</a:t>
            </a:r>
            <a:r>
              <a:rPr lang="en-US" sz="1800" dirty="0">
                <a:solidFill>
                  <a:srgbClr val="4F81BD"/>
                </a:solidFill>
              </a:rPr>
              <a:t>()) {</a:t>
            </a:r>
          </a:p>
          <a:p>
            <a:r>
              <a:rPr lang="en-US" sz="1800" dirty="0">
                <a:solidFill>
                  <a:srgbClr val="4F81BD"/>
                </a:solidFill>
              </a:rPr>
              <a:t>        sum += </a:t>
            </a:r>
            <a:r>
              <a:rPr lang="en-US" sz="1800" dirty="0" err="1">
                <a:solidFill>
                  <a:srgbClr val="4F81BD"/>
                </a:solidFill>
              </a:rPr>
              <a:t>values.next</a:t>
            </a:r>
            <a:r>
              <a:rPr lang="en-US" sz="1800" dirty="0">
                <a:solidFill>
                  <a:srgbClr val="4F81BD"/>
                </a:solidFill>
              </a:rPr>
              <a:t>().get();</a:t>
            </a:r>
          </a:p>
          <a:p>
            <a:r>
              <a:rPr lang="en-US" sz="1800" dirty="0">
                <a:solidFill>
                  <a:srgbClr val="4F81BD"/>
                </a:solidFill>
              </a:rPr>
              <a:t>      }</a:t>
            </a:r>
          </a:p>
          <a:p>
            <a:r>
              <a:rPr lang="en-US" sz="1800" dirty="0">
                <a:solidFill>
                  <a:srgbClr val="4F81BD"/>
                </a:solidFill>
              </a:rPr>
              <a:t>      </a:t>
            </a:r>
            <a:r>
              <a:rPr lang="en-US" sz="1800" dirty="0" err="1">
                <a:solidFill>
                  <a:srgbClr val="4F81BD"/>
                </a:solidFill>
              </a:rPr>
              <a:t>output.collect</a:t>
            </a:r>
            <a:r>
              <a:rPr lang="en-US" sz="1800" dirty="0">
                <a:solidFill>
                  <a:srgbClr val="4F81BD"/>
                </a:solidFill>
              </a:rPr>
              <a:t>(key, new </a:t>
            </a:r>
            <a:r>
              <a:rPr lang="en-US" sz="1800" dirty="0" err="1">
                <a:solidFill>
                  <a:srgbClr val="4F81BD"/>
                </a:solidFill>
              </a:rPr>
              <a:t>IntWritable</a:t>
            </a:r>
            <a:r>
              <a:rPr lang="en-US" sz="1800" dirty="0">
                <a:solidFill>
                  <a:srgbClr val="4F81BD"/>
                </a:solidFill>
              </a:rPr>
              <a:t>(sum));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}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400" dirty="0"/>
              <a:t>https://</a:t>
            </a:r>
            <a:r>
              <a:rPr lang="en-US" sz="1400" dirty="0" err="1"/>
              <a:t>developer.yahoo.com</a:t>
            </a:r>
            <a:r>
              <a:rPr lang="en-US" sz="1400" dirty="0"/>
              <a:t>/</a:t>
            </a:r>
            <a:r>
              <a:rPr lang="en-US" sz="1400" dirty="0" err="1"/>
              <a:t>hadoop</a:t>
            </a:r>
            <a:r>
              <a:rPr lang="en-US" sz="1400" dirty="0"/>
              <a:t>/tutorial/module4.html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0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CPS 516: Data-Intensive Computing Systems</a:t>
            </a:r>
          </a:p>
          <a:p>
            <a:r>
              <a:rPr lang="en-US" i="1" dirty="0" smtClean="0"/>
              <a:t>	</a:t>
            </a:r>
            <a:r>
              <a:rPr lang="en-US" i="1" dirty="0" err="1" smtClean="0"/>
              <a:t>Shivnath</a:t>
            </a:r>
            <a:r>
              <a:rPr lang="en-US" i="1" dirty="0" smtClean="0"/>
              <a:t> </a:t>
            </a:r>
            <a:r>
              <a:rPr lang="en-US" i="1" dirty="0" err="1" smtClean="0"/>
              <a:t>Babu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There are lots of folks in our department working on cool projects involving distributed systems!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Multithreaded Programming</a:t>
            </a:r>
            <a:endParaRPr lang="en-US" sz="3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4294967295"/>
          </p:nvPr>
        </p:nvSpPr>
        <p:spPr>
          <a:xfrm>
            <a:off x="457200" y="6044689"/>
            <a:ext cx="8229600" cy="239148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[Image] http://</a:t>
            </a:r>
            <a:r>
              <a:rPr lang="en-US" dirty="0" err="1"/>
              <a:t>goo.gl</a:t>
            </a:r>
            <a:r>
              <a:rPr lang="en-US" dirty="0"/>
              <a:t>/</a:t>
            </a:r>
            <a:r>
              <a:rPr lang="en-US" dirty="0" err="1" smtClean="0"/>
              <a:t>CCAENt</a:t>
            </a:r>
            <a:endParaRPr lang="en-US" dirty="0"/>
          </a:p>
        </p:txBody>
      </p:sp>
      <p:pic>
        <p:nvPicPr>
          <p:cNvPr id="11" name="Picture 10" descr="multithread-pr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0" y="1773376"/>
            <a:ext cx="7296260" cy="36284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24200" y="1779428"/>
            <a:ext cx="135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Theory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787086" y="1779428"/>
            <a:ext cx="135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Practice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4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Dream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Forget multiple machines.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Write code imagining only one thread.</a:t>
            </a:r>
          </a:p>
          <a:p>
            <a:pPr marL="457200" indent="-457200">
              <a:buFont typeface="Wingdings" charset="2"/>
              <a:buChar char="§"/>
            </a:pPr>
            <a:r>
              <a:rPr lang="en-US" dirty="0" smtClean="0"/>
              <a:t>Someone else takes care of running the code on thousands of machines.</a:t>
            </a:r>
          </a:p>
          <a:p>
            <a:endParaRPr lang="en-US" sz="22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i="1" dirty="0" smtClean="0">
                <a:solidFill>
                  <a:schemeClr val="accent2"/>
                </a:solidFill>
              </a:rPr>
              <a:t>Free the programmer from the unnecessary details.</a:t>
            </a:r>
            <a:endParaRPr lang="en-US" sz="2200" i="1" dirty="0">
              <a:solidFill>
                <a:schemeClr val="accent2"/>
              </a:solidFill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8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map-reduce programming model to the rescue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4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Long, </a:t>
            </a:r>
            <a:r>
              <a:rPr lang="en-US" dirty="0" smtClean="0"/>
              <a:t>long ago…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19926" cy="365459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Lisp, 1958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programming language that introduced several innovative ideas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4,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CS512 | Spring 2015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i="1" dirty="0" smtClean="0"/>
              <a:t>Recursive Functions of Symbolic Expression and Their Computation by Machine, Part I</a:t>
            </a:r>
          </a:p>
          <a:p>
            <a:r>
              <a:rPr lang="en-US" i="1" dirty="0" smtClean="0"/>
              <a:t>John McCarthy, MIT, April 1960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[Image</a:t>
            </a:r>
            <a:r>
              <a:rPr lang="en-US" dirty="0"/>
              <a:t>] http://</a:t>
            </a:r>
            <a:r>
              <a:rPr lang="en-US" dirty="0" err="1"/>
              <a:t>goo.gl</a:t>
            </a:r>
            <a:r>
              <a:rPr lang="en-US" dirty="0"/>
              <a:t>/</a:t>
            </a:r>
            <a:r>
              <a:rPr lang="en-US" dirty="0" err="1"/>
              <a:t>qhnBKB</a:t>
            </a:r>
            <a:endParaRPr lang="en-US" dirty="0"/>
          </a:p>
        </p:txBody>
      </p:sp>
      <p:pic>
        <p:nvPicPr>
          <p:cNvPr id="7" name="Picture 6" descr="john-mccarth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26" y="1600200"/>
            <a:ext cx="2069624" cy="2377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0E7-0317-154D-A174-2F467E2A1C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4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1775</Words>
  <Application>Microsoft Macintosh PowerPoint</Application>
  <PresentationFormat>On-screen Show (4:3)</PresentationFormat>
  <Paragraphs>413</Paragraphs>
  <Slides>51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Intro to Map-Reduce</vt:lpstr>
      <vt:lpstr>   map-reduce?</vt:lpstr>
      <vt:lpstr>Why?</vt:lpstr>
      <vt:lpstr>Easy…</vt:lpstr>
      <vt:lpstr>Not really!</vt:lpstr>
      <vt:lpstr>Multithreaded Programming</vt:lpstr>
      <vt:lpstr>Pipe Dream</vt:lpstr>
      <vt:lpstr>Map-Reduce</vt:lpstr>
      <vt:lpstr>Long, long ago…</vt:lpstr>
      <vt:lpstr>LISP</vt:lpstr>
      <vt:lpstr>Map</vt:lpstr>
      <vt:lpstr>Reduce</vt:lpstr>
      <vt:lpstr>Simple composition</vt:lpstr>
      <vt:lpstr>Simple composition</vt:lpstr>
      <vt:lpstr>Analogy</vt:lpstr>
      <vt:lpstr>Analogy</vt:lpstr>
      <vt:lpstr>Example — Word Count</vt:lpstr>
      <vt:lpstr>Example — Word Count</vt:lpstr>
      <vt:lpstr>Example — Word Count</vt:lpstr>
      <vt:lpstr>Word Count: Split and count</vt:lpstr>
      <vt:lpstr>Word Count: Split and count</vt:lpstr>
      <vt:lpstr>Word Count: Merge</vt:lpstr>
      <vt:lpstr>Word Count: Merge</vt:lpstr>
      <vt:lpstr>A slightly different map-reduce</vt:lpstr>
      <vt:lpstr>A slightly different map-reduce</vt:lpstr>
      <vt:lpstr>Map-reduce reintroduced…</vt:lpstr>
      <vt:lpstr>Hadoop: Simplified</vt:lpstr>
      <vt:lpstr>Example</vt:lpstr>
      <vt:lpstr>Mapper</vt:lpstr>
      <vt:lpstr>Reducer</vt:lpstr>
      <vt:lpstr>Job</vt:lpstr>
      <vt:lpstr>Input Splits?</vt:lpstr>
      <vt:lpstr>Input Splits</vt:lpstr>
      <vt:lpstr>Trackers</vt:lpstr>
      <vt:lpstr>Trackers</vt:lpstr>
      <vt:lpstr>Hadoop: Job</vt:lpstr>
      <vt:lpstr>Parallel Mappers</vt:lpstr>
      <vt:lpstr>Data Locality</vt:lpstr>
      <vt:lpstr>Map Output</vt:lpstr>
      <vt:lpstr>Fault Tolerance</vt:lpstr>
      <vt:lpstr>Fault Tolerance</vt:lpstr>
      <vt:lpstr>Fault Tolerance</vt:lpstr>
      <vt:lpstr>Hadoop: Overview</vt:lpstr>
      <vt:lpstr>Input to reducers</vt:lpstr>
      <vt:lpstr>Wait before reducing…</vt:lpstr>
      <vt:lpstr>Embarrassing Parallelism</vt:lpstr>
      <vt:lpstr>Not a panacea!</vt:lpstr>
      <vt:lpstr>Word Count using Hadoop</vt:lpstr>
      <vt:lpstr>PowerPoint Presentation</vt:lpstr>
      <vt:lpstr>PowerPoint Presentation</vt:lpstr>
      <vt:lpstr>Next steps?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Map-Reduce</dc:title>
  <dc:creator>Balakrishnan Chandrasekaran</dc:creator>
  <cp:lastModifiedBy>Balakrishnan Chandrasekaran</cp:lastModifiedBy>
  <cp:revision>663</cp:revision>
  <dcterms:created xsi:type="dcterms:W3CDTF">2014-02-20T06:09:59Z</dcterms:created>
  <dcterms:modified xsi:type="dcterms:W3CDTF">2015-02-04T19:59:56Z</dcterms:modified>
</cp:coreProperties>
</file>